
<file path=[Content_Types].xml><?xml version="1.0" encoding="utf-8"?>
<Types xmlns="http://schemas.openxmlformats.org/package/2006/content-types">
  <Default Extension="png" ContentType="image/png"/>
  <Default Extension="tmp"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handoutMasterIdLst>
    <p:handoutMasterId r:id="rId38"/>
  </p:handoutMasterIdLst>
  <p:sldIdLst>
    <p:sldId id="258" r:id="rId5"/>
    <p:sldId id="2456" r:id="rId6"/>
    <p:sldId id="2457" r:id="rId7"/>
    <p:sldId id="2458" r:id="rId8"/>
    <p:sldId id="2432" r:id="rId9"/>
    <p:sldId id="2459" r:id="rId10"/>
    <p:sldId id="2460" r:id="rId11"/>
    <p:sldId id="2461" r:id="rId12"/>
    <p:sldId id="2462" r:id="rId13"/>
    <p:sldId id="2463" r:id="rId14"/>
    <p:sldId id="2434" r:id="rId15"/>
    <p:sldId id="2446" r:id="rId16"/>
    <p:sldId id="2447" r:id="rId17"/>
    <p:sldId id="2448" r:id="rId18"/>
    <p:sldId id="2449" r:id="rId19"/>
    <p:sldId id="2450" r:id="rId20"/>
    <p:sldId id="2451" r:id="rId21"/>
    <p:sldId id="2452" r:id="rId22"/>
    <p:sldId id="2453" r:id="rId23"/>
    <p:sldId id="2454" r:id="rId24"/>
    <p:sldId id="2455" r:id="rId25"/>
    <p:sldId id="260" r:id="rId26"/>
    <p:sldId id="2465" r:id="rId27"/>
    <p:sldId id="2466" r:id="rId28"/>
    <p:sldId id="2467" r:id="rId29"/>
    <p:sldId id="2468" r:id="rId30"/>
    <p:sldId id="2469" r:id="rId31"/>
    <p:sldId id="2470" r:id="rId32"/>
    <p:sldId id="2441" r:id="rId33"/>
    <p:sldId id="2471" r:id="rId34"/>
    <p:sldId id="2472" r:id="rId35"/>
    <p:sldId id="247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84" autoAdjust="0"/>
  </p:normalViewPr>
  <p:slideViewPr>
    <p:cSldViewPr snapToGrid="0">
      <p:cViewPr varScale="1">
        <p:scale>
          <a:sx n="70" d="100"/>
          <a:sy n="70" d="100"/>
        </p:scale>
        <p:origin x="660" y="66"/>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4/17/2024</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4/17/2024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a:t>Click to 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0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4313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0">
                <a:solidFill>
                  <a:srgbClr val="2F3342"/>
                </a:solidFill>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13" name="Content Placeholder 2">
            <a:extLst>
              <a:ext uri="{FF2B5EF4-FFF2-40B4-BE49-F238E27FC236}">
                <a16:creationId xmlns:a16="http://schemas.microsoft.com/office/drawing/2014/main" id="{B5B32411-640A-47B5-9A67-FED6430E9A73}"/>
              </a:ext>
            </a:extLst>
          </p:cNvPr>
          <p:cNvSpPr>
            <a:spLocks noGrp="1"/>
          </p:cNvSpPr>
          <p:nvPr>
            <p:ph idx="1"/>
          </p:nvPr>
        </p:nvSpPr>
        <p:spPr>
          <a:xfrm>
            <a:off x="609600" y="1189038"/>
            <a:ext cx="10939668" cy="4834129"/>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3F3FF75-3EF1-4F7E-9040-8B957B4D277C}"/>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4" r:id="rId4"/>
    <p:sldLayoutId id="2147483651" r:id="rId5"/>
    <p:sldLayoutId id="2147483653" r:id="rId6"/>
    <p:sldLayoutId id="2147483657" r:id="rId7"/>
    <p:sldLayoutId id="2147483660" r:id="rId8"/>
    <p:sldLayoutId id="2147483663" r:id="rId9"/>
    <p:sldLayoutId id="2147483670" r:id="rId10"/>
    <p:sldLayoutId id="2147483669" r:id="rId11"/>
    <p:sldLayoutId id="2147483667" r:id="rId12"/>
    <p:sldLayoutId id="2147483668" r:id="rId13"/>
    <p:sldLayoutId id="2147483666" r:id="rId14"/>
    <p:sldLayoutId id="2147483671" r:id="rId15"/>
    <p:sldLayoutId id="2147483655" r:id="rId16"/>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C646910-F4B3-42FF-94CF-BEAFDD606400}"/>
              </a:ext>
            </a:extLst>
          </p:cNvPr>
          <p:cNvSpPr>
            <a:spLocks noGrp="1"/>
          </p:cNvSpPr>
          <p:nvPr>
            <p:ph type="title"/>
          </p:nvPr>
        </p:nvSpPr>
        <p:spPr/>
        <p:txBody>
          <a:bodyPr/>
          <a:lstStyle/>
          <a:p>
            <a:r>
              <a:rPr lang="en-US" dirty="0"/>
              <a:t>Paragraph</a:t>
            </a:r>
          </a:p>
        </p:txBody>
      </p:sp>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lstStyle/>
          <a:p>
            <a:r>
              <a:rPr lang="en-US" dirty="0"/>
              <a:t>Topic &gt; Supporting sentences</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p:txBody>
          <a:bodyPr/>
          <a:lstStyle/>
          <a:p>
            <a:pPr marL="0" indent="0">
              <a:buNone/>
            </a:pPr>
            <a:r>
              <a:rPr lang="en-US" sz="1800" b="0" i="0" u="none" strike="noStrike" baseline="0" dirty="0">
                <a:solidFill>
                  <a:srgbClr val="000000"/>
                </a:solidFill>
                <a:latin typeface="Cambria" panose="02040503050406030204" pitchFamily="18" charset="0"/>
              </a:rPr>
              <a:t>The paragraph is a group of sentences that fleshes out a single idea. For it to be effective, it must have a topic sentence, sentences that support the main idea, and a consistent flow. </a:t>
            </a:r>
            <a:endParaRPr lang="en-US" dirty="0"/>
          </a:p>
        </p:txBody>
      </p:sp>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p:txBody>
          <a:bodyPr/>
          <a:lstStyle/>
          <a:p>
            <a:r>
              <a:rPr lang="en-US" dirty="0"/>
              <a:t>Unity</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p:txBody>
          <a:bodyPr/>
          <a:lstStyle/>
          <a:p>
            <a:pPr marL="0" indent="0">
              <a:buNone/>
            </a:pPr>
            <a:r>
              <a:rPr lang="en-US" sz="1800" dirty="0">
                <a:solidFill>
                  <a:srgbClr val="000000"/>
                </a:solidFill>
                <a:latin typeface="Cambria" panose="02040503050406030204" pitchFamily="18" charset="0"/>
              </a:rPr>
              <a:t>E</a:t>
            </a:r>
            <a:r>
              <a:rPr lang="en-US" sz="1800" b="0" i="0" u="none" strike="noStrike" baseline="0" dirty="0">
                <a:solidFill>
                  <a:srgbClr val="000000"/>
                </a:solidFill>
                <a:latin typeface="Cambria" panose="02040503050406030204" pitchFamily="18" charset="0"/>
              </a:rPr>
              <a:t>ach paragraph is focused solely on a single idea, point, or argument that is being discussed.</a:t>
            </a:r>
          </a:p>
          <a:p>
            <a:pPr marL="0" indent="0">
              <a:buNone/>
            </a:pPr>
            <a:r>
              <a:rPr lang="en-US" sz="1800" b="0" i="0" u="none" strike="noStrike" baseline="0" dirty="0">
                <a:solidFill>
                  <a:srgbClr val="000000"/>
                </a:solidFill>
                <a:latin typeface="Cambria" panose="02040503050406030204" pitchFamily="18" charset="0"/>
              </a:rPr>
              <a:t>With this said, all sentences in the paragraph are all telling the reader one topic.  </a:t>
            </a:r>
            <a:endParaRPr lang="en-US" dirty="0"/>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1</a:t>
            </a:fld>
            <a:endParaRPr lang="en-US" dirty="0"/>
          </a:p>
        </p:txBody>
      </p:sp>
    </p:spTree>
    <p:extLst>
      <p:ext uri="{BB962C8B-B14F-4D97-AF65-F5344CB8AC3E}">
        <p14:creationId xmlns:p14="http://schemas.microsoft.com/office/powerpoint/2010/main" val="31743814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sz="1800" dirty="0"/>
              <a:t>Methods of paragraph development</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a:bodyPr>
          <a:lstStyle/>
          <a:p>
            <a:pPr marL="0" indent="0">
              <a:buNone/>
            </a:pPr>
            <a:r>
              <a:rPr lang="en-US" sz="1800" b="0" i="0" u="none" strike="noStrike" baseline="0" dirty="0">
                <a:solidFill>
                  <a:srgbClr val="000000"/>
                </a:solidFill>
                <a:latin typeface="Cambria" panose="02040503050406030204" pitchFamily="18" charset="0"/>
              </a:rPr>
              <a:t>Development means to delve deeper into an idea. In writing an effective paragraph, there are certain methods that we can employ in order to present our ideas in a better way. </a:t>
            </a:r>
            <a:endParaRPr lang="en-US" dirty="0"/>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10</a:t>
            </a:fld>
            <a:endParaRPr lang="en-US" dirty="0"/>
          </a:p>
        </p:txBody>
      </p:sp>
      <p:sp>
        <p:nvSpPr>
          <p:cNvPr id="11" name="Content Placeholder 10">
            <a:extLst>
              <a:ext uri="{FF2B5EF4-FFF2-40B4-BE49-F238E27FC236}">
                <a16:creationId xmlns:a16="http://schemas.microsoft.com/office/drawing/2014/main" id="{5EDE681F-34E0-463F-9A76-F4BEBBE90C29}"/>
              </a:ext>
            </a:extLst>
          </p:cNvPr>
          <p:cNvSpPr>
            <a:spLocks noGrp="1"/>
          </p:cNvSpPr>
          <p:nvPr>
            <p:ph sz="quarter" idx="16"/>
          </p:nvPr>
        </p:nvSpPr>
        <p:spPr/>
        <p:txBody>
          <a:bodyPr>
            <a:normAutofit/>
          </a:bodyPr>
          <a:lstStyle/>
          <a:p>
            <a:pPr marL="0" indent="0">
              <a:buNone/>
            </a:pPr>
            <a:r>
              <a:rPr lang="en-US" sz="2400" b="1" i="1" u="none" strike="noStrike" baseline="0" dirty="0">
                <a:solidFill>
                  <a:srgbClr val="000000"/>
                </a:solidFill>
                <a:latin typeface="Cambria" panose="02040503050406030204" pitchFamily="18" charset="0"/>
              </a:rPr>
              <a:t>f. Analogy </a:t>
            </a:r>
            <a:endParaRPr lang="en-US" sz="2400" b="0" i="0" u="none" strike="noStrike" baseline="0" dirty="0">
              <a:solidFill>
                <a:srgbClr val="000000"/>
              </a:solidFill>
              <a:latin typeface="Cambria" panose="02040503050406030204" pitchFamily="18" charset="0"/>
            </a:endParaRPr>
          </a:p>
          <a:p>
            <a:pPr marL="0" indent="0" algn="just">
              <a:buNone/>
            </a:pPr>
            <a:r>
              <a:rPr lang="en-US" sz="2000" b="0" i="0" u="none" strike="noStrike" baseline="0" dirty="0">
                <a:solidFill>
                  <a:srgbClr val="000000"/>
                </a:solidFill>
                <a:latin typeface="Cambria" panose="02040503050406030204" pitchFamily="18" charset="0"/>
              </a:rPr>
              <a:t>An analogy is an expression of similarity between two unlike things. This type of paragraph development is used to explain something unknown in terms of something known. A good analogy can help readers understand a complicated subject or view a common experience in a new way. </a:t>
            </a:r>
          </a:p>
          <a:p>
            <a:pPr marL="0" indent="0">
              <a:buNone/>
            </a:pPr>
            <a:endParaRPr lang="en-US" sz="2000" dirty="0">
              <a:solidFill>
                <a:srgbClr val="000000"/>
              </a:solidFill>
              <a:latin typeface="Cambria" panose="02040503050406030204" pitchFamily="18" charset="0"/>
            </a:endParaRPr>
          </a:p>
          <a:p>
            <a:pPr marL="0" indent="0">
              <a:buNone/>
            </a:pPr>
            <a:r>
              <a:rPr lang="en-US" sz="2000" dirty="0">
                <a:solidFill>
                  <a:srgbClr val="000000"/>
                </a:solidFill>
                <a:latin typeface="Cambria" panose="02040503050406030204" pitchFamily="18" charset="0"/>
              </a:rPr>
              <a:t>Example:</a:t>
            </a:r>
          </a:p>
          <a:p>
            <a:pPr marL="0" indent="0">
              <a:buNone/>
            </a:pPr>
            <a:r>
              <a:rPr lang="en-US" sz="1800" b="0" i="1" u="none" strike="noStrike" baseline="0" dirty="0">
                <a:solidFill>
                  <a:srgbClr val="000000"/>
                </a:solidFill>
                <a:latin typeface="Cambria" panose="02040503050406030204" pitchFamily="18" charset="0"/>
              </a:rPr>
              <a:t>Pupils are more like oysters than sausages. The job of teaching is not to stuff them and then seal them up, but to help them open and reveal the riches within. There are pearls in each of us, if only we knew how to cultivate them with ardor and persistence. </a:t>
            </a:r>
            <a:endParaRPr lang="en-US" sz="1800" b="0" i="0" u="none" strike="noStrike" baseline="0" dirty="0">
              <a:solidFill>
                <a:srgbClr val="000000"/>
              </a:solidFill>
              <a:latin typeface="Cambria" panose="02040503050406030204" pitchFamily="18" charset="0"/>
            </a:endParaRPr>
          </a:p>
          <a:p>
            <a:pPr marL="0" indent="0" algn="r">
              <a:buNone/>
            </a:pPr>
            <a:r>
              <a:rPr lang="en-US" sz="1800" b="0" i="0" u="none" strike="noStrike" baseline="0" dirty="0">
                <a:solidFill>
                  <a:srgbClr val="000000"/>
                </a:solidFill>
                <a:latin typeface="Cambria" panose="02040503050406030204" pitchFamily="18" charset="0"/>
              </a:rPr>
              <a:t>(Sydney J. Harris, "What True Education Should Do," 1964) </a:t>
            </a:r>
            <a:endParaRPr lang="en-US" sz="3600" dirty="0"/>
          </a:p>
        </p:txBody>
      </p:sp>
    </p:spTree>
    <p:extLst>
      <p:ext uri="{BB962C8B-B14F-4D97-AF65-F5344CB8AC3E}">
        <p14:creationId xmlns:p14="http://schemas.microsoft.com/office/powerpoint/2010/main" val="32928502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5E06080F-9F80-49D4-9D28-F3FD457E4278}"/>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contrast="1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 xmlns:adec="http://schemas.microsoft.com/office/drawing/2017/decorative"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The essay</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a:bodyPr>
          <a:lstStyle/>
          <a:p>
            <a:pPr marL="0" indent="0">
              <a:buNone/>
            </a:pPr>
            <a:r>
              <a:rPr lang="en-US" sz="1800" b="0" i="0" u="none" strike="noStrike" baseline="0" dirty="0">
                <a:solidFill>
                  <a:srgbClr val="000000"/>
                </a:solidFill>
                <a:latin typeface="Cambria" panose="02040503050406030204" pitchFamily="18" charset="0"/>
              </a:rPr>
              <a:t>An essay is a nonfiction work that deals with one subject, often in a personal way. It is a longer composition written to communicate a main point to a particular audience for a specific purpose. It is also known for being a structured piece of writing with a series of well-connected paragraphs. </a:t>
            </a:r>
            <a:endParaRPr lang="en-US" dirty="0"/>
          </a:p>
        </p:txBody>
      </p:sp>
      <p:sp>
        <p:nvSpPr>
          <p:cNvPr id="11" name="Rectangle: Single Corner Snipped 10">
            <a:extLst>
              <a:ext uri="{FF2B5EF4-FFF2-40B4-BE49-F238E27FC236}">
                <a16:creationId xmlns:a16="http://schemas.microsoft.com/office/drawing/2014/main" id="{851F9C8F-B284-4FE9-A76C-49BE3BEE3853}"/>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11</a:t>
            </a:fld>
            <a:endParaRPr lang="en-US" dirty="0"/>
          </a:p>
        </p:txBody>
      </p:sp>
      <p:sp>
        <p:nvSpPr>
          <p:cNvPr id="3" name="Text Placeholder 2">
            <a:extLst>
              <a:ext uri="{FF2B5EF4-FFF2-40B4-BE49-F238E27FC236}">
                <a16:creationId xmlns:a16="http://schemas.microsoft.com/office/drawing/2014/main" id="{61213132-B9E6-479D-9CB7-00A370B99549}"/>
              </a:ext>
            </a:extLst>
          </p:cNvPr>
          <p:cNvSpPr>
            <a:spLocks noGrp="1"/>
          </p:cNvSpPr>
          <p:nvPr>
            <p:ph type="body" idx="13"/>
          </p:nvPr>
        </p:nvSpPr>
        <p:spPr/>
        <p:txBody>
          <a:bodyPr/>
          <a:lstStyle/>
          <a:p>
            <a:endParaRPr lang="en-US" dirty="0"/>
          </a:p>
        </p:txBody>
      </p:sp>
    </p:spTree>
    <p:extLst>
      <p:ext uri="{BB962C8B-B14F-4D97-AF65-F5344CB8AC3E}">
        <p14:creationId xmlns:p14="http://schemas.microsoft.com/office/powerpoint/2010/main" val="2597345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5E06080F-9F80-49D4-9D28-F3FD457E4278}"/>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contrast="1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 xmlns:adec="http://schemas.microsoft.com/office/drawing/2017/decorative"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The essay</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a:bodyPr>
          <a:lstStyle/>
          <a:p>
            <a:pPr marL="0" indent="0">
              <a:buNone/>
            </a:pPr>
            <a:r>
              <a:rPr lang="en-US" sz="1800" b="0" i="0" u="none" strike="noStrike" baseline="0" dirty="0">
                <a:solidFill>
                  <a:srgbClr val="000000"/>
                </a:solidFill>
                <a:latin typeface="Cambria" panose="02040503050406030204" pitchFamily="18" charset="0"/>
              </a:rPr>
              <a:t>A paragraph is a group of sentences that fleshes out a single idea. In order for a paragraph to be effective, it must begin with a topic sentence, have sentences that support the main idea, and maintain a consistent flow. </a:t>
            </a:r>
            <a:endParaRPr lang="en-US" dirty="0"/>
          </a:p>
        </p:txBody>
      </p:sp>
      <p:sp>
        <p:nvSpPr>
          <p:cNvPr id="11" name="Rectangle: Single Corner Snipped 10">
            <a:extLst>
              <a:ext uri="{FF2B5EF4-FFF2-40B4-BE49-F238E27FC236}">
                <a16:creationId xmlns:a16="http://schemas.microsoft.com/office/drawing/2014/main" id="{851F9C8F-B284-4FE9-A76C-49BE3BEE3853}"/>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12</a:t>
            </a:fld>
            <a:endParaRPr lang="en-US" dirty="0"/>
          </a:p>
        </p:txBody>
      </p:sp>
      <p:sp>
        <p:nvSpPr>
          <p:cNvPr id="3" name="Text Placeholder 2">
            <a:extLst>
              <a:ext uri="{FF2B5EF4-FFF2-40B4-BE49-F238E27FC236}">
                <a16:creationId xmlns:a16="http://schemas.microsoft.com/office/drawing/2014/main" id="{61213132-B9E6-479D-9CB7-00A370B99549}"/>
              </a:ext>
            </a:extLst>
          </p:cNvPr>
          <p:cNvSpPr>
            <a:spLocks noGrp="1"/>
          </p:cNvSpPr>
          <p:nvPr>
            <p:ph type="body" idx="13"/>
          </p:nvPr>
        </p:nvSpPr>
        <p:spPr/>
        <p:txBody>
          <a:bodyPr/>
          <a:lstStyle/>
          <a:p>
            <a:endParaRPr lang="en-US" dirty="0"/>
          </a:p>
        </p:txBody>
      </p:sp>
    </p:spTree>
    <p:extLst>
      <p:ext uri="{BB962C8B-B14F-4D97-AF65-F5344CB8AC3E}">
        <p14:creationId xmlns:p14="http://schemas.microsoft.com/office/powerpoint/2010/main" val="1201991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EF026-D5F6-422A-AE7D-138340EC4126}"/>
              </a:ext>
            </a:extLst>
          </p:cNvPr>
          <p:cNvSpPr>
            <a:spLocks noGrp="1"/>
          </p:cNvSpPr>
          <p:nvPr>
            <p:ph type="title"/>
          </p:nvPr>
        </p:nvSpPr>
        <p:spPr/>
        <p:txBody>
          <a:bodyPr/>
          <a:lstStyle/>
          <a:p>
            <a:r>
              <a:rPr lang="en-US" dirty="0"/>
              <a:t>Parts of an essay</a:t>
            </a:r>
          </a:p>
        </p:txBody>
      </p:sp>
      <p:sp>
        <p:nvSpPr>
          <p:cNvPr id="4" name="Slide Number Placeholder 3">
            <a:extLst>
              <a:ext uri="{FF2B5EF4-FFF2-40B4-BE49-F238E27FC236}">
                <a16:creationId xmlns:a16="http://schemas.microsoft.com/office/drawing/2014/main" id="{B24CAD1F-6F63-4670-9E34-F76F8D38F84E}"/>
              </a:ext>
            </a:extLst>
          </p:cNvPr>
          <p:cNvSpPr>
            <a:spLocks noGrp="1"/>
          </p:cNvSpPr>
          <p:nvPr>
            <p:ph type="sldNum" sz="quarter" idx="11"/>
          </p:nvPr>
        </p:nvSpPr>
        <p:spPr/>
        <p:txBody>
          <a:bodyPr/>
          <a:lstStyle/>
          <a:p>
            <a:fld id="{8C2E478F-E849-4A8C-AF1F-CBCC78A7CBFA}" type="slidenum">
              <a:rPr lang="en-US" smtClean="0"/>
              <a:pPr/>
              <a:t>13</a:t>
            </a:fld>
            <a:endParaRPr lang="en-US" dirty="0"/>
          </a:p>
        </p:txBody>
      </p:sp>
      <p:sp>
        <p:nvSpPr>
          <p:cNvPr id="5" name="Content Placeholder 4">
            <a:extLst>
              <a:ext uri="{FF2B5EF4-FFF2-40B4-BE49-F238E27FC236}">
                <a16:creationId xmlns:a16="http://schemas.microsoft.com/office/drawing/2014/main" id="{1C3E7A17-885D-4367-9EF7-C83DE95AF726}"/>
              </a:ext>
            </a:extLst>
          </p:cNvPr>
          <p:cNvSpPr>
            <a:spLocks noGrp="1"/>
          </p:cNvSpPr>
          <p:nvPr>
            <p:ph idx="1"/>
          </p:nvPr>
        </p:nvSpPr>
        <p:spPr>
          <a:xfrm>
            <a:off x="609600" y="1189038"/>
            <a:ext cx="10939668" cy="4976235"/>
          </a:xfrm>
        </p:spPr>
        <p:txBody>
          <a:bodyPr>
            <a:normAutofit/>
          </a:bodyPr>
          <a:lstStyle/>
          <a:p>
            <a:endParaRPr lang="en-US" dirty="0"/>
          </a:p>
          <a:p>
            <a:pPr marL="514350" indent="-514350">
              <a:buAutoNum type="alphaLcPeriod"/>
            </a:pPr>
            <a:r>
              <a:rPr lang="en-US" b="1" i="1" dirty="0"/>
              <a:t>Thesis Statement</a:t>
            </a:r>
            <a:r>
              <a:rPr lang="en-US" dirty="0"/>
              <a:t>: This is the controlling mechanism or the focused topic that states the purpose, method of discussion, and the point of discussion.</a:t>
            </a:r>
          </a:p>
          <a:p>
            <a:pPr marL="514350" indent="-514350">
              <a:buAutoNum type="alphaLcPeriod"/>
            </a:pPr>
            <a:r>
              <a:rPr lang="en-US" b="1" i="1" dirty="0"/>
              <a:t>Supporting Paragraphs</a:t>
            </a:r>
            <a:r>
              <a:rPr lang="en-US" dirty="0"/>
              <a:t>: This is also known as the body of the essay. It is composed of supporting paragraphs that explain the thesis statement. </a:t>
            </a:r>
          </a:p>
          <a:p>
            <a:pPr marL="514350" indent="-514350">
              <a:buAutoNum type="alphaLcPeriod"/>
            </a:pPr>
            <a:r>
              <a:rPr lang="en-US" b="1" i="1" dirty="0"/>
              <a:t>Conclusion</a:t>
            </a:r>
            <a:r>
              <a:rPr lang="en-US" dirty="0"/>
              <a:t>: This the last paragraph in the essay designed to bring the discussion to a satisfying close. It can be a restatement of the thesis statement, a thoughtful remark about the topic, or simply a summary of the supporting paragraphs in the body. </a:t>
            </a:r>
            <a:r>
              <a:rPr lang="en-US" sz="1800" b="0" i="0" u="none" strike="noStrike" baseline="0" dirty="0">
                <a:solidFill>
                  <a:srgbClr val="000000"/>
                </a:solidFill>
                <a:latin typeface="Cambria" panose="02040503050406030204" pitchFamily="18" charset="0"/>
              </a:rPr>
              <a:t> </a:t>
            </a:r>
          </a:p>
        </p:txBody>
      </p:sp>
    </p:spTree>
    <p:extLst>
      <p:ext uri="{BB962C8B-B14F-4D97-AF65-F5344CB8AC3E}">
        <p14:creationId xmlns:p14="http://schemas.microsoft.com/office/powerpoint/2010/main" val="793193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EF026-D5F6-422A-AE7D-138340EC4126}"/>
              </a:ext>
            </a:extLst>
          </p:cNvPr>
          <p:cNvSpPr>
            <a:spLocks noGrp="1"/>
          </p:cNvSpPr>
          <p:nvPr>
            <p:ph type="title"/>
          </p:nvPr>
        </p:nvSpPr>
        <p:spPr/>
        <p:txBody>
          <a:bodyPr/>
          <a:lstStyle/>
          <a:p>
            <a:r>
              <a:rPr lang="en-US" dirty="0"/>
              <a:t>Drafting an essay</a:t>
            </a:r>
          </a:p>
        </p:txBody>
      </p:sp>
      <p:sp>
        <p:nvSpPr>
          <p:cNvPr id="4" name="Slide Number Placeholder 3">
            <a:extLst>
              <a:ext uri="{FF2B5EF4-FFF2-40B4-BE49-F238E27FC236}">
                <a16:creationId xmlns:a16="http://schemas.microsoft.com/office/drawing/2014/main" id="{B24CAD1F-6F63-4670-9E34-F76F8D38F84E}"/>
              </a:ext>
            </a:extLst>
          </p:cNvPr>
          <p:cNvSpPr>
            <a:spLocks noGrp="1"/>
          </p:cNvSpPr>
          <p:nvPr>
            <p:ph type="sldNum" sz="quarter" idx="11"/>
          </p:nvPr>
        </p:nvSpPr>
        <p:spPr/>
        <p:txBody>
          <a:bodyPr/>
          <a:lstStyle/>
          <a:p>
            <a:fld id="{8C2E478F-E849-4A8C-AF1F-CBCC78A7CBFA}" type="slidenum">
              <a:rPr lang="en-US" smtClean="0"/>
              <a:pPr/>
              <a:t>14</a:t>
            </a:fld>
            <a:endParaRPr lang="en-US" dirty="0"/>
          </a:p>
        </p:txBody>
      </p:sp>
      <p:sp>
        <p:nvSpPr>
          <p:cNvPr id="6" name="Content Placeholder 5">
            <a:extLst>
              <a:ext uri="{FF2B5EF4-FFF2-40B4-BE49-F238E27FC236}">
                <a16:creationId xmlns:a16="http://schemas.microsoft.com/office/drawing/2014/main" id="{6ACC2AA5-83E6-441A-AA04-3D30474481ED}"/>
              </a:ext>
            </a:extLst>
          </p:cNvPr>
          <p:cNvSpPr>
            <a:spLocks noGrp="1"/>
          </p:cNvSpPr>
          <p:nvPr>
            <p:ph idx="1"/>
          </p:nvPr>
        </p:nvSpPr>
        <p:spPr/>
        <p:txBody>
          <a:bodyPr/>
          <a:lstStyle/>
          <a:p>
            <a:endParaRPr lang="en-US" dirty="0"/>
          </a:p>
        </p:txBody>
      </p:sp>
      <p:sp>
        <p:nvSpPr>
          <p:cNvPr id="7" name="Content Placeholder 2">
            <a:extLst>
              <a:ext uri="{FF2B5EF4-FFF2-40B4-BE49-F238E27FC236}">
                <a16:creationId xmlns:a16="http://schemas.microsoft.com/office/drawing/2014/main" id="{56BCEC02-7010-4311-AA94-5118CFE12F37}"/>
              </a:ext>
            </a:extLst>
          </p:cNvPr>
          <p:cNvSpPr txBox="1">
            <a:spLocks/>
          </p:cNvSpPr>
          <p:nvPr/>
        </p:nvSpPr>
        <p:spPr>
          <a:xfrm>
            <a:off x="1016577" y="1189038"/>
            <a:ext cx="3886200" cy="4708381"/>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TOPIC SENTENCE</a:t>
            </a:r>
          </a:p>
          <a:p>
            <a:pPr marL="0" indent="0">
              <a:buNone/>
            </a:pPr>
            <a:r>
              <a:rPr lang="en-PH" dirty="0"/>
              <a:t>-it contains the main idea of the paragraph </a:t>
            </a:r>
          </a:p>
          <a:p>
            <a:pPr>
              <a:buFontTx/>
              <a:buChar char="-"/>
            </a:pPr>
            <a:r>
              <a:rPr lang="en-PH" dirty="0"/>
              <a:t>should be specific and tell the reader </a:t>
            </a:r>
          </a:p>
          <a:p>
            <a:pPr>
              <a:buFontTx/>
              <a:buChar char="-"/>
            </a:pPr>
            <a:r>
              <a:rPr lang="en-PH" dirty="0"/>
              <a:t>exactly what the paragraph will be about.</a:t>
            </a:r>
          </a:p>
        </p:txBody>
      </p:sp>
      <p:sp>
        <p:nvSpPr>
          <p:cNvPr id="8" name="Content Placeholder 3">
            <a:extLst>
              <a:ext uri="{FF2B5EF4-FFF2-40B4-BE49-F238E27FC236}">
                <a16:creationId xmlns:a16="http://schemas.microsoft.com/office/drawing/2014/main" id="{ABB43623-FE42-4B05-8203-482C8042F028}"/>
              </a:ext>
            </a:extLst>
          </p:cNvPr>
          <p:cNvSpPr txBox="1">
            <a:spLocks/>
          </p:cNvSpPr>
          <p:nvPr/>
        </p:nvSpPr>
        <p:spPr>
          <a:xfrm>
            <a:off x="6096000" y="1105911"/>
            <a:ext cx="4765963" cy="479150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THESIS STATEMENT </a:t>
            </a:r>
          </a:p>
          <a:p>
            <a:pPr marL="0" indent="0">
              <a:buNone/>
            </a:pPr>
            <a:r>
              <a:rPr lang="en-PH" dirty="0"/>
              <a:t>- is the controlling  mechanism that will state the purpose, method  of discussion ,and the point of discussion.</a:t>
            </a:r>
          </a:p>
          <a:p>
            <a:pPr marL="0" indent="0">
              <a:buNone/>
            </a:pPr>
            <a:r>
              <a:rPr lang="en-PH" dirty="0"/>
              <a:t>- is the focused topic.</a:t>
            </a:r>
          </a:p>
          <a:p>
            <a:endParaRPr lang="en-PH" dirty="0"/>
          </a:p>
        </p:txBody>
      </p:sp>
    </p:spTree>
    <p:extLst>
      <p:ext uri="{BB962C8B-B14F-4D97-AF65-F5344CB8AC3E}">
        <p14:creationId xmlns:p14="http://schemas.microsoft.com/office/powerpoint/2010/main" val="117465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 calcmode="lin" valueType="num">
                                      <p:cBhvr additive="base">
                                        <p:cTn id="3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 calcmode="lin" valueType="num">
                                      <p:cBhvr additive="base">
                                        <p:cTn id="3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anim calcmode="lin" valueType="num">
                                      <p:cBhvr additive="base">
                                        <p:cTn id="4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EF026-D5F6-422A-AE7D-138340EC4126}"/>
              </a:ext>
            </a:extLst>
          </p:cNvPr>
          <p:cNvSpPr>
            <a:spLocks noGrp="1"/>
          </p:cNvSpPr>
          <p:nvPr>
            <p:ph type="title"/>
          </p:nvPr>
        </p:nvSpPr>
        <p:spPr/>
        <p:txBody>
          <a:bodyPr/>
          <a:lstStyle/>
          <a:p>
            <a:r>
              <a:rPr lang="en-US" dirty="0"/>
              <a:t>Drafting an essay</a:t>
            </a:r>
          </a:p>
        </p:txBody>
      </p:sp>
      <p:sp>
        <p:nvSpPr>
          <p:cNvPr id="4" name="Slide Number Placeholder 3">
            <a:extLst>
              <a:ext uri="{FF2B5EF4-FFF2-40B4-BE49-F238E27FC236}">
                <a16:creationId xmlns:a16="http://schemas.microsoft.com/office/drawing/2014/main" id="{B24CAD1F-6F63-4670-9E34-F76F8D38F84E}"/>
              </a:ext>
            </a:extLst>
          </p:cNvPr>
          <p:cNvSpPr>
            <a:spLocks noGrp="1"/>
          </p:cNvSpPr>
          <p:nvPr>
            <p:ph type="sldNum" sz="quarter" idx="11"/>
          </p:nvPr>
        </p:nvSpPr>
        <p:spPr/>
        <p:txBody>
          <a:bodyPr/>
          <a:lstStyle/>
          <a:p>
            <a:fld id="{8C2E478F-E849-4A8C-AF1F-CBCC78A7CBFA}" type="slidenum">
              <a:rPr lang="en-US" smtClean="0"/>
              <a:pPr/>
              <a:t>15</a:t>
            </a:fld>
            <a:endParaRPr lang="en-US" dirty="0"/>
          </a:p>
        </p:txBody>
      </p:sp>
      <p:sp>
        <p:nvSpPr>
          <p:cNvPr id="6" name="Content Placeholder 5">
            <a:extLst>
              <a:ext uri="{FF2B5EF4-FFF2-40B4-BE49-F238E27FC236}">
                <a16:creationId xmlns:a16="http://schemas.microsoft.com/office/drawing/2014/main" id="{6ACC2AA5-83E6-441A-AA04-3D30474481ED}"/>
              </a:ext>
            </a:extLst>
          </p:cNvPr>
          <p:cNvSpPr>
            <a:spLocks noGrp="1"/>
          </p:cNvSpPr>
          <p:nvPr>
            <p:ph idx="1"/>
          </p:nvPr>
        </p:nvSpPr>
        <p:spPr/>
        <p:txBody>
          <a:bodyPr/>
          <a:lstStyle/>
          <a:p>
            <a:endParaRPr lang="en-US" dirty="0"/>
          </a:p>
        </p:txBody>
      </p:sp>
      <p:sp>
        <p:nvSpPr>
          <p:cNvPr id="7" name="Content Placeholder 2">
            <a:extLst>
              <a:ext uri="{FF2B5EF4-FFF2-40B4-BE49-F238E27FC236}">
                <a16:creationId xmlns:a16="http://schemas.microsoft.com/office/drawing/2014/main" id="{56BCEC02-7010-4311-AA94-5118CFE12F37}"/>
              </a:ext>
            </a:extLst>
          </p:cNvPr>
          <p:cNvSpPr txBox="1">
            <a:spLocks/>
          </p:cNvSpPr>
          <p:nvPr/>
        </p:nvSpPr>
        <p:spPr>
          <a:xfrm>
            <a:off x="1016577" y="1189038"/>
            <a:ext cx="3886200" cy="4708381"/>
          </a:xfrm>
          <a:prstGeom prst="rect">
            <a:avLst/>
          </a:prstGeom>
          <a:solidFill>
            <a:schemeClr val="bg1"/>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PH" dirty="0"/>
              <a:t>              </a:t>
            </a:r>
            <a:r>
              <a:rPr lang="en-PH" b="1" dirty="0"/>
              <a:t>Paragraph</a:t>
            </a:r>
          </a:p>
          <a:p>
            <a:r>
              <a:rPr lang="en-PH" dirty="0"/>
              <a:t>Topic Sentence</a:t>
            </a:r>
          </a:p>
          <a:p>
            <a:pPr>
              <a:buFont typeface="Arial" panose="020B0604020202020204" pitchFamily="34" charset="0"/>
              <a:buNone/>
            </a:pPr>
            <a:r>
              <a:rPr lang="en-PH" dirty="0"/>
              <a:t>     </a:t>
            </a:r>
          </a:p>
          <a:p>
            <a:pPr>
              <a:buFont typeface="Arial" panose="020B0604020202020204" pitchFamily="34" charset="0"/>
              <a:buNone/>
            </a:pPr>
            <a:r>
              <a:rPr lang="en-PH" dirty="0"/>
              <a:t> Supporting Sentence 1</a:t>
            </a:r>
          </a:p>
          <a:p>
            <a:pPr>
              <a:buFont typeface="Arial" panose="020B0604020202020204" pitchFamily="34" charset="0"/>
              <a:buNone/>
            </a:pPr>
            <a:endParaRPr lang="en-PH" dirty="0"/>
          </a:p>
          <a:p>
            <a:pPr>
              <a:buFont typeface="Arial" panose="020B0604020202020204" pitchFamily="34" charset="0"/>
              <a:buNone/>
            </a:pPr>
            <a:r>
              <a:rPr lang="en-PH" dirty="0"/>
              <a:t>Supporting Sentence 2</a:t>
            </a:r>
          </a:p>
          <a:p>
            <a:pPr>
              <a:buFont typeface="Arial" panose="020B0604020202020204" pitchFamily="34" charset="0"/>
              <a:buNone/>
            </a:pPr>
            <a:endParaRPr lang="en-PH" dirty="0"/>
          </a:p>
          <a:p>
            <a:pPr>
              <a:buFont typeface="Arial" panose="020B0604020202020204" pitchFamily="34" charset="0"/>
              <a:buNone/>
            </a:pPr>
            <a:r>
              <a:rPr lang="en-PH" dirty="0"/>
              <a:t>Supporting Sentence 3</a:t>
            </a:r>
          </a:p>
          <a:p>
            <a:pPr>
              <a:buFont typeface="Arial" panose="020B0604020202020204" pitchFamily="34" charset="0"/>
              <a:buNone/>
            </a:pPr>
            <a:endParaRPr lang="en-PH" dirty="0"/>
          </a:p>
          <a:p>
            <a:pPr>
              <a:buFont typeface="Arial" panose="020B0604020202020204" pitchFamily="34" charset="0"/>
              <a:buNone/>
            </a:pPr>
            <a:r>
              <a:rPr lang="en-PH" dirty="0"/>
              <a:t>Concluding Sentence</a:t>
            </a:r>
          </a:p>
        </p:txBody>
      </p:sp>
      <p:sp>
        <p:nvSpPr>
          <p:cNvPr id="8" name="Content Placeholder 3">
            <a:extLst>
              <a:ext uri="{FF2B5EF4-FFF2-40B4-BE49-F238E27FC236}">
                <a16:creationId xmlns:a16="http://schemas.microsoft.com/office/drawing/2014/main" id="{ABB43623-FE42-4B05-8203-482C8042F028}"/>
              </a:ext>
            </a:extLst>
          </p:cNvPr>
          <p:cNvSpPr txBox="1">
            <a:spLocks/>
          </p:cNvSpPr>
          <p:nvPr/>
        </p:nvSpPr>
        <p:spPr>
          <a:xfrm>
            <a:off x="6096000" y="1105911"/>
            <a:ext cx="4765963" cy="479150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PH" b="1"/>
              <a:t>                     Essay</a:t>
            </a:r>
          </a:p>
          <a:p>
            <a:r>
              <a:rPr lang="en-PH" i="1"/>
              <a:t>Introduction Paragraph </a:t>
            </a:r>
            <a:r>
              <a:rPr lang="en-PH"/>
              <a:t>with </a:t>
            </a:r>
            <a:r>
              <a:rPr lang="en-PH" u="sng"/>
              <a:t>Thesis Statement</a:t>
            </a:r>
          </a:p>
          <a:p>
            <a:r>
              <a:rPr lang="en-PH"/>
              <a:t> </a:t>
            </a:r>
            <a:r>
              <a:rPr lang="en-PH" i="1"/>
              <a:t>Body</a:t>
            </a:r>
          </a:p>
          <a:p>
            <a:pPr>
              <a:buFont typeface="Wingdings" pitchFamily="2" charset="2"/>
              <a:buChar char="ü"/>
            </a:pPr>
            <a:r>
              <a:rPr lang="en-PH"/>
              <a:t>     Supporting Paragraph 1</a:t>
            </a:r>
          </a:p>
          <a:p>
            <a:pPr>
              <a:buFont typeface="Arial" panose="020B0604020202020204" pitchFamily="34" charset="0"/>
              <a:buNone/>
            </a:pPr>
            <a:r>
              <a:rPr lang="en-PH"/>
              <a:t>         Topic Sentence 1</a:t>
            </a:r>
          </a:p>
          <a:p>
            <a:pPr>
              <a:buFont typeface="Arial" panose="020B0604020202020204" pitchFamily="34" charset="0"/>
              <a:buNone/>
            </a:pPr>
            <a:r>
              <a:rPr lang="en-PH"/>
              <a:t>         Development Sentences</a:t>
            </a:r>
          </a:p>
          <a:p>
            <a:pPr>
              <a:buFont typeface="Wingdings" pitchFamily="2" charset="2"/>
              <a:buChar char="ü"/>
            </a:pPr>
            <a:r>
              <a:rPr lang="en-PH"/>
              <a:t>Supporting Paragraph 2</a:t>
            </a:r>
          </a:p>
          <a:p>
            <a:pPr>
              <a:buFont typeface="Arial" panose="020B0604020202020204" pitchFamily="34" charset="0"/>
              <a:buNone/>
            </a:pPr>
            <a:r>
              <a:rPr lang="en-PH"/>
              <a:t>         Topic Sentence 2</a:t>
            </a:r>
          </a:p>
          <a:p>
            <a:pPr>
              <a:buFont typeface="Arial" panose="020B0604020202020204" pitchFamily="34" charset="0"/>
              <a:buNone/>
            </a:pPr>
            <a:r>
              <a:rPr lang="en-PH"/>
              <a:t>         Development Sentences</a:t>
            </a:r>
          </a:p>
          <a:p>
            <a:r>
              <a:rPr lang="en-PH" i="1"/>
              <a:t>Conclusion Paragraph</a:t>
            </a:r>
          </a:p>
          <a:p>
            <a:endParaRPr lang="en-PH" dirty="0"/>
          </a:p>
        </p:txBody>
      </p:sp>
    </p:spTree>
    <p:extLst>
      <p:ext uri="{BB962C8B-B14F-4D97-AF65-F5344CB8AC3E}">
        <p14:creationId xmlns:p14="http://schemas.microsoft.com/office/powerpoint/2010/main" val="214908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 calcmode="lin" valueType="num">
                                      <p:cBhvr additive="base">
                                        <p:cTn id="23"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 calcmode="lin" valueType="num">
                                      <p:cBhvr additive="base">
                                        <p:cTn id="27"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xEl>
                                              <p:pRg st="9" end="9"/>
                                            </p:txEl>
                                          </p:spTgt>
                                        </p:tgtEl>
                                        <p:attrNameLst>
                                          <p:attrName>style.visibility</p:attrName>
                                        </p:attrNameLst>
                                      </p:cBhvr>
                                      <p:to>
                                        <p:strVal val="visible"/>
                                      </p:to>
                                    </p:set>
                                    <p:anim calcmode="lin" valueType="num">
                                      <p:cBhvr additive="base">
                                        <p:cTn id="3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anim calcmode="lin" valueType="num">
                                      <p:cBhvr additive="base">
                                        <p:cTn id="3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8">
                                            <p:txEl>
                                              <p:pRg st="1" end="1"/>
                                            </p:txEl>
                                          </p:spTgt>
                                        </p:tgtEl>
                                        <p:attrNameLst>
                                          <p:attrName>style.visibility</p:attrName>
                                        </p:attrNameLst>
                                      </p:cBhvr>
                                      <p:to>
                                        <p:strVal val="visible"/>
                                      </p:to>
                                    </p:set>
                                    <p:anim calcmode="lin" valueType="num">
                                      <p:cBhvr additive="base">
                                        <p:cTn id="45"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8">
                                            <p:txEl>
                                              <p:pRg st="2" end="2"/>
                                            </p:txEl>
                                          </p:spTgt>
                                        </p:tgtEl>
                                        <p:attrNameLst>
                                          <p:attrName>style.visibility</p:attrName>
                                        </p:attrNameLst>
                                      </p:cBhvr>
                                      <p:to>
                                        <p:strVal val="visible"/>
                                      </p:to>
                                    </p:set>
                                    <p:anim calcmode="lin" valueType="num">
                                      <p:cBhvr additive="base">
                                        <p:cTn id="5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8">
                                            <p:txEl>
                                              <p:pRg st="3" end="3"/>
                                            </p:txEl>
                                          </p:spTgt>
                                        </p:tgtEl>
                                        <p:attrNameLst>
                                          <p:attrName>style.visibility</p:attrName>
                                        </p:attrNameLst>
                                      </p:cBhvr>
                                      <p:to>
                                        <p:strVal val="visible"/>
                                      </p:to>
                                    </p:set>
                                    <p:anim calcmode="lin" valueType="num">
                                      <p:cBhvr additive="base">
                                        <p:cTn id="57"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8">
                                            <p:txEl>
                                              <p:pRg st="3" end="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8">
                                            <p:txEl>
                                              <p:pRg st="4" end="4"/>
                                            </p:txEl>
                                          </p:spTgt>
                                        </p:tgtEl>
                                        <p:attrNameLst>
                                          <p:attrName>style.visibility</p:attrName>
                                        </p:attrNameLst>
                                      </p:cBhvr>
                                      <p:to>
                                        <p:strVal val="visible"/>
                                      </p:to>
                                    </p:set>
                                    <p:anim calcmode="lin" valueType="num">
                                      <p:cBhvr additive="base">
                                        <p:cTn id="6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4" end="4"/>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8">
                                            <p:txEl>
                                              <p:pRg st="5" end="5"/>
                                            </p:txEl>
                                          </p:spTgt>
                                        </p:tgtEl>
                                        <p:attrNameLst>
                                          <p:attrName>style.visibility</p:attrName>
                                        </p:attrNameLst>
                                      </p:cBhvr>
                                      <p:to>
                                        <p:strVal val="visible"/>
                                      </p:to>
                                    </p:set>
                                    <p:anim calcmode="lin" valueType="num">
                                      <p:cBhvr additive="base">
                                        <p:cTn id="6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8">
                                            <p:txEl>
                                              <p:pRg st="6" end="6"/>
                                            </p:txEl>
                                          </p:spTgt>
                                        </p:tgtEl>
                                        <p:attrNameLst>
                                          <p:attrName>style.visibility</p:attrName>
                                        </p:attrNameLst>
                                      </p:cBhvr>
                                      <p:to>
                                        <p:strVal val="visible"/>
                                      </p:to>
                                    </p:set>
                                    <p:anim calcmode="lin" valueType="num">
                                      <p:cBhvr additive="base">
                                        <p:cTn id="71"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8">
                                            <p:txEl>
                                              <p:pRg st="6" end="6"/>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8">
                                            <p:txEl>
                                              <p:pRg st="7" end="7"/>
                                            </p:txEl>
                                          </p:spTgt>
                                        </p:tgtEl>
                                        <p:attrNameLst>
                                          <p:attrName>style.visibility</p:attrName>
                                        </p:attrNameLst>
                                      </p:cBhvr>
                                      <p:to>
                                        <p:strVal val="visible"/>
                                      </p:to>
                                    </p:set>
                                    <p:anim calcmode="lin" valueType="num">
                                      <p:cBhvr additive="base">
                                        <p:cTn id="75"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8">
                                            <p:txEl>
                                              <p:pRg st="7" end="7"/>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8">
                                            <p:txEl>
                                              <p:pRg st="8" end="8"/>
                                            </p:txEl>
                                          </p:spTgt>
                                        </p:tgtEl>
                                        <p:attrNameLst>
                                          <p:attrName>style.visibility</p:attrName>
                                        </p:attrNameLst>
                                      </p:cBhvr>
                                      <p:to>
                                        <p:strVal val="visible"/>
                                      </p:to>
                                    </p:set>
                                    <p:anim calcmode="lin" valueType="num">
                                      <p:cBhvr additive="base">
                                        <p:cTn id="79"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8">
                                            <p:txEl>
                                              <p:pRg st="9" end="9"/>
                                            </p:txEl>
                                          </p:spTgt>
                                        </p:tgtEl>
                                        <p:attrNameLst>
                                          <p:attrName>style.visibility</p:attrName>
                                        </p:attrNameLst>
                                      </p:cBhvr>
                                      <p:to>
                                        <p:strVal val="visible"/>
                                      </p:to>
                                    </p:set>
                                    <p:anim calcmode="lin" valueType="num">
                                      <p:cBhvr additive="base">
                                        <p:cTn id="85"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74C70-6167-4322-A0F2-45FA94B5BEB1}"/>
              </a:ext>
            </a:extLst>
          </p:cNvPr>
          <p:cNvSpPr>
            <a:spLocks noGrp="1"/>
          </p:cNvSpPr>
          <p:nvPr>
            <p:ph type="title"/>
          </p:nvPr>
        </p:nvSpPr>
        <p:spPr/>
        <p:txBody>
          <a:bodyPr/>
          <a:lstStyle/>
          <a:p>
            <a:pPr algn="l"/>
            <a:r>
              <a:rPr lang="en-US" dirty="0"/>
              <a:t>Example</a:t>
            </a:r>
          </a:p>
        </p:txBody>
      </p:sp>
      <p:sp>
        <p:nvSpPr>
          <p:cNvPr id="4" name="Slide Number Placeholder 3">
            <a:extLst>
              <a:ext uri="{FF2B5EF4-FFF2-40B4-BE49-F238E27FC236}">
                <a16:creationId xmlns:a16="http://schemas.microsoft.com/office/drawing/2014/main" id="{3B4DA3B6-026A-4A22-B981-AA6696CF25F7}"/>
              </a:ext>
            </a:extLst>
          </p:cNvPr>
          <p:cNvSpPr>
            <a:spLocks noGrp="1"/>
          </p:cNvSpPr>
          <p:nvPr>
            <p:ph type="sldNum" sz="quarter" idx="11"/>
          </p:nvPr>
        </p:nvSpPr>
        <p:spPr/>
        <p:txBody>
          <a:bodyPr/>
          <a:lstStyle/>
          <a:p>
            <a:fld id="{8C2E478F-E849-4A8C-AF1F-CBCC78A7CBFA}" type="slidenum">
              <a:rPr lang="en-US" smtClean="0"/>
              <a:pPr/>
              <a:t>16</a:t>
            </a:fld>
            <a:endParaRPr lang="en-US" dirty="0"/>
          </a:p>
        </p:txBody>
      </p:sp>
      <p:sp>
        <p:nvSpPr>
          <p:cNvPr id="5" name="Content Placeholder 4">
            <a:extLst>
              <a:ext uri="{FF2B5EF4-FFF2-40B4-BE49-F238E27FC236}">
                <a16:creationId xmlns:a16="http://schemas.microsoft.com/office/drawing/2014/main" id="{294029DC-DEAB-4991-9989-40D2B05AF344}"/>
              </a:ext>
            </a:extLst>
          </p:cNvPr>
          <p:cNvSpPr>
            <a:spLocks noGrp="1"/>
          </p:cNvSpPr>
          <p:nvPr>
            <p:ph idx="1"/>
          </p:nvPr>
        </p:nvSpPr>
        <p:spPr/>
        <p:txBody>
          <a:bodyPr/>
          <a:lstStyle/>
          <a:p>
            <a:pPr marL="0" indent="0">
              <a:buNone/>
            </a:pPr>
            <a:r>
              <a:rPr lang="en-US" dirty="0"/>
              <a:t>Thesis statement: </a:t>
            </a:r>
            <a:r>
              <a:rPr lang="en-US" i="1" dirty="0"/>
              <a:t>There are several negative effects of credit cards.</a:t>
            </a:r>
          </a:p>
          <a:p>
            <a:pPr marL="0" indent="0">
              <a:buNone/>
            </a:pPr>
            <a:r>
              <a:rPr lang="en-US" dirty="0"/>
              <a:t>(What is the focused topic?)</a:t>
            </a:r>
          </a:p>
          <a:p>
            <a:pPr marL="0" indent="0">
              <a:buNone/>
            </a:pPr>
            <a:endParaRPr lang="en-US" dirty="0"/>
          </a:p>
          <a:p>
            <a:pPr marL="0" indent="0">
              <a:buNone/>
            </a:pPr>
            <a:r>
              <a:rPr lang="en-PH" sz="2800" dirty="0"/>
              <a:t>I. One has more money to spend.</a:t>
            </a:r>
          </a:p>
          <a:p>
            <a:pPr marL="0" indent="0">
              <a:buNone/>
            </a:pPr>
            <a:r>
              <a:rPr lang="en-PH" sz="2800" dirty="0"/>
              <a:t>II. One has more opportunity to go into debt.</a:t>
            </a:r>
          </a:p>
          <a:p>
            <a:pPr marL="0" indent="0">
              <a:buNone/>
            </a:pPr>
            <a:r>
              <a:rPr lang="en-PH" sz="2800" dirty="0"/>
              <a:t>III. The worst effect is the potential for identity  theft.</a:t>
            </a:r>
          </a:p>
          <a:p>
            <a:pPr marL="0" indent="0">
              <a:buNone/>
            </a:pPr>
            <a:endParaRPr lang="en-US" dirty="0"/>
          </a:p>
        </p:txBody>
      </p:sp>
    </p:spTree>
    <p:extLst>
      <p:ext uri="{BB962C8B-B14F-4D97-AF65-F5344CB8AC3E}">
        <p14:creationId xmlns:p14="http://schemas.microsoft.com/office/powerpoint/2010/main" val="2951285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4E7EE-193A-403C-87AA-9F286174157A}"/>
              </a:ext>
            </a:extLst>
          </p:cNvPr>
          <p:cNvSpPr>
            <a:spLocks noGrp="1"/>
          </p:cNvSpPr>
          <p:nvPr>
            <p:ph type="title"/>
          </p:nvPr>
        </p:nvSpPr>
        <p:spPr/>
        <p:txBody>
          <a:bodyPr/>
          <a:lstStyle/>
          <a:p>
            <a:pPr algn="r"/>
            <a:r>
              <a:rPr lang="en-US" dirty="0"/>
              <a:t>Types of essay</a:t>
            </a:r>
          </a:p>
        </p:txBody>
      </p:sp>
      <p:sp>
        <p:nvSpPr>
          <p:cNvPr id="4" name="Slide Number Placeholder 3">
            <a:extLst>
              <a:ext uri="{FF2B5EF4-FFF2-40B4-BE49-F238E27FC236}">
                <a16:creationId xmlns:a16="http://schemas.microsoft.com/office/drawing/2014/main" id="{D7372BA5-0DFA-471E-BCD0-3F8B0856BAE9}"/>
              </a:ext>
            </a:extLst>
          </p:cNvPr>
          <p:cNvSpPr>
            <a:spLocks noGrp="1"/>
          </p:cNvSpPr>
          <p:nvPr>
            <p:ph type="sldNum" sz="quarter" idx="11"/>
          </p:nvPr>
        </p:nvSpPr>
        <p:spPr/>
        <p:txBody>
          <a:bodyPr/>
          <a:lstStyle/>
          <a:p>
            <a:fld id="{8C2E478F-E849-4A8C-AF1F-CBCC78A7CBFA}" type="slidenum">
              <a:rPr lang="en-US" smtClean="0"/>
              <a:pPr/>
              <a:t>17</a:t>
            </a:fld>
            <a:endParaRPr lang="en-US" dirty="0"/>
          </a:p>
        </p:txBody>
      </p:sp>
      <p:sp>
        <p:nvSpPr>
          <p:cNvPr id="5" name="Content Placeholder 4">
            <a:extLst>
              <a:ext uri="{FF2B5EF4-FFF2-40B4-BE49-F238E27FC236}">
                <a16:creationId xmlns:a16="http://schemas.microsoft.com/office/drawing/2014/main" id="{F3A925E3-B6CD-4459-BAAC-6E365FDDA869}"/>
              </a:ext>
            </a:extLst>
          </p:cNvPr>
          <p:cNvSpPr>
            <a:spLocks noGrp="1"/>
          </p:cNvSpPr>
          <p:nvPr>
            <p:ph idx="1"/>
          </p:nvPr>
        </p:nvSpPr>
        <p:spPr/>
        <p:txBody>
          <a:bodyPr>
            <a:normAutofit/>
          </a:bodyPr>
          <a:lstStyle/>
          <a:p>
            <a:pPr marL="0" indent="0">
              <a:buNone/>
            </a:pPr>
            <a:r>
              <a:rPr lang="en-US" b="0" i="0" u="none" strike="noStrike" baseline="0" dirty="0">
                <a:solidFill>
                  <a:srgbClr val="000000"/>
                </a:solidFill>
                <a:latin typeface="Cambria" panose="02040503050406030204" pitchFamily="18" charset="0"/>
              </a:rPr>
              <a:t>An essay is one effective way of expressing and sharing our ideas. As such, essays can be written in specific ways depending on the purpose of the writer. Here are the general types of essay: </a:t>
            </a:r>
          </a:p>
          <a:p>
            <a:pPr marL="0" indent="0">
              <a:buNone/>
            </a:pPr>
            <a:endParaRPr lang="en-US" b="0" i="0" u="none" strike="noStrike" baseline="0" dirty="0">
              <a:solidFill>
                <a:srgbClr val="000000"/>
              </a:solidFill>
              <a:latin typeface="Cambria" panose="02040503050406030204" pitchFamily="18" charset="0"/>
            </a:endParaRPr>
          </a:p>
          <a:p>
            <a:r>
              <a:rPr lang="en-US" sz="3200" dirty="0">
                <a:solidFill>
                  <a:srgbClr val="000000"/>
                </a:solidFill>
                <a:latin typeface="Cambria" panose="02040503050406030204" pitchFamily="18" charset="0"/>
              </a:rPr>
              <a:t>Descriptive Essay: </a:t>
            </a:r>
            <a:r>
              <a:rPr lang="en-US" sz="3200" i="1" dirty="0">
                <a:solidFill>
                  <a:srgbClr val="000000"/>
                </a:solidFill>
                <a:latin typeface="Cambria" panose="02040503050406030204" pitchFamily="18" charset="0"/>
              </a:rPr>
              <a:t>Painting a picture</a:t>
            </a:r>
          </a:p>
          <a:p>
            <a:r>
              <a:rPr lang="en-US" sz="3200" dirty="0">
                <a:solidFill>
                  <a:srgbClr val="000000"/>
                </a:solidFill>
                <a:latin typeface="Cambria" panose="02040503050406030204" pitchFamily="18" charset="0"/>
              </a:rPr>
              <a:t>Narrative Essay: </a:t>
            </a:r>
            <a:r>
              <a:rPr lang="en-US" sz="3200" i="1" dirty="0">
                <a:solidFill>
                  <a:srgbClr val="000000"/>
                </a:solidFill>
                <a:latin typeface="Cambria" panose="02040503050406030204" pitchFamily="18" charset="0"/>
              </a:rPr>
              <a:t>Telling a Story</a:t>
            </a:r>
            <a:endParaRPr lang="en-US" sz="3200" dirty="0">
              <a:solidFill>
                <a:srgbClr val="000000"/>
              </a:solidFill>
              <a:latin typeface="Cambria" panose="02040503050406030204" pitchFamily="18" charset="0"/>
            </a:endParaRPr>
          </a:p>
          <a:p>
            <a:r>
              <a:rPr lang="en-US" sz="3200" dirty="0">
                <a:solidFill>
                  <a:srgbClr val="000000"/>
                </a:solidFill>
                <a:latin typeface="Cambria" panose="02040503050406030204" pitchFamily="18" charset="0"/>
              </a:rPr>
              <a:t>Expository Essay: </a:t>
            </a:r>
            <a:r>
              <a:rPr lang="en-US" sz="3200" i="1" dirty="0">
                <a:solidFill>
                  <a:srgbClr val="000000"/>
                </a:solidFill>
                <a:latin typeface="Cambria" panose="02040503050406030204" pitchFamily="18" charset="0"/>
              </a:rPr>
              <a:t>Presenting the facts</a:t>
            </a:r>
            <a:endParaRPr lang="en-US" sz="3200" dirty="0">
              <a:solidFill>
                <a:srgbClr val="000000"/>
              </a:solidFill>
              <a:latin typeface="Cambria" panose="02040503050406030204" pitchFamily="18" charset="0"/>
            </a:endParaRPr>
          </a:p>
          <a:p>
            <a:r>
              <a:rPr lang="en-US" sz="3200" dirty="0">
                <a:solidFill>
                  <a:srgbClr val="000000"/>
                </a:solidFill>
                <a:latin typeface="Cambria" panose="02040503050406030204" pitchFamily="18" charset="0"/>
              </a:rPr>
              <a:t>Persuasive Essay: </a:t>
            </a:r>
            <a:r>
              <a:rPr lang="en-US" sz="3200" i="1" dirty="0">
                <a:solidFill>
                  <a:srgbClr val="000000"/>
                </a:solidFill>
                <a:latin typeface="Cambria" panose="02040503050406030204" pitchFamily="18" charset="0"/>
              </a:rPr>
              <a:t>Convincing the reader</a:t>
            </a:r>
            <a:endParaRPr lang="en-US" sz="3200" dirty="0">
              <a:solidFill>
                <a:srgbClr val="000000"/>
              </a:solidFill>
              <a:latin typeface="Cambria" panose="02040503050406030204" pitchFamily="18" charset="0"/>
            </a:endParaRPr>
          </a:p>
        </p:txBody>
      </p:sp>
    </p:spTree>
    <p:extLst>
      <p:ext uri="{BB962C8B-B14F-4D97-AF65-F5344CB8AC3E}">
        <p14:creationId xmlns:p14="http://schemas.microsoft.com/office/powerpoint/2010/main" val="2268293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4E7EE-193A-403C-87AA-9F286174157A}"/>
              </a:ext>
            </a:extLst>
          </p:cNvPr>
          <p:cNvSpPr>
            <a:spLocks noGrp="1"/>
          </p:cNvSpPr>
          <p:nvPr>
            <p:ph type="title"/>
          </p:nvPr>
        </p:nvSpPr>
        <p:spPr/>
        <p:txBody>
          <a:bodyPr/>
          <a:lstStyle/>
          <a:p>
            <a:pPr algn="r"/>
            <a:r>
              <a:rPr lang="en-US" dirty="0"/>
              <a:t>Types of essay</a:t>
            </a:r>
          </a:p>
        </p:txBody>
      </p:sp>
      <p:sp>
        <p:nvSpPr>
          <p:cNvPr id="4" name="Slide Number Placeholder 3">
            <a:extLst>
              <a:ext uri="{FF2B5EF4-FFF2-40B4-BE49-F238E27FC236}">
                <a16:creationId xmlns:a16="http://schemas.microsoft.com/office/drawing/2014/main" id="{D7372BA5-0DFA-471E-BCD0-3F8B0856BAE9}"/>
              </a:ext>
            </a:extLst>
          </p:cNvPr>
          <p:cNvSpPr>
            <a:spLocks noGrp="1"/>
          </p:cNvSpPr>
          <p:nvPr>
            <p:ph type="sldNum" sz="quarter" idx="11"/>
          </p:nvPr>
        </p:nvSpPr>
        <p:spPr/>
        <p:txBody>
          <a:bodyPr/>
          <a:lstStyle/>
          <a:p>
            <a:fld id="{8C2E478F-E849-4A8C-AF1F-CBCC78A7CBFA}" type="slidenum">
              <a:rPr lang="en-US" smtClean="0"/>
              <a:pPr/>
              <a:t>18</a:t>
            </a:fld>
            <a:endParaRPr lang="en-US" dirty="0"/>
          </a:p>
        </p:txBody>
      </p:sp>
      <p:sp>
        <p:nvSpPr>
          <p:cNvPr id="5" name="Content Placeholder 4">
            <a:extLst>
              <a:ext uri="{FF2B5EF4-FFF2-40B4-BE49-F238E27FC236}">
                <a16:creationId xmlns:a16="http://schemas.microsoft.com/office/drawing/2014/main" id="{F3A925E3-B6CD-4459-BAAC-6E365FDDA869}"/>
              </a:ext>
            </a:extLst>
          </p:cNvPr>
          <p:cNvSpPr>
            <a:spLocks noGrp="1"/>
          </p:cNvSpPr>
          <p:nvPr>
            <p:ph idx="1"/>
          </p:nvPr>
        </p:nvSpPr>
        <p:spPr/>
        <p:txBody>
          <a:bodyPr>
            <a:normAutofit/>
          </a:bodyPr>
          <a:lstStyle/>
          <a:p>
            <a:pPr marL="0" indent="0">
              <a:buNone/>
            </a:pPr>
            <a:r>
              <a:rPr lang="en-US" sz="3200" b="1" dirty="0">
                <a:solidFill>
                  <a:srgbClr val="000000"/>
                </a:solidFill>
                <a:latin typeface="Cambria" panose="02040503050406030204" pitchFamily="18" charset="0"/>
              </a:rPr>
              <a:t>Descriptive Essay: </a:t>
            </a:r>
            <a:r>
              <a:rPr lang="en-US" sz="3200" b="1" i="1" dirty="0">
                <a:solidFill>
                  <a:srgbClr val="000000"/>
                </a:solidFill>
                <a:latin typeface="Cambria" panose="02040503050406030204" pitchFamily="18" charset="0"/>
              </a:rPr>
              <a:t>Painting a picture</a:t>
            </a:r>
          </a:p>
          <a:p>
            <a:pPr lvl="1"/>
            <a:r>
              <a:rPr lang="en-US" b="0" i="0" u="none" strike="noStrike" baseline="0" dirty="0">
                <a:solidFill>
                  <a:srgbClr val="000000"/>
                </a:solidFill>
              </a:rPr>
              <a:t>we use words to paint pictures </a:t>
            </a:r>
            <a:endParaRPr lang="en-US" b="0" i="1" u="none" strike="noStrike" baseline="0" dirty="0">
              <a:solidFill>
                <a:srgbClr val="000000"/>
              </a:solidFill>
              <a:latin typeface="Cambria" panose="02040503050406030204" pitchFamily="18" charset="0"/>
            </a:endParaRPr>
          </a:p>
          <a:p>
            <a:pPr lvl="1"/>
            <a:r>
              <a:rPr lang="en-US" b="0" i="0" u="none" strike="noStrike" baseline="0" dirty="0">
                <a:solidFill>
                  <a:srgbClr val="000000"/>
                </a:solidFill>
                <a:latin typeface="Cambria" panose="02040503050406030204" pitchFamily="18" charset="0"/>
              </a:rPr>
              <a:t>we describe a person, place, object, event, or idea </a:t>
            </a:r>
            <a:endParaRPr lang="en-US" i="1" dirty="0">
              <a:solidFill>
                <a:srgbClr val="000000"/>
              </a:solidFill>
              <a:latin typeface="Cambria" panose="02040503050406030204" pitchFamily="18" charset="0"/>
            </a:endParaRPr>
          </a:p>
          <a:p>
            <a:pPr lvl="1"/>
            <a:r>
              <a:rPr lang="en-US" dirty="0">
                <a:solidFill>
                  <a:srgbClr val="000000"/>
                </a:solidFill>
                <a:latin typeface="Cambria" panose="02040503050406030204" pitchFamily="18" charset="0"/>
              </a:rPr>
              <a:t>d</a:t>
            </a:r>
            <a:r>
              <a:rPr lang="en-US" b="0" i="0" u="none" strike="noStrike" baseline="0" dirty="0">
                <a:solidFill>
                  <a:srgbClr val="000000"/>
                </a:solidFill>
                <a:latin typeface="Cambria" panose="02040503050406030204" pitchFamily="18" charset="0"/>
              </a:rPr>
              <a:t>etails often come from our own senses—smell, taste, touch, hearing, and sight </a:t>
            </a:r>
          </a:p>
          <a:p>
            <a:pPr lvl="1"/>
            <a:r>
              <a:rPr lang="en-US" dirty="0">
                <a:solidFill>
                  <a:srgbClr val="000000"/>
                </a:solidFill>
                <a:latin typeface="Cambria" panose="02040503050406030204" pitchFamily="18" charset="0"/>
              </a:rPr>
              <a:t> </a:t>
            </a:r>
            <a:r>
              <a:rPr lang="en-US" b="0" i="0" u="none" strike="noStrike" baseline="0" dirty="0">
                <a:solidFill>
                  <a:srgbClr val="000000"/>
                </a:solidFill>
                <a:latin typeface="Cambria" panose="02040503050406030204" pitchFamily="18" charset="0"/>
              </a:rPr>
              <a:t>we are presenting a clear and vivid picture in our reader’s minds </a:t>
            </a:r>
            <a:endParaRPr lang="en-US" sz="3600" i="1" dirty="0">
              <a:solidFill>
                <a:srgbClr val="000000"/>
              </a:solidFill>
              <a:latin typeface="Cambria" panose="02040503050406030204" pitchFamily="18" charset="0"/>
            </a:endParaRPr>
          </a:p>
        </p:txBody>
      </p:sp>
      <p:pic>
        <p:nvPicPr>
          <p:cNvPr id="7" name="Picture 6">
            <a:extLst>
              <a:ext uri="{FF2B5EF4-FFF2-40B4-BE49-F238E27FC236}">
                <a16:creationId xmlns:a16="http://schemas.microsoft.com/office/drawing/2014/main" id="{ADDE8FD3-1F90-4F01-8E20-3FFC4C029FFF}"/>
              </a:ext>
            </a:extLst>
          </p:cNvPr>
          <p:cNvPicPr>
            <a:picLocks noChangeAspect="1"/>
          </p:cNvPicPr>
          <p:nvPr/>
        </p:nvPicPr>
        <p:blipFill>
          <a:blip r:embed="rId2"/>
          <a:stretch>
            <a:fillRect/>
          </a:stretch>
        </p:blipFill>
        <p:spPr>
          <a:xfrm>
            <a:off x="1920359" y="3644981"/>
            <a:ext cx="8318150" cy="2768668"/>
          </a:xfrm>
          <a:prstGeom prst="rect">
            <a:avLst/>
          </a:prstGeom>
        </p:spPr>
      </p:pic>
    </p:spTree>
    <p:extLst>
      <p:ext uri="{BB962C8B-B14F-4D97-AF65-F5344CB8AC3E}">
        <p14:creationId xmlns:p14="http://schemas.microsoft.com/office/powerpoint/2010/main" val="414099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4E7EE-193A-403C-87AA-9F286174157A}"/>
              </a:ext>
            </a:extLst>
          </p:cNvPr>
          <p:cNvSpPr>
            <a:spLocks noGrp="1"/>
          </p:cNvSpPr>
          <p:nvPr>
            <p:ph type="title"/>
          </p:nvPr>
        </p:nvSpPr>
        <p:spPr/>
        <p:txBody>
          <a:bodyPr/>
          <a:lstStyle/>
          <a:p>
            <a:pPr algn="r"/>
            <a:r>
              <a:rPr lang="en-US" dirty="0"/>
              <a:t>Types of essay</a:t>
            </a:r>
          </a:p>
        </p:txBody>
      </p:sp>
      <p:sp>
        <p:nvSpPr>
          <p:cNvPr id="4" name="Slide Number Placeholder 3">
            <a:extLst>
              <a:ext uri="{FF2B5EF4-FFF2-40B4-BE49-F238E27FC236}">
                <a16:creationId xmlns:a16="http://schemas.microsoft.com/office/drawing/2014/main" id="{D7372BA5-0DFA-471E-BCD0-3F8B0856BAE9}"/>
              </a:ext>
            </a:extLst>
          </p:cNvPr>
          <p:cNvSpPr>
            <a:spLocks noGrp="1"/>
          </p:cNvSpPr>
          <p:nvPr>
            <p:ph type="sldNum" sz="quarter" idx="11"/>
          </p:nvPr>
        </p:nvSpPr>
        <p:spPr/>
        <p:txBody>
          <a:bodyPr/>
          <a:lstStyle/>
          <a:p>
            <a:fld id="{8C2E478F-E849-4A8C-AF1F-CBCC78A7CBFA}" type="slidenum">
              <a:rPr lang="en-US" smtClean="0"/>
              <a:pPr/>
              <a:t>19</a:t>
            </a:fld>
            <a:endParaRPr lang="en-US" dirty="0"/>
          </a:p>
        </p:txBody>
      </p:sp>
      <p:sp>
        <p:nvSpPr>
          <p:cNvPr id="5" name="Content Placeholder 4">
            <a:extLst>
              <a:ext uri="{FF2B5EF4-FFF2-40B4-BE49-F238E27FC236}">
                <a16:creationId xmlns:a16="http://schemas.microsoft.com/office/drawing/2014/main" id="{F3A925E3-B6CD-4459-BAAC-6E365FDDA869}"/>
              </a:ext>
            </a:extLst>
          </p:cNvPr>
          <p:cNvSpPr>
            <a:spLocks noGrp="1"/>
          </p:cNvSpPr>
          <p:nvPr>
            <p:ph idx="1"/>
          </p:nvPr>
        </p:nvSpPr>
        <p:spPr/>
        <p:txBody>
          <a:bodyPr>
            <a:normAutofit/>
          </a:bodyPr>
          <a:lstStyle/>
          <a:p>
            <a:pPr marL="0" indent="0">
              <a:buNone/>
            </a:pPr>
            <a:r>
              <a:rPr lang="en-US" sz="3200" b="1" dirty="0">
                <a:solidFill>
                  <a:srgbClr val="000000"/>
                </a:solidFill>
                <a:latin typeface="Cambria" panose="02040503050406030204" pitchFamily="18" charset="0"/>
              </a:rPr>
              <a:t>Narrative Essay: </a:t>
            </a:r>
            <a:r>
              <a:rPr lang="en-US" sz="3200" b="1" i="1" dirty="0">
                <a:solidFill>
                  <a:srgbClr val="000000"/>
                </a:solidFill>
                <a:latin typeface="Cambria" panose="02040503050406030204" pitchFamily="18" charset="0"/>
              </a:rPr>
              <a:t>Telling a Story</a:t>
            </a:r>
          </a:p>
          <a:p>
            <a:pPr lvl="1"/>
            <a:r>
              <a:rPr lang="en-US" sz="2000" b="0" i="0" u="none" strike="noStrike" baseline="0" dirty="0">
                <a:solidFill>
                  <a:srgbClr val="000000"/>
                </a:solidFill>
                <a:latin typeface="Cambria" panose="02040503050406030204" pitchFamily="18" charset="0"/>
              </a:rPr>
              <a:t>means to recite </a:t>
            </a:r>
            <a:r>
              <a:rPr lang="en-US" sz="2000" b="0" i="0" u="none" strike="noStrike" baseline="0">
                <a:solidFill>
                  <a:srgbClr val="000000"/>
                </a:solidFill>
                <a:latin typeface="Cambria" panose="02040503050406030204" pitchFamily="18" charset="0"/>
              </a:rPr>
              <a:t>the </a:t>
            </a:r>
            <a:r>
              <a:rPr lang="en-US" sz="2000" b="0" i="0" u="none" strike="noStrike" baseline="0" smtClean="0">
                <a:solidFill>
                  <a:srgbClr val="000000"/>
                </a:solidFill>
                <a:latin typeface="Cambria" panose="02040503050406030204" pitchFamily="18" charset="0"/>
              </a:rPr>
              <a:t>details</a:t>
            </a:r>
            <a:endParaRPr lang="en-US" sz="2000" u="none" strike="noStrike" baseline="0" dirty="0">
              <a:solidFill>
                <a:srgbClr val="000000"/>
              </a:solidFill>
              <a:latin typeface="Cambria" panose="02040503050406030204" pitchFamily="18" charset="0"/>
            </a:endParaRPr>
          </a:p>
          <a:p>
            <a:pPr lvl="1"/>
            <a:r>
              <a:rPr lang="en-US" sz="2000" b="0" i="0" u="none" strike="noStrike" baseline="0" dirty="0">
                <a:solidFill>
                  <a:srgbClr val="000000"/>
                </a:solidFill>
                <a:latin typeface="Cambria" panose="02040503050406030204" pitchFamily="18" charset="0"/>
              </a:rPr>
              <a:t>unfolding of a series of events </a:t>
            </a:r>
            <a:endParaRPr lang="en-US" sz="2000" b="0" i="0" dirty="0">
              <a:solidFill>
                <a:srgbClr val="000000"/>
              </a:solidFill>
              <a:latin typeface="Cambria" panose="02040503050406030204" pitchFamily="18" charset="0"/>
            </a:endParaRPr>
          </a:p>
          <a:p>
            <a:pPr lvl="1"/>
            <a:r>
              <a:rPr lang="en-US" sz="2000" b="0" i="0" u="none" strike="noStrike" baseline="0" dirty="0">
                <a:solidFill>
                  <a:srgbClr val="000000"/>
                </a:solidFill>
                <a:latin typeface="Cambria" panose="02040503050406030204" pitchFamily="18" charset="0"/>
              </a:rPr>
              <a:t>gives details of an experience or event in the order in which they happened </a:t>
            </a:r>
            <a:endParaRPr lang="en-US" sz="3200" dirty="0">
              <a:solidFill>
                <a:srgbClr val="000000"/>
              </a:solidFill>
              <a:latin typeface="Cambria" panose="02040503050406030204" pitchFamily="18" charset="0"/>
            </a:endParaRPr>
          </a:p>
        </p:txBody>
      </p:sp>
      <p:pic>
        <p:nvPicPr>
          <p:cNvPr id="6" name="Picture 5">
            <a:extLst>
              <a:ext uri="{FF2B5EF4-FFF2-40B4-BE49-F238E27FC236}">
                <a16:creationId xmlns:a16="http://schemas.microsoft.com/office/drawing/2014/main" id="{6D27C53E-3474-4837-A3EE-D7E7B6D8F8E5}"/>
              </a:ext>
            </a:extLst>
          </p:cNvPr>
          <p:cNvPicPr>
            <a:picLocks noChangeAspect="1"/>
          </p:cNvPicPr>
          <p:nvPr/>
        </p:nvPicPr>
        <p:blipFill>
          <a:blip r:embed="rId2"/>
          <a:stretch>
            <a:fillRect/>
          </a:stretch>
        </p:blipFill>
        <p:spPr>
          <a:xfrm>
            <a:off x="1975776" y="2804165"/>
            <a:ext cx="8207316" cy="3219002"/>
          </a:xfrm>
          <a:prstGeom prst="rect">
            <a:avLst/>
          </a:prstGeom>
        </p:spPr>
      </p:pic>
    </p:spTree>
    <p:extLst>
      <p:ext uri="{BB962C8B-B14F-4D97-AF65-F5344CB8AC3E}">
        <p14:creationId xmlns:p14="http://schemas.microsoft.com/office/powerpoint/2010/main" val="190416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C646910-F4B3-42FF-94CF-BEAFDD606400}"/>
              </a:ext>
            </a:extLst>
          </p:cNvPr>
          <p:cNvSpPr>
            <a:spLocks noGrp="1"/>
          </p:cNvSpPr>
          <p:nvPr>
            <p:ph type="title"/>
          </p:nvPr>
        </p:nvSpPr>
        <p:spPr/>
        <p:txBody>
          <a:bodyPr/>
          <a:lstStyle/>
          <a:p>
            <a:r>
              <a:rPr lang="en-US" dirty="0"/>
              <a:t>Paragraph</a:t>
            </a:r>
          </a:p>
        </p:txBody>
      </p:sp>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lstStyle/>
          <a:p>
            <a:r>
              <a:rPr lang="en-US" dirty="0"/>
              <a:t>Topic &gt; Supporting sentences</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p:txBody>
          <a:bodyPr/>
          <a:lstStyle/>
          <a:p>
            <a:pPr marL="0" indent="0">
              <a:buNone/>
            </a:pPr>
            <a:r>
              <a:rPr lang="en-US" sz="1800" b="0" i="0" u="none" strike="noStrike" baseline="0" dirty="0">
                <a:solidFill>
                  <a:srgbClr val="000000"/>
                </a:solidFill>
                <a:latin typeface="Cambria" panose="02040503050406030204" pitchFamily="18" charset="0"/>
              </a:rPr>
              <a:t>The paragraph is a group of sentences that fleshes out a single idea. For it to be effective, it must have a topic sentence, sentences that support the main idea, and a consistent flow. </a:t>
            </a:r>
            <a:endParaRPr lang="en-US" dirty="0"/>
          </a:p>
        </p:txBody>
      </p:sp>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p:txBody>
          <a:bodyPr/>
          <a:lstStyle/>
          <a:p>
            <a:r>
              <a:rPr lang="en-US" dirty="0"/>
              <a:t>Unity</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a:xfrm>
            <a:off x="8153400" y="1885044"/>
            <a:ext cx="3706091" cy="4238665"/>
          </a:xfrm>
        </p:spPr>
        <p:txBody>
          <a:bodyPr>
            <a:normAutofit fontScale="92500" lnSpcReduction="20000"/>
          </a:bodyPr>
          <a:lstStyle/>
          <a:p>
            <a:pPr marL="0" indent="0" algn="just">
              <a:buNone/>
            </a:pPr>
            <a:r>
              <a:rPr lang="en-US" sz="1800" b="0" i="1" u="none" strike="noStrike" baseline="0" dirty="0">
                <a:solidFill>
                  <a:srgbClr val="000000"/>
                </a:solidFill>
                <a:latin typeface="Cambria" panose="02040503050406030204" pitchFamily="18" charset="0"/>
              </a:rPr>
              <a:t>Manny Pacquiao is a terrific Filipino boxer. He has a good family. He has fought against several world famous boxers from different countries so strongly that he becomes the best loved boxer in the world today. He is married, and he is a good provider to his family. He devotes much of his time preparing for his fights and defending his boxing title from different contenders. He loves to travel, and from his journeys, he gained much experience in life. </a:t>
            </a:r>
            <a:endParaRPr lang="en-US" dirty="0"/>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5527785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4E7EE-193A-403C-87AA-9F286174157A}"/>
              </a:ext>
            </a:extLst>
          </p:cNvPr>
          <p:cNvSpPr>
            <a:spLocks noGrp="1"/>
          </p:cNvSpPr>
          <p:nvPr>
            <p:ph type="title"/>
          </p:nvPr>
        </p:nvSpPr>
        <p:spPr/>
        <p:txBody>
          <a:bodyPr/>
          <a:lstStyle/>
          <a:p>
            <a:pPr algn="r"/>
            <a:r>
              <a:rPr lang="en-US" dirty="0"/>
              <a:t>Types of essay</a:t>
            </a:r>
          </a:p>
        </p:txBody>
      </p:sp>
      <p:sp>
        <p:nvSpPr>
          <p:cNvPr id="4" name="Slide Number Placeholder 3">
            <a:extLst>
              <a:ext uri="{FF2B5EF4-FFF2-40B4-BE49-F238E27FC236}">
                <a16:creationId xmlns:a16="http://schemas.microsoft.com/office/drawing/2014/main" id="{D7372BA5-0DFA-471E-BCD0-3F8B0856BAE9}"/>
              </a:ext>
            </a:extLst>
          </p:cNvPr>
          <p:cNvSpPr>
            <a:spLocks noGrp="1"/>
          </p:cNvSpPr>
          <p:nvPr>
            <p:ph type="sldNum" sz="quarter" idx="11"/>
          </p:nvPr>
        </p:nvSpPr>
        <p:spPr/>
        <p:txBody>
          <a:bodyPr/>
          <a:lstStyle/>
          <a:p>
            <a:fld id="{8C2E478F-E849-4A8C-AF1F-CBCC78A7CBFA}" type="slidenum">
              <a:rPr lang="en-US" smtClean="0"/>
              <a:pPr/>
              <a:t>20</a:t>
            </a:fld>
            <a:endParaRPr lang="en-US" dirty="0"/>
          </a:p>
        </p:txBody>
      </p:sp>
      <p:sp>
        <p:nvSpPr>
          <p:cNvPr id="5" name="Content Placeholder 4">
            <a:extLst>
              <a:ext uri="{FF2B5EF4-FFF2-40B4-BE49-F238E27FC236}">
                <a16:creationId xmlns:a16="http://schemas.microsoft.com/office/drawing/2014/main" id="{F3A925E3-B6CD-4459-BAAC-6E365FDDA869}"/>
              </a:ext>
            </a:extLst>
          </p:cNvPr>
          <p:cNvSpPr>
            <a:spLocks noGrp="1"/>
          </p:cNvSpPr>
          <p:nvPr>
            <p:ph idx="1"/>
          </p:nvPr>
        </p:nvSpPr>
        <p:spPr/>
        <p:txBody>
          <a:bodyPr>
            <a:normAutofit/>
          </a:bodyPr>
          <a:lstStyle/>
          <a:p>
            <a:pPr marL="0" indent="0">
              <a:buNone/>
            </a:pPr>
            <a:r>
              <a:rPr lang="en-US" sz="3200" b="1" dirty="0">
                <a:solidFill>
                  <a:srgbClr val="000000"/>
                </a:solidFill>
                <a:latin typeface="Cambria" panose="02040503050406030204" pitchFamily="18" charset="0"/>
              </a:rPr>
              <a:t>Expository Essay: </a:t>
            </a:r>
            <a:r>
              <a:rPr lang="en-US" sz="3200" b="1" i="1" dirty="0">
                <a:solidFill>
                  <a:srgbClr val="000000"/>
                </a:solidFill>
                <a:latin typeface="Cambria" panose="02040503050406030204" pitchFamily="18" charset="0"/>
              </a:rPr>
              <a:t>Presenting the facts</a:t>
            </a:r>
          </a:p>
          <a:p>
            <a:pPr lvl="1"/>
            <a:r>
              <a:rPr lang="en-US" sz="2000" b="0" i="0" u="none" strike="noStrike" baseline="0" dirty="0">
                <a:solidFill>
                  <a:srgbClr val="000000"/>
                </a:solidFill>
                <a:latin typeface="Cambria" panose="02040503050406030204" pitchFamily="18" charset="0"/>
              </a:rPr>
              <a:t>means to inform, clarify, or explain </a:t>
            </a:r>
            <a:endParaRPr lang="en-US" sz="2000" u="none" strike="noStrike" baseline="0" dirty="0">
              <a:solidFill>
                <a:srgbClr val="000000"/>
              </a:solidFill>
              <a:latin typeface="Cambria" panose="02040503050406030204" pitchFamily="18" charset="0"/>
            </a:endParaRPr>
          </a:p>
          <a:p>
            <a:pPr lvl="1"/>
            <a:r>
              <a:rPr lang="en-US" sz="2000" b="0" i="0" u="none" strike="noStrike" baseline="0" dirty="0">
                <a:solidFill>
                  <a:srgbClr val="000000"/>
                </a:solidFill>
              </a:rPr>
              <a:t>informative in nature </a:t>
            </a:r>
            <a:endParaRPr lang="en-US" sz="2000" b="0" i="0" dirty="0">
              <a:solidFill>
                <a:srgbClr val="000000"/>
              </a:solidFill>
              <a:latin typeface="Cambria" panose="02040503050406030204" pitchFamily="18" charset="0"/>
            </a:endParaRPr>
          </a:p>
          <a:p>
            <a:pPr lvl="1"/>
            <a:r>
              <a:rPr lang="en-US" sz="2000" b="0" i="0" u="none" strike="noStrike" baseline="0" dirty="0">
                <a:solidFill>
                  <a:srgbClr val="000000"/>
                </a:solidFill>
                <a:latin typeface="Cambria" panose="02040503050406030204" pitchFamily="18" charset="0"/>
              </a:rPr>
              <a:t>answers the questions </a:t>
            </a:r>
            <a:r>
              <a:rPr lang="en-US" sz="2000" b="0" i="1" u="none" strike="noStrike" baseline="0" dirty="0">
                <a:solidFill>
                  <a:srgbClr val="000000"/>
                </a:solidFill>
                <a:latin typeface="Cambria" panose="02040503050406030204" pitchFamily="18" charset="0"/>
              </a:rPr>
              <a:t>how </a:t>
            </a:r>
            <a:r>
              <a:rPr lang="en-US" sz="2000" b="0" i="0" u="none" strike="noStrike" baseline="0" dirty="0">
                <a:solidFill>
                  <a:srgbClr val="000000"/>
                </a:solidFill>
                <a:latin typeface="Cambria" panose="02040503050406030204" pitchFamily="18" charset="0"/>
              </a:rPr>
              <a:t>and </a:t>
            </a:r>
            <a:r>
              <a:rPr lang="en-US" sz="2000" b="0" i="1" u="none" strike="noStrike" baseline="0" dirty="0">
                <a:solidFill>
                  <a:srgbClr val="000000"/>
                </a:solidFill>
                <a:latin typeface="Cambria" panose="02040503050406030204" pitchFamily="18" charset="0"/>
              </a:rPr>
              <a:t>why </a:t>
            </a:r>
            <a:endParaRPr lang="en-US" sz="2000" u="none" strike="noStrike" baseline="0" dirty="0">
              <a:solidFill>
                <a:srgbClr val="000000"/>
              </a:solidFill>
              <a:latin typeface="Cambria" panose="02040503050406030204" pitchFamily="18" charset="0"/>
            </a:endParaRPr>
          </a:p>
          <a:p>
            <a:pPr lvl="1"/>
            <a:r>
              <a:rPr lang="en-US" sz="2000" b="0" i="0" u="none" strike="noStrike" baseline="0" dirty="0">
                <a:solidFill>
                  <a:srgbClr val="000000"/>
                </a:solidFill>
                <a:latin typeface="Cambria" panose="02040503050406030204" pitchFamily="18" charset="0"/>
              </a:rPr>
              <a:t>we explain or define a topic using facts, statistics and examples </a:t>
            </a:r>
            <a:endParaRPr lang="en-US" sz="2000" b="0" i="0" dirty="0">
              <a:solidFill>
                <a:srgbClr val="000000"/>
              </a:solidFill>
              <a:latin typeface="Cambria" panose="02040503050406030204" pitchFamily="18" charset="0"/>
            </a:endParaRPr>
          </a:p>
          <a:p>
            <a:pPr lvl="1"/>
            <a:r>
              <a:rPr lang="en-US" sz="2000" b="1" i="0" u="none" strike="noStrike" baseline="0" dirty="0">
                <a:solidFill>
                  <a:srgbClr val="000000"/>
                </a:solidFill>
                <a:latin typeface="Cambria" panose="02040503050406030204" pitchFamily="18" charset="0"/>
              </a:rPr>
              <a:t>Writers need to remember that what matters most in this type of essay is the information presented, not personal feelings </a:t>
            </a:r>
            <a:endParaRPr lang="en-US" sz="3200" b="1" dirty="0">
              <a:solidFill>
                <a:srgbClr val="000000"/>
              </a:solidFill>
              <a:latin typeface="Cambria" panose="02040503050406030204" pitchFamily="18" charset="0"/>
            </a:endParaRPr>
          </a:p>
        </p:txBody>
      </p:sp>
      <p:pic>
        <p:nvPicPr>
          <p:cNvPr id="6" name="Picture 5">
            <a:extLst>
              <a:ext uri="{FF2B5EF4-FFF2-40B4-BE49-F238E27FC236}">
                <a16:creationId xmlns:a16="http://schemas.microsoft.com/office/drawing/2014/main" id="{1C257BD6-3D7E-444B-881D-B63BD73169CD}"/>
              </a:ext>
            </a:extLst>
          </p:cNvPr>
          <p:cNvPicPr>
            <a:picLocks noChangeAspect="1"/>
          </p:cNvPicPr>
          <p:nvPr/>
        </p:nvPicPr>
        <p:blipFill>
          <a:blip r:embed="rId2"/>
          <a:stretch>
            <a:fillRect/>
          </a:stretch>
        </p:blipFill>
        <p:spPr>
          <a:xfrm>
            <a:off x="2178172" y="3725050"/>
            <a:ext cx="7802524" cy="2904836"/>
          </a:xfrm>
          <a:prstGeom prst="rect">
            <a:avLst/>
          </a:prstGeom>
        </p:spPr>
      </p:pic>
    </p:spTree>
    <p:extLst>
      <p:ext uri="{BB962C8B-B14F-4D97-AF65-F5344CB8AC3E}">
        <p14:creationId xmlns:p14="http://schemas.microsoft.com/office/powerpoint/2010/main" val="114481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4E7EE-193A-403C-87AA-9F286174157A}"/>
              </a:ext>
            </a:extLst>
          </p:cNvPr>
          <p:cNvSpPr>
            <a:spLocks noGrp="1"/>
          </p:cNvSpPr>
          <p:nvPr>
            <p:ph type="title"/>
          </p:nvPr>
        </p:nvSpPr>
        <p:spPr/>
        <p:txBody>
          <a:bodyPr/>
          <a:lstStyle/>
          <a:p>
            <a:pPr algn="r"/>
            <a:r>
              <a:rPr lang="en-US" dirty="0"/>
              <a:t>Types of essay</a:t>
            </a:r>
          </a:p>
        </p:txBody>
      </p:sp>
      <p:sp>
        <p:nvSpPr>
          <p:cNvPr id="4" name="Slide Number Placeholder 3">
            <a:extLst>
              <a:ext uri="{FF2B5EF4-FFF2-40B4-BE49-F238E27FC236}">
                <a16:creationId xmlns:a16="http://schemas.microsoft.com/office/drawing/2014/main" id="{D7372BA5-0DFA-471E-BCD0-3F8B0856BAE9}"/>
              </a:ext>
            </a:extLst>
          </p:cNvPr>
          <p:cNvSpPr>
            <a:spLocks noGrp="1"/>
          </p:cNvSpPr>
          <p:nvPr>
            <p:ph type="sldNum" sz="quarter" idx="11"/>
          </p:nvPr>
        </p:nvSpPr>
        <p:spPr/>
        <p:txBody>
          <a:bodyPr/>
          <a:lstStyle/>
          <a:p>
            <a:fld id="{8C2E478F-E849-4A8C-AF1F-CBCC78A7CBFA}" type="slidenum">
              <a:rPr lang="en-US" smtClean="0"/>
              <a:pPr/>
              <a:t>21</a:t>
            </a:fld>
            <a:endParaRPr lang="en-US" dirty="0"/>
          </a:p>
        </p:txBody>
      </p:sp>
      <p:sp>
        <p:nvSpPr>
          <p:cNvPr id="5" name="Content Placeholder 4">
            <a:extLst>
              <a:ext uri="{FF2B5EF4-FFF2-40B4-BE49-F238E27FC236}">
                <a16:creationId xmlns:a16="http://schemas.microsoft.com/office/drawing/2014/main" id="{F3A925E3-B6CD-4459-BAAC-6E365FDDA869}"/>
              </a:ext>
            </a:extLst>
          </p:cNvPr>
          <p:cNvSpPr>
            <a:spLocks noGrp="1"/>
          </p:cNvSpPr>
          <p:nvPr>
            <p:ph idx="1"/>
          </p:nvPr>
        </p:nvSpPr>
        <p:spPr/>
        <p:txBody>
          <a:bodyPr>
            <a:normAutofit/>
          </a:bodyPr>
          <a:lstStyle/>
          <a:p>
            <a:pPr marL="0" indent="0">
              <a:buNone/>
            </a:pPr>
            <a:r>
              <a:rPr lang="en-US" sz="3200" b="1" dirty="0">
                <a:solidFill>
                  <a:srgbClr val="000000"/>
                </a:solidFill>
                <a:latin typeface="Cambria" panose="02040503050406030204" pitchFamily="18" charset="0"/>
              </a:rPr>
              <a:t>Persuasive Essay: </a:t>
            </a:r>
            <a:r>
              <a:rPr lang="en-US" sz="3200" b="1" i="1" dirty="0">
                <a:solidFill>
                  <a:srgbClr val="000000"/>
                </a:solidFill>
                <a:latin typeface="Cambria" panose="02040503050406030204" pitchFamily="18" charset="0"/>
              </a:rPr>
              <a:t>Convincing the reader</a:t>
            </a:r>
            <a:endParaRPr lang="en-US" sz="3200" dirty="0">
              <a:solidFill>
                <a:srgbClr val="000000"/>
              </a:solidFill>
              <a:latin typeface="Cambria" panose="02040503050406030204" pitchFamily="18" charset="0"/>
            </a:endParaRPr>
          </a:p>
          <a:p>
            <a:pPr lvl="1"/>
            <a:r>
              <a:rPr lang="en-US" sz="1800" dirty="0">
                <a:solidFill>
                  <a:srgbClr val="000000"/>
                </a:solidFill>
                <a:latin typeface="Cambria" panose="02040503050406030204" pitchFamily="18" charset="0"/>
              </a:rPr>
              <a:t>i</a:t>
            </a:r>
            <a:r>
              <a:rPr lang="en-US" sz="1800" b="0" i="0" u="none" strike="noStrike" baseline="0" dirty="0">
                <a:solidFill>
                  <a:srgbClr val="000000"/>
                </a:solidFill>
                <a:latin typeface="Cambria" panose="02040503050406030204" pitchFamily="18" charset="0"/>
              </a:rPr>
              <a:t>t also presents facts but its goal is to convince the readers to accept the writer’s point of view or recommendation </a:t>
            </a:r>
          </a:p>
          <a:p>
            <a:pPr lvl="1"/>
            <a:r>
              <a:rPr lang="en-US" sz="1800" b="0" i="0" u="none" strike="noStrike" baseline="0" dirty="0">
                <a:solidFill>
                  <a:srgbClr val="000000"/>
                </a:solidFill>
                <a:latin typeface="Cambria" panose="02040503050406030204" pitchFamily="18" charset="0"/>
              </a:rPr>
              <a:t>writer also presents facts, sound reasoning, and logic in building the case </a:t>
            </a:r>
            <a:endParaRPr lang="en-US" sz="2800" dirty="0">
              <a:solidFill>
                <a:srgbClr val="000000"/>
              </a:solidFill>
              <a:latin typeface="Cambria" panose="02040503050406030204" pitchFamily="18" charset="0"/>
            </a:endParaRPr>
          </a:p>
        </p:txBody>
      </p:sp>
      <p:pic>
        <p:nvPicPr>
          <p:cNvPr id="6" name="Picture 5">
            <a:extLst>
              <a:ext uri="{FF2B5EF4-FFF2-40B4-BE49-F238E27FC236}">
                <a16:creationId xmlns:a16="http://schemas.microsoft.com/office/drawing/2014/main" id="{35BA4093-2F4A-43E5-8164-223995DBE54E}"/>
              </a:ext>
            </a:extLst>
          </p:cNvPr>
          <p:cNvPicPr>
            <a:picLocks noChangeAspect="1"/>
          </p:cNvPicPr>
          <p:nvPr/>
        </p:nvPicPr>
        <p:blipFill>
          <a:blip r:embed="rId2"/>
          <a:stretch>
            <a:fillRect/>
          </a:stretch>
        </p:blipFill>
        <p:spPr>
          <a:xfrm>
            <a:off x="2142031" y="2606227"/>
            <a:ext cx="7874806" cy="3416940"/>
          </a:xfrm>
          <a:prstGeom prst="rect">
            <a:avLst/>
          </a:prstGeom>
        </p:spPr>
      </p:pic>
    </p:spTree>
    <p:extLst>
      <p:ext uri="{BB962C8B-B14F-4D97-AF65-F5344CB8AC3E}">
        <p14:creationId xmlns:p14="http://schemas.microsoft.com/office/powerpoint/2010/main" val="214592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63F03C3-322B-449C-A477-EA1D99EDC624}"/>
              </a:ext>
              <a:ext uri="{C183D7F6-B498-43B3-948B-1728B52AA6E4}">
                <adec:decorative xmlns=""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 xmlns:adec="http://schemas.microsoft.com/office/drawing/2017/decorative" val="1"/>
              </a:ext>
            </a:extLst>
          </p:cNvPr>
          <p:cNvSpPr/>
          <p:nvPr/>
        </p:nvSpPr>
        <p:spPr>
          <a:xfrm>
            <a:off x="979713" y="67661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7247906" y="655467"/>
            <a:ext cx="5138057" cy="587876"/>
          </a:xfrm>
        </p:spPr>
        <p:txBody>
          <a:bodyPr/>
          <a:lstStyle/>
          <a:p>
            <a:r>
              <a:rPr lang="en-US" dirty="0"/>
              <a:t>The writing process</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7885215" y="1171368"/>
            <a:ext cx="4098968" cy="3396749"/>
          </a:xfrm>
        </p:spPr>
        <p:txBody>
          <a:bodyPr>
            <a:normAutofit fontScale="92500" lnSpcReduction="10000"/>
          </a:bodyPr>
          <a:lstStyle/>
          <a:p>
            <a:r>
              <a:rPr lang="en-US" sz="1800" b="0" i="0" u="none" strike="noStrike" baseline="0" dirty="0">
                <a:solidFill>
                  <a:srgbClr val="000000"/>
                </a:solidFill>
                <a:latin typeface="Cambria" panose="02040503050406030204" pitchFamily="18" charset="0"/>
              </a:rPr>
              <a:t>In writing, we need to write for the ‘educated idiot’—meaning, the reader knows nothing about the topic but does understand grammar and structure. </a:t>
            </a:r>
          </a:p>
          <a:p>
            <a:endParaRPr lang="en-US" sz="1800" dirty="0">
              <a:solidFill>
                <a:srgbClr val="000000"/>
              </a:solidFill>
              <a:latin typeface="Cambria" panose="02040503050406030204" pitchFamily="18" charset="0"/>
            </a:endParaRPr>
          </a:p>
          <a:p>
            <a:r>
              <a:rPr lang="en-US" sz="1800" b="0" i="0" u="none" strike="noStrike" baseline="0" dirty="0">
                <a:solidFill>
                  <a:srgbClr val="000000"/>
                </a:solidFill>
                <a:latin typeface="Cambria" panose="02040503050406030204" pitchFamily="18" charset="0"/>
              </a:rPr>
              <a:t>Although writers follow their own processes, writing involves at least four distinct steps. </a:t>
            </a:r>
            <a:endParaRPr lang="en-US" dirty="0"/>
          </a:p>
        </p:txBody>
      </p:sp>
      <p:sp>
        <p:nvSpPr>
          <p:cNvPr id="11" name="Rectangle: Single Corner Snipped 10">
            <a:extLst>
              <a:ext uri="{FF2B5EF4-FFF2-40B4-BE49-F238E27FC236}">
                <a16:creationId xmlns:a16="http://schemas.microsoft.com/office/drawing/2014/main" id="{85DF53DB-409B-49FA-A52D-E30AD84AED76}"/>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22</a:t>
            </a:fld>
            <a:endParaRPr lang="en-US" dirty="0"/>
          </a:p>
        </p:txBody>
      </p:sp>
      <p:sp>
        <p:nvSpPr>
          <p:cNvPr id="15" name="Title 6">
            <a:extLst>
              <a:ext uri="{FF2B5EF4-FFF2-40B4-BE49-F238E27FC236}">
                <a16:creationId xmlns:a16="http://schemas.microsoft.com/office/drawing/2014/main" id="{38CD5E4D-F508-4A2F-A50D-DBE0B3B7AB7E}"/>
              </a:ext>
            </a:extLst>
          </p:cNvPr>
          <p:cNvSpPr txBox="1">
            <a:spLocks/>
          </p:cNvSpPr>
          <p:nvPr/>
        </p:nvSpPr>
        <p:spPr>
          <a:xfrm>
            <a:off x="631370" y="1243343"/>
            <a:ext cx="5138057" cy="58787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b="1" kern="1200" cap="all" baseline="0">
                <a:solidFill>
                  <a:srgbClr val="2F3342"/>
                </a:solidFill>
                <a:latin typeface="+mj-lt"/>
                <a:ea typeface="+mj-ea"/>
                <a:cs typeface="+mj-cs"/>
              </a:defRPr>
            </a:lvl1pPr>
          </a:lstStyle>
          <a:p>
            <a:pPr algn="l"/>
            <a:r>
              <a:rPr lang="en-US" dirty="0"/>
              <a:t>1. Prewriting</a:t>
            </a:r>
          </a:p>
        </p:txBody>
      </p:sp>
      <p:sp>
        <p:nvSpPr>
          <p:cNvPr id="16" name="Text Placeholder 7">
            <a:extLst>
              <a:ext uri="{FF2B5EF4-FFF2-40B4-BE49-F238E27FC236}">
                <a16:creationId xmlns:a16="http://schemas.microsoft.com/office/drawing/2014/main" id="{8CC4456A-6695-46BA-B787-D80AD1AE72BC}"/>
              </a:ext>
            </a:extLst>
          </p:cNvPr>
          <p:cNvSpPr txBox="1">
            <a:spLocks/>
          </p:cNvSpPr>
          <p:nvPr/>
        </p:nvSpPr>
        <p:spPr>
          <a:xfrm>
            <a:off x="1123204" y="1893348"/>
            <a:ext cx="5374578" cy="339674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rgbClr val="2F334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en-US" sz="1800" b="0" i="0" u="none" strike="noStrike" baseline="0" dirty="0">
                <a:solidFill>
                  <a:srgbClr val="000000"/>
                </a:solidFill>
                <a:latin typeface="Cambria" panose="02040503050406030204" pitchFamily="18" charset="0"/>
              </a:rPr>
              <a:t>Prewriting is anything that is done before even writing the draft of the document. It includes thinking, taking notes, talking to others, brainstorming, outlining, and gathering information. Although the first step that we engage in, generating ideas is an activity that occurs throughout the writing process. </a:t>
            </a:r>
            <a:endParaRPr lang="en-US" dirty="0"/>
          </a:p>
        </p:txBody>
      </p:sp>
    </p:spTree>
    <p:extLst>
      <p:ext uri="{BB962C8B-B14F-4D97-AF65-F5344CB8AC3E}">
        <p14:creationId xmlns:p14="http://schemas.microsoft.com/office/powerpoint/2010/main" val="485328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63F03C3-322B-449C-A477-EA1D99EDC624}"/>
              </a:ext>
              <a:ext uri="{C183D7F6-B498-43B3-948B-1728B52AA6E4}">
                <adec:decorative xmlns=""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 xmlns:adec="http://schemas.microsoft.com/office/drawing/2017/decorative" val="1"/>
              </a:ext>
            </a:extLst>
          </p:cNvPr>
          <p:cNvSpPr/>
          <p:nvPr/>
        </p:nvSpPr>
        <p:spPr>
          <a:xfrm>
            <a:off x="979713" y="67661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7247906" y="655467"/>
            <a:ext cx="5138057" cy="587876"/>
          </a:xfrm>
        </p:spPr>
        <p:txBody>
          <a:bodyPr/>
          <a:lstStyle/>
          <a:p>
            <a:r>
              <a:rPr lang="en-US" dirty="0"/>
              <a:t>The writing process</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7885215" y="1171368"/>
            <a:ext cx="4098968" cy="3396749"/>
          </a:xfrm>
        </p:spPr>
        <p:txBody>
          <a:bodyPr>
            <a:normAutofit fontScale="92500" lnSpcReduction="10000"/>
          </a:bodyPr>
          <a:lstStyle/>
          <a:p>
            <a:r>
              <a:rPr lang="en-US" sz="1800" b="0" i="0" u="none" strike="noStrike" baseline="0" dirty="0">
                <a:solidFill>
                  <a:srgbClr val="000000"/>
                </a:solidFill>
                <a:latin typeface="Cambria" panose="02040503050406030204" pitchFamily="18" charset="0"/>
              </a:rPr>
              <a:t>In writing, we need to write for the ‘educated idiot’—meaning, the reader knows nothing about the topic but does understand grammar and structure. </a:t>
            </a:r>
          </a:p>
          <a:p>
            <a:endParaRPr lang="en-US" sz="1800" dirty="0">
              <a:solidFill>
                <a:srgbClr val="000000"/>
              </a:solidFill>
              <a:latin typeface="Cambria" panose="02040503050406030204" pitchFamily="18" charset="0"/>
            </a:endParaRPr>
          </a:p>
          <a:p>
            <a:r>
              <a:rPr lang="en-US" sz="1800" b="0" i="0" u="none" strike="noStrike" baseline="0" dirty="0">
                <a:solidFill>
                  <a:srgbClr val="000000"/>
                </a:solidFill>
                <a:latin typeface="Cambria" panose="02040503050406030204" pitchFamily="18" charset="0"/>
              </a:rPr>
              <a:t>Although writers follow their own processes, writing involves at least four distinct steps. </a:t>
            </a:r>
            <a:endParaRPr lang="en-US" dirty="0"/>
          </a:p>
        </p:txBody>
      </p:sp>
      <p:sp>
        <p:nvSpPr>
          <p:cNvPr id="11" name="Rectangle: Single Corner Snipped 10">
            <a:extLst>
              <a:ext uri="{FF2B5EF4-FFF2-40B4-BE49-F238E27FC236}">
                <a16:creationId xmlns:a16="http://schemas.microsoft.com/office/drawing/2014/main" id="{85DF53DB-409B-49FA-A52D-E30AD84AED76}"/>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23</a:t>
            </a:fld>
            <a:endParaRPr lang="en-US" dirty="0"/>
          </a:p>
        </p:txBody>
      </p:sp>
      <p:sp>
        <p:nvSpPr>
          <p:cNvPr id="15" name="Title 6">
            <a:extLst>
              <a:ext uri="{FF2B5EF4-FFF2-40B4-BE49-F238E27FC236}">
                <a16:creationId xmlns:a16="http://schemas.microsoft.com/office/drawing/2014/main" id="{38CD5E4D-F508-4A2F-A50D-DBE0B3B7AB7E}"/>
              </a:ext>
            </a:extLst>
          </p:cNvPr>
          <p:cNvSpPr txBox="1">
            <a:spLocks/>
          </p:cNvSpPr>
          <p:nvPr/>
        </p:nvSpPr>
        <p:spPr>
          <a:xfrm>
            <a:off x="631370" y="1243343"/>
            <a:ext cx="5138057" cy="58787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b="1" kern="1200" cap="all" baseline="0">
                <a:solidFill>
                  <a:srgbClr val="2F3342"/>
                </a:solidFill>
                <a:latin typeface="+mj-lt"/>
                <a:ea typeface="+mj-ea"/>
                <a:cs typeface="+mj-cs"/>
              </a:defRPr>
            </a:lvl1pPr>
          </a:lstStyle>
          <a:p>
            <a:pPr algn="l"/>
            <a:r>
              <a:rPr lang="en-US" dirty="0"/>
              <a:t>1. Prewriting</a:t>
            </a:r>
          </a:p>
        </p:txBody>
      </p:sp>
      <p:sp>
        <p:nvSpPr>
          <p:cNvPr id="16" name="Text Placeholder 7">
            <a:extLst>
              <a:ext uri="{FF2B5EF4-FFF2-40B4-BE49-F238E27FC236}">
                <a16:creationId xmlns:a16="http://schemas.microsoft.com/office/drawing/2014/main" id="{8CC4456A-6695-46BA-B787-D80AD1AE72BC}"/>
              </a:ext>
            </a:extLst>
          </p:cNvPr>
          <p:cNvSpPr txBox="1">
            <a:spLocks/>
          </p:cNvSpPr>
          <p:nvPr/>
        </p:nvSpPr>
        <p:spPr>
          <a:xfrm>
            <a:off x="1123204" y="1893348"/>
            <a:ext cx="5374578" cy="4288035"/>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rgbClr val="2F334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en-US" sz="1800" b="0" i="0" u="none" strike="noStrike" baseline="0" dirty="0">
                <a:solidFill>
                  <a:srgbClr val="000000"/>
                </a:solidFill>
                <a:latin typeface="Cambria" panose="02040503050406030204" pitchFamily="18" charset="0"/>
              </a:rPr>
              <a:t>Prewriting includes:</a:t>
            </a:r>
          </a:p>
          <a:p>
            <a:pPr marL="285750" indent="-285750" algn="just">
              <a:buFont typeface="Arial" panose="020B0604020202020204" pitchFamily="34" charset="0"/>
              <a:buChar char="•"/>
            </a:pPr>
            <a:r>
              <a:rPr lang="en-US" sz="1800" b="0" i="1" u="none" strike="noStrike" baseline="0" dirty="0">
                <a:solidFill>
                  <a:srgbClr val="000000"/>
                </a:solidFill>
                <a:latin typeface="Cambria" panose="02040503050406030204" pitchFamily="18" charset="0"/>
              </a:rPr>
              <a:t>Finding Your Idea</a:t>
            </a:r>
            <a:r>
              <a:rPr lang="en-US" sz="1800" b="0" i="0" u="none" strike="noStrike" baseline="0" dirty="0">
                <a:solidFill>
                  <a:srgbClr val="000000"/>
                </a:solidFill>
                <a:latin typeface="Cambria" panose="02040503050406030204" pitchFamily="18" charset="0"/>
              </a:rPr>
              <a:t>: Ideas are all around us. We can draw inspiration from a routine, an everyday situation, or a childhood memory among others. </a:t>
            </a:r>
          </a:p>
          <a:p>
            <a:pPr marL="285750" indent="-285750" algn="just">
              <a:buFont typeface="Arial" panose="020B0604020202020204" pitchFamily="34" charset="0"/>
              <a:buChar char="•"/>
            </a:pPr>
            <a:r>
              <a:rPr lang="en-US" sz="1800" b="0" i="1" u="none" strike="noStrike" baseline="0" dirty="0">
                <a:solidFill>
                  <a:srgbClr val="000000"/>
                </a:solidFill>
                <a:latin typeface="Cambria" panose="02040503050406030204" pitchFamily="18" charset="0"/>
              </a:rPr>
              <a:t>Building on Your Idea</a:t>
            </a:r>
            <a:r>
              <a:rPr lang="en-US" sz="1800" b="0" i="0" u="none" strike="noStrike" baseline="0" dirty="0">
                <a:solidFill>
                  <a:srgbClr val="000000"/>
                </a:solidFill>
                <a:latin typeface="Cambria" panose="02040503050406030204" pitchFamily="18" charset="0"/>
              </a:rPr>
              <a:t>: There are some ways on how we can build and expand on our ideas. The most common methods are free writing and brainstorming. </a:t>
            </a:r>
          </a:p>
          <a:p>
            <a:pPr marL="285750" indent="-285750" algn="just">
              <a:buFont typeface="Arial" panose="020B0604020202020204" pitchFamily="34" charset="0"/>
              <a:buChar char="•"/>
            </a:pPr>
            <a:r>
              <a:rPr lang="en-US" sz="1800" b="0" i="1" u="none" strike="noStrike" baseline="0" dirty="0">
                <a:solidFill>
                  <a:srgbClr val="000000"/>
                </a:solidFill>
                <a:latin typeface="Cambria" panose="02040503050406030204" pitchFamily="18" charset="0"/>
              </a:rPr>
              <a:t>Planning and Structuring</a:t>
            </a:r>
            <a:r>
              <a:rPr lang="en-US" sz="1800" b="0" i="0" u="none" strike="noStrike" baseline="0" dirty="0">
                <a:solidFill>
                  <a:srgbClr val="000000"/>
                </a:solidFill>
                <a:latin typeface="Cambria" panose="02040503050406030204" pitchFamily="18" charset="0"/>
              </a:rPr>
              <a:t>: This is the step wherein we piece the puzzle together. It is the time for us to sort through our ideas and choose the ones we can use. </a:t>
            </a:r>
          </a:p>
          <a:p>
            <a:pPr algn="just"/>
            <a:endParaRPr lang="en-US" dirty="0"/>
          </a:p>
        </p:txBody>
      </p:sp>
    </p:spTree>
    <p:extLst>
      <p:ext uri="{BB962C8B-B14F-4D97-AF65-F5344CB8AC3E}">
        <p14:creationId xmlns:p14="http://schemas.microsoft.com/office/powerpoint/2010/main" val="19315089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63F03C3-322B-449C-A477-EA1D99EDC624}"/>
              </a:ext>
              <a:ext uri="{C183D7F6-B498-43B3-948B-1728B52AA6E4}">
                <adec:decorative xmlns=""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 xmlns:adec="http://schemas.microsoft.com/office/drawing/2017/decorative" val="1"/>
              </a:ext>
            </a:extLst>
          </p:cNvPr>
          <p:cNvSpPr/>
          <p:nvPr/>
        </p:nvSpPr>
        <p:spPr>
          <a:xfrm>
            <a:off x="979713" y="67661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7247906" y="655467"/>
            <a:ext cx="5138057" cy="587876"/>
          </a:xfrm>
        </p:spPr>
        <p:txBody>
          <a:bodyPr/>
          <a:lstStyle/>
          <a:p>
            <a:r>
              <a:rPr lang="en-US" dirty="0"/>
              <a:t>The writing process</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7885215" y="1171368"/>
            <a:ext cx="4098968" cy="3396749"/>
          </a:xfrm>
        </p:spPr>
        <p:txBody>
          <a:bodyPr>
            <a:normAutofit fontScale="92500" lnSpcReduction="10000"/>
          </a:bodyPr>
          <a:lstStyle/>
          <a:p>
            <a:r>
              <a:rPr lang="en-US" sz="1800" b="0" i="0" u="none" strike="noStrike" baseline="0" dirty="0">
                <a:solidFill>
                  <a:srgbClr val="000000"/>
                </a:solidFill>
                <a:latin typeface="Cambria" panose="02040503050406030204" pitchFamily="18" charset="0"/>
              </a:rPr>
              <a:t>In writing, we need to write for the ‘educated idiot’—meaning, the reader knows nothing about the topic but does understand grammar and structure. </a:t>
            </a:r>
          </a:p>
          <a:p>
            <a:endParaRPr lang="en-US" sz="1800" dirty="0">
              <a:solidFill>
                <a:srgbClr val="000000"/>
              </a:solidFill>
              <a:latin typeface="Cambria" panose="02040503050406030204" pitchFamily="18" charset="0"/>
            </a:endParaRPr>
          </a:p>
          <a:p>
            <a:r>
              <a:rPr lang="en-US" sz="1800" b="0" i="0" u="none" strike="noStrike" baseline="0" dirty="0">
                <a:solidFill>
                  <a:srgbClr val="000000"/>
                </a:solidFill>
                <a:latin typeface="Cambria" panose="02040503050406030204" pitchFamily="18" charset="0"/>
              </a:rPr>
              <a:t>Although writers follow their own processes, writing involves at least four distinct steps. </a:t>
            </a:r>
            <a:endParaRPr lang="en-US" dirty="0"/>
          </a:p>
        </p:txBody>
      </p:sp>
      <p:sp>
        <p:nvSpPr>
          <p:cNvPr id="11" name="Rectangle: Single Corner Snipped 10">
            <a:extLst>
              <a:ext uri="{FF2B5EF4-FFF2-40B4-BE49-F238E27FC236}">
                <a16:creationId xmlns:a16="http://schemas.microsoft.com/office/drawing/2014/main" id="{85DF53DB-409B-49FA-A52D-E30AD84AED76}"/>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24</a:t>
            </a:fld>
            <a:endParaRPr lang="en-US" dirty="0"/>
          </a:p>
        </p:txBody>
      </p:sp>
      <p:sp>
        <p:nvSpPr>
          <p:cNvPr id="15" name="Title 6">
            <a:extLst>
              <a:ext uri="{FF2B5EF4-FFF2-40B4-BE49-F238E27FC236}">
                <a16:creationId xmlns:a16="http://schemas.microsoft.com/office/drawing/2014/main" id="{38CD5E4D-F508-4A2F-A50D-DBE0B3B7AB7E}"/>
              </a:ext>
            </a:extLst>
          </p:cNvPr>
          <p:cNvSpPr txBox="1">
            <a:spLocks/>
          </p:cNvSpPr>
          <p:nvPr/>
        </p:nvSpPr>
        <p:spPr>
          <a:xfrm>
            <a:off x="631370" y="1243343"/>
            <a:ext cx="5138057" cy="58787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b="1" kern="1200" cap="all" baseline="0">
                <a:solidFill>
                  <a:srgbClr val="2F3342"/>
                </a:solidFill>
                <a:latin typeface="+mj-lt"/>
                <a:ea typeface="+mj-ea"/>
                <a:cs typeface="+mj-cs"/>
              </a:defRPr>
            </a:lvl1pPr>
          </a:lstStyle>
          <a:p>
            <a:pPr algn="l"/>
            <a:r>
              <a:rPr lang="en-US" dirty="0"/>
              <a:t>2. Drafting</a:t>
            </a:r>
          </a:p>
        </p:txBody>
      </p:sp>
      <p:sp>
        <p:nvSpPr>
          <p:cNvPr id="16" name="Text Placeholder 7">
            <a:extLst>
              <a:ext uri="{FF2B5EF4-FFF2-40B4-BE49-F238E27FC236}">
                <a16:creationId xmlns:a16="http://schemas.microsoft.com/office/drawing/2014/main" id="{8CC4456A-6695-46BA-B787-D80AD1AE72BC}"/>
              </a:ext>
            </a:extLst>
          </p:cNvPr>
          <p:cNvSpPr txBox="1">
            <a:spLocks/>
          </p:cNvSpPr>
          <p:nvPr/>
        </p:nvSpPr>
        <p:spPr>
          <a:xfrm>
            <a:off x="1123204" y="1893348"/>
            <a:ext cx="5374578" cy="428803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rgbClr val="2F334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en-US" sz="1800" b="0" i="0" u="none" strike="noStrike" baseline="0" dirty="0">
                <a:solidFill>
                  <a:srgbClr val="000000"/>
                </a:solidFill>
                <a:latin typeface="Cambria" panose="02040503050406030204" pitchFamily="18" charset="0"/>
              </a:rPr>
              <a:t>Drafting occurs when we put our ideas into sentences and paragraphs. It is in this stage where we concentrate on explaining and supporting our ideas fully. We also begin to connect these ideas with each other. At this stage, we don’t usually pay attention to the rules of grammar. </a:t>
            </a:r>
            <a:endParaRPr lang="en-US" dirty="0"/>
          </a:p>
        </p:txBody>
      </p:sp>
    </p:spTree>
    <p:extLst>
      <p:ext uri="{BB962C8B-B14F-4D97-AF65-F5344CB8AC3E}">
        <p14:creationId xmlns:p14="http://schemas.microsoft.com/office/powerpoint/2010/main" val="13451468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63F03C3-322B-449C-A477-EA1D99EDC624}"/>
              </a:ext>
              <a:ext uri="{C183D7F6-B498-43B3-948B-1728B52AA6E4}">
                <adec:decorative xmlns=""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 xmlns:adec="http://schemas.microsoft.com/office/drawing/2017/decorative" val="1"/>
              </a:ext>
            </a:extLst>
          </p:cNvPr>
          <p:cNvSpPr/>
          <p:nvPr/>
        </p:nvSpPr>
        <p:spPr>
          <a:xfrm>
            <a:off x="979713" y="67661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7247906" y="655467"/>
            <a:ext cx="5138057" cy="587876"/>
          </a:xfrm>
        </p:spPr>
        <p:txBody>
          <a:bodyPr/>
          <a:lstStyle/>
          <a:p>
            <a:r>
              <a:rPr lang="en-US" dirty="0"/>
              <a:t>The writing process</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7885215" y="1171368"/>
            <a:ext cx="4098968" cy="3396749"/>
          </a:xfrm>
        </p:spPr>
        <p:txBody>
          <a:bodyPr>
            <a:normAutofit fontScale="92500" lnSpcReduction="10000"/>
          </a:bodyPr>
          <a:lstStyle/>
          <a:p>
            <a:r>
              <a:rPr lang="en-US" sz="1800" b="0" i="0" u="none" strike="noStrike" baseline="0" dirty="0">
                <a:solidFill>
                  <a:srgbClr val="000000"/>
                </a:solidFill>
                <a:latin typeface="Cambria" panose="02040503050406030204" pitchFamily="18" charset="0"/>
              </a:rPr>
              <a:t>In writing, we need to write for the ‘educated idiot’—meaning, the reader knows nothing about the topic but does understand grammar and structure. </a:t>
            </a:r>
          </a:p>
          <a:p>
            <a:endParaRPr lang="en-US" sz="1800" dirty="0">
              <a:solidFill>
                <a:srgbClr val="000000"/>
              </a:solidFill>
              <a:latin typeface="Cambria" panose="02040503050406030204" pitchFamily="18" charset="0"/>
            </a:endParaRPr>
          </a:p>
          <a:p>
            <a:r>
              <a:rPr lang="en-US" sz="1800" b="0" i="0" u="none" strike="noStrike" baseline="0" dirty="0">
                <a:solidFill>
                  <a:srgbClr val="000000"/>
                </a:solidFill>
                <a:latin typeface="Cambria" panose="02040503050406030204" pitchFamily="18" charset="0"/>
              </a:rPr>
              <a:t>Although writers follow their own processes, writing involves at least four distinct steps. </a:t>
            </a:r>
            <a:endParaRPr lang="en-US" dirty="0"/>
          </a:p>
        </p:txBody>
      </p:sp>
      <p:sp>
        <p:nvSpPr>
          <p:cNvPr id="11" name="Rectangle: Single Corner Snipped 10">
            <a:extLst>
              <a:ext uri="{FF2B5EF4-FFF2-40B4-BE49-F238E27FC236}">
                <a16:creationId xmlns:a16="http://schemas.microsoft.com/office/drawing/2014/main" id="{85DF53DB-409B-49FA-A52D-E30AD84AED76}"/>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25</a:t>
            </a:fld>
            <a:endParaRPr lang="en-US" dirty="0"/>
          </a:p>
        </p:txBody>
      </p:sp>
      <p:sp>
        <p:nvSpPr>
          <p:cNvPr id="15" name="Title 6">
            <a:extLst>
              <a:ext uri="{FF2B5EF4-FFF2-40B4-BE49-F238E27FC236}">
                <a16:creationId xmlns:a16="http://schemas.microsoft.com/office/drawing/2014/main" id="{38CD5E4D-F508-4A2F-A50D-DBE0B3B7AB7E}"/>
              </a:ext>
            </a:extLst>
          </p:cNvPr>
          <p:cNvSpPr txBox="1">
            <a:spLocks/>
          </p:cNvSpPr>
          <p:nvPr/>
        </p:nvSpPr>
        <p:spPr>
          <a:xfrm>
            <a:off x="631370" y="1243343"/>
            <a:ext cx="5138057" cy="58787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b="1" kern="1200" cap="all" baseline="0">
                <a:solidFill>
                  <a:srgbClr val="2F3342"/>
                </a:solidFill>
                <a:latin typeface="+mj-lt"/>
                <a:ea typeface="+mj-ea"/>
                <a:cs typeface="+mj-cs"/>
              </a:defRPr>
            </a:lvl1pPr>
          </a:lstStyle>
          <a:p>
            <a:pPr algn="l"/>
            <a:r>
              <a:rPr lang="en-US" dirty="0"/>
              <a:t>3. revising</a:t>
            </a:r>
          </a:p>
        </p:txBody>
      </p:sp>
      <p:sp>
        <p:nvSpPr>
          <p:cNvPr id="16" name="Text Placeholder 7">
            <a:extLst>
              <a:ext uri="{FF2B5EF4-FFF2-40B4-BE49-F238E27FC236}">
                <a16:creationId xmlns:a16="http://schemas.microsoft.com/office/drawing/2014/main" id="{8CC4456A-6695-46BA-B787-D80AD1AE72BC}"/>
              </a:ext>
            </a:extLst>
          </p:cNvPr>
          <p:cNvSpPr txBox="1">
            <a:spLocks/>
          </p:cNvSpPr>
          <p:nvPr/>
        </p:nvSpPr>
        <p:spPr>
          <a:xfrm>
            <a:off x="1123204" y="1893348"/>
            <a:ext cx="5374578" cy="428803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rgbClr val="2F334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en-US" sz="1800" b="0" i="0" u="none" strike="noStrike" baseline="0" dirty="0">
                <a:solidFill>
                  <a:srgbClr val="000000"/>
                </a:solidFill>
                <a:latin typeface="Cambria" panose="02040503050406030204" pitchFamily="18" charset="0"/>
              </a:rPr>
              <a:t>Revision is the key to effective documents. In this stage, we think more deeply about our readers’ needs and expectations. It is also in this stage wherein we refine our prose, making each sentence as concise and accurate as possible. </a:t>
            </a:r>
            <a:endParaRPr lang="en-US" dirty="0"/>
          </a:p>
        </p:txBody>
      </p:sp>
    </p:spTree>
    <p:extLst>
      <p:ext uri="{BB962C8B-B14F-4D97-AF65-F5344CB8AC3E}">
        <p14:creationId xmlns:p14="http://schemas.microsoft.com/office/powerpoint/2010/main" val="42060777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63F03C3-322B-449C-A477-EA1D99EDC624}"/>
              </a:ext>
              <a:ext uri="{C183D7F6-B498-43B3-948B-1728B52AA6E4}">
                <adec:decorative xmlns=""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 xmlns:adec="http://schemas.microsoft.com/office/drawing/2017/decorative" val="1"/>
              </a:ext>
            </a:extLst>
          </p:cNvPr>
          <p:cNvSpPr/>
          <p:nvPr/>
        </p:nvSpPr>
        <p:spPr>
          <a:xfrm>
            <a:off x="979713" y="67661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7247906" y="655467"/>
            <a:ext cx="5138057" cy="587876"/>
          </a:xfrm>
        </p:spPr>
        <p:txBody>
          <a:bodyPr/>
          <a:lstStyle/>
          <a:p>
            <a:r>
              <a:rPr lang="en-US" dirty="0"/>
              <a:t>The writing process</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7885215" y="1171368"/>
            <a:ext cx="4098968" cy="3396749"/>
          </a:xfrm>
        </p:spPr>
        <p:txBody>
          <a:bodyPr>
            <a:normAutofit fontScale="92500" lnSpcReduction="10000"/>
          </a:bodyPr>
          <a:lstStyle/>
          <a:p>
            <a:r>
              <a:rPr lang="en-US" sz="1800" b="0" i="0" u="none" strike="noStrike" baseline="0" dirty="0">
                <a:solidFill>
                  <a:srgbClr val="000000"/>
                </a:solidFill>
                <a:latin typeface="Cambria" panose="02040503050406030204" pitchFamily="18" charset="0"/>
              </a:rPr>
              <a:t>In writing, we need to write for the ‘educated idiot’—meaning, the reader knows nothing about the topic but does understand grammar and structure. </a:t>
            </a:r>
          </a:p>
          <a:p>
            <a:endParaRPr lang="en-US" sz="1800" dirty="0">
              <a:solidFill>
                <a:srgbClr val="000000"/>
              </a:solidFill>
              <a:latin typeface="Cambria" panose="02040503050406030204" pitchFamily="18" charset="0"/>
            </a:endParaRPr>
          </a:p>
          <a:p>
            <a:r>
              <a:rPr lang="en-US" sz="1800" b="0" i="0" u="none" strike="noStrike" baseline="0" dirty="0">
                <a:solidFill>
                  <a:srgbClr val="000000"/>
                </a:solidFill>
                <a:latin typeface="Cambria" panose="02040503050406030204" pitchFamily="18" charset="0"/>
              </a:rPr>
              <a:t>Although writers follow their own processes, writing involves at least four distinct steps. </a:t>
            </a:r>
            <a:endParaRPr lang="en-US" dirty="0"/>
          </a:p>
        </p:txBody>
      </p:sp>
      <p:sp>
        <p:nvSpPr>
          <p:cNvPr id="11" name="Rectangle: Single Corner Snipped 10">
            <a:extLst>
              <a:ext uri="{FF2B5EF4-FFF2-40B4-BE49-F238E27FC236}">
                <a16:creationId xmlns:a16="http://schemas.microsoft.com/office/drawing/2014/main" id="{85DF53DB-409B-49FA-A52D-E30AD84AED76}"/>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26</a:t>
            </a:fld>
            <a:endParaRPr lang="en-US" dirty="0"/>
          </a:p>
        </p:txBody>
      </p:sp>
      <p:sp>
        <p:nvSpPr>
          <p:cNvPr id="15" name="Title 6">
            <a:extLst>
              <a:ext uri="{FF2B5EF4-FFF2-40B4-BE49-F238E27FC236}">
                <a16:creationId xmlns:a16="http://schemas.microsoft.com/office/drawing/2014/main" id="{38CD5E4D-F508-4A2F-A50D-DBE0B3B7AB7E}"/>
              </a:ext>
            </a:extLst>
          </p:cNvPr>
          <p:cNvSpPr txBox="1">
            <a:spLocks/>
          </p:cNvSpPr>
          <p:nvPr/>
        </p:nvSpPr>
        <p:spPr>
          <a:xfrm>
            <a:off x="631370" y="1243343"/>
            <a:ext cx="5138057" cy="58787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b="1" kern="1200" cap="all" baseline="0">
                <a:solidFill>
                  <a:srgbClr val="2F3342"/>
                </a:solidFill>
                <a:latin typeface="+mj-lt"/>
                <a:ea typeface="+mj-ea"/>
                <a:cs typeface="+mj-cs"/>
              </a:defRPr>
            </a:lvl1pPr>
          </a:lstStyle>
          <a:p>
            <a:pPr algn="l"/>
            <a:r>
              <a:rPr lang="en-US" dirty="0"/>
              <a:t>3. revising</a:t>
            </a:r>
          </a:p>
        </p:txBody>
      </p:sp>
      <p:sp>
        <p:nvSpPr>
          <p:cNvPr id="16" name="Text Placeholder 7">
            <a:extLst>
              <a:ext uri="{FF2B5EF4-FFF2-40B4-BE49-F238E27FC236}">
                <a16:creationId xmlns:a16="http://schemas.microsoft.com/office/drawing/2014/main" id="{8CC4456A-6695-46BA-B787-D80AD1AE72BC}"/>
              </a:ext>
            </a:extLst>
          </p:cNvPr>
          <p:cNvSpPr txBox="1">
            <a:spLocks/>
          </p:cNvSpPr>
          <p:nvPr/>
        </p:nvSpPr>
        <p:spPr>
          <a:xfrm>
            <a:off x="1123204" y="1893348"/>
            <a:ext cx="5374578" cy="428803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rgbClr val="2F334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800" b="0" i="0" u="none" strike="noStrike" baseline="0" dirty="0">
                <a:solidFill>
                  <a:srgbClr val="000000"/>
                </a:solidFill>
                <a:latin typeface="Cambria" panose="02040503050406030204" pitchFamily="18" charset="0"/>
              </a:rPr>
              <a:t>We may follow these steps: </a:t>
            </a:r>
          </a:p>
          <a:p>
            <a:r>
              <a:rPr lang="en-US" sz="1800" b="0" i="1" u="none" strike="noStrike" baseline="0" dirty="0">
                <a:solidFill>
                  <a:srgbClr val="000000"/>
                </a:solidFill>
                <a:latin typeface="Cambria" panose="02040503050406030204" pitchFamily="18" charset="0"/>
              </a:rPr>
              <a:t>Add</a:t>
            </a:r>
            <a:r>
              <a:rPr lang="en-US" sz="1800" b="0" i="0" u="none" strike="noStrike" baseline="0" dirty="0">
                <a:solidFill>
                  <a:srgbClr val="000000"/>
                </a:solidFill>
                <a:latin typeface="Cambria" panose="02040503050406030204" pitchFamily="18" charset="0"/>
              </a:rPr>
              <a:t>: Give your readers all the information they need. </a:t>
            </a:r>
          </a:p>
          <a:p>
            <a:r>
              <a:rPr lang="en-US" sz="1800" b="0" i="1" u="none" strike="noStrike" baseline="0" dirty="0">
                <a:solidFill>
                  <a:srgbClr val="000000"/>
                </a:solidFill>
                <a:latin typeface="Cambria" panose="02040503050406030204" pitchFamily="18" charset="0"/>
              </a:rPr>
              <a:t>Rearrange</a:t>
            </a:r>
            <a:r>
              <a:rPr lang="en-US" sz="1800" b="0" i="0" u="none" strike="noStrike" baseline="0" dirty="0">
                <a:solidFill>
                  <a:srgbClr val="000000"/>
                </a:solidFill>
                <a:latin typeface="Cambria" panose="02040503050406030204" pitchFamily="18" charset="0"/>
              </a:rPr>
              <a:t>: Consider the flow, pacing, and sequencing of the manuscript. </a:t>
            </a:r>
          </a:p>
          <a:p>
            <a:r>
              <a:rPr lang="en-US" sz="1800" b="0" i="1" u="none" strike="noStrike" baseline="0" dirty="0">
                <a:solidFill>
                  <a:srgbClr val="000000"/>
                </a:solidFill>
                <a:latin typeface="Cambria" panose="02040503050406030204" pitchFamily="18" charset="0"/>
              </a:rPr>
              <a:t>Remove</a:t>
            </a:r>
            <a:r>
              <a:rPr lang="en-US" sz="1800" b="0" i="0" u="none" strike="noStrike" baseline="0" dirty="0">
                <a:solidFill>
                  <a:srgbClr val="000000"/>
                </a:solidFill>
                <a:latin typeface="Cambria" panose="02040503050406030204" pitchFamily="18" charset="0"/>
              </a:rPr>
              <a:t>: Eliminate information that doesn’t quite fit in the composition. </a:t>
            </a:r>
          </a:p>
          <a:p>
            <a:r>
              <a:rPr lang="en-US" sz="1800" b="0" i="1" u="none" strike="noStrike" baseline="0" dirty="0">
                <a:solidFill>
                  <a:srgbClr val="000000"/>
                </a:solidFill>
                <a:latin typeface="Cambria" panose="02040503050406030204" pitchFamily="18" charset="0"/>
              </a:rPr>
              <a:t>Replace</a:t>
            </a:r>
            <a:r>
              <a:rPr lang="en-US" sz="1800" b="0" i="0" u="none" strike="noStrike" baseline="0" dirty="0">
                <a:solidFill>
                  <a:srgbClr val="000000"/>
                </a:solidFill>
                <a:latin typeface="Cambria" panose="02040503050406030204" pitchFamily="18" charset="0"/>
              </a:rPr>
              <a:t>: If something is not working, replace it. </a:t>
            </a:r>
          </a:p>
          <a:p>
            <a:pPr algn="just"/>
            <a:endParaRPr lang="en-US" dirty="0"/>
          </a:p>
        </p:txBody>
      </p:sp>
    </p:spTree>
    <p:extLst>
      <p:ext uri="{BB962C8B-B14F-4D97-AF65-F5344CB8AC3E}">
        <p14:creationId xmlns:p14="http://schemas.microsoft.com/office/powerpoint/2010/main" val="4234712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63F03C3-322B-449C-A477-EA1D99EDC624}"/>
              </a:ext>
              <a:ext uri="{C183D7F6-B498-43B3-948B-1728B52AA6E4}">
                <adec:decorative xmlns=""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 xmlns:adec="http://schemas.microsoft.com/office/drawing/2017/decorative" val="1"/>
              </a:ext>
            </a:extLst>
          </p:cNvPr>
          <p:cNvSpPr/>
          <p:nvPr/>
        </p:nvSpPr>
        <p:spPr>
          <a:xfrm>
            <a:off x="979713" y="67661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7247906" y="655467"/>
            <a:ext cx="5138057" cy="587876"/>
          </a:xfrm>
        </p:spPr>
        <p:txBody>
          <a:bodyPr/>
          <a:lstStyle/>
          <a:p>
            <a:r>
              <a:rPr lang="en-US" dirty="0"/>
              <a:t>The writing process</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7885215" y="1171368"/>
            <a:ext cx="4098968" cy="3396749"/>
          </a:xfrm>
        </p:spPr>
        <p:txBody>
          <a:bodyPr>
            <a:normAutofit fontScale="92500" lnSpcReduction="10000"/>
          </a:bodyPr>
          <a:lstStyle/>
          <a:p>
            <a:r>
              <a:rPr lang="en-US" sz="1800" b="0" i="0" u="none" strike="noStrike" baseline="0" dirty="0">
                <a:solidFill>
                  <a:srgbClr val="000000"/>
                </a:solidFill>
                <a:latin typeface="Cambria" panose="02040503050406030204" pitchFamily="18" charset="0"/>
              </a:rPr>
              <a:t>In writing, we need to write for the ‘educated idiot’—meaning, the reader knows nothing about the topic but does understand grammar and structure. </a:t>
            </a:r>
          </a:p>
          <a:p>
            <a:endParaRPr lang="en-US" sz="1800" dirty="0">
              <a:solidFill>
                <a:srgbClr val="000000"/>
              </a:solidFill>
              <a:latin typeface="Cambria" panose="02040503050406030204" pitchFamily="18" charset="0"/>
            </a:endParaRPr>
          </a:p>
          <a:p>
            <a:r>
              <a:rPr lang="en-US" sz="1800" b="0" i="0" u="none" strike="noStrike" baseline="0" dirty="0">
                <a:solidFill>
                  <a:srgbClr val="000000"/>
                </a:solidFill>
                <a:latin typeface="Cambria" panose="02040503050406030204" pitchFamily="18" charset="0"/>
              </a:rPr>
              <a:t>Although writers follow their own processes, writing involves at least four distinct steps. </a:t>
            </a:r>
            <a:endParaRPr lang="en-US" dirty="0"/>
          </a:p>
        </p:txBody>
      </p:sp>
      <p:sp>
        <p:nvSpPr>
          <p:cNvPr id="11" name="Rectangle: Single Corner Snipped 10">
            <a:extLst>
              <a:ext uri="{FF2B5EF4-FFF2-40B4-BE49-F238E27FC236}">
                <a16:creationId xmlns:a16="http://schemas.microsoft.com/office/drawing/2014/main" id="{85DF53DB-409B-49FA-A52D-E30AD84AED76}"/>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27</a:t>
            </a:fld>
            <a:endParaRPr lang="en-US" dirty="0"/>
          </a:p>
        </p:txBody>
      </p:sp>
      <p:sp>
        <p:nvSpPr>
          <p:cNvPr id="15" name="Title 6">
            <a:extLst>
              <a:ext uri="{FF2B5EF4-FFF2-40B4-BE49-F238E27FC236}">
                <a16:creationId xmlns:a16="http://schemas.microsoft.com/office/drawing/2014/main" id="{38CD5E4D-F508-4A2F-A50D-DBE0B3B7AB7E}"/>
              </a:ext>
            </a:extLst>
          </p:cNvPr>
          <p:cNvSpPr txBox="1">
            <a:spLocks/>
          </p:cNvSpPr>
          <p:nvPr/>
        </p:nvSpPr>
        <p:spPr>
          <a:xfrm>
            <a:off x="631370" y="1243343"/>
            <a:ext cx="5138057" cy="58787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b="1" kern="1200" cap="all" baseline="0">
                <a:solidFill>
                  <a:srgbClr val="2F3342"/>
                </a:solidFill>
                <a:latin typeface="+mj-lt"/>
                <a:ea typeface="+mj-ea"/>
                <a:cs typeface="+mj-cs"/>
              </a:defRPr>
            </a:lvl1pPr>
          </a:lstStyle>
          <a:p>
            <a:pPr algn="l"/>
            <a:r>
              <a:rPr lang="en-US" dirty="0"/>
              <a:t>4. Editing</a:t>
            </a:r>
          </a:p>
        </p:txBody>
      </p:sp>
      <p:sp>
        <p:nvSpPr>
          <p:cNvPr id="16" name="Text Placeholder 7">
            <a:extLst>
              <a:ext uri="{FF2B5EF4-FFF2-40B4-BE49-F238E27FC236}">
                <a16:creationId xmlns:a16="http://schemas.microsoft.com/office/drawing/2014/main" id="{8CC4456A-6695-46BA-B787-D80AD1AE72BC}"/>
              </a:ext>
            </a:extLst>
          </p:cNvPr>
          <p:cNvSpPr txBox="1">
            <a:spLocks/>
          </p:cNvSpPr>
          <p:nvPr/>
        </p:nvSpPr>
        <p:spPr>
          <a:xfrm>
            <a:off x="1123204" y="1893348"/>
            <a:ext cx="5374578" cy="428803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rgbClr val="2F334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000" b="0" i="0" u="none" strike="noStrike" baseline="0" dirty="0">
                <a:solidFill>
                  <a:srgbClr val="000000"/>
                </a:solidFill>
                <a:latin typeface="Cambria" panose="02040503050406030204" pitchFamily="18" charset="0"/>
              </a:rPr>
              <a:t>This is the stage to fine tune the document line by line. Check for repetition, clarity, grammar, spelling, and punctuation. Change words that are not used correctly. Make sure your using the correct format for the composition. </a:t>
            </a:r>
            <a:endParaRPr lang="en-US" sz="1800" dirty="0"/>
          </a:p>
        </p:txBody>
      </p:sp>
    </p:spTree>
    <p:extLst>
      <p:ext uri="{BB962C8B-B14F-4D97-AF65-F5344CB8AC3E}">
        <p14:creationId xmlns:p14="http://schemas.microsoft.com/office/powerpoint/2010/main" val="8385580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4E7EE-193A-403C-87AA-9F286174157A}"/>
              </a:ext>
            </a:extLst>
          </p:cNvPr>
          <p:cNvSpPr>
            <a:spLocks noGrp="1"/>
          </p:cNvSpPr>
          <p:nvPr>
            <p:ph type="title"/>
          </p:nvPr>
        </p:nvSpPr>
        <p:spPr/>
        <p:txBody>
          <a:bodyPr/>
          <a:lstStyle/>
          <a:p>
            <a:pPr algn="r"/>
            <a:r>
              <a:rPr lang="en-US" dirty="0"/>
              <a:t>You do note!</a:t>
            </a:r>
          </a:p>
        </p:txBody>
      </p:sp>
      <p:sp>
        <p:nvSpPr>
          <p:cNvPr id="4" name="Slide Number Placeholder 3">
            <a:extLst>
              <a:ext uri="{FF2B5EF4-FFF2-40B4-BE49-F238E27FC236}">
                <a16:creationId xmlns:a16="http://schemas.microsoft.com/office/drawing/2014/main" id="{D7372BA5-0DFA-471E-BCD0-3F8B0856BAE9}"/>
              </a:ext>
            </a:extLst>
          </p:cNvPr>
          <p:cNvSpPr>
            <a:spLocks noGrp="1"/>
          </p:cNvSpPr>
          <p:nvPr>
            <p:ph type="sldNum" sz="quarter" idx="11"/>
          </p:nvPr>
        </p:nvSpPr>
        <p:spPr/>
        <p:txBody>
          <a:bodyPr/>
          <a:lstStyle/>
          <a:p>
            <a:fld id="{8C2E478F-E849-4A8C-AF1F-CBCC78A7CBFA}" type="slidenum">
              <a:rPr lang="en-US" smtClean="0"/>
              <a:pPr/>
              <a:t>28</a:t>
            </a:fld>
            <a:endParaRPr lang="en-US" dirty="0"/>
          </a:p>
        </p:txBody>
      </p:sp>
      <p:sp>
        <p:nvSpPr>
          <p:cNvPr id="5" name="Content Placeholder 4">
            <a:extLst>
              <a:ext uri="{FF2B5EF4-FFF2-40B4-BE49-F238E27FC236}">
                <a16:creationId xmlns:a16="http://schemas.microsoft.com/office/drawing/2014/main" id="{F3A925E3-B6CD-4459-BAAC-6E365FDDA869}"/>
              </a:ext>
            </a:extLst>
          </p:cNvPr>
          <p:cNvSpPr>
            <a:spLocks noGrp="1"/>
          </p:cNvSpPr>
          <p:nvPr>
            <p:ph idx="1"/>
          </p:nvPr>
        </p:nvSpPr>
        <p:spPr/>
        <p:txBody>
          <a:bodyPr>
            <a:normAutofit/>
          </a:bodyPr>
          <a:lstStyle/>
          <a:p>
            <a:pPr marL="0" indent="0" algn="just">
              <a:buNone/>
            </a:pPr>
            <a:r>
              <a:rPr lang="en-PH" b="1" i="1" dirty="0">
                <a:latin typeface="Arial" pitchFamily="34" charset="0"/>
                <a:cs typeface="Arial" pitchFamily="34" charset="0"/>
              </a:rPr>
              <a:t>Avoid the following in your conclusion</a:t>
            </a:r>
            <a:r>
              <a:rPr lang="en-PH" dirty="0">
                <a:latin typeface="Arial" pitchFamily="34" charset="0"/>
                <a:cs typeface="Arial" pitchFamily="34" charset="0"/>
              </a:rPr>
              <a:t>:</a:t>
            </a:r>
          </a:p>
          <a:p>
            <a:pPr marL="0" indent="0" algn="just">
              <a:buNone/>
            </a:pPr>
            <a:endParaRPr lang="en-PH" sz="3200" dirty="0">
              <a:latin typeface="Arial" pitchFamily="34" charset="0"/>
              <a:cs typeface="Arial" pitchFamily="34" charset="0"/>
            </a:endParaRPr>
          </a:p>
          <a:p>
            <a:pPr marL="0" indent="0" algn="just">
              <a:buNone/>
            </a:pPr>
            <a:r>
              <a:rPr lang="en-PH" sz="2400" dirty="0">
                <a:latin typeface="Arial" pitchFamily="34" charset="0"/>
                <a:cs typeface="Arial" pitchFamily="34" charset="0"/>
              </a:rPr>
              <a:t>1.Announcing your conclusion</a:t>
            </a:r>
          </a:p>
          <a:p>
            <a:pPr marL="0" indent="0" algn="just">
              <a:buNone/>
            </a:pPr>
            <a:r>
              <a:rPr lang="en-PH" sz="2400" i="1" dirty="0">
                <a:latin typeface="Arial" pitchFamily="34" charset="0"/>
                <a:cs typeface="Arial" pitchFamily="34" charset="0"/>
              </a:rPr>
              <a:t>	</a:t>
            </a:r>
            <a:r>
              <a:rPr lang="en-PH" sz="2000" i="1" dirty="0">
                <a:latin typeface="Arial" pitchFamily="34" charset="0"/>
                <a:cs typeface="Arial" pitchFamily="34" charset="0"/>
              </a:rPr>
              <a:t>I want to end with this thought........</a:t>
            </a:r>
          </a:p>
          <a:p>
            <a:pPr marL="0" indent="0" algn="just">
              <a:buNone/>
            </a:pPr>
            <a:r>
              <a:rPr lang="en-PH" sz="2400" dirty="0">
                <a:latin typeface="Arial" pitchFamily="34" charset="0"/>
                <a:cs typeface="Arial" pitchFamily="34" charset="0"/>
              </a:rPr>
              <a:t>2.Complaining or apologizing about the assignment   </a:t>
            </a:r>
          </a:p>
          <a:p>
            <a:pPr marL="0" indent="0" algn="just">
              <a:buNone/>
            </a:pPr>
            <a:r>
              <a:rPr lang="en-PH" sz="2400" i="1" dirty="0">
                <a:latin typeface="Arial" pitchFamily="34" charset="0"/>
                <a:cs typeface="Arial" pitchFamily="34" charset="0"/>
              </a:rPr>
              <a:t>	</a:t>
            </a:r>
            <a:r>
              <a:rPr lang="en-PH" sz="2000" i="1" dirty="0">
                <a:latin typeface="Arial" pitchFamily="34" charset="0"/>
                <a:cs typeface="Arial" pitchFamily="34" charset="0"/>
              </a:rPr>
              <a:t>Although this is not my favorite subject to discuss, I told you how I feel about it.</a:t>
            </a:r>
          </a:p>
          <a:p>
            <a:pPr marL="0" indent="0" algn="just">
              <a:buNone/>
            </a:pPr>
            <a:r>
              <a:rPr lang="en-PH" sz="2400" dirty="0">
                <a:latin typeface="Arial" pitchFamily="34" charset="0"/>
                <a:cs typeface="Arial" pitchFamily="34" charset="0"/>
              </a:rPr>
              <a:t>3. Presenting an afterthought or new idea</a:t>
            </a:r>
          </a:p>
          <a:p>
            <a:pPr marL="0" indent="0" algn="just">
              <a:buNone/>
            </a:pPr>
            <a:r>
              <a:rPr lang="en-PH" sz="2000" dirty="0">
                <a:latin typeface="Arial" pitchFamily="34" charset="0"/>
                <a:cs typeface="Arial" pitchFamily="34" charset="0"/>
              </a:rPr>
              <a:t>	(Do not add something you forgot to discuss in the body of the paper)</a:t>
            </a:r>
          </a:p>
        </p:txBody>
      </p:sp>
    </p:spTree>
    <p:extLst>
      <p:ext uri="{BB962C8B-B14F-4D97-AF65-F5344CB8AC3E}">
        <p14:creationId xmlns:p14="http://schemas.microsoft.com/office/powerpoint/2010/main" val="17687407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 xmlns:adec="http://schemas.microsoft.com/office/drawing/2017/decorative" val="1"/>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 </a:t>
            </a:r>
            <a:r>
              <a:rPr lang="en-US" dirty="0">
                <a:sym typeface="Wingdings" panose="05000000000000000000" pitchFamily="2" charset="2"/>
              </a:rPr>
              <a:t></a:t>
            </a:r>
            <a:endParaRPr lang="en-US" dirty="0"/>
          </a:p>
        </p:txBody>
      </p:sp>
      <p:sp>
        <p:nvSpPr>
          <p:cNvPr id="23" name="Subtitle 22">
            <a:extLst>
              <a:ext uri="{FF2B5EF4-FFF2-40B4-BE49-F238E27FC236}">
                <a16:creationId xmlns:a16="http://schemas.microsoft.com/office/drawing/2014/main" id="{9FDCAA0A-980E-4E01-8FDA-B5368F0910FD}"/>
              </a:ext>
            </a:extLst>
          </p:cNvPr>
          <p:cNvSpPr>
            <a:spLocks noGrp="1"/>
          </p:cNvSpPr>
          <p:nvPr>
            <p:ph type="subTitle" idx="1"/>
          </p:nvPr>
        </p:nvSpPr>
        <p:spPr/>
        <p:txBody>
          <a:bodyPr/>
          <a:lstStyle/>
          <a:p>
            <a:endParaRPr lang="en-US" dirty="0"/>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29</a:t>
            </a:fld>
            <a:endParaRPr lang="en-US" dirty="0"/>
          </a:p>
        </p:txBody>
      </p:sp>
    </p:spTree>
    <p:extLst>
      <p:ext uri="{BB962C8B-B14F-4D97-AF65-F5344CB8AC3E}">
        <p14:creationId xmlns:p14="http://schemas.microsoft.com/office/powerpoint/2010/main" val="207078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C646910-F4B3-42FF-94CF-BEAFDD606400}"/>
              </a:ext>
            </a:extLst>
          </p:cNvPr>
          <p:cNvSpPr>
            <a:spLocks noGrp="1"/>
          </p:cNvSpPr>
          <p:nvPr>
            <p:ph type="title"/>
          </p:nvPr>
        </p:nvSpPr>
        <p:spPr/>
        <p:txBody>
          <a:bodyPr/>
          <a:lstStyle/>
          <a:p>
            <a:r>
              <a:rPr lang="en-US" dirty="0"/>
              <a:t>Paragraph</a:t>
            </a:r>
          </a:p>
        </p:txBody>
      </p:sp>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lstStyle/>
          <a:p>
            <a:r>
              <a:rPr lang="en-US" dirty="0"/>
              <a:t>Topic &gt; Supporting sentences</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p:txBody>
          <a:bodyPr/>
          <a:lstStyle/>
          <a:p>
            <a:pPr marL="0" indent="0">
              <a:buNone/>
            </a:pPr>
            <a:r>
              <a:rPr lang="en-US" sz="1800" b="0" i="0" u="none" strike="noStrike" baseline="0" dirty="0">
                <a:solidFill>
                  <a:srgbClr val="000000"/>
                </a:solidFill>
                <a:latin typeface="Cambria" panose="02040503050406030204" pitchFamily="18" charset="0"/>
              </a:rPr>
              <a:t>The paragraph is a group of sentences that fleshes out a single idea. For it to be effective, it must have a topic sentence, sentences that support the main idea, and a consistent flow. </a:t>
            </a:r>
            <a:endParaRPr lang="en-US" dirty="0"/>
          </a:p>
        </p:txBody>
      </p:sp>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p:txBody>
          <a:bodyPr/>
          <a:lstStyle/>
          <a:p>
            <a:r>
              <a:rPr lang="en-US" dirty="0"/>
              <a:t>Coherence</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a:xfrm>
            <a:off x="8153400" y="1885044"/>
            <a:ext cx="3706091" cy="4238665"/>
          </a:xfrm>
        </p:spPr>
        <p:txBody>
          <a:bodyPr>
            <a:normAutofit/>
          </a:bodyPr>
          <a:lstStyle/>
          <a:p>
            <a:pPr marL="0" indent="0" algn="just">
              <a:buNone/>
            </a:pPr>
            <a:r>
              <a:rPr lang="en-US" sz="1800" b="0" i="0" u="none" strike="noStrike" baseline="0" dirty="0">
                <a:solidFill>
                  <a:srgbClr val="000000"/>
                </a:solidFill>
                <a:latin typeface="Cambria" panose="02040503050406030204" pitchFamily="18" charset="0"/>
              </a:rPr>
              <a:t>Commonly referred to as the flow of your writing. </a:t>
            </a:r>
          </a:p>
          <a:p>
            <a:pPr marL="0" indent="0" algn="just">
              <a:buNone/>
            </a:pPr>
            <a:r>
              <a:rPr lang="en-US" sz="1800" b="0" i="0" u="none" strike="noStrike" baseline="0" dirty="0">
                <a:solidFill>
                  <a:srgbClr val="000000"/>
                </a:solidFill>
                <a:latin typeface="Cambria" panose="02040503050406030204" pitchFamily="18" charset="0"/>
              </a:rPr>
              <a:t>This can be achieved by arranging the sentences to show a clear sequence of ideas and using structural or transitional devices to show the logical connections between sentences. </a:t>
            </a:r>
            <a:endParaRPr lang="en-US" dirty="0"/>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28878068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7919F-DB21-4E98-9D44-81AA6C7451F7}"/>
              </a:ext>
            </a:extLst>
          </p:cNvPr>
          <p:cNvSpPr>
            <a:spLocks noGrp="1"/>
          </p:cNvSpPr>
          <p:nvPr>
            <p:ph type="title"/>
          </p:nvPr>
        </p:nvSpPr>
        <p:spPr/>
        <p:txBody>
          <a:bodyPr/>
          <a:lstStyle/>
          <a:p>
            <a:r>
              <a:rPr lang="en-US" smtClean="0"/>
              <a:t>GROUP ACTIVITY</a:t>
            </a:r>
            <a:endParaRPr lang="en-US" dirty="0"/>
          </a:p>
        </p:txBody>
      </p:sp>
      <p:sp>
        <p:nvSpPr>
          <p:cNvPr id="4" name="Slide Number Placeholder 3">
            <a:extLst>
              <a:ext uri="{FF2B5EF4-FFF2-40B4-BE49-F238E27FC236}">
                <a16:creationId xmlns:a16="http://schemas.microsoft.com/office/drawing/2014/main" id="{D85538BB-A60C-4D90-80EF-100486CD6559}"/>
              </a:ext>
            </a:extLst>
          </p:cNvPr>
          <p:cNvSpPr>
            <a:spLocks noGrp="1"/>
          </p:cNvSpPr>
          <p:nvPr>
            <p:ph type="sldNum" sz="quarter" idx="11"/>
          </p:nvPr>
        </p:nvSpPr>
        <p:spPr/>
        <p:txBody>
          <a:bodyPr/>
          <a:lstStyle/>
          <a:p>
            <a:fld id="{8C2E478F-E849-4A8C-AF1F-CBCC78A7CBFA}" type="slidenum">
              <a:rPr lang="en-US" smtClean="0"/>
              <a:pPr/>
              <a:t>30</a:t>
            </a:fld>
            <a:endParaRPr lang="en-US" dirty="0"/>
          </a:p>
        </p:txBody>
      </p:sp>
      <p:sp>
        <p:nvSpPr>
          <p:cNvPr id="5" name="Content Placeholder 4">
            <a:extLst>
              <a:ext uri="{FF2B5EF4-FFF2-40B4-BE49-F238E27FC236}">
                <a16:creationId xmlns:a16="http://schemas.microsoft.com/office/drawing/2014/main" id="{174109DF-2FF4-4A07-9A34-5E9B194B28DC}"/>
              </a:ext>
            </a:extLst>
          </p:cNvPr>
          <p:cNvSpPr>
            <a:spLocks noGrp="1"/>
          </p:cNvSpPr>
          <p:nvPr>
            <p:ph idx="1"/>
          </p:nvPr>
        </p:nvSpPr>
        <p:spPr/>
        <p:txBody>
          <a:bodyPr/>
          <a:lstStyle/>
          <a:p>
            <a:pPr marL="0" indent="0">
              <a:buNone/>
            </a:pPr>
            <a:r>
              <a:rPr lang="en-US" dirty="0"/>
              <a:t>Essay Writing:</a:t>
            </a:r>
          </a:p>
          <a:p>
            <a:pPr marL="0" indent="0">
              <a:buNone/>
            </a:pPr>
            <a:r>
              <a:rPr lang="en-US" sz="1800" b="0" i="0" u="none" strike="noStrike" baseline="0" dirty="0">
                <a:solidFill>
                  <a:srgbClr val="000000"/>
                </a:solidFill>
                <a:latin typeface="Cambria" panose="02040503050406030204" pitchFamily="18" charset="0"/>
              </a:rPr>
              <a:t>Write about a topic that you like. You </a:t>
            </a:r>
            <a:r>
              <a:rPr lang="en-US" sz="1800" b="0" i="0" u="none" strike="noStrike" baseline="0" dirty="0" smtClean="0">
                <a:solidFill>
                  <a:srgbClr val="000000"/>
                </a:solidFill>
                <a:latin typeface="Cambria" panose="02040503050406030204" pitchFamily="18" charset="0"/>
              </a:rPr>
              <a:t>may choose from the writing prompts that your instructor will provide to your class.</a:t>
            </a:r>
            <a:endParaRPr lang="en-US" sz="1800" b="0" i="0" u="none" strike="noStrike" baseline="0" dirty="0">
              <a:solidFill>
                <a:srgbClr val="000000"/>
              </a:solidFill>
              <a:latin typeface="Cambria" panose="02040503050406030204" pitchFamily="18" charset="0"/>
            </a:endParaRPr>
          </a:p>
          <a:p>
            <a:pPr marL="0" indent="0">
              <a:buNone/>
            </a:pPr>
            <a:endParaRPr lang="en-US" sz="1800" dirty="0">
              <a:solidFill>
                <a:srgbClr val="000000"/>
              </a:solidFill>
              <a:latin typeface="Cambria" panose="02040503050406030204" pitchFamily="18" charset="0"/>
            </a:endParaRPr>
          </a:p>
          <a:p>
            <a:pPr marL="0" indent="0">
              <a:buNone/>
            </a:pPr>
            <a:endParaRPr lang="en-US" sz="1800" b="0" i="0" u="none" strike="noStrike" baseline="0" dirty="0">
              <a:solidFill>
                <a:srgbClr val="000000"/>
              </a:solidFill>
              <a:latin typeface="Cambria" panose="02040503050406030204" pitchFamily="18" charset="0"/>
            </a:endParaRPr>
          </a:p>
          <a:p>
            <a:pPr marL="0" indent="0">
              <a:buNone/>
            </a:pPr>
            <a:r>
              <a:rPr lang="en-US" sz="4400" dirty="0">
                <a:solidFill>
                  <a:srgbClr val="000000"/>
                </a:solidFill>
                <a:latin typeface="Cambria" panose="02040503050406030204" pitchFamily="18" charset="0"/>
              </a:rPr>
              <a:t>I.</a:t>
            </a:r>
            <a:r>
              <a:rPr lang="en-US" sz="1800" b="0" i="0" u="none" strike="noStrike" baseline="0" dirty="0">
                <a:solidFill>
                  <a:srgbClr val="000000"/>
                </a:solidFill>
                <a:latin typeface="Cambria" panose="02040503050406030204" pitchFamily="18" charset="0"/>
              </a:rPr>
              <a:t> </a:t>
            </a:r>
            <a:endParaRPr lang="en-US" dirty="0"/>
          </a:p>
        </p:txBody>
      </p:sp>
      <p:pic>
        <p:nvPicPr>
          <p:cNvPr id="7" name="Picture 6">
            <a:extLst>
              <a:ext uri="{FF2B5EF4-FFF2-40B4-BE49-F238E27FC236}">
                <a16:creationId xmlns:a16="http://schemas.microsoft.com/office/drawing/2014/main" id="{F8CAB5A0-B689-4AF5-8DBF-5241CBF78240}"/>
              </a:ext>
            </a:extLst>
          </p:cNvPr>
          <p:cNvPicPr>
            <a:picLocks noChangeAspect="1"/>
          </p:cNvPicPr>
          <p:nvPr/>
        </p:nvPicPr>
        <p:blipFill>
          <a:blip r:embed="rId2"/>
          <a:stretch>
            <a:fillRect/>
          </a:stretch>
        </p:blipFill>
        <p:spPr>
          <a:xfrm>
            <a:off x="2826192" y="2183959"/>
            <a:ext cx="6506483" cy="4229690"/>
          </a:xfrm>
          <a:prstGeom prst="rect">
            <a:avLst/>
          </a:prstGeom>
        </p:spPr>
      </p:pic>
    </p:spTree>
    <p:extLst>
      <p:ext uri="{BB962C8B-B14F-4D97-AF65-F5344CB8AC3E}">
        <p14:creationId xmlns:p14="http://schemas.microsoft.com/office/powerpoint/2010/main" val="32843626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7919F-DB21-4E98-9D44-81AA6C7451F7}"/>
              </a:ext>
            </a:extLst>
          </p:cNvPr>
          <p:cNvSpPr>
            <a:spLocks noGrp="1"/>
          </p:cNvSpPr>
          <p:nvPr>
            <p:ph type="title"/>
          </p:nvPr>
        </p:nvSpPr>
        <p:spPr/>
        <p:txBody>
          <a:bodyPr/>
          <a:lstStyle/>
          <a:p>
            <a:r>
              <a:rPr lang="en-US" dirty="0"/>
              <a:t>Group activity</a:t>
            </a:r>
          </a:p>
        </p:txBody>
      </p:sp>
      <p:sp>
        <p:nvSpPr>
          <p:cNvPr id="4" name="Slide Number Placeholder 3">
            <a:extLst>
              <a:ext uri="{FF2B5EF4-FFF2-40B4-BE49-F238E27FC236}">
                <a16:creationId xmlns:a16="http://schemas.microsoft.com/office/drawing/2014/main" id="{D85538BB-A60C-4D90-80EF-100486CD6559}"/>
              </a:ext>
            </a:extLst>
          </p:cNvPr>
          <p:cNvSpPr>
            <a:spLocks noGrp="1"/>
          </p:cNvSpPr>
          <p:nvPr>
            <p:ph type="sldNum" sz="quarter" idx="11"/>
          </p:nvPr>
        </p:nvSpPr>
        <p:spPr/>
        <p:txBody>
          <a:bodyPr/>
          <a:lstStyle/>
          <a:p>
            <a:fld id="{8C2E478F-E849-4A8C-AF1F-CBCC78A7CBFA}" type="slidenum">
              <a:rPr lang="en-US" smtClean="0"/>
              <a:pPr/>
              <a:t>31</a:t>
            </a:fld>
            <a:endParaRPr lang="en-US" dirty="0"/>
          </a:p>
        </p:txBody>
      </p:sp>
      <p:sp>
        <p:nvSpPr>
          <p:cNvPr id="5" name="Content Placeholder 4">
            <a:extLst>
              <a:ext uri="{FF2B5EF4-FFF2-40B4-BE49-F238E27FC236}">
                <a16:creationId xmlns:a16="http://schemas.microsoft.com/office/drawing/2014/main" id="{174109DF-2FF4-4A07-9A34-5E9B194B28DC}"/>
              </a:ext>
            </a:extLst>
          </p:cNvPr>
          <p:cNvSpPr>
            <a:spLocks noGrp="1"/>
          </p:cNvSpPr>
          <p:nvPr>
            <p:ph idx="1"/>
          </p:nvPr>
        </p:nvSpPr>
        <p:spPr/>
        <p:txBody>
          <a:bodyPr/>
          <a:lstStyle/>
          <a:p>
            <a:pPr marL="0" indent="0">
              <a:buNone/>
            </a:pPr>
            <a:r>
              <a:rPr lang="en-US" dirty="0"/>
              <a:t>Essay Writing:</a:t>
            </a:r>
          </a:p>
          <a:p>
            <a:pPr marL="0" indent="0">
              <a:buNone/>
            </a:pPr>
            <a:r>
              <a:rPr lang="en-US" sz="3200" dirty="0">
                <a:solidFill>
                  <a:srgbClr val="000000"/>
                </a:solidFill>
                <a:latin typeface="Cambria" panose="02040503050406030204" pitchFamily="18" charset="0"/>
              </a:rPr>
              <a:t>II. Complete your essay (as a group). Word document: TNR 12, 1.5 spacing. Group # and members.</a:t>
            </a:r>
          </a:p>
          <a:p>
            <a:pPr marL="0" indent="0">
              <a:buNone/>
            </a:pPr>
            <a:r>
              <a:rPr lang="en-US" sz="3200" dirty="0">
                <a:solidFill>
                  <a:srgbClr val="000000"/>
                </a:solidFill>
                <a:latin typeface="Cambria" panose="02040503050406030204" pitchFamily="18" charset="0"/>
              </a:rPr>
              <a:t>Essay must have the following:</a:t>
            </a:r>
          </a:p>
          <a:p>
            <a:pPr lvl="1"/>
            <a:r>
              <a:rPr lang="en-US" sz="2800" dirty="0">
                <a:solidFill>
                  <a:srgbClr val="000000"/>
                </a:solidFill>
                <a:latin typeface="Cambria" panose="02040503050406030204" pitchFamily="18" charset="0"/>
              </a:rPr>
              <a:t>Thesis Statement</a:t>
            </a:r>
          </a:p>
          <a:p>
            <a:pPr lvl="1"/>
            <a:r>
              <a:rPr lang="en-US" sz="2800" dirty="0">
                <a:solidFill>
                  <a:srgbClr val="000000"/>
                </a:solidFill>
                <a:latin typeface="Cambria" panose="02040503050406030204" pitchFamily="18" charset="0"/>
              </a:rPr>
              <a:t>Body (three paragraphs)</a:t>
            </a:r>
          </a:p>
          <a:p>
            <a:pPr lvl="1"/>
            <a:r>
              <a:rPr lang="en-US" sz="2800" dirty="0">
                <a:solidFill>
                  <a:srgbClr val="000000"/>
                </a:solidFill>
                <a:latin typeface="Cambria" panose="02040503050406030204" pitchFamily="18" charset="0"/>
              </a:rPr>
              <a:t>Conclusion</a:t>
            </a:r>
          </a:p>
          <a:p>
            <a:pPr marL="55563" lvl="1" indent="0">
              <a:buNone/>
            </a:pPr>
            <a:endParaRPr lang="en-US" sz="2800" dirty="0">
              <a:solidFill>
                <a:srgbClr val="000000"/>
              </a:solidFill>
              <a:latin typeface="Cambria" panose="02040503050406030204" pitchFamily="18" charset="0"/>
            </a:endParaRPr>
          </a:p>
        </p:txBody>
      </p:sp>
    </p:spTree>
    <p:extLst>
      <p:ext uri="{BB962C8B-B14F-4D97-AF65-F5344CB8AC3E}">
        <p14:creationId xmlns:p14="http://schemas.microsoft.com/office/powerpoint/2010/main" val="1713031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7919F-DB21-4E98-9D44-81AA6C7451F7}"/>
              </a:ext>
            </a:extLst>
          </p:cNvPr>
          <p:cNvSpPr>
            <a:spLocks noGrp="1"/>
          </p:cNvSpPr>
          <p:nvPr>
            <p:ph type="title"/>
          </p:nvPr>
        </p:nvSpPr>
        <p:spPr/>
        <p:txBody>
          <a:bodyPr/>
          <a:lstStyle/>
          <a:p>
            <a:r>
              <a:rPr lang="en-US" dirty="0" smtClean="0"/>
              <a:t>ASSIGNMENT</a:t>
            </a:r>
            <a:endParaRPr lang="en-US" dirty="0"/>
          </a:p>
        </p:txBody>
      </p:sp>
      <p:sp>
        <p:nvSpPr>
          <p:cNvPr id="4" name="Slide Number Placeholder 3">
            <a:extLst>
              <a:ext uri="{FF2B5EF4-FFF2-40B4-BE49-F238E27FC236}">
                <a16:creationId xmlns:a16="http://schemas.microsoft.com/office/drawing/2014/main" id="{D85538BB-A60C-4D90-80EF-100486CD6559}"/>
              </a:ext>
            </a:extLst>
          </p:cNvPr>
          <p:cNvSpPr>
            <a:spLocks noGrp="1"/>
          </p:cNvSpPr>
          <p:nvPr>
            <p:ph type="sldNum" sz="quarter" idx="11"/>
          </p:nvPr>
        </p:nvSpPr>
        <p:spPr/>
        <p:txBody>
          <a:bodyPr/>
          <a:lstStyle/>
          <a:p>
            <a:fld id="{8C2E478F-E849-4A8C-AF1F-CBCC78A7CBFA}" type="slidenum">
              <a:rPr lang="en-US" smtClean="0"/>
              <a:pPr/>
              <a:t>32</a:t>
            </a:fld>
            <a:endParaRPr lang="en-US" dirty="0"/>
          </a:p>
        </p:txBody>
      </p:sp>
      <p:sp>
        <p:nvSpPr>
          <p:cNvPr id="5" name="Content Placeholder 4">
            <a:extLst>
              <a:ext uri="{FF2B5EF4-FFF2-40B4-BE49-F238E27FC236}">
                <a16:creationId xmlns:a16="http://schemas.microsoft.com/office/drawing/2014/main" id="{174109DF-2FF4-4A07-9A34-5E9B194B28DC}"/>
              </a:ext>
            </a:extLst>
          </p:cNvPr>
          <p:cNvSpPr>
            <a:spLocks noGrp="1"/>
          </p:cNvSpPr>
          <p:nvPr>
            <p:ph idx="1"/>
          </p:nvPr>
        </p:nvSpPr>
        <p:spPr/>
        <p:txBody>
          <a:bodyPr/>
          <a:lstStyle/>
          <a:p>
            <a:pPr marL="0" indent="0">
              <a:buNone/>
            </a:pPr>
            <a:r>
              <a:rPr lang="en-US" dirty="0"/>
              <a:t>Essay Writing:</a:t>
            </a:r>
          </a:p>
          <a:p>
            <a:pPr marL="0" indent="0">
              <a:buNone/>
            </a:pPr>
            <a:r>
              <a:rPr lang="en-US" sz="3200" dirty="0">
                <a:solidFill>
                  <a:srgbClr val="000000"/>
                </a:solidFill>
                <a:latin typeface="Cambria" panose="02040503050406030204" pitchFamily="18" charset="0"/>
              </a:rPr>
              <a:t>III. Present the outline of your chosen essay using Power point presentation.</a:t>
            </a:r>
          </a:p>
          <a:p>
            <a:pPr marL="0" indent="0">
              <a:buNone/>
            </a:pPr>
            <a:endParaRPr lang="en-US" sz="3200" dirty="0">
              <a:solidFill>
                <a:srgbClr val="000000"/>
              </a:solidFill>
              <a:latin typeface="Cambria" panose="02040503050406030204" pitchFamily="18" charset="0"/>
            </a:endParaRPr>
          </a:p>
          <a:p>
            <a:pPr marL="0" indent="0">
              <a:buNone/>
            </a:pPr>
            <a:r>
              <a:rPr lang="en-US" sz="3200" dirty="0">
                <a:solidFill>
                  <a:srgbClr val="000000"/>
                </a:solidFill>
                <a:latin typeface="Cambria" panose="02040503050406030204" pitchFamily="18" charset="0"/>
              </a:rPr>
              <a:t>Presentation and </a:t>
            </a:r>
            <a:r>
              <a:rPr lang="en-US" sz="3200">
                <a:solidFill>
                  <a:srgbClr val="000000"/>
                </a:solidFill>
                <a:latin typeface="Cambria" panose="02040503050406030204" pitchFamily="18" charset="0"/>
              </a:rPr>
              <a:t>Submission</a:t>
            </a:r>
            <a:r>
              <a:rPr lang="en-US" sz="3200" smtClean="0">
                <a:solidFill>
                  <a:srgbClr val="000000"/>
                </a:solidFill>
                <a:latin typeface="Cambria" panose="02040503050406030204" pitchFamily="18" charset="0"/>
              </a:rPr>
              <a:t>:</a:t>
            </a:r>
            <a:endParaRPr lang="en-US" sz="2800" dirty="0">
              <a:solidFill>
                <a:srgbClr val="000000"/>
              </a:solidFill>
              <a:latin typeface="Cambria" panose="02040503050406030204" pitchFamily="18" charset="0"/>
            </a:endParaRPr>
          </a:p>
        </p:txBody>
      </p:sp>
    </p:spTree>
    <p:extLst>
      <p:ext uri="{BB962C8B-B14F-4D97-AF65-F5344CB8AC3E}">
        <p14:creationId xmlns:p14="http://schemas.microsoft.com/office/powerpoint/2010/main" val="4061141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C646910-F4B3-42FF-94CF-BEAFDD606400}"/>
              </a:ext>
            </a:extLst>
          </p:cNvPr>
          <p:cNvSpPr>
            <a:spLocks noGrp="1"/>
          </p:cNvSpPr>
          <p:nvPr>
            <p:ph type="title"/>
          </p:nvPr>
        </p:nvSpPr>
        <p:spPr/>
        <p:txBody>
          <a:bodyPr/>
          <a:lstStyle/>
          <a:p>
            <a:r>
              <a:rPr lang="en-US" dirty="0"/>
              <a:t>Paragraph</a:t>
            </a:r>
          </a:p>
        </p:txBody>
      </p:sp>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lstStyle/>
          <a:p>
            <a:r>
              <a:rPr lang="en-US" dirty="0"/>
              <a:t>Topic &gt; Supporting sentences</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p:txBody>
          <a:bodyPr/>
          <a:lstStyle/>
          <a:p>
            <a:pPr marL="0" indent="0">
              <a:buNone/>
            </a:pPr>
            <a:r>
              <a:rPr lang="en-US" sz="1800" b="0" i="0" u="none" strike="noStrike" baseline="0" dirty="0">
                <a:solidFill>
                  <a:srgbClr val="000000"/>
                </a:solidFill>
                <a:latin typeface="Cambria" panose="02040503050406030204" pitchFamily="18" charset="0"/>
              </a:rPr>
              <a:t>The paragraph is a group of sentences that fleshes out a single idea. For it to be effective, it must have a topic sentence, sentences that support the main idea, and a consistent flow. </a:t>
            </a:r>
            <a:endParaRPr lang="en-US" dirty="0"/>
          </a:p>
        </p:txBody>
      </p:sp>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a:xfrm>
            <a:off x="8153400" y="237220"/>
            <a:ext cx="3464717" cy="823912"/>
          </a:xfrm>
        </p:spPr>
        <p:txBody>
          <a:bodyPr/>
          <a:lstStyle/>
          <a:p>
            <a:r>
              <a:rPr lang="en-US" dirty="0"/>
              <a:t>Coherence</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4</a:t>
            </a:fld>
            <a:endParaRPr lang="en-US" dirty="0"/>
          </a:p>
        </p:txBody>
      </p:sp>
      <p:sp>
        <p:nvSpPr>
          <p:cNvPr id="14" name="Content Placeholder 13">
            <a:extLst>
              <a:ext uri="{FF2B5EF4-FFF2-40B4-BE49-F238E27FC236}">
                <a16:creationId xmlns:a16="http://schemas.microsoft.com/office/drawing/2014/main" id="{AFB01AAB-123C-4FA1-B70F-AC968C4A70BF}"/>
              </a:ext>
            </a:extLst>
          </p:cNvPr>
          <p:cNvSpPr>
            <a:spLocks noGrp="1"/>
          </p:cNvSpPr>
          <p:nvPr>
            <p:ph sz="half" idx="14"/>
          </p:nvPr>
        </p:nvSpPr>
        <p:spPr>
          <a:xfrm>
            <a:off x="8153400" y="1188720"/>
            <a:ext cx="3464717" cy="4969193"/>
          </a:xfrm>
        </p:spPr>
        <p:txBody>
          <a:bodyPr>
            <a:normAutofit fontScale="92500" lnSpcReduction="20000"/>
          </a:bodyPr>
          <a:lstStyle/>
          <a:p>
            <a:r>
              <a:rPr lang="en-US" sz="1800" b="0" i="0" u="none" strike="noStrike" baseline="0" dirty="0">
                <a:solidFill>
                  <a:srgbClr val="000000"/>
                </a:solidFill>
                <a:latin typeface="Cambria" panose="02040503050406030204" pitchFamily="18" charset="0"/>
              </a:rPr>
              <a:t>for example, for instance, namely, specifically 	</a:t>
            </a:r>
          </a:p>
          <a:p>
            <a:r>
              <a:rPr lang="en-US" sz="1800" b="0" i="0" u="none" strike="noStrike" baseline="0" dirty="0">
                <a:solidFill>
                  <a:srgbClr val="000000"/>
                </a:solidFill>
                <a:latin typeface="Cambria" panose="02040503050406030204" pitchFamily="18" charset="0"/>
              </a:rPr>
              <a:t>accordingly, consequently, hence, therefore 	</a:t>
            </a:r>
          </a:p>
          <a:p>
            <a:r>
              <a:rPr lang="en-US" sz="1800" b="0" i="0" u="none" strike="noStrike" baseline="0" dirty="0">
                <a:solidFill>
                  <a:srgbClr val="000000"/>
                </a:solidFill>
                <a:latin typeface="Cambria" panose="02040503050406030204" pitchFamily="18" charset="0"/>
              </a:rPr>
              <a:t>additionally, again, also, besides, in addition 	</a:t>
            </a:r>
          </a:p>
          <a:p>
            <a:r>
              <a:rPr lang="en-US" sz="1800" b="0" i="0" u="none" strike="noStrike" baseline="0" dirty="0">
                <a:solidFill>
                  <a:srgbClr val="000000"/>
                </a:solidFill>
                <a:latin typeface="Cambria" panose="02040503050406030204" pitchFamily="18" charset="0"/>
              </a:rPr>
              <a:t>first, second, third… next, then, finally 	</a:t>
            </a:r>
          </a:p>
          <a:p>
            <a:r>
              <a:rPr lang="en-US" sz="1800" b="0" i="0" u="none" strike="noStrike" baseline="0" dirty="0">
                <a:solidFill>
                  <a:srgbClr val="000000"/>
                </a:solidFill>
                <a:latin typeface="Cambria" panose="02040503050406030204" pitchFamily="18" charset="0"/>
              </a:rPr>
              <a:t>finally, in a word, in brief, in conclusion 	</a:t>
            </a:r>
          </a:p>
          <a:p>
            <a:r>
              <a:rPr lang="en-US" sz="1800" b="0" i="0" u="none" strike="noStrike" baseline="0" dirty="0">
                <a:solidFill>
                  <a:srgbClr val="000000"/>
                </a:solidFill>
                <a:latin typeface="Cambria" panose="02040503050406030204" pitchFamily="18" charset="0"/>
              </a:rPr>
              <a:t>but, however, on the other hand, nonetheless 	</a:t>
            </a:r>
          </a:p>
          <a:p>
            <a:endParaRPr lang="en-US" dirty="0"/>
          </a:p>
        </p:txBody>
      </p:sp>
    </p:spTree>
    <p:extLst>
      <p:ext uri="{BB962C8B-B14F-4D97-AF65-F5344CB8AC3E}">
        <p14:creationId xmlns:p14="http://schemas.microsoft.com/office/powerpoint/2010/main" val="3912834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sz="1800" dirty="0"/>
              <a:t>Methods of paragraph development</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a:bodyPr>
          <a:lstStyle/>
          <a:p>
            <a:pPr marL="0" indent="0">
              <a:buNone/>
            </a:pPr>
            <a:r>
              <a:rPr lang="en-US" sz="1800" b="0" i="0" u="none" strike="noStrike" baseline="0" dirty="0">
                <a:solidFill>
                  <a:srgbClr val="000000"/>
                </a:solidFill>
                <a:latin typeface="Cambria" panose="02040503050406030204" pitchFamily="18" charset="0"/>
              </a:rPr>
              <a:t>Development means to delve deeper into an idea. In writing an effective paragraph, there are certain methods that we can employ in order to present our ideas in a better way. </a:t>
            </a:r>
            <a:endParaRPr lang="en-US" dirty="0"/>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5</a:t>
            </a:fld>
            <a:endParaRPr lang="en-US" dirty="0"/>
          </a:p>
        </p:txBody>
      </p:sp>
      <p:sp>
        <p:nvSpPr>
          <p:cNvPr id="11" name="Content Placeholder 10">
            <a:extLst>
              <a:ext uri="{FF2B5EF4-FFF2-40B4-BE49-F238E27FC236}">
                <a16:creationId xmlns:a16="http://schemas.microsoft.com/office/drawing/2014/main" id="{5EDE681F-34E0-463F-9A76-F4BEBBE90C29}"/>
              </a:ext>
            </a:extLst>
          </p:cNvPr>
          <p:cNvSpPr>
            <a:spLocks noGrp="1"/>
          </p:cNvSpPr>
          <p:nvPr>
            <p:ph sz="quarter" idx="16"/>
          </p:nvPr>
        </p:nvSpPr>
        <p:spPr/>
        <p:txBody>
          <a:bodyPr/>
          <a:lstStyle/>
          <a:p>
            <a:pPr marL="0" indent="0">
              <a:buNone/>
            </a:pPr>
            <a:r>
              <a:rPr lang="en-US" b="1" i="1" u="none" strike="noStrike" baseline="0" dirty="0">
                <a:solidFill>
                  <a:srgbClr val="000000"/>
                </a:solidFill>
                <a:latin typeface="Cambria" panose="02040503050406030204" pitchFamily="18" charset="0"/>
              </a:rPr>
              <a:t>a. Definition </a:t>
            </a:r>
            <a:endParaRPr lang="en-US" b="0" i="0" u="none" strike="noStrike" baseline="0" dirty="0">
              <a:solidFill>
                <a:srgbClr val="000000"/>
              </a:solidFill>
              <a:latin typeface="Cambria" panose="02040503050406030204" pitchFamily="18" charset="0"/>
            </a:endParaRPr>
          </a:p>
          <a:p>
            <a:pPr marL="0" indent="0" algn="just">
              <a:buNone/>
            </a:pPr>
            <a:r>
              <a:rPr lang="en-US" sz="2000" b="0" i="0" u="none" strike="noStrike" baseline="0" dirty="0">
                <a:solidFill>
                  <a:srgbClr val="000000"/>
                </a:solidFill>
                <a:latin typeface="Cambria" panose="02040503050406030204" pitchFamily="18" charset="0"/>
              </a:rPr>
              <a:t>When writing a definition paragraph, we take a thing or an idea and explain what it is. In this type of paragraph development, the topic sentence identifies a term and suggests the overall context in which it is used. </a:t>
            </a:r>
          </a:p>
          <a:p>
            <a:pPr marL="0" indent="0">
              <a:buNone/>
            </a:pPr>
            <a:endParaRPr lang="en-US" sz="2000" b="0" i="0" u="none" strike="noStrike" baseline="0" dirty="0">
              <a:solidFill>
                <a:srgbClr val="000000"/>
              </a:solidFill>
              <a:latin typeface="Cambria" panose="02040503050406030204" pitchFamily="18" charset="0"/>
            </a:endParaRPr>
          </a:p>
          <a:p>
            <a:pPr marL="0" indent="0">
              <a:buNone/>
            </a:pPr>
            <a:r>
              <a:rPr lang="en-US" sz="2000" dirty="0">
                <a:solidFill>
                  <a:srgbClr val="000000"/>
                </a:solidFill>
                <a:latin typeface="Cambria" panose="02040503050406030204" pitchFamily="18" charset="0"/>
              </a:rPr>
              <a:t>Example:</a:t>
            </a:r>
          </a:p>
          <a:p>
            <a:pPr marL="0" indent="0" algn="just">
              <a:buNone/>
            </a:pPr>
            <a:r>
              <a:rPr lang="en-US" sz="1800" b="0" i="1" u="none" strike="noStrike" baseline="0" dirty="0">
                <a:solidFill>
                  <a:srgbClr val="000000"/>
                </a:solidFill>
                <a:latin typeface="Cambria" panose="02040503050406030204" pitchFamily="18" charset="0"/>
              </a:rPr>
              <a:t>Family therapy is a method of helping troubled families work out their problems and conflicts. Therapy involves discussion sessions directed by a trained therapist. All members of the family are encouraged to come to the sessions. The goal of each session is to work out possible solutions to a particular problem. </a:t>
            </a:r>
            <a:endParaRPr lang="en-US" sz="3200" dirty="0"/>
          </a:p>
        </p:txBody>
      </p:sp>
    </p:spTree>
    <p:extLst>
      <p:ext uri="{BB962C8B-B14F-4D97-AF65-F5344CB8AC3E}">
        <p14:creationId xmlns:p14="http://schemas.microsoft.com/office/powerpoint/2010/main" val="869470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sz="1800" dirty="0"/>
              <a:t>Methods of paragraph development</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a:bodyPr>
          <a:lstStyle/>
          <a:p>
            <a:pPr marL="0" indent="0">
              <a:buNone/>
            </a:pPr>
            <a:r>
              <a:rPr lang="en-US" sz="1800" b="0" i="0" u="none" strike="noStrike" baseline="0" dirty="0">
                <a:solidFill>
                  <a:srgbClr val="000000"/>
                </a:solidFill>
                <a:latin typeface="Cambria" panose="02040503050406030204" pitchFamily="18" charset="0"/>
              </a:rPr>
              <a:t>Development means to delve deeper into an idea. In writing an effective paragraph, there are certain methods that we can employ in order to present our ideas in a better way. </a:t>
            </a:r>
            <a:endParaRPr lang="en-US" dirty="0"/>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6</a:t>
            </a:fld>
            <a:endParaRPr lang="en-US" dirty="0"/>
          </a:p>
        </p:txBody>
      </p:sp>
      <p:sp>
        <p:nvSpPr>
          <p:cNvPr id="11" name="Content Placeholder 10">
            <a:extLst>
              <a:ext uri="{FF2B5EF4-FFF2-40B4-BE49-F238E27FC236}">
                <a16:creationId xmlns:a16="http://schemas.microsoft.com/office/drawing/2014/main" id="{5EDE681F-34E0-463F-9A76-F4BEBBE90C29}"/>
              </a:ext>
            </a:extLst>
          </p:cNvPr>
          <p:cNvSpPr>
            <a:spLocks noGrp="1"/>
          </p:cNvSpPr>
          <p:nvPr>
            <p:ph sz="quarter" idx="16"/>
          </p:nvPr>
        </p:nvSpPr>
        <p:spPr/>
        <p:txBody>
          <a:bodyPr/>
          <a:lstStyle/>
          <a:p>
            <a:pPr marL="0" indent="0">
              <a:buNone/>
            </a:pPr>
            <a:r>
              <a:rPr lang="en-US" b="1" i="1" u="none" strike="noStrike" baseline="0" dirty="0">
                <a:solidFill>
                  <a:srgbClr val="000000"/>
                </a:solidFill>
                <a:latin typeface="Cambria" panose="02040503050406030204" pitchFamily="18" charset="0"/>
              </a:rPr>
              <a:t>b. Sequence </a:t>
            </a:r>
            <a:endParaRPr lang="en-US" b="0" i="0" u="none" strike="noStrike" baseline="0" dirty="0">
              <a:solidFill>
                <a:srgbClr val="000000"/>
              </a:solidFill>
              <a:latin typeface="Cambria" panose="02040503050406030204" pitchFamily="18" charset="0"/>
            </a:endParaRPr>
          </a:p>
          <a:p>
            <a:pPr marL="0" indent="0" algn="just">
              <a:buNone/>
            </a:pPr>
            <a:r>
              <a:rPr lang="en-US" sz="2000" b="0" i="0" u="none" strike="noStrike" baseline="0" dirty="0">
                <a:solidFill>
                  <a:srgbClr val="000000"/>
                </a:solidFill>
                <a:latin typeface="Cambria" panose="02040503050406030204" pitchFamily="18" charset="0"/>
              </a:rPr>
              <a:t>In a sequence paragraph, we are writing to describe a series of events or a process in sort of order. Usually, this order is based on time. In this pattern, the details are presented in the order in which they happened. </a:t>
            </a:r>
          </a:p>
          <a:p>
            <a:pPr marL="0" indent="0">
              <a:buNone/>
            </a:pPr>
            <a:endParaRPr lang="en-US" sz="2000" dirty="0">
              <a:solidFill>
                <a:srgbClr val="000000"/>
              </a:solidFill>
              <a:latin typeface="Cambria" panose="02040503050406030204" pitchFamily="18" charset="0"/>
            </a:endParaRPr>
          </a:p>
          <a:p>
            <a:pPr marL="0" indent="0">
              <a:buNone/>
            </a:pPr>
            <a:r>
              <a:rPr lang="en-US" sz="2000" dirty="0">
                <a:solidFill>
                  <a:srgbClr val="000000"/>
                </a:solidFill>
                <a:latin typeface="Cambria" panose="02040503050406030204" pitchFamily="18" charset="0"/>
              </a:rPr>
              <a:t>Example:</a:t>
            </a:r>
          </a:p>
          <a:p>
            <a:pPr marL="0" indent="0" algn="just">
              <a:buNone/>
            </a:pPr>
            <a:r>
              <a:rPr lang="en-US" sz="1800" b="0" i="1" u="none" strike="noStrike" baseline="0" dirty="0">
                <a:solidFill>
                  <a:srgbClr val="000000"/>
                </a:solidFill>
                <a:latin typeface="Cambria" panose="02040503050406030204" pitchFamily="18" charset="0"/>
              </a:rPr>
              <a:t>He was recently elected as a senator. Previously, he worked as a lawyer in Makati City. He won the party leadership last year. Afterwards, he won the election. When he won the party leadership, he was still working as a lawyer. After winning a seat in the House of Representatives, he made sure he had a majority of seats. </a:t>
            </a:r>
            <a:endParaRPr lang="en-US" sz="3600" dirty="0"/>
          </a:p>
        </p:txBody>
      </p:sp>
    </p:spTree>
    <p:extLst>
      <p:ext uri="{BB962C8B-B14F-4D97-AF65-F5344CB8AC3E}">
        <p14:creationId xmlns:p14="http://schemas.microsoft.com/office/powerpoint/2010/main" val="801184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sz="1800" dirty="0"/>
              <a:t>Methods of paragraph development</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a:bodyPr>
          <a:lstStyle/>
          <a:p>
            <a:pPr marL="0" indent="0">
              <a:buNone/>
            </a:pPr>
            <a:r>
              <a:rPr lang="en-US" sz="1800" b="0" i="0" u="none" strike="noStrike" baseline="0" dirty="0">
                <a:solidFill>
                  <a:srgbClr val="000000"/>
                </a:solidFill>
                <a:latin typeface="Cambria" panose="02040503050406030204" pitchFamily="18" charset="0"/>
              </a:rPr>
              <a:t>Development means to delve deeper into an idea. In writing an effective paragraph, there are certain methods that we can employ in order to present our ideas in a better way. </a:t>
            </a:r>
            <a:endParaRPr lang="en-US" dirty="0"/>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7</a:t>
            </a:fld>
            <a:endParaRPr lang="en-US" dirty="0"/>
          </a:p>
        </p:txBody>
      </p:sp>
      <p:sp>
        <p:nvSpPr>
          <p:cNvPr id="11" name="Content Placeholder 10">
            <a:extLst>
              <a:ext uri="{FF2B5EF4-FFF2-40B4-BE49-F238E27FC236}">
                <a16:creationId xmlns:a16="http://schemas.microsoft.com/office/drawing/2014/main" id="{5EDE681F-34E0-463F-9A76-F4BEBBE90C29}"/>
              </a:ext>
            </a:extLst>
          </p:cNvPr>
          <p:cNvSpPr>
            <a:spLocks noGrp="1"/>
          </p:cNvSpPr>
          <p:nvPr>
            <p:ph sz="quarter" idx="16"/>
          </p:nvPr>
        </p:nvSpPr>
        <p:spPr/>
        <p:txBody>
          <a:bodyPr/>
          <a:lstStyle/>
          <a:p>
            <a:pPr marL="0" indent="0">
              <a:buNone/>
            </a:pPr>
            <a:r>
              <a:rPr lang="en-US" sz="2400" b="1" i="1" u="none" strike="noStrike" baseline="0" dirty="0">
                <a:solidFill>
                  <a:srgbClr val="000000"/>
                </a:solidFill>
                <a:latin typeface="Cambria" panose="02040503050406030204" pitchFamily="18" charset="0"/>
              </a:rPr>
              <a:t>c. Comparison and Contrast </a:t>
            </a:r>
            <a:endParaRPr lang="en-US" sz="2400" b="0" i="0" u="none" strike="noStrike" baseline="0" dirty="0">
              <a:solidFill>
                <a:srgbClr val="000000"/>
              </a:solidFill>
              <a:latin typeface="Cambria" panose="02040503050406030204" pitchFamily="18" charset="0"/>
            </a:endParaRPr>
          </a:p>
          <a:p>
            <a:pPr marL="0" indent="0" algn="just">
              <a:buNone/>
            </a:pPr>
            <a:r>
              <a:rPr lang="en-US" sz="2000" b="0" i="0" u="none" strike="noStrike" baseline="0" dirty="0">
                <a:solidFill>
                  <a:srgbClr val="000000"/>
                </a:solidFill>
                <a:latin typeface="Cambria" panose="02040503050406030204" pitchFamily="18" charset="0"/>
              </a:rPr>
              <a:t>The comparison-contrast pattern is used when similarities and differences of two or more actions, ideas, or events are being discussed. A paragraph may discuss only similarities, only differences, or both similarity and difference. </a:t>
            </a:r>
          </a:p>
          <a:p>
            <a:pPr marL="0" indent="0">
              <a:buNone/>
            </a:pPr>
            <a:endParaRPr lang="en-US" sz="2000" dirty="0">
              <a:solidFill>
                <a:srgbClr val="000000"/>
              </a:solidFill>
              <a:latin typeface="Cambria" panose="02040503050406030204" pitchFamily="18" charset="0"/>
            </a:endParaRPr>
          </a:p>
          <a:p>
            <a:pPr marL="0" indent="0">
              <a:buNone/>
            </a:pPr>
            <a:r>
              <a:rPr lang="en-US" sz="2000" dirty="0">
                <a:solidFill>
                  <a:srgbClr val="000000"/>
                </a:solidFill>
                <a:latin typeface="Cambria" panose="02040503050406030204" pitchFamily="18" charset="0"/>
              </a:rPr>
              <a:t>Example:</a:t>
            </a:r>
          </a:p>
          <a:p>
            <a:pPr marL="0" indent="0" algn="just">
              <a:buNone/>
            </a:pPr>
            <a:r>
              <a:rPr lang="en-US" sz="1800" b="0" i="1" u="none" strike="noStrike" baseline="0" dirty="0">
                <a:solidFill>
                  <a:srgbClr val="000000"/>
                </a:solidFill>
                <a:latin typeface="Cambria" panose="02040503050406030204" pitchFamily="18" charset="0"/>
              </a:rPr>
              <a:t>Divina thought over whether to buy a sling bag or a back pack. The sling bag costs only P150.00, compared to the P250.00 price tag on the back pack. However, the back pack is more useful than the sling bag. On the other hand, the sling bag could carry her things. Divina preferred to put all her books and notebooks in a back pack. </a:t>
            </a:r>
            <a:endParaRPr lang="en-US" sz="3600" dirty="0"/>
          </a:p>
        </p:txBody>
      </p:sp>
    </p:spTree>
    <p:extLst>
      <p:ext uri="{BB962C8B-B14F-4D97-AF65-F5344CB8AC3E}">
        <p14:creationId xmlns:p14="http://schemas.microsoft.com/office/powerpoint/2010/main" val="2465636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sz="1800" dirty="0"/>
              <a:t>Methods of paragraph development</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a:bodyPr>
          <a:lstStyle/>
          <a:p>
            <a:pPr marL="0" indent="0">
              <a:buNone/>
            </a:pPr>
            <a:r>
              <a:rPr lang="en-US" sz="1800" b="0" i="0" u="none" strike="noStrike" baseline="0" dirty="0">
                <a:solidFill>
                  <a:srgbClr val="000000"/>
                </a:solidFill>
                <a:latin typeface="Cambria" panose="02040503050406030204" pitchFamily="18" charset="0"/>
              </a:rPr>
              <a:t>Development means to delve deeper into an idea. In writing an effective paragraph, there are certain methods that we can employ in order to present our ideas in a better way. </a:t>
            </a:r>
            <a:endParaRPr lang="en-US" dirty="0"/>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8</a:t>
            </a:fld>
            <a:endParaRPr lang="en-US" dirty="0"/>
          </a:p>
        </p:txBody>
      </p:sp>
      <p:sp>
        <p:nvSpPr>
          <p:cNvPr id="11" name="Content Placeholder 10">
            <a:extLst>
              <a:ext uri="{FF2B5EF4-FFF2-40B4-BE49-F238E27FC236}">
                <a16:creationId xmlns:a16="http://schemas.microsoft.com/office/drawing/2014/main" id="{5EDE681F-34E0-463F-9A76-F4BEBBE90C29}"/>
              </a:ext>
            </a:extLst>
          </p:cNvPr>
          <p:cNvSpPr>
            <a:spLocks noGrp="1"/>
          </p:cNvSpPr>
          <p:nvPr>
            <p:ph sz="quarter" idx="16"/>
          </p:nvPr>
        </p:nvSpPr>
        <p:spPr/>
        <p:txBody>
          <a:bodyPr/>
          <a:lstStyle/>
          <a:p>
            <a:pPr marL="0" indent="0">
              <a:buNone/>
            </a:pPr>
            <a:r>
              <a:rPr lang="en-US" sz="2400" b="1" i="1" u="none" strike="noStrike" baseline="0" dirty="0">
                <a:solidFill>
                  <a:srgbClr val="000000"/>
                </a:solidFill>
                <a:latin typeface="Cambria" panose="02040503050406030204" pitchFamily="18" charset="0"/>
              </a:rPr>
              <a:t>d. Cause and Effect </a:t>
            </a:r>
            <a:endParaRPr lang="en-US" sz="2400" b="0" i="0" u="none" strike="noStrike" baseline="0" dirty="0">
              <a:solidFill>
                <a:srgbClr val="000000"/>
              </a:solidFill>
              <a:latin typeface="Cambria" panose="02040503050406030204" pitchFamily="18" charset="0"/>
            </a:endParaRPr>
          </a:p>
          <a:p>
            <a:pPr marL="0" indent="0" algn="just">
              <a:buNone/>
            </a:pPr>
            <a:r>
              <a:rPr lang="en-US" sz="2000" b="0" i="0" u="none" strike="noStrike" baseline="0" dirty="0">
                <a:solidFill>
                  <a:srgbClr val="000000"/>
                </a:solidFill>
                <a:latin typeface="Cambria" panose="02040503050406030204" pitchFamily="18" charset="0"/>
              </a:rPr>
              <a:t>Cause and effect shows the relationship between two things when one thing makes the other thing happen. Usually, the expressions “</a:t>
            </a:r>
            <a:r>
              <a:rPr lang="en-US" sz="2000" b="0" i="1" u="none" strike="noStrike" baseline="0" dirty="0">
                <a:solidFill>
                  <a:srgbClr val="000000"/>
                </a:solidFill>
                <a:latin typeface="Cambria" panose="02040503050406030204" pitchFamily="18" charset="0"/>
              </a:rPr>
              <a:t>if…then” </a:t>
            </a:r>
            <a:r>
              <a:rPr lang="en-US" sz="2000" b="0" i="0" u="none" strike="noStrike" baseline="0" dirty="0">
                <a:solidFill>
                  <a:srgbClr val="000000"/>
                </a:solidFill>
                <a:latin typeface="Cambria" panose="02040503050406030204" pitchFamily="18" charset="0"/>
              </a:rPr>
              <a:t>are used in this type of paragraphs. The cause and effect development is also called an explanation paragraph because it explains how or why something happens. </a:t>
            </a:r>
          </a:p>
          <a:p>
            <a:pPr marL="0" indent="0">
              <a:buNone/>
            </a:pPr>
            <a:endParaRPr lang="en-US" sz="2000" dirty="0">
              <a:solidFill>
                <a:srgbClr val="000000"/>
              </a:solidFill>
              <a:latin typeface="Cambria" panose="02040503050406030204" pitchFamily="18" charset="0"/>
            </a:endParaRPr>
          </a:p>
          <a:p>
            <a:pPr marL="0" indent="0">
              <a:buNone/>
            </a:pPr>
            <a:endParaRPr lang="en-US" sz="2000" dirty="0">
              <a:solidFill>
                <a:srgbClr val="000000"/>
              </a:solidFill>
              <a:latin typeface="Cambria" panose="02040503050406030204" pitchFamily="18" charset="0"/>
            </a:endParaRPr>
          </a:p>
          <a:p>
            <a:pPr marL="0" indent="0">
              <a:buNone/>
            </a:pPr>
            <a:r>
              <a:rPr lang="en-US" sz="2000" dirty="0">
                <a:solidFill>
                  <a:srgbClr val="000000"/>
                </a:solidFill>
                <a:latin typeface="Cambria" panose="02040503050406030204" pitchFamily="18" charset="0"/>
              </a:rPr>
              <a:t>Example:</a:t>
            </a:r>
          </a:p>
          <a:p>
            <a:pPr marL="0" indent="0" algn="just">
              <a:buNone/>
            </a:pPr>
            <a:r>
              <a:rPr lang="en-US" sz="1800" b="0" i="1" u="none" strike="noStrike" baseline="0" dirty="0">
                <a:solidFill>
                  <a:srgbClr val="000000"/>
                </a:solidFill>
                <a:latin typeface="Cambria" panose="02040503050406030204" pitchFamily="18" charset="0"/>
              </a:rPr>
              <a:t>Filipinos move continuously to the United States because they want to have better living conditions there. The large influx of people in the U.S. was due to economic pressures in the Philippines. Living conditions were terrible. Consequently, many Filipinos move to the United States. </a:t>
            </a:r>
            <a:endParaRPr lang="en-US" sz="3600" dirty="0"/>
          </a:p>
        </p:txBody>
      </p:sp>
    </p:spTree>
    <p:extLst>
      <p:ext uri="{BB962C8B-B14F-4D97-AF65-F5344CB8AC3E}">
        <p14:creationId xmlns:p14="http://schemas.microsoft.com/office/powerpoint/2010/main" val="2590752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sz="1800" dirty="0"/>
              <a:t>Methods of paragraph development</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a:bodyPr>
          <a:lstStyle/>
          <a:p>
            <a:pPr marL="0" indent="0">
              <a:buNone/>
            </a:pPr>
            <a:r>
              <a:rPr lang="en-US" sz="1800" b="0" i="0" u="none" strike="noStrike" baseline="0" dirty="0">
                <a:solidFill>
                  <a:srgbClr val="000000"/>
                </a:solidFill>
                <a:latin typeface="Cambria" panose="02040503050406030204" pitchFamily="18" charset="0"/>
              </a:rPr>
              <a:t>Development means to delve deeper into an idea. In writing an effective paragraph, there are certain methods that we can employ in order to present our ideas in a better way. </a:t>
            </a:r>
            <a:endParaRPr lang="en-US" dirty="0"/>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9</a:t>
            </a:fld>
            <a:endParaRPr lang="en-US" dirty="0"/>
          </a:p>
        </p:txBody>
      </p:sp>
      <p:sp>
        <p:nvSpPr>
          <p:cNvPr id="11" name="Content Placeholder 10">
            <a:extLst>
              <a:ext uri="{FF2B5EF4-FFF2-40B4-BE49-F238E27FC236}">
                <a16:creationId xmlns:a16="http://schemas.microsoft.com/office/drawing/2014/main" id="{5EDE681F-34E0-463F-9A76-F4BEBBE90C29}"/>
              </a:ext>
            </a:extLst>
          </p:cNvPr>
          <p:cNvSpPr>
            <a:spLocks noGrp="1"/>
          </p:cNvSpPr>
          <p:nvPr>
            <p:ph sz="quarter" idx="16"/>
          </p:nvPr>
        </p:nvSpPr>
        <p:spPr/>
        <p:txBody>
          <a:bodyPr>
            <a:normAutofit lnSpcReduction="10000"/>
          </a:bodyPr>
          <a:lstStyle/>
          <a:p>
            <a:pPr marL="0" indent="0">
              <a:buNone/>
            </a:pPr>
            <a:r>
              <a:rPr lang="en-US" sz="2400" b="1" i="1" u="none" strike="noStrike" baseline="0" dirty="0">
                <a:solidFill>
                  <a:srgbClr val="000000"/>
                </a:solidFill>
                <a:latin typeface="Cambria" panose="02040503050406030204" pitchFamily="18" charset="0"/>
              </a:rPr>
              <a:t>e. Process </a:t>
            </a:r>
            <a:endParaRPr lang="en-US" sz="2400" b="0" i="0" u="none" strike="noStrike" baseline="0" dirty="0">
              <a:solidFill>
                <a:srgbClr val="000000"/>
              </a:solidFill>
              <a:latin typeface="Cambria" panose="02040503050406030204" pitchFamily="18" charset="0"/>
            </a:endParaRPr>
          </a:p>
          <a:p>
            <a:pPr marL="0" indent="0" algn="just">
              <a:buNone/>
            </a:pPr>
            <a:r>
              <a:rPr lang="en-US" sz="2000" b="0" i="0" u="none" strike="noStrike" baseline="0" dirty="0">
                <a:solidFill>
                  <a:srgbClr val="000000"/>
                </a:solidFill>
                <a:latin typeface="Cambria" panose="02040503050406030204" pitchFamily="18" charset="0"/>
              </a:rPr>
              <a:t>A process is a series of steps that lead to a desired result. It explains how to do, create, or understand something. In writing such, we must know the procedures down to the smallest detail. In summary, a process paragraph gives direction by telling someone how to do something or gives information about how some process was or is to be completed. </a:t>
            </a:r>
            <a:endParaRPr lang="en-US" sz="2000" dirty="0">
              <a:solidFill>
                <a:srgbClr val="000000"/>
              </a:solidFill>
              <a:latin typeface="Cambria" panose="02040503050406030204" pitchFamily="18" charset="0"/>
            </a:endParaRPr>
          </a:p>
          <a:p>
            <a:pPr marL="0" indent="0">
              <a:buNone/>
            </a:pPr>
            <a:endParaRPr lang="en-US" sz="2000" dirty="0">
              <a:solidFill>
                <a:srgbClr val="000000"/>
              </a:solidFill>
              <a:latin typeface="Cambria" panose="02040503050406030204" pitchFamily="18" charset="0"/>
            </a:endParaRPr>
          </a:p>
          <a:p>
            <a:pPr marL="0" indent="0">
              <a:buNone/>
            </a:pPr>
            <a:r>
              <a:rPr lang="en-US" sz="2000" dirty="0">
                <a:solidFill>
                  <a:srgbClr val="000000"/>
                </a:solidFill>
                <a:latin typeface="Cambria" panose="02040503050406030204" pitchFamily="18" charset="0"/>
              </a:rPr>
              <a:t>Example:</a:t>
            </a:r>
          </a:p>
          <a:p>
            <a:pPr marL="0" indent="0" algn="just">
              <a:buNone/>
            </a:pPr>
            <a:r>
              <a:rPr lang="en-US" sz="1800" b="0" i="1" u="none" strike="noStrike" baseline="0" dirty="0">
                <a:solidFill>
                  <a:srgbClr val="000000"/>
                </a:solidFill>
                <a:latin typeface="Cambria" panose="02040503050406030204" pitchFamily="18" charset="0"/>
              </a:rPr>
              <a:t>Buying a good car is easy if you know these steps. First, you must decide on a new or used one. You must also figure out your budget and how much you want to spend. Then, if you decide to buy a used car, check the values from the newspaper. For example, you can research new cars in consumer magazines and the Internet for price, safety, and value. These steps can help you select the right car for many years of reliable transportation. </a:t>
            </a:r>
            <a:endParaRPr lang="en-US" sz="3600" dirty="0"/>
          </a:p>
        </p:txBody>
      </p:sp>
    </p:spTree>
    <p:extLst>
      <p:ext uri="{BB962C8B-B14F-4D97-AF65-F5344CB8AC3E}">
        <p14:creationId xmlns:p14="http://schemas.microsoft.com/office/powerpoint/2010/main" val="3899328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19B998-C0F0-415C-AF4D-F10DCCD30A2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27BEDAB-01B4-4BD0-9390-31AD9280078C}">
  <ds:schemaRefs>
    <ds:schemaRef ds:uri="http://schemas.microsoft.com/sharepoint/v3/contenttype/forms"/>
  </ds:schemaRefs>
</ds:datastoreItem>
</file>

<file path=customXml/itemProps3.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Light modernist presentation</Template>
  <TotalTime>689</TotalTime>
  <Words>2775</Words>
  <Application>Microsoft Office PowerPoint</Application>
  <PresentationFormat>Widescreen</PresentationFormat>
  <Paragraphs>918</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Cambria</vt:lpstr>
      <vt:lpstr>Wingdings</vt:lpstr>
      <vt:lpstr>Office Theme</vt:lpstr>
      <vt:lpstr>Paragraph</vt:lpstr>
      <vt:lpstr>Paragraph</vt:lpstr>
      <vt:lpstr>Paragraph</vt:lpstr>
      <vt:lpstr>Paragraph</vt:lpstr>
      <vt:lpstr>Methods of paragraph development</vt:lpstr>
      <vt:lpstr>Methods of paragraph development</vt:lpstr>
      <vt:lpstr>Methods of paragraph development</vt:lpstr>
      <vt:lpstr>Methods of paragraph development</vt:lpstr>
      <vt:lpstr>Methods of paragraph development</vt:lpstr>
      <vt:lpstr>Methods of paragraph development</vt:lpstr>
      <vt:lpstr>The essay</vt:lpstr>
      <vt:lpstr>The essay</vt:lpstr>
      <vt:lpstr>Parts of an essay</vt:lpstr>
      <vt:lpstr>Drafting an essay</vt:lpstr>
      <vt:lpstr>Drafting an essay</vt:lpstr>
      <vt:lpstr>Example</vt:lpstr>
      <vt:lpstr>Types of essay</vt:lpstr>
      <vt:lpstr>Types of essay</vt:lpstr>
      <vt:lpstr>Types of essay</vt:lpstr>
      <vt:lpstr>Types of essay</vt:lpstr>
      <vt:lpstr>Types of essay</vt:lpstr>
      <vt:lpstr>The writing process</vt:lpstr>
      <vt:lpstr>The writing process</vt:lpstr>
      <vt:lpstr>The writing process</vt:lpstr>
      <vt:lpstr>The writing process</vt:lpstr>
      <vt:lpstr>The writing process</vt:lpstr>
      <vt:lpstr>The writing process</vt:lpstr>
      <vt:lpstr>You do note!</vt:lpstr>
      <vt:lpstr>THANK YOU! </vt:lpstr>
      <vt:lpstr>GROUP ACTIVITY</vt:lpstr>
      <vt:lpstr>Group activity</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for various purposes</dc:title>
  <dc:creator>Joshua Suy Nares</dc:creator>
  <cp:lastModifiedBy>ADMIN</cp:lastModifiedBy>
  <cp:revision>61</cp:revision>
  <dcterms:created xsi:type="dcterms:W3CDTF">2021-02-07T15:30:56Z</dcterms:created>
  <dcterms:modified xsi:type="dcterms:W3CDTF">2024-04-17T02:20:03Z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