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Roboto Black"/>
      <p:bold r:id="rId26"/>
      <p:boldItalic r:id="rId27"/>
    </p:embeddedFont>
    <p:embeddedFont>
      <p:font typeface="Proxima Nova"/>
      <p:regular r:id="rId28"/>
      <p:bold r:id="rId29"/>
      <p:italic r:id="rId30"/>
      <p:boldItalic r:id="rId31"/>
    </p:embeddedFont>
    <p:embeddedFont>
      <p:font typeface="Montserra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RobotoBlack-bold.fntdata"/><Relationship Id="rId25" Type="http://schemas.openxmlformats.org/officeDocument/2006/relationships/slide" Target="slides/slide18.xml"/><Relationship Id="rId28" Type="http://schemas.openxmlformats.org/officeDocument/2006/relationships/font" Target="fonts/ProximaNova-regular.fntdata"/><Relationship Id="rId27" Type="http://schemas.openxmlformats.org/officeDocument/2006/relationships/font" Target="fonts/RobotoBlack-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ProximaNova-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4.xml"/><Relationship Id="rId33" Type="http://schemas.openxmlformats.org/officeDocument/2006/relationships/font" Target="fonts/Montserrat-bold.fntdata"/><Relationship Id="rId10" Type="http://schemas.openxmlformats.org/officeDocument/2006/relationships/slide" Target="slides/slide3.xml"/><Relationship Id="rId32" Type="http://schemas.openxmlformats.org/officeDocument/2006/relationships/font" Target="fonts/Montserrat-regular.fntdata"/><Relationship Id="rId13" Type="http://schemas.openxmlformats.org/officeDocument/2006/relationships/slide" Target="slides/slide6.xml"/><Relationship Id="rId35" Type="http://schemas.openxmlformats.org/officeDocument/2006/relationships/font" Target="fonts/Montserrat-boldItalic.fntdata"/><Relationship Id="rId12" Type="http://schemas.openxmlformats.org/officeDocument/2006/relationships/slide" Target="slides/slide5.xml"/><Relationship Id="rId34" Type="http://schemas.openxmlformats.org/officeDocument/2006/relationships/font" Target="fonts/Montserrat-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Bonjour, je vais vous présenter le projet Emoving de gestion de projet.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c3aafea2c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c3aafea2c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c3aafea2c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c3aafea2c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c3aafea2c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c3aafea2c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c3aafea2c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c3aafea2c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c3aafea2c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c3aafea2c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c3aafea2c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c3aafea2c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c3aafea2c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c3aafea2c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 planning de Gantt est un outil de gestion de projet utilisé pour représenter graphiquement les différentes tâches d'un projet sur une ligne de temps,</a:t>
            </a:r>
            <a:endParaRPr/>
          </a:p>
          <a:p>
            <a:pPr indent="0" lvl="0" marL="0" rtl="0" algn="l">
              <a:spcBef>
                <a:spcPts val="0"/>
              </a:spcBef>
              <a:spcAft>
                <a:spcPts val="0"/>
              </a:spcAft>
              <a:buNone/>
            </a:pPr>
            <a:r>
              <a:rPr lang="fr"/>
              <a:t>il permet de visualiser les dépendances entre les tâches, les durées prévues pour leur réalisation, et le déroulement temporel du projet.</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c3aafea2cd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c3aafea2c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 tableau de Kanban est un outil visuel utilisé pour visualiser et gérer les flux de travail, </a:t>
            </a:r>
            <a:endParaRPr/>
          </a:p>
          <a:p>
            <a:pPr indent="0" lvl="0" marL="0" rtl="0" algn="l">
              <a:spcBef>
                <a:spcPts val="0"/>
              </a:spcBef>
              <a:spcAft>
                <a:spcPts val="0"/>
              </a:spcAft>
              <a:buNone/>
            </a:pPr>
            <a:r>
              <a:rPr lang="fr"/>
              <a:t>il permet de suivre les tâches à effectuer, en cours, à tester et terminées dans un processus donné.</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c3aafea2cd_0_2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c3aafea2cd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Bonjour, je vais vous présenter le projet Natalie Mota.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but de ce projet est de </a:t>
            </a:r>
            <a:r>
              <a:rPr lang="fr"/>
              <a:t>préparer</a:t>
            </a:r>
            <a:r>
              <a:rPr lang="fr"/>
              <a:t> et planifier un projet de site ecommerce sur la base de Wordpress.</a:t>
            </a:r>
            <a:endParaRPr/>
          </a:p>
          <a:p>
            <a:pPr indent="0" lvl="0" marL="0" rtl="0" algn="l">
              <a:spcBef>
                <a:spcPts val="0"/>
              </a:spcBef>
              <a:spcAft>
                <a:spcPts val="0"/>
              </a:spcAft>
              <a:buNone/>
            </a:pPr>
            <a:r>
              <a:rPr lang="fr"/>
              <a:t>Pour cela, on va voir ensemble toutes les étapes pour la planification du projet avec notamment les spécifications techniques, le système de veille et les outils de gestion projet.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3aafea2c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3aafea2c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répondre aux besoins fonctionnelles du site, il a fallu faire des choix techniques pour chacun d’eux.</a:t>
            </a:r>
            <a:endParaRPr/>
          </a:p>
          <a:p>
            <a:pPr indent="0" lvl="0" marL="0" rtl="0" algn="l">
              <a:spcBef>
                <a:spcPts val="0"/>
              </a:spcBef>
              <a:spcAft>
                <a:spcPts val="0"/>
              </a:spcAft>
              <a:buNone/>
            </a:pPr>
            <a:r>
              <a:rPr lang="fr"/>
              <a:t>Tout d’abord, pour gérer les produits, les prix, les stocks, les remises, les système de paiement, de facture , le compte client et les points de vente, on utilisera WooCommerce. C’est un plugin complet qui permet de gérer un site de ecommerce et de le personnaliser facilement. De plus, il comporte un marketplace pour ajouter des addons qui nous seront utile.</a:t>
            </a:r>
            <a:endParaRPr/>
          </a:p>
          <a:p>
            <a:pPr indent="0" lvl="0" marL="0" rtl="0" algn="l">
              <a:spcBef>
                <a:spcPts val="0"/>
              </a:spcBef>
              <a:spcAft>
                <a:spcPts val="0"/>
              </a:spcAft>
              <a:buNone/>
            </a:pPr>
            <a:r>
              <a:rPr lang="fr"/>
              <a:t>Pour répondre au besoin de traduire le site en plusierus langues, on pourra utiliser le plugin Polylang. </a:t>
            </a:r>
            <a:endParaRPr/>
          </a:p>
          <a:p>
            <a:pPr indent="0" lvl="0" marL="0" rtl="0" algn="l">
              <a:spcBef>
                <a:spcPts val="0"/>
              </a:spcBef>
              <a:spcAft>
                <a:spcPts val="0"/>
              </a:spcAft>
              <a:buNone/>
            </a:pPr>
            <a:r>
              <a:rPr lang="fr"/>
              <a:t>Pour le formulaire de contact : Contact Form 7</a:t>
            </a:r>
            <a:endParaRPr/>
          </a:p>
          <a:p>
            <a:pPr indent="0" lvl="0" marL="0" rtl="0" algn="l">
              <a:spcBef>
                <a:spcPts val="0"/>
              </a:spcBef>
              <a:spcAft>
                <a:spcPts val="0"/>
              </a:spcAft>
              <a:buNone/>
            </a:pPr>
            <a:r>
              <a:rPr lang="fr"/>
              <a:t>Et pour le live chat : Tidio.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c3aafea2cd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c3aafea2cd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les recommandations sur le nom de domaine , je conseille emoving.com avec le .com pour le coté international.</a:t>
            </a:r>
            <a:endParaRPr/>
          </a:p>
          <a:p>
            <a:pPr indent="0" lvl="0" marL="0" rtl="0" algn="l">
              <a:spcBef>
                <a:spcPts val="0"/>
              </a:spcBef>
              <a:spcAft>
                <a:spcPts val="0"/>
              </a:spcAft>
              <a:buNone/>
            </a:pPr>
            <a:r>
              <a:rPr lang="fr"/>
              <a:t>OVH pour l’hébergeur qui permet d’utiliser Wordpress.</a:t>
            </a:r>
            <a:endParaRPr/>
          </a:p>
          <a:p>
            <a:pPr indent="0" lvl="0" marL="0" rtl="0" algn="l">
              <a:spcBef>
                <a:spcPts val="0"/>
              </a:spcBef>
              <a:spcAft>
                <a:spcPts val="0"/>
              </a:spcAft>
              <a:buNone/>
            </a:pPr>
            <a:r>
              <a:rPr lang="fr"/>
              <a:t>Et poru les mails : personnalisé avec @emoving.com</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3aafea2c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c3aafea2c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site pourra fonctionner sur les navigateurs les plus utilisés dans le monde. </a:t>
            </a:r>
            <a:endParaRPr/>
          </a:p>
          <a:p>
            <a:pPr indent="0" lvl="0" marL="0" rtl="0" algn="l">
              <a:spcBef>
                <a:spcPts val="0"/>
              </a:spcBef>
              <a:spcAft>
                <a:spcPts val="0"/>
              </a:spcAft>
              <a:buNone/>
            </a:pPr>
            <a:r>
              <a:rPr lang="fr"/>
              <a:t>Et il sera également responsif pour fonctionner sur mobile et tablette.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Je conseille également d’installer des plugins </a:t>
            </a:r>
            <a:r>
              <a:rPr lang="fr"/>
              <a:t>additionnelles</a:t>
            </a:r>
            <a:r>
              <a:rPr lang="fr"/>
              <a:t> pour optimiser le site avec google, le </a:t>
            </a:r>
            <a:r>
              <a:rPr lang="fr"/>
              <a:t>référencement SEO avec avec Yoast et WPvivid pour affectuer des sauvegardes. </a:t>
            </a:r>
            <a:r>
              <a:rPr lang="fr"/>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3aafea2c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c3aafea2c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En termes de sécurité, je conseille de limiter l’acces </a:t>
            </a:r>
            <a:r>
              <a:rPr lang="fr">
                <a:solidFill>
                  <a:schemeClr val="dk1"/>
                </a:solidFill>
              </a:rPr>
              <a:t>au compte wordpress seulement aux personnes necessaires et d’attribuer des roles spécifiques selon les taches à effectuer.</a:t>
            </a:r>
            <a:endParaRPr>
              <a:solidFill>
                <a:schemeClr val="dk1"/>
              </a:solidFill>
            </a:endParaRPr>
          </a:p>
          <a:p>
            <a:pPr indent="0" lvl="0" marL="0" rtl="0" algn="l">
              <a:spcBef>
                <a:spcPts val="0"/>
              </a:spcBef>
              <a:spcAft>
                <a:spcPts val="0"/>
              </a:spcAft>
              <a:buNone/>
            </a:pPr>
            <a:r>
              <a:rPr lang="fr">
                <a:solidFill>
                  <a:schemeClr val="dk1"/>
                </a:solidFill>
              </a:rPr>
              <a:t>Également pour la maintenance et les futures mises à jour avec :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3aafea2c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3aafea2c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Maintenant que nous avons examiné en détail les solutions techniques pour la création de notre site web, il est essentiel d'aborder un aspect tout aussi crucial : l'implémentation d'un système de veille pour adapter le site aux besoins changeants des utilisateurs et aux évolutions technologiques.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3aafea2cd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3aafea2cd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Je vais vous </a:t>
            </a:r>
            <a:r>
              <a:rPr lang="fr"/>
              <a:t>présenter</a:t>
            </a:r>
            <a:r>
              <a:rPr lang="fr"/>
              <a:t> l’outil Feedly qui permet de recevoir des </a:t>
            </a:r>
            <a:r>
              <a:rPr lang="fr"/>
              <a:t>notifications de contenus par flux RSS.</a:t>
            </a:r>
            <a:endParaRPr/>
          </a:p>
          <a:p>
            <a:pPr indent="0" lvl="0" marL="0" rtl="0" algn="l">
              <a:spcBef>
                <a:spcPts val="0"/>
              </a:spcBef>
              <a:spcAft>
                <a:spcPts val="0"/>
              </a:spcAft>
              <a:buNone/>
            </a:pPr>
            <a:r>
              <a:rPr lang="fr"/>
              <a:t>On peut surveiller des secteurs spécifiques : s’informer</a:t>
            </a:r>
            <a:r>
              <a:rPr lang="fr"/>
              <a:t> , avoir plus de connaissances, donner des idées, suivre la concurrence.</a:t>
            </a:r>
            <a:endParaRPr/>
          </a:p>
          <a:p>
            <a:pPr indent="0" lvl="0" marL="0" rtl="0" algn="l">
              <a:spcBef>
                <a:spcPts val="0"/>
              </a:spcBef>
              <a:spcAft>
                <a:spcPts val="0"/>
              </a:spcAft>
              <a:buNone/>
            </a:pPr>
            <a:r>
              <a:rPr lang="fr"/>
              <a:t>Il est gratuit avec des formules payantes pour avoir </a:t>
            </a:r>
            <a:r>
              <a:rPr lang="fr"/>
              <a:t>plus</a:t>
            </a:r>
            <a:r>
              <a:rPr lang="fr"/>
              <a:t> d’options.</a:t>
            </a:r>
            <a:endParaRPr/>
          </a:p>
          <a:p>
            <a:pPr indent="0" lvl="0" marL="0" rtl="0" algn="l">
              <a:spcBef>
                <a:spcPts val="0"/>
              </a:spcBef>
              <a:spcAft>
                <a:spcPts val="0"/>
              </a:spcAft>
              <a:buNone/>
            </a:pPr>
            <a:r>
              <a:rPr lang="fr"/>
              <a:t>Et disponibles sur toutes les plateformes.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3aafea2c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3aafea2c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Ici on va étudier 2 thèmes liés à l’activité du site :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4" name="Shape 104"/>
        <p:cNvGrpSpPr/>
        <p:nvPr/>
      </p:nvGrpSpPr>
      <p:grpSpPr>
        <a:xfrm>
          <a:off x="0" y="0"/>
          <a:ext cx="0" cy="0"/>
          <a:chOff x="0" y="0"/>
          <a:chExt cx="0" cy="0"/>
        </a:xfrm>
      </p:grpSpPr>
      <p:sp>
        <p:nvSpPr>
          <p:cNvPr id="105" name="Google Shape;105;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6" name="Google Shape;106;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7" name="Google Shape;10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8" name="Shape 108"/>
        <p:cNvGrpSpPr/>
        <p:nvPr/>
      </p:nvGrpSpPr>
      <p:grpSpPr>
        <a:xfrm>
          <a:off x="0" y="0"/>
          <a:ext cx="0" cy="0"/>
          <a:chOff x="0" y="0"/>
          <a:chExt cx="0" cy="0"/>
        </a:xfrm>
      </p:grpSpPr>
      <p:sp>
        <p:nvSpPr>
          <p:cNvPr id="109" name="Google Shape;109;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0" name="Google Shape;11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1" name="Shape 111"/>
        <p:cNvGrpSpPr/>
        <p:nvPr/>
      </p:nvGrpSpPr>
      <p:grpSpPr>
        <a:xfrm>
          <a:off x="0" y="0"/>
          <a:ext cx="0" cy="0"/>
          <a:chOff x="0" y="0"/>
          <a:chExt cx="0" cy="0"/>
        </a:xfrm>
      </p:grpSpPr>
      <p:sp>
        <p:nvSpPr>
          <p:cNvPr id="112" name="Google Shape;112;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3" name="Google Shape;11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4" name="Google Shape;11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pic>
        <p:nvPicPr>
          <p:cNvPr id="115" name="Google Shape;115;p28"/>
          <p:cNvPicPr preferRelativeResize="0"/>
          <p:nvPr/>
        </p:nvPicPr>
        <p:blipFill>
          <a:blip r:embed="rId2">
            <a:alphaModFix/>
          </a:blip>
          <a:stretch>
            <a:fillRect/>
          </a:stretch>
        </p:blipFill>
        <p:spPr>
          <a:xfrm>
            <a:off x="8162175" y="58625"/>
            <a:ext cx="864575" cy="86457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6" name="Shape 116"/>
        <p:cNvGrpSpPr/>
        <p:nvPr/>
      </p:nvGrpSpPr>
      <p:grpSpPr>
        <a:xfrm>
          <a:off x="0" y="0"/>
          <a:ext cx="0" cy="0"/>
          <a:chOff x="0" y="0"/>
          <a:chExt cx="0" cy="0"/>
        </a:xfrm>
      </p:grpSpPr>
      <p:sp>
        <p:nvSpPr>
          <p:cNvPr id="117" name="Google Shape;117;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9" name="Google Shape;119;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0" name="Google Shape;12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3" name="Google Shape;12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6" name="Google Shape;126;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7" name="Google Shape;127;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8" name="Shape 128"/>
        <p:cNvGrpSpPr/>
        <p:nvPr/>
      </p:nvGrpSpPr>
      <p:grpSpPr>
        <a:xfrm>
          <a:off x="0" y="0"/>
          <a:ext cx="0" cy="0"/>
          <a:chOff x="0" y="0"/>
          <a:chExt cx="0" cy="0"/>
        </a:xfrm>
      </p:grpSpPr>
      <p:sp>
        <p:nvSpPr>
          <p:cNvPr id="129" name="Google Shape;129;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0" name="Google Shape;130;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sp>
        <p:nvSpPr>
          <p:cNvPr id="132" name="Google Shape;132;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4" name="Google Shape;134;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5" name="Google Shape;135;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6" name="Google Shape;136;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7" name="Shape 137"/>
        <p:cNvGrpSpPr/>
        <p:nvPr/>
      </p:nvGrpSpPr>
      <p:grpSpPr>
        <a:xfrm>
          <a:off x="0" y="0"/>
          <a:ext cx="0" cy="0"/>
          <a:chOff x="0" y="0"/>
          <a:chExt cx="0" cy="0"/>
        </a:xfrm>
      </p:grpSpPr>
      <p:sp>
        <p:nvSpPr>
          <p:cNvPr id="138" name="Google Shape;138;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39" name="Google Shape;139;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0" name="Shape 140"/>
        <p:cNvGrpSpPr/>
        <p:nvPr/>
      </p:nvGrpSpPr>
      <p:grpSpPr>
        <a:xfrm>
          <a:off x="0" y="0"/>
          <a:ext cx="0" cy="0"/>
          <a:chOff x="0" y="0"/>
          <a:chExt cx="0" cy="0"/>
        </a:xfrm>
      </p:grpSpPr>
      <p:sp>
        <p:nvSpPr>
          <p:cNvPr id="141" name="Google Shape;141;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2" name="Google Shape;142;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43" name="Google Shape;14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4" name="Shape 144"/>
        <p:cNvGrpSpPr/>
        <p:nvPr/>
      </p:nvGrpSpPr>
      <p:grpSpPr>
        <a:xfrm>
          <a:off x="0" y="0"/>
          <a:ext cx="0" cy="0"/>
          <a:chOff x="0" y="0"/>
          <a:chExt cx="0" cy="0"/>
        </a:xfrm>
      </p:grpSpPr>
      <p:sp>
        <p:nvSpPr>
          <p:cNvPr id="145" name="Google Shape;145;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00" name="Shape 100"/>
        <p:cNvGrpSpPr/>
        <p:nvPr/>
      </p:nvGrpSpPr>
      <p:grpSpPr>
        <a:xfrm>
          <a:off x="0" y="0"/>
          <a:ext cx="0" cy="0"/>
          <a:chOff x="0" y="0"/>
          <a:chExt cx="0" cy="0"/>
        </a:xfrm>
      </p:grpSpPr>
      <p:sp>
        <p:nvSpPr>
          <p:cNvPr id="101" name="Google Shape;10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02" name="Google Shape;102;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03" name="Google Shape;10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1.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10.png"/><Relationship Id="rId5" Type="http://schemas.openxmlformats.org/officeDocument/2006/relationships/image" Target="../media/image19.png"/><Relationship Id="rId6"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3.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37"/>
          <p:cNvPicPr preferRelativeResize="0"/>
          <p:nvPr/>
        </p:nvPicPr>
        <p:blipFill>
          <a:blip r:embed="rId3">
            <a:alphaModFix/>
          </a:blip>
          <a:stretch>
            <a:fillRect/>
          </a:stretch>
        </p:blipFill>
        <p:spPr>
          <a:xfrm>
            <a:off x="-956400" y="-65750"/>
            <a:ext cx="11057850" cy="5275500"/>
          </a:xfrm>
          <a:prstGeom prst="rect">
            <a:avLst/>
          </a:prstGeom>
          <a:noFill/>
          <a:ln>
            <a:noFill/>
          </a:ln>
        </p:spPr>
      </p:pic>
      <p:sp>
        <p:nvSpPr>
          <p:cNvPr id="151" name="Google Shape;151;p37"/>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fr" sz="6000"/>
              <a:t>Emoving</a:t>
            </a:r>
            <a:endParaRPr b="1" sz="6000"/>
          </a:p>
        </p:txBody>
      </p:sp>
      <p:sp>
        <p:nvSpPr>
          <p:cNvPr id="152" name="Google Shape;152;p37"/>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Par Rémy MASSON</a:t>
            </a:r>
            <a:endParaRPr/>
          </a:p>
        </p:txBody>
      </p:sp>
      <p:sp>
        <p:nvSpPr>
          <p:cNvPr id="153" name="Google Shape;153;p37"/>
          <p:cNvSpPr txBox="1"/>
          <p:nvPr>
            <p:ph idx="1" type="subTitle"/>
          </p:nvPr>
        </p:nvSpPr>
        <p:spPr>
          <a:xfrm>
            <a:off x="510450" y="4370773"/>
            <a:ext cx="81231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800"/>
              <a:t>Présentation du Projet 12 - Parcours “</a:t>
            </a:r>
            <a:r>
              <a:rPr lang="fr" sz="1800"/>
              <a:t>Développeur</a:t>
            </a:r>
            <a:r>
              <a:rPr lang="fr" sz="1800"/>
              <a:t> Intégrateur Web”</a:t>
            </a:r>
            <a:endParaRPr sz="1800"/>
          </a:p>
        </p:txBody>
      </p:sp>
      <p:cxnSp>
        <p:nvCxnSpPr>
          <p:cNvPr id="154" name="Google Shape;154;p37"/>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pic>
        <p:nvPicPr>
          <p:cNvPr id="155" name="Google Shape;155;p37"/>
          <p:cNvPicPr preferRelativeResize="0"/>
          <p:nvPr/>
        </p:nvPicPr>
        <p:blipFill>
          <a:blip r:embed="rId4">
            <a:alphaModFix/>
          </a:blip>
          <a:stretch>
            <a:fillRect/>
          </a:stretch>
        </p:blipFill>
        <p:spPr>
          <a:xfrm>
            <a:off x="7836200" y="264000"/>
            <a:ext cx="993300" cy="993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E-commerce et réglementation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35" name="Google Shape;23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6" name="Google Shape;236;p46"/>
          <p:cNvPicPr preferRelativeResize="0"/>
          <p:nvPr/>
        </p:nvPicPr>
        <p:blipFill>
          <a:blip r:embed="rId3">
            <a:alphaModFix/>
          </a:blip>
          <a:stretch>
            <a:fillRect/>
          </a:stretch>
        </p:blipFill>
        <p:spPr>
          <a:xfrm>
            <a:off x="2553439" y="1822001"/>
            <a:ext cx="4037125" cy="186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Outils et librairies</a:t>
            </a:r>
            <a:endParaRPr/>
          </a:p>
        </p:txBody>
      </p:sp>
      <p:sp>
        <p:nvSpPr>
          <p:cNvPr id="242" name="Google Shape;242;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3" name="Google Shape;243;p47"/>
          <p:cNvPicPr preferRelativeResize="0"/>
          <p:nvPr/>
        </p:nvPicPr>
        <p:blipFill>
          <a:blip r:embed="rId3">
            <a:alphaModFix/>
          </a:blip>
          <a:stretch>
            <a:fillRect/>
          </a:stretch>
        </p:blipFill>
        <p:spPr>
          <a:xfrm>
            <a:off x="2600350" y="1835400"/>
            <a:ext cx="3943300" cy="1857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Sélection des sources</a:t>
            </a:r>
            <a:endParaRPr/>
          </a:p>
        </p:txBody>
      </p:sp>
      <p:sp>
        <p:nvSpPr>
          <p:cNvPr id="249" name="Google Shape;249;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fr"/>
              <a:t>La sélection des sources est basée sur des critères établis dans Feedly :</a:t>
            </a:r>
            <a:endParaRPr/>
          </a:p>
          <a:p>
            <a:pPr indent="0" lvl="0" marL="0" rtl="0" algn="l">
              <a:spcBef>
                <a:spcPts val="1200"/>
              </a:spcBef>
              <a:spcAft>
                <a:spcPts val="0"/>
              </a:spcAft>
              <a:buClr>
                <a:schemeClr val="dk1"/>
              </a:buClr>
              <a:buSzPts val="1100"/>
              <a:buFont typeface="Arial"/>
              <a:buNone/>
            </a:pPr>
            <a:r>
              <a:t/>
            </a:r>
            <a:endParaRPr/>
          </a:p>
          <a:p>
            <a:pPr indent="-342900" lvl="0" marL="457200" rtl="0" algn="l">
              <a:spcBef>
                <a:spcPts val="1200"/>
              </a:spcBef>
              <a:spcAft>
                <a:spcPts val="0"/>
              </a:spcAft>
              <a:buSzPts val="1800"/>
              <a:buChar char="●"/>
            </a:pPr>
            <a:r>
              <a:rPr lang="fr"/>
              <a:t>Prise en compte du nombre d'abonnés, de la pertinence et du volume d'articles.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Recherche préalable en utilisant des mots-clés pertinents.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Classement des informations</a:t>
            </a:r>
            <a:endParaRPr/>
          </a:p>
        </p:txBody>
      </p:sp>
      <p:sp>
        <p:nvSpPr>
          <p:cNvPr id="255" name="Google Shape;255;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fr"/>
              <a:t>Les informations sont organisées selon deux critères principaux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Par "Plus populaire" ou par pertinence.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Par ordre chronologique, du plus récent au plus ancien.</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Commentaires et diffusion</a:t>
            </a:r>
            <a:endParaRPr/>
          </a:p>
        </p:txBody>
      </p:sp>
      <p:sp>
        <p:nvSpPr>
          <p:cNvPr id="261" name="Google Shape;261;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Clr>
                <a:schemeClr val="dk1"/>
              </a:buClr>
              <a:buSzPts val="1100"/>
              <a:buFont typeface="Arial"/>
              <a:buNone/>
            </a:pPr>
            <a:r>
              <a:rPr lang="fr"/>
              <a:t>Les </a:t>
            </a:r>
            <a:r>
              <a:rPr b="1" lang="fr"/>
              <a:t>commentaires </a:t>
            </a:r>
            <a:r>
              <a:rPr lang="fr"/>
              <a:t>peuvent être laissés via différentes plateformes, notamment :</a:t>
            </a:r>
            <a:endParaRPr/>
          </a:p>
          <a:p>
            <a:pPr indent="-342900" lvl="0" marL="457200" rtl="0" algn="l">
              <a:spcBef>
                <a:spcPts val="1200"/>
              </a:spcBef>
              <a:spcAft>
                <a:spcPts val="0"/>
              </a:spcAft>
              <a:buSzPts val="1800"/>
              <a:buChar char="●"/>
            </a:pPr>
            <a:r>
              <a:rPr lang="fr"/>
              <a:t>Les sites web accessibles,</a:t>
            </a:r>
            <a:endParaRPr/>
          </a:p>
          <a:p>
            <a:pPr indent="-342900" lvl="0" marL="457200" rtl="0" algn="l">
              <a:spcBef>
                <a:spcPts val="0"/>
              </a:spcBef>
              <a:spcAft>
                <a:spcPts val="0"/>
              </a:spcAft>
              <a:buSzPts val="1800"/>
              <a:buChar char="●"/>
            </a:pPr>
            <a:r>
              <a:rPr lang="fr"/>
              <a:t>Les réseaux sociaux,</a:t>
            </a:r>
            <a:endParaRPr/>
          </a:p>
          <a:p>
            <a:pPr indent="-342900" lvl="0" marL="457200" rtl="0" algn="l">
              <a:spcBef>
                <a:spcPts val="0"/>
              </a:spcBef>
              <a:spcAft>
                <a:spcPts val="0"/>
              </a:spcAft>
              <a:buSzPts val="1800"/>
              <a:buChar char="●"/>
            </a:pPr>
            <a:r>
              <a:rPr lang="fr"/>
              <a:t>Directement sur Feedly.</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fr"/>
              <a:t>La </a:t>
            </a:r>
            <a:r>
              <a:rPr b="1" lang="fr"/>
              <a:t>diffusion </a:t>
            </a:r>
            <a:r>
              <a:rPr lang="fr"/>
              <a:t>des informations se fait par :</a:t>
            </a:r>
            <a:endParaRPr/>
          </a:p>
          <a:p>
            <a:pPr indent="-342900" lvl="0" marL="457200" rtl="0" algn="l">
              <a:spcBef>
                <a:spcPts val="1200"/>
              </a:spcBef>
              <a:spcAft>
                <a:spcPts val="0"/>
              </a:spcAft>
              <a:buSzPts val="1800"/>
              <a:buChar char="●"/>
            </a:pPr>
            <a:r>
              <a:rPr lang="fr"/>
              <a:t>La messagerie,</a:t>
            </a:r>
            <a:endParaRPr/>
          </a:p>
          <a:p>
            <a:pPr indent="-342900" lvl="0" marL="457200" rtl="0" algn="l">
              <a:spcBef>
                <a:spcPts val="0"/>
              </a:spcBef>
              <a:spcAft>
                <a:spcPts val="0"/>
              </a:spcAft>
              <a:buSzPts val="1800"/>
              <a:buChar char="●"/>
            </a:pPr>
            <a:r>
              <a:rPr lang="fr"/>
              <a:t>Les réseaux sociaux.</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Comportement du système de veille avec Feedly</a:t>
            </a:r>
            <a:endParaRPr/>
          </a:p>
        </p:txBody>
      </p:sp>
      <p:sp>
        <p:nvSpPr>
          <p:cNvPr id="267" name="Google Shape;267;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fr"/>
              <a:t>L’utilisateur de Feedly va recevoir des articles pertinents et récents.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Sur l'interface Feedly et par e-mail si configuré.</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En temps réel ou sous forme de notifications instantanées.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Selon la disponibilité des nouveaux contenus.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2"/>
          <p:cNvSpPr txBox="1"/>
          <p:nvPr>
            <p:ph type="title"/>
          </p:nvPr>
        </p:nvSpPr>
        <p:spPr>
          <a:xfrm>
            <a:off x="311700" y="386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Planning GANTT</a:t>
            </a:r>
            <a:endParaRPr/>
          </a:p>
        </p:txBody>
      </p:sp>
      <p:sp>
        <p:nvSpPr>
          <p:cNvPr id="273" name="Google Shape;273;p52"/>
          <p:cNvSpPr txBox="1"/>
          <p:nvPr>
            <p:ph idx="1" type="body"/>
          </p:nvPr>
        </p:nvSpPr>
        <p:spPr>
          <a:xfrm>
            <a:off x="311700" y="1284700"/>
            <a:ext cx="3918300" cy="3546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fr"/>
              <a:t>Visualisation claire des tâches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fr"/>
              <a:t>Coordination des ressources humaines, durée</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fr"/>
              <a:t>Suivi des progrès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fr"/>
              <a:t>Identification des retards et des problèmes potentiels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fr"/>
              <a:t>Communication efficace</a:t>
            </a:r>
            <a:endParaRPr/>
          </a:p>
        </p:txBody>
      </p:sp>
      <p:pic>
        <p:nvPicPr>
          <p:cNvPr id="274" name="Google Shape;274;p52"/>
          <p:cNvPicPr preferRelativeResize="0"/>
          <p:nvPr/>
        </p:nvPicPr>
        <p:blipFill>
          <a:blip r:embed="rId3">
            <a:alphaModFix/>
          </a:blip>
          <a:stretch>
            <a:fillRect/>
          </a:stretch>
        </p:blipFill>
        <p:spPr>
          <a:xfrm>
            <a:off x="4699502" y="1415563"/>
            <a:ext cx="4274325" cy="28902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3"/>
          <p:cNvSpPr txBox="1"/>
          <p:nvPr>
            <p:ph type="title"/>
          </p:nvPr>
        </p:nvSpPr>
        <p:spPr>
          <a:xfrm>
            <a:off x="311700" y="268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Tableau de KANBAN</a:t>
            </a:r>
            <a:endParaRPr/>
          </a:p>
        </p:txBody>
      </p:sp>
      <p:sp>
        <p:nvSpPr>
          <p:cNvPr id="280" name="Google Shape;280;p53"/>
          <p:cNvSpPr txBox="1"/>
          <p:nvPr>
            <p:ph idx="1" type="body"/>
          </p:nvPr>
        </p:nvSpPr>
        <p:spPr>
          <a:xfrm>
            <a:off x="311700" y="1002875"/>
            <a:ext cx="4822500" cy="3464100"/>
          </a:xfrm>
          <a:prstGeom prst="rect">
            <a:avLst/>
          </a:prstGeom>
        </p:spPr>
        <p:txBody>
          <a:bodyPr anchorCtr="0" anchor="t" bIns="91425" lIns="91425" spcFirstLastPara="1" rIns="91425" wrap="square" tIns="91425">
            <a:noAutofit/>
          </a:bodyPr>
          <a:lstStyle/>
          <a:p>
            <a:pPr indent="-329882" lvl="0" marL="457200" rtl="0" algn="l">
              <a:lnSpc>
                <a:spcPct val="100000"/>
              </a:lnSpc>
              <a:spcBef>
                <a:spcPts val="0"/>
              </a:spcBef>
              <a:spcAft>
                <a:spcPts val="0"/>
              </a:spcAft>
              <a:buSzPts val="1595"/>
              <a:buChar char="●"/>
            </a:pPr>
            <a:r>
              <a:rPr b="1" lang="fr" sz="1595"/>
              <a:t>Visualisation rapide du flux de travail</a:t>
            </a:r>
            <a:r>
              <a:rPr lang="fr" sz="1595"/>
              <a:t>: Permet à l'équipe de voir ce qui est en cours, à faire et terminé.</a:t>
            </a:r>
            <a:endParaRPr sz="1595"/>
          </a:p>
          <a:p>
            <a:pPr indent="0" lvl="0" marL="0" rtl="0" algn="l">
              <a:lnSpc>
                <a:spcPct val="100000"/>
              </a:lnSpc>
              <a:spcBef>
                <a:spcPts val="0"/>
              </a:spcBef>
              <a:spcAft>
                <a:spcPts val="0"/>
              </a:spcAft>
              <a:buNone/>
            </a:pPr>
            <a:r>
              <a:t/>
            </a:r>
            <a:endParaRPr sz="1595"/>
          </a:p>
          <a:p>
            <a:pPr indent="-329882" lvl="0" marL="457200" rtl="0" algn="l">
              <a:lnSpc>
                <a:spcPct val="100000"/>
              </a:lnSpc>
              <a:spcBef>
                <a:spcPts val="0"/>
              </a:spcBef>
              <a:spcAft>
                <a:spcPts val="0"/>
              </a:spcAft>
              <a:buSzPts val="1595"/>
              <a:buChar char="●"/>
            </a:pPr>
            <a:r>
              <a:rPr b="1" lang="fr" sz="1595"/>
              <a:t>Gestion efficace des tâches</a:t>
            </a:r>
            <a:r>
              <a:rPr lang="fr" sz="1595"/>
              <a:t>: Tâches représentées sous forme de cartes pour une gestion claire.</a:t>
            </a:r>
            <a:endParaRPr sz="1595"/>
          </a:p>
          <a:p>
            <a:pPr indent="0" lvl="0" marL="457200" rtl="0" algn="l">
              <a:lnSpc>
                <a:spcPct val="100000"/>
              </a:lnSpc>
              <a:spcBef>
                <a:spcPts val="0"/>
              </a:spcBef>
              <a:spcAft>
                <a:spcPts val="0"/>
              </a:spcAft>
              <a:buNone/>
            </a:pPr>
            <a:r>
              <a:t/>
            </a:r>
            <a:endParaRPr sz="1595"/>
          </a:p>
          <a:p>
            <a:pPr indent="-329882" lvl="0" marL="457200" rtl="0" algn="l">
              <a:lnSpc>
                <a:spcPct val="100000"/>
              </a:lnSpc>
              <a:spcBef>
                <a:spcPts val="0"/>
              </a:spcBef>
              <a:spcAft>
                <a:spcPts val="0"/>
              </a:spcAft>
              <a:buSzPts val="1595"/>
              <a:buChar char="●"/>
            </a:pPr>
            <a:r>
              <a:rPr b="1" lang="fr" sz="1595"/>
              <a:t>Identification des retards</a:t>
            </a:r>
            <a:r>
              <a:rPr b="1" lang="fr" sz="1595"/>
              <a:t> potentiels</a:t>
            </a:r>
            <a:r>
              <a:rPr lang="fr" sz="1595"/>
              <a:t>: Met en évidence les tâches en attente, prévenant les retards.</a:t>
            </a:r>
            <a:endParaRPr sz="1595"/>
          </a:p>
          <a:p>
            <a:pPr indent="0" lvl="0" marL="0" rtl="0" algn="l">
              <a:lnSpc>
                <a:spcPct val="100000"/>
              </a:lnSpc>
              <a:spcBef>
                <a:spcPts val="1200"/>
              </a:spcBef>
              <a:spcAft>
                <a:spcPts val="0"/>
              </a:spcAft>
              <a:buNone/>
            </a:pPr>
            <a:r>
              <a:t/>
            </a:r>
            <a:endParaRPr sz="1595"/>
          </a:p>
          <a:p>
            <a:pPr indent="-329882" lvl="0" marL="457200" rtl="0" algn="l">
              <a:lnSpc>
                <a:spcPct val="100000"/>
              </a:lnSpc>
              <a:spcBef>
                <a:spcPts val="0"/>
              </a:spcBef>
              <a:spcAft>
                <a:spcPts val="0"/>
              </a:spcAft>
              <a:buSzPts val="1595"/>
              <a:buChar char="●"/>
            </a:pPr>
            <a:r>
              <a:rPr b="1" lang="fr" sz="1595"/>
              <a:t>Priorisation des tâches</a:t>
            </a:r>
            <a:r>
              <a:rPr lang="fr" sz="1595"/>
              <a:t>: Permet de hiérarchiser les tâches selon leur importance et urgence.</a:t>
            </a:r>
            <a:endParaRPr sz="1595"/>
          </a:p>
        </p:txBody>
      </p:sp>
      <p:pic>
        <p:nvPicPr>
          <p:cNvPr id="281" name="Google Shape;281;p53"/>
          <p:cNvPicPr preferRelativeResize="0"/>
          <p:nvPr/>
        </p:nvPicPr>
        <p:blipFill rotWithShape="1">
          <a:blip r:embed="rId3">
            <a:alphaModFix/>
          </a:blip>
          <a:srcRect b="2669" l="0" r="0" t="2678"/>
          <a:stretch/>
        </p:blipFill>
        <p:spPr>
          <a:xfrm>
            <a:off x="5445275" y="1087900"/>
            <a:ext cx="3466126" cy="3731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54"/>
          <p:cNvPicPr preferRelativeResize="0"/>
          <p:nvPr/>
        </p:nvPicPr>
        <p:blipFill>
          <a:blip r:embed="rId3">
            <a:alphaModFix/>
          </a:blip>
          <a:stretch>
            <a:fillRect/>
          </a:stretch>
        </p:blipFill>
        <p:spPr>
          <a:xfrm>
            <a:off x="-956400" y="-65750"/>
            <a:ext cx="11057850" cy="5275500"/>
          </a:xfrm>
          <a:prstGeom prst="rect">
            <a:avLst/>
          </a:prstGeom>
          <a:noFill/>
          <a:ln>
            <a:noFill/>
          </a:ln>
        </p:spPr>
      </p:pic>
      <p:pic>
        <p:nvPicPr>
          <p:cNvPr id="287" name="Google Shape;287;p54"/>
          <p:cNvPicPr preferRelativeResize="0"/>
          <p:nvPr/>
        </p:nvPicPr>
        <p:blipFill>
          <a:blip r:embed="rId4">
            <a:alphaModFix/>
          </a:blip>
          <a:stretch>
            <a:fillRect/>
          </a:stretch>
        </p:blipFill>
        <p:spPr>
          <a:xfrm>
            <a:off x="4828787" y="447425"/>
            <a:ext cx="3365651" cy="1891799"/>
          </a:xfrm>
          <a:prstGeom prst="rect">
            <a:avLst/>
          </a:prstGeom>
          <a:noFill/>
          <a:ln>
            <a:noFill/>
          </a:ln>
        </p:spPr>
      </p:pic>
      <p:pic>
        <p:nvPicPr>
          <p:cNvPr id="288" name="Google Shape;288;p54"/>
          <p:cNvPicPr preferRelativeResize="0"/>
          <p:nvPr/>
        </p:nvPicPr>
        <p:blipFill rotWithShape="1">
          <a:blip r:embed="rId5">
            <a:alphaModFix/>
          </a:blip>
          <a:srcRect b="44506" l="0" r="0" t="0"/>
          <a:stretch/>
        </p:blipFill>
        <p:spPr>
          <a:xfrm>
            <a:off x="4828787" y="2571750"/>
            <a:ext cx="3365650" cy="2124324"/>
          </a:xfrm>
          <a:prstGeom prst="rect">
            <a:avLst/>
          </a:prstGeom>
          <a:noFill/>
          <a:ln>
            <a:noFill/>
          </a:ln>
        </p:spPr>
      </p:pic>
      <p:pic>
        <p:nvPicPr>
          <p:cNvPr id="289" name="Google Shape;289;p54"/>
          <p:cNvPicPr preferRelativeResize="0"/>
          <p:nvPr/>
        </p:nvPicPr>
        <p:blipFill>
          <a:blip r:embed="rId6">
            <a:alphaModFix/>
          </a:blip>
          <a:stretch>
            <a:fillRect/>
          </a:stretch>
        </p:blipFill>
        <p:spPr>
          <a:xfrm>
            <a:off x="1005511" y="447413"/>
            <a:ext cx="3098349" cy="4248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38"/>
          <p:cNvSpPr txBox="1"/>
          <p:nvPr>
            <p:ph type="title"/>
          </p:nvPr>
        </p:nvSpPr>
        <p:spPr>
          <a:xfrm>
            <a:off x="311700" y="456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3400"/>
              <a:t>Planifier le développement du site Emoving</a:t>
            </a:r>
            <a:endParaRPr sz="3400"/>
          </a:p>
          <a:p>
            <a:pPr indent="0" lvl="0" marL="0" rtl="0" algn="l">
              <a:spcBef>
                <a:spcPts val="0"/>
              </a:spcBef>
              <a:spcAft>
                <a:spcPts val="0"/>
              </a:spcAft>
              <a:buNone/>
            </a:pPr>
            <a:r>
              <a:t/>
            </a:r>
            <a:endParaRPr sz="3400"/>
          </a:p>
          <a:p>
            <a:pPr indent="0" lvl="0" marL="0" rtl="0" algn="l">
              <a:spcBef>
                <a:spcPts val="0"/>
              </a:spcBef>
              <a:spcAft>
                <a:spcPts val="0"/>
              </a:spcAft>
              <a:buNone/>
            </a:pPr>
            <a:r>
              <a:t/>
            </a:r>
            <a:endParaRPr sz="3400"/>
          </a:p>
        </p:txBody>
      </p:sp>
      <p:sp>
        <p:nvSpPr>
          <p:cNvPr id="161" name="Google Shape;161;p38"/>
          <p:cNvSpPr txBox="1"/>
          <p:nvPr>
            <p:ph idx="1" type="body"/>
          </p:nvPr>
        </p:nvSpPr>
        <p:spPr>
          <a:xfrm>
            <a:off x="623400" y="1193950"/>
            <a:ext cx="8520600" cy="32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1600"/>
              </a:spcBef>
              <a:spcAft>
                <a:spcPts val="0"/>
              </a:spcAft>
              <a:buNone/>
            </a:pPr>
            <a:r>
              <a:rPr lang="fr" sz="2400"/>
              <a:t>1. Spécifications techniques</a:t>
            </a:r>
            <a:endParaRPr sz="2400"/>
          </a:p>
          <a:p>
            <a:pPr indent="0" lvl="0" marL="0" rtl="0" algn="l">
              <a:spcBef>
                <a:spcPts val="1600"/>
              </a:spcBef>
              <a:spcAft>
                <a:spcPts val="0"/>
              </a:spcAft>
              <a:buNone/>
            </a:pPr>
            <a:r>
              <a:rPr lang="fr" sz="2400"/>
              <a:t>2. Système de veille</a:t>
            </a:r>
            <a:endParaRPr sz="2400"/>
          </a:p>
          <a:p>
            <a:pPr indent="0" lvl="0" marL="0" rtl="0" algn="l">
              <a:spcBef>
                <a:spcPts val="1600"/>
              </a:spcBef>
              <a:spcAft>
                <a:spcPts val="0"/>
              </a:spcAft>
              <a:buNone/>
            </a:pPr>
            <a:r>
              <a:rPr lang="fr" sz="2400"/>
              <a:t>3. </a:t>
            </a:r>
            <a:r>
              <a:rPr lang="fr" sz="2400"/>
              <a:t>Planning</a:t>
            </a:r>
            <a:r>
              <a:rPr lang="fr" sz="2400"/>
              <a:t> de GANTT</a:t>
            </a:r>
            <a:endParaRPr sz="2400"/>
          </a:p>
          <a:p>
            <a:pPr indent="0" lvl="0" marL="0" rtl="0" algn="l">
              <a:spcBef>
                <a:spcPts val="1600"/>
              </a:spcBef>
              <a:spcAft>
                <a:spcPts val="0"/>
              </a:spcAft>
              <a:buNone/>
            </a:pPr>
            <a:r>
              <a:rPr lang="fr" sz="2400"/>
              <a:t>4. Méthode Agile : tableau de KANBAN</a:t>
            </a:r>
            <a:endParaRPr sz="2400"/>
          </a:p>
          <a:p>
            <a:pPr indent="0" lvl="0" marL="0" rtl="0" algn="l">
              <a:spcBef>
                <a:spcPts val="1600"/>
              </a:spcBef>
              <a:spcAft>
                <a:spcPts val="1600"/>
              </a:spcAft>
              <a:buNone/>
            </a:pPr>
            <a:r>
              <a:t/>
            </a:r>
            <a:endParaRPr sz="2400"/>
          </a:p>
        </p:txBody>
      </p:sp>
      <p:pic>
        <p:nvPicPr>
          <p:cNvPr id="162" name="Google Shape;162;p38"/>
          <p:cNvPicPr preferRelativeResize="0"/>
          <p:nvPr/>
        </p:nvPicPr>
        <p:blipFill>
          <a:blip r:embed="rId3">
            <a:alphaModFix/>
          </a:blip>
          <a:stretch>
            <a:fillRect/>
          </a:stretch>
        </p:blipFill>
        <p:spPr>
          <a:xfrm>
            <a:off x="-956925" y="5025550"/>
            <a:ext cx="11057850" cy="5275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9"/>
          <p:cNvSpPr/>
          <p:nvPr/>
        </p:nvSpPr>
        <p:spPr>
          <a:xfrm>
            <a:off x="6643354" y="3359775"/>
            <a:ext cx="2176500" cy="15501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39"/>
          <p:cNvSpPr/>
          <p:nvPr/>
        </p:nvSpPr>
        <p:spPr>
          <a:xfrm>
            <a:off x="3838449" y="3359775"/>
            <a:ext cx="2176500" cy="15501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39"/>
          <p:cNvSpPr/>
          <p:nvPr/>
        </p:nvSpPr>
        <p:spPr>
          <a:xfrm>
            <a:off x="347937" y="3359775"/>
            <a:ext cx="2828100" cy="15501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39"/>
          <p:cNvSpPr/>
          <p:nvPr/>
        </p:nvSpPr>
        <p:spPr>
          <a:xfrm>
            <a:off x="319425" y="1895350"/>
            <a:ext cx="8512800" cy="11367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39"/>
          <p:cNvSpPr txBox="1"/>
          <p:nvPr>
            <p:ph idx="1" type="body"/>
          </p:nvPr>
        </p:nvSpPr>
        <p:spPr>
          <a:xfrm>
            <a:off x="3662350" y="2068206"/>
            <a:ext cx="5809200" cy="81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Gestion produits, paiements, clients, factures, </a:t>
            </a:r>
            <a:endParaRPr/>
          </a:p>
          <a:p>
            <a:pPr indent="0" lvl="0" marL="0" rtl="0" algn="l">
              <a:spcBef>
                <a:spcPts val="0"/>
              </a:spcBef>
              <a:spcAft>
                <a:spcPts val="0"/>
              </a:spcAft>
              <a:buNone/>
            </a:pPr>
            <a:r>
              <a:rPr lang="fr"/>
              <a:t>prix, stocks, remises, points de ventes.</a:t>
            </a:r>
            <a:endParaRPr/>
          </a:p>
        </p:txBody>
      </p:sp>
      <p:sp>
        <p:nvSpPr>
          <p:cNvPr id="172" name="Google Shape;17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Spécifications techniques</a:t>
            </a:r>
            <a:endParaRPr/>
          </a:p>
        </p:txBody>
      </p:sp>
      <p:sp>
        <p:nvSpPr>
          <p:cNvPr id="173" name="Google Shape;173;p39"/>
          <p:cNvSpPr txBox="1"/>
          <p:nvPr>
            <p:ph idx="1" type="body"/>
          </p:nvPr>
        </p:nvSpPr>
        <p:spPr>
          <a:xfrm>
            <a:off x="311700" y="1152475"/>
            <a:ext cx="8520600" cy="681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Choix technologiques</a:t>
            </a:r>
            <a:endParaRPr/>
          </a:p>
        </p:txBody>
      </p:sp>
      <p:pic>
        <p:nvPicPr>
          <p:cNvPr id="174" name="Google Shape;174;p39"/>
          <p:cNvPicPr preferRelativeResize="0"/>
          <p:nvPr/>
        </p:nvPicPr>
        <p:blipFill>
          <a:blip r:embed="rId3">
            <a:alphaModFix/>
          </a:blip>
          <a:stretch>
            <a:fillRect/>
          </a:stretch>
        </p:blipFill>
        <p:spPr>
          <a:xfrm>
            <a:off x="674363" y="2123049"/>
            <a:ext cx="2683366" cy="681325"/>
          </a:xfrm>
          <a:prstGeom prst="rect">
            <a:avLst/>
          </a:prstGeom>
          <a:noFill/>
          <a:ln>
            <a:noFill/>
          </a:ln>
        </p:spPr>
      </p:pic>
      <p:pic>
        <p:nvPicPr>
          <p:cNvPr id="175" name="Google Shape;175;p39"/>
          <p:cNvPicPr preferRelativeResize="0"/>
          <p:nvPr/>
        </p:nvPicPr>
        <p:blipFill>
          <a:blip r:embed="rId4">
            <a:alphaModFix/>
          </a:blip>
          <a:stretch>
            <a:fillRect/>
          </a:stretch>
        </p:blipFill>
        <p:spPr>
          <a:xfrm>
            <a:off x="347937" y="3202738"/>
            <a:ext cx="2775401" cy="1550075"/>
          </a:xfrm>
          <a:prstGeom prst="rect">
            <a:avLst/>
          </a:prstGeom>
          <a:noFill/>
          <a:ln>
            <a:noFill/>
          </a:ln>
        </p:spPr>
      </p:pic>
      <p:pic>
        <p:nvPicPr>
          <p:cNvPr id="176" name="Google Shape;176;p39"/>
          <p:cNvPicPr preferRelativeResize="0"/>
          <p:nvPr/>
        </p:nvPicPr>
        <p:blipFill>
          <a:blip r:embed="rId5">
            <a:alphaModFix/>
          </a:blip>
          <a:stretch>
            <a:fillRect/>
          </a:stretch>
        </p:blipFill>
        <p:spPr>
          <a:xfrm>
            <a:off x="4453224" y="3460930"/>
            <a:ext cx="946950" cy="934395"/>
          </a:xfrm>
          <a:prstGeom prst="rect">
            <a:avLst/>
          </a:prstGeom>
          <a:noFill/>
          <a:ln>
            <a:noFill/>
          </a:ln>
        </p:spPr>
      </p:pic>
      <p:pic>
        <p:nvPicPr>
          <p:cNvPr id="177" name="Google Shape;177;p39"/>
          <p:cNvPicPr preferRelativeResize="0"/>
          <p:nvPr/>
        </p:nvPicPr>
        <p:blipFill>
          <a:blip r:embed="rId6">
            <a:alphaModFix/>
          </a:blip>
          <a:stretch>
            <a:fillRect/>
          </a:stretch>
        </p:blipFill>
        <p:spPr>
          <a:xfrm>
            <a:off x="6604263" y="3414633"/>
            <a:ext cx="2254679" cy="1027000"/>
          </a:xfrm>
          <a:prstGeom prst="rect">
            <a:avLst/>
          </a:prstGeom>
          <a:noFill/>
          <a:ln>
            <a:noFill/>
          </a:ln>
        </p:spPr>
      </p:pic>
      <p:sp>
        <p:nvSpPr>
          <p:cNvPr id="178" name="Google Shape;178;p39"/>
          <p:cNvSpPr txBox="1"/>
          <p:nvPr>
            <p:ph idx="1" type="body"/>
          </p:nvPr>
        </p:nvSpPr>
        <p:spPr>
          <a:xfrm>
            <a:off x="347987" y="4424150"/>
            <a:ext cx="28281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a:t>Traduction</a:t>
            </a:r>
            <a:endParaRPr/>
          </a:p>
        </p:txBody>
      </p:sp>
      <p:sp>
        <p:nvSpPr>
          <p:cNvPr id="179" name="Google Shape;179;p39"/>
          <p:cNvSpPr txBox="1"/>
          <p:nvPr>
            <p:ph idx="1" type="body"/>
          </p:nvPr>
        </p:nvSpPr>
        <p:spPr>
          <a:xfrm>
            <a:off x="3838449" y="4424150"/>
            <a:ext cx="21765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a:t>Formulaire contact</a:t>
            </a:r>
            <a:endParaRPr/>
          </a:p>
        </p:txBody>
      </p:sp>
      <p:sp>
        <p:nvSpPr>
          <p:cNvPr id="180" name="Google Shape;180;p39"/>
          <p:cNvSpPr txBox="1"/>
          <p:nvPr>
            <p:ph idx="1" type="body"/>
          </p:nvPr>
        </p:nvSpPr>
        <p:spPr>
          <a:xfrm>
            <a:off x="6698254" y="4424150"/>
            <a:ext cx="20667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a:t>Live chat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Spécifications techniques</a:t>
            </a:r>
            <a:endParaRPr/>
          </a:p>
        </p:txBody>
      </p:sp>
      <p:sp>
        <p:nvSpPr>
          <p:cNvPr id="186" name="Google Shape;186;p40"/>
          <p:cNvSpPr txBox="1"/>
          <p:nvPr>
            <p:ph idx="1" type="body"/>
          </p:nvPr>
        </p:nvSpPr>
        <p:spPr>
          <a:xfrm>
            <a:off x="311700" y="1152475"/>
            <a:ext cx="8520600" cy="681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Hébergement et nom de domaines</a:t>
            </a:r>
            <a:endParaRPr/>
          </a:p>
        </p:txBody>
      </p:sp>
      <p:sp>
        <p:nvSpPr>
          <p:cNvPr id="187" name="Google Shape;187;p40"/>
          <p:cNvSpPr/>
          <p:nvPr/>
        </p:nvSpPr>
        <p:spPr>
          <a:xfrm>
            <a:off x="2113502" y="1807407"/>
            <a:ext cx="4497600" cy="9393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88" name="Google Shape;188;p40"/>
          <p:cNvPicPr preferRelativeResize="0"/>
          <p:nvPr/>
        </p:nvPicPr>
        <p:blipFill>
          <a:blip r:embed="rId3">
            <a:alphaModFix/>
          </a:blip>
          <a:stretch>
            <a:fillRect/>
          </a:stretch>
        </p:blipFill>
        <p:spPr>
          <a:xfrm>
            <a:off x="2662827" y="1936407"/>
            <a:ext cx="681300" cy="681300"/>
          </a:xfrm>
          <a:prstGeom prst="rect">
            <a:avLst/>
          </a:prstGeom>
          <a:noFill/>
          <a:ln cap="flat" cmpd="sng" w="9525">
            <a:solidFill>
              <a:schemeClr val="lt1"/>
            </a:solidFill>
            <a:prstDash val="solid"/>
            <a:round/>
            <a:headEnd len="sm" w="sm" type="none"/>
            <a:tailEnd len="sm" w="sm" type="none"/>
          </a:ln>
        </p:spPr>
      </p:pic>
      <p:sp>
        <p:nvSpPr>
          <p:cNvPr id="189" name="Google Shape;189;p40"/>
          <p:cNvSpPr txBox="1"/>
          <p:nvPr/>
        </p:nvSpPr>
        <p:spPr>
          <a:xfrm>
            <a:off x="3803995" y="1924832"/>
            <a:ext cx="2280900" cy="68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800">
                <a:solidFill>
                  <a:schemeClr val="dk2"/>
                </a:solidFill>
              </a:rPr>
              <a:t>www.emoving.com</a:t>
            </a:r>
            <a:endParaRPr sz="1800">
              <a:solidFill>
                <a:schemeClr val="dk2"/>
              </a:solidFill>
            </a:endParaRPr>
          </a:p>
        </p:txBody>
      </p:sp>
      <p:sp>
        <p:nvSpPr>
          <p:cNvPr id="190" name="Google Shape;190;p40"/>
          <p:cNvSpPr/>
          <p:nvPr/>
        </p:nvSpPr>
        <p:spPr>
          <a:xfrm>
            <a:off x="2136727" y="2946231"/>
            <a:ext cx="4497600" cy="9393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40"/>
          <p:cNvSpPr/>
          <p:nvPr/>
        </p:nvSpPr>
        <p:spPr>
          <a:xfrm>
            <a:off x="2159953" y="4061570"/>
            <a:ext cx="4497600" cy="9393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40"/>
          <p:cNvSpPr txBox="1"/>
          <p:nvPr/>
        </p:nvSpPr>
        <p:spPr>
          <a:xfrm>
            <a:off x="3804000" y="4202150"/>
            <a:ext cx="3303000" cy="693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fr" sz="1200">
                <a:solidFill>
                  <a:schemeClr val="dk1"/>
                </a:solidFill>
                <a:latin typeface="Montserrat"/>
                <a:ea typeface="Montserrat"/>
                <a:cs typeface="Montserrat"/>
                <a:sym typeface="Montserrat"/>
              </a:rPr>
              <a:t>contact@emoving.com</a:t>
            </a:r>
            <a:br>
              <a:rPr lang="fr" sz="1200">
                <a:solidFill>
                  <a:schemeClr val="dk1"/>
                </a:solidFill>
                <a:latin typeface="Montserrat"/>
                <a:ea typeface="Montserrat"/>
                <a:cs typeface="Montserrat"/>
                <a:sym typeface="Montserrat"/>
              </a:rPr>
            </a:br>
            <a:r>
              <a:rPr lang="fr" sz="1200">
                <a:solidFill>
                  <a:schemeClr val="dk1"/>
                </a:solidFill>
                <a:latin typeface="Montserrat"/>
                <a:ea typeface="Montserrat"/>
                <a:cs typeface="Montserrat"/>
                <a:sym typeface="Montserrat"/>
              </a:rPr>
              <a:t>noreply@emoving.com</a:t>
            </a:r>
            <a:r>
              <a:rPr lang="fr" sz="1100">
                <a:solidFill>
                  <a:schemeClr val="dk1"/>
                </a:solidFill>
              </a:rPr>
              <a:t>		</a:t>
            </a:r>
            <a:r>
              <a:rPr lang="fr" sz="1200">
                <a:solidFill>
                  <a:schemeClr val="dk1"/>
                </a:solidFill>
                <a:latin typeface="Montserrat"/>
                <a:ea typeface="Montserrat"/>
                <a:cs typeface="Montserrat"/>
                <a:sym typeface="Montserrat"/>
              </a:rPr>
              <a:t>admin@emoving.com</a:t>
            </a:r>
            <a:endParaRPr sz="1800">
              <a:solidFill>
                <a:schemeClr val="dk2"/>
              </a:solidFill>
            </a:endParaRPr>
          </a:p>
        </p:txBody>
      </p:sp>
      <p:pic>
        <p:nvPicPr>
          <p:cNvPr id="193" name="Google Shape;193;p40"/>
          <p:cNvPicPr preferRelativeResize="0"/>
          <p:nvPr/>
        </p:nvPicPr>
        <p:blipFill>
          <a:blip r:embed="rId4">
            <a:alphaModFix/>
          </a:blip>
          <a:stretch>
            <a:fillRect/>
          </a:stretch>
        </p:blipFill>
        <p:spPr>
          <a:xfrm>
            <a:off x="3177775" y="3063487"/>
            <a:ext cx="2461975" cy="681300"/>
          </a:xfrm>
          <a:prstGeom prst="rect">
            <a:avLst/>
          </a:prstGeom>
          <a:noFill/>
          <a:ln>
            <a:noFill/>
          </a:ln>
        </p:spPr>
      </p:pic>
      <p:pic>
        <p:nvPicPr>
          <p:cNvPr id="194" name="Google Shape;194;p40"/>
          <p:cNvPicPr preferRelativeResize="0"/>
          <p:nvPr/>
        </p:nvPicPr>
        <p:blipFill>
          <a:blip r:embed="rId5">
            <a:alphaModFix/>
          </a:blip>
          <a:stretch>
            <a:fillRect/>
          </a:stretch>
        </p:blipFill>
        <p:spPr>
          <a:xfrm>
            <a:off x="2662825" y="4190575"/>
            <a:ext cx="681300" cy="681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Spécifications techniques</a:t>
            </a:r>
            <a:endParaRPr/>
          </a:p>
        </p:txBody>
      </p:sp>
      <p:sp>
        <p:nvSpPr>
          <p:cNvPr id="200" name="Google Shape;200;p41"/>
          <p:cNvSpPr txBox="1"/>
          <p:nvPr>
            <p:ph idx="1" type="body"/>
          </p:nvPr>
        </p:nvSpPr>
        <p:spPr>
          <a:xfrm>
            <a:off x="311700" y="1152475"/>
            <a:ext cx="8520600" cy="352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Accessibilité</a:t>
            </a:r>
            <a:endParaRPr/>
          </a:p>
          <a:p>
            <a:pPr indent="0" lvl="0" marL="0" rtl="0" algn="l">
              <a:spcBef>
                <a:spcPts val="1200"/>
              </a:spcBef>
              <a:spcAft>
                <a:spcPts val="0"/>
              </a:spcAft>
              <a:buNone/>
            </a:pPr>
            <a:r>
              <a:rPr lang="fr"/>
              <a:t>Chrome, Edge, Firefox, Safari</a:t>
            </a:r>
            <a:endParaRPr/>
          </a:p>
          <a:p>
            <a:pPr indent="0" lvl="0" marL="0" rtl="0" algn="l">
              <a:spcBef>
                <a:spcPts val="1200"/>
              </a:spcBef>
              <a:spcAft>
                <a:spcPts val="0"/>
              </a:spcAft>
              <a:buNone/>
            </a:pPr>
            <a:r>
              <a:rPr lang="fr"/>
              <a:t>Smartphones, Tablettes, Ordinateurs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Services Tiers</a:t>
            </a:r>
            <a:endParaRPr/>
          </a:p>
        </p:txBody>
      </p:sp>
      <p:pic>
        <p:nvPicPr>
          <p:cNvPr id="201" name="Google Shape;201;p41"/>
          <p:cNvPicPr preferRelativeResize="0"/>
          <p:nvPr/>
        </p:nvPicPr>
        <p:blipFill>
          <a:blip r:embed="rId3">
            <a:alphaModFix/>
          </a:blip>
          <a:stretch>
            <a:fillRect/>
          </a:stretch>
        </p:blipFill>
        <p:spPr>
          <a:xfrm>
            <a:off x="472725" y="3910095"/>
            <a:ext cx="2782475" cy="521050"/>
          </a:xfrm>
          <a:prstGeom prst="rect">
            <a:avLst/>
          </a:prstGeom>
          <a:noFill/>
          <a:ln>
            <a:noFill/>
          </a:ln>
        </p:spPr>
      </p:pic>
      <p:pic>
        <p:nvPicPr>
          <p:cNvPr id="202" name="Google Shape;202;p41"/>
          <p:cNvPicPr preferRelativeResize="0"/>
          <p:nvPr/>
        </p:nvPicPr>
        <p:blipFill>
          <a:blip r:embed="rId4">
            <a:alphaModFix/>
          </a:blip>
          <a:stretch>
            <a:fillRect/>
          </a:stretch>
        </p:blipFill>
        <p:spPr>
          <a:xfrm>
            <a:off x="4285989" y="3375750"/>
            <a:ext cx="1728050" cy="1728050"/>
          </a:xfrm>
          <a:prstGeom prst="rect">
            <a:avLst/>
          </a:prstGeom>
          <a:noFill/>
          <a:ln>
            <a:noFill/>
          </a:ln>
        </p:spPr>
      </p:pic>
      <p:pic>
        <p:nvPicPr>
          <p:cNvPr id="203" name="Google Shape;203;p41"/>
          <p:cNvPicPr preferRelativeResize="0"/>
          <p:nvPr/>
        </p:nvPicPr>
        <p:blipFill>
          <a:blip r:embed="rId5">
            <a:alphaModFix/>
          </a:blip>
          <a:stretch>
            <a:fillRect/>
          </a:stretch>
        </p:blipFill>
        <p:spPr>
          <a:xfrm>
            <a:off x="7044850" y="3517199"/>
            <a:ext cx="1306875" cy="1306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Spécifications techniques</a:t>
            </a:r>
            <a:endParaRPr/>
          </a:p>
        </p:txBody>
      </p:sp>
      <p:sp>
        <p:nvSpPr>
          <p:cNvPr id="209" name="Google Shape;209;p42"/>
          <p:cNvSpPr txBox="1"/>
          <p:nvPr>
            <p:ph idx="1" type="body"/>
          </p:nvPr>
        </p:nvSpPr>
        <p:spPr>
          <a:xfrm>
            <a:off x="311700" y="1496075"/>
            <a:ext cx="3800700" cy="3593400"/>
          </a:xfrm>
          <a:prstGeom prst="rect">
            <a:avLst/>
          </a:prstGeom>
        </p:spPr>
        <p:txBody>
          <a:bodyPr anchorCtr="0" anchor="t" bIns="91425" lIns="91425" spcFirstLastPara="1" rIns="91425" wrap="square" tIns="91425">
            <a:normAutofit fontScale="77500" lnSpcReduction="20000"/>
          </a:bodyPr>
          <a:lstStyle/>
          <a:p>
            <a:pPr indent="-347251" lvl="0" marL="457200" rtl="0" algn="l">
              <a:spcBef>
                <a:spcPts val="0"/>
              </a:spcBef>
              <a:spcAft>
                <a:spcPts val="0"/>
              </a:spcAft>
              <a:buSzPct val="100000"/>
              <a:buChar char="●"/>
            </a:pPr>
            <a:r>
              <a:rPr lang="fr" sz="2411"/>
              <a:t>Recommandations en termes de sécurité</a:t>
            </a:r>
            <a:endParaRPr sz="2411"/>
          </a:p>
          <a:p>
            <a:pPr indent="0" lvl="0" marL="0" rtl="0" algn="l">
              <a:spcBef>
                <a:spcPts val="1200"/>
              </a:spcBef>
              <a:spcAft>
                <a:spcPts val="0"/>
              </a:spcAft>
              <a:buNone/>
            </a:pPr>
            <a:r>
              <a:t/>
            </a:r>
            <a:endParaRPr/>
          </a:p>
          <a:p>
            <a:pPr indent="0" lvl="0" marL="0" rtl="0" algn="l">
              <a:spcBef>
                <a:spcPts val="1200"/>
              </a:spcBef>
              <a:spcAft>
                <a:spcPts val="0"/>
              </a:spcAft>
              <a:buNone/>
            </a:pPr>
            <a:r>
              <a:rPr lang="fr" sz="1786"/>
              <a:t>Accès aux comptes, plugins avec des rôles spécifiques</a:t>
            </a:r>
            <a:endParaRPr sz="1786"/>
          </a:p>
          <a:p>
            <a:pPr indent="0" lvl="0" marL="0" rtl="0" algn="l">
              <a:spcBef>
                <a:spcPts val="1200"/>
              </a:spcBef>
              <a:spcAft>
                <a:spcPts val="0"/>
              </a:spcAft>
              <a:buClr>
                <a:schemeClr val="dk1"/>
              </a:buClr>
              <a:buSzPct val="61583"/>
              <a:buFont typeface="Arial"/>
              <a:buNone/>
            </a:pPr>
            <a:r>
              <a:rPr lang="fr" sz="1786"/>
              <a:t>Admins : accès à tout le site</a:t>
            </a:r>
            <a:endParaRPr sz="1786"/>
          </a:p>
          <a:p>
            <a:pPr indent="0" lvl="0" marL="0" rtl="0" algn="l">
              <a:spcBef>
                <a:spcPts val="1200"/>
              </a:spcBef>
              <a:spcAft>
                <a:spcPts val="0"/>
              </a:spcAft>
              <a:buNone/>
            </a:pPr>
            <a:r>
              <a:rPr lang="fr" sz="1786"/>
              <a:t>Editeurs : gestionnaire des stocks</a:t>
            </a:r>
            <a:endParaRPr sz="1786"/>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10" name="Google Shape;210;p42"/>
          <p:cNvSpPr txBox="1"/>
          <p:nvPr>
            <p:ph idx="1" type="body"/>
          </p:nvPr>
        </p:nvSpPr>
        <p:spPr>
          <a:xfrm>
            <a:off x="4950000" y="1496075"/>
            <a:ext cx="3800700" cy="3593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Maintenance et futures MAJ</a:t>
            </a:r>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lang="fr" sz="1200">
                <a:solidFill>
                  <a:schemeClr val="dk1"/>
                </a:solidFill>
              </a:rPr>
              <a:t>Sauvegardes régulières.</a:t>
            </a:r>
            <a:br>
              <a:rPr lang="fr" sz="1200">
                <a:solidFill>
                  <a:schemeClr val="dk1"/>
                </a:solidFill>
              </a:rPr>
            </a:br>
            <a:r>
              <a:rPr lang="fr" sz="1100">
                <a:solidFill>
                  <a:schemeClr val="dk1"/>
                </a:solidFill>
              </a:rPr>
              <a:t> 		</a:t>
            </a:r>
            <a:endParaRPr sz="1100">
              <a:solidFill>
                <a:schemeClr val="dk1"/>
              </a:solidFill>
            </a:endParaRPr>
          </a:p>
          <a:p>
            <a:pPr indent="0" lvl="0" marL="0" rtl="0" algn="l">
              <a:spcBef>
                <a:spcPts val="0"/>
              </a:spcBef>
              <a:spcAft>
                <a:spcPts val="0"/>
              </a:spcAft>
              <a:buNone/>
            </a:pPr>
            <a:r>
              <a:rPr lang="fr" sz="1200">
                <a:solidFill>
                  <a:schemeClr val="dk1"/>
                </a:solidFill>
              </a:rPr>
              <a:t>Sécurisation contre les attaques et virus.</a:t>
            </a:r>
            <a:br>
              <a:rPr lang="fr" sz="1200">
                <a:solidFill>
                  <a:schemeClr val="dk1"/>
                </a:solidFill>
              </a:rPr>
            </a:br>
            <a:r>
              <a:rPr lang="fr" sz="1100">
                <a:solidFill>
                  <a:schemeClr val="dk1"/>
                </a:solidFill>
              </a:rPr>
              <a:t> 		</a:t>
            </a:r>
            <a:endParaRPr sz="1100">
              <a:solidFill>
                <a:schemeClr val="dk1"/>
              </a:solidFill>
            </a:endParaRPr>
          </a:p>
          <a:p>
            <a:pPr indent="0" lvl="0" marL="0" rtl="0" algn="l">
              <a:spcBef>
                <a:spcPts val="0"/>
              </a:spcBef>
              <a:spcAft>
                <a:spcPts val="0"/>
              </a:spcAft>
              <a:buNone/>
            </a:pPr>
            <a:r>
              <a:rPr lang="fr" sz="1200">
                <a:solidFill>
                  <a:schemeClr val="dk1"/>
                </a:solidFill>
              </a:rPr>
              <a:t>Correction des erreurs techniques.</a:t>
            </a:r>
            <a:br>
              <a:rPr lang="fr" sz="1200">
                <a:solidFill>
                  <a:schemeClr val="dk1"/>
                </a:solidFill>
              </a:rPr>
            </a:br>
            <a:r>
              <a:rPr lang="fr" sz="1100">
                <a:solidFill>
                  <a:schemeClr val="dk1"/>
                </a:solidFill>
              </a:rPr>
              <a:t> 		</a:t>
            </a:r>
            <a:endParaRPr sz="1100">
              <a:solidFill>
                <a:schemeClr val="dk1"/>
              </a:solidFill>
            </a:endParaRPr>
          </a:p>
          <a:p>
            <a:pPr indent="0" lvl="0" marL="0" rtl="0" algn="l">
              <a:spcBef>
                <a:spcPts val="0"/>
              </a:spcBef>
              <a:spcAft>
                <a:spcPts val="0"/>
              </a:spcAft>
              <a:buNone/>
            </a:pPr>
            <a:r>
              <a:rPr lang="fr" sz="1200">
                <a:solidFill>
                  <a:schemeClr val="dk1"/>
                </a:solidFill>
              </a:rPr>
              <a:t>Surveillance de l'accessibilité et de la vitesse.</a:t>
            </a:r>
            <a:br>
              <a:rPr lang="fr" sz="1200">
                <a:solidFill>
                  <a:schemeClr val="dk1"/>
                </a:solidFill>
              </a:rPr>
            </a:br>
            <a:r>
              <a:rPr lang="fr" sz="1100">
                <a:solidFill>
                  <a:schemeClr val="dk1"/>
                </a:solidFill>
              </a:rPr>
              <a:t> 		</a:t>
            </a:r>
            <a:endParaRPr sz="1100">
              <a:solidFill>
                <a:schemeClr val="dk1"/>
              </a:solidFill>
            </a:endParaRPr>
          </a:p>
          <a:p>
            <a:pPr indent="0" lvl="0" marL="0" rtl="0" algn="l">
              <a:spcBef>
                <a:spcPts val="0"/>
              </a:spcBef>
              <a:spcAft>
                <a:spcPts val="0"/>
              </a:spcAft>
              <a:buNone/>
            </a:pPr>
            <a:r>
              <a:rPr lang="fr" sz="1200">
                <a:solidFill>
                  <a:schemeClr val="dk1"/>
                </a:solidFill>
              </a:rPr>
              <a:t>Gestion des mises à jour WordPress.</a:t>
            </a:r>
            <a:br>
              <a:rPr lang="fr" sz="1200">
                <a:solidFill>
                  <a:schemeClr val="dk1"/>
                </a:solidFill>
                <a:latin typeface="Montserrat"/>
                <a:ea typeface="Montserrat"/>
                <a:cs typeface="Montserrat"/>
                <a:sym typeface="Montserrat"/>
              </a:rPr>
            </a:br>
            <a:r>
              <a:rPr lang="fr" sz="1100">
                <a:solidFill>
                  <a:schemeClr val="dk1"/>
                </a:solidFill>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43"/>
          <p:cNvSpPr/>
          <p:nvPr/>
        </p:nvSpPr>
        <p:spPr>
          <a:xfrm>
            <a:off x="402975" y="1886733"/>
            <a:ext cx="8059500" cy="1256400"/>
          </a:xfrm>
          <a:prstGeom prst="roundRect">
            <a:avLst>
              <a:gd fmla="val 50000" name="adj"/>
            </a:avLst>
          </a:prstGeom>
          <a:solidFill>
            <a:srgbClr val="FFFFFF">
              <a:alpha val="658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 name="Google Shape;216;p43"/>
          <p:cNvSpPr txBox="1"/>
          <p:nvPr>
            <p:ph type="ctrTitle"/>
          </p:nvPr>
        </p:nvSpPr>
        <p:spPr>
          <a:xfrm>
            <a:off x="421223" y="1856208"/>
            <a:ext cx="5997000" cy="116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latin typeface="Roboto Black"/>
                <a:ea typeface="Roboto Black"/>
                <a:cs typeface="Roboto Black"/>
                <a:sym typeface="Roboto Black"/>
              </a:rPr>
              <a:t>Système de veille</a:t>
            </a:r>
            <a:endParaRPr>
              <a:latin typeface="Roboto Black"/>
              <a:ea typeface="Roboto Black"/>
              <a:cs typeface="Roboto Black"/>
              <a:sym typeface="Roboto Black"/>
            </a:endParaRPr>
          </a:p>
        </p:txBody>
      </p:sp>
      <p:pic>
        <p:nvPicPr>
          <p:cNvPr id="217" name="Google Shape;217;p43"/>
          <p:cNvPicPr preferRelativeResize="0"/>
          <p:nvPr/>
        </p:nvPicPr>
        <p:blipFill>
          <a:blip r:embed="rId4">
            <a:alphaModFix/>
          </a:blip>
          <a:stretch>
            <a:fillRect/>
          </a:stretch>
        </p:blipFill>
        <p:spPr>
          <a:xfrm>
            <a:off x="6154610" y="2164608"/>
            <a:ext cx="2066325" cy="700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Feedly</a:t>
            </a:r>
            <a:endParaRPr/>
          </a:p>
        </p:txBody>
      </p:sp>
      <p:sp>
        <p:nvSpPr>
          <p:cNvPr id="223" name="Google Shape;22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fr"/>
              <a:t>Feedly permet de recevoir automatiquement des contenus provenant de divers sites internet en s'abonnant à leurs </a:t>
            </a:r>
            <a:r>
              <a:rPr b="1" lang="fr"/>
              <a:t>flux RSS</a:t>
            </a:r>
            <a:r>
              <a:rPr lang="fr"/>
              <a:t>.</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fr"/>
              <a:t>Les utilisateurs peuvent </a:t>
            </a:r>
            <a:r>
              <a:rPr b="1" lang="fr"/>
              <a:t>surveiller des secteurs spécifiques</a:t>
            </a:r>
            <a:r>
              <a:rPr lang="fr"/>
              <a:t> pour s'informer, approfondir leurs connaissances ou suivre la concurrence.</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fr"/>
              <a:t>Feedly offre une version de </a:t>
            </a:r>
            <a:r>
              <a:rPr b="1" lang="fr"/>
              <a:t>base gratuite</a:t>
            </a:r>
            <a:r>
              <a:rPr lang="fr"/>
              <a:t> avec des limitations, ainsi que des </a:t>
            </a:r>
            <a:r>
              <a:rPr b="1" lang="fr"/>
              <a:t>formules payantes</a:t>
            </a:r>
            <a:r>
              <a:rPr lang="fr"/>
              <a:t> pour des fonctionnalités supplémentaires ou plus de contenus.</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b="1" lang="fr"/>
              <a:t>Disponible sur Android et iOS</a:t>
            </a:r>
            <a:r>
              <a:rPr lang="fr"/>
              <a:t>, Feedly permet aux utilisateurs de consulter les informations sur divers appareils mobiles.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fr" sz="2500"/>
              <a:t>2 thèmes liés à l'activité de Emoving</a:t>
            </a:r>
            <a:endParaRPr sz="2500"/>
          </a:p>
        </p:txBody>
      </p:sp>
      <p:sp>
        <p:nvSpPr>
          <p:cNvPr id="229" name="Google Shape;22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342900" lvl="0" marL="457200" rtl="0" algn="l">
              <a:spcBef>
                <a:spcPts val="1200"/>
              </a:spcBef>
              <a:spcAft>
                <a:spcPts val="0"/>
              </a:spcAft>
              <a:buSzPts val="1800"/>
              <a:buChar char="●"/>
            </a:pPr>
            <a:r>
              <a:rPr b="1" lang="fr"/>
              <a:t>E-commerce et réglementation </a:t>
            </a:r>
            <a:r>
              <a:rPr lang="fr"/>
              <a:t>: afin de rassembler les actualités pertinentes concernant le domaine de l'e-commerce.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b="1" lang="fr"/>
              <a:t>Outils et librairies</a:t>
            </a:r>
            <a:r>
              <a:rPr lang="fr"/>
              <a:t> : pour centraliser les nouveautés et les développements dans l'environnement de WordPress.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