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64" r:id="rId4"/>
    <p:sldId id="258" r:id="rId5"/>
    <p:sldId id="260" r:id="rId6"/>
    <p:sldId id="268" r:id="rId7"/>
    <p:sldId id="267" r:id="rId8"/>
    <p:sldId id="259" r:id="rId9"/>
    <p:sldId id="265" r:id="rId10"/>
    <p:sldId id="262"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smtClean="0"/>
              <a:t>Remi </a:t>
            </a:r>
            <a:r>
              <a:rPr lang="en-US" dirty="0" err="1" smtClean="0"/>
              <a:t>Folohunso</a:t>
            </a:r>
            <a:r>
              <a:rPr dirty="0" smtClean="0"/>
              <a:t>, </a:t>
            </a:r>
            <a:r>
              <a:rPr dirty="0"/>
              <a:t>[Junior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smtClean="0"/>
              <a:t>End </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101600">
              <a:lnSpc>
                <a:spcPct val="115000"/>
              </a:lnSpc>
              <a:buClr>
                <a:srgbClr val="000000"/>
              </a:buClr>
              <a:buSzPts val="2000"/>
              <a:defRPr sz="2000">
                <a:latin typeface="Open Sans"/>
                <a:ea typeface="Open Sans"/>
                <a:cs typeface="Open Sans"/>
                <a:sym typeface="Open Sans"/>
              </a:defRPr>
            </a:pPr>
            <a:r>
              <a:rPr lang="en-US" dirty="0" smtClean="0"/>
              <a:t>DATA ASSESMENTS</a:t>
            </a:r>
            <a:endParaRPr dirty="0"/>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1"/>
          <p:cNvGraphicFramePr>
            <a:graphicFrameLocks noGrp="1"/>
          </p:cNvGraphicFramePr>
          <p:nvPr>
            <p:extLst>
              <p:ext uri="{D42A27DB-BD31-4B8C-83A1-F6EECF244321}">
                <p14:modId xmlns:p14="http://schemas.microsoft.com/office/powerpoint/2010/main" val="195721425"/>
              </p:ext>
            </p:extLst>
          </p:nvPr>
        </p:nvGraphicFramePr>
        <p:xfrm>
          <a:off x="472786" y="1866117"/>
          <a:ext cx="7724775" cy="2865792"/>
        </p:xfrm>
        <a:graphic>
          <a:graphicData uri="http://schemas.openxmlformats.org/drawingml/2006/table">
            <a:tbl>
              <a:tblPr firstRow="1" bandRow="1">
                <a:tableStyleId>{5940675A-B579-460E-94D1-54222C63F5DA}</a:tableStyleId>
              </a:tblPr>
              <a:tblGrid>
                <a:gridCol w="1418359">
                  <a:extLst>
                    <a:ext uri="{9D8B030D-6E8A-4147-A177-3AD203B41FA5}">
                      <a16:colId xmlns:a16="http://schemas.microsoft.com/office/drawing/2014/main" val="2789249351"/>
                    </a:ext>
                  </a:extLst>
                </a:gridCol>
                <a:gridCol w="1202548">
                  <a:extLst>
                    <a:ext uri="{9D8B030D-6E8A-4147-A177-3AD203B41FA5}">
                      <a16:colId xmlns:a16="http://schemas.microsoft.com/office/drawing/2014/main" val="1771275543"/>
                    </a:ext>
                  </a:extLst>
                </a:gridCol>
                <a:gridCol w="1312918">
                  <a:extLst>
                    <a:ext uri="{9D8B030D-6E8A-4147-A177-3AD203B41FA5}">
                      <a16:colId xmlns:a16="http://schemas.microsoft.com/office/drawing/2014/main" val="50617641"/>
                    </a:ext>
                  </a:extLst>
                </a:gridCol>
                <a:gridCol w="952500">
                  <a:extLst>
                    <a:ext uri="{9D8B030D-6E8A-4147-A177-3AD203B41FA5}">
                      <a16:colId xmlns:a16="http://schemas.microsoft.com/office/drawing/2014/main" val="2635131634"/>
                    </a:ext>
                  </a:extLst>
                </a:gridCol>
                <a:gridCol w="1143000">
                  <a:extLst>
                    <a:ext uri="{9D8B030D-6E8A-4147-A177-3AD203B41FA5}">
                      <a16:colId xmlns:a16="http://schemas.microsoft.com/office/drawing/2014/main" val="1205369153"/>
                    </a:ext>
                  </a:extLst>
                </a:gridCol>
                <a:gridCol w="876300">
                  <a:extLst>
                    <a:ext uri="{9D8B030D-6E8A-4147-A177-3AD203B41FA5}">
                      <a16:colId xmlns:a16="http://schemas.microsoft.com/office/drawing/2014/main" val="2391478"/>
                    </a:ext>
                  </a:extLst>
                </a:gridCol>
                <a:gridCol w="819150">
                  <a:extLst>
                    <a:ext uri="{9D8B030D-6E8A-4147-A177-3AD203B41FA5}">
                      <a16:colId xmlns:a16="http://schemas.microsoft.com/office/drawing/2014/main" val="2757769599"/>
                    </a:ext>
                  </a:extLst>
                </a:gridCol>
              </a:tblGrid>
              <a:tr h="446883">
                <a:tc>
                  <a:txBody>
                    <a:bodyPr/>
                    <a:lstStyle/>
                    <a:p>
                      <a:pPr algn="just"/>
                      <a:endParaRPr lang="en-US" sz="1000" dirty="0">
                        <a:latin typeface="Open Sans"/>
                        <a:cs typeface="Times New Roman" panose="02020603050405020304" pitchFamily="18" charset="0"/>
                      </a:endParaRPr>
                    </a:p>
                  </a:txBody>
                  <a:tcPr/>
                </a:tc>
                <a:tc>
                  <a:txBody>
                    <a:bodyPr/>
                    <a:lstStyle/>
                    <a:p>
                      <a:pPr algn="just"/>
                      <a:r>
                        <a:rPr lang="en-US" sz="1000" dirty="0" smtClean="0">
                          <a:latin typeface="Open Sans"/>
                          <a:cs typeface="Times New Roman" panose="02020603050405020304" pitchFamily="18" charset="0"/>
                        </a:rPr>
                        <a:t>ACCURACY</a:t>
                      </a:r>
                      <a:endParaRPr lang="en-US" sz="1000" dirty="0">
                        <a:latin typeface="Open Sans"/>
                        <a:cs typeface="Times New Roman" panose="02020603050405020304" pitchFamily="18" charset="0"/>
                      </a:endParaRPr>
                    </a:p>
                  </a:txBody>
                  <a:tcPr/>
                </a:tc>
                <a:tc>
                  <a:txBody>
                    <a:bodyPr/>
                    <a:lstStyle/>
                    <a:p>
                      <a:pPr algn="just"/>
                      <a:r>
                        <a:rPr lang="en-US" sz="1000" dirty="0" smtClean="0">
                          <a:latin typeface="Open Sans"/>
                          <a:cs typeface="Times New Roman" panose="02020603050405020304" pitchFamily="18" charset="0"/>
                        </a:rPr>
                        <a:t>COMPLETENESS</a:t>
                      </a:r>
                      <a:endParaRPr lang="en-US" sz="1000" dirty="0">
                        <a:latin typeface="Open Sans"/>
                        <a:cs typeface="Times New Roman" panose="02020603050405020304" pitchFamily="18" charset="0"/>
                      </a:endParaRPr>
                    </a:p>
                  </a:txBody>
                  <a:tcPr/>
                </a:tc>
                <a:tc>
                  <a:txBody>
                    <a:bodyPr/>
                    <a:lstStyle/>
                    <a:p>
                      <a:pPr algn="just"/>
                      <a:r>
                        <a:rPr lang="en-US" sz="1000" dirty="0" smtClean="0">
                          <a:latin typeface="Open Sans"/>
                          <a:cs typeface="Times New Roman" panose="02020603050405020304" pitchFamily="18" charset="0"/>
                        </a:rPr>
                        <a:t>CURRENCY</a:t>
                      </a:r>
                      <a:endParaRPr lang="en-US" sz="1000" dirty="0">
                        <a:latin typeface="Open Sans"/>
                        <a:cs typeface="Times New Roman" panose="02020603050405020304" pitchFamily="18" charset="0"/>
                      </a:endParaRPr>
                    </a:p>
                  </a:txBody>
                  <a:tcPr/>
                </a:tc>
                <a:tc>
                  <a:txBody>
                    <a:bodyPr/>
                    <a:lstStyle/>
                    <a:p>
                      <a:pPr algn="just"/>
                      <a:r>
                        <a:rPr lang="en-US" sz="1000" dirty="0" smtClean="0">
                          <a:latin typeface="Open Sans"/>
                          <a:cs typeface="Times New Roman" panose="02020603050405020304" pitchFamily="18" charset="0"/>
                        </a:rPr>
                        <a:t>CONSISTENCY</a:t>
                      </a:r>
                      <a:endParaRPr lang="en-US" sz="1000" dirty="0">
                        <a:latin typeface="Open Sans"/>
                        <a:cs typeface="Times New Roman" panose="02020603050405020304" pitchFamily="18" charset="0"/>
                      </a:endParaRPr>
                    </a:p>
                  </a:txBody>
                  <a:tcPr/>
                </a:tc>
                <a:tc>
                  <a:txBody>
                    <a:bodyPr/>
                    <a:lstStyle/>
                    <a:p>
                      <a:pPr algn="just"/>
                      <a:r>
                        <a:rPr lang="en-US" sz="1000" dirty="0" smtClean="0">
                          <a:latin typeface="Open Sans"/>
                          <a:cs typeface="Times New Roman" panose="02020603050405020304" pitchFamily="18" charset="0"/>
                        </a:rPr>
                        <a:t>RELEVANT</a:t>
                      </a:r>
                      <a:endParaRPr lang="en-US" sz="1000" dirty="0">
                        <a:latin typeface="Open Sans"/>
                        <a:cs typeface="Times New Roman" panose="02020603050405020304" pitchFamily="18" charset="0"/>
                      </a:endParaRPr>
                    </a:p>
                  </a:txBody>
                  <a:tcPr/>
                </a:tc>
                <a:tc>
                  <a:txBody>
                    <a:bodyPr/>
                    <a:lstStyle/>
                    <a:p>
                      <a:pPr algn="just"/>
                      <a:r>
                        <a:rPr lang="en-US" sz="1000" dirty="0" smtClean="0">
                          <a:latin typeface="Open Sans"/>
                          <a:cs typeface="Times New Roman" panose="02020603050405020304" pitchFamily="18" charset="0"/>
                        </a:rPr>
                        <a:t>VALIDITY</a:t>
                      </a:r>
                      <a:endParaRPr lang="en-US" sz="1000" dirty="0">
                        <a:latin typeface="Open Sans"/>
                        <a:cs typeface="Times New Roman" panose="02020603050405020304" pitchFamily="18" charset="0"/>
                      </a:endParaRPr>
                    </a:p>
                  </a:txBody>
                  <a:tcPr/>
                </a:tc>
                <a:extLst>
                  <a:ext uri="{0D108BD9-81ED-4DB2-BD59-A6C34878D82A}">
                    <a16:rowId xmlns:a16="http://schemas.microsoft.com/office/drawing/2014/main" val="110619477"/>
                  </a:ext>
                </a:extLst>
              </a:tr>
              <a:tr h="615666">
                <a:tc>
                  <a:txBody>
                    <a:bodyPr/>
                    <a:lstStyle/>
                    <a:p>
                      <a:pPr algn="just"/>
                      <a:r>
                        <a:rPr lang="en-US" sz="1100" dirty="0" smtClean="0">
                          <a:latin typeface="Open Sans"/>
                          <a:cs typeface="Times New Roman" panose="02020603050405020304" pitchFamily="18" charset="0"/>
                        </a:rPr>
                        <a:t>Transactions</a:t>
                      </a:r>
                      <a:endParaRPr lang="en-US" sz="1100" dirty="0">
                        <a:latin typeface="Open Sans"/>
                        <a:cs typeface="Times New Roman" panose="02020603050405020304" pitchFamily="18" charset="0"/>
                      </a:endParaRPr>
                    </a:p>
                  </a:txBody>
                  <a:tcPr/>
                </a:tc>
                <a:tc>
                  <a:txBody>
                    <a:bodyPr/>
                    <a:lstStyle/>
                    <a:p>
                      <a:pPr algn="just"/>
                      <a:endParaRPr lang="en-US" sz="1100" dirty="0">
                        <a:latin typeface="Open Sans"/>
                        <a:cs typeface="Times New Roman" panose="02020603050405020304" pitchFamily="18" charset="0"/>
                      </a:endParaRPr>
                    </a:p>
                  </a:txBody>
                  <a:tcPr/>
                </a:tc>
                <a:tc>
                  <a:txBody>
                    <a:bodyPr/>
                    <a:lstStyle/>
                    <a:p>
                      <a:pPr algn="just"/>
                      <a:endParaRPr lang="en-US" sz="1100" dirty="0">
                        <a:latin typeface="Open Sans"/>
                        <a:cs typeface="Times New Roman" panose="02020603050405020304" pitchFamily="18" charset="0"/>
                      </a:endParaRPr>
                    </a:p>
                  </a:txBody>
                  <a:tcPr/>
                </a:tc>
                <a:tc>
                  <a:txBody>
                    <a:bodyPr/>
                    <a:lstStyle/>
                    <a:p>
                      <a:pPr algn="just"/>
                      <a:r>
                        <a:rPr lang="en-US" sz="1100" dirty="0" smtClean="0">
                          <a:latin typeface="Open Sans"/>
                          <a:cs typeface="Times New Roman" panose="02020603050405020304" pitchFamily="18" charset="0"/>
                        </a:rPr>
                        <a:t>List price, </a:t>
                      </a:r>
                      <a:r>
                        <a:rPr lang="en-US" sz="1100" dirty="0" smtClean="0">
                          <a:latin typeface="Open Sans"/>
                          <a:cs typeface="Times New Roman" panose="02020603050405020304" pitchFamily="18" charset="0"/>
                        </a:rPr>
                        <a:t>Standard cost</a:t>
                      </a:r>
                      <a:endParaRPr lang="en-US" sz="1100" dirty="0">
                        <a:latin typeface="Open Sans"/>
                        <a:cs typeface="Times New Roman" panose="02020603050405020304" pitchFamily="18" charset="0"/>
                      </a:endParaRPr>
                    </a:p>
                  </a:txBody>
                  <a:tcPr/>
                </a:tc>
                <a:tc>
                  <a:txBody>
                    <a:bodyPr/>
                    <a:lstStyle/>
                    <a:p>
                      <a:pPr algn="just"/>
                      <a:endParaRPr lang="en-US" sz="1100" dirty="0">
                        <a:latin typeface="Open Sans"/>
                        <a:cs typeface="Times New Roman" panose="02020603050405020304" pitchFamily="18" charset="0"/>
                      </a:endParaRPr>
                    </a:p>
                  </a:txBody>
                  <a:tcPr/>
                </a:tc>
                <a:tc>
                  <a:txBody>
                    <a:bodyPr/>
                    <a:lstStyle/>
                    <a:p>
                      <a:pPr algn="just"/>
                      <a:r>
                        <a:rPr lang="en-US" sz="1100" dirty="0" smtClean="0">
                          <a:latin typeface="Open Sans"/>
                          <a:cs typeface="Times New Roman" panose="02020603050405020304" pitchFamily="18" charset="0"/>
                        </a:rPr>
                        <a:t>Default</a:t>
                      </a:r>
                      <a:endParaRPr lang="en-US" sz="1100" dirty="0">
                        <a:latin typeface="Open Sans"/>
                        <a:cs typeface="Times New Roman" panose="02020603050405020304" pitchFamily="18" charset="0"/>
                      </a:endParaRPr>
                    </a:p>
                  </a:txBody>
                  <a:tcPr/>
                </a:tc>
                <a:tc>
                  <a:txBody>
                    <a:bodyPr/>
                    <a:lstStyle/>
                    <a:p>
                      <a:pPr algn="just"/>
                      <a:endParaRPr lang="en-US" sz="1100" dirty="0">
                        <a:latin typeface="Open Sans"/>
                        <a:cs typeface="Times New Roman" panose="02020603050405020304" pitchFamily="18" charset="0"/>
                      </a:endParaRPr>
                    </a:p>
                  </a:txBody>
                  <a:tcPr/>
                </a:tc>
                <a:extLst>
                  <a:ext uri="{0D108BD9-81ED-4DB2-BD59-A6C34878D82A}">
                    <a16:rowId xmlns:a16="http://schemas.microsoft.com/office/drawing/2014/main" val="1740086533"/>
                  </a:ext>
                </a:extLst>
              </a:tr>
              <a:tr h="446883">
                <a:tc>
                  <a:txBody>
                    <a:bodyPr/>
                    <a:lstStyle/>
                    <a:p>
                      <a:pPr algn="just"/>
                      <a:r>
                        <a:rPr lang="en-US" sz="1100" dirty="0" smtClean="0">
                          <a:latin typeface="Open Sans"/>
                          <a:cs typeface="Times New Roman" panose="02020603050405020304" pitchFamily="18" charset="0"/>
                        </a:rPr>
                        <a:t>NewCustomerList</a:t>
                      </a:r>
                      <a:endParaRPr lang="en-US" sz="1100" dirty="0">
                        <a:latin typeface="Open Sans"/>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smtClean="0">
                          <a:latin typeface="Open Sans"/>
                          <a:cs typeface="Times New Roman" panose="02020603050405020304" pitchFamily="18" charset="0"/>
                        </a:rPr>
                        <a:t>Job title,</a:t>
                      </a:r>
                      <a:r>
                        <a:rPr lang="en-US" sz="1100" baseline="0" dirty="0" smtClean="0">
                          <a:latin typeface="Open Sans"/>
                          <a:cs typeface="Times New Roman" panose="02020603050405020304" pitchFamily="18" charset="0"/>
                        </a:rPr>
                        <a:t> </a:t>
                      </a:r>
                      <a:r>
                        <a:rPr lang="en-US" sz="1100" baseline="0" dirty="0" smtClean="0">
                          <a:latin typeface="Open Sans"/>
                          <a:cs typeface="Times New Roman" panose="02020603050405020304" pitchFamily="18" charset="0"/>
                        </a:rPr>
                        <a:t>wealth segment,</a:t>
                      </a:r>
                      <a:endParaRPr lang="en-US" sz="1100" dirty="0" smtClean="0">
                        <a:latin typeface="Open Sans"/>
                        <a:cs typeface="Times New Roman" panose="02020603050405020304" pitchFamily="18" charset="0"/>
                      </a:endParaRPr>
                    </a:p>
                    <a:p>
                      <a:pPr algn="just"/>
                      <a:endParaRPr lang="en-US" sz="1100" dirty="0">
                        <a:latin typeface="Open Sans"/>
                        <a:cs typeface="Times New Roman" panose="02020603050405020304" pitchFamily="18" charset="0"/>
                      </a:endParaRPr>
                    </a:p>
                  </a:txBody>
                  <a:tcPr/>
                </a:tc>
                <a:tc>
                  <a:txBody>
                    <a:bodyPr/>
                    <a:lstStyle/>
                    <a:p>
                      <a:pPr algn="just"/>
                      <a:endParaRPr lang="en-US" sz="1100">
                        <a:latin typeface="Open Sans"/>
                        <a:cs typeface="Times New Roman" panose="02020603050405020304" pitchFamily="18" charset="0"/>
                      </a:endParaRPr>
                    </a:p>
                  </a:txBody>
                  <a:tcPr/>
                </a:tc>
                <a:tc>
                  <a:txBody>
                    <a:bodyPr/>
                    <a:lstStyle/>
                    <a:p>
                      <a:pPr algn="just"/>
                      <a:endParaRPr lang="en-US" sz="1100">
                        <a:latin typeface="Open Sans"/>
                        <a:cs typeface="Times New Roman" panose="02020603050405020304" pitchFamily="18" charset="0"/>
                      </a:endParaRPr>
                    </a:p>
                  </a:txBody>
                  <a:tcPr/>
                </a:tc>
                <a:tc>
                  <a:txBody>
                    <a:bodyPr/>
                    <a:lstStyle/>
                    <a:p>
                      <a:pPr algn="just"/>
                      <a:endParaRPr lang="en-US" sz="1100" dirty="0">
                        <a:latin typeface="Open Sans"/>
                        <a:cs typeface="Times New Roman" panose="02020603050405020304" pitchFamily="18" charset="0"/>
                      </a:endParaRPr>
                    </a:p>
                  </a:txBody>
                  <a:tcPr/>
                </a:tc>
                <a:tc>
                  <a:txBody>
                    <a:bodyPr/>
                    <a:lstStyle/>
                    <a:p>
                      <a:pPr algn="just"/>
                      <a:endParaRPr lang="en-US" sz="1100" dirty="0">
                        <a:latin typeface="Open Sans"/>
                        <a:cs typeface="Times New Roman" panose="02020603050405020304" pitchFamily="18" charset="0"/>
                      </a:endParaRPr>
                    </a:p>
                  </a:txBody>
                  <a:tcPr/>
                </a:tc>
                <a:tc>
                  <a:txBody>
                    <a:bodyPr/>
                    <a:lstStyle/>
                    <a:p>
                      <a:pPr algn="just"/>
                      <a:endParaRPr lang="en-US" sz="1100" dirty="0">
                        <a:latin typeface="Open Sans"/>
                        <a:cs typeface="Times New Roman" panose="02020603050405020304" pitchFamily="18" charset="0"/>
                      </a:endParaRPr>
                    </a:p>
                  </a:txBody>
                  <a:tcPr/>
                </a:tc>
                <a:extLst>
                  <a:ext uri="{0D108BD9-81ED-4DB2-BD59-A6C34878D82A}">
                    <a16:rowId xmlns:a16="http://schemas.microsoft.com/office/drawing/2014/main" val="1964181639"/>
                  </a:ext>
                </a:extLst>
              </a:tr>
              <a:tr h="671635">
                <a:tc>
                  <a:txBody>
                    <a:bodyPr/>
                    <a:lstStyle/>
                    <a:p>
                      <a:pPr algn="just"/>
                      <a:r>
                        <a:rPr lang="en-US" sz="1100" dirty="0" smtClean="0">
                          <a:latin typeface="Open Sans"/>
                          <a:cs typeface="Times New Roman" panose="02020603050405020304" pitchFamily="18" charset="0"/>
                        </a:rPr>
                        <a:t>Customer</a:t>
                      </a:r>
                      <a:r>
                        <a:rPr lang="en-US" sz="1100" baseline="0" dirty="0" smtClean="0">
                          <a:latin typeface="Open Sans"/>
                          <a:cs typeface="Times New Roman" panose="02020603050405020304" pitchFamily="18" charset="0"/>
                        </a:rPr>
                        <a:t>Demography</a:t>
                      </a:r>
                    </a:p>
                    <a:p>
                      <a:pPr algn="just"/>
                      <a:endParaRPr lang="en-US" sz="1100" baseline="0" dirty="0" smtClean="0">
                        <a:latin typeface="Open Sans"/>
                        <a:cs typeface="Times New Roman" panose="02020603050405020304" pitchFamily="18" charset="0"/>
                      </a:endParaRPr>
                    </a:p>
                    <a:p>
                      <a:pPr algn="just"/>
                      <a:endParaRPr lang="en-US" sz="1100" dirty="0">
                        <a:latin typeface="Open Sans"/>
                        <a:cs typeface="Times New Roman" panose="02020603050405020304" pitchFamily="18" charset="0"/>
                      </a:endParaRPr>
                    </a:p>
                  </a:txBody>
                  <a:tcPr/>
                </a:tc>
                <a:tc>
                  <a:txBody>
                    <a:bodyPr/>
                    <a:lstStyle/>
                    <a:p>
                      <a:pPr algn="just"/>
                      <a:endParaRPr lang="en-US" sz="1100" dirty="0">
                        <a:latin typeface="Open Sans"/>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smtClean="0">
                          <a:latin typeface="Open Sans"/>
                          <a:cs typeface="Times New Roman" panose="02020603050405020304" pitchFamily="18" charset="0"/>
                        </a:rPr>
                        <a:t>Job title,</a:t>
                      </a:r>
                      <a:r>
                        <a:rPr lang="en-US" sz="1100" baseline="0" dirty="0" smtClean="0">
                          <a:latin typeface="Open Sans"/>
                          <a:cs typeface="Times New Roman" panose="02020603050405020304" pitchFamily="18" charset="0"/>
                        </a:rPr>
                        <a:t> </a:t>
                      </a:r>
                      <a:r>
                        <a:rPr lang="en-US" sz="1100" baseline="0" dirty="0" smtClean="0">
                          <a:latin typeface="Open Sans"/>
                          <a:cs typeface="Times New Roman" panose="02020603050405020304" pitchFamily="18" charset="0"/>
                        </a:rPr>
                        <a:t>wealth segment,</a:t>
                      </a:r>
                      <a:endParaRPr lang="en-US" sz="1100" dirty="0" smtClean="0">
                        <a:latin typeface="Open Sans"/>
                        <a:cs typeface="Times New Roman" panose="02020603050405020304" pitchFamily="18" charset="0"/>
                      </a:endParaRPr>
                    </a:p>
                    <a:p>
                      <a:pPr algn="just"/>
                      <a:r>
                        <a:rPr lang="en-US" sz="1100" dirty="0" smtClean="0">
                          <a:latin typeface="Open Sans"/>
                          <a:cs typeface="Times New Roman" panose="02020603050405020304" pitchFamily="18" charset="0"/>
                        </a:rPr>
                        <a:t>Gender</a:t>
                      </a:r>
                      <a:endParaRPr lang="en-US" sz="1100" dirty="0">
                        <a:latin typeface="Open Sans"/>
                        <a:cs typeface="Times New Roman" panose="02020603050405020304" pitchFamily="18" charset="0"/>
                      </a:endParaRPr>
                    </a:p>
                  </a:txBody>
                  <a:tcPr/>
                </a:tc>
                <a:tc>
                  <a:txBody>
                    <a:bodyPr/>
                    <a:lstStyle/>
                    <a:p>
                      <a:pPr algn="just"/>
                      <a:endParaRPr lang="en-US" sz="1100">
                        <a:latin typeface="Open Sans"/>
                        <a:cs typeface="Times New Roman" panose="02020603050405020304" pitchFamily="18" charset="0"/>
                      </a:endParaRPr>
                    </a:p>
                  </a:txBody>
                  <a:tcPr/>
                </a:tc>
                <a:tc>
                  <a:txBody>
                    <a:bodyPr/>
                    <a:lstStyle/>
                    <a:p>
                      <a:pPr algn="just"/>
                      <a:r>
                        <a:rPr lang="en-US" sz="1100" dirty="0" smtClean="0">
                          <a:latin typeface="Open Sans"/>
                          <a:cs typeface="Times New Roman" panose="02020603050405020304" pitchFamily="18" charset="0"/>
                        </a:rPr>
                        <a:t>Wealth segment</a:t>
                      </a:r>
                      <a:endParaRPr lang="en-US" sz="1100" dirty="0">
                        <a:latin typeface="Open Sans"/>
                        <a:cs typeface="Times New Roman" panose="02020603050405020304" pitchFamily="18" charset="0"/>
                      </a:endParaRPr>
                    </a:p>
                  </a:txBody>
                  <a:tcPr/>
                </a:tc>
                <a:tc>
                  <a:txBody>
                    <a:bodyPr/>
                    <a:lstStyle/>
                    <a:p>
                      <a:pPr algn="just"/>
                      <a:endParaRPr lang="en-US" sz="1100" dirty="0">
                        <a:latin typeface="Open Sans"/>
                        <a:cs typeface="Times New Roman" panose="02020603050405020304" pitchFamily="18" charset="0"/>
                      </a:endParaRPr>
                    </a:p>
                  </a:txBody>
                  <a:tcPr/>
                </a:tc>
                <a:tc>
                  <a:txBody>
                    <a:bodyPr/>
                    <a:lstStyle/>
                    <a:p>
                      <a:pPr algn="just"/>
                      <a:r>
                        <a:rPr lang="en-US" sz="1100" dirty="0" smtClean="0">
                          <a:latin typeface="Open Sans"/>
                          <a:cs typeface="Times New Roman" panose="02020603050405020304" pitchFamily="18" charset="0"/>
                        </a:rPr>
                        <a:t>DOB</a:t>
                      </a:r>
                      <a:endParaRPr lang="en-US" sz="1100" dirty="0">
                        <a:latin typeface="Open Sans"/>
                        <a:cs typeface="Times New Roman" panose="02020603050405020304" pitchFamily="18" charset="0"/>
                      </a:endParaRPr>
                    </a:p>
                  </a:txBody>
                  <a:tcPr/>
                </a:tc>
                <a:extLst>
                  <a:ext uri="{0D108BD9-81ED-4DB2-BD59-A6C34878D82A}">
                    <a16:rowId xmlns:a16="http://schemas.microsoft.com/office/drawing/2014/main" val="1366688355"/>
                  </a:ext>
                </a:extLst>
              </a:tr>
              <a:tr h="446883">
                <a:tc>
                  <a:txBody>
                    <a:bodyPr/>
                    <a:lstStyle/>
                    <a:p>
                      <a:pPr algn="just"/>
                      <a:r>
                        <a:rPr lang="en-US" sz="1100" dirty="0" smtClean="0">
                          <a:latin typeface="Open Sans"/>
                          <a:cs typeface="Times New Roman" panose="02020603050405020304" pitchFamily="18" charset="0"/>
                        </a:rPr>
                        <a:t>CustomerAddress</a:t>
                      </a:r>
                      <a:endParaRPr lang="en-US" sz="1100" dirty="0">
                        <a:latin typeface="Open Sans"/>
                        <a:cs typeface="Times New Roman" panose="02020603050405020304" pitchFamily="18" charset="0"/>
                      </a:endParaRPr>
                    </a:p>
                  </a:txBody>
                  <a:tcPr/>
                </a:tc>
                <a:tc>
                  <a:txBody>
                    <a:bodyPr/>
                    <a:lstStyle/>
                    <a:p>
                      <a:pPr algn="just"/>
                      <a:endParaRPr lang="en-US" sz="1100" dirty="0">
                        <a:latin typeface="Open Sans"/>
                        <a:cs typeface="Times New Roman" panose="02020603050405020304" pitchFamily="18" charset="0"/>
                      </a:endParaRPr>
                    </a:p>
                  </a:txBody>
                  <a:tcPr/>
                </a:tc>
                <a:tc>
                  <a:txBody>
                    <a:bodyPr/>
                    <a:lstStyle/>
                    <a:p>
                      <a:pPr algn="just"/>
                      <a:endParaRPr lang="en-US" sz="1100">
                        <a:latin typeface="Open Sans"/>
                        <a:cs typeface="Times New Roman" panose="02020603050405020304" pitchFamily="18" charset="0"/>
                      </a:endParaRPr>
                    </a:p>
                  </a:txBody>
                  <a:tcPr/>
                </a:tc>
                <a:tc>
                  <a:txBody>
                    <a:bodyPr/>
                    <a:lstStyle/>
                    <a:p>
                      <a:pPr algn="just"/>
                      <a:endParaRPr lang="en-US" sz="1100">
                        <a:latin typeface="Open Sans"/>
                        <a:cs typeface="Times New Roman" panose="02020603050405020304" pitchFamily="18" charset="0"/>
                      </a:endParaRPr>
                    </a:p>
                  </a:txBody>
                  <a:tcPr/>
                </a:tc>
                <a:tc>
                  <a:txBody>
                    <a:bodyPr/>
                    <a:lstStyle/>
                    <a:p>
                      <a:pPr algn="just"/>
                      <a:r>
                        <a:rPr lang="en-US" sz="1100" dirty="0" smtClean="0">
                          <a:latin typeface="Open Sans"/>
                          <a:cs typeface="Times New Roman" panose="02020603050405020304" pitchFamily="18" charset="0"/>
                        </a:rPr>
                        <a:t>State</a:t>
                      </a:r>
                      <a:endParaRPr lang="en-US" sz="1100" dirty="0">
                        <a:latin typeface="Open Sans"/>
                        <a:cs typeface="Times New Roman" panose="02020603050405020304" pitchFamily="18" charset="0"/>
                      </a:endParaRPr>
                    </a:p>
                  </a:txBody>
                  <a:tcPr/>
                </a:tc>
                <a:tc>
                  <a:txBody>
                    <a:bodyPr/>
                    <a:lstStyle/>
                    <a:p>
                      <a:pPr algn="just"/>
                      <a:endParaRPr lang="en-US" sz="1100" dirty="0">
                        <a:latin typeface="Open Sans"/>
                        <a:cs typeface="Times New Roman" panose="02020603050405020304" pitchFamily="18" charset="0"/>
                      </a:endParaRPr>
                    </a:p>
                  </a:txBody>
                  <a:tcPr/>
                </a:tc>
                <a:tc>
                  <a:txBody>
                    <a:bodyPr/>
                    <a:lstStyle/>
                    <a:p>
                      <a:pPr algn="just"/>
                      <a:endParaRPr lang="en-US" sz="1100" dirty="0">
                        <a:latin typeface="Open Sans"/>
                        <a:cs typeface="Times New Roman" panose="02020603050405020304" pitchFamily="18" charset="0"/>
                      </a:endParaRPr>
                    </a:p>
                  </a:txBody>
                  <a:tcPr/>
                </a:tc>
                <a:extLst>
                  <a:ext uri="{0D108BD9-81ED-4DB2-BD59-A6C34878D82A}">
                    <a16:rowId xmlns:a16="http://schemas.microsoft.com/office/drawing/2014/main" val="1068897947"/>
                  </a:ext>
                </a:extLst>
              </a:tr>
            </a:tbl>
          </a:graphicData>
        </a:graphic>
      </p:graphicFrame>
    </p:spTree>
    <p:extLst>
      <p:ext uri="{BB962C8B-B14F-4D97-AF65-F5344CB8AC3E}">
        <p14:creationId xmlns:p14="http://schemas.microsoft.com/office/powerpoint/2010/main" val="239713468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590091" y="1561281"/>
            <a:ext cx="7980218" cy="294538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200" dirty="0"/>
              <a:t>1. </a:t>
            </a:r>
            <a:r>
              <a:rPr lang="en-US" sz="1200" dirty="0" smtClean="0"/>
              <a:t>Take </a:t>
            </a:r>
            <a:r>
              <a:rPr lang="en-US" sz="1200" dirty="0"/>
              <a:t>a look at the following datasets provided by Sprocket Central Pty Ltd and identify all data quality issues. Once you've had a look at these datasets, draft an email to the client identifying all data quality issues. </a:t>
            </a:r>
          </a:p>
          <a:p>
            <a:endParaRPr lang="en-US" sz="1200" dirty="0"/>
          </a:p>
          <a:p>
            <a:r>
              <a:rPr lang="en-US" sz="1200" dirty="0"/>
              <a:t>2.Create a PowerPoint presentation </a:t>
            </a:r>
            <a:r>
              <a:rPr lang="en-US" sz="1200" dirty="0" smtClean="0"/>
              <a:t>which </a:t>
            </a:r>
            <a:r>
              <a:rPr lang="en-US" sz="1200" dirty="0"/>
              <a:t>outlines the approach we will be taking to identify which of the 1000 customers Sprocket Central Pty Ltd should target, based on this dataset. Explain the three phases:  Data Exploration; Model Development and Interpretation.</a:t>
            </a:r>
          </a:p>
          <a:p>
            <a:endParaRPr lang="en-US" sz="1200" dirty="0"/>
          </a:p>
          <a:p>
            <a:r>
              <a:rPr lang="en-US" sz="1200" dirty="0"/>
              <a:t>3. Please develop a dashboard that we can present to the client at our next meeting. Display your data summary and results of the analysis in a dashboard (see tools/references for assistance). Specifically, your presentation should specify who Sprocket Central Pty Ltd' should be targeting out of the new 1000 customer list. </a:t>
            </a:r>
          </a:p>
          <a:p>
            <a:endParaRPr lang="en-US" sz="1200" dirty="0"/>
          </a:p>
        </p:txBody>
      </p:sp>
      <p:sp>
        <p:nvSpPr>
          <p:cNvPr id="124" name="Shape 73"/>
          <p:cNvSpPr/>
          <p:nvPr/>
        </p:nvSpPr>
        <p:spPr>
          <a:xfrm>
            <a:off x="205025" y="2164724"/>
            <a:ext cx="4134600" cy="42752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just"/>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p:cNvSpPr txBox="1"/>
          <p:nvPr/>
        </p:nvSpPr>
        <p:spPr>
          <a:xfrm>
            <a:off x="744371" y="1035675"/>
            <a:ext cx="359525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smtClean="0">
                <a:ln>
                  <a:noFill/>
                </a:ln>
                <a:solidFill>
                  <a:srgbClr val="000000"/>
                </a:solidFill>
                <a:effectLst/>
                <a:uFillTx/>
                <a:latin typeface="Open Sans"/>
                <a:sym typeface="Arial"/>
              </a:rPr>
              <a:t>Task</a:t>
            </a:r>
            <a:r>
              <a:rPr kumimoji="0" lang="en-US" sz="1400" b="1" i="0" u="none" strike="noStrike" cap="none" spc="0" normalizeH="0" baseline="0" dirty="0" smtClean="0">
                <a:ln>
                  <a:noFill/>
                </a:ln>
                <a:solidFill>
                  <a:srgbClr val="000000"/>
                </a:solidFill>
                <a:effectLst/>
                <a:uFillTx/>
                <a:latin typeface="+mn-lt"/>
                <a:ea typeface="+mn-ea"/>
                <a:cs typeface="+mn-cs"/>
                <a:sym typeface="Arial"/>
              </a:rPr>
              <a:t> to do</a:t>
            </a:r>
            <a:endParaRPr kumimoji="0" lang="en-US" sz="1400" b="1"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205025" y="1591804"/>
            <a:ext cx="8405575" cy="42752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p:cNvSpPr txBox="1"/>
          <p:nvPr/>
        </p:nvSpPr>
        <p:spPr>
          <a:xfrm>
            <a:off x="602672" y="1052277"/>
            <a:ext cx="326274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smtClean="0">
                <a:ln>
                  <a:noFill/>
                </a:ln>
                <a:solidFill>
                  <a:srgbClr val="000000"/>
                </a:solidFill>
                <a:effectLst/>
                <a:uFillTx/>
                <a:latin typeface="Open Sans"/>
                <a:sym typeface="Arial"/>
              </a:rPr>
              <a:t>DATA CLEANING</a:t>
            </a:r>
            <a:endParaRPr kumimoji="0" lang="en-US" sz="1400" b="1" i="0" u="none" strike="noStrike" cap="none" spc="0" normalizeH="0" baseline="0" dirty="0">
              <a:ln>
                <a:noFill/>
              </a:ln>
              <a:solidFill>
                <a:srgbClr val="000000"/>
              </a:solidFill>
              <a:effectLst/>
              <a:uFillTx/>
              <a:latin typeface="Open Sans"/>
              <a:sym typeface="Arial"/>
            </a:endParaRPr>
          </a:p>
        </p:txBody>
      </p:sp>
      <p:sp>
        <p:nvSpPr>
          <p:cNvPr id="3" name="TextBox 2"/>
          <p:cNvSpPr txBox="1"/>
          <p:nvPr/>
        </p:nvSpPr>
        <p:spPr>
          <a:xfrm>
            <a:off x="509154" y="1591804"/>
            <a:ext cx="5226628"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1600" b="0" i="0" u="none" strike="noStrike" cap="none" spc="0" normalizeH="0" baseline="0" dirty="0" smtClean="0">
                <a:ln>
                  <a:noFill/>
                </a:ln>
                <a:solidFill>
                  <a:srgbClr val="000000"/>
                </a:solidFill>
                <a:effectLst/>
                <a:uFillTx/>
                <a:latin typeface="Open Sans"/>
                <a:sym typeface="Arial"/>
              </a:rPr>
              <a:t>Added a filter to the dataset of each data.</a:t>
            </a: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lang="en-US" sz="1600" dirty="0" smtClean="0">
                <a:latin typeface="Open Sans"/>
              </a:rPr>
              <a:t>Checks for corrections</a:t>
            </a: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1600" b="0" i="0" u="none" strike="noStrike" cap="none" spc="0" normalizeH="0" baseline="0" dirty="0" smtClean="0">
                <a:ln>
                  <a:noFill/>
                </a:ln>
                <a:solidFill>
                  <a:srgbClr val="000000"/>
                </a:solidFill>
                <a:effectLst/>
                <a:uFillTx/>
                <a:latin typeface="Open Sans"/>
                <a:sym typeface="Arial"/>
              </a:rPr>
              <a:t>Change data</a:t>
            </a:r>
            <a:r>
              <a:rPr kumimoji="0" lang="en-US" sz="1600" b="0" i="0" u="none" strike="noStrike" cap="none" spc="0" normalizeH="0" dirty="0" smtClean="0">
                <a:ln>
                  <a:noFill/>
                </a:ln>
                <a:solidFill>
                  <a:srgbClr val="000000"/>
                </a:solidFill>
                <a:effectLst/>
                <a:uFillTx/>
                <a:latin typeface="Open Sans"/>
                <a:sym typeface="Arial"/>
              </a:rPr>
              <a:t> types to right format</a:t>
            </a: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lang="en-US" sz="1600" baseline="0" dirty="0" smtClean="0">
                <a:latin typeface="Open Sans"/>
              </a:rPr>
              <a:t>Delete</a:t>
            </a:r>
            <a:r>
              <a:rPr lang="en-US" sz="1600" dirty="0" smtClean="0">
                <a:latin typeface="Open Sans"/>
              </a:rPr>
              <a:t> banks </a:t>
            </a: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kumimoji="0" lang="en-US" sz="1600" b="0" i="0" u="none" strike="noStrike" cap="none" spc="0" normalizeH="0" baseline="0" dirty="0" smtClean="0">
                <a:ln>
                  <a:noFill/>
                </a:ln>
                <a:solidFill>
                  <a:srgbClr val="000000"/>
                </a:solidFill>
                <a:effectLst/>
                <a:uFillTx/>
                <a:latin typeface="Open Sans"/>
                <a:sym typeface="Arial"/>
              </a:rPr>
              <a:t>Delete</a:t>
            </a:r>
            <a:r>
              <a:rPr kumimoji="0" lang="en-US" sz="1600" b="0" i="0" u="none" strike="noStrike" cap="none" spc="0" normalizeH="0" dirty="0" smtClean="0">
                <a:ln>
                  <a:noFill/>
                </a:ln>
                <a:solidFill>
                  <a:srgbClr val="000000"/>
                </a:solidFill>
                <a:effectLst/>
                <a:uFillTx/>
                <a:latin typeface="Open Sans"/>
                <a:sym typeface="Arial"/>
              </a:rPr>
              <a:t> unnecessary columns (e.g. Default column)</a:t>
            </a: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tabLst/>
            </a:pPr>
            <a:r>
              <a:rPr lang="en-US" sz="1600" baseline="0" dirty="0" smtClean="0">
                <a:latin typeface="Open Sans"/>
              </a:rPr>
              <a:t>Merge necessary columns</a:t>
            </a:r>
            <a:r>
              <a:rPr lang="en-US" sz="1600" dirty="0" smtClean="0">
                <a:latin typeface="Open Sans"/>
              </a:rPr>
              <a:t> together in excel</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205025" y="1591804"/>
            <a:ext cx="8405575" cy="42752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p:cNvSpPr txBox="1"/>
          <p:nvPr/>
        </p:nvSpPr>
        <p:spPr>
          <a:xfrm>
            <a:off x="602672" y="1052277"/>
            <a:ext cx="326274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smtClean="0">
                <a:ln>
                  <a:noFill/>
                </a:ln>
                <a:solidFill>
                  <a:srgbClr val="000000"/>
                </a:solidFill>
                <a:effectLst/>
                <a:uFillTx/>
                <a:latin typeface="Open Sans"/>
                <a:sym typeface="Arial"/>
              </a:rPr>
              <a:t>DATA PROCESSING</a:t>
            </a:r>
            <a:endParaRPr kumimoji="0" lang="en-US" sz="1400" b="1" i="0" u="none" strike="noStrike" cap="none" spc="0" normalizeH="0" baseline="0" dirty="0">
              <a:ln>
                <a:noFill/>
              </a:ln>
              <a:solidFill>
                <a:srgbClr val="000000"/>
              </a:solidFill>
              <a:effectLst/>
              <a:uFillTx/>
              <a:latin typeface="Open Sans"/>
              <a:sym typeface="Arial"/>
            </a:endParaRPr>
          </a:p>
        </p:txBody>
      </p:sp>
      <p:sp>
        <p:nvSpPr>
          <p:cNvPr id="3" name="TextBox 2"/>
          <p:cNvSpPr txBox="1"/>
          <p:nvPr/>
        </p:nvSpPr>
        <p:spPr>
          <a:xfrm>
            <a:off x="509154" y="1591804"/>
            <a:ext cx="5590310" cy="2631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r>
              <a:rPr lang="en-US" sz="1600" dirty="0" smtClean="0">
                <a:latin typeface="Open Sans"/>
              </a:rPr>
              <a:t>Exported data to MySQL for Queries</a:t>
            </a:r>
          </a:p>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r>
              <a:rPr lang="en-US" sz="1600" dirty="0" smtClean="0">
                <a:latin typeface="Open Sans"/>
              </a:rPr>
              <a:t>Generates queries like Total Profit, Age, Average sales, </a:t>
            </a:r>
            <a:r>
              <a:rPr lang="en-US" sz="1600" dirty="0" err="1" smtClean="0">
                <a:latin typeface="Open Sans"/>
              </a:rPr>
              <a:t>e.t.c</a:t>
            </a:r>
            <a:endParaRPr lang="en-US" sz="1600" dirty="0" smtClean="0">
              <a:latin typeface="Open Sans"/>
            </a:endParaRPr>
          </a:p>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r>
              <a:rPr lang="en-US" sz="1600" dirty="0" smtClean="0">
                <a:latin typeface="Open Sans"/>
              </a:rPr>
              <a:t>Generate insights for data visualizations</a:t>
            </a:r>
          </a:p>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r>
              <a:rPr lang="en-US" sz="1600" dirty="0" smtClean="0">
                <a:latin typeface="Open Sans"/>
              </a:rPr>
              <a:t>Check data for errors, then proceeded to data visualizations.</a:t>
            </a:r>
          </a:p>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endParaRPr lang="en-US" dirty="0" smtClean="0">
              <a:latin typeface="Open Sans"/>
            </a:endParaRPr>
          </a:p>
        </p:txBody>
      </p:sp>
    </p:spTree>
    <p:extLst>
      <p:ext uri="{BB962C8B-B14F-4D97-AF65-F5344CB8AC3E}">
        <p14:creationId xmlns:p14="http://schemas.microsoft.com/office/powerpoint/2010/main" val="5614334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smtClean="0"/>
              <a:t>Data Exploration</a:t>
            </a:r>
            <a:endParaRPr dirty="0"/>
          </a:p>
        </p:txBody>
      </p:sp>
      <p:sp>
        <p:nvSpPr>
          <p:cNvPr id="123" name="Shape 72"/>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 Customer Segmentation: </a:t>
            </a:r>
            <a:endParaRPr dirty="0"/>
          </a:p>
        </p:txBody>
      </p:sp>
      <p:sp>
        <p:nvSpPr>
          <p:cNvPr id="124" name="Shape 73"/>
          <p:cNvSpPr/>
          <p:nvPr/>
        </p:nvSpPr>
        <p:spPr>
          <a:xfrm>
            <a:off x="205025" y="2164724"/>
            <a:ext cx="4134600" cy="230829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smtClean="0"/>
              <a:t>I combine </a:t>
            </a:r>
            <a:r>
              <a:rPr lang="en-US" dirty="0"/>
              <a:t>the customer demographic data with transactional data to analyze customer segments based on factors such as age, gender, </a:t>
            </a:r>
            <a:r>
              <a:rPr lang="en-US" dirty="0" smtClean="0"/>
              <a:t>job title, and </a:t>
            </a:r>
            <a:r>
              <a:rPr lang="en-US" dirty="0"/>
              <a:t>location. This </a:t>
            </a:r>
            <a:r>
              <a:rPr lang="en-US" dirty="0" smtClean="0"/>
              <a:t>help to </a:t>
            </a:r>
            <a:r>
              <a:rPr lang="en-US" dirty="0"/>
              <a:t>provide insights into the most valuable customer segments, allowing investors to tailor their marketing and business strategies accordingly.</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stretch>
            <a:fillRect/>
          </a:stretch>
        </p:blipFill>
        <p:spPr>
          <a:xfrm>
            <a:off x="4757737" y="1990725"/>
            <a:ext cx="3743325" cy="2305050"/>
          </a:xfrm>
          <a:prstGeom prst="rect">
            <a:avLst/>
          </a:prstGeom>
        </p:spPr>
      </p:pic>
    </p:spTree>
    <p:extLst>
      <p:ext uri="{BB962C8B-B14F-4D97-AF65-F5344CB8AC3E}">
        <p14:creationId xmlns:p14="http://schemas.microsoft.com/office/powerpoint/2010/main" val="413662129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Purchase </a:t>
            </a:r>
            <a:r>
              <a:rPr lang="en-US" dirty="0"/>
              <a:t>Patterns:</a:t>
            </a:r>
            <a:endParaRPr dirty="0"/>
          </a:p>
        </p:txBody>
      </p:sp>
      <p:sp>
        <p:nvSpPr>
          <p:cNvPr id="133" name="Shape 82"/>
          <p:cNvSpPr/>
          <p:nvPr/>
        </p:nvSpPr>
        <p:spPr>
          <a:xfrm>
            <a:off x="205025" y="2164724"/>
            <a:ext cx="4134600" cy="202026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Analyze </a:t>
            </a:r>
            <a:r>
              <a:rPr lang="en-US" dirty="0"/>
              <a:t>transaction data to identify trends and patterns in customer purchases. This could include the most popular </a:t>
            </a:r>
            <a:r>
              <a:rPr lang="en-US" dirty="0" smtClean="0"/>
              <a:t>brands </a:t>
            </a:r>
            <a:r>
              <a:rPr lang="en-US" dirty="0"/>
              <a:t>or product categories, peak sales periods, or any recurring purchasing behavior</a:t>
            </a:r>
            <a:r>
              <a:rPr lang="en-US" dirty="0" smtClean="0"/>
              <a:t>. I will </a:t>
            </a:r>
            <a:r>
              <a:rPr lang="en-US" dirty="0"/>
              <a:t>Visualize this data using charts or graphs to showcase key insights to investors.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8" name="Picture 7"/>
          <p:cNvPicPr>
            <a:picLocks noChangeAspect="1"/>
          </p:cNvPicPr>
          <p:nvPr/>
        </p:nvPicPr>
        <p:blipFill>
          <a:blip r:embed="rId2"/>
          <a:stretch>
            <a:fillRect/>
          </a:stretch>
        </p:blipFill>
        <p:spPr>
          <a:xfrm>
            <a:off x="5076825" y="2035413"/>
            <a:ext cx="3448050" cy="214957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Revenue and Profit Analysis:</a:t>
            </a:r>
            <a:endParaRPr dirty="0"/>
          </a:p>
        </p:txBody>
      </p:sp>
      <p:sp>
        <p:nvSpPr>
          <p:cNvPr id="142" name="Shape 91"/>
          <p:cNvSpPr/>
          <p:nvPr/>
        </p:nvSpPr>
        <p:spPr>
          <a:xfrm>
            <a:off x="205025" y="2164724"/>
            <a:ext cx="4134600" cy="15119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Analyzing </a:t>
            </a:r>
            <a:r>
              <a:rPr lang="en-US" dirty="0"/>
              <a:t>transactional data to track revenue and profitability over time. Visualize key performance indicators such as total revenue, average order value, or profit margins to highlight trends and key insights for investors.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stretch>
            <a:fillRect/>
          </a:stretch>
        </p:blipFill>
        <p:spPr>
          <a:xfrm>
            <a:off x="4580200" y="2052631"/>
            <a:ext cx="3948725" cy="2276475"/>
          </a:xfrm>
          <a:prstGeom prst="rect">
            <a:avLst/>
          </a:prstGeom>
        </p:spPr>
      </p:pic>
    </p:spTree>
    <p:extLst>
      <p:ext uri="{BB962C8B-B14F-4D97-AF65-F5344CB8AC3E}">
        <p14:creationId xmlns:p14="http://schemas.microsoft.com/office/powerpoint/2010/main" val="538154812"/>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13117</TotalTime>
  <Words>760</Words>
  <Application>Microsoft Office PowerPoint</Application>
  <PresentationFormat>On-screen Show (16:9)</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Open Sans</vt:lpstr>
      <vt:lpstr>Open Sans Extrabold</vt:lpstr>
      <vt:lpstr>Open Sans Light</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21</cp:revision>
  <dcterms:modified xsi:type="dcterms:W3CDTF">2023-05-19T07:53:18Z</dcterms:modified>
</cp:coreProperties>
</file>