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4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7F143-4B52-4990-8A1C-9E9D9D283F52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C1B59-5AA3-4327-84A0-BBDDB25838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394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73577" y="4686504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 txBox="1">
            <a:spLocks noGrp="1"/>
          </p:cNvSpPr>
          <p:nvPr>
            <p:ph type="sldNum" idx="12"/>
          </p:nvPr>
        </p:nvSpPr>
        <p:spPr>
          <a:xfrm>
            <a:off x="3815374" y="9371285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00" rIns="94825" bIns="474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タイトル スライド">
  <p:cSld name="13_タイトル スライド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39067" y="6608465"/>
            <a:ext cx="8652933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3296" y="-1695"/>
            <a:ext cx="3810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4">
            <a:alphaModFix/>
          </a:blip>
          <a:srcRect t="33505" b="33247"/>
          <a:stretch/>
        </p:blipFill>
        <p:spPr>
          <a:xfrm>
            <a:off x="212923" y="6416499"/>
            <a:ext cx="1299367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5"/>
          <p:cNvSpPr txBox="1"/>
          <p:nvPr/>
        </p:nvSpPr>
        <p:spPr>
          <a:xfrm>
            <a:off x="11417696" y="6536385"/>
            <a:ext cx="726976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9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93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804332" y="-457112"/>
            <a:ext cx="9736667" cy="135466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 txBox="1"/>
          <p:nvPr/>
        </p:nvSpPr>
        <p:spPr>
          <a:xfrm>
            <a:off x="6570212" y="6608384"/>
            <a:ext cx="5275376" cy="23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933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Akasaka Garden City 18th Floor 4-15-1 Akasaka, Minato-ku, Tokyo 107-0052 Japan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701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タイトル スライド">
  <p:cSld name="5_タイトル スライド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1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タイトル スライド">
  <p:cSld name="9_タイトル スライド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73" y="0"/>
            <a:ext cx="1110423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876" y="0"/>
            <a:ext cx="738035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7" descr="C:\Users\t-matsuda\Downloads\vector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472" y="3429064"/>
            <a:ext cx="1909113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 txBox="1"/>
          <p:nvPr/>
        </p:nvSpPr>
        <p:spPr>
          <a:xfrm>
            <a:off x="6500796" y="6608384"/>
            <a:ext cx="5275376" cy="23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933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Akasaka Garden City 18th Floor 4-15-1 Akasaka, Minato-ku, Tokyo 107-0052 Japan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9593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タイトル スライド">
  <p:cSld name="12_タイトル スライド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39067" y="6608465"/>
            <a:ext cx="8652933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8"/>
          <p:cNvSpPr txBox="1"/>
          <p:nvPr/>
        </p:nvSpPr>
        <p:spPr>
          <a:xfrm>
            <a:off x="6570217" y="6608384"/>
            <a:ext cx="5275376" cy="23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933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Akasaka Garden City 18th Floor 4-15-1 Akasaka, Minato-ku, Tokyo 107-0052 Japan</a:t>
            </a:r>
            <a:endParaRPr sz="2400"/>
          </a:p>
        </p:txBody>
      </p:sp>
      <p:sp>
        <p:nvSpPr>
          <p:cNvPr id="27" name="Google Shape;27;p8"/>
          <p:cNvSpPr txBox="1"/>
          <p:nvPr/>
        </p:nvSpPr>
        <p:spPr>
          <a:xfrm>
            <a:off x="11417696" y="6536385"/>
            <a:ext cx="726976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9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93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3296" y="-1695"/>
            <a:ext cx="3810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8"/>
          <p:cNvPicPr preferRelativeResize="0"/>
          <p:nvPr/>
        </p:nvPicPr>
        <p:blipFill rotWithShape="1">
          <a:blip r:embed="rId4">
            <a:alphaModFix/>
          </a:blip>
          <a:srcRect t="33505" b="33247"/>
          <a:stretch/>
        </p:blipFill>
        <p:spPr>
          <a:xfrm>
            <a:off x="212923" y="6416499"/>
            <a:ext cx="1299367" cy="4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724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タイトル スライド">
  <p:cSld name="16_タイトル スライド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69" y="0"/>
            <a:ext cx="1217886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9067" y="6608465"/>
            <a:ext cx="8652933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3296" y="-1695"/>
            <a:ext cx="3810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/>
        </p:nvSpPr>
        <p:spPr>
          <a:xfrm>
            <a:off x="11417696" y="6536385"/>
            <a:ext cx="726976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9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93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9"/>
          <p:cNvSpPr txBox="1"/>
          <p:nvPr/>
        </p:nvSpPr>
        <p:spPr>
          <a:xfrm>
            <a:off x="6570201" y="6608384"/>
            <a:ext cx="5275376" cy="23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933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Akasaka Garden City 18th Floor 4-15-1 Akasaka, Minato-ku, Tokyo 107-0052 Japan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5359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タイトル スライド">
  <p:cSld name="17_タイトル スライド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0"/>
          <p:cNvPicPr preferRelativeResize="0"/>
          <p:nvPr/>
        </p:nvPicPr>
        <p:blipFill rotWithShape="1">
          <a:blip r:embed="rId2">
            <a:alphaModFix/>
          </a:blip>
          <a:srcRect l="679" t="4782" r="678" b="-104"/>
          <a:stretch/>
        </p:blipFill>
        <p:spPr>
          <a:xfrm>
            <a:off x="0" y="-1694"/>
            <a:ext cx="12192000" cy="6859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9067" y="6608465"/>
            <a:ext cx="8652933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3296" y="-1695"/>
            <a:ext cx="3810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0"/>
          <p:cNvSpPr txBox="1"/>
          <p:nvPr/>
        </p:nvSpPr>
        <p:spPr>
          <a:xfrm>
            <a:off x="11417696" y="6536385"/>
            <a:ext cx="726976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9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93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6557237" y="6608384"/>
            <a:ext cx="5275376" cy="23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933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Akasaka Garden City 18th Floor 4-15-1 Akasaka, Minato-ku, Tokyo 107-0052 Japan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097809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10992544" y="6309321"/>
            <a:ext cx="822987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96005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2302452" y="633740"/>
            <a:ext cx="7137291" cy="5969357"/>
          </a:xfrm>
          <a:prstGeom prst="ellipse">
            <a:avLst/>
          </a:prstGeom>
          <a:solidFill>
            <a:srgbClr val="E9EFF7">
              <a:alpha val="5647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kumimoji="0" sz="20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0367" y="162501"/>
            <a:ext cx="4831900" cy="418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t" anchorCtr="0">
            <a:normAutofit/>
          </a:bodyPr>
          <a:lstStyle/>
          <a:p>
            <a:pPr defTabSz="1219170" algn="ctr">
              <a:lnSpc>
                <a:spcPct val="80000"/>
              </a:lnSpc>
              <a:buClr>
                <a:srgbClr val="000000"/>
              </a:buClr>
            </a:pPr>
            <a:r>
              <a:rPr sz="700"/>
              <a:t>株式会社ベクト</a:t>
            </a:r>
            <a:br/>
            <a:r>
              <a:rPr sz="700"/>
              <a:t>ルコンテクスト</a:t>
            </a:r>
            <a:br/>
            <a:r>
              <a:rPr sz="700"/>
              <a:t>マップ</a:t>
            </a:r>
            <a:endParaRPr kumimoji="0" sz="2133" kern="0" dirty="0">
              <a:solidFill>
                <a:srgbClr val="033F75"/>
              </a:solidFill>
              <a:latin typeface="Noto Sans JP"/>
              <a:ea typeface="Noto Sans JP"/>
              <a:cs typeface="Noto Sans JP"/>
              <a:sym typeface="Noto Sans JP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3964658" y="1770099"/>
            <a:ext cx="3666349" cy="3666349"/>
          </a:xfrm>
          <a:prstGeom prst="ellipse">
            <a:avLst/>
          </a:prstGeom>
          <a:solidFill>
            <a:srgbClr val="E9EFF7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kumimoji="0" sz="20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5079859" y="2885300"/>
            <a:ext cx="1435947" cy="143594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219170">
              <a:buClr>
                <a:srgbClr val="000000"/>
              </a:buClr>
            </a:pPr>
            <a:r>
              <a:rPr sz="800"/>
              <a:t>株式会社ベ</a:t>
            </a:r>
            <a:br/>
            <a:r>
              <a:rPr sz="800"/>
              <a:t>クトル</a:t>
            </a:r>
            <a:endParaRPr kumimoji="0" lang="ja-JP" altLang="en-US" sz="1867" b="1" kern="0" dirty="0">
              <a:solidFill>
                <a:srgbClr val="033F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5301369" y="1827302"/>
            <a:ext cx="1034900" cy="29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lnSpc>
                <a:spcPct val="80000"/>
              </a:lnSpc>
              <a:buClr>
                <a:srgbClr val="000000"/>
              </a:buClr>
            </a:pPr>
            <a:r>
              <a:rPr kumimoji="0" lang="ja-JP" altLang="en-US" sz="1400" kern="0" dirty="0">
                <a:solidFill>
                  <a:srgbClr val="033F75"/>
                </a:solidFill>
                <a:latin typeface="Noto Sans JP"/>
                <a:ea typeface="Noto Sans JP"/>
                <a:cs typeface="Noto Sans JP"/>
                <a:sym typeface="Noto Sans JP"/>
              </a:rPr>
              <a:t>企業</a:t>
            </a:r>
            <a:r>
              <a:rPr kumimoji="0" lang="en-US" altLang="ja-JP" sz="1400" kern="0" dirty="0">
                <a:solidFill>
                  <a:srgbClr val="033F75"/>
                </a:solidFill>
                <a:latin typeface="Noto Sans JP"/>
                <a:ea typeface="Noto Sans JP"/>
                <a:cs typeface="Noto Sans JP"/>
                <a:sym typeface="Noto Sans JP"/>
              </a:rPr>
              <a:t>FACT</a:t>
            </a:r>
            <a:endParaRPr kumimoji="0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4217559" y="3699814"/>
            <a:ext cx="877212" cy="80380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219170">
              <a:buClr>
                <a:srgbClr val="000000"/>
              </a:buClr>
            </a:pPr>
            <a:r>
              <a:rPr sz="800"/>
              <a:t>プロダクト</a:t>
            </a:r>
            <a:br/>
            <a:r>
              <a:rPr sz="800"/>
              <a:t>文脈</a:t>
            </a:r>
            <a:endParaRPr kumimoji="0" lang="zh-TW" altLang="en-US" sz="1067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5496859" y="4515234"/>
            <a:ext cx="877212" cy="80380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219170">
              <a:buClr>
                <a:srgbClr val="000000"/>
              </a:buClr>
            </a:pPr>
            <a:r>
              <a:rPr sz="900"/>
              <a:t>TOP文脈</a:t>
            </a:r>
            <a:endParaRPr kumimoji="0" lang="zh-TW" altLang="en-US" sz="1067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6590771" y="3536302"/>
            <a:ext cx="877212" cy="808169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800"/>
              <a:t>業界トレン</a:t>
            </a:r>
            <a:br/>
            <a:r>
              <a:rPr sz="800"/>
              <a:t>ド文脈</a:t>
            </a:r>
            <a:endParaRPr kumimoji="0" lang="zh-TW" altLang="en-US" sz="1067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212258" y="2299340"/>
            <a:ext cx="884013" cy="80380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800"/>
              <a:t>グローバル</a:t>
            </a:r>
            <a:br/>
            <a:r>
              <a:rPr sz="800"/>
              <a:t>文脈</a:t>
            </a:r>
            <a:endParaRPr kumimoji="0" lang="zh-TW" altLang="en-US" sz="1067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4500423" y="2271911"/>
            <a:ext cx="884013" cy="80380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219170">
              <a:buClr>
                <a:srgbClr val="000000"/>
              </a:buClr>
            </a:pPr>
            <a:r>
              <a:rPr sz="800"/>
              <a:t>企業戦略文</a:t>
            </a:r>
            <a:br/>
            <a:r>
              <a:rPr sz="800"/>
              <a:t>脈</a:t>
            </a:r>
          </a:p>
        </p:txBody>
      </p:sp>
      <p:sp>
        <p:nvSpPr>
          <p:cNvPr id="58" name="Google Shape;58;p1"/>
          <p:cNvSpPr txBox="1"/>
          <p:nvPr/>
        </p:nvSpPr>
        <p:spPr>
          <a:xfrm>
            <a:off x="5215005" y="1452886"/>
            <a:ext cx="1323440" cy="29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lnSpc>
                <a:spcPct val="80000"/>
              </a:lnSpc>
              <a:buClr>
                <a:srgbClr val="000000"/>
              </a:buClr>
            </a:pPr>
            <a:r>
              <a:rPr kumimoji="0" lang="ja-JP" altLang="en-US" sz="1400" kern="0" dirty="0">
                <a:solidFill>
                  <a:srgbClr val="033F75"/>
                </a:solidFill>
                <a:latin typeface="Noto Sans JP"/>
                <a:ea typeface="Noto Sans JP"/>
                <a:cs typeface="Noto Sans JP"/>
                <a:sym typeface="Noto Sans JP"/>
              </a:rPr>
              <a:t>ベネフィット</a:t>
            </a:r>
            <a:endParaRPr kumimoji="0" sz="1400" kern="0" dirty="0">
              <a:solidFill>
                <a:srgbClr val="033F75"/>
              </a:solidFill>
              <a:latin typeface="Noto Sans JP"/>
              <a:ea typeface="Noto Sans JP"/>
              <a:cs typeface="Noto Sans JP"/>
              <a:sym typeface="Noto Sans JP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9845678" y="961352"/>
            <a:ext cx="1862049" cy="29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lnSpc>
                <a:spcPct val="80000"/>
              </a:lnSpc>
              <a:buClr>
                <a:srgbClr val="000000"/>
              </a:buClr>
            </a:pPr>
            <a:r>
              <a:rPr kumimoji="0" lang="ja-JP" altLang="en-US" sz="1400" kern="0" dirty="0">
                <a:solidFill>
                  <a:srgbClr val="033F75"/>
                </a:solidFill>
                <a:latin typeface="Noto Sans JP"/>
                <a:ea typeface="Noto Sans JP"/>
                <a:cs typeface="Noto Sans JP"/>
                <a:sym typeface="Noto Sans JP"/>
              </a:rPr>
              <a:t>ソーシャルトレンド</a:t>
            </a:r>
            <a:endParaRPr kumimoji="0" sz="1400" kern="0" dirty="0">
              <a:solidFill>
                <a:srgbClr val="033F75"/>
              </a:solidFill>
              <a:latin typeface="Noto Sans JP"/>
              <a:ea typeface="Noto Sans JP"/>
              <a:cs typeface="Noto Sans JP"/>
              <a:sym typeface="Noto Sans JP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2856" y="962188"/>
            <a:ext cx="1862049" cy="29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lnSpc>
                <a:spcPct val="80000"/>
              </a:lnSpc>
              <a:buClr>
                <a:srgbClr val="000000"/>
              </a:buClr>
            </a:pPr>
            <a:r>
              <a:rPr kumimoji="0" lang="ja-JP" altLang="en-US" sz="1400" kern="0" dirty="0">
                <a:solidFill>
                  <a:srgbClr val="033F75"/>
                </a:solidFill>
                <a:latin typeface="Noto Sans JP"/>
                <a:ea typeface="Noto Sans JP"/>
                <a:cs typeface="Noto Sans JP"/>
                <a:sym typeface="Noto Sans JP"/>
              </a:rPr>
              <a:t>ソーシャルトレンド</a:t>
            </a:r>
            <a:endParaRPr kumimoji="0" sz="1400" kern="0" dirty="0">
              <a:solidFill>
                <a:srgbClr val="033F75"/>
              </a:solidFill>
              <a:latin typeface="Noto Sans JP"/>
              <a:ea typeface="Noto Sans JP"/>
              <a:cs typeface="Noto Sans JP"/>
              <a:sym typeface="Noto Sans JP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2855" y="1524308"/>
            <a:ext cx="825415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219170">
              <a:buClr>
                <a:srgbClr val="000000"/>
              </a:buClr>
            </a:pPr>
            <a:r>
              <a:rPr sz="700"/>
              <a:t>DX推進に</a:t>
            </a:r>
            <a:br/>
            <a:r>
              <a:rPr sz="700"/>
              <a:t>よる事業変</a:t>
            </a:r>
            <a:br/>
            <a:r>
              <a:rPr sz="700"/>
              <a:t>革</a:t>
            </a:r>
            <a:endParaRPr kumimoji="0" sz="800" b="1" kern="0" dirty="0">
              <a:solidFill>
                <a:srgbClr val="033F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013881" y="1895358"/>
            <a:ext cx="825415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219170">
              <a:buClr>
                <a:srgbClr val="000000"/>
              </a:buClr>
            </a:pPr>
            <a:r>
              <a:rPr sz="800"/>
              <a:t>グローバル市場での</a:t>
            </a:r>
            <a:br/>
            <a:r>
              <a:rPr sz="800"/>
              <a:t>存在感向上</a:t>
            </a:r>
          </a:p>
        </p:txBody>
      </p:sp>
      <p:sp>
        <p:nvSpPr>
          <p:cNvPr id="89" name="Google Shape;89;p1"/>
          <p:cNvSpPr/>
          <p:nvPr/>
        </p:nvSpPr>
        <p:spPr>
          <a:xfrm>
            <a:off x="163600" y="2492676"/>
            <a:ext cx="821413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219170">
              <a:buClr>
                <a:srgbClr val="000000"/>
              </a:buClr>
            </a:pPr>
            <a:r>
              <a:rPr sz="800"/>
              <a:t>技術革新へ</a:t>
            </a:r>
            <a:br/>
            <a:r>
              <a:rPr sz="800"/>
              <a:t>の積極投資</a:t>
            </a:r>
          </a:p>
        </p:txBody>
      </p:sp>
      <p:sp>
        <p:nvSpPr>
          <p:cNvPr id="90" name="Google Shape;90;p1"/>
          <p:cNvSpPr/>
          <p:nvPr/>
        </p:nvSpPr>
        <p:spPr>
          <a:xfrm>
            <a:off x="56189" y="4614393"/>
            <a:ext cx="825415" cy="867476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219170">
              <a:buClr>
                <a:srgbClr val="000000"/>
              </a:buClr>
            </a:pPr>
            <a:r>
              <a:rPr sz="800"/>
              <a:t>サステナビ</a:t>
            </a:r>
            <a:br/>
            <a:r>
              <a:rPr sz="800"/>
              <a:t>リティ重視</a:t>
            </a:r>
          </a:p>
        </p:txBody>
      </p:sp>
      <p:sp>
        <p:nvSpPr>
          <p:cNvPr id="91" name="Google Shape;91;p1"/>
          <p:cNvSpPr/>
          <p:nvPr/>
        </p:nvSpPr>
        <p:spPr>
          <a:xfrm>
            <a:off x="987214" y="4985442"/>
            <a:ext cx="821413" cy="867476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219170">
              <a:buClr>
                <a:srgbClr val="000000"/>
              </a:buClr>
            </a:pPr>
            <a:r>
              <a:rPr sz="800"/>
              <a:t>ダイバーシ</a:t>
            </a:r>
            <a:br/>
            <a:r>
              <a:rPr sz="800"/>
              <a:t>ティ推進</a:t>
            </a:r>
          </a:p>
        </p:txBody>
      </p:sp>
      <p:sp>
        <p:nvSpPr>
          <p:cNvPr id="92" name="Google Shape;92;p1"/>
          <p:cNvSpPr/>
          <p:nvPr/>
        </p:nvSpPr>
        <p:spPr>
          <a:xfrm>
            <a:off x="248308" y="5560622"/>
            <a:ext cx="821413" cy="867476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219170">
              <a:buClr>
                <a:srgbClr val="000000"/>
              </a:buClr>
            </a:pPr>
            <a:r>
              <a:rPr sz="800"/>
              <a:t>地域活性化</a:t>
            </a:r>
            <a:br/>
            <a:r>
              <a:rPr sz="800"/>
              <a:t>への貢献</a:t>
            </a:r>
          </a:p>
        </p:txBody>
      </p:sp>
      <p:sp>
        <p:nvSpPr>
          <p:cNvPr id="24" name="Google Shape;64;p1">
            <a:extLst>
              <a:ext uri="{FF2B5EF4-FFF2-40B4-BE49-F238E27FC236}">
                <a16:creationId xmlns:a16="http://schemas.microsoft.com/office/drawing/2014/main" id="{5FAA1A36-5BCA-2E99-1025-CF24CBD0B6A0}"/>
              </a:ext>
            </a:extLst>
          </p:cNvPr>
          <p:cNvSpPr/>
          <p:nvPr/>
        </p:nvSpPr>
        <p:spPr>
          <a:xfrm>
            <a:off x="6808084" y="1688152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800"/>
              <a:t>アジアNo.1 PR企業としての</a:t>
            </a:r>
            <a:br/>
            <a:r>
              <a:rPr sz="800"/>
              <a:t>地位確立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64;p1">
            <a:extLst>
              <a:ext uri="{FF2B5EF4-FFF2-40B4-BE49-F238E27FC236}">
                <a16:creationId xmlns:a16="http://schemas.microsoft.com/office/drawing/2014/main" id="{A1606D1D-B562-8E12-AA23-A2CF624B9D18}"/>
              </a:ext>
            </a:extLst>
          </p:cNvPr>
          <p:cNvSpPr/>
          <p:nvPr/>
        </p:nvSpPr>
        <p:spPr>
          <a:xfrm>
            <a:off x="7182135" y="2116780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800"/>
              <a:t>クロスボーダー</a:t>
            </a:r>
            <a:br/>
            <a:r>
              <a:rPr sz="800"/>
              <a:t>M&amp;Aの推進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64;p1">
            <a:extLst>
              <a:ext uri="{FF2B5EF4-FFF2-40B4-BE49-F238E27FC236}">
                <a16:creationId xmlns:a16="http://schemas.microsoft.com/office/drawing/2014/main" id="{95CA0CC0-7B59-6BF9-DBEF-E72FAD2ACD4D}"/>
              </a:ext>
            </a:extLst>
          </p:cNvPr>
          <p:cNvSpPr/>
          <p:nvPr/>
        </p:nvSpPr>
        <p:spPr>
          <a:xfrm>
            <a:off x="8156214" y="1688152"/>
            <a:ext cx="1283529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700"/>
              <a:t>海外スタートア</a:t>
            </a:r>
            <a:br/>
            <a:r>
              <a:rPr sz="700"/>
              <a:t>ップとの連携強</a:t>
            </a:r>
            <a:br/>
            <a:r>
              <a:rPr sz="700"/>
              <a:t>化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64;p1">
            <a:extLst>
              <a:ext uri="{FF2B5EF4-FFF2-40B4-BE49-F238E27FC236}">
                <a16:creationId xmlns:a16="http://schemas.microsoft.com/office/drawing/2014/main" id="{78F85A70-EE22-1078-1112-001A88CEABF1}"/>
              </a:ext>
            </a:extLst>
          </p:cNvPr>
          <p:cNvSpPr/>
          <p:nvPr/>
        </p:nvSpPr>
        <p:spPr>
          <a:xfrm>
            <a:off x="8522092" y="2116780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800"/>
              <a:t>グローバル人材</a:t>
            </a:r>
            <a:br/>
            <a:r>
              <a:rPr sz="800"/>
              <a:t>の育成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64;p1">
            <a:extLst>
              <a:ext uri="{FF2B5EF4-FFF2-40B4-BE49-F238E27FC236}">
                <a16:creationId xmlns:a16="http://schemas.microsoft.com/office/drawing/2014/main" id="{E13248E1-4D65-CDCD-E1F7-350132AE35E2}"/>
              </a:ext>
            </a:extLst>
          </p:cNvPr>
          <p:cNvSpPr/>
          <p:nvPr/>
        </p:nvSpPr>
        <p:spPr>
          <a:xfrm>
            <a:off x="7890611" y="2507884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800"/>
              <a:t>国際競争力の強</a:t>
            </a:r>
            <a:br/>
            <a:r>
              <a:rPr sz="800"/>
              <a:t>化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64;p1">
            <a:extLst>
              <a:ext uri="{FF2B5EF4-FFF2-40B4-BE49-F238E27FC236}">
                <a16:creationId xmlns:a16="http://schemas.microsoft.com/office/drawing/2014/main" id="{E14A2748-2C9A-7F26-3363-CE443B3B90C2}"/>
              </a:ext>
            </a:extLst>
          </p:cNvPr>
          <p:cNvSpPr/>
          <p:nvPr/>
        </p:nvSpPr>
        <p:spPr>
          <a:xfrm>
            <a:off x="7659873" y="3825117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800"/>
              <a:t>デジタルマーケ</a:t>
            </a:r>
            <a:br/>
            <a:r>
              <a:rPr sz="800"/>
              <a:t>ティングの台頭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64;p1">
            <a:extLst>
              <a:ext uri="{FF2B5EF4-FFF2-40B4-BE49-F238E27FC236}">
                <a16:creationId xmlns:a16="http://schemas.microsoft.com/office/drawing/2014/main" id="{5FA64E53-0798-1A9E-D5CC-974172EF9285}"/>
              </a:ext>
            </a:extLst>
          </p:cNvPr>
          <p:cNvSpPr/>
          <p:nvPr/>
        </p:nvSpPr>
        <p:spPr>
          <a:xfrm>
            <a:off x="9011356" y="3825117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800"/>
              <a:t>HRテック市場</a:t>
            </a:r>
            <a:br/>
            <a:r>
              <a:rPr sz="800"/>
              <a:t>の成長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64;p1">
            <a:extLst>
              <a:ext uri="{FF2B5EF4-FFF2-40B4-BE49-F238E27FC236}">
                <a16:creationId xmlns:a16="http://schemas.microsoft.com/office/drawing/2014/main" id="{C7647910-1FEB-77F8-7EBC-BD88016DEC8D}"/>
              </a:ext>
            </a:extLst>
          </p:cNvPr>
          <p:cNvSpPr/>
          <p:nvPr/>
        </p:nvSpPr>
        <p:spPr>
          <a:xfrm>
            <a:off x="7542948" y="4247501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900"/>
              <a:t>医療DXの進展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64;p1">
            <a:extLst>
              <a:ext uri="{FF2B5EF4-FFF2-40B4-BE49-F238E27FC236}">
                <a16:creationId xmlns:a16="http://schemas.microsoft.com/office/drawing/2014/main" id="{E4AA1FC8-0E67-DF30-47D8-3F9ECE1FA391}"/>
              </a:ext>
            </a:extLst>
          </p:cNvPr>
          <p:cNvSpPr/>
          <p:nvPr/>
        </p:nvSpPr>
        <p:spPr>
          <a:xfrm>
            <a:off x="8880313" y="4245909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800"/>
              <a:t>生成AI活用の</a:t>
            </a:r>
            <a:br/>
            <a:r>
              <a:rPr sz="800"/>
              <a:t>加速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64;p1">
            <a:extLst>
              <a:ext uri="{FF2B5EF4-FFF2-40B4-BE49-F238E27FC236}">
                <a16:creationId xmlns:a16="http://schemas.microsoft.com/office/drawing/2014/main" id="{2518EA4B-8B89-3BF5-F3EA-FBECE48A62DE}"/>
              </a:ext>
            </a:extLst>
          </p:cNvPr>
          <p:cNvSpPr/>
          <p:nvPr/>
        </p:nvSpPr>
        <p:spPr>
          <a:xfrm>
            <a:off x="8238549" y="4674004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800"/>
              <a:t>IPOマーケッ</a:t>
            </a:r>
            <a:br/>
            <a:r>
              <a:rPr sz="800"/>
              <a:t>トの活性化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64;p1">
            <a:extLst>
              <a:ext uri="{FF2B5EF4-FFF2-40B4-BE49-F238E27FC236}">
                <a16:creationId xmlns:a16="http://schemas.microsoft.com/office/drawing/2014/main" id="{D166A70D-FE8F-D910-5618-0AE52671E386}"/>
              </a:ext>
            </a:extLst>
          </p:cNvPr>
          <p:cNvSpPr/>
          <p:nvPr/>
        </p:nvSpPr>
        <p:spPr>
          <a:xfrm>
            <a:off x="4742672" y="5484460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800"/>
              <a:t>ESG経営の推</a:t>
            </a:r>
            <a:br/>
            <a:r>
              <a:rPr sz="800"/>
              <a:t>進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64;p1">
            <a:extLst>
              <a:ext uri="{FF2B5EF4-FFF2-40B4-BE49-F238E27FC236}">
                <a16:creationId xmlns:a16="http://schemas.microsoft.com/office/drawing/2014/main" id="{9241922C-ABDE-5438-05AD-C4E4D3EF8D6E}"/>
              </a:ext>
            </a:extLst>
          </p:cNvPr>
          <p:cNvSpPr/>
          <p:nvPr/>
        </p:nvSpPr>
        <p:spPr>
          <a:xfrm>
            <a:off x="6074336" y="5480989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900"/>
              <a:t>女性活躍推進</a:t>
            </a:r>
            <a:endParaRPr kumimoji="0" lang="en-US" altLang="ja-JP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64;p1">
            <a:extLst>
              <a:ext uri="{FF2B5EF4-FFF2-40B4-BE49-F238E27FC236}">
                <a16:creationId xmlns:a16="http://schemas.microsoft.com/office/drawing/2014/main" id="{B68C0BB4-B2CC-E2DC-0495-696109045725}"/>
              </a:ext>
            </a:extLst>
          </p:cNvPr>
          <p:cNvSpPr/>
          <p:nvPr/>
        </p:nvSpPr>
        <p:spPr>
          <a:xfrm>
            <a:off x="4593197" y="5874260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800"/>
              <a:t>グループシナジ</a:t>
            </a:r>
            <a:br/>
            <a:r>
              <a:rPr sz="800"/>
              <a:t>ーの最大化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64;p1">
            <a:extLst>
              <a:ext uri="{FF2B5EF4-FFF2-40B4-BE49-F238E27FC236}">
                <a16:creationId xmlns:a16="http://schemas.microsoft.com/office/drawing/2014/main" id="{1F666656-A33D-8730-4B67-B3EE6D9A8233}"/>
              </a:ext>
            </a:extLst>
          </p:cNvPr>
          <p:cNvSpPr/>
          <p:nvPr/>
        </p:nvSpPr>
        <p:spPr>
          <a:xfrm>
            <a:off x="5301368" y="6253097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900"/>
              <a:t>地域戦略の展開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64;p1">
            <a:extLst>
              <a:ext uri="{FF2B5EF4-FFF2-40B4-BE49-F238E27FC236}">
                <a16:creationId xmlns:a16="http://schemas.microsoft.com/office/drawing/2014/main" id="{9E9B0E24-3433-0583-1155-E2A458727C47}"/>
              </a:ext>
            </a:extLst>
          </p:cNvPr>
          <p:cNvSpPr/>
          <p:nvPr/>
        </p:nvSpPr>
        <p:spPr>
          <a:xfrm>
            <a:off x="5934117" y="5874260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800"/>
              <a:t>イノベーション</a:t>
            </a:r>
            <a:br/>
            <a:r>
              <a:rPr sz="800"/>
              <a:t>創出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9" name="Google Shape;64;p1">
            <a:extLst>
              <a:ext uri="{FF2B5EF4-FFF2-40B4-BE49-F238E27FC236}">
                <a16:creationId xmlns:a16="http://schemas.microsoft.com/office/drawing/2014/main" id="{A727690F-A879-0530-057F-271FE31B3462}"/>
              </a:ext>
            </a:extLst>
          </p:cNvPr>
          <p:cNvSpPr/>
          <p:nvPr/>
        </p:nvSpPr>
        <p:spPr>
          <a:xfrm>
            <a:off x="1447500" y="4204340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800"/>
              <a:t>JOBTV</a:t>
            </a:r>
            <a:br/>
            <a:r>
              <a:rPr sz="800"/>
              <a:t>（採用マッチングプラットフォーム）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64;p1">
            <a:extLst>
              <a:ext uri="{FF2B5EF4-FFF2-40B4-BE49-F238E27FC236}">
                <a16:creationId xmlns:a16="http://schemas.microsoft.com/office/drawing/2014/main" id="{70940E46-5F2A-1558-4B8C-D1DE64BDC253}"/>
              </a:ext>
            </a:extLst>
          </p:cNvPr>
          <p:cNvSpPr/>
          <p:nvPr/>
        </p:nvSpPr>
        <p:spPr>
          <a:xfrm>
            <a:off x="2768511" y="4204340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700"/>
              <a:t>クリニックTV</a:t>
            </a:r>
            <a:br/>
            <a:r>
              <a:rPr sz="700"/>
              <a:t>（医療機関特化型動画プラットフォーム）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64;p1">
            <a:extLst>
              <a:ext uri="{FF2B5EF4-FFF2-40B4-BE49-F238E27FC236}">
                <a16:creationId xmlns:a16="http://schemas.microsoft.com/office/drawing/2014/main" id="{5BFB3DE1-CF2A-A3E4-1851-97CF65ADE018}"/>
              </a:ext>
            </a:extLst>
          </p:cNvPr>
          <p:cNvSpPr/>
          <p:nvPr/>
        </p:nvSpPr>
        <p:spPr>
          <a:xfrm>
            <a:off x="1687269" y="4594673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700"/>
              <a:t>PR TIME</a:t>
            </a:r>
            <a:br/>
            <a:r>
              <a:rPr sz="700"/>
              <a:t>S</a:t>
            </a:r>
            <a:br/>
            <a:r>
              <a:rPr sz="700"/>
              <a:t>（プレスリリース配信サービス）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64;p1">
            <a:extLst>
              <a:ext uri="{FF2B5EF4-FFF2-40B4-BE49-F238E27FC236}">
                <a16:creationId xmlns:a16="http://schemas.microsoft.com/office/drawing/2014/main" id="{640A27F3-2439-99F1-9EFE-D3FDCBCEF949}"/>
              </a:ext>
            </a:extLst>
          </p:cNvPr>
          <p:cNvSpPr/>
          <p:nvPr/>
        </p:nvSpPr>
        <p:spPr>
          <a:xfrm>
            <a:off x="3009327" y="4594673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700"/>
              <a:t>Liver B</a:t>
            </a:r>
            <a:br/>
            <a:r>
              <a:rPr sz="700"/>
              <a:t>ank</a:t>
            </a:r>
            <a:br/>
            <a:r>
              <a:rPr sz="700"/>
              <a:t>（ライブ配信プラットフォーム）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" name="Google Shape;64;p1">
            <a:extLst>
              <a:ext uri="{FF2B5EF4-FFF2-40B4-BE49-F238E27FC236}">
                <a16:creationId xmlns:a16="http://schemas.microsoft.com/office/drawing/2014/main" id="{20BA542C-A295-A8F0-AE90-D7D37D631F89}"/>
              </a:ext>
            </a:extLst>
          </p:cNvPr>
          <p:cNvSpPr/>
          <p:nvPr/>
        </p:nvSpPr>
        <p:spPr>
          <a:xfrm>
            <a:off x="2310795" y="4969245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800"/>
              <a:t>あしたのチーム</a:t>
            </a:r>
            <a:br/>
            <a:r>
              <a:rPr sz="800"/>
              <a:t>（HR評価システム）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64;p1">
            <a:extLst>
              <a:ext uri="{FF2B5EF4-FFF2-40B4-BE49-F238E27FC236}">
                <a16:creationId xmlns:a16="http://schemas.microsoft.com/office/drawing/2014/main" id="{A052DC64-04B4-E5E3-2D5F-A676021FA687}"/>
              </a:ext>
            </a:extLst>
          </p:cNvPr>
          <p:cNvSpPr/>
          <p:nvPr/>
        </p:nvSpPr>
        <p:spPr>
          <a:xfrm>
            <a:off x="2239061" y="1532519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800"/>
              <a:t>PR業界世界No.1への</a:t>
            </a:r>
            <a:br/>
            <a:r>
              <a:rPr sz="800"/>
              <a:t>ビジョン展開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" name="Google Shape;64;p1">
            <a:extLst>
              <a:ext uri="{FF2B5EF4-FFF2-40B4-BE49-F238E27FC236}">
                <a16:creationId xmlns:a16="http://schemas.microsoft.com/office/drawing/2014/main" id="{87EC0C3C-66FA-F8E4-2FA2-7DB0CF9F765D}"/>
              </a:ext>
            </a:extLst>
          </p:cNvPr>
          <p:cNvSpPr/>
          <p:nvPr/>
        </p:nvSpPr>
        <p:spPr>
          <a:xfrm>
            <a:off x="3570649" y="1524307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800"/>
              <a:t>M&amp;A・</a:t>
            </a:r>
            <a:br/>
            <a:r>
              <a:rPr sz="800"/>
              <a:t>ベンチャー投資による事業領域拡大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" name="Google Shape;64;p1">
            <a:extLst>
              <a:ext uri="{FF2B5EF4-FFF2-40B4-BE49-F238E27FC236}">
                <a16:creationId xmlns:a16="http://schemas.microsoft.com/office/drawing/2014/main" id="{351A84CA-23F3-C67F-6120-AA002CD89434}"/>
              </a:ext>
            </a:extLst>
          </p:cNvPr>
          <p:cNvSpPr/>
          <p:nvPr/>
        </p:nvSpPr>
        <p:spPr>
          <a:xfrm>
            <a:off x="1920395" y="1915280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700"/>
              <a:t>デジタルトラン</a:t>
            </a:r>
            <a:br/>
            <a:r>
              <a:rPr sz="700"/>
              <a:t>スフォーメーシ</a:t>
            </a:r>
            <a:br/>
            <a:r>
              <a:rPr sz="700"/>
              <a:t>ョン推進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3" name="Google Shape;64;p1">
            <a:extLst>
              <a:ext uri="{FF2B5EF4-FFF2-40B4-BE49-F238E27FC236}">
                <a16:creationId xmlns:a16="http://schemas.microsoft.com/office/drawing/2014/main" id="{9CCB0FDA-AEF8-DC53-5D24-D7047DD1158D}"/>
              </a:ext>
            </a:extLst>
          </p:cNvPr>
          <p:cNvSpPr/>
          <p:nvPr/>
        </p:nvSpPr>
        <p:spPr>
          <a:xfrm>
            <a:off x="3242452" y="1915280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800"/>
              <a:t>生成AI活用による</a:t>
            </a:r>
            <a:br/>
            <a:r>
              <a:rPr sz="800"/>
              <a:t>業務革新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4" name="Google Shape;64;p1">
            <a:extLst>
              <a:ext uri="{FF2B5EF4-FFF2-40B4-BE49-F238E27FC236}">
                <a16:creationId xmlns:a16="http://schemas.microsoft.com/office/drawing/2014/main" id="{8F4F0624-2222-A115-9F10-29475EFBBDAC}"/>
              </a:ext>
            </a:extLst>
          </p:cNvPr>
          <p:cNvSpPr/>
          <p:nvPr/>
        </p:nvSpPr>
        <p:spPr>
          <a:xfrm>
            <a:off x="2543920" y="2289852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sz="800"/>
              <a:t>グローバル展開</a:t>
            </a:r>
            <a:br/>
            <a:r>
              <a:rPr sz="800"/>
              <a:t>加速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87;p1">
            <a:extLst>
              <a:ext uri="{FF2B5EF4-FFF2-40B4-BE49-F238E27FC236}">
                <a16:creationId xmlns:a16="http://schemas.microsoft.com/office/drawing/2014/main" id="{1F90D96C-8DC5-BDCF-DE25-1B61F75ED32D}"/>
              </a:ext>
            </a:extLst>
          </p:cNvPr>
          <p:cNvSpPr/>
          <p:nvPr/>
        </p:nvSpPr>
        <p:spPr>
          <a:xfrm>
            <a:off x="9911559" y="1356574"/>
            <a:ext cx="825415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219170">
              <a:buClr>
                <a:srgbClr val="000000"/>
              </a:buClr>
            </a:pPr>
            <a:r>
              <a:rPr sz="800"/>
              <a:t>デジタル化</a:t>
            </a:r>
            <a:br/>
            <a:r>
              <a:rPr sz="800"/>
              <a:t>の加速</a:t>
            </a:r>
          </a:p>
        </p:txBody>
      </p:sp>
      <p:sp>
        <p:nvSpPr>
          <p:cNvPr id="96" name="Google Shape;87;p1">
            <a:extLst>
              <a:ext uri="{FF2B5EF4-FFF2-40B4-BE49-F238E27FC236}">
                <a16:creationId xmlns:a16="http://schemas.microsoft.com/office/drawing/2014/main" id="{5A259427-A4C8-B67D-5820-325177AAEBFD}"/>
              </a:ext>
            </a:extLst>
          </p:cNvPr>
          <p:cNvSpPr/>
          <p:nvPr/>
        </p:nvSpPr>
        <p:spPr>
          <a:xfrm>
            <a:off x="10765413" y="1795886"/>
            <a:ext cx="825415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219170">
              <a:buClr>
                <a:srgbClr val="000000"/>
              </a:buClr>
            </a:pPr>
            <a:r>
              <a:rPr sz="800"/>
              <a:t>業界横断的</a:t>
            </a:r>
            <a:br/>
            <a:r>
              <a:rPr sz="800"/>
              <a:t>なDX推進</a:t>
            </a:r>
          </a:p>
        </p:txBody>
      </p:sp>
      <p:sp>
        <p:nvSpPr>
          <p:cNvPr id="97" name="Google Shape;87;p1">
            <a:extLst>
              <a:ext uri="{FF2B5EF4-FFF2-40B4-BE49-F238E27FC236}">
                <a16:creationId xmlns:a16="http://schemas.microsoft.com/office/drawing/2014/main" id="{DA2B3B2A-3A88-104A-0A46-32342D8AC55C}"/>
              </a:ext>
            </a:extLst>
          </p:cNvPr>
          <p:cNvSpPr/>
          <p:nvPr/>
        </p:nvSpPr>
        <p:spPr>
          <a:xfrm>
            <a:off x="10006941" y="2315010"/>
            <a:ext cx="825415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219170">
              <a:buClr>
                <a:srgbClr val="000000"/>
              </a:buClr>
            </a:pPr>
            <a:r>
              <a:rPr sz="700"/>
              <a:t>テクノロジ</a:t>
            </a:r>
            <a:br/>
            <a:r>
              <a:rPr sz="700"/>
              <a:t>ー活用の多</a:t>
            </a:r>
            <a:br/>
            <a:r>
              <a:rPr sz="700"/>
              <a:t>様化</a:t>
            </a:r>
          </a:p>
        </p:txBody>
      </p:sp>
      <p:sp>
        <p:nvSpPr>
          <p:cNvPr id="98" name="Google Shape;87;p1">
            <a:extLst>
              <a:ext uri="{FF2B5EF4-FFF2-40B4-BE49-F238E27FC236}">
                <a16:creationId xmlns:a16="http://schemas.microsoft.com/office/drawing/2014/main" id="{82548542-352C-E7C4-7F6B-58A8A91C9A1B}"/>
              </a:ext>
            </a:extLst>
          </p:cNvPr>
          <p:cNvSpPr/>
          <p:nvPr/>
        </p:nvSpPr>
        <p:spPr>
          <a:xfrm>
            <a:off x="10344474" y="4633950"/>
            <a:ext cx="825415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219170">
              <a:buClr>
                <a:srgbClr val="000000"/>
              </a:buClr>
            </a:pPr>
            <a:r>
              <a:rPr sz="800"/>
              <a:t>動画コンテ</a:t>
            </a:r>
            <a:br/>
            <a:r>
              <a:rPr sz="800"/>
              <a:t>ンツの活用</a:t>
            </a:r>
          </a:p>
        </p:txBody>
      </p:sp>
      <p:sp>
        <p:nvSpPr>
          <p:cNvPr id="99" name="Google Shape;87;p1">
            <a:extLst>
              <a:ext uri="{FF2B5EF4-FFF2-40B4-BE49-F238E27FC236}">
                <a16:creationId xmlns:a16="http://schemas.microsoft.com/office/drawing/2014/main" id="{FEDD63DB-E327-5B83-CD1A-62B306CC6E75}"/>
              </a:ext>
            </a:extLst>
          </p:cNvPr>
          <p:cNvSpPr/>
          <p:nvPr/>
        </p:nvSpPr>
        <p:spPr>
          <a:xfrm>
            <a:off x="11101949" y="5292527"/>
            <a:ext cx="825415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219170">
              <a:buClr>
                <a:srgbClr val="000000"/>
              </a:buClr>
            </a:pPr>
            <a:r>
              <a:rPr sz="700"/>
              <a:t>クラウドサ</a:t>
            </a:r>
            <a:br/>
            <a:r>
              <a:rPr sz="700"/>
              <a:t>ービスの展</a:t>
            </a:r>
            <a:br/>
            <a:r>
              <a:rPr sz="700"/>
              <a:t>開</a:t>
            </a:r>
          </a:p>
        </p:txBody>
      </p:sp>
      <p:sp>
        <p:nvSpPr>
          <p:cNvPr id="100" name="Google Shape;87;p1">
            <a:extLst>
              <a:ext uri="{FF2B5EF4-FFF2-40B4-BE49-F238E27FC236}">
                <a16:creationId xmlns:a16="http://schemas.microsoft.com/office/drawing/2014/main" id="{8B878622-030F-E969-B2C4-6E92DF0CD9FA}"/>
              </a:ext>
            </a:extLst>
          </p:cNvPr>
          <p:cNvSpPr/>
          <p:nvPr/>
        </p:nvSpPr>
        <p:spPr>
          <a:xfrm>
            <a:off x="10197218" y="5560622"/>
            <a:ext cx="825415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219170">
              <a:buClr>
                <a:srgbClr val="000000"/>
              </a:buClr>
            </a:pPr>
            <a:r>
              <a:rPr sz="700"/>
              <a:t>産業特化型</a:t>
            </a:r>
            <a:br/>
            <a:r>
              <a:rPr sz="700"/>
              <a:t>ソリューシ</a:t>
            </a:r>
            <a:br/>
            <a:r>
              <a:rPr sz="700"/>
              <a:t>ョン</a:t>
            </a:r>
          </a:p>
        </p:txBody>
      </p:sp>
      <p:sp>
        <p:nvSpPr>
          <p:cNvPr id="101" name="Google Shape;87;p1">
            <a:extLst>
              <a:ext uri="{FF2B5EF4-FFF2-40B4-BE49-F238E27FC236}">
                <a16:creationId xmlns:a16="http://schemas.microsoft.com/office/drawing/2014/main" id="{BFC48ABD-9A40-D4DA-D777-81B3F9007CA3}"/>
              </a:ext>
            </a:extLst>
          </p:cNvPr>
          <p:cNvSpPr/>
          <p:nvPr/>
        </p:nvSpPr>
        <p:spPr>
          <a:xfrm>
            <a:off x="9027035" y="5726266"/>
            <a:ext cx="825415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219170">
              <a:buClr>
                <a:srgbClr val="000000"/>
              </a:buClr>
            </a:pPr>
            <a:r>
              <a:rPr sz="700"/>
              <a:t>国際的な技</a:t>
            </a:r>
            <a:br/>
            <a:r>
              <a:rPr sz="700"/>
              <a:t>術提携の推</a:t>
            </a:r>
            <a:br/>
            <a:r>
              <a:rPr sz="700"/>
              <a:t>進</a:t>
            </a:r>
          </a:p>
        </p:txBody>
      </p:sp>
      <p:sp>
        <p:nvSpPr>
          <p:cNvPr id="102" name="Google Shape;87;p1">
            <a:extLst>
              <a:ext uri="{FF2B5EF4-FFF2-40B4-BE49-F238E27FC236}">
                <a16:creationId xmlns:a16="http://schemas.microsoft.com/office/drawing/2014/main" id="{AF54E196-F834-4EBD-BB94-F23B27646B43}"/>
              </a:ext>
            </a:extLst>
          </p:cNvPr>
          <p:cNvSpPr/>
          <p:nvPr/>
        </p:nvSpPr>
        <p:spPr>
          <a:xfrm>
            <a:off x="8141594" y="5735620"/>
            <a:ext cx="825415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219170">
              <a:buClr>
                <a:srgbClr val="000000"/>
              </a:buClr>
            </a:pPr>
            <a:r>
              <a:rPr sz="800"/>
              <a:t>グローバル</a:t>
            </a:r>
            <a:br/>
            <a:r>
              <a:rPr sz="800"/>
              <a:t>な事業展開</a:t>
            </a:r>
          </a:p>
        </p:txBody>
      </p:sp>
      <p:sp>
        <p:nvSpPr>
          <p:cNvPr id="103" name="Google Shape;87;p1">
            <a:extLst>
              <a:ext uri="{FF2B5EF4-FFF2-40B4-BE49-F238E27FC236}">
                <a16:creationId xmlns:a16="http://schemas.microsoft.com/office/drawing/2014/main" id="{0CB94A8F-F63E-01AC-AA2A-7E9B2C68D191}"/>
              </a:ext>
            </a:extLst>
          </p:cNvPr>
          <p:cNvSpPr/>
          <p:nvPr/>
        </p:nvSpPr>
        <p:spPr>
          <a:xfrm>
            <a:off x="2738711" y="5752718"/>
            <a:ext cx="825415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normAutofit/>
          </a:bodyPr>
          <a:lstStyle/>
          <a:p>
            <a:pPr algn="ctr" defTabSz="1219170">
              <a:buClr>
                <a:srgbClr val="000000"/>
              </a:buClr>
            </a:pPr>
            <a:r>
              <a:rPr sz="800"/>
              <a:t>アジア市場での</a:t>
            </a:r>
            <a:br/>
            <a:r>
              <a:rPr sz="800"/>
              <a:t>プレゼンス向上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ワイド画面</PresentationFormat>
  <Paragraphs>52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Noto Sans JP</vt:lpstr>
      <vt:lpstr>Office ​​テーマ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レン ショウガキウチ</dc:creator>
  <cp:lastModifiedBy>レン ショウガキウチ</cp:lastModifiedBy>
  <cp:revision>1</cp:revision>
  <dcterms:created xsi:type="dcterms:W3CDTF">2025-05-11T17:25:01Z</dcterms:created>
  <dcterms:modified xsi:type="dcterms:W3CDTF">2025-05-11T17:25:23Z</dcterms:modified>
</cp:coreProperties>
</file>