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33"/>
  </p:notesMasterIdLst>
  <p:sldIdLst>
    <p:sldId id="259" r:id="rId3"/>
    <p:sldId id="295" r:id="rId4"/>
    <p:sldId id="319" r:id="rId5"/>
    <p:sldId id="323" r:id="rId6"/>
    <p:sldId id="324" r:id="rId7"/>
    <p:sldId id="325" r:id="rId8"/>
    <p:sldId id="326" r:id="rId9"/>
    <p:sldId id="327" r:id="rId10"/>
    <p:sldId id="328" r:id="rId11"/>
    <p:sldId id="334" r:id="rId12"/>
    <p:sldId id="335" r:id="rId13"/>
    <p:sldId id="336" r:id="rId14"/>
    <p:sldId id="337" r:id="rId15"/>
    <p:sldId id="339" r:id="rId16"/>
    <p:sldId id="330" r:id="rId17"/>
    <p:sldId id="329" r:id="rId18"/>
    <p:sldId id="342" r:id="rId19"/>
    <p:sldId id="331" r:id="rId20"/>
    <p:sldId id="332" r:id="rId21"/>
    <p:sldId id="333" r:id="rId22"/>
    <p:sldId id="338" r:id="rId23"/>
    <p:sldId id="344" r:id="rId24"/>
    <p:sldId id="340" r:id="rId25"/>
    <p:sldId id="341" r:id="rId26"/>
    <p:sldId id="343" r:id="rId27"/>
    <p:sldId id="347" r:id="rId28"/>
    <p:sldId id="346" r:id="rId29"/>
    <p:sldId id="345" r:id="rId30"/>
    <p:sldId id="288" r:id="rId31"/>
    <p:sldId id="322" r:id="rId3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微软雅黑" panose="020B0503020204020204" charset="-122"/>
        <a:cs typeface="+mn-cs"/>
      </a:defRPr>
    </a:lvl9pPr>
  </p:defaultTextStyle>
  <p:extLst>
    <p:ext uri="{EFAFB233-063F-42B5-8137-9DF3F51BA10A}">
      <p15:sldGuideLst xmlns:p15="http://schemas.microsoft.com/office/powerpoint/2012/main">
        <p15:guide id="1" orient="horz" pos="2115">
          <p15:clr>
            <a:srgbClr val="A4A3A4"/>
          </p15:clr>
        </p15:guide>
        <p15:guide id="2" orient="horz" pos="372">
          <p15:clr>
            <a:srgbClr val="A4A3A4"/>
          </p15:clr>
        </p15:guide>
        <p15:guide id="3" orient="horz" pos="4119">
          <p15:clr>
            <a:srgbClr val="A4A3A4"/>
          </p15:clr>
        </p15:guide>
        <p15:guide id="4" pos="3840">
          <p15:clr>
            <a:srgbClr val="A4A3A4"/>
          </p15:clr>
        </p15:guide>
        <p15:guide id="5" pos="6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C22"/>
    <a:srgbClr val="EE7701"/>
    <a:srgbClr val="EE7700"/>
    <a:srgbClr val="035C9C"/>
    <a:srgbClr val="D9DADE"/>
    <a:srgbClr val="6B751E"/>
    <a:srgbClr val="50491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p:restoredTop sz="94674"/>
  </p:normalViewPr>
  <p:slideViewPr>
    <p:cSldViewPr snapToGrid="0" snapToObjects="1" showGuides="1">
      <p:cViewPr varScale="1">
        <p:scale>
          <a:sx n="82" d="100"/>
          <a:sy n="82" d="100"/>
        </p:scale>
        <p:origin x="586" y="67"/>
      </p:cViewPr>
      <p:guideLst>
        <p:guide orient="horz" pos="2115"/>
        <p:guide orient="horz" pos="372"/>
        <p:guide orient="horz" pos="4119"/>
        <p:guide pos="3840"/>
        <p:guide pos="622"/>
      </p:guideLst>
    </p:cSldViewPr>
  </p:slideViewPr>
  <p:notesTextViewPr>
    <p:cViewPr>
      <p:scale>
        <a:sx n="1" d="1"/>
        <a:sy n="1" d="1"/>
      </p:scale>
      <p:origin x="0" y="0"/>
    </p:cViewPr>
  </p:notesTextViewPr>
  <p:sorterViewPr>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8E127298-6CB9-4ACB-BB12-7F75F06D4BB4}" type="datetimeFigureOut">
              <a:rPr lang="zh-CN" altLang="en-US" strike="noStrike" noProof="1" smtClean="0">
                <a:latin typeface="+mn-lt"/>
                <a:ea typeface="+mn-ea"/>
                <a:cs typeface="+mn-cs"/>
              </a:rPr>
              <a:t>2021/12/6</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B43869FB-3FC2-4617-8655-B1CA3DFD2224}"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nchorCtr="0"/>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10</a:t>
            </a:fld>
            <a:endParaRPr lang="zh-CN" altLang="en-US" sz="1200"/>
          </a:p>
        </p:txBody>
      </p:sp>
    </p:spTree>
    <p:extLst>
      <p:ext uri="{BB962C8B-B14F-4D97-AF65-F5344CB8AC3E}">
        <p14:creationId xmlns:p14="http://schemas.microsoft.com/office/powerpoint/2010/main" val="1411805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11</a:t>
            </a:fld>
            <a:endParaRPr lang="zh-CN" altLang="en-US" sz="1200"/>
          </a:p>
        </p:txBody>
      </p:sp>
    </p:spTree>
    <p:extLst>
      <p:ext uri="{BB962C8B-B14F-4D97-AF65-F5344CB8AC3E}">
        <p14:creationId xmlns:p14="http://schemas.microsoft.com/office/powerpoint/2010/main" val="186630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12</a:t>
            </a:fld>
            <a:endParaRPr lang="zh-CN" altLang="en-US" sz="1200"/>
          </a:p>
        </p:txBody>
      </p:sp>
    </p:spTree>
    <p:extLst>
      <p:ext uri="{BB962C8B-B14F-4D97-AF65-F5344CB8AC3E}">
        <p14:creationId xmlns:p14="http://schemas.microsoft.com/office/powerpoint/2010/main" val="197119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13</a:t>
            </a:fld>
            <a:endParaRPr lang="zh-CN" altLang="en-US" sz="1200"/>
          </a:p>
        </p:txBody>
      </p:sp>
    </p:spTree>
    <p:extLst>
      <p:ext uri="{BB962C8B-B14F-4D97-AF65-F5344CB8AC3E}">
        <p14:creationId xmlns:p14="http://schemas.microsoft.com/office/powerpoint/2010/main" val="1968157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14</a:t>
            </a:fld>
            <a:endParaRPr lang="zh-CN" altLang="en-US" sz="1200"/>
          </a:p>
        </p:txBody>
      </p:sp>
    </p:spTree>
    <p:extLst>
      <p:ext uri="{BB962C8B-B14F-4D97-AF65-F5344CB8AC3E}">
        <p14:creationId xmlns:p14="http://schemas.microsoft.com/office/powerpoint/2010/main" val="139940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15</a:t>
            </a:fld>
            <a:endParaRPr lang="zh-CN" altLang="en-US" sz="1200"/>
          </a:p>
        </p:txBody>
      </p:sp>
    </p:spTree>
    <p:extLst>
      <p:ext uri="{BB962C8B-B14F-4D97-AF65-F5344CB8AC3E}">
        <p14:creationId xmlns:p14="http://schemas.microsoft.com/office/powerpoint/2010/main" val="3826391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16</a:t>
            </a:fld>
            <a:endParaRPr lang="zh-CN" altLang="en-US" sz="1200"/>
          </a:p>
        </p:txBody>
      </p:sp>
    </p:spTree>
    <p:extLst>
      <p:ext uri="{BB962C8B-B14F-4D97-AF65-F5344CB8AC3E}">
        <p14:creationId xmlns:p14="http://schemas.microsoft.com/office/powerpoint/2010/main" val="572449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17</a:t>
            </a:fld>
            <a:endParaRPr lang="zh-CN" altLang="en-US" sz="1200"/>
          </a:p>
        </p:txBody>
      </p:sp>
    </p:spTree>
    <p:extLst>
      <p:ext uri="{BB962C8B-B14F-4D97-AF65-F5344CB8AC3E}">
        <p14:creationId xmlns:p14="http://schemas.microsoft.com/office/powerpoint/2010/main" val="121405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18</a:t>
            </a:fld>
            <a:endParaRPr lang="zh-CN" altLang="en-US" sz="1200"/>
          </a:p>
        </p:txBody>
      </p:sp>
    </p:spTree>
    <p:extLst>
      <p:ext uri="{BB962C8B-B14F-4D97-AF65-F5344CB8AC3E}">
        <p14:creationId xmlns:p14="http://schemas.microsoft.com/office/powerpoint/2010/main" val="345120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19</a:t>
            </a:fld>
            <a:endParaRPr lang="zh-CN" altLang="en-US" sz="1200"/>
          </a:p>
        </p:txBody>
      </p:sp>
    </p:spTree>
    <p:extLst>
      <p:ext uri="{BB962C8B-B14F-4D97-AF65-F5344CB8AC3E}">
        <p14:creationId xmlns:p14="http://schemas.microsoft.com/office/powerpoint/2010/main" val="190856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20</a:t>
            </a:fld>
            <a:endParaRPr lang="zh-CN" altLang="en-US" sz="1200"/>
          </a:p>
        </p:txBody>
      </p:sp>
    </p:spTree>
    <p:extLst>
      <p:ext uri="{BB962C8B-B14F-4D97-AF65-F5344CB8AC3E}">
        <p14:creationId xmlns:p14="http://schemas.microsoft.com/office/powerpoint/2010/main" val="89554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21</a:t>
            </a:fld>
            <a:endParaRPr lang="zh-CN" altLang="en-US" sz="1200"/>
          </a:p>
        </p:txBody>
      </p:sp>
    </p:spTree>
    <p:extLst>
      <p:ext uri="{BB962C8B-B14F-4D97-AF65-F5344CB8AC3E}">
        <p14:creationId xmlns:p14="http://schemas.microsoft.com/office/powerpoint/2010/main" val="2455749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22</a:t>
            </a:fld>
            <a:endParaRPr lang="zh-CN" altLang="en-US" sz="1200"/>
          </a:p>
        </p:txBody>
      </p:sp>
    </p:spTree>
    <p:extLst>
      <p:ext uri="{BB962C8B-B14F-4D97-AF65-F5344CB8AC3E}">
        <p14:creationId xmlns:p14="http://schemas.microsoft.com/office/powerpoint/2010/main" val="174032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23</a:t>
            </a:fld>
            <a:endParaRPr lang="zh-CN" altLang="en-US" sz="1200"/>
          </a:p>
        </p:txBody>
      </p:sp>
    </p:spTree>
    <p:extLst>
      <p:ext uri="{BB962C8B-B14F-4D97-AF65-F5344CB8AC3E}">
        <p14:creationId xmlns:p14="http://schemas.microsoft.com/office/powerpoint/2010/main" val="3682692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24</a:t>
            </a:fld>
            <a:endParaRPr lang="zh-CN" altLang="en-US" sz="1200"/>
          </a:p>
        </p:txBody>
      </p:sp>
    </p:spTree>
    <p:extLst>
      <p:ext uri="{BB962C8B-B14F-4D97-AF65-F5344CB8AC3E}">
        <p14:creationId xmlns:p14="http://schemas.microsoft.com/office/powerpoint/2010/main" val="3682793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25</a:t>
            </a:fld>
            <a:endParaRPr lang="zh-CN" altLang="en-US" sz="1200"/>
          </a:p>
        </p:txBody>
      </p:sp>
    </p:spTree>
    <p:extLst>
      <p:ext uri="{BB962C8B-B14F-4D97-AF65-F5344CB8AC3E}">
        <p14:creationId xmlns:p14="http://schemas.microsoft.com/office/powerpoint/2010/main" val="3610633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26</a:t>
            </a:fld>
            <a:endParaRPr lang="zh-CN" altLang="en-US" sz="1200"/>
          </a:p>
        </p:txBody>
      </p:sp>
    </p:spTree>
    <p:extLst>
      <p:ext uri="{BB962C8B-B14F-4D97-AF65-F5344CB8AC3E}">
        <p14:creationId xmlns:p14="http://schemas.microsoft.com/office/powerpoint/2010/main" val="3319960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27</a:t>
            </a:fld>
            <a:endParaRPr lang="zh-CN" altLang="en-US" sz="1200"/>
          </a:p>
        </p:txBody>
      </p:sp>
    </p:spTree>
    <p:extLst>
      <p:ext uri="{BB962C8B-B14F-4D97-AF65-F5344CB8AC3E}">
        <p14:creationId xmlns:p14="http://schemas.microsoft.com/office/powerpoint/2010/main" val="10601895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28</a:t>
            </a:fld>
            <a:endParaRPr lang="zh-CN" altLang="en-US" sz="1200"/>
          </a:p>
        </p:txBody>
      </p:sp>
    </p:spTree>
    <p:extLst>
      <p:ext uri="{BB962C8B-B14F-4D97-AF65-F5344CB8AC3E}">
        <p14:creationId xmlns:p14="http://schemas.microsoft.com/office/powerpoint/2010/main" val="485601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p:sp>
      <p:sp>
        <p:nvSpPr>
          <p:cNvPr id="48130" name="备注占位符 2"/>
          <p:cNvSpPr>
            <a:spLocks noGrp="1"/>
          </p:cNvSpPr>
          <p:nvPr>
            <p:ph type="body"/>
          </p:nvPr>
        </p:nvSpPr>
        <p:spPr/>
        <p:txBody>
          <a:bodyPr lIns="91440" tIns="45720" rIns="91440" bIns="45720" anchor="t" anchorCtr="0"/>
          <a:lstStyle/>
          <a:p>
            <a:pPr lvl="0"/>
            <a:endParaRPr lang="zh-CN" altLang="en-US"/>
          </a:p>
        </p:txBody>
      </p:sp>
      <p:sp>
        <p:nvSpPr>
          <p:cNvPr id="4813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29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p:sp>
      <p:sp>
        <p:nvSpPr>
          <p:cNvPr id="5122" name="备注占位符 2"/>
          <p:cNvSpPr>
            <a:spLocks noGrp="1"/>
          </p:cNvSpPr>
          <p:nvPr>
            <p:ph type="body"/>
          </p:nvPr>
        </p:nvSpPr>
        <p:spPr/>
        <p:txBody>
          <a:bodyPr lIns="91440" tIns="45720" rIns="91440" bIns="45720" anchor="t" anchorCtr="0"/>
          <a:lstStyle/>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30</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4</a:t>
            </a:fld>
            <a:endParaRPr lang="zh-CN" altLang="en-US" sz="1200"/>
          </a:p>
        </p:txBody>
      </p:sp>
    </p:spTree>
    <p:extLst>
      <p:ext uri="{BB962C8B-B14F-4D97-AF65-F5344CB8AC3E}">
        <p14:creationId xmlns:p14="http://schemas.microsoft.com/office/powerpoint/2010/main" val="84573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5</a:t>
            </a:fld>
            <a:endParaRPr lang="zh-CN" altLang="en-US" sz="1200"/>
          </a:p>
        </p:txBody>
      </p:sp>
    </p:spTree>
    <p:extLst>
      <p:ext uri="{BB962C8B-B14F-4D97-AF65-F5344CB8AC3E}">
        <p14:creationId xmlns:p14="http://schemas.microsoft.com/office/powerpoint/2010/main" val="423014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6</a:t>
            </a:fld>
            <a:endParaRPr lang="zh-CN" altLang="en-US" sz="1200"/>
          </a:p>
        </p:txBody>
      </p:sp>
    </p:spTree>
    <p:extLst>
      <p:ext uri="{BB962C8B-B14F-4D97-AF65-F5344CB8AC3E}">
        <p14:creationId xmlns:p14="http://schemas.microsoft.com/office/powerpoint/2010/main" val="92280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7</a:t>
            </a:fld>
            <a:endParaRPr lang="zh-CN" altLang="en-US" sz="1200"/>
          </a:p>
        </p:txBody>
      </p:sp>
    </p:spTree>
    <p:extLst>
      <p:ext uri="{BB962C8B-B14F-4D97-AF65-F5344CB8AC3E}">
        <p14:creationId xmlns:p14="http://schemas.microsoft.com/office/powerpoint/2010/main" val="1208974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8</a:t>
            </a:fld>
            <a:endParaRPr lang="zh-CN" altLang="en-US" sz="1200"/>
          </a:p>
        </p:txBody>
      </p:sp>
    </p:spTree>
    <p:extLst>
      <p:ext uri="{BB962C8B-B14F-4D97-AF65-F5344CB8AC3E}">
        <p14:creationId xmlns:p14="http://schemas.microsoft.com/office/powerpoint/2010/main" val="168343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备注占位符 2"/>
          <p:cNvSpPr>
            <a:spLocks noGrp="1"/>
          </p:cNvSpPr>
          <p:nvPr>
            <p:ph type="body"/>
          </p:nvPr>
        </p:nvSpPr>
        <p:spPr/>
        <p:txBody>
          <a:bodyPr lIns="91440" tIns="45720" rIns="91440" bIns="45720" anchor="t" anchorCtr="0"/>
          <a:lstStyle/>
          <a:p>
            <a:pPr lvl="0"/>
            <a:endParaRPr lang="zh-CN" altLang="en-US"/>
          </a:p>
        </p:txBody>
      </p:sp>
      <p:sp>
        <p:nvSpPr>
          <p:cNvPr id="7171"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t>9</a:t>
            </a:fld>
            <a:endParaRPr lang="zh-CN" altLang="en-US" sz="1200"/>
          </a:p>
        </p:txBody>
      </p:sp>
    </p:spTree>
    <p:extLst>
      <p:ext uri="{BB962C8B-B14F-4D97-AF65-F5344CB8AC3E}">
        <p14:creationId xmlns:p14="http://schemas.microsoft.com/office/powerpoint/2010/main" val="242402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单击此处编辑标题</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单击此处编辑副标题</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6" name="页脚占位符 5"/>
          <p:cNvSpPr>
            <a:spLocks noGrp="1"/>
          </p:cNvSpPr>
          <p:nvPr>
            <p:ph type="ftr" sz="quarter" idx="11"/>
          </p:nvPr>
        </p:nvSpPr>
        <p:spPr/>
        <p:txBody>
          <a:bodyPr/>
          <a:lstStyle/>
          <a:p>
            <a:pPr fontAlgn="auto"/>
            <a:r>
              <a:rPr lang="zh-CN" altLang="en-US" strike="noStrike" noProof="1"/>
              <a:t>合肥学院 人工智能与大数据学院</a:t>
            </a:r>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3" name="页脚占位符 2"/>
          <p:cNvSpPr>
            <a:spLocks noGrp="1"/>
          </p:cNvSpPr>
          <p:nvPr>
            <p:ph type="ftr" sz="quarter" idx="15"/>
          </p:nvPr>
        </p:nvSpPr>
        <p:spPr/>
        <p:txBody>
          <a:bodyPr/>
          <a:lstStyle/>
          <a:p>
            <a:pPr fontAlgn="auto"/>
            <a:r>
              <a:rPr lang="zh-CN" altLang="en-US" strike="noStrike" noProof="1"/>
              <a:t>合肥学院 人工智能与大数据学院</a:t>
            </a:r>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strike="noStrike" noProof="1">
                <a:sym typeface="+mn-ea"/>
              </a:rPr>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4" name="页脚占位符 3"/>
          <p:cNvSpPr>
            <a:spLocks noGrp="1"/>
          </p:cNvSpPr>
          <p:nvPr>
            <p:ph type="ftr" sz="quarter" idx="15"/>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strike="noStrike" noProof="1">
                <a:sym typeface="+mn-ea"/>
              </a:rPr>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strike="noStrike" noProof="1">
                <a:sym typeface="+mn-ea"/>
              </a:rPr>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strike="noStrike" noProof="1">
                <a:sym typeface="+mn-ea"/>
              </a:rPr>
              <a:t>单击此处编辑母版文本样式</a:t>
            </a:r>
          </a:p>
          <a:p>
            <a:pPr lvl="1" fontAlgn="auto"/>
            <a:r>
              <a:rPr strike="noStrike" noProof="1">
                <a:sym typeface="+mn-ea"/>
              </a:rPr>
              <a:t>第二级</a:t>
            </a:r>
          </a:p>
          <a:p>
            <a:pPr lvl="2" fontAlgn="auto"/>
            <a:r>
              <a:rPr strike="noStrike" noProof="1">
                <a:sym typeface="+mn-ea"/>
              </a:rPr>
              <a:t>第三级</a:t>
            </a:r>
          </a:p>
          <a:p>
            <a:pPr lvl="3" fontAlgn="auto"/>
            <a:r>
              <a:rPr strike="noStrike" noProof="1">
                <a:sym typeface="+mn-ea"/>
              </a:rPr>
              <a:t>第四级</a:t>
            </a:r>
          </a:p>
          <a:p>
            <a:pPr lvl="4" fontAlgn="auto"/>
            <a:r>
              <a:rPr strike="noStrike" noProof="1">
                <a:sym typeface="+mn-ea"/>
              </a:rPr>
              <a:t>第五级</a:t>
            </a:r>
          </a:p>
        </p:txBody>
      </p:sp>
      <p:sp>
        <p:nvSpPr>
          <p:cNvPr id="7" name="日期占位符 6"/>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8" name="页脚占位符 7"/>
          <p:cNvSpPr>
            <a:spLocks noGrp="1"/>
          </p:cNvSpPr>
          <p:nvPr>
            <p:ph type="ftr" sz="quarter" idx="11"/>
          </p:nvPr>
        </p:nvSpPr>
        <p:spPr/>
        <p:txBody>
          <a:bodyPr/>
          <a:lstStyle/>
          <a:p>
            <a:pPr fontAlgn="auto"/>
            <a:r>
              <a:rPr lang="zh-CN" altLang="en-US" strike="noStrike" noProof="1"/>
              <a:t>合肥学院 人工智能与大数据学院</a:t>
            </a:r>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fontAlgn="auto"/>
            <a:r>
              <a:rPr lang="en-US" altLang="zh-CN" noProof="1"/>
              <a:t>2021/12/9</a:t>
            </a:r>
            <a:endParaRPr lang="zh-CN" altLang="en-US" strike="noStrike" noProof="1"/>
          </a:p>
        </p:txBody>
      </p:sp>
      <p:sp>
        <p:nvSpPr>
          <p:cNvPr id="4" name="页脚占位符 3"/>
          <p:cNvSpPr>
            <a:spLocks noGrp="1"/>
          </p:cNvSpPr>
          <p:nvPr>
            <p:ph type="ftr" sz="quarter" idx="11"/>
          </p:nvPr>
        </p:nvSpPr>
        <p:spPr/>
        <p:txBody>
          <a:bodyPr/>
          <a:lstStyle/>
          <a:p>
            <a:pPr fontAlgn="auto"/>
            <a:r>
              <a:rPr lang="zh-CN" altLang="en-US" strike="noStrike" noProof="1"/>
              <a:t>合肥学院 人工智能与大数据学院</a:t>
            </a:r>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
        <p:nvSpPr>
          <p:cNvPr id="8" name="任意多边形 7"/>
          <p:cNvSpPr/>
          <p:nvPr userDrawn="1">
            <p:custDataLst>
              <p:tags r:id="rId1"/>
            </p:custDataLst>
          </p:nvPr>
        </p:nvSpPr>
        <p:spPr>
          <a:xfrm flipV="1">
            <a:off x="393383"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35C9C">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cs typeface="+mn-ea"/>
              <a:sym typeface="+mn-lt"/>
            </a:endParaRPr>
          </a:p>
        </p:txBody>
      </p:sp>
      <p:pic>
        <p:nvPicPr>
          <p:cNvPr id="7" name="图片 6" descr="c9717dd4-1a19-4f12-b344-cdd92a0d193f"/>
          <p:cNvPicPr>
            <a:picLocks noChangeAspect="1"/>
          </p:cNvPicPr>
          <p:nvPr userDrawn="1"/>
        </p:nvPicPr>
        <p:blipFill>
          <a:blip r:embed="rId3"/>
          <a:srcRect l="3104" t="2991" r="315" b="75759"/>
          <a:stretch>
            <a:fillRect/>
          </a:stretch>
        </p:blipFill>
        <p:spPr>
          <a:xfrm>
            <a:off x="397158" y="96634"/>
            <a:ext cx="1706880" cy="531495"/>
          </a:xfrm>
          <a:prstGeom prst="round2Diag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r>
              <a:rPr lang="en-US" altLang="zh-CN" noProof="1"/>
              <a:t>2021/12/3</a:t>
            </a:r>
            <a:endParaRPr lang="zh-CN" altLang="en-US" strike="noStrike" noProof="1"/>
          </a:p>
        </p:txBody>
      </p:sp>
      <p:sp>
        <p:nvSpPr>
          <p:cNvPr id="3" name="页脚占位符 2"/>
          <p:cNvSpPr>
            <a:spLocks noGrp="1"/>
          </p:cNvSpPr>
          <p:nvPr>
            <p:ph type="ftr" sz="quarter" idx="11"/>
          </p:nvPr>
        </p:nvSpPr>
        <p:spPr/>
        <p:txBody>
          <a:bodyPr/>
          <a:lstStyle/>
          <a:p>
            <a:pPr fontAlgn="auto"/>
            <a:r>
              <a:rPr lang="zh-CN" altLang="en-US" strike="noStrike" noProof="1"/>
              <a:t>合肥学院</a:t>
            </a:r>
            <a:r>
              <a:rPr lang="en-US" altLang="zh-CN" strike="noStrike" noProof="1"/>
              <a:t> </a:t>
            </a:r>
            <a:r>
              <a:rPr lang="zh-CN" altLang="en-US" strike="noStrike" noProof="1"/>
              <a:t>人工智能与大数据学院</a:t>
            </a:r>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strike="noStrike" noProof="1">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strike="noStrike" noProof="1">
                <a:sym typeface="+mn-ea"/>
              </a:rPr>
              <a:t>单击此处编辑母版文本样式</a:t>
            </a:r>
          </a:p>
        </p:txBody>
      </p:sp>
      <p:sp>
        <p:nvSpPr>
          <p:cNvPr id="9" name="标题 8"/>
          <p:cNvSpPr>
            <a:spLocks noGrp="1"/>
          </p:cNvSpPr>
          <p:nvPr>
            <p:ph type="title"/>
          </p:nvPr>
        </p:nvSpPr>
        <p:spPr>
          <a:xfrm>
            <a:off x="608400" y="608400"/>
            <a:ext cx="10969200" cy="705600"/>
          </a:xfrm>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strike="noStrike" noProof="1">
                <a:sym typeface="+mn-ea"/>
              </a:rPr>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11"/>
          </p:nvPr>
        </p:nvSpPr>
        <p:spPr/>
        <p:txBody>
          <a:bodyPr/>
          <a:lstStyle/>
          <a:p>
            <a:pPr fontAlgn="auto"/>
            <a:r>
              <a:rPr lang="zh-CN" altLang="en-US" strike="noStrike" noProof="1"/>
              <a:t>合肥学院 人工智能与大数据学院</a:t>
            </a:r>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17" Type="http://schemas.openxmlformats.org/officeDocument/2006/relationships/tags" Target="../tags/tag9.xml"/><Relationship Id="rId2" Type="http://schemas.openxmlformats.org/officeDocument/2006/relationships/slideLayout" Target="../slideLayouts/slideLayout35.xml"/><Relationship Id="rId16" Type="http://schemas.openxmlformats.org/officeDocument/2006/relationships/tags" Target="../tags/tag8.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7.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3"/>
            <p:custDataLst>
              <p:tags r:id="rId3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3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13"/>
            </p:custDataLst>
          </p:nvPr>
        </p:nvSpPr>
        <p:spPr>
          <a:xfrm>
            <a:off x="608013" y="608013"/>
            <a:ext cx="10969625" cy="706437"/>
          </a:xfrm>
          <a:prstGeom prst="rect">
            <a:avLst/>
          </a:prstGeom>
          <a:noFill/>
          <a:ln w="9525">
            <a:noFill/>
          </a:ln>
        </p:spPr>
        <p:txBody>
          <a:bodyPr vert="horz" lIns="90170" tIns="46990" rIns="90170" bIns="46990" anchor="ctr" anchorCtr="0"/>
          <a:lstStyle/>
          <a:p>
            <a:pPr lvl="0"/>
            <a:r>
              <a:rPr lang="zh-CN" altLang="en-US" dirty="0"/>
              <a:t>单击此处编辑母版标题样式</a:t>
            </a:r>
          </a:p>
        </p:txBody>
      </p:sp>
      <p:sp>
        <p:nvSpPr>
          <p:cNvPr id="2051" name="文本占位符 2"/>
          <p:cNvSpPr>
            <a:spLocks noGrp="1"/>
          </p:cNvSpPr>
          <p:nvPr>
            <p:ph type="body"/>
            <p:custDataLst>
              <p:tags r:id="rId14"/>
            </p:custDataLst>
          </p:nvPr>
        </p:nvSpPr>
        <p:spPr>
          <a:xfrm>
            <a:off x="608013" y="1490663"/>
            <a:ext cx="10969625" cy="4759325"/>
          </a:xfrm>
          <a:prstGeom prst="rect">
            <a:avLst/>
          </a:prstGeom>
          <a:noFill/>
          <a:ln w="9525">
            <a:noFill/>
          </a:ln>
        </p:spPr>
        <p:txBody>
          <a:bodyPr vert="horz" lIns="90000" tIns="46800" rIns="90000" bIns="4680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760FBDFE-C587-4B4C-A407-44438C67B59E}" type="datetime5">
              <a:rPr lang="zh-CN" altLang="en-US" strike="noStrike" noProof="1" smtClean="0">
                <a:latin typeface="Arial" panose="020B0604020202020204" pitchFamily="34" charset="0"/>
                <a:ea typeface="微软雅黑" panose="020B0503020204020204" charset="-122"/>
                <a:cs typeface="+mn-cs"/>
              </a:rPr>
              <a:t>2021/12/6</a:t>
            </a:fld>
            <a:endParaRPr lang="zh-CN" altLang="en-US" strike="noStrike" noProof="1"/>
          </a:p>
        </p:txBody>
      </p:sp>
      <p:sp>
        <p:nvSpPr>
          <p:cNvPr id="5" name="页脚占位符 4"/>
          <p:cNvSpPr>
            <a:spLocks noGrp="1"/>
          </p:cNvSpPr>
          <p:nvPr>
            <p:ph type="ftr" sz="quarter" idx="3"/>
            <p:custDataLst>
              <p:tags r:id="rId16"/>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pPr fontAlgn="auto"/>
            <a:r>
              <a:rPr lang="zh-CN" altLang="en-US" strike="noStrike" noProof="1"/>
              <a:t>合肥学院 人工智能与大数据学院</a:t>
            </a:r>
          </a:p>
        </p:txBody>
      </p:sp>
      <p:sp>
        <p:nvSpPr>
          <p:cNvPr id="6" name="灯片编号占位符 5"/>
          <p:cNvSpPr>
            <a:spLocks noGrp="1"/>
          </p:cNvSpPr>
          <p:nvPr>
            <p:ph type="sldNum" sz="quarter" idx="4"/>
            <p:custDataLst>
              <p:tags r:id="rId17"/>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5.png"/><Relationship Id="rId7" Type="http://schemas.openxmlformats.org/officeDocument/2006/relationships/image" Target="../media/image13.w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7.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sv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91440" y="1492885"/>
            <a:ext cx="6179820" cy="3870960"/>
          </a:xfrm>
          <a:prstGeom prst="rect">
            <a:avLst/>
          </a:prstGeom>
          <a:noFill/>
          <a:ln w="9525">
            <a:noFill/>
          </a:ln>
        </p:spPr>
      </p:pic>
      <p:sp>
        <p:nvSpPr>
          <p:cNvPr id="13" name="矩形 12"/>
          <p:cNvSpPr/>
          <p:nvPr/>
        </p:nvSpPr>
        <p:spPr>
          <a:xfrm>
            <a:off x="5101273" y="3728720"/>
            <a:ext cx="268287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1600" strike="noStrike" noProof="1">
                <a:solidFill>
                  <a:schemeClr val="tx1"/>
                </a:solidFill>
              </a:rPr>
              <a:t>汇报人：</a:t>
            </a:r>
          </a:p>
        </p:txBody>
      </p:sp>
      <p:pic>
        <p:nvPicPr>
          <p:cNvPr id="7" name="图片 6" descr="c9717dd4-1a19-4f12-b344-cdd92a0d193f"/>
          <p:cNvPicPr>
            <a:picLocks noChangeAspect="1"/>
          </p:cNvPicPr>
          <p:nvPr/>
        </p:nvPicPr>
        <p:blipFill>
          <a:blip r:embed="rId4"/>
          <a:srcRect l="3104" t="2991" r="315" b="75759"/>
          <a:stretch>
            <a:fillRect/>
          </a:stretch>
        </p:blipFill>
        <p:spPr>
          <a:xfrm>
            <a:off x="194945" y="168910"/>
            <a:ext cx="3116580" cy="970280"/>
          </a:xfrm>
          <a:prstGeom prst="round2DiagRect">
            <a:avLst/>
          </a:prstGeom>
        </p:spPr>
      </p:pic>
      <p:sp>
        <p:nvSpPr>
          <p:cNvPr id="10" name="日期占位符 9"/>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1" name="页脚占位符 10"/>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6" name="任意多边形: 形状 5"/>
          <p:cNvSpPr/>
          <p:nvPr/>
        </p:nvSpPr>
        <p:spPr>
          <a:xfrm>
            <a:off x="4739951" y="2106877"/>
            <a:ext cx="7452050" cy="2587625"/>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6006465" y="2601006"/>
            <a:ext cx="5012690" cy="461665"/>
          </a:xfrm>
          <a:prstGeom prst="rect">
            <a:avLst/>
          </a:prstGeom>
          <a:noFill/>
        </p:spPr>
        <p:txBody>
          <a:bodyPr wrap="square" rtlCol="0">
            <a:spAutoFit/>
          </a:bodyPr>
          <a:lstStyle/>
          <a:p>
            <a:pPr algn="dist"/>
            <a:r>
              <a:rPr lang="zh-CN" altLang="en-US" sz="2400" b="1" dirty="0">
                <a:solidFill>
                  <a:schemeClr val="bg1"/>
                </a:solidFill>
                <a:latin typeface="宋体" panose="02010600030101010101" pitchFamily="2" charset="-122"/>
                <a:ea typeface="宋体" panose="02010600030101010101" pitchFamily="2" charset="-122"/>
                <a:cs typeface="+mn-ea"/>
                <a:sym typeface="+mn-lt"/>
              </a:rPr>
              <a:t>机器学习：朴素贝叶斯</a:t>
            </a:r>
          </a:p>
        </p:txBody>
      </p:sp>
      <p:sp>
        <p:nvSpPr>
          <p:cNvPr id="17" name="矩形: 圆角 16"/>
          <p:cNvSpPr/>
          <p:nvPr/>
        </p:nvSpPr>
        <p:spPr>
          <a:xfrm>
            <a:off x="6006465" y="3493822"/>
            <a:ext cx="5012690" cy="75311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汇报人：任放  学号：</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21085401007</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年级：研一</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日期：</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2021/12/2</a:t>
            </a:r>
          </a:p>
        </p:txBody>
      </p:sp>
      <p:sp>
        <p:nvSpPr>
          <p:cNvPr id="19" name="灯片编号占位符 1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1</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7" y="63183"/>
            <a:ext cx="223651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937246"/>
                <a:ext cx="10206355" cy="3519233"/>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令</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𝐷</m:t>
                        </m:r>
                      </m:e>
                      <m:sub>
                        <m:r>
                          <a:rPr lang="en-US" altLang="zh-CN" sz="2000" b="0" i="1" smtClean="0">
                            <a:latin typeface="Cambria Math" panose="02040503050406030204" pitchFamily="18" charset="0"/>
                            <a:ea typeface="宋体" panose="02010600030101010101" pitchFamily="2" charset="-122"/>
                          </a:rPr>
                          <m:t>𝑐</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表示训练集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宋体" panose="02010600030101010101" pitchFamily="2" charset="-122"/>
                    <a:ea typeface="宋体" panose="02010600030101010101" pitchFamily="2" charset="-122"/>
                    <a:cs typeface="宋体" panose="02010600030101010101" pitchFamily="2" charset="-122"/>
                  </a:rPr>
                  <a:t>中第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宋体" panose="02010600030101010101" pitchFamily="2" charset="-122"/>
                    <a:ea typeface="宋体" panose="02010600030101010101" pitchFamily="2" charset="-122"/>
                    <a:cs typeface="宋体" panose="02010600030101010101" pitchFamily="2" charset="-122"/>
                  </a:rPr>
                  <a:t>类样本组成的集合，若有充足的独立同分布样本，则很容易估算出类先验概率</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𝑐</m:t>
                        </m:r>
                      </m:e>
                    </m:d>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solidFill>
                              <a:schemeClr val="accent1"/>
                            </a:solidFill>
                            <a:latin typeface="Cambria Math" panose="02040503050406030204" pitchFamily="18" charset="0"/>
                            <a:ea typeface="宋体" panose="02010600030101010101" pitchFamily="2" charset="-122"/>
                          </a:rPr>
                        </m:ctrlPr>
                      </m:fPr>
                      <m:num>
                        <m:d>
                          <m:dPr>
                            <m:begChr m:val="|"/>
                            <m:endChr m:val="|"/>
                            <m:ctrlPr>
                              <a:rPr lang="en-US" altLang="zh-CN" sz="2000" b="0" i="1" smtClean="0">
                                <a:solidFill>
                                  <a:schemeClr val="accent1"/>
                                </a:solidFill>
                                <a:latin typeface="Cambria Math" panose="02040503050406030204" pitchFamily="18" charset="0"/>
                                <a:ea typeface="宋体" panose="02010600030101010101" pitchFamily="2" charset="-122"/>
                              </a:rPr>
                            </m:ctrlPr>
                          </m:dPr>
                          <m:e>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𝐷</m:t>
                                </m:r>
                              </m:e>
                              <m:sub>
                                <m:r>
                                  <a:rPr lang="en-US" altLang="zh-CN" sz="2000" b="0" i="1" smtClean="0">
                                    <a:solidFill>
                                      <a:schemeClr val="accent1"/>
                                    </a:solidFill>
                                    <a:latin typeface="Cambria Math" panose="02040503050406030204" pitchFamily="18" charset="0"/>
                                    <a:ea typeface="宋体" panose="02010600030101010101" pitchFamily="2" charset="-122"/>
                                  </a:rPr>
                                  <m:t>𝑐</m:t>
                                </m:r>
                              </m:sub>
                            </m:sSub>
                          </m:e>
                        </m:d>
                      </m:num>
                      <m:den>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𝐷</m:t>
                        </m:r>
                        <m:r>
                          <a:rPr lang="en-US" altLang="zh-CN" sz="2000" b="0" i="1" smtClean="0">
                            <a:solidFill>
                              <a:schemeClr val="accent1"/>
                            </a:solidFill>
                            <a:latin typeface="Cambria Math" panose="02040503050406030204" pitchFamily="18" charset="0"/>
                            <a:ea typeface="宋体" panose="02010600030101010101" pitchFamily="2" charset="-122"/>
                          </a:rPr>
                          <m:t>|</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离散属性</a:t>
                </a:r>
                <a:r>
                  <a:rPr lang="zh-CN" altLang="en-US" sz="2000" dirty="0">
                    <a:latin typeface="宋体" panose="02010600030101010101" pitchFamily="2" charset="-122"/>
                    <a:ea typeface="宋体" panose="02010600030101010101" pitchFamily="2" charset="-122"/>
                    <a:cs typeface="宋体" panose="02010600030101010101" pitchFamily="2" charset="-122"/>
                  </a:rPr>
                  <a:t>，令</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𝐷</m:t>
                        </m:r>
                      </m:e>
                      <m:sub>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表示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𝐷</m:t>
                        </m:r>
                      </m:e>
                      <m:sub>
                        <m:r>
                          <a:rPr lang="en-US" altLang="zh-CN" sz="2000" i="1">
                            <a:latin typeface="Cambria Math" panose="02040503050406030204" pitchFamily="18" charset="0"/>
                            <a:ea typeface="宋体" panose="02010600030101010101" pitchFamily="2" charset="-122"/>
                          </a:rPr>
                          <m:t>𝑐</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中在第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个属性上取值为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的样本组成的集合</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则条件概率</a:t>
                </a:r>
                <a14:m>
                  <m:oMath xmlns:m="http://schemas.openxmlformats.org/officeDocument/2006/math">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ctrlPr>
                      </m:dPr>
                      <m:e>
                        <m:sSub>
                          <m:sSubPr>
                            <m:ctrlPr>
                              <a:rPr lang="en-US" altLang="zh-CN" sz="2000" i="1">
                                <a:solidFill>
                                  <a:schemeClr val="accent1"/>
                                </a:solidFill>
                                <a:latin typeface="Cambria Math" panose="02040503050406030204" pitchFamily="18" charset="0"/>
                                <a:ea typeface="宋体" panose="02010600030101010101" pitchFamily="2" charset="-122"/>
                              </a:rPr>
                            </m:ctrlPr>
                          </m:sSubPr>
                          <m:e>
                            <m:r>
                              <a:rPr lang="en-US" altLang="zh-CN" sz="2000" i="1">
                                <a:solidFill>
                                  <a:schemeClr val="accent1"/>
                                </a:solidFill>
                                <a:latin typeface="Cambria Math" panose="02040503050406030204" pitchFamily="18" charset="0"/>
                                <a:ea typeface="宋体" panose="02010600030101010101" pitchFamily="2" charset="-122"/>
                              </a:rPr>
                              <m:t>𝑥</m:t>
                            </m:r>
                          </m:e>
                          <m:sub>
                            <m:r>
                              <a:rPr lang="en-US" altLang="zh-CN" sz="2000" i="1">
                                <a:solidFill>
                                  <a:schemeClr val="accent1"/>
                                </a:solidFill>
                                <a:latin typeface="Cambria Math" panose="02040503050406030204" pitchFamily="18" charset="0"/>
                                <a:ea typeface="宋体" panose="02010600030101010101" pitchFamily="2" charset="-122"/>
                              </a:rPr>
                              <m:t>𝑖</m:t>
                            </m:r>
                          </m:sub>
                        </m:sSub>
                      </m:e>
                      <m:e>
                        <m:r>
                          <a:rPr lang="en-US" altLang="zh-CN" sz="2000" i="1">
                            <a:solidFill>
                              <a:schemeClr val="accent1"/>
                            </a:solidFill>
                            <a:latin typeface="Cambria Math" panose="02040503050406030204" pitchFamily="18" charset="0"/>
                            <a:ea typeface="宋体" panose="02010600030101010101" pitchFamily="2" charset="-122"/>
                          </a:rPr>
                          <m:t>𝑐</m:t>
                        </m:r>
                      </m:e>
                    </m:d>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solidFill>
                              <a:schemeClr val="accent1"/>
                            </a:solidFill>
                            <a:latin typeface="Cambria Math" panose="02040503050406030204" pitchFamily="18" charset="0"/>
                            <a:ea typeface="宋体" panose="02010600030101010101" pitchFamily="2" charset="-122"/>
                          </a:rPr>
                        </m:ctrlPr>
                      </m:fPr>
                      <m:num>
                        <m:r>
                          <a:rPr lang="en-US" altLang="zh-CN" sz="2000" b="0" i="1" smtClean="0">
                            <a:solidFill>
                              <a:schemeClr val="accent1"/>
                            </a:solidFill>
                            <a:latin typeface="Cambria Math" panose="02040503050406030204" pitchFamily="18" charset="0"/>
                            <a:ea typeface="宋体" panose="02010600030101010101" pitchFamily="2" charset="-122"/>
                          </a:rPr>
                          <m:t>|</m:t>
                        </m:r>
                        <m:sSub>
                          <m:sSubPr>
                            <m:ctrlPr>
                              <a:rPr lang="en-US" altLang="zh-CN" sz="2000" i="1">
                                <a:solidFill>
                                  <a:schemeClr val="accent1"/>
                                </a:solidFill>
                                <a:latin typeface="Cambria Math" panose="02040503050406030204" pitchFamily="18" charset="0"/>
                                <a:ea typeface="宋体" panose="02010600030101010101" pitchFamily="2" charset="-122"/>
                              </a:rPr>
                            </m:ctrlPr>
                          </m:sSubPr>
                          <m:e>
                            <m:r>
                              <a:rPr lang="en-US" altLang="zh-CN" sz="2000" i="1">
                                <a:solidFill>
                                  <a:schemeClr val="accent1"/>
                                </a:solidFill>
                                <a:latin typeface="Cambria Math" panose="02040503050406030204" pitchFamily="18" charset="0"/>
                                <a:ea typeface="宋体" panose="02010600030101010101" pitchFamily="2" charset="-122"/>
                              </a:rPr>
                              <m:t>𝐷</m:t>
                            </m:r>
                          </m:e>
                          <m:sub>
                            <m:r>
                              <a:rPr lang="en-US" altLang="zh-CN" sz="2000" i="1">
                                <a:solidFill>
                                  <a:schemeClr val="accent1"/>
                                </a:solidFill>
                                <a:latin typeface="Cambria Math" panose="02040503050406030204" pitchFamily="18" charset="0"/>
                                <a:ea typeface="宋体" panose="02010600030101010101" pitchFamily="2" charset="-122"/>
                              </a:rPr>
                              <m:t>𝑐</m:t>
                            </m:r>
                            <m:r>
                              <a:rPr lang="en-US" altLang="zh-CN" sz="2000" i="1">
                                <a:solidFill>
                                  <a:schemeClr val="accent1"/>
                                </a:solidFill>
                                <a:latin typeface="Cambria Math" panose="02040503050406030204" pitchFamily="18" charset="0"/>
                                <a:ea typeface="宋体" panose="02010600030101010101" pitchFamily="2" charset="-122"/>
                              </a:rPr>
                              <m:t>,</m:t>
                            </m:r>
                            <m:sSub>
                              <m:sSubPr>
                                <m:ctrlPr>
                                  <a:rPr lang="en-US" altLang="zh-CN" sz="2000" i="1">
                                    <a:solidFill>
                                      <a:schemeClr val="accent1"/>
                                    </a:solidFill>
                                    <a:latin typeface="Cambria Math" panose="02040503050406030204" pitchFamily="18" charset="0"/>
                                    <a:ea typeface="宋体" panose="02010600030101010101" pitchFamily="2" charset="-122"/>
                                  </a:rPr>
                                </m:ctrlPr>
                              </m:sSubPr>
                              <m:e>
                                <m:r>
                                  <a:rPr lang="en-US" altLang="zh-CN" sz="2000" i="1">
                                    <a:solidFill>
                                      <a:schemeClr val="accent1"/>
                                    </a:solidFill>
                                    <a:latin typeface="Cambria Math" panose="02040503050406030204" pitchFamily="18" charset="0"/>
                                    <a:ea typeface="宋体" panose="02010600030101010101" pitchFamily="2" charset="-122"/>
                                  </a:rPr>
                                  <m:t>𝑥</m:t>
                                </m:r>
                              </m:e>
                              <m:sub>
                                <m:r>
                                  <a:rPr lang="en-US" altLang="zh-CN" sz="2000" i="1">
                                    <a:solidFill>
                                      <a:schemeClr val="accent1"/>
                                    </a:solidFill>
                                    <a:latin typeface="Cambria Math" panose="02040503050406030204" pitchFamily="18" charset="0"/>
                                    <a:ea typeface="宋体" panose="02010600030101010101" pitchFamily="2" charset="-122"/>
                                  </a:rPr>
                                  <m:t>𝑖</m:t>
                                </m:r>
                              </m:sub>
                            </m:sSub>
                          </m:sub>
                        </m:sSub>
                        <m:r>
                          <a:rPr lang="en-US" altLang="zh-CN" sz="2000" b="0" i="1" smtClean="0">
                            <a:solidFill>
                              <a:schemeClr val="accent1"/>
                            </a:solidFill>
                            <a:latin typeface="Cambria Math" panose="02040503050406030204" pitchFamily="18" charset="0"/>
                            <a:ea typeface="宋体" panose="02010600030101010101" pitchFamily="2" charset="-122"/>
                          </a:rPr>
                          <m:t>|</m:t>
                        </m:r>
                      </m:num>
                      <m:den>
                        <m:r>
                          <a:rPr lang="en-US" altLang="zh-CN" sz="2000" b="0" i="1" smtClean="0">
                            <a:solidFill>
                              <a:schemeClr val="accent1"/>
                            </a:solidFill>
                            <a:latin typeface="Cambria Math" panose="02040503050406030204" pitchFamily="18" charset="0"/>
                            <a:ea typeface="宋体" panose="02010600030101010101" pitchFamily="2" charset="-122"/>
                          </a:rPr>
                          <m:t>|</m:t>
                        </m:r>
                        <m:sSub>
                          <m:sSubPr>
                            <m:ctrlPr>
                              <a:rPr lang="en-US" altLang="zh-CN" sz="2000" i="1">
                                <a:solidFill>
                                  <a:schemeClr val="accent1"/>
                                </a:solidFill>
                                <a:latin typeface="Cambria Math" panose="02040503050406030204" pitchFamily="18" charset="0"/>
                                <a:ea typeface="宋体" panose="02010600030101010101" pitchFamily="2" charset="-122"/>
                              </a:rPr>
                            </m:ctrlPr>
                          </m:sSubPr>
                          <m:e>
                            <m:r>
                              <a:rPr lang="en-US" altLang="zh-CN" sz="2000" i="1">
                                <a:solidFill>
                                  <a:schemeClr val="accent1"/>
                                </a:solidFill>
                                <a:latin typeface="Cambria Math" panose="02040503050406030204" pitchFamily="18" charset="0"/>
                                <a:ea typeface="宋体" panose="02010600030101010101" pitchFamily="2" charset="-122"/>
                              </a:rPr>
                              <m:t>𝐷</m:t>
                            </m:r>
                          </m:e>
                          <m:sub>
                            <m:r>
                              <a:rPr lang="en-US" altLang="zh-CN" sz="2000" i="1">
                                <a:solidFill>
                                  <a:schemeClr val="accent1"/>
                                </a:solidFill>
                                <a:latin typeface="Cambria Math" panose="02040503050406030204" pitchFamily="18" charset="0"/>
                                <a:ea typeface="宋体" panose="02010600030101010101" pitchFamily="2" charset="-122"/>
                              </a:rPr>
                              <m:t>𝑐</m:t>
                            </m:r>
                          </m:sub>
                        </m:sSub>
                        <m:r>
                          <a:rPr lang="en-US" altLang="zh-CN" sz="2000" b="0" i="1" smtClean="0">
                            <a:solidFill>
                              <a:schemeClr val="accent1"/>
                            </a:solidFill>
                            <a:latin typeface="Cambria Math" panose="02040503050406030204" pitchFamily="18" charset="0"/>
                            <a:ea typeface="宋体" panose="02010600030101010101" pitchFamily="2" charset="-122"/>
                          </a:rPr>
                          <m:t>|</m:t>
                        </m:r>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连续属性</a:t>
                </a:r>
                <a:r>
                  <a:rPr lang="zh-CN" altLang="en-US" sz="2000" dirty="0">
                    <a:latin typeface="宋体" panose="02010600030101010101" pitchFamily="2" charset="-122"/>
                    <a:ea typeface="宋体" panose="02010600030101010101" pitchFamily="2" charset="-122"/>
                    <a:cs typeface="宋体" panose="02010600030101010101" pitchFamily="2" charset="-122"/>
                  </a:rPr>
                  <a:t>，可以考虑概率密度函数，假定                ，其中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zh-CN" altLang="en-US" sz="2000" i="1" smtClean="0">
                            <a:latin typeface="Cambria Math" panose="02040503050406030204" pitchFamily="18" charset="0"/>
                            <a:ea typeface="宋体" panose="02010600030101010101" pitchFamily="2" charset="-122"/>
                          </a:rPr>
                          <m:t>𝜇</m:t>
                        </m:r>
                      </m:e>
                      <m:sub>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𝑖</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sSubSup>
                      <m:sSubSupPr>
                        <m:ctrlPr>
                          <a:rPr lang="en-US" altLang="zh-CN" sz="2000" i="1" dirty="0" smtClean="0">
                            <a:latin typeface="Cambria Math" panose="02040503050406030204" pitchFamily="18" charset="0"/>
                            <a:ea typeface="宋体" panose="02010600030101010101" pitchFamily="2" charset="-122"/>
                          </a:rPr>
                        </m:ctrlPr>
                      </m:sSubSupPr>
                      <m:e>
                        <m:r>
                          <a:rPr lang="zh-CN" altLang="en-US" sz="2000" i="1" dirty="0" smtClean="0">
                            <a:latin typeface="Cambria Math" panose="02040503050406030204" pitchFamily="18" charset="0"/>
                            <a:ea typeface="宋体" panose="02010600030101010101" pitchFamily="2" charset="-122"/>
                          </a:rPr>
                          <m:t>𝜎</m:t>
                        </m:r>
                      </m:e>
                      <m:sub>
                        <m:r>
                          <a:rPr lang="en-US" altLang="zh-CN" sz="2000" b="0" i="1" dirty="0" smtClean="0">
                            <a:latin typeface="Cambria Math" panose="02040503050406030204" pitchFamily="18" charset="0"/>
                            <a:ea typeface="宋体" panose="02010600030101010101" pitchFamily="2" charset="-122"/>
                          </a:rPr>
                          <m:t>𝑐</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𝑖</m:t>
                        </m:r>
                      </m:sub>
                      <m:sup>
                        <m:r>
                          <a:rPr lang="en-US" altLang="zh-CN" sz="2000" b="0" i="1" dirty="0" smtClean="0">
                            <a:latin typeface="Cambria Math" panose="02040503050406030204" pitchFamily="18" charset="0"/>
                            <a:ea typeface="宋体" panose="02010600030101010101" pitchFamily="2" charset="-122"/>
                          </a:rPr>
                          <m:t>2</m:t>
                        </m:r>
                      </m:sup>
                    </m:sSubSup>
                  </m:oMath>
                </a14:m>
                <a:r>
                  <a:rPr lang="zh-CN" altLang="en-US" sz="2000" dirty="0">
                    <a:latin typeface="宋体" panose="02010600030101010101" pitchFamily="2" charset="-122"/>
                    <a:ea typeface="宋体" panose="02010600030101010101" pitchFamily="2" charset="-122"/>
                    <a:cs typeface="宋体" panose="02010600030101010101" pitchFamily="2" charset="-122"/>
                  </a:rPr>
                  <a:t>分别是第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宋体" panose="02010600030101010101" pitchFamily="2" charset="-122"/>
                    <a:ea typeface="宋体" panose="02010600030101010101" pitchFamily="2" charset="-122"/>
                    <a:cs typeface="宋体" panose="02010600030101010101" pitchFamily="2" charset="-122"/>
                  </a:rPr>
                  <a:t>类样本在第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个属性上取值的均值和方差</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则                      </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937246"/>
                <a:ext cx="10206355" cy="3519233"/>
              </a:xfrm>
              <a:prstGeom prst="rect">
                <a:avLst/>
              </a:prstGeom>
              <a:blipFill>
                <a:blip r:embed="rId3"/>
                <a:stretch>
                  <a:fillRect r="-299" b="-2253"/>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1F8A3DC1-83C2-44FE-881E-D9C09BC9E27D}"/>
              </a:ext>
            </a:extLst>
          </p:cNvPr>
          <p:cNvGraphicFramePr>
            <a:graphicFrameLocks noChangeAspect="1"/>
          </p:cNvGraphicFramePr>
          <p:nvPr>
            <p:extLst>
              <p:ext uri="{D42A27DB-BD31-4B8C-83A1-F6EECF244321}">
                <p14:modId xmlns:p14="http://schemas.microsoft.com/office/powerpoint/2010/main" val="1650846966"/>
              </p:ext>
            </p:extLst>
          </p:nvPr>
        </p:nvGraphicFramePr>
        <p:xfrm>
          <a:off x="6845300" y="4590274"/>
          <a:ext cx="1888153" cy="352587"/>
        </p:xfrm>
        <a:graphic>
          <a:graphicData uri="http://schemas.openxmlformats.org/presentationml/2006/ole">
            <mc:AlternateContent xmlns:mc="http://schemas.openxmlformats.org/markup-compatibility/2006">
              <mc:Choice xmlns:v="urn:schemas-microsoft-com:vml" Requires="v">
                <p:oleObj name="Equation" r:id="rId4" imgW="1358640" imgH="253800" progId="Equation.DSMT4">
                  <p:embed/>
                </p:oleObj>
              </mc:Choice>
              <mc:Fallback>
                <p:oleObj name="Equation" r:id="rId4" imgW="1358640" imgH="253800" progId="Equation.DSMT4">
                  <p:embed/>
                  <p:pic>
                    <p:nvPicPr>
                      <p:cNvPr id="0" name=""/>
                      <p:cNvPicPr/>
                      <p:nvPr/>
                    </p:nvPicPr>
                    <p:blipFill>
                      <a:blip r:embed="rId5"/>
                      <a:stretch>
                        <a:fillRect/>
                      </a:stretch>
                    </p:blipFill>
                    <p:spPr>
                      <a:xfrm>
                        <a:off x="6845300" y="4590274"/>
                        <a:ext cx="1888153" cy="35258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626BEB2-2340-417C-92FD-981B428E9021}"/>
              </a:ext>
            </a:extLst>
          </p:cNvPr>
          <p:cNvGraphicFramePr>
            <a:graphicFrameLocks noChangeAspect="1"/>
          </p:cNvGraphicFramePr>
          <p:nvPr>
            <p:extLst>
              <p:ext uri="{D42A27DB-BD31-4B8C-83A1-F6EECF244321}">
                <p14:modId xmlns:p14="http://schemas.microsoft.com/office/powerpoint/2010/main" val="438186068"/>
              </p:ext>
            </p:extLst>
          </p:nvPr>
        </p:nvGraphicFramePr>
        <p:xfrm>
          <a:off x="7146829" y="4968064"/>
          <a:ext cx="2700338" cy="575482"/>
        </p:xfrm>
        <a:graphic>
          <a:graphicData uri="http://schemas.openxmlformats.org/presentationml/2006/ole">
            <mc:AlternateContent xmlns:mc="http://schemas.openxmlformats.org/markup-compatibility/2006">
              <mc:Choice xmlns:v="urn:schemas-microsoft-com:vml" Requires="v">
                <p:oleObj name="Equation" r:id="rId6" imgW="2323800" imgH="495000" progId="Equation.DSMT4">
                  <p:embed/>
                </p:oleObj>
              </mc:Choice>
              <mc:Fallback>
                <p:oleObj name="Equation" r:id="rId6" imgW="2323800" imgH="495000" progId="Equation.DSMT4">
                  <p:embed/>
                  <p:pic>
                    <p:nvPicPr>
                      <p:cNvPr id="0" name=""/>
                      <p:cNvPicPr/>
                      <p:nvPr/>
                    </p:nvPicPr>
                    <p:blipFill>
                      <a:blip r:embed="rId7"/>
                      <a:stretch>
                        <a:fillRect/>
                      </a:stretch>
                    </p:blipFill>
                    <p:spPr>
                      <a:xfrm>
                        <a:off x="7146829" y="4968064"/>
                        <a:ext cx="2700338" cy="575482"/>
                      </a:xfrm>
                      <a:prstGeom prst="rect">
                        <a:avLst/>
                      </a:prstGeom>
                    </p:spPr>
                  </p:pic>
                </p:oleObj>
              </mc:Fallback>
            </mc:AlternateContent>
          </a:graphicData>
        </a:graphic>
      </p:graphicFrame>
    </p:spTree>
    <p:extLst>
      <p:ext uri="{BB962C8B-B14F-4D97-AF65-F5344CB8AC3E}">
        <p14:creationId xmlns:p14="http://schemas.microsoft.com/office/powerpoint/2010/main" val="776065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7" y="63183"/>
            <a:ext cx="223651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636366"/>
                <a:ext cx="10206355" cy="5846537"/>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以西瓜数据集</a:t>
                </a:r>
                <a:r>
                  <a:rPr lang="en-US" altLang="zh-CN" sz="2000" dirty="0">
                    <a:latin typeface="宋体" panose="02010600030101010101" pitchFamily="2" charset="-122"/>
                    <a:ea typeface="宋体" panose="02010600030101010101" pitchFamily="2" charset="-122"/>
                    <a:cs typeface="宋体" panose="02010600030101010101" pitchFamily="2" charset="-122"/>
                  </a:rPr>
                  <a:t>3.0</a:t>
                </a:r>
                <a:r>
                  <a:rPr lang="zh-CN" altLang="en-US" sz="2000" dirty="0">
                    <a:latin typeface="宋体" panose="02010600030101010101" pitchFamily="2" charset="-122"/>
                    <a:ea typeface="宋体" panose="02010600030101010101" pitchFamily="2" charset="-122"/>
                    <a:cs typeface="宋体" panose="02010600030101010101" pitchFamily="2" charset="-122"/>
                  </a:rPr>
                  <a:t>训练朴素贝叶斯分类器，对以下样本进行分类，分类过程如下：</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首先估计</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先验概率</a:t>
                </a:r>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cs typeface="宋体" panose="02010600030101010101" pitchFamily="2" charset="-122"/>
                          </a:rPr>
                        </m:ctrlPr>
                      </m:dPr>
                      <m:e>
                        <m:r>
                          <a:rPr lang="zh-CN" altLang="en-US" sz="2000" i="1">
                            <a:latin typeface="Cambria Math" panose="02040503050406030204" pitchFamily="18" charset="0"/>
                            <a:ea typeface="宋体" panose="02010600030101010101" pitchFamily="2" charset="-122"/>
                            <a:cs typeface="宋体" panose="02010600030101010101" pitchFamily="2" charset="-122"/>
                          </a:rPr>
                          <m:t>好瓜</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zh-CN" altLang="en-US" sz="2000" i="1">
                            <a:latin typeface="Cambria Math" panose="02040503050406030204" pitchFamily="18" charset="0"/>
                            <a:ea typeface="宋体" panose="02010600030101010101" pitchFamily="2" charset="-122"/>
                            <a:cs typeface="宋体" panose="02010600030101010101" pitchFamily="2" charset="-122"/>
                          </a:rPr>
                          <m:t>是</m:t>
                        </m:r>
                      </m:e>
                    </m:d>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8</m:t>
                        </m:r>
                      </m:num>
                      <m:den>
                        <m:r>
                          <a:rPr lang="en-US" altLang="zh-CN" sz="2000" b="0" i="1" smtClean="0">
                            <a:latin typeface="Cambria Math" panose="02040503050406030204" pitchFamily="18" charset="0"/>
                            <a:ea typeface="宋体" panose="02010600030101010101" pitchFamily="2" charset="-122"/>
                          </a:rPr>
                          <m:t>17</m:t>
                        </m:r>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cs typeface="宋体" panose="02010600030101010101" pitchFamily="2" charset="-122"/>
                          </a:rPr>
                        </m:ctrlPr>
                      </m:dPr>
                      <m:e>
                        <m:r>
                          <a:rPr lang="zh-CN" altLang="en-US" sz="2000" i="1">
                            <a:latin typeface="Cambria Math" panose="02040503050406030204" pitchFamily="18" charset="0"/>
                            <a:ea typeface="宋体" panose="02010600030101010101" pitchFamily="2" charset="-122"/>
                            <a:cs typeface="宋体" panose="02010600030101010101" pitchFamily="2" charset="-122"/>
                          </a:rPr>
                          <m:t>好瓜</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zh-CN" altLang="en-US" sz="2000" i="1" smtClean="0">
                            <a:latin typeface="Cambria Math" panose="02040503050406030204" pitchFamily="18" charset="0"/>
                            <a:ea typeface="宋体" panose="02010600030101010101" pitchFamily="2" charset="-122"/>
                            <a:cs typeface="宋体" panose="02010600030101010101" pitchFamily="2" charset="-122"/>
                          </a:rPr>
                          <m:t>否</m:t>
                        </m:r>
                      </m:e>
                    </m:d>
                    <m:r>
                      <a:rPr lang="en-US" altLang="zh-CN" sz="2000" i="1">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9</m:t>
                        </m:r>
                      </m:num>
                      <m:den>
                        <m:r>
                          <a:rPr lang="en-US" altLang="zh-CN" sz="2000" i="1">
                            <a:latin typeface="Cambria Math" panose="02040503050406030204" pitchFamily="18" charset="0"/>
                            <a:ea typeface="宋体" panose="02010600030101010101" pitchFamily="2" charset="-122"/>
                          </a:rPr>
                          <m:t>17</m:t>
                        </m:r>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，西瓜数据集中共</a:t>
                </a:r>
                <a:r>
                  <a:rPr lang="en-US" altLang="zh-CN" sz="2000" dirty="0">
                    <a:latin typeface="宋体" panose="02010600030101010101" pitchFamily="2" charset="-122"/>
                    <a:ea typeface="宋体" panose="02010600030101010101" pitchFamily="2" charset="-122"/>
                    <a:cs typeface="宋体" panose="02010600030101010101" pitchFamily="2" charset="-122"/>
                  </a:rPr>
                  <a:t>17</a:t>
                </a:r>
                <a:r>
                  <a:rPr lang="zh-CN" altLang="en-US" sz="2000" dirty="0">
                    <a:latin typeface="宋体" panose="02010600030101010101" pitchFamily="2" charset="-122"/>
                    <a:ea typeface="宋体" panose="02010600030101010101" pitchFamily="2" charset="-122"/>
                    <a:cs typeface="宋体" panose="02010600030101010101" pitchFamily="2" charset="-122"/>
                  </a:rPr>
                  <a:t>个样本，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个类别，其中由</a:t>
                </a:r>
                <a:r>
                  <a:rPr lang="en-US" altLang="zh-CN" sz="2000" dirty="0">
                    <a:latin typeface="宋体" panose="02010600030101010101" pitchFamily="2" charset="-122"/>
                    <a:ea typeface="宋体" panose="02010600030101010101" pitchFamily="2" charset="-122"/>
                    <a:cs typeface="宋体" panose="02010600030101010101" pitchFamily="2" charset="-122"/>
                  </a:rPr>
                  <a:t>8</a:t>
                </a:r>
                <a:r>
                  <a:rPr lang="zh-CN" altLang="en-US" sz="2000" dirty="0">
                    <a:latin typeface="宋体" panose="02010600030101010101" pitchFamily="2" charset="-122"/>
                    <a:ea typeface="宋体" panose="02010600030101010101" pitchFamily="2" charset="-122"/>
                    <a:cs typeface="宋体" panose="02010600030101010101" pitchFamily="2" charset="-122"/>
                  </a:rPr>
                  <a:t>个好瓜样本，</a:t>
                </a:r>
                <a:r>
                  <a:rPr lang="en-US" altLang="zh-CN" sz="2000" dirty="0">
                    <a:latin typeface="宋体" panose="02010600030101010101" pitchFamily="2" charset="-122"/>
                    <a:ea typeface="宋体" panose="02010600030101010101" pitchFamily="2" charset="-122"/>
                    <a:cs typeface="宋体" panose="02010600030101010101" pitchFamily="2" charset="-122"/>
                  </a:rPr>
                  <a:t>9</a:t>
                </a:r>
                <a:r>
                  <a:rPr lang="zh-CN" altLang="en-US" sz="2000" dirty="0">
                    <a:latin typeface="宋体" panose="02010600030101010101" pitchFamily="2" charset="-122"/>
                    <a:ea typeface="宋体" panose="02010600030101010101" pitchFamily="2" charset="-122"/>
                    <a:cs typeface="宋体" panose="02010600030101010101" pitchFamily="2" charset="-122"/>
                  </a:rPr>
                  <a:t>个坏瓜样本。</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离散属性</a:t>
                </a:r>
                <a:r>
                  <a:rPr lang="zh-CN" altLang="en-US" sz="2000" dirty="0">
                    <a:latin typeface="宋体" panose="02010600030101010101" pitchFamily="2" charset="-122"/>
                    <a:ea typeface="宋体" panose="02010600030101010101" pitchFamily="2" charset="-122"/>
                    <a:cs typeface="宋体" panose="02010600030101010101" pitchFamily="2" charset="-122"/>
                  </a:rPr>
                  <a:t>，分别对每个属性估计</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条件概率</a:t>
                </a:r>
                <a14:m>
                  <m:oMath xmlns:m="http://schemas.openxmlformats.org/officeDocument/2006/math">
                    <m:r>
                      <a:rPr lang="en-US" altLang="zh-CN" sz="200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solidFill>
                              <a:schemeClr val="tx1"/>
                            </a:solidFill>
                            <a:latin typeface="Cambria Math" panose="02040503050406030204" pitchFamily="18" charset="0"/>
                            <a:ea typeface="宋体" panose="02010600030101010101" pitchFamily="2" charset="-122"/>
                            <a:cs typeface="宋体" panose="02010600030101010101" pitchFamily="2" charset="-122"/>
                          </a:rPr>
                        </m:ctrlPr>
                      </m:dPr>
                      <m:e>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𝑥</m:t>
                            </m:r>
                          </m:e>
                          <m:sub>
                            <m:r>
                              <a:rPr lang="en-US" altLang="zh-CN" sz="2000" i="1">
                                <a:solidFill>
                                  <a:schemeClr val="tx1"/>
                                </a:solidFill>
                                <a:latin typeface="Cambria Math" panose="02040503050406030204" pitchFamily="18" charset="0"/>
                                <a:ea typeface="宋体" panose="02010600030101010101" pitchFamily="2" charset="-122"/>
                              </a:rPr>
                              <m:t>𝑖</m:t>
                            </m:r>
                          </m:sub>
                        </m:sSub>
                      </m:e>
                      <m:e>
                        <m:r>
                          <a:rPr lang="en-US" altLang="zh-CN" sz="2000" i="1">
                            <a:solidFill>
                              <a:schemeClr val="tx1"/>
                            </a:solidFill>
                            <a:latin typeface="Cambria Math" panose="02040503050406030204" pitchFamily="18" charset="0"/>
                            <a:ea typeface="宋体" panose="02010600030101010101" pitchFamily="2" charset="-122"/>
                          </a:rPr>
                          <m:t>𝑐</m:t>
                        </m:r>
                      </m:e>
                    </m:d>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dirty="0" smtClean="0">
                            <a:latin typeface="Cambria Math" panose="02040503050406030204" pitchFamily="18" charset="0"/>
                            <a:ea typeface="宋体" panose="02010600030101010101" pitchFamily="2" charset="-122"/>
                          </a:rPr>
                        </m:ctrlPr>
                      </m:dPr>
                      <m:e>
                        <m:r>
                          <a:rPr lang="zh-CN" altLang="en-US" sz="2000" i="1" dirty="0">
                            <a:latin typeface="Cambria Math" panose="02040503050406030204" pitchFamily="18" charset="0"/>
                            <a:ea typeface="宋体" panose="02010600030101010101" pitchFamily="2" charset="-122"/>
                          </a:rPr>
                          <m:t>色泽</m:t>
                        </m:r>
                        <m:r>
                          <a:rPr lang="en-US" altLang="zh-CN" sz="2000" b="0" i="1" dirty="0" smtClean="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青绿</m:t>
                        </m:r>
                        <m:r>
                          <a:rPr lang="en-US" altLang="zh-CN" sz="2000" b="0" i="1" dirty="0" smtClean="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好瓜</m:t>
                        </m:r>
                        <m:r>
                          <a:rPr lang="en-US" altLang="zh-CN" sz="2000" b="0" i="1" dirty="0" smtClean="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是</m:t>
                        </m:r>
                      </m:e>
                    </m:d>
                    <m:r>
                      <a:rPr lang="en-US" altLang="zh-CN" sz="2000" b="0" i="1" dirty="0" smtClean="0">
                        <a:latin typeface="Cambria Math" panose="02040503050406030204" pitchFamily="18" charset="0"/>
                        <a:ea typeface="宋体" panose="02010600030101010101" pitchFamily="2" charset="-122"/>
                      </a:rPr>
                      <m:t>=</m:t>
                    </m:r>
                    <m:f>
                      <m:fPr>
                        <m:ctrlPr>
                          <a:rPr lang="en-US" altLang="zh-CN" sz="2000" b="0" i="1" dirty="0" smtClean="0">
                            <a:latin typeface="Cambria Math" panose="02040503050406030204" pitchFamily="18" charset="0"/>
                            <a:ea typeface="宋体" panose="02010600030101010101" pitchFamily="2" charset="-122"/>
                          </a:rPr>
                        </m:ctrlPr>
                      </m:fPr>
                      <m:num>
                        <m:r>
                          <a:rPr lang="en-US" altLang="zh-CN" sz="2000" b="0" i="1" dirty="0" smtClean="0">
                            <a:latin typeface="Cambria Math" panose="02040503050406030204" pitchFamily="18" charset="0"/>
                            <a:ea typeface="宋体" panose="02010600030101010101" pitchFamily="2" charset="-122"/>
                          </a:rPr>
                          <m:t>3</m:t>
                        </m:r>
                      </m:num>
                      <m:den>
                        <m:r>
                          <a:rPr lang="en-US" altLang="zh-CN" sz="2000" b="0" i="1" dirty="0" smtClean="0">
                            <a:latin typeface="Cambria Math" panose="02040503050406030204" pitchFamily="18" charset="0"/>
                            <a:ea typeface="宋体" panose="02010600030101010101" pitchFamily="2" charset="-122"/>
                          </a:rPr>
                          <m:t>8</m:t>
                        </m:r>
                      </m:den>
                    </m:f>
                    <m:r>
                      <a:rPr lang="en-US" altLang="zh-CN" sz="2000" b="0" i="1" dirty="0" smtClean="0">
                        <a:latin typeface="Cambria Math" panose="02040503050406030204" pitchFamily="18" charset="0"/>
                        <a:ea typeface="宋体" panose="02010600030101010101" pitchFamily="2" charset="-122"/>
                      </a:rPr>
                      <m:t>=0.375</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，其表示好瓜中色泽是青绿的样本的概率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dirty="0">
                            <a:latin typeface="Cambria Math" panose="02040503050406030204" pitchFamily="18" charset="0"/>
                            <a:ea typeface="宋体" panose="02010600030101010101" pitchFamily="2" charset="-122"/>
                          </a:rPr>
                        </m:ctrlPr>
                      </m:dPr>
                      <m:e>
                        <m:r>
                          <a:rPr lang="zh-CN" altLang="en-US" sz="2000" i="1" dirty="0">
                            <a:latin typeface="Cambria Math" panose="02040503050406030204" pitchFamily="18" charset="0"/>
                            <a:ea typeface="宋体" panose="02010600030101010101" pitchFamily="2" charset="-122"/>
                          </a:rPr>
                          <m:t>色泽</m:t>
                        </m:r>
                        <m:r>
                          <a:rPr lang="en-US" altLang="zh-CN" sz="2000" i="1" dirty="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青绿</m:t>
                        </m:r>
                        <m:r>
                          <a:rPr lang="en-US" altLang="zh-CN" sz="2000" i="1" dirty="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好瓜</m:t>
                        </m:r>
                        <m:r>
                          <a:rPr lang="en-US" altLang="zh-CN" sz="2000" i="1" dirty="0">
                            <a:latin typeface="Cambria Math" panose="02040503050406030204" pitchFamily="18" charset="0"/>
                            <a:ea typeface="宋体" panose="02010600030101010101" pitchFamily="2" charset="-122"/>
                          </a:rPr>
                          <m:t>=</m:t>
                        </m:r>
                        <m:r>
                          <a:rPr lang="zh-CN" altLang="en-US" sz="2000" i="1" dirty="0" smtClean="0">
                            <a:latin typeface="Cambria Math" panose="02040503050406030204" pitchFamily="18" charset="0"/>
                            <a:ea typeface="宋体" panose="02010600030101010101" pitchFamily="2" charset="-122"/>
                          </a:rPr>
                          <m:t>否</m:t>
                        </m:r>
                      </m:e>
                    </m:d>
                    <m:r>
                      <a:rPr lang="en-US" altLang="zh-CN" sz="2000" i="1" dirty="0">
                        <a:latin typeface="Cambria Math" panose="02040503050406030204" pitchFamily="18" charset="0"/>
                        <a:ea typeface="宋体" panose="02010600030101010101" pitchFamily="2" charset="-122"/>
                      </a:rPr>
                      <m:t>=</m:t>
                    </m:r>
                    <m:f>
                      <m:fPr>
                        <m:ctrlPr>
                          <a:rPr lang="en-US" altLang="zh-CN" sz="2000" i="1" dirty="0">
                            <a:latin typeface="Cambria Math" panose="02040503050406030204" pitchFamily="18" charset="0"/>
                            <a:ea typeface="宋体" panose="02010600030101010101" pitchFamily="2" charset="-122"/>
                          </a:rPr>
                        </m:ctrlPr>
                      </m:fPr>
                      <m:num>
                        <m:r>
                          <a:rPr lang="en-US" altLang="zh-CN" sz="2000" i="1" dirty="0">
                            <a:latin typeface="Cambria Math" panose="02040503050406030204" pitchFamily="18" charset="0"/>
                            <a:ea typeface="宋体" panose="02010600030101010101" pitchFamily="2" charset="-122"/>
                          </a:rPr>
                          <m:t>3</m:t>
                        </m:r>
                      </m:num>
                      <m:den>
                        <m:r>
                          <a:rPr lang="en-US" altLang="zh-CN" sz="2000" b="0" i="1" dirty="0" smtClean="0">
                            <a:latin typeface="Cambria Math" panose="02040503050406030204" pitchFamily="18" charset="0"/>
                            <a:ea typeface="宋体" panose="02010600030101010101" pitchFamily="2" charset="-122"/>
                          </a:rPr>
                          <m:t>9</m:t>
                        </m:r>
                      </m:den>
                    </m:f>
                    <m:r>
                      <a:rPr lang="en-US" altLang="zh-CN" sz="2000" i="1" dirty="0">
                        <a:latin typeface="Cambria Math" panose="02040503050406030204" pitchFamily="18" charset="0"/>
                        <a:ea typeface="宋体" panose="02010600030101010101" pitchFamily="2" charset="-122"/>
                      </a:rPr>
                      <m:t>=0.</m:t>
                    </m:r>
                    <m:r>
                      <a:rPr lang="en-US" altLang="zh-CN" sz="2000" b="0" i="1" dirty="0" smtClean="0">
                        <a:latin typeface="Cambria Math" panose="02040503050406030204" pitchFamily="18" charset="0"/>
                        <a:ea typeface="宋体" panose="02010600030101010101" pitchFamily="2" charset="-122"/>
                      </a:rPr>
                      <m:t>333</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，其表示坏瓜中色泽是青绿的样本的概率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r>
                  <a:rPr lang="zh-CN" altLang="en-US" sz="2000" dirty="0">
                    <a:latin typeface="宋体" panose="02010600030101010101" pitchFamily="2" charset="-122"/>
                    <a:ea typeface="宋体" panose="02010600030101010101" pitchFamily="2" charset="-122"/>
                    <a:cs typeface="宋体" panose="02010600030101010101" pitchFamily="2" charset="-122"/>
                  </a:rPr>
                  <a:t>依此类推求出每个离散属性的条件概率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连续属性</a:t>
                </a:r>
                <a:r>
                  <a:rPr lang="zh-CN" altLang="en-US" sz="2000" dirty="0">
                    <a:latin typeface="宋体" panose="02010600030101010101" pitchFamily="2" charset="-122"/>
                    <a:ea typeface="宋体" panose="02010600030101010101" pitchFamily="2" charset="-122"/>
                    <a:cs typeface="宋体" panose="02010600030101010101" pitchFamily="2" charset="-122"/>
                  </a:rPr>
                  <a:t>，先求出密度和含糖量在不同类别下的均值和方差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密度</m:t>
                        </m:r>
                        <m:r>
                          <a:rPr lang="en-US" altLang="zh-CN" sz="2000" b="0" i="1" smtClean="0">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好瓜</m:t>
                        </m:r>
                      </m:sub>
                    </m:sSub>
                    <m:r>
                      <a:rPr lang="en-US" altLang="zh-CN" sz="2000" b="0" i="1" smtClean="0">
                        <a:latin typeface="Cambria Math" panose="02040503050406030204" pitchFamily="18" charset="0"/>
                        <a:ea typeface="宋体" panose="02010600030101010101" pitchFamily="2" charset="-122"/>
                      </a:rPr>
                      <m:t>(0.574,</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0.129</m:t>
                        </m:r>
                      </m:e>
                      <m:sup>
                        <m:r>
                          <a:rPr lang="en-US" altLang="zh-CN" sz="2000" b="0" i="1" smtClean="0">
                            <a:latin typeface="Cambria Math" panose="02040503050406030204" pitchFamily="18" charset="0"/>
                            <a:ea typeface="宋体" panose="02010600030101010101" pitchFamily="2" charset="-122"/>
                          </a:rPr>
                          <m:t>2</m:t>
                        </m:r>
                      </m:sup>
                    </m:sSup>
                    <m:r>
                      <a:rPr lang="en-US" altLang="zh-CN" sz="2000" b="0" i="1" smtClean="0">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密度</m:t>
                        </m:r>
                        <m:r>
                          <a:rPr lang="en-US" altLang="zh-CN" sz="2000" i="1">
                            <a:latin typeface="Cambria Math" panose="02040503050406030204" pitchFamily="18" charset="0"/>
                            <a:ea typeface="宋体" panose="02010600030101010101" pitchFamily="2" charset="-122"/>
                          </a:rPr>
                          <m:t>|</m:t>
                        </m:r>
                        <m:r>
                          <a:rPr lang="zh-CN" altLang="en-US" sz="2000" i="1" smtClean="0">
                            <a:latin typeface="Cambria Math" panose="02040503050406030204" pitchFamily="18" charset="0"/>
                            <a:ea typeface="宋体" panose="02010600030101010101" pitchFamily="2" charset="-122"/>
                          </a:rPr>
                          <m:t>坏</m:t>
                        </m:r>
                        <m:r>
                          <a:rPr lang="zh-CN" altLang="en-US" sz="2000" i="1">
                            <a:latin typeface="Cambria Math" panose="02040503050406030204" pitchFamily="18" charset="0"/>
                            <a:ea typeface="宋体" panose="02010600030101010101" pitchFamily="2" charset="-122"/>
                          </a:rPr>
                          <m:t>瓜</m:t>
                        </m:r>
                      </m:sub>
                    </m:sSub>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476</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195</m:t>
                        </m:r>
                      </m:e>
                      <m:sup>
                        <m:r>
                          <a:rPr lang="en-US" altLang="zh-CN" sz="2000" i="1">
                            <a:latin typeface="Cambria Math" panose="02040503050406030204" pitchFamily="18" charset="0"/>
                            <a:ea typeface="宋体" panose="02010600030101010101" pitchFamily="2" charset="-122"/>
                          </a:rPr>
                          <m:t>2</m:t>
                        </m:r>
                      </m:sup>
                    </m:sSup>
                    <m:r>
                      <a:rPr lang="en-US" altLang="zh-CN" sz="2000" i="1">
                        <a:latin typeface="Cambria Math" panose="02040503050406030204" pitchFamily="18" charset="0"/>
                        <a:ea typeface="宋体" panose="02010600030101010101" pitchFamily="2" charset="-122"/>
                      </a:rPr>
                      <m:t>)</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636366"/>
                <a:ext cx="10206355" cy="5846537"/>
              </a:xfrm>
              <a:prstGeom prst="rect">
                <a:avLst/>
              </a:prstGeom>
              <a:blipFill>
                <a:blip r:embed="rId3"/>
                <a:stretch>
                  <a:fillRect b="-104"/>
                </a:stretch>
              </a:blipFill>
            </p:spPr>
            <p:txBody>
              <a:bodyPr/>
              <a:lstStyle/>
              <a:p>
                <a:r>
                  <a:rPr lang="zh-CN" altLang="en-US">
                    <a:noFill/>
                  </a:rPr>
                  <a:t> </a:t>
                </a:r>
              </a:p>
            </p:txBody>
          </p:sp>
        </mc:Fallback>
      </mc:AlternateContent>
      <p:graphicFrame>
        <p:nvGraphicFramePr>
          <p:cNvPr id="2" name="表格 6">
            <a:extLst>
              <a:ext uri="{FF2B5EF4-FFF2-40B4-BE49-F238E27FC236}">
                <a16:creationId xmlns:a16="http://schemas.microsoft.com/office/drawing/2014/main" id="{727E5D0F-8CFC-40EE-84F2-E180603905D8}"/>
              </a:ext>
            </a:extLst>
          </p:cNvPr>
          <p:cNvGraphicFramePr>
            <a:graphicFrameLocks noGrp="1"/>
          </p:cNvGraphicFramePr>
          <p:nvPr>
            <p:extLst>
              <p:ext uri="{D42A27DB-BD31-4B8C-83A1-F6EECF244321}">
                <p14:modId xmlns:p14="http://schemas.microsoft.com/office/powerpoint/2010/main" val="364242002"/>
              </p:ext>
            </p:extLst>
          </p:nvPr>
        </p:nvGraphicFramePr>
        <p:xfrm>
          <a:off x="2032000" y="1260839"/>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652850672"/>
                    </a:ext>
                  </a:extLst>
                </a:gridCol>
                <a:gridCol w="812800">
                  <a:extLst>
                    <a:ext uri="{9D8B030D-6E8A-4147-A177-3AD203B41FA5}">
                      <a16:colId xmlns:a16="http://schemas.microsoft.com/office/drawing/2014/main" val="3296703222"/>
                    </a:ext>
                  </a:extLst>
                </a:gridCol>
                <a:gridCol w="812800">
                  <a:extLst>
                    <a:ext uri="{9D8B030D-6E8A-4147-A177-3AD203B41FA5}">
                      <a16:colId xmlns:a16="http://schemas.microsoft.com/office/drawing/2014/main" val="279651646"/>
                    </a:ext>
                  </a:extLst>
                </a:gridCol>
                <a:gridCol w="812800">
                  <a:extLst>
                    <a:ext uri="{9D8B030D-6E8A-4147-A177-3AD203B41FA5}">
                      <a16:colId xmlns:a16="http://schemas.microsoft.com/office/drawing/2014/main" val="845165545"/>
                    </a:ext>
                  </a:extLst>
                </a:gridCol>
                <a:gridCol w="812800">
                  <a:extLst>
                    <a:ext uri="{9D8B030D-6E8A-4147-A177-3AD203B41FA5}">
                      <a16:colId xmlns:a16="http://schemas.microsoft.com/office/drawing/2014/main" val="4121221014"/>
                    </a:ext>
                  </a:extLst>
                </a:gridCol>
                <a:gridCol w="812800">
                  <a:extLst>
                    <a:ext uri="{9D8B030D-6E8A-4147-A177-3AD203B41FA5}">
                      <a16:colId xmlns:a16="http://schemas.microsoft.com/office/drawing/2014/main" val="2663507529"/>
                    </a:ext>
                  </a:extLst>
                </a:gridCol>
                <a:gridCol w="812800">
                  <a:extLst>
                    <a:ext uri="{9D8B030D-6E8A-4147-A177-3AD203B41FA5}">
                      <a16:colId xmlns:a16="http://schemas.microsoft.com/office/drawing/2014/main" val="2299034599"/>
                    </a:ext>
                  </a:extLst>
                </a:gridCol>
                <a:gridCol w="812800">
                  <a:extLst>
                    <a:ext uri="{9D8B030D-6E8A-4147-A177-3AD203B41FA5}">
                      <a16:colId xmlns:a16="http://schemas.microsoft.com/office/drawing/2014/main" val="4040066898"/>
                    </a:ext>
                  </a:extLst>
                </a:gridCol>
                <a:gridCol w="917510">
                  <a:extLst>
                    <a:ext uri="{9D8B030D-6E8A-4147-A177-3AD203B41FA5}">
                      <a16:colId xmlns:a16="http://schemas.microsoft.com/office/drawing/2014/main" val="1137600015"/>
                    </a:ext>
                  </a:extLst>
                </a:gridCol>
                <a:gridCol w="708090">
                  <a:extLst>
                    <a:ext uri="{9D8B030D-6E8A-4147-A177-3AD203B41FA5}">
                      <a16:colId xmlns:a16="http://schemas.microsoft.com/office/drawing/2014/main" val="3624257797"/>
                    </a:ext>
                  </a:extLst>
                </a:gridCol>
              </a:tblGrid>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编号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色泽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根蒂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敲声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纹理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脐部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触感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密度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含糖量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好瓜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05917426"/>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测</a:t>
                      </a:r>
                      <a:r>
                        <a:rPr lang="en-US" altLang="zh-CN" sz="1800" b="0" kern="1200" dirty="0">
                          <a:solidFill>
                            <a:schemeClr val="tx1"/>
                          </a:solidFill>
                          <a:latin typeface="宋体" panose="02010600030101010101" pitchFamily="2" charset="-122"/>
                          <a:ea typeface="宋体" panose="02010600030101010101" pitchFamily="2" charset="-122"/>
                          <a:cs typeface="+mn-cs"/>
                        </a:rPr>
                        <a:t>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青绿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蜷缩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浊响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清晰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凹陷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硬滑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0.697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0.460</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683876309"/>
                  </a:ext>
                </a:extLst>
              </a:tr>
            </a:tbl>
          </a:graphicData>
        </a:graphic>
      </p:graphicFrame>
    </p:spTree>
    <p:extLst>
      <p:ext uri="{BB962C8B-B14F-4D97-AF65-F5344CB8AC3E}">
        <p14:creationId xmlns:p14="http://schemas.microsoft.com/office/powerpoint/2010/main" val="39596143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7" y="63183"/>
            <a:ext cx="223651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674813"/>
                <a:ext cx="10206355" cy="5862952"/>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对于连续属性，先求出密度和含糖量在不同类别下的均值和方差</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1085850" lvl="1" indent="-342900">
                  <a:lnSpc>
                    <a:spcPct val="150000"/>
                  </a:lnSpc>
                  <a:buFont typeface="Arial" panose="020B0604020202020204" pitchFamily="34" charset="0"/>
                  <a:buChar char="•"/>
                </a:pP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密度</m:t>
                        </m:r>
                        <m:r>
                          <a:rPr lang="en-US" altLang="zh-CN" sz="2000" b="0" i="1" smtClean="0">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好瓜</m:t>
                        </m:r>
                      </m:sub>
                    </m:sSub>
                    <m:r>
                      <a:rPr lang="en-US" altLang="zh-CN" sz="2000" b="0" i="1" smtClean="0">
                        <a:latin typeface="Cambria Math" panose="02040503050406030204" pitchFamily="18" charset="0"/>
                        <a:ea typeface="宋体" panose="02010600030101010101" pitchFamily="2" charset="-122"/>
                      </a:rPr>
                      <m:t>(0.574,</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0.129</m:t>
                        </m:r>
                      </m:e>
                      <m:sup>
                        <m:r>
                          <a:rPr lang="en-US" altLang="zh-CN" sz="2000" b="0" i="1" smtClean="0">
                            <a:latin typeface="Cambria Math" panose="02040503050406030204" pitchFamily="18" charset="0"/>
                            <a:ea typeface="宋体" panose="02010600030101010101" pitchFamily="2" charset="-122"/>
                          </a:rPr>
                          <m:t>2</m:t>
                        </m:r>
                      </m:sup>
                    </m:sSup>
                    <m:r>
                      <a:rPr lang="en-US" altLang="zh-CN" sz="2000" b="0" i="1" smtClean="0">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密度</m:t>
                        </m:r>
                        <m:r>
                          <a:rPr lang="en-US" altLang="zh-CN" sz="2000" i="1">
                            <a:latin typeface="Cambria Math" panose="02040503050406030204" pitchFamily="18" charset="0"/>
                            <a:ea typeface="宋体" panose="02010600030101010101" pitchFamily="2" charset="-122"/>
                          </a:rPr>
                          <m:t>|</m:t>
                        </m:r>
                        <m:r>
                          <a:rPr lang="zh-CN" altLang="en-US" sz="2000" i="1" smtClean="0">
                            <a:latin typeface="Cambria Math" panose="02040503050406030204" pitchFamily="18" charset="0"/>
                            <a:ea typeface="宋体" panose="02010600030101010101" pitchFamily="2" charset="-122"/>
                          </a:rPr>
                          <m:t>坏</m:t>
                        </m:r>
                        <m:r>
                          <a:rPr lang="zh-CN" altLang="en-US" sz="2000" i="1">
                            <a:latin typeface="Cambria Math" panose="02040503050406030204" pitchFamily="18" charset="0"/>
                            <a:ea typeface="宋体" panose="02010600030101010101" pitchFamily="2" charset="-122"/>
                          </a:rPr>
                          <m:t>瓜</m:t>
                        </m:r>
                      </m:sub>
                    </m:sSub>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496</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195</m:t>
                        </m:r>
                      </m:e>
                      <m:sup>
                        <m:r>
                          <a:rPr lang="en-US" altLang="zh-CN" sz="2000" i="1">
                            <a:latin typeface="Cambria Math" panose="02040503050406030204" pitchFamily="18" charset="0"/>
                            <a:ea typeface="宋体" panose="02010600030101010101" pitchFamily="2" charset="-122"/>
                          </a:rPr>
                          <m:t>2</m:t>
                        </m:r>
                      </m:sup>
                    </m:sSup>
                    <m:r>
                      <a:rPr lang="en-US" altLang="zh-CN" sz="2000" i="1">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含糖量</m:t>
                        </m:r>
                        <m:r>
                          <a:rPr lang="en-US" altLang="zh-CN" sz="2000" i="1">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好瓜</m:t>
                        </m:r>
                      </m:sub>
                    </m:sSub>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276</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0.1</m:t>
                        </m:r>
                        <m:r>
                          <a:rPr lang="en-US" altLang="zh-CN" sz="2000" b="0" i="1" smtClean="0">
                            <a:latin typeface="Cambria Math" panose="02040503050406030204" pitchFamily="18" charset="0"/>
                            <a:ea typeface="宋体" panose="02010600030101010101" pitchFamily="2" charset="-122"/>
                          </a:rPr>
                          <m:t>01</m:t>
                        </m:r>
                      </m:e>
                      <m:sup>
                        <m:r>
                          <a:rPr lang="en-US" altLang="zh-CN" sz="2000" i="1">
                            <a:latin typeface="Cambria Math" panose="02040503050406030204" pitchFamily="18" charset="0"/>
                            <a:ea typeface="宋体" panose="02010600030101010101" pitchFamily="2" charset="-122"/>
                          </a:rPr>
                          <m:t>2</m:t>
                        </m:r>
                      </m:sup>
                    </m:sSup>
                    <m:r>
                      <a:rPr lang="en-US" altLang="zh-CN" sz="2000" i="1">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𝑁</m:t>
                        </m:r>
                      </m:e>
                      <m:sub>
                        <m:r>
                          <a:rPr lang="zh-CN" altLang="en-US" sz="2000" i="1">
                            <a:latin typeface="Cambria Math" panose="02040503050406030204" pitchFamily="18" charset="0"/>
                            <a:ea typeface="宋体" panose="02010600030101010101" pitchFamily="2" charset="-122"/>
                          </a:rPr>
                          <m:t>含糖量</m:t>
                        </m:r>
                        <m:r>
                          <a:rPr lang="en-US" altLang="zh-CN" sz="2000" i="1">
                            <a:latin typeface="Cambria Math" panose="02040503050406030204" pitchFamily="18" charset="0"/>
                            <a:ea typeface="宋体" panose="02010600030101010101" pitchFamily="2" charset="-122"/>
                          </a:rPr>
                          <m:t>|</m:t>
                        </m:r>
                        <m:r>
                          <a:rPr lang="zh-CN" altLang="en-US" sz="2000" i="1">
                            <a:latin typeface="Cambria Math" panose="02040503050406030204" pitchFamily="18" charset="0"/>
                            <a:ea typeface="宋体" panose="02010600030101010101" pitchFamily="2" charset="-122"/>
                          </a:rPr>
                          <m:t>坏瓜</m:t>
                        </m:r>
                      </m:sub>
                    </m:sSub>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0.</m:t>
                        </m:r>
                        <m:r>
                          <a:rPr lang="en-US" altLang="zh-CN" sz="2000" b="0" i="1" smtClean="0">
                            <a:latin typeface="Cambria Math" panose="02040503050406030204" pitchFamily="18" charset="0"/>
                            <a:ea typeface="宋体" panose="02010600030101010101" pitchFamily="2" charset="-122"/>
                          </a:rPr>
                          <m:t>154</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0.1</m:t>
                            </m:r>
                            <m:r>
                              <a:rPr lang="en-US" altLang="zh-CN" sz="2000" b="0" i="1" smtClean="0">
                                <a:latin typeface="Cambria Math" panose="02040503050406030204" pitchFamily="18" charset="0"/>
                                <a:ea typeface="宋体" panose="02010600030101010101" pitchFamily="2" charset="-122"/>
                              </a:rPr>
                              <m:t>08</m:t>
                            </m:r>
                          </m:e>
                          <m:sup>
                            <m:r>
                              <a:rPr lang="en-US" altLang="zh-CN" sz="2000" i="1">
                                <a:latin typeface="Cambria Math" panose="02040503050406030204" pitchFamily="18" charset="0"/>
                                <a:ea typeface="宋体" panose="02010600030101010101" pitchFamily="2" charset="-122"/>
                              </a:rPr>
                              <m:t>2</m:t>
                            </m:r>
                          </m:sup>
                        </m:sSup>
                      </m:e>
                    </m:d>
                  </m:oMath>
                </a14:m>
                <a:endParaRPr lang="en-US" altLang="zh-CN" sz="2000" dirty="0">
                  <a:ea typeface="宋体" panose="02010600030101010101" pitchFamily="2" charset="-122"/>
                </a:endParaRPr>
              </a:p>
              <a:p>
                <a:pPr marL="1085850" lvl="1" indent="-342900">
                  <a:lnSpc>
                    <a:spcPct val="150000"/>
                  </a:lnSpc>
                  <a:buFont typeface="Arial" panose="020B0604020202020204" pitchFamily="34" charset="0"/>
                  <a:buChar char="•"/>
                </a:pPr>
                <a:r>
                  <a:rPr lang="zh-CN" altLang="en-US" sz="2000" dirty="0">
                    <a:ea typeface="宋体" panose="02010600030101010101" pitchFamily="2" charset="-122"/>
                  </a:rPr>
                  <a:t>则                                                                                       </a:t>
                </a:r>
                <a:endParaRPr lang="en-US" altLang="zh-CN" sz="2000" dirty="0">
                  <a:ea typeface="宋体" panose="02010600030101010101" pitchFamily="2" charset="-122"/>
                </a:endParaRPr>
              </a:p>
              <a:p>
                <a:pPr marL="742950" lvl="1">
                  <a:lnSpc>
                    <a:spcPct val="150000"/>
                  </a:lnSpc>
                </a:pPr>
                <a:r>
                  <a:rPr lang="en-US" altLang="zh-CN" sz="2000" dirty="0">
                    <a:ea typeface="宋体" panose="02010600030101010101" pitchFamily="2" charset="-122"/>
                  </a:rPr>
                  <a:t>     </a:t>
                </a:r>
              </a:p>
              <a:p>
                <a:pPr marL="742950" lvl="1">
                  <a:lnSpc>
                    <a:spcPct val="150000"/>
                  </a:lnSpc>
                </a:pPr>
                <a:r>
                  <a:rPr lang="en-US" altLang="zh-CN" sz="2000" dirty="0">
                    <a:ea typeface="宋体" panose="02010600030101010101" pitchFamily="2" charset="-122"/>
                  </a:rPr>
                  <a:t>	  </a:t>
                </a:r>
              </a:p>
              <a:p>
                <a:pPr marL="1085850" lvl="1" indent="-342900">
                  <a:lnSpc>
                    <a:spcPct val="150000"/>
                  </a:lnSpc>
                  <a:buFont typeface="Arial" panose="020B0604020202020204" pitchFamily="34" charset="0"/>
                  <a:buChar char="•"/>
                </a:pPr>
                <a:r>
                  <a:rPr lang="zh-CN" altLang="en-US" sz="2000" dirty="0">
                    <a:ea typeface="宋体" panose="02010600030101010101" pitchFamily="2" charset="-122"/>
                  </a:rPr>
                  <a:t>以此类推求出连续属性的条件概率</a:t>
                </a: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由朴素贝叶斯判定准则可知</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因为</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0.052</m:t>
                    </m:r>
                    <m:r>
                      <a:rPr lang="zh-CN" altLang="en-US" sz="2000" i="1" dirty="0">
                        <a:latin typeface="Cambria Math" panose="02040503050406030204" pitchFamily="18" charset="0"/>
                        <a:ea typeface="宋体" panose="02010600030101010101" pitchFamily="2" charset="-122"/>
                        <a:cs typeface="宋体" panose="02010600030101010101" pitchFamily="2" charset="-122"/>
                      </a:rPr>
                      <m:t>&gt;</m:t>
                    </m:r>
                    <m:r>
                      <a:rPr lang="en-US" altLang="zh-CN" sz="2000" i="1" dirty="0" smtClean="0">
                        <a:latin typeface="Cambria Math" panose="02040503050406030204" pitchFamily="18" charset="0"/>
                        <a:ea typeface="宋体" panose="02010600030101010101" pitchFamily="2" charset="-122"/>
                        <a:cs typeface="宋体" panose="02010600030101010101" pitchFamily="2" charset="-122"/>
                      </a:rPr>
                      <m:t>0.000068</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，所以分类器将这个样本判定为好瓜</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674813"/>
                <a:ext cx="10206355" cy="5862952"/>
              </a:xfrm>
              <a:prstGeom prst="rect">
                <a:avLst/>
              </a:prstGeom>
              <a:blipFill>
                <a:blip r:embed="rId3"/>
                <a:stretch>
                  <a:fillRect b="-832"/>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18CF4FC9-660A-4A62-ACE4-F6F0BE68CFBB}"/>
              </a:ext>
            </a:extLst>
          </p:cNvPr>
          <p:cNvGraphicFramePr>
            <a:graphicFrameLocks noChangeAspect="1"/>
          </p:cNvGraphicFramePr>
          <p:nvPr>
            <p:extLst>
              <p:ext uri="{D42A27DB-BD31-4B8C-83A1-F6EECF244321}">
                <p14:modId xmlns:p14="http://schemas.microsoft.com/office/powerpoint/2010/main" val="2521478977"/>
              </p:ext>
            </p:extLst>
          </p:nvPr>
        </p:nvGraphicFramePr>
        <p:xfrm>
          <a:off x="2453111" y="2357860"/>
          <a:ext cx="6345656" cy="598097"/>
        </p:xfrm>
        <a:graphic>
          <a:graphicData uri="http://schemas.openxmlformats.org/presentationml/2006/ole">
            <mc:AlternateContent xmlns:mc="http://schemas.openxmlformats.org/markup-compatibility/2006">
              <mc:Choice xmlns:v="urn:schemas-microsoft-com:vml" Requires="v">
                <p:oleObj name="Equation" r:id="rId4" imgW="4724280" imgH="444240" progId="Equation.DSMT4">
                  <p:embed/>
                </p:oleObj>
              </mc:Choice>
              <mc:Fallback>
                <p:oleObj name="Equation" r:id="rId4" imgW="4724280" imgH="444240" progId="Equation.DSMT4">
                  <p:embed/>
                  <p:pic>
                    <p:nvPicPr>
                      <p:cNvPr id="0" name=""/>
                      <p:cNvPicPr/>
                      <p:nvPr/>
                    </p:nvPicPr>
                    <p:blipFill>
                      <a:blip r:embed="rId5"/>
                      <a:stretch>
                        <a:fillRect/>
                      </a:stretch>
                    </p:blipFill>
                    <p:spPr>
                      <a:xfrm>
                        <a:off x="2453111" y="2357860"/>
                        <a:ext cx="6345656" cy="59809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A03A6B2-28C5-46DD-A8FD-0092AE12F5CB}"/>
              </a:ext>
            </a:extLst>
          </p:cNvPr>
          <p:cNvGraphicFramePr>
            <a:graphicFrameLocks noChangeAspect="1"/>
          </p:cNvGraphicFramePr>
          <p:nvPr>
            <p:extLst>
              <p:ext uri="{D42A27DB-BD31-4B8C-83A1-F6EECF244321}">
                <p14:modId xmlns:p14="http://schemas.microsoft.com/office/powerpoint/2010/main" val="2507670704"/>
              </p:ext>
            </p:extLst>
          </p:nvPr>
        </p:nvGraphicFramePr>
        <p:xfrm>
          <a:off x="2441631" y="3074476"/>
          <a:ext cx="6345656" cy="598647"/>
        </p:xfrm>
        <a:graphic>
          <a:graphicData uri="http://schemas.openxmlformats.org/presentationml/2006/ole">
            <mc:AlternateContent xmlns:mc="http://schemas.openxmlformats.org/markup-compatibility/2006">
              <mc:Choice xmlns:v="urn:schemas-microsoft-com:vml" Requires="v">
                <p:oleObj name="Equation" r:id="rId6" imgW="4711680" imgH="444240" progId="Equation.DSMT4">
                  <p:embed/>
                </p:oleObj>
              </mc:Choice>
              <mc:Fallback>
                <p:oleObj name="Equation" r:id="rId6" imgW="4711680" imgH="444240" progId="Equation.DSMT4">
                  <p:embed/>
                  <p:pic>
                    <p:nvPicPr>
                      <p:cNvPr id="0" name=""/>
                      <p:cNvPicPr/>
                      <p:nvPr/>
                    </p:nvPicPr>
                    <p:blipFill>
                      <a:blip r:embed="rId7"/>
                      <a:stretch>
                        <a:fillRect/>
                      </a:stretch>
                    </p:blipFill>
                    <p:spPr>
                      <a:xfrm>
                        <a:off x="2441631" y="3074476"/>
                        <a:ext cx="6345656" cy="59864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A5A2ACE-80F8-4028-B7F9-610968A40D70}"/>
              </a:ext>
            </a:extLst>
          </p:cNvPr>
          <p:cNvGraphicFramePr>
            <a:graphicFrameLocks noChangeAspect="1"/>
          </p:cNvGraphicFramePr>
          <p:nvPr>
            <p:extLst>
              <p:ext uri="{D42A27DB-BD31-4B8C-83A1-F6EECF244321}">
                <p14:modId xmlns:p14="http://schemas.microsoft.com/office/powerpoint/2010/main" val="394155782"/>
              </p:ext>
            </p:extLst>
          </p:nvPr>
        </p:nvGraphicFramePr>
        <p:xfrm>
          <a:off x="1371212" y="4838964"/>
          <a:ext cx="9490075" cy="406400"/>
        </p:xfrm>
        <a:graphic>
          <a:graphicData uri="http://schemas.openxmlformats.org/presentationml/2006/ole">
            <mc:AlternateContent xmlns:mc="http://schemas.openxmlformats.org/markup-compatibility/2006">
              <mc:Choice xmlns:v="urn:schemas-microsoft-com:vml" Requires="v">
                <p:oleObj name="Equation" r:id="rId8" imgW="5930640" imgH="253800" progId="Equation.DSMT4">
                  <p:embed/>
                </p:oleObj>
              </mc:Choice>
              <mc:Fallback>
                <p:oleObj name="Equation" r:id="rId8" imgW="5930640" imgH="253800" progId="Equation.DSMT4">
                  <p:embed/>
                  <p:pic>
                    <p:nvPicPr>
                      <p:cNvPr id="0" name=""/>
                      <p:cNvPicPr/>
                      <p:nvPr/>
                    </p:nvPicPr>
                    <p:blipFill>
                      <a:blip r:embed="rId9"/>
                      <a:stretch>
                        <a:fillRect/>
                      </a:stretch>
                    </p:blipFill>
                    <p:spPr>
                      <a:xfrm>
                        <a:off x="1371212" y="4838964"/>
                        <a:ext cx="9490075" cy="4064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BE12A3B-834A-4E31-8E92-A9CD8A7B5283}"/>
              </a:ext>
            </a:extLst>
          </p:cNvPr>
          <p:cNvGraphicFramePr>
            <a:graphicFrameLocks noChangeAspect="1"/>
          </p:cNvGraphicFramePr>
          <p:nvPr>
            <p:extLst>
              <p:ext uri="{D42A27DB-BD31-4B8C-83A1-F6EECF244321}">
                <p14:modId xmlns:p14="http://schemas.microsoft.com/office/powerpoint/2010/main" val="425917706"/>
              </p:ext>
            </p:extLst>
          </p:nvPr>
        </p:nvGraphicFramePr>
        <p:xfrm>
          <a:off x="1382325" y="5499592"/>
          <a:ext cx="9835515" cy="401637"/>
        </p:xfrm>
        <a:graphic>
          <a:graphicData uri="http://schemas.openxmlformats.org/presentationml/2006/ole">
            <mc:AlternateContent xmlns:mc="http://schemas.openxmlformats.org/markup-compatibility/2006">
              <mc:Choice xmlns:v="urn:schemas-microsoft-com:vml" Requires="v">
                <p:oleObj name="Equation" r:id="rId10" imgW="6108480" imgH="253800" progId="Equation.DSMT4">
                  <p:embed/>
                </p:oleObj>
              </mc:Choice>
              <mc:Fallback>
                <p:oleObj name="Equation" r:id="rId10" imgW="6108480" imgH="253800" progId="Equation.DSMT4">
                  <p:embed/>
                  <p:pic>
                    <p:nvPicPr>
                      <p:cNvPr id="0" name=""/>
                      <p:cNvPicPr/>
                      <p:nvPr/>
                    </p:nvPicPr>
                    <p:blipFill>
                      <a:blip r:embed="rId11"/>
                      <a:stretch>
                        <a:fillRect/>
                      </a:stretch>
                    </p:blipFill>
                    <p:spPr>
                      <a:xfrm>
                        <a:off x="1382325" y="5499592"/>
                        <a:ext cx="9835515" cy="401637"/>
                      </a:xfrm>
                      <a:prstGeom prst="rect">
                        <a:avLst/>
                      </a:prstGeom>
                    </p:spPr>
                  </p:pic>
                </p:oleObj>
              </mc:Fallback>
            </mc:AlternateContent>
          </a:graphicData>
        </a:graphic>
      </p:graphicFrame>
    </p:spTree>
    <p:extLst>
      <p:ext uri="{BB962C8B-B14F-4D97-AF65-F5344CB8AC3E}">
        <p14:creationId xmlns:p14="http://schemas.microsoft.com/office/powerpoint/2010/main" val="15647750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7" y="63183"/>
            <a:ext cx="223651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2035285"/>
                <a:ext cx="10206355" cy="2787430"/>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在现实情况中，通常要对概率值进行“平滑”操作，常用的是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拉普拉斯修正</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即</a:t>
                </a:r>
                <a14:m>
                  <m:oMath xmlns:m="http://schemas.openxmlformats.org/officeDocument/2006/math">
                    <m:acc>
                      <m:accPr>
                        <m:chr m:val="̂"/>
                        <m:ctrlPr>
                          <a:rPr lang="en-US" altLang="zh-CN" sz="2000" i="1" smtClean="0">
                            <a:solidFill>
                              <a:schemeClr val="tx1"/>
                            </a:solidFill>
                            <a:latin typeface="Cambria Math" panose="02040503050406030204" pitchFamily="18" charset="0"/>
                            <a:ea typeface="宋体" panose="02010600030101010101" pitchFamily="2" charset="-122"/>
                          </a:rPr>
                        </m:ctrlPr>
                      </m:accPr>
                      <m:e>
                        <m:r>
                          <a:rPr lang="en-US" altLang="zh-CN" sz="2000" b="0" i="1" smtClean="0">
                            <a:solidFill>
                              <a:schemeClr val="tx1"/>
                            </a:solidFill>
                            <a:latin typeface="Cambria Math" panose="02040503050406030204" pitchFamily="18" charset="0"/>
                            <a:ea typeface="宋体" panose="02010600030101010101" pitchFamily="2" charset="-122"/>
                          </a:rPr>
                          <m:t>𝑃</m:t>
                        </m:r>
                      </m:e>
                    </m:acc>
                    <m:d>
                      <m:dPr>
                        <m:ctrlPr>
                          <a:rPr lang="en-US" altLang="zh-CN" sz="2000" i="1">
                            <a:solidFill>
                              <a:schemeClr val="tx1"/>
                            </a:solidFill>
                            <a:latin typeface="Cambria Math" panose="02040503050406030204" pitchFamily="18" charset="0"/>
                            <a:ea typeface="宋体" panose="02010600030101010101" pitchFamily="2" charset="-122"/>
                            <a:cs typeface="宋体" panose="02010600030101010101" pitchFamily="2" charset="-122"/>
                          </a:rPr>
                        </m:ctrlPr>
                      </m:dPr>
                      <m:e>
                        <m:r>
                          <a:rPr lang="en-US" altLang="zh-CN" sz="2000" i="1">
                            <a:solidFill>
                              <a:schemeClr val="tx1"/>
                            </a:solidFill>
                            <a:latin typeface="Cambria Math" panose="02040503050406030204" pitchFamily="18" charset="0"/>
                            <a:ea typeface="宋体" panose="02010600030101010101" pitchFamily="2" charset="-122"/>
                            <a:cs typeface="宋体" panose="02010600030101010101" pitchFamily="2" charset="-122"/>
                          </a:rPr>
                          <m:t>𝑐</m:t>
                        </m:r>
                      </m:e>
                    </m:d>
                    <m:r>
                      <a:rPr lang="en-US" altLang="zh-CN" sz="2000" b="0" i="1" smtClean="0">
                        <a:solidFill>
                          <a:schemeClr val="tx1"/>
                        </a:solidFill>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solidFill>
                              <a:schemeClr val="tx1"/>
                            </a:solidFill>
                            <a:latin typeface="Cambria Math" panose="02040503050406030204" pitchFamily="18" charset="0"/>
                            <a:ea typeface="宋体" panose="02010600030101010101" pitchFamily="2" charset="-122"/>
                          </a:rPr>
                        </m:ctrlPr>
                      </m:fPr>
                      <m:num>
                        <m:d>
                          <m:dPr>
                            <m:begChr m:val="|"/>
                            <m:endChr m:val="|"/>
                            <m:ctrlPr>
                              <a:rPr lang="en-US" altLang="zh-CN" sz="2000" b="0" i="1" smtClean="0">
                                <a:solidFill>
                                  <a:schemeClr val="tx1"/>
                                </a:solidFill>
                                <a:latin typeface="Cambria Math" panose="02040503050406030204" pitchFamily="18" charset="0"/>
                                <a:ea typeface="宋体" panose="02010600030101010101" pitchFamily="2" charset="-122"/>
                              </a:rPr>
                            </m:ctrlPr>
                          </m:dPr>
                          <m:e>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𝐷</m:t>
                                </m:r>
                              </m:e>
                              <m:sub>
                                <m:r>
                                  <a:rPr lang="en-US" altLang="zh-CN" sz="2000" b="0" i="1" smtClean="0">
                                    <a:solidFill>
                                      <a:schemeClr val="tx1"/>
                                    </a:solidFill>
                                    <a:latin typeface="Cambria Math" panose="02040503050406030204" pitchFamily="18" charset="0"/>
                                    <a:ea typeface="宋体" panose="02010600030101010101" pitchFamily="2" charset="-122"/>
                                  </a:rPr>
                                  <m:t>𝑐</m:t>
                                </m:r>
                              </m:sub>
                            </m:sSub>
                          </m:e>
                        </m:d>
                        <m:r>
                          <a:rPr lang="en-US" altLang="zh-CN" sz="2000" b="0" i="1" smtClean="0">
                            <a:solidFill>
                              <a:schemeClr val="tx1"/>
                            </a:solidFill>
                            <a:latin typeface="Cambria Math" panose="02040503050406030204" pitchFamily="18" charset="0"/>
                            <a:ea typeface="宋体" panose="02010600030101010101" pitchFamily="2" charset="-122"/>
                          </a:rPr>
                          <m:t>+1</m:t>
                        </m:r>
                      </m:num>
                      <m:den>
                        <m:d>
                          <m:dPr>
                            <m:begChr m:val="|"/>
                            <m:endChr m:val="|"/>
                            <m:ctrlPr>
                              <a:rPr lang="en-US" altLang="zh-CN" sz="2000" b="0" i="1" smtClean="0">
                                <a:solidFill>
                                  <a:schemeClr val="tx1"/>
                                </a:solidFill>
                                <a:latin typeface="Cambria Math" panose="02040503050406030204" pitchFamily="18" charset="0"/>
                                <a:ea typeface="宋体" panose="02010600030101010101" pitchFamily="2" charset="-122"/>
                              </a:rPr>
                            </m:ctrlPr>
                          </m:dPr>
                          <m:e>
                            <m:r>
                              <a:rPr lang="en-US" altLang="zh-CN" sz="2000" b="0" i="1" smtClean="0">
                                <a:solidFill>
                                  <a:schemeClr val="tx1"/>
                                </a:solidFill>
                                <a:latin typeface="Cambria Math" panose="02040503050406030204" pitchFamily="18" charset="0"/>
                                <a:ea typeface="宋体" panose="02010600030101010101" pitchFamily="2" charset="-122"/>
                              </a:rPr>
                              <m:t>𝐷</m:t>
                            </m:r>
                          </m:e>
                        </m:d>
                        <m:r>
                          <a:rPr lang="en-US" altLang="zh-CN" sz="2000" b="0" i="1" smtClean="0">
                            <a:solidFill>
                              <a:schemeClr val="tx1"/>
                            </a:solidFill>
                            <a:latin typeface="Cambria Math" panose="02040503050406030204" pitchFamily="18" charset="0"/>
                            <a:ea typeface="宋体" panose="02010600030101010101" pitchFamily="2" charset="-122"/>
                          </a:rPr>
                          <m:t>+</m:t>
                        </m:r>
                        <m:r>
                          <a:rPr lang="en-US" altLang="zh-CN" sz="2000" b="0" i="1" smtClean="0">
                            <a:solidFill>
                              <a:schemeClr val="tx1"/>
                            </a:solidFill>
                            <a:latin typeface="Cambria Math" panose="02040503050406030204" pitchFamily="18" charset="0"/>
                            <a:ea typeface="宋体" panose="02010600030101010101" pitchFamily="2" charset="-122"/>
                          </a:rPr>
                          <m:t>𝑁</m:t>
                        </m:r>
                      </m:den>
                    </m:f>
                  </m:oMath>
                </a14:m>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chemeClr val="tx1"/>
                    </a:solidFill>
                    <a:ea typeface="宋体" panose="02010600030101010101" pitchFamily="2" charset="-122"/>
                    <a:cs typeface="宋体" panose="02010600030101010101" pitchFamily="2" charset="-122"/>
                  </a:rPr>
                  <a:t> </a:t>
                </a:r>
                <a14:m>
                  <m:oMath xmlns:m="http://schemas.openxmlformats.org/officeDocument/2006/math">
                    <m:acc>
                      <m:accPr>
                        <m:chr m:val="̂"/>
                        <m:ctrlPr>
                          <a:rPr lang="en-US" altLang="zh-CN" sz="2000" i="1" smtClean="0">
                            <a:solidFill>
                              <a:schemeClr val="tx1"/>
                            </a:solidFill>
                            <a:latin typeface="Cambria Math" panose="02040503050406030204" pitchFamily="18" charset="0"/>
                            <a:ea typeface="宋体" panose="02010600030101010101" pitchFamily="2" charset="-122"/>
                          </a:rPr>
                        </m:ctrlPr>
                      </m:accPr>
                      <m:e>
                        <m:r>
                          <a:rPr lang="en-US" altLang="zh-CN" sz="2000" b="0" i="1" smtClean="0">
                            <a:solidFill>
                              <a:schemeClr val="tx1"/>
                            </a:solidFill>
                            <a:latin typeface="Cambria Math" panose="02040503050406030204" pitchFamily="18" charset="0"/>
                            <a:ea typeface="宋体" panose="02010600030101010101" pitchFamily="2" charset="-122"/>
                          </a:rPr>
                          <m:t>𝑃</m:t>
                        </m:r>
                      </m:e>
                    </m:acc>
                    <m:d>
                      <m:dPr>
                        <m:ctrlPr>
                          <a:rPr lang="en-US" altLang="zh-CN" sz="2000" i="1">
                            <a:solidFill>
                              <a:schemeClr val="tx1"/>
                            </a:solidFill>
                            <a:latin typeface="Cambria Math" panose="02040503050406030204" pitchFamily="18" charset="0"/>
                            <a:ea typeface="宋体" panose="02010600030101010101" pitchFamily="2" charset="-122"/>
                            <a:cs typeface="宋体" panose="02010600030101010101" pitchFamily="2" charset="-122"/>
                          </a:rPr>
                        </m:ctrlPr>
                      </m:dPr>
                      <m:e>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𝑥</m:t>
                            </m:r>
                          </m:e>
                          <m:sub>
                            <m:r>
                              <a:rPr lang="en-US" altLang="zh-CN" sz="2000" i="1">
                                <a:solidFill>
                                  <a:schemeClr val="tx1"/>
                                </a:solidFill>
                                <a:latin typeface="Cambria Math" panose="02040503050406030204" pitchFamily="18" charset="0"/>
                                <a:ea typeface="宋体" panose="02010600030101010101" pitchFamily="2" charset="-122"/>
                              </a:rPr>
                              <m:t>𝑖</m:t>
                            </m:r>
                          </m:sub>
                        </m:sSub>
                      </m:e>
                      <m:e>
                        <m:r>
                          <a:rPr lang="en-US" altLang="zh-CN" sz="2000" i="1">
                            <a:solidFill>
                              <a:schemeClr val="tx1"/>
                            </a:solidFill>
                            <a:latin typeface="Cambria Math" panose="02040503050406030204" pitchFamily="18" charset="0"/>
                            <a:ea typeface="宋体" panose="02010600030101010101" pitchFamily="2" charset="-122"/>
                          </a:rPr>
                          <m:t>𝑐</m:t>
                        </m:r>
                      </m:e>
                    </m:d>
                    <m:r>
                      <a:rPr lang="en-US" altLang="zh-CN" sz="2000" i="1">
                        <a:solidFill>
                          <a:schemeClr val="tx1"/>
                        </a:solidFill>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i="1" smtClean="0">
                            <a:solidFill>
                              <a:schemeClr val="tx1"/>
                            </a:solidFill>
                            <a:latin typeface="Cambria Math" panose="02040503050406030204" pitchFamily="18" charset="0"/>
                            <a:ea typeface="宋体" panose="02010600030101010101" pitchFamily="2" charset="-122"/>
                          </a:rPr>
                        </m:ctrlPr>
                      </m:fPr>
                      <m:num>
                        <m:d>
                          <m:dPr>
                            <m:begChr m:val="|"/>
                            <m:endChr m:val="|"/>
                            <m:ctrlPr>
                              <a:rPr lang="en-US" altLang="zh-CN" sz="2000" i="1">
                                <a:solidFill>
                                  <a:schemeClr val="tx1"/>
                                </a:solidFill>
                                <a:latin typeface="Cambria Math" panose="02040503050406030204" pitchFamily="18" charset="0"/>
                                <a:ea typeface="宋体" panose="02010600030101010101" pitchFamily="2" charset="-122"/>
                              </a:rPr>
                            </m:ctrlPr>
                          </m:dPr>
                          <m:e>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𝐷</m:t>
                                </m:r>
                              </m:e>
                              <m:sub>
                                <m:r>
                                  <a:rPr lang="en-US" altLang="zh-CN" sz="2000" i="1">
                                    <a:solidFill>
                                      <a:schemeClr val="tx1"/>
                                    </a:solidFill>
                                    <a:latin typeface="Cambria Math" panose="02040503050406030204" pitchFamily="18" charset="0"/>
                                    <a:ea typeface="宋体" panose="02010600030101010101" pitchFamily="2" charset="-122"/>
                                  </a:rPr>
                                  <m:t>𝑐</m:t>
                                </m:r>
                                <m:r>
                                  <a:rPr lang="en-US" altLang="zh-CN" sz="2000" i="1">
                                    <a:solidFill>
                                      <a:schemeClr val="tx1"/>
                                    </a:solidFill>
                                    <a:latin typeface="Cambria Math" panose="02040503050406030204" pitchFamily="18" charset="0"/>
                                    <a:ea typeface="宋体" panose="02010600030101010101" pitchFamily="2" charset="-122"/>
                                  </a:rPr>
                                  <m:t>,</m:t>
                                </m:r>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𝑥</m:t>
                                    </m:r>
                                  </m:e>
                                  <m:sub>
                                    <m:r>
                                      <a:rPr lang="en-US" altLang="zh-CN" sz="2000" i="1">
                                        <a:solidFill>
                                          <a:schemeClr val="tx1"/>
                                        </a:solidFill>
                                        <a:latin typeface="Cambria Math" panose="02040503050406030204" pitchFamily="18" charset="0"/>
                                        <a:ea typeface="宋体" panose="02010600030101010101" pitchFamily="2" charset="-122"/>
                                      </a:rPr>
                                      <m:t>𝑖</m:t>
                                    </m:r>
                                  </m:sub>
                                </m:sSub>
                              </m:sub>
                            </m:sSub>
                          </m:e>
                        </m:d>
                        <m:r>
                          <a:rPr lang="en-US" altLang="zh-CN" sz="2000" b="0" i="1" smtClean="0">
                            <a:solidFill>
                              <a:schemeClr val="tx1"/>
                            </a:solidFill>
                            <a:latin typeface="Cambria Math" panose="02040503050406030204" pitchFamily="18" charset="0"/>
                            <a:ea typeface="宋体" panose="02010600030101010101" pitchFamily="2" charset="-122"/>
                          </a:rPr>
                          <m:t>+1</m:t>
                        </m:r>
                      </m:num>
                      <m:den>
                        <m:d>
                          <m:dPr>
                            <m:begChr m:val="|"/>
                            <m:endChr m:val="|"/>
                            <m:ctrlPr>
                              <a:rPr lang="en-US" altLang="zh-CN" sz="2000" i="1">
                                <a:solidFill>
                                  <a:schemeClr val="tx1"/>
                                </a:solidFill>
                                <a:latin typeface="Cambria Math" panose="02040503050406030204" pitchFamily="18" charset="0"/>
                                <a:ea typeface="宋体" panose="02010600030101010101" pitchFamily="2" charset="-122"/>
                              </a:rPr>
                            </m:ctrlPr>
                          </m:dPr>
                          <m:e>
                            <m:sSub>
                              <m:sSubPr>
                                <m:ctrlPr>
                                  <a:rPr lang="en-US" altLang="zh-CN" sz="2000" i="1">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𝐷</m:t>
                                </m:r>
                              </m:e>
                              <m:sub>
                                <m:r>
                                  <a:rPr lang="en-US" altLang="zh-CN" sz="2000" i="1">
                                    <a:solidFill>
                                      <a:schemeClr val="tx1"/>
                                    </a:solidFill>
                                    <a:latin typeface="Cambria Math" panose="02040503050406030204" pitchFamily="18" charset="0"/>
                                    <a:ea typeface="宋体" panose="02010600030101010101" pitchFamily="2" charset="-122"/>
                                  </a:rPr>
                                  <m:t>𝑐</m:t>
                                </m:r>
                              </m:sub>
                            </m:sSub>
                          </m:e>
                        </m:d>
                        <m:r>
                          <a:rPr lang="en-US" altLang="zh-CN" sz="2000" b="0" i="1" smtClean="0">
                            <a:solidFill>
                              <a:schemeClr val="tx1"/>
                            </a:solidFill>
                            <a:latin typeface="Cambria Math" panose="02040503050406030204" pitchFamily="18" charset="0"/>
                            <a:ea typeface="宋体" panose="02010600030101010101" pitchFamily="2" charset="-122"/>
                          </a:rPr>
                          <m:t>+</m:t>
                        </m:r>
                        <m:sSub>
                          <m:sSubPr>
                            <m:ctrlPr>
                              <a:rPr lang="en-US" altLang="zh-CN" sz="2000" b="0" i="1" smtClean="0">
                                <a:solidFill>
                                  <a:schemeClr val="tx1"/>
                                </a:solidFill>
                                <a:latin typeface="Cambria Math" panose="02040503050406030204" pitchFamily="18" charset="0"/>
                                <a:ea typeface="宋体" panose="02010600030101010101" pitchFamily="2" charset="-122"/>
                              </a:rPr>
                            </m:ctrlPr>
                          </m:sSubPr>
                          <m:e>
                            <m:r>
                              <a:rPr lang="en-US" altLang="zh-CN" sz="2000" b="0" i="1" smtClean="0">
                                <a:solidFill>
                                  <a:schemeClr val="tx1"/>
                                </a:solidFill>
                                <a:latin typeface="Cambria Math" panose="02040503050406030204" pitchFamily="18" charset="0"/>
                                <a:ea typeface="宋体" panose="02010600030101010101" pitchFamily="2" charset="-122"/>
                              </a:rPr>
                              <m:t>𝑁</m:t>
                            </m:r>
                          </m:e>
                          <m:sub>
                            <m:r>
                              <a:rPr lang="en-US" altLang="zh-CN" sz="2000" b="0" i="1" smtClean="0">
                                <a:solidFill>
                                  <a:schemeClr val="tx1"/>
                                </a:solidFill>
                                <a:latin typeface="Cambria Math" panose="02040503050406030204" pitchFamily="18" charset="0"/>
                                <a:ea typeface="宋体" panose="02010600030101010101" pitchFamily="2" charset="-122"/>
                              </a:rPr>
                              <m:t>𝑖</m:t>
                            </m:r>
                          </m:sub>
                        </m:sSub>
                      </m:den>
                    </m:f>
                  </m:oMath>
                </a14:m>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，其中</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是类别数目，</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𝑁</m:t>
                        </m:r>
                      </m:e>
                      <m:sub>
                        <m:r>
                          <a:rPr lang="en-US" altLang="zh-CN" sz="2000" b="0" i="1" smtClean="0">
                            <a:solidFill>
                              <a:schemeClr val="accent1"/>
                            </a:solidFill>
                            <a:latin typeface="Cambria Math" panose="02040503050406030204" pitchFamily="18" charset="0"/>
                            <a:ea typeface="宋体" panose="02010600030101010101" pitchFamily="2" charset="-122"/>
                          </a:rPr>
                          <m:t>𝑖</m:t>
                        </m:r>
                      </m:sub>
                    </m:sSub>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是第</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个属性的取值数目</a:t>
                </a:r>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拉普拉斯修正避免了因为训练集样本不充分而导致概率估计为零的问题，并且在训练集变大时，修正过程所引入的先验的影响也会逐渐变得可忽略，使得估值趋向实际概率值。</a:t>
                </a:r>
                <a:endPar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2035285"/>
                <a:ext cx="10206355" cy="2787430"/>
              </a:xfrm>
              <a:prstGeom prst="rect">
                <a:avLst/>
              </a:prstGeom>
              <a:blipFill>
                <a:blip r:embed="rId3"/>
                <a:stretch>
                  <a:fillRect b="-30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26377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951830" y="63183"/>
            <a:ext cx="4288353"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实验部分</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1334196"/>
            <a:ext cx="10206355" cy="4636847"/>
          </a:xfrm>
          <a:prstGeom prst="rect">
            <a:avLst/>
          </a:prstGeom>
          <a:noFill/>
        </p:spPr>
        <p:txBody>
          <a:bodyPr wrap="square" rtlCol="0">
            <a:spAutoFit/>
          </a:bodyPr>
          <a:lstStyle/>
          <a:p>
            <a:pPr marL="285750">
              <a:lnSpc>
                <a:spcPct val="150000"/>
              </a:lnSpc>
            </a:pPr>
            <a:r>
              <a:rPr lang="en-US" altLang="zh-CN" sz="2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sklearn</a:t>
            </a:r>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库</a:t>
            </a:r>
            <a:r>
              <a:rPr lang="zh-CN" altLang="en-US" sz="2000" dirty="0">
                <a:latin typeface="宋体" panose="02010600030101010101" pitchFamily="2" charset="-122"/>
                <a:ea typeface="宋体" panose="02010600030101010101" pitchFamily="2" charset="-122"/>
              </a:rPr>
              <a:t>给我们提供了</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个朴素贝叶斯分类算法，分别是高斯朴素贝叶斯</a:t>
            </a:r>
            <a:r>
              <a:rPr lang="en-US" altLang="zh-CN" sz="2000" dirty="0">
                <a:latin typeface="宋体" panose="02010600030101010101" pitchFamily="2" charset="-122"/>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GaussianNB</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、多项式朴素贝叶斯（</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MultinomialNB</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rPr>
              <a:t>和伯努利朴素贝叶斯</a:t>
            </a:r>
            <a:r>
              <a:rPr lang="en-US" altLang="zh-CN" sz="2000" dirty="0">
                <a:latin typeface="宋体" panose="02010600030101010101" pitchFamily="2" charset="-122"/>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BernoulliNB</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。这三种算法适合应用在不同的场景下，我们应该</a:t>
            </a:r>
            <a:r>
              <a:rPr lang="zh-CN" altLang="en-US" sz="2000" dirty="0">
                <a:solidFill>
                  <a:schemeClr val="accent1"/>
                </a:solidFill>
                <a:latin typeface="宋体" panose="02010600030101010101" pitchFamily="2" charset="-122"/>
                <a:ea typeface="宋体" panose="02010600030101010101" pitchFamily="2" charset="-122"/>
              </a:rPr>
              <a:t>根据特征变量的不同选择不同的算法</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高斯朴素贝叶斯</a:t>
            </a:r>
            <a:r>
              <a:rPr lang="en-US" altLang="zh-CN" sz="2000" dirty="0">
                <a:latin typeface="宋体" panose="02010600030101010101" pitchFamily="2" charset="-122"/>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GaussianNB</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特征变量是连续变量</a:t>
            </a:r>
            <a:r>
              <a:rPr lang="zh-CN" altLang="en-US" sz="2000" dirty="0">
                <a:latin typeface="宋体" panose="02010600030101010101" pitchFamily="2" charset="-122"/>
                <a:ea typeface="宋体" panose="02010600030101010101" pitchFamily="2" charset="-122"/>
              </a:rPr>
              <a:t>，符合高斯分布，比如说人的身高，物体的长度。</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多项式朴素贝叶斯（</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MultinomialNB</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solidFill>
                  <a:schemeClr val="accent1"/>
                </a:solidFill>
                <a:latin typeface="宋体" panose="02010600030101010101" pitchFamily="2" charset="-122"/>
                <a:ea typeface="宋体" panose="02010600030101010101" pitchFamily="2" charset="-122"/>
              </a:rPr>
              <a:t>特征变量是离散变量</a:t>
            </a:r>
            <a:r>
              <a:rPr lang="zh-CN" altLang="en-US" sz="2000" dirty="0">
                <a:latin typeface="宋体" panose="02010600030101010101" pitchFamily="2" charset="-122"/>
                <a:ea typeface="宋体" panose="02010600030101010101" pitchFamily="2" charset="-122"/>
              </a:rPr>
              <a:t>，符合多项式分布，在文档分类中特征变量体现在一个单词出现的次数，或者是</a:t>
            </a:r>
            <a:r>
              <a:rPr lang="zh-CN" altLang="en-US" sz="2000" dirty="0">
                <a:solidFill>
                  <a:schemeClr val="accent1"/>
                </a:solidFill>
                <a:latin typeface="宋体" panose="02010600030101010101" pitchFamily="2" charset="-122"/>
                <a:ea typeface="宋体" panose="02010600030101010101" pitchFamily="2" charset="-122"/>
              </a:rPr>
              <a:t>单词的</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TF-IDF</a:t>
            </a:r>
            <a:r>
              <a:rPr lang="zh-CN" altLang="en-US" sz="2000" dirty="0">
                <a:solidFill>
                  <a:schemeClr val="accent1"/>
                </a:solidFill>
                <a:latin typeface="宋体" panose="02010600030101010101" pitchFamily="2" charset="-122"/>
                <a:ea typeface="宋体" panose="02010600030101010101" pitchFamily="2" charset="-122"/>
              </a:rPr>
              <a:t>值</a:t>
            </a:r>
            <a:r>
              <a:rPr lang="zh-CN" altLang="en-US" sz="2000" dirty="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伯努利朴素贝叶斯</a:t>
            </a:r>
            <a:r>
              <a:rPr lang="en-US" altLang="zh-CN" sz="2000" dirty="0">
                <a:latin typeface="宋体" panose="02010600030101010101" pitchFamily="2" charset="-122"/>
                <a:ea typeface="宋体" panose="02010600030101010101" pitchFamily="2" charset="-122"/>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BernoulliNB</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zh-CN" altLang="en-US" sz="2000" dirty="0">
                <a:solidFill>
                  <a:schemeClr val="accent1"/>
                </a:solidFill>
                <a:latin typeface="宋体" panose="02010600030101010101" pitchFamily="2" charset="-122"/>
                <a:ea typeface="宋体" panose="02010600030101010101" pitchFamily="2" charset="-122"/>
              </a:rPr>
              <a:t>特征变量是布尔变量</a:t>
            </a:r>
            <a:r>
              <a:rPr lang="zh-CN" altLang="en-US" sz="2000" dirty="0">
                <a:latin typeface="宋体" panose="02010600030101010101" pitchFamily="2" charset="-122"/>
                <a:ea typeface="宋体" panose="02010600030101010101" pitchFamily="2" charset="-122"/>
              </a:rPr>
              <a:t>，符合</a:t>
            </a:r>
            <a:r>
              <a:rPr lang="en-US" altLang="zh-CN" sz="2000" dirty="0">
                <a:latin typeface="宋体" panose="02010600030101010101" pitchFamily="2" charset="-122"/>
                <a:ea typeface="宋体" panose="02010600030101010101" pitchFamily="2" charset="-122"/>
              </a:rPr>
              <a:t>0/1</a:t>
            </a:r>
            <a:r>
              <a:rPr lang="zh-CN" altLang="en-US" sz="2000" dirty="0">
                <a:latin typeface="宋体" panose="02010600030101010101" pitchFamily="2" charset="-122"/>
                <a:ea typeface="宋体" panose="02010600030101010101" pitchFamily="2" charset="-122"/>
              </a:rPr>
              <a:t>分布，在文档分类中特征是单词是否出现。</a:t>
            </a:r>
            <a:endParaRPr lang="en-US" altLang="zh-CN" sz="2000" dirty="0">
              <a:latin typeface="宋体" panose="02010600030101010101" pitchFamily="2" charset="-122"/>
              <a:ea typeface="宋体" panose="02010600030101010101" pitchFamily="2" charset="-122"/>
            </a:endParaRPr>
          </a:p>
          <a:p>
            <a:pPr marL="285750">
              <a:lnSpc>
                <a:spcPct val="150000"/>
              </a:lnSpc>
            </a:pPr>
            <a:r>
              <a:rPr lang="zh-CN" altLang="en-US" sz="2000" dirty="0">
                <a:latin typeface="宋体" panose="02010600030101010101" pitchFamily="2" charset="-122"/>
                <a:ea typeface="宋体" panose="02010600030101010101" pitchFamily="2" charset="-122"/>
              </a:rPr>
              <a:t>实验部分将依次使用这三个算法进行实验。</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80034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80"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1866858"/>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红酒数据集（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wine</a:t>
            </a:r>
            <a:r>
              <a:rPr lang="zh-CN" altLang="en-US" sz="2000" dirty="0">
                <a:latin typeface="宋体" panose="02010600030101010101" pitchFamily="2" charset="-122"/>
                <a:ea typeface="宋体" panose="02010600030101010101" pitchFamily="2" charset="-122"/>
                <a:cs typeface="宋体" panose="02010600030101010101" pitchFamily="2" charset="-122"/>
              </a:rPr>
              <a:t>），数据集一共</a:t>
            </a:r>
            <a:r>
              <a:rPr lang="en-US" altLang="zh-CN" sz="2000" dirty="0">
                <a:latin typeface="宋体" panose="02010600030101010101" pitchFamily="2" charset="-122"/>
                <a:ea typeface="宋体" panose="02010600030101010101" pitchFamily="2" charset="-122"/>
                <a:cs typeface="宋体" panose="02010600030101010101" pitchFamily="2" charset="-122"/>
              </a:rPr>
              <a:t>178</a:t>
            </a:r>
            <a:r>
              <a:rPr lang="zh-CN" altLang="en-US" sz="2000" dirty="0">
                <a:latin typeface="宋体" panose="02010600030101010101" pitchFamily="2" charset="-122"/>
                <a:ea typeface="宋体" panose="02010600030101010101" pitchFamily="2" charset="-122"/>
                <a:cs typeface="宋体" panose="02010600030101010101" pitchFamily="2" charset="-122"/>
              </a:rPr>
              <a:t>个样本，每个样本有</a:t>
            </a:r>
            <a:r>
              <a:rPr lang="en-US" altLang="zh-CN" sz="2000" dirty="0">
                <a:latin typeface="宋体" panose="02010600030101010101" pitchFamily="2" charset="-122"/>
                <a:ea typeface="宋体" panose="02010600030101010101" pitchFamily="2" charset="-122"/>
                <a:cs typeface="宋体" panose="02010600030101010101" pitchFamily="2" charset="-122"/>
              </a:rPr>
              <a:t>13</a:t>
            </a:r>
            <a:r>
              <a:rPr lang="zh-CN" altLang="en-US" sz="2000" dirty="0">
                <a:latin typeface="宋体" panose="02010600030101010101" pitchFamily="2" charset="-122"/>
                <a:ea typeface="宋体" panose="02010600030101010101" pitchFamily="2" charset="-122"/>
                <a:cs typeface="宋体" panose="02010600030101010101" pitchFamily="2" charset="-122"/>
              </a:rPr>
              <a:t>个属性，共</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个类别。其中类别</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59</a:t>
            </a:r>
            <a:r>
              <a:rPr lang="zh-CN" altLang="en-US" sz="2000" dirty="0">
                <a:latin typeface="宋体" panose="02010600030101010101" pitchFamily="2" charset="-122"/>
                <a:ea typeface="宋体" panose="02010600030101010101" pitchFamily="2" charset="-122"/>
                <a:cs typeface="宋体" panose="02010600030101010101" pitchFamily="2" charset="-122"/>
              </a:rPr>
              <a:t>个样本，类别</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71</a:t>
            </a:r>
            <a:r>
              <a:rPr lang="zh-CN" altLang="en-US" sz="2000" dirty="0">
                <a:latin typeface="宋体" panose="02010600030101010101" pitchFamily="2" charset="-122"/>
                <a:ea typeface="宋体" panose="02010600030101010101" pitchFamily="2" charset="-122"/>
                <a:cs typeface="宋体" panose="02010600030101010101" pitchFamily="2" charset="-122"/>
              </a:rPr>
              <a:t>个样本，类别</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有</a:t>
            </a:r>
            <a:r>
              <a:rPr lang="en-US" altLang="zh-CN" sz="2000" dirty="0">
                <a:latin typeface="宋体" panose="02010600030101010101" pitchFamily="2" charset="-122"/>
                <a:ea typeface="宋体" panose="02010600030101010101" pitchFamily="2" charset="-122"/>
                <a:cs typeface="宋体" panose="02010600030101010101" pitchFamily="2" charset="-122"/>
              </a:rPr>
              <a:t>48</a:t>
            </a:r>
            <a:r>
              <a:rPr lang="zh-CN" altLang="en-US" sz="2000" dirty="0">
                <a:latin typeface="宋体" panose="02010600030101010101" pitchFamily="2" charset="-122"/>
                <a:ea typeface="宋体" panose="02010600030101010101" pitchFamily="2" charset="-122"/>
                <a:cs typeface="宋体" panose="02010600030101010101" pitchFamily="2" charset="-122"/>
              </a:rPr>
              <a:t>个样本。取样本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和样本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，具体如表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由表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可知，</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不同属性的取值量级不同</a:t>
            </a:r>
            <a:r>
              <a:rPr lang="zh-CN" altLang="en-US" sz="2000" dirty="0">
                <a:latin typeface="宋体" panose="02010600030101010101" pitchFamily="2" charset="-122"/>
                <a:ea typeface="宋体" panose="02010600030101010101" pitchFamily="2" charset="-122"/>
                <a:cs typeface="宋体" panose="02010600030101010101" pitchFamily="2" charset="-122"/>
              </a:rPr>
              <a:t>。具体属性含义即取值范围见表</a:t>
            </a:r>
            <a:r>
              <a:rPr lang="en-US" altLang="zh-CN" sz="2000" dirty="0">
                <a:latin typeface="宋体" panose="02010600030101010101" pitchFamily="2" charset="-122"/>
                <a:ea typeface="宋体" panose="02010600030101010101" pitchFamily="2" charset="-122"/>
                <a:cs typeface="宋体" panose="02010600030101010101" pitchFamily="2" charset="-122"/>
              </a:rPr>
              <a:t>2.</a:t>
            </a: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红酒数据集样本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和样本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属性取值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 name="表格 10">
            <a:extLst>
              <a:ext uri="{FF2B5EF4-FFF2-40B4-BE49-F238E27FC236}">
                <a16:creationId xmlns:a16="http://schemas.microsoft.com/office/drawing/2014/main" id="{E8D2D39C-D812-4EDE-984F-F2854260B87E}"/>
              </a:ext>
            </a:extLst>
          </p:cNvPr>
          <p:cNvGraphicFramePr>
            <a:graphicFrameLocks noGrp="1"/>
          </p:cNvGraphicFramePr>
          <p:nvPr>
            <p:extLst>
              <p:ext uri="{D42A27DB-BD31-4B8C-83A1-F6EECF244321}">
                <p14:modId xmlns:p14="http://schemas.microsoft.com/office/powerpoint/2010/main" val="2146074491"/>
              </p:ext>
            </p:extLst>
          </p:nvPr>
        </p:nvGraphicFramePr>
        <p:xfrm>
          <a:off x="1020816" y="3341576"/>
          <a:ext cx="10206365" cy="1564640"/>
        </p:xfrm>
        <a:graphic>
          <a:graphicData uri="http://schemas.openxmlformats.org/drawingml/2006/table">
            <a:tbl>
              <a:tblPr firstRow="1" bandRow="1">
                <a:tableStyleId>{5C22544A-7EE6-4342-B048-85BDC9FD1C3A}</a:tableStyleId>
              </a:tblPr>
              <a:tblGrid>
                <a:gridCol w="785105">
                  <a:extLst>
                    <a:ext uri="{9D8B030D-6E8A-4147-A177-3AD203B41FA5}">
                      <a16:colId xmlns:a16="http://schemas.microsoft.com/office/drawing/2014/main" val="1737771480"/>
                    </a:ext>
                  </a:extLst>
                </a:gridCol>
                <a:gridCol w="785105">
                  <a:extLst>
                    <a:ext uri="{9D8B030D-6E8A-4147-A177-3AD203B41FA5}">
                      <a16:colId xmlns:a16="http://schemas.microsoft.com/office/drawing/2014/main" val="2782165774"/>
                    </a:ext>
                  </a:extLst>
                </a:gridCol>
                <a:gridCol w="785105">
                  <a:extLst>
                    <a:ext uri="{9D8B030D-6E8A-4147-A177-3AD203B41FA5}">
                      <a16:colId xmlns:a16="http://schemas.microsoft.com/office/drawing/2014/main" val="2226902752"/>
                    </a:ext>
                  </a:extLst>
                </a:gridCol>
                <a:gridCol w="785105">
                  <a:extLst>
                    <a:ext uri="{9D8B030D-6E8A-4147-A177-3AD203B41FA5}">
                      <a16:colId xmlns:a16="http://schemas.microsoft.com/office/drawing/2014/main" val="387129340"/>
                    </a:ext>
                  </a:extLst>
                </a:gridCol>
                <a:gridCol w="785105">
                  <a:extLst>
                    <a:ext uri="{9D8B030D-6E8A-4147-A177-3AD203B41FA5}">
                      <a16:colId xmlns:a16="http://schemas.microsoft.com/office/drawing/2014/main" val="4255819352"/>
                    </a:ext>
                  </a:extLst>
                </a:gridCol>
                <a:gridCol w="785105">
                  <a:extLst>
                    <a:ext uri="{9D8B030D-6E8A-4147-A177-3AD203B41FA5}">
                      <a16:colId xmlns:a16="http://schemas.microsoft.com/office/drawing/2014/main" val="3625481792"/>
                    </a:ext>
                  </a:extLst>
                </a:gridCol>
                <a:gridCol w="785105">
                  <a:extLst>
                    <a:ext uri="{9D8B030D-6E8A-4147-A177-3AD203B41FA5}">
                      <a16:colId xmlns:a16="http://schemas.microsoft.com/office/drawing/2014/main" val="3217918546"/>
                    </a:ext>
                  </a:extLst>
                </a:gridCol>
                <a:gridCol w="785105">
                  <a:extLst>
                    <a:ext uri="{9D8B030D-6E8A-4147-A177-3AD203B41FA5}">
                      <a16:colId xmlns:a16="http://schemas.microsoft.com/office/drawing/2014/main" val="2198737408"/>
                    </a:ext>
                  </a:extLst>
                </a:gridCol>
                <a:gridCol w="785105">
                  <a:extLst>
                    <a:ext uri="{9D8B030D-6E8A-4147-A177-3AD203B41FA5}">
                      <a16:colId xmlns:a16="http://schemas.microsoft.com/office/drawing/2014/main" val="2958930501"/>
                    </a:ext>
                  </a:extLst>
                </a:gridCol>
                <a:gridCol w="785105">
                  <a:extLst>
                    <a:ext uri="{9D8B030D-6E8A-4147-A177-3AD203B41FA5}">
                      <a16:colId xmlns:a16="http://schemas.microsoft.com/office/drawing/2014/main" val="1593671788"/>
                    </a:ext>
                  </a:extLst>
                </a:gridCol>
                <a:gridCol w="785105">
                  <a:extLst>
                    <a:ext uri="{9D8B030D-6E8A-4147-A177-3AD203B41FA5}">
                      <a16:colId xmlns:a16="http://schemas.microsoft.com/office/drawing/2014/main" val="3809137344"/>
                    </a:ext>
                  </a:extLst>
                </a:gridCol>
                <a:gridCol w="785105">
                  <a:extLst>
                    <a:ext uri="{9D8B030D-6E8A-4147-A177-3AD203B41FA5}">
                      <a16:colId xmlns:a16="http://schemas.microsoft.com/office/drawing/2014/main" val="2935903500"/>
                    </a:ext>
                  </a:extLst>
                </a:gridCol>
                <a:gridCol w="785105">
                  <a:extLst>
                    <a:ext uri="{9D8B030D-6E8A-4147-A177-3AD203B41FA5}">
                      <a16:colId xmlns:a16="http://schemas.microsoft.com/office/drawing/2014/main" val="1323254270"/>
                    </a:ext>
                  </a:extLst>
                </a:gridCol>
              </a:tblGrid>
              <a:tr h="370840">
                <a:tc>
                  <a:txBody>
                    <a:bodyPr/>
                    <a:lstStyle/>
                    <a:p>
                      <a:pPr algn="ctr"/>
                      <a:r>
                        <a:rPr lang="zh-CN" altLang="en-US" sz="1600" b="0" dirty="0">
                          <a:solidFill>
                            <a:schemeClr val="tx1"/>
                          </a:solidFill>
                          <a:latin typeface="宋体" panose="02010600030101010101" pitchFamily="2" charset="-122"/>
                          <a:ea typeface="宋体" panose="02010600030101010101" pitchFamily="2" charset="-122"/>
                        </a:rPr>
                        <a:t>酒精度</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dirty="0">
                          <a:solidFill>
                            <a:schemeClr val="tx1"/>
                          </a:solidFill>
                          <a:latin typeface="宋体" panose="02010600030101010101" pitchFamily="2" charset="-122"/>
                          <a:ea typeface="宋体" panose="02010600030101010101" pitchFamily="2" charset="-122"/>
                        </a:rPr>
                        <a:t>苹果酸</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dirty="0">
                          <a:solidFill>
                            <a:schemeClr val="tx1"/>
                          </a:solidFill>
                          <a:latin typeface="宋体" panose="02010600030101010101" pitchFamily="2" charset="-122"/>
                          <a:ea typeface="宋体" panose="02010600030101010101" pitchFamily="2" charset="-122"/>
                        </a:rPr>
                        <a:t>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灰的碱性</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镁</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总酚</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类黄酮</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非黄烷酚类</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青花素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颜色强度</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色调</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稀释葡萄酒</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600" b="0" kern="1200" dirty="0">
                          <a:solidFill>
                            <a:schemeClr val="tx1"/>
                          </a:solidFill>
                          <a:latin typeface="宋体" panose="02010600030101010101" pitchFamily="2" charset="-122"/>
                          <a:ea typeface="宋体" panose="02010600030101010101" pitchFamily="2" charset="-122"/>
                          <a:cs typeface="+mn-cs"/>
                        </a:rPr>
                        <a:t>脯氨酸</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10772808"/>
                  </a:ext>
                </a:extLst>
              </a:tr>
              <a:tr h="370840">
                <a:tc>
                  <a:txBody>
                    <a:bodyPr/>
                    <a:lstStyle/>
                    <a:p>
                      <a:pPr algn="ctr"/>
                      <a:r>
                        <a:rPr lang="en-US" altLang="zh-CN" sz="1600" b="0" dirty="0">
                          <a:latin typeface="宋体" panose="02010600030101010101" pitchFamily="2" charset="-122"/>
                          <a:ea typeface="宋体" panose="02010600030101010101" pitchFamily="2" charset="-122"/>
                        </a:rPr>
                        <a:t>14.23</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dirty="0">
                          <a:latin typeface="宋体" panose="02010600030101010101" pitchFamily="2" charset="-122"/>
                          <a:ea typeface="宋体" panose="02010600030101010101" pitchFamily="2" charset="-122"/>
                        </a:rPr>
                        <a:t>1.71</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dirty="0">
                          <a:latin typeface="宋体" panose="02010600030101010101" pitchFamily="2" charset="-122"/>
                          <a:ea typeface="宋体" panose="02010600030101010101" pitchFamily="2" charset="-122"/>
                        </a:rPr>
                        <a:t>2.43</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15.6</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127</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2.8</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3.06</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0.28</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2.29</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5.64</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1.04</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3.92</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1065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24195187"/>
                  </a:ext>
                </a:extLst>
              </a:tr>
              <a:tr h="370840">
                <a:tc>
                  <a:txBody>
                    <a:bodyPr/>
                    <a:lstStyle/>
                    <a:p>
                      <a:pPr algn="ctr"/>
                      <a:r>
                        <a:rPr lang="en-US" altLang="zh-CN" sz="1600" b="0" dirty="0">
                          <a:latin typeface="宋体" panose="02010600030101010101" pitchFamily="2" charset="-122"/>
                          <a:ea typeface="宋体" panose="02010600030101010101" pitchFamily="2" charset="-122"/>
                        </a:rPr>
                        <a:t>13.2</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dirty="0">
                          <a:latin typeface="宋体" panose="02010600030101010101" pitchFamily="2" charset="-122"/>
                          <a:ea typeface="宋体" panose="02010600030101010101" pitchFamily="2" charset="-122"/>
                        </a:rPr>
                        <a:t>1.78</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dirty="0">
                          <a:latin typeface="宋体" panose="02010600030101010101" pitchFamily="2" charset="-122"/>
                          <a:ea typeface="宋体" panose="02010600030101010101" pitchFamily="2" charset="-122"/>
                        </a:rPr>
                        <a:t>2.14</a:t>
                      </a:r>
                      <a:endParaRPr lang="zh-CN" altLang="en-US" sz="1600" b="0" dirty="0">
                        <a:latin typeface="宋体" panose="02010600030101010101" pitchFamily="2" charset="-122"/>
                        <a:ea typeface="宋体" panose="02010600030101010101" pitchFamily="2"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11.2</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100</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2.65</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2.76</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0.26</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1.28</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4.38</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1.05</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3.4</a:t>
                      </a:r>
                      <a:endParaRPr lang="zh-CN" altLang="en-US" sz="16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altLang="zh-CN" sz="1600" b="0" kern="1200" dirty="0">
                          <a:solidFill>
                            <a:schemeClr val="tx1"/>
                          </a:solidFill>
                          <a:latin typeface="宋体" panose="02010600030101010101" pitchFamily="2" charset="-122"/>
                          <a:ea typeface="宋体" panose="02010600030101010101" pitchFamily="2" charset="-122"/>
                          <a:cs typeface="+mn-cs"/>
                        </a:rPr>
                        <a:t>1050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6641071"/>
                  </a:ext>
                </a:extLst>
              </a:tr>
            </a:tbl>
          </a:graphicData>
        </a:graphic>
      </p:graphicFrame>
    </p:spTree>
    <p:extLst>
      <p:ext uri="{BB962C8B-B14F-4D97-AF65-F5344CB8AC3E}">
        <p14:creationId xmlns:p14="http://schemas.microsoft.com/office/powerpoint/2010/main" val="354901301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80"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42" name="文本框 41">
            <a:extLst>
              <a:ext uri="{FF2B5EF4-FFF2-40B4-BE49-F238E27FC236}">
                <a16:creationId xmlns:a16="http://schemas.microsoft.com/office/drawing/2014/main" id="{BF50F4A3-B117-4286-A9B0-EBF922127803}"/>
              </a:ext>
            </a:extLst>
          </p:cNvPr>
          <p:cNvSpPr txBox="1"/>
          <p:nvPr/>
        </p:nvSpPr>
        <p:spPr>
          <a:xfrm>
            <a:off x="992823" y="912195"/>
            <a:ext cx="10206355" cy="943528"/>
          </a:xfrm>
          <a:prstGeom prst="rect">
            <a:avLst/>
          </a:prstGeom>
          <a:noFill/>
        </p:spPr>
        <p:txBody>
          <a:bodyPr wrap="square" rtlCol="0">
            <a:spAutoFit/>
          </a:bodyPr>
          <a:lstStyle/>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表</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红酒数据集属性说明</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4">
            <a:extLst>
              <a:ext uri="{FF2B5EF4-FFF2-40B4-BE49-F238E27FC236}">
                <a16:creationId xmlns:a16="http://schemas.microsoft.com/office/drawing/2014/main" id="{88D4C9D4-6716-4AA3-BEF1-B7845D33E1C4}"/>
              </a:ext>
            </a:extLst>
          </p:cNvPr>
          <p:cNvGraphicFramePr>
            <a:graphicFrameLocks noGrp="1"/>
          </p:cNvGraphicFramePr>
          <p:nvPr>
            <p:extLst>
              <p:ext uri="{D42A27DB-BD31-4B8C-83A1-F6EECF244321}">
                <p14:modId xmlns:p14="http://schemas.microsoft.com/office/powerpoint/2010/main" val="2052441733"/>
              </p:ext>
            </p:extLst>
          </p:nvPr>
        </p:nvGraphicFramePr>
        <p:xfrm>
          <a:off x="3390265" y="1581031"/>
          <a:ext cx="5411470" cy="4784850"/>
        </p:xfrm>
        <a:graphic>
          <a:graphicData uri="http://schemas.openxmlformats.org/drawingml/2006/table">
            <a:tbl>
              <a:tblPr firstRow="1" firstCol="1" bandRow="1">
                <a:tableStyleId>{5C22544A-7EE6-4342-B048-85BDC9FD1C3A}</a:tableStyleId>
              </a:tblPr>
              <a:tblGrid>
                <a:gridCol w="1480315">
                  <a:extLst>
                    <a:ext uri="{9D8B030D-6E8A-4147-A177-3AD203B41FA5}">
                      <a16:colId xmlns:a16="http://schemas.microsoft.com/office/drawing/2014/main" val="1604227732"/>
                    </a:ext>
                  </a:extLst>
                </a:gridCol>
                <a:gridCol w="2472612">
                  <a:extLst>
                    <a:ext uri="{9D8B030D-6E8A-4147-A177-3AD203B41FA5}">
                      <a16:colId xmlns:a16="http://schemas.microsoft.com/office/drawing/2014/main" val="1883333353"/>
                    </a:ext>
                  </a:extLst>
                </a:gridCol>
                <a:gridCol w="1458543">
                  <a:extLst>
                    <a:ext uri="{9D8B030D-6E8A-4147-A177-3AD203B41FA5}">
                      <a16:colId xmlns:a16="http://schemas.microsoft.com/office/drawing/2014/main" val="124949571"/>
                    </a:ext>
                  </a:extLst>
                </a:gridCol>
              </a:tblGrid>
              <a:tr h="341775">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属性编号</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含义</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取值范围</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76805511"/>
                  </a:ext>
                </a:extLst>
              </a:tr>
              <a:tr h="341775">
                <a:tc>
                  <a:txBody>
                    <a:bodyPr/>
                    <a:lstStyle/>
                    <a:p>
                      <a:pPr algn="ctr">
                        <a:lnSpc>
                          <a:spcPct val="150000"/>
                        </a:lnSpc>
                      </a:pPr>
                      <a:r>
                        <a:rPr lang="en-US" sz="1600" kern="100" dirty="0">
                          <a:solidFill>
                            <a:schemeClr val="tx1"/>
                          </a:solidFill>
                          <a:effectLst/>
                          <a:latin typeface="宋体" panose="02010600030101010101" pitchFamily="2" charset="-122"/>
                          <a:ea typeface="宋体" panose="02010600030101010101" pitchFamily="2" charset="-122"/>
                        </a:rPr>
                        <a:t>1</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红酒类别</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1600" kern="100" dirty="0">
                          <a:solidFill>
                            <a:schemeClr val="tx1"/>
                          </a:solidFill>
                          <a:effectLst/>
                          <a:latin typeface="宋体" panose="02010600030101010101" pitchFamily="2" charset="-122"/>
                          <a:ea typeface="宋体" panose="02010600030101010101" pitchFamily="2" charset="-122"/>
                        </a:rPr>
                        <a:t>{1</a:t>
                      </a:r>
                      <a:r>
                        <a:rPr lang="zh-CN" sz="1600" kern="100" dirty="0">
                          <a:solidFill>
                            <a:schemeClr val="tx1"/>
                          </a:solidFill>
                          <a:effectLst/>
                          <a:latin typeface="宋体" panose="02010600030101010101" pitchFamily="2" charset="-122"/>
                          <a:ea typeface="宋体" panose="02010600030101010101" pitchFamily="2" charset="-122"/>
                        </a:rPr>
                        <a:t>，</a:t>
                      </a:r>
                      <a:r>
                        <a:rPr lang="en-US" sz="1600" kern="100" dirty="0">
                          <a:solidFill>
                            <a:schemeClr val="tx1"/>
                          </a:solidFill>
                          <a:effectLst/>
                          <a:latin typeface="宋体" panose="02010600030101010101" pitchFamily="2" charset="-122"/>
                          <a:ea typeface="宋体" panose="02010600030101010101" pitchFamily="2" charset="-122"/>
                        </a:rPr>
                        <a:t>2</a:t>
                      </a:r>
                      <a:r>
                        <a:rPr lang="zh-CN" sz="1600" kern="100" dirty="0">
                          <a:solidFill>
                            <a:schemeClr val="tx1"/>
                          </a:solidFill>
                          <a:effectLst/>
                          <a:latin typeface="宋体" panose="02010600030101010101" pitchFamily="2" charset="-122"/>
                          <a:ea typeface="宋体" panose="02010600030101010101" pitchFamily="2" charset="-122"/>
                        </a:rPr>
                        <a:t>，</a:t>
                      </a:r>
                      <a:r>
                        <a:rPr lang="en-US" sz="1600" kern="100" dirty="0">
                          <a:solidFill>
                            <a:schemeClr val="tx1"/>
                          </a:solidFill>
                          <a:effectLst/>
                          <a:latin typeface="宋体" panose="02010600030101010101" pitchFamily="2" charset="-122"/>
                          <a:ea typeface="宋体" panose="02010600030101010101" pitchFamily="2" charset="-122"/>
                        </a:rPr>
                        <a:t>3}</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62740593"/>
                  </a:ext>
                </a:extLst>
              </a:tr>
              <a:tr h="341775">
                <a:tc>
                  <a:txBody>
                    <a:bodyPr/>
                    <a:lstStyle/>
                    <a:p>
                      <a:pPr algn="ctr">
                        <a:lnSpc>
                          <a:spcPct val="150000"/>
                        </a:lnSpc>
                      </a:pPr>
                      <a:r>
                        <a:rPr lang="en-US" sz="1600" kern="100" dirty="0">
                          <a:solidFill>
                            <a:schemeClr val="tx1"/>
                          </a:solidFill>
                          <a:effectLst/>
                          <a:latin typeface="宋体" panose="02010600030101010101" pitchFamily="2" charset="-122"/>
                          <a:ea typeface="宋体" panose="02010600030101010101" pitchFamily="2" charset="-122"/>
                        </a:rPr>
                        <a:t>2</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苹果酸</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0261829"/>
                  </a:ext>
                </a:extLst>
              </a:tr>
              <a:tr h="341775">
                <a:tc>
                  <a:txBody>
                    <a:bodyPr/>
                    <a:lstStyle/>
                    <a:p>
                      <a:pPr algn="ctr">
                        <a:lnSpc>
                          <a:spcPct val="150000"/>
                        </a:lnSpc>
                      </a:pPr>
                      <a:r>
                        <a:rPr lang="en-US" sz="1600" kern="100" dirty="0">
                          <a:solidFill>
                            <a:schemeClr val="tx1"/>
                          </a:solidFill>
                          <a:effectLst/>
                          <a:latin typeface="宋体" panose="02010600030101010101" pitchFamily="2" charset="-122"/>
                          <a:ea typeface="宋体" panose="02010600030101010101" pitchFamily="2" charset="-122"/>
                        </a:rPr>
                        <a:t>3</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65632811"/>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4</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灰的碱性</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a:solidFill>
                            <a:schemeClr val="tx1"/>
                          </a:solidFill>
                          <a:effectLst/>
                          <a:latin typeface="宋体" panose="02010600030101010101" pitchFamily="2" charset="-122"/>
                          <a:ea typeface="宋体" panose="02010600030101010101" pitchFamily="2" charset="-122"/>
                        </a:rPr>
                        <a:t>浮点数</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181267002"/>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5</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镁</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a:solidFill>
                            <a:schemeClr val="tx1"/>
                          </a:solidFill>
                          <a:effectLst/>
                          <a:latin typeface="宋体" panose="02010600030101010101" pitchFamily="2" charset="-122"/>
                          <a:ea typeface="宋体" panose="02010600030101010101" pitchFamily="2" charset="-122"/>
                        </a:rPr>
                        <a:t>浮点数</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45965919"/>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6</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总酚</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a:solidFill>
                            <a:schemeClr val="tx1"/>
                          </a:solidFill>
                          <a:effectLst/>
                          <a:latin typeface="宋体" panose="02010600030101010101" pitchFamily="2" charset="-122"/>
                          <a:ea typeface="宋体" panose="02010600030101010101" pitchFamily="2" charset="-122"/>
                        </a:rPr>
                        <a:t>浮点数</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945281627"/>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7</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类黄酮</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61398123"/>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8</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非黄烷类酚类</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a:solidFill>
                            <a:schemeClr val="tx1"/>
                          </a:solidFill>
                          <a:effectLst/>
                          <a:latin typeface="宋体" panose="02010600030101010101" pitchFamily="2" charset="-122"/>
                          <a:ea typeface="宋体" panose="02010600030101010101" pitchFamily="2" charset="-122"/>
                        </a:rPr>
                        <a:t>浮点数</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213611469"/>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9</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花青素</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97959196"/>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10</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颜色强度</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25239550"/>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11</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色调</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03045051"/>
                  </a:ext>
                </a:extLst>
              </a:tr>
              <a:tr h="341775">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12</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en-US" sz="1600" kern="100">
                          <a:solidFill>
                            <a:schemeClr val="tx1"/>
                          </a:solidFill>
                          <a:effectLst/>
                          <a:latin typeface="宋体" panose="02010600030101010101" pitchFamily="2" charset="-122"/>
                          <a:ea typeface="宋体" panose="02010600030101010101" pitchFamily="2" charset="-122"/>
                        </a:rPr>
                        <a:t>OD280/OD315</a:t>
                      </a:r>
                      <a:r>
                        <a:rPr lang="zh-CN" sz="1600" kern="100">
                          <a:solidFill>
                            <a:schemeClr val="tx1"/>
                          </a:solidFill>
                          <a:effectLst/>
                          <a:latin typeface="宋体" panose="02010600030101010101" pitchFamily="2" charset="-122"/>
                          <a:ea typeface="宋体" panose="02010600030101010101" pitchFamily="2" charset="-122"/>
                        </a:rPr>
                        <a:t>稀释葡萄酒</a:t>
                      </a:r>
                      <a:endParaRPr lang="zh-CN" sz="1600" kern="1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73168882"/>
                  </a:ext>
                </a:extLst>
              </a:tr>
              <a:tr h="341775">
                <a:tc>
                  <a:txBody>
                    <a:bodyPr/>
                    <a:lstStyle/>
                    <a:p>
                      <a:pPr algn="ctr">
                        <a:lnSpc>
                          <a:spcPct val="150000"/>
                        </a:lnSpc>
                      </a:pPr>
                      <a:r>
                        <a:rPr lang="en-US" sz="1600" kern="100" dirty="0">
                          <a:solidFill>
                            <a:schemeClr val="tx1"/>
                          </a:solidFill>
                          <a:effectLst/>
                          <a:latin typeface="宋体" panose="02010600030101010101" pitchFamily="2" charset="-122"/>
                          <a:ea typeface="宋体" panose="02010600030101010101" pitchFamily="2" charset="-122"/>
                        </a:rPr>
                        <a:t>13</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脯氨酸</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lnSpc>
                          <a:spcPct val="150000"/>
                        </a:lnSpc>
                      </a:pPr>
                      <a:r>
                        <a:rPr lang="zh-CN" sz="1600" kern="100" dirty="0">
                          <a:solidFill>
                            <a:schemeClr val="tx1"/>
                          </a:solidFill>
                          <a:effectLst/>
                          <a:latin typeface="宋体" panose="02010600030101010101" pitchFamily="2" charset="-122"/>
                          <a:ea typeface="宋体" panose="02010600030101010101" pitchFamily="2" charset="-122"/>
                        </a:rPr>
                        <a:t>浮点数</a:t>
                      </a:r>
                      <a:endParaRPr lang="zh-CN" sz="16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06688335"/>
                  </a:ext>
                </a:extLst>
              </a:tr>
            </a:tbl>
          </a:graphicData>
        </a:graphic>
      </p:graphicFrame>
    </p:spTree>
    <p:extLst>
      <p:ext uri="{BB962C8B-B14F-4D97-AF65-F5344CB8AC3E}">
        <p14:creationId xmlns:p14="http://schemas.microsoft.com/office/powerpoint/2010/main" val="26275169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80"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727626"/>
            <a:ext cx="10206355" cy="6021841"/>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digits</a:t>
            </a:r>
            <a:r>
              <a:rPr lang="zh-CN" altLang="en-US" sz="2000" dirty="0">
                <a:latin typeface="宋体" panose="02010600030101010101" pitchFamily="2" charset="-122"/>
                <a:ea typeface="宋体" panose="02010600030101010101" pitchFamily="2" charset="-122"/>
                <a:cs typeface="宋体" panose="02010600030101010101" pitchFamily="2" charset="-122"/>
              </a:rPr>
              <a:t>）：本数据集中的数据是标记过的手写数字的图片，一共</a:t>
            </a:r>
            <a:r>
              <a:rPr lang="en-US" altLang="zh-CN" sz="2000" dirty="0">
                <a:latin typeface="宋体" panose="02010600030101010101" pitchFamily="2" charset="-122"/>
                <a:ea typeface="宋体" panose="02010600030101010101" pitchFamily="2" charset="-122"/>
                <a:cs typeface="宋体" panose="02010600030101010101" pitchFamily="2" charset="-122"/>
              </a:rPr>
              <a:t>1797</a:t>
            </a:r>
            <a:r>
              <a:rPr lang="zh-CN" altLang="en-US" sz="2000" dirty="0">
                <a:latin typeface="宋体" panose="02010600030101010101" pitchFamily="2" charset="-122"/>
                <a:ea typeface="宋体" panose="02010600030101010101" pitchFamily="2" charset="-122"/>
                <a:cs typeface="宋体" panose="02010600030101010101" pitchFamily="2" charset="-122"/>
              </a:rPr>
              <a:t>个样本，用</a:t>
            </a:r>
            <a:r>
              <a:rPr lang="en-US" altLang="zh-CN" sz="2000" dirty="0">
                <a:latin typeface="宋体" panose="02010600030101010101" pitchFamily="2" charset="-122"/>
                <a:ea typeface="宋体" panose="02010600030101010101" pitchFamily="2" charset="-122"/>
                <a:cs typeface="宋体" panose="02010600030101010101" pitchFamily="2" charset="-122"/>
              </a:rPr>
              <a:t>8*8</a:t>
            </a:r>
            <a:r>
              <a:rPr lang="zh-CN" altLang="en-US" sz="2000" dirty="0">
                <a:latin typeface="宋体" panose="02010600030101010101" pitchFamily="2" charset="-122"/>
                <a:ea typeface="宋体" panose="02010600030101010101" pitchFamily="2" charset="-122"/>
                <a:cs typeface="宋体" panose="02010600030101010101" pitchFamily="2" charset="-122"/>
              </a:rPr>
              <a:t>的矩阵表示即每个样本有</a:t>
            </a:r>
            <a:r>
              <a:rPr lang="en-US" altLang="zh-CN" sz="2000" dirty="0">
                <a:latin typeface="宋体" panose="02010600030101010101" pitchFamily="2" charset="-122"/>
                <a:ea typeface="宋体" panose="02010600030101010101" pitchFamily="2" charset="-122"/>
                <a:cs typeface="宋体" panose="02010600030101010101" pitchFamily="2" charset="-122"/>
              </a:rPr>
              <a:t>64</a:t>
            </a:r>
            <a:r>
              <a:rPr lang="zh-CN" altLang="en-US" sz="2000" dirty="0">
                <a:latin typeface="宋体" panose="02010600030101010101" pitchFamily="2" charset="-122"/>
                <a:ea typeface="宋体" panose="02010600030101010101" pitchFamily="2" charset="-122"/>
                <a:cs typeface="宋体" panose="02010600030101010101" pitchFamily="2" charset="-122"/>
              </a:rPr>
              <a:t>个属性，每个属性的取值范围</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，代表颜色的深度</a:t>
            </a:r>
            <a:r>
              <a:rPr lang="zh-CN" altLang="en-US" sz="2000" dirty="0">
                <a:latin typeface="宋体" panose="02010600030101010101" pitchFamily="2" charset="-122"/>
                <a:ea typeface="宋体" panose="02010600030101010101" pitchFamily="2" charset="-122"/>
                <a:cs typeface="宋体" panose="02010600030101010101" pitchFamily="2" charset="-122"/>
              </a:rPr>
              <a:t>。一共</a:t>
            </a:r>
            <a:r>
              <a:rPr lang="en-US" altLang="zh-CN" sz="2000" dirty="0">
                <a:latin typeface="宋体" panose="02010600030101010101" pitchFamily="2" charset="-122"/>
                <a:ea typeface="宋体" panose="02010600030101010101" pitchFamily="2" charset="-122"/>
                <a:cs typeface="宋体" panose="02010600030101010101" pitchFamily="2" charset="-122"/>
              </a:rPr>
              <a:t>10</a:t>
            </a:r>
            <a:r>
              <a:rPr lang="zh-CN" altLang="en-US" sz="2000" dirty="0">
                <a:latin typeface="宋体" panose="02010600030101010101" pitchFamily="2" charset="-122"/>
                <a:ea typeface="宋体" panose="02010600030101010101" pitchFamily="2" charset="-122"/>
                <a:cs typeface="宋体" panose="02010600030101010101" pitchFamily="2" charset="-122"/>
              </a:rPr>
              <a:t>个类别，分别是数字</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9</a:t>
            </a:r>
            <a:r>
              <a:rPr lang="zh-CN" altLang="en-US" sz="2000" dirty="0">
                <a:latin typeface="宋体" panose="02010600030101010101" pitchFamily="2" charset="-122"/>
                <a:ea typeface="宋体" panose="02010600030101010101" pitchFamily="2" charset="-122"/>
                <a:cs typeface="宋体" panose="02010600030101010101" pitchFamily="2" charset="-122"/>
              </a:rPr>
              <a:t>，每个类别大概有</a:t>
            </a:r>
            <a:r>
              <a:rPr lang="en-US" altLang="zh-CN" sz="2000" dirty="0">
                <a:latin typeface="宋体" panose="02010600030101010101" pitchFamily="2" charset="-122"/>
                <a:ea typeface="宋体" panose="02010600030101010101" pitchFamily="2" charset="-122"/>
                <a:cs typeface="宋体" panose="02010600030101010101" pitchFamily="2" charset="-122"/>
              </a:rPr>
              <a:t>180</a:t>
            </a:r>
            <a:r>
              <a:rPr lang="zh-CN" altLang="en-US" sz="2000" dirty="0">
                <a:latin typeface="宋体" panose="02010600030101010101" pitchFamily="2" charset="-122"/>
                <a:ea typeface="宋体" panose="02010600030101010101" pitchFamily="2" charset="-122"/>
                <a:cs typeface="宋体" panose="02010600030101010101" pitchFamily="2" charset="-122"/>
              </a:rPr>
              <a:t>个样本。取样本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和样本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进行展示，见图</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和图</a:t>
            </a:r>
            <a:r>
              <a:rPr lang="en-US" altLang="zh-CN" sz="2000" dirty="0">
                <a:latin typeface="宋体" panose="02010600030101010101" pitchFamily="2" charset="-122"/>
                <a:ea typeface="宋体" panose="02010600030101010101" pitchFamily="2" charset="-122"/>
                <a:cs typeface="宋体" panose="02010600030101010101" pitchFamily="2" charset="-122"/>
              </a:rPr>
              <a:t>2.</a:t>
            </a: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   图</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手写数字数据集第</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个样本                图</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手写数字数据集第</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个样本</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21B90643-721B-4248-A82C-29FE6B8574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63779" y="2679738"/>
            <a:ext cx="3095912" cy="3095912"/>
          </a:xfrm>
          <a:prstGeom prst="rect">
            <a:avLst/>
          </a:prstGeom>
        </p:spPr>
      </p:pic>
      <p:pic>
        <p:nvPicPr>
          <p:cNvPr id="7" name="图形 6">
            <a:extLst>
              <a:ext uri="{FF2B5EF4-FFF2-40B4-BE49-F238E27FC236}">
                <a16:creationId xmlns:a16="http://schemas.microsoft.com/office/drawing/2014/main" id="{8DDBEBB8-BBCC-4BC9-96CC-5E731AF781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8334" y="2679738"/>
            <a:ext cx="3095912" cy="3095912"/>
          </a:xfrm>
          <a:prstGeom prst="rect">
            <a:avLst/>
          </a:prstGeom>
        </p:spPr>
      </p:pic>
    </p:spTree>
    <p:extLst>
      <p:ext uri="{BB962C8B-B14F-4D97-AF65-F5344CB8AC3E}">
        <p14:creationId xmlns:p14="http://schemas.microsoft.com/office/powerpoint/2010/main" val="3439086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78" y="63183"/>
            <a:ext cx="5519461"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数据预处理</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4636847"/>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选取红酒数据集进行实验，对数据进行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标准化处理</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，使其服从高斯分布；对数据进行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归一化处理</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，使其落在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区间内。数据集划分采取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随机采样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高斯朴素贝叶斯模型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。比较采取三个不同数据预处理的方法的模型的性能度量。实验结果见表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3.</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不同预处理方法下的模型性能度量</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对于红酒数据集这个规模比较小的数据集而言，数据的预处理对于模型精度提升不大。</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4">
            <a:extLst>
              <a:ext uri="{FF2B5EF4-FFF2-40B4-BE49-F238E27FC236}">
                <a16:creationId xmlns:a16="http://schemas.microsoft.com/office/drawing/2014/main" id="{2C2A2E76-F4F2-4F3A-A1B1-A5B57037AE15}"/>
              </a:ext>
            </a:extLst>
          </p:cNvPr>
          <p:cNvGraphicFramePr>
            <a:graphicFrameLocks noGrp="1"/>
          </p:cNvGraphicFramePr>
          <p:nvPr>
            <p:extLst>
              <p:ext uri="{D42A27DB-BD31-4B8C-83A1-F6EECF244321}">
                <p14:modId xmlns:p14="http://schemas.microsoft.com/office/powerpoint/2010/main" val="3661112495"/>
              </p:ext>
            </p:extLst>
          </p:nvPr>
        </p:nvGraphicFramePr>
        <p:xfrm>
          <a:off x="2032000" y="3780103"/>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06109792"/>
                    </a:ext>
                  </a:extLst>
                </a:gridCol>
                <a:gridCol w="2032000">
                  <a:extLst>
                    <a:ext uri="{9D8B030D-6E8A-4147-A177-3AD203B41FA5}">
                      <a16:colId xmlns:a16="http://schemas.microsoft.com/office/drawing/2014/main" val="1413615259"/>
                    </a:ext>
                  </a:extLst>
                </a:gridCol>
                <a:gridCol w="2032000">
                  <a:extLst>
                    <a:ext uri="{9D8B030D-6E8A-4147-A177-3AD203B41FA5}">
                      <a16:colId xmlns:a16="http://schemas.microsoft.com/office/drawing/2014/main" val="4100113547"/>
                    </a:ext>
                  </a:extLst>
                </a:gridCol>
                <a:gridCol w="2032000">
                  <a:extLst>
                    <a:ext uri="{9D8B030D-6E8A-4147-A177-3AD203B41FA5}">
                      <a16:colId xmlns:a16="http://schemas.microsoft.com/office/drawing/2014/main" val="1785726621"/>
                    </a:ext>
                  </a:extLst>
                </a:gridCol>
              </a:tblGrid>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数据预处理方法</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Precision</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Recall</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F1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43359814"/>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未处理</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0.9697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0.9595</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0.9632</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01156144"/>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标准化</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0.9697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0.9595</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0.9632</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52328299"/>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归一化</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0.9697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0.9595</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0.9632</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66545817"/>
                  </a:ext>
                </a:extLst>
              </a:tr>
            </a:tbl>
          </a:graphicData>
        </a:graphic>
      </p:graphicFrame>
    </p:spTree>
    <p:extLst>
      <p:ext uri="{BB962C8B-B14F-4D97-AF65-F5344CB8AC3E}">
        <p14:creationId xmlns:p14="http://schemas.microsoft.com/office/powerpoint/2010/main" val="11239958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131098" y="63183"/>
            <a:ext cx="592982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数据划分策略</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19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3713517"/>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选取红酒数据集进行实验，</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对数据进行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归一化处理</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，使其落在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区间内。数据集划分分别采取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随机采样和分层采样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高斯朴素贝叶斯模型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。比较采取两个不同划分策略的模型的性能度量。实验结果见表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4.</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4.</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不同数据集划分策略下的模型性能度量</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有实验结果可见，对数据集采用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分层采样能够提高模型的性能</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4">
            <a:extLst>
              <a:ext uri="{FF2B5EF4-FFF2-40B4-BE49-F238E27FC236}">
                <a16:creationId xmlns:a16="http://schemas.microsoft.com/office/drawing/2014/main" id="{2C2A2E76-F4F2-4F3A-A1B1-A5B57037AE15}"/>
              </a:ext>
            </a:extLst>
          </p:cNvPr>
          <p:cNvGraphicFramePr>
            <a:graphicFrameLocks noGrp="1"/>
          </p:cNvGraphicFramePr>
          <p:nvPr>
            <p:extLst>
              <p:ext uri="{D42A27DB-BD31-4B8C-83A1-F6EECF244321}">
                <p14:modId xmlns:p14="http://schemas.microsoft.com/office/powerpoint/2010/main" val="585939113"/>
              </p:ext>
            </p:extLst>
          </p:nvPr>
        </p:nvGraphicFramePr>
        <p:xfrm>
          <a:off x="2032000" y="3360232"/>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06109792"/>
                    </a:ext>
                  </a:extLst>
                </a:gridCol>
                <a:gridCol w="2032000">
                  <a:extLst>
                    <a:ext uri="{9D8B030D-6E8A-4147-A177-3AD203B41FA5}">
                      <a16:colId xmlns:a16="http://schemas.microsoft.com/office/drawing/2014/main" val="1413615259"/>
                    </a:ext>
                  </a:extLst>
                </a:gridCol>
                <a:gridCol w="2032000">
                  <a:extLst>
                    <a:ext uri="{9D8B030D-6E8A-4147-A177-3AD203B41FA5}">
                      <a16:colId xmlns:a16="http://schemas.microsoft.com/office/drawing/2014/main" val="4100113547"/>
                    </a:ext>
                  </a:extLst>
                </a:gridCol>
                <a:gridCol w="2032000">
                  <a:extLst>
                    <a:ext uri="{9D8B030D-6E8A-4147-A177-3AD203B41FA5}">
                      <a16:colId xmlns:a16="http://schemas.microsoft.com/office/drawing/2014/main" val="1785726621"/>
                    </a:ext>
                  </a:extLst>
                </a:gridCol>
              </a:tblGrid>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数据集划分策略</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Precision</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Recall</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F1</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43359814"/>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分层采样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0.9848</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0.9814</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0.9827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701156144"/>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随机采样</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0.9697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0.9595</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0.9632</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52328299"/>
                  </a:ext>
                </a:extLst>
              </a:tr>
            </a:tbl>
          </a:graphicData>
        </a:graphic>
      </p:graphicFrame>
    </p:spTree>
    <p:extLst>
      <p:ext uri="{BB962C8B-B14F-4D97-AF65-F5344CB8AC3E}">
        <p14:creationId xmlns:p14="http://schemas.microsoft.com/office/powerpoint/2010/main" val="24960117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5187950" y="62548"/>
            <a:ext cx="1816100" cy="58356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主要内容</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C927B3BB-7129-4981-9971-08B7CDB28129}"/>
              </a:ext>
            </a:extLst>
          </p:cNvPr>
          <p:cNvSpPr txBox="1"/>
          <p:nvPr/>
        </p:nvSpPr>
        <p:spPr>
          <a:xfrm>
            <a:off x="992823" y="1843951"/>
            <a:ext cx="10206355" cy="3724096"/>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第一部分：贝叶斯原理</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第二部分：极大似然估计</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第三部分：最大后验估计</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第四部分：朴素贝叶斯</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第五部分：实验部分</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cs typeface="宋体" panose="02010600030101010101" pitchFamily="2" charset="-122"/>
              </a:rPr>
              <a:t>第六部分：总结</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541468" y="63183"/>
            <a:ext cx="5109091"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混淆矩阵</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20</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74859"/>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选取红酒数据集和手写数字数据集分别进行实验，</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对数据进行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归一化处理</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，使其落在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区间内。数据集划分采取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高斯朴素贝叶斯模型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。得到混淆矩阵，实验结果见图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3</a:t>
            </a: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      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红酒数据集的混淆矩阵              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4.</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手写数字数据集的混淆矩阵</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B8BCEA6E-B1E0-49A6-BF2D-41CCD834BE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6983" y="2249345"/>
            <a:ext cx="3317320" cy="3369385"/>
          </a:xfrm>
          <a:prstGeom prst="rect">
            <a:avLst/>
          </a:prstGeom>
        </p:spPr>
      </p:pic>
      <p:pic>
        <p:nvPicPr>
          <p:cNvPr id="8" name="图形 7">
            <a:extLst>
              <a:ext uri="{FF2B5EF4-FFF2-40B4-BE49-F238E27FC236}">
                <a16:creationId xmlns:a16="http://schemas.microsoft.com/office/drawing/2014/main" id="{09F3F96F-D15F-4B45-B35E-0747103B7C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97697" y="2249345"/>
            <a:ext cx="3461990" cy="3369385"/>
          </a:xfrm>
          <a:prstGeom prst="rect">
            <a:avLst/>
          </a:prstGeom>
        </p:spPr>
      </p:pic>
    </p:spTree>
    <p:extLst>
      <p:ext uri="{BB962C8B-B14F-4D97-AF65-F5344CB8AC3E}">
        <p14:creationId xmlns:p14="http://schemas.microsoft.com/office/powerpoint/2010/main" val="97627666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91"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多个数据集</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21</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4175182"/>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选取红酒数据集和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手写数字数据集</a:t>
            </a:r>
            <a:r>
              <a:rPr lang="zh-CN" altLang="en-US" sz="2000" dirty="0">
                <a:latin typeface="宋体" panose="02010600030101010101" pitchFamily="2" charset="-122"/>
                <a:ea typeface="宋体" panose="02010600030101010101" pitchFamily="2" charset="-122"/>
                <a:cs typeface="宋体" panose="02010600030101010101" pitchFamily="2" charset="-122"/>
              </a:rPr>
              <a:t>进行实验。分别</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对数据进行</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归一化处理</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，使其落在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[0,1]</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区间内。数据集划分采取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高斯朴素贝叶斯模型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。对比模型的性能度量，实现结果见表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5.</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5.</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不同数据集下高斯朴素贝叶斯的性能度量</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latin typeface="宋体" panose="02010600030101010101" pitchFamily="2" charset="-122"/>
                <a:ea typeface="宋体" panose="02010600030101010101" pitchFamily="2" charset="-122"/>
              </a:rPr>
              <a:t>由此可见，样本量量越大，贝叶斯需要学习的东西越多，对训练集的预测也越不准确。反而比较少量的样本可以让贝叶斯有较高的训练准确率。</a:t>
            </a:r>
            <a:endPar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表格 4">
            <a:extLst>
              <a:ext uri="{FF2B5EF4-FFF2-40B4-BE49-F238E27FC236}">
                <a16:creationId xmlns:a16="http://schemas.microsoft.com/office/drawing/2014/main" id="{EFFDBA1A-3A5C-4B63-B2E4-C9D0E8266852}"/>
              </a:ext>
            </a:extLst>
          </p:cNvPr>
          <p:cNvGraphicFramePr>
            <a:graphicFrameLocks noGrp="1"/>
          </p:cNvGraphicFramePr>
          <p:nvPr>
            <p:extLst>
              <p:ext uri="{D42A27DB-BD31-4B8C-83A1-F6EECF244321}">
                <p14:modId xmlns:p14="http://schemas.microsoft.com/office/powerpoint/2010/main" val="3164444383"/>
              </p:ext>
            </p:extLst>
          </p:nvPr>
        </p:nvGraphicFramePr>
        <p:xfrm>
          <a:off x="2032000" y="3378894"/>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75311855"/>
                    </a:ext>
                  </a:extLst>
                </a:gridCol>
                <a:gridCol w="2032000">
                  <a:extLst>
                    <a:ext uri="{9D8B030D-6E8A-4147-A177-3AD203B41FA5}">
                      <a16:colId xmlns:a16="http://schemas.microsoft.com/office/drawing/2014/main" val="2129321714"/>
                    </a:ext>
                  </a:extLst>
                </a:gridCol>
                <a:gridCol w="2032000">
                  <a:extLst>
                    <a:ext uri="{9D8B030D-6E8A-4147-A177-3AD203B41FA5}">
                      <a16:colId xmlns:a16="http://schemas.microsoft.com/office/drawing/2014/main" val="256004380"/>
                    </a:ext>
                  </a:extLst>
                </a:gridCol>
                <a:gridCol w="2032000">
                  <a:extLst>
                    <a:ext uri="{9D8B030D-6E8A-4147-A177-3AD203B41FA5}">
                      <a16:colId xmlns:a16="http://schemas.microsoft.com/office/drawing/2014/main" val="988071025"/>
                    </a:ext>
                  </a:extLst>
                </a:gridCol>
              </a:tblGrid>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数据集</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Precision</a:t>
                      </a:r>
                      <a:endParaRPr lang="zh-CN" altLang="en-US"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Recall</a:t>
                      </a:r>
                      <a:endParaRPr lang="zh-CN" altLang="en-US"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F1</a:t>
                      </a:r>
                      <a:endParaRPr lang="zh-CN" altLang="en-US" sz="18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4999867"/>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红酒数据集</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0.9848</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0.9814</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0.9827</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0124985"/>
                  </a:ext>
                </a:extLst>
              </a:tr>
              <a:tr h="370840">
                <a:tc>
                  <a:txBody>
                    <a:bodyPr/>
                    <a:lstStyle/>
                    <a:p>
                      <a:pPr marL="0" algn="ctr" defTabSz="914400" rtl="0" eaLnBrk="1" latinLnBrk="0" hangingPunct="1"/>
                      <a:r>
                        <a:rPr lang="zh-CN" altLang="en-US" sz="1800" b="0" kern="1200" dirty="0">
                          <a:solidFill>
                            <a:schemeClr val="tx1"/>
                          </a:solidFill>
                          <a:latin typeface="宋体" panose="02010600030101010101" pitchFamily="2" charset="-122"/>
                          <a:ea typeface="宋体" panose="02010600030101010101" pitchFamily="2" charset="-122"/>
                          <a:cs typeface="+mn-cs"/>
                        </a:rPr>
                        <a:t>手写数字数据集</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0.8695</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0.8449</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b="0" kern="1200" dirty="0">
                          <a:solidFill>
                            <a:schemeClr val="tx1"/>
                          </a:solidFill>
                          <a:latin typeface="宋体" panose="02010600030101010101" pitchFamily="2" charset="-122"/>
                          <a:ea typeface="宋体" panose="02010600030101010101" pitchFamily="2" charset="-122"/>
                          <a:cs typeface="+mn-cs"/>
                        </a:rPr>
                        <a:t>0.8453</a:t>
                      </a:r>
                      <a:endParaRPr lang="zh-CN" altLang="en-US" sz="18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8524776"/>
                  </a:ext>
                </a:extLst>
              </a:tr>
            </a:tbl>
          </a:graphicData>
        </a:graphic>
      </p:graphicFrame>
    </p:spTree>
    <p:extLst>
      <p:ext uri="{BB962C8B-B14F-4D97-AF65-F5344CB8AC3E}">
        <p14:creationId xmlns:p14="http://schemas.microsoft.com/office/powerpoint/2010/main" val="37422095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746660" y="63183"/>
            <a:ext cx="4698722"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高斯朴素贝叶斯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学习率</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22</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2" y="1110577"/>
            <a:ext cx="10206355" cy="4636847"/>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由前一个实验可知，朴素贝叶斯分类器在样本量大时表现不好，于是观察不同样本数量下朴素贝叶斯的学习率情况。实验结果见图</a:t>
            </a:r>
            <a:r>
              <a:rPr lang="en-US" altLang="zh-CN" sz="2000" dirty="0">
                <a:latin typeface="宋体" panose="02010600030101010101" pitchFamily="2" charset="-122"/>
                <a:ea typeface="宋体" panose="02010600030101010101" pitchFamily="2" charset="-122"/>
                <a:cs typeface="宋体" panose="02010600030101010101" pitchFamily="2" charset="-122"/>
              </a:rPr>
              <a:t>5</a:t>
            </a: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图</a:t>
            </a:r>
            <a:r>
              <a:rPr lang="en-US" altLang="zh-CN" sz="2000" dirty="0">
                <a:latin typeface="宋体" panose="02010600030101010101" pitchFamily="2" charset="-122"/>
                <a:ea typeface="宋体" panose="02010600030101010101" pitchFamily="2" charset="-122"/>
                <a:cs typeface="宋体" panose="02010600030101010101" pitchFamily="2" charset="-122"/>
              </a:rPr>
              <a:t>5.</a:t>
            </a:r>
            <a:r>
              <a:rPr lang="zh-CN" altLang="en-US" sz="2000" dirty="0">
                <a:latin typeface="宋体" panose="02010600030101010101" pitchFamily="2" charset="-122"/>
                <a:ea typeface="宋体" panose="02010600030101010101" pitchFamily="2" charset="-122"/>
                <a:cs typeface="宋体" panose="02010600030101010101" pitchFamily="2" charset="-122"/>
              </a:rPr>
              <a:t>不同样本数量下的模型精度</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pic>
        <p:nvPicPr>
          <p:cNvPr id="6" name="图形 5">
            <a:extLst>
              <a:ext uri="{FF2B5EF4-FFF2-40B4-BE49-F238E27FC236}">
                <a16:creationId xmlns:a16="http://schemas.microsoft.com/office/drawing/2014/main" id="{D7E3B342-2A45-44C4-B823-EC0F106794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6233" y="2034073"/>
            <a:ext cx="4434665" cy="3329610"/>
          </a:xfrm>
          <a:prstGeom prst="rect">
            <a:avLst/>
          </a:prstGeom>
        </p:spPr>
      </p:pic>
    </p:spTree>
    <p:extLst>
      <p:ext uri="{BB962C8B-B14F-4D97-AF65-F5344CB8AC3E}">
        <p14:creationId xmlns:p14="http://schemas.microsoft.com/office/powerpoint/2010/main" val="33073436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131112" y="63183"/>
            <a:ext cx="592982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多项式朴素贝叶斯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1341409"/>
            <a:ext cx="10206355" cy="3713517"/>
          </a:xfrm>
          <a:prstGeom prst="rect">
            <a:avLst/>
          </a:prstGeom>
          <a:noFill/>
        </p:spPr>
        <p:txBody>
          <a:bodyPr wrap="square" rtlCol="0">
            <a:spAutoFit/>
          </a:bodyPr>
          <a:lstStyle/>
          <a:p>
            <a:pPr marL="285750">
              <a:lnSpc>
                <a:spcPct val="15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20</a:t>
            </a:r>
            <a:r>
              <a:rPr lang="zh-CN" altLang="en-US" sz="2000" dirty="0">
                <a:latin typeface="宋体" panose="02010600030101010101" pitchFamily="2" charset="-122"/>
                <a:ea typeface="宋体" panose="02010600030101010101" pitchFamily="2" charset="-122"/>
                <a:cs typeface="宋体" panose="02010600030101010101" pitchFamily="2" charset="-122"/>
              </a:rPr>
              <a:t>个主题的新闻帖数据集（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20newsgroups</a:t>
            </a:r>
            <a:r>
              <a:rPr lang="zh-CN" altLang="en-US" sz="2000" dirty="0">
                <a:latin typeface="宋体" panose="02010600030101010101" pitchFamily="2" charset="-122"/>
                <a:ea typeface="宋体" panose="02010600030101010101" pitchFamily="2" charset="-122"/>
                <a:cs typeface="Times New Roman" panose="02020603050405020304" pitchFamily="18" charset="0"/>
              </a:rPr>
              <a:t>），数据集一共</a:t>
            </a:r>
            <a:r>
              <a:rPr lang="en-US" altLang="zh-CN" sz="2000" dirty="0">
                <a:latin typeface="宋体" panose="02010600030101010101" pitchFamily="2" charset="-122"/>
                <a:ea typeface="宋体" panose="02010600030101010101" pitchFamily="2" charset="-122"/>
                <a:cs typeface="Times New Roman" panose="02020603050405020304" pitchFamily="18" charset="0"/>
              </a:rPr>
              <a:t>18846</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个样本，每个样本只有</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个属性即</a:t>
            </a:r>
            <a:r>
              <a:rPr lang="en-US" altLang="zh-CN" sz="2000" dirty="0">
                <a:latin typeface="宋体" panose="02010600030101010101" pitchFamily="2" charset="-122"/>
                <a:ea typeface="宋体" panose="02010600030101010101" pitchFamily="2" charset="-122"/>
                <a:cs typeface="Times New Roman" panose="02020603050405020304" pitchFamily="18" charset="0"/>
              </a:rPr>
              <a:t>1</a:t>
            </a:r>
            <a:r>
              <a:rPr lang="zh-CN" altLang="en-US" sz="2000" dirty="0">
                <a:latin typeface="宋体" panose="02010600030101010101" pitchFamily="2" charset="-122"/>
                <a:ea typeface="宋体" panose="02010600030101010101" pitchFamily="2" charset="-122"/>
                <a:cs typeface="Times New Roman" panose="02020603050405020304" pitchFamily="18" charset="0"/>
              </a:rPr>
              <a:t>维，属性取值为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text</a:t>
            </a:r>
            <a:r>
              <a:rPr lang="zh-CN" altLang="en-US" sz="2000" dirty="0">
                <a:latin typeface="宋体" panose="02010600030101010101" pitchFamily="2" charset="-122"/>
                <a:ea typeface="宋体" panose="02010600030101010101" pitchFamily="2" charset="-122"/>
                <a:cs typeface="Times New Roman" panose="02020603050405020304" pitchFamily="18" charset="0"/>
              </a:rPr>
              <a:t>形式。本数据集有</a:t>
            </a:r>
            <a:r>
              <a:rPr lang="en-US" altLang="zh-CN" sz="2000" dirty="0">
                <a:latin typeface="宋体" panose="02010600030101010101" pitchFamily="2" charset="-122"/>
                <a:ea typeface="宋体" panose="02010600030101010101" pitchFamily="2" charset="-122"/>
                <a:cs typeface="Times New Roman" panose="02020603050405020304" pitchFamily="18" charset="0"/>
              </a:rPr>
              <a:t>20</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个类别，具体如下：</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285750">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alt.atheism</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comp.graphics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'comp.os.ms-</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windows.misc</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comp.sys.ibm.pc.hardware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comp.sys.mac.hardware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comp.windows.x</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misc.forsale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rec.autos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rec.motorcycles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rec.sport.baseball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rec.sport.hockey</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sci.crypt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sci.electronics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sci.med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sci.space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soc.religion.christian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talk.politics.guns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talk.politics.mideast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talk.politics.misc</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talk.religion.misc</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marL="285750" algn="ctr">
              <a:lnSpc>
                <a:spcPct val="150000"/>
              </a:lnSpc>
            </a:pP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359306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131114" y="63183"/>
            <a:ext cx="592982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多项式朴素贝叶斯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数据集介绍</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807BB8C-FDF7-49D8-8ADF-4EEAEAD706D2}"/>
                  </a:ext>
                </a:extLst>
              </p:cNvPr>
              <p:cNvSpPr txBox="1"/>
              <p:nvPr/>
            </p:nvSpPr>
            <p:spPr>
              <a:xfrm>
                <a:off x="992823" y="604654"/>
                <a:ext cx="10206355" cy="5952848"/>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多项式朴素贝叶斯通常用来</a:t>
                </a:r>
                <a:r>
                  <a:rPr lang="zh-CN" altLang="en-US" sz="2000" dirty="0">
                    <a:solidFill>
                      <a:schemeClr val="accent1"/>
                    </a:solidFill>
                    <a:latin typeface="宋体" panose="02010600030101010101" pitchFamily="2" charset="-122"/>
                    <a:ea typeface="宋体" panose="02010600030101010101" pitchFamily="2" charset="-122"/>
                    <a:cs typeface="Times New Roman" panose="02020603050405020304" pitchFamily="18" charset="0"/>
                  </a:rPr>
                  <a:t>处理文档数据集</a:t>
                </a:r>
                <a:r>
                  <a:rPr lang="zh-CN" altLang="en-US" sz="2000" dirty="0">
                    <a:latin typeface="宋体" panose="02010600030101010101" pitchFamily="2" charset="-122"/>
                    <a:ea typeface="宋体" panose="02010600030101010101" pitchFamily="2" charset="-122"/>
                    <a:cs typeface="Times New Roman" panose="02020603050405020304" pitchFamily="18" charset="0"/>
                  </a:rPr>
                  <a:t>，其中重要的分类标准就是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TF-IDF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TF-IDF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TF-IDF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是一个统计方法，用来</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评估某个词语对于一个文件集或文档库中的其中一份文件的重要程度</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词频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计算了</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一个单词在文档中出现的次数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，它认为一个单词的重要性和它在文档中出现的次数呈正比。</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𝑇𝐹</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zh-CN" altLang="en-US" sz="2000" i="1">
                            <a:latin typeface="Cambria Math" panose="02040503050406030204" pitchFamily="18" charset="0"/>
                            <a:ea typeface="宋体" panose="02010600030101010101" pitchFamily="2" charset="-122"/>
                            <a:cs typeface="Times New Roman" panose="02020603050405020304" pitchFamily="18" charset="0"/>
                          </a:rPr>
                          <m:t>某一单词</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出现的</m:t>
                        </m:r>
                        <m:r>
                          <a:rPr lang="zh-CN" altLang="en-US" sz="2000" i="1">
                            <a:latin typeface="Cambria Math" panose="02040503050406030204" pitchFamily="18" charset="0"/>
                            <a:ea typeface="宋体" panose="02010600030101010101" pitchFamily="2" charset="-122"/>
                            <a:cs typeface="Times New Roman" panose="02020603050405020304" pitchFamily="18" charset="0"/>
                          </a:rPr>
                          <m:t>次数</m:t>
                        </m:r>
                      </m:num>
                      <m:den>
                        <m:r>
                          <a:rPr lang="zh-CN" altLang="en-US" sz="2000" i="1">
                            <a:latin typeface="Cambria Math" panose="02040503050406030204" pitchFamily="18" charset="0"/>
                            <a:ea typeface="宋体" panose="02010600030101010101" pitchFamily="2" charset="-122"/>
                            <a:cs typeface="Times New Roman" panose="02020603050405020304" pitchFamily="18" charset="0"/>
                          </a:rPr>
                          <m:t>该文档</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的</m:t>
                        </m:r>
                        <m:r>
                          <a:rPr lang="zh-CN" altLang="en-US" sz="2000" i="1">
                            <a:latin typeface="Cambria Math" panose="02040503050406030204" pitchFamily="18" charset="0"/>
                            <a:ea typeface="宋体" panose="02010600030101010101" pitchFamily="2" charset="-122"/>
                            <a:cs typeface="Times New Roman" panose="02020603050405020304" pitchFamily="18" charset="0"/>
                          </a:rPr>
                          <m:t>总单词</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数</m:t>
                        </m:r>
                      </m:den>
                    </m:f>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逆向文档频率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，是指</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一个单词在文档中的区分度</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。它认为一个单词出现在的文档数越少，就越能通过这个单词把该文档和其他文档区分开。</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IDF </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越大就代表该单词的区分度越大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𝐼𝐷𝐹</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𝑙𝑜𝑔</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zh-CN" altLang="en-US" sz="2000" i="1">
                            <a:latin typeface="Cambria Math" panose="02040503050406030204" pitchFamily="18" charset="0"/>
                            <a:ea typeface="宋体" panose="02010600030101010101" pitchFamily="2" charset="-122"/>
                            <a:cs typeface="Times New Roman" panose="02020603050405020304" pitchFamily="18" charset="0"/>
                          </a:rPr>
                          <m:t>文档</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总数</m:t>
                        </m:r>
                      </m:num>
                      <m:den>
                        <m:r>
                          <a:rPr lang="zh-CN" altLang="en-US" sz="2000" i="1">
                            <a:latin typeface="Cambria Math" panose="02040503050406030204" pitchFamily="18" charset="0"/>
                            <a:ea typeface="宋体" panose="02010600030101010101" pitchFamily="2" charset="-122"/>
                            <a:cs typeface="Times New Roman" panose="02020603050405020304" pitchFamily="18" charset="0"/>
                          </a:rPr>
                          <m:t>该单词</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出现</m:t>
                        </m:r>
                        <m:r>
                          <a:rPr lang="zh-CN" altLang="en-US" sz="2000" i="1">
                            <a:latin typeface="Cambria Math" panose="02040503050406030204" pitchFamily="18" charset="0"/>
                            <a:ea typeface="宋体" panose="02010600030101010101" pitchFamily="2" charset="-122"/>
                            <a:cs typeface="Times New Roman" panose="02020603050405020304" pitchFamily="18" charset="0"/>
                          </a:rPr>
                          <m:t>的</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文档数</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den>
                    </m:f>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nSpc>
                    <a:spcPct val="150000"/>
                  </a:lnSpc>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TF-IDF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值实际上是词频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和逆向文档频率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IDF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的乘积，即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TF-IDF </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𝑇𝐹</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𝐼𝐷𝐹</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，这样我们</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倾向于找到 </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TF </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IDF </a:t>
                </a:r>
                <a:r>
                  <a:rPr lang="zh-CN" altLang="en-US"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取值都高的单词作为区分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，即这个单词在一个文档中出现的次数多，同时又很少出现在其他文档中，这样的单词适合用于分类。</a:t>
                </a:r>
              </a:p>
            </p:txBody>
          </p:sp>
        </mc:Choice>
        <mc:Fallback xmlns="">
          <p:sp>
            <p:nvSpPr>
              <p:cNvPr id="9" name="文本框 8">
                <a:extLst>
                  <a:ext uri="{FF2B5EF4-FFF2-40B4-BE49-F238E27FC236}">
                    <a16:creationId xmlns:a16="http://schemas.microsoft.com/office/drawing/2014/main" id="{0807BB8C-FDF7-49D8-8ADF-4EEAEAD706D2}"/>
                  </a:ext>
                </a:extLst>
              </p:cNvPr>
              <p:cNvSpPr txBox="1">
                <a:spLocks noRot="1" noChangeAspect="1" noMove="1" noResize="1" noEditPoints="1" noAdjustHandles="1" noChangeArrowheads="1" noChangeShapeType="1" noTextEdit="1"/>
              </p:cNvSpPr>
              <p:nvPr/>
            </p:nvSpPr>
            <p:spPr>
              <a:xfrm>
                <a:off x="992823" y="604654"/>
                <a:ext cx="10206355" cy="5952848"/>
              </a:xfrm>
              <a:prstGeom prst="rect">
                <a:avLst/>
              </a:prstGeom>
              <a:blipFill>
                <a:blip r:embed="rId3"/>
                <a:stretch>
                  <a:fillRect r="-478" b="-6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13327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97"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多项式朴素贝叶斯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性能度量</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09562"/>
            <a:ext cx="10206355" cy="1866858"/>
          </a:xfrm>
          <a:prstGeom prst="rect">
            <a:avLst/>
          </a:prstGeom>
          <a:noFill/>
        </p:spPr>
        <p:txBody>
          <a:bodyPr wrap="square" rtlCol="0">
            <a:spAutoFit/>
          </a:bodyPr>
          <a:lstStyle/>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对新闻数据集进行实验，数据集划分采取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多项式朴素贝叶斯模型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。得到性能度量见表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6</a:t>
            </a: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表</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6.</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多项式朴素贝叶斯的性能度量</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 name="表格 6">
            <a:extLst>
              <a:ext uri="{FF2B5EF4-FFF2-40B4-BE49-F238E27FC236}">
                <a16:creationId xmlns:a16="http://schemas.microsoft.com/office/drawing/2014/main" id="{D589311C-523E-43BD-9097-C3C14773FC20}"/>
              </a:ext>
            </a:extLst>
          </p:cNvPr>
          <p:cNvGraphicFramePr>
            <a:graphicFrameLocks noGrp="1"/>
          </p:cNvGraphicFramePr>
          <p:nvPr>
            <p:extLst>
              <p:ext uri="{D42A27DB-BD31-4B8C-83A1-F6EECF244321}">
                <p14:modId xmlns:p14="http://schemas.microsoft.com/office/powerpoint/2010/main" val="4226768266"/>
              </p:ext>
            </p:extLst>
          </p:nvPr>
        </p:nvGraphicFramePr>
        <p:xfrm>
          <a:off x="2032000" y="2511142"/>
          <a:ext cx="8128000" cy="7924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0033675"/>
                    </a:ext>
                  </a:extLst>
                </a:gridCol>
                <a:gridCol w="2032000">
                  <a:extLst>
                    <a:ext uri="{9D8B030D-6E8A-4147-A177-3AD203B41FA5}">
                      <a16:colId xmlns:a16="http://schemas.microsoft.com/office/drawing/2014/main" val="1159971067"/>
                    </a:ext>
                  </a:extLst>
                </a:gridCol>
                <a:gridCol w="2032000">
                  <a:extLst>
                    <a:ext uri="{9D8B030D-6E8A-4147-A177-3AD203B41FA5}">
                      <a16:colId xmlns:a16="http://schemas.microsoft.com/office/drawing/2014/main" val="2656129323"/>
                    </a:ext>
                  </a:extLst>
                </a:gridCol>
                <a:gridCol w="2032000">
                  <a:extLst>
                    <a:ext uri="{9D8B030D-6E8A-4147-A177-3AD203B41FA5}">
                      <a16:colId xmlns:a16="http://schemas.microsoft.com/office/drawing/2014/main" val="434518477"/>
                    </a:ext>
                  </a:extLst>
                </a:gridCol>
              </a:tblGrid>
              <a:tr h="370840">
                <a:tc>
                  <a:txBody>
                    <a:bodyPr/>
                    <a:lstStyle/>
                    <a:p>
                      <a:pPr marL="0" algn="ctr" defTabSz="914400" rtl="0" eaLnBrk="1" latinLnBrk="0" hangingPunct="1"/>
                      <a:r>
                        <a:rPr lang="zh-CN" altLang="en-US" sz="2000" b="0" kern="1200" dirty="0">
                          <a:solidFill>
                            <a:schemeClr val="tx1"/>
                          </a:solidFill>
                          <a:latin typeface="宋体" panose="02010600030101010101" pitchFamily="2" charset="-122"/>
                          <a:ea typeface="宋体" panose="02010600030101010101" pitchFamily="2" charset="-122"/>
                          <a:cs typeface="+mn-cs"/>
                        </a:rPr>
                        <a:t>数据集</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Precision</a:t>
                      </a:r>
                      <a:endPar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Recall</a:t>
                      </a:r>
                      <a:endPar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F1</a:t>
                      </a:r>
                      <a:endPar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94004"/>
                  </a:ext>
                </a:extLst>
              </a:tr>
              <a:tr h="370840">
                <a:tc>
                  <a:txBody>
                    <a:bodyPr/>
                    <a:lstStyle/>
                    <a:p>
                      <a:pPr marL="0" algn="ctr" defTabSz="914400" rtl="0" eaLnBrk="1" latinLnBrk="0" hangingPunct="1"/>
                      <a:r>
                        <a:rPr lang="en-US" altLang="zh-CN"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20newsgroups</a:t>
                      </a:r>
                      <a:endParaRPr lang="zh-CN" altLang="en-US" sz="20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宋体" panose="02010600030101010101" pitchFamily="2" charset="-122"/>
                          <a:ea typeface="宋体" panose="02010600030101010101" pitchFamily="2" charset="-122"/>
                          <a:cs typeface="+mn-cs"/>
                        </a:rPr>
                        <a:t>0.8808</a:t>
                      </a:r>
                      <a:endParaRPr lang="zh-CN" altLang="en-US" sz="20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宋体" panose="02010600030101010101" pitchFamily="2" charset="-122"/>
                          <a:ea typeface="宋体" panose="02010600030101010101" pitchFamily="2" charset="-122"/>
                          <a:cs typeface="+mn-cs"/>
                        </a:rPr>
                        <a:t>0.8381</a:t>
                      </a:r>
                      <a:endParaRPr lang="zh-CN" altLang="en-US" sz="20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2000" b="0" kern="1200" dirty="0">
                          <a:solidFill>
                            <a:schemeClr val="tx1"/>
                          </a:solidFill>
                          <a:latin typeface="宋体" panose="02010600030101010101" pitchFamily="2" charset="-122"/>
                          <a:ea typeface="宋体" panose="02010600030101010101" pitchFamily="2" charset="-122"/>
                          <a:cs typeface="+mn-cs"/>
                        </a:rPr>
                        <a:t>0.8369</a:t>
                      </a:r>
                      <a:endParaRPr lang="zh-CN" altLang="en-US" sz="2000" b="0" kern="1200" dirty="0">
                        <a:solidFill>
                          <a:schemeClr val="tx1"/>
                        </a:solidFill>
                        <a:latin typeface="宋体" panose="02010600030101010101" pitchFamily="2" charset="-122"/>
                        <a:ea typeface="宋体" panose="02010600030101010101" pitchFamily="2"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644892"/>
                  </a:ext>
                </a:extLst>
              </a:tr>
            </a:tbl>
          </a:graphicData>
        </a:graphic>
      </p:graphicFrame>
    </p:spTree>
    <p:extLst>
      <p:ext uri="{BB962C8B-B14F-4D97-AF65-F5344CB8AC3E}">
        <p14:creationId xmlns:p14="http://schemas.microsoft.com/office/powerpoint/2010/main" val="8080261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99"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多项式朴素贝叶斯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平滑参数</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09562"/>
            <a:ext cx="10206355" cy="5560176"/>
          </a:xfrm>
          <a:prstGeom prst="rect">
            <a:avLst/>
          </a:prstGeom>
          <a:noFill/>
        </p:spPr>
        <p:txBody>
          <a:bodyPr wrap="square" rtlCol="0">
            <a:spAutoFit/>
          </a:bodyPr>
          <a:lstStyle/>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平滑参数</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alpha</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，当</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alpha=1</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时，称作</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Laplace</a:t>
            </a:r>
            <a:r>
              <a:rPr lang="zh-CN" altLang="en-US" sz="2000" dirty="0">
                <a:latin typeface="宋体" panose="02010600030101010101" pitchFamily="2" charset="-122"/>
                <a:ea typeface="宋体" panose="02010600030101010101" pitchFamily="2" charset="-122"/>
              </a:rPr>
              <a:t>平滑</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rPr>
              <a:t>当</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0&lt;alpha&lt;1</a:t>
            </a:r>
            <a:r>
              <a:rPr lang="zh-CN" altLang="en-US" sz="2000" dirty="0">
                <a:latin typeface="宋体" panose="02010600030101010101" pitchFamily="2" charset="-122"/>
                <a:ea typeface="宋体" panose="02010600030101010101" pitchFamily="2" charset="-122"/>
              </a:rPr>
              <a:t>时，称作</a:t>
            </a:r>
            <a:r>
              <a:rPr lang="en-US" altLang="zh-CN" sz="2000" dirty="0" err="1">
                <a:solidFill>
                  <a:schemeClr val="tx2"/>
                </a:solidFill>
                <a:latin typeface="Times New Roman" panose="02020603050405020304" pitchFamily="18" charset="0"/>
                <a:ea typeface="宋体" panose="02010600030101010101" pitchFamily="2" charset="-122"/>
                <a:cs typeface="Times New Roman" panose="02020603050405020304" pitchFamily="18" charset="0"/>
              </a:rPr>
              <a:t>Lidstone</a:t>
            </a:r>
            <a:r>
              <a:rPr lang="zh-CN" altLang="en-US" sz="2000" dirty="0">
                <a:latin typeface="宋体" panose="02010600030101010101" pitchFamily="2" charset="-122"/>
                <a:ea typeface="宋体" panose="02010600030101010101" pitchFamily="2" charset="-122"/>
              </a:rPr>
              <a:t>平滑；</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alpha=0</a:t>
            </a:r>
            <a:r>
              <a:rPr lang="zh-CN" altLang="en-US" sz="2000" dirty="0">
                <a:latin typeface="宋体" panose="02010600030101010101" pitchFamily="2" charset="-122"/>
                <a:ea typeface="宋体" panose="02010600030101010101" pitchFamily="2" charset="-122"/>
              </a:rPr>
              <a:t>时即不做平滑。</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6.</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不同平滑参数下多项式朴素贝叶斯模型的精度</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F4DED06F-16D2-49B7-BA45-5924810DA5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1387" y="1933385"/>
            <a:ext cx="5229225" cy="3924300"/>
          </a:xfrm>
          <a:prstGeom prst="rect">
            <a:avLst/>
          </a:prstGeom>
        </p:spPr>
      </p:pic>
    </p:spTree>
    <p:extLst>
      <p:ext uri="{BB962C8B-B14F-4D97-AF65-F5344CB8AC3E}">
        <p14:creationId xmlns:p14="http://schemas.microsoft.com/office/powerpoint/2010/main" val="5756128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336296" y="63183"/>
            <a:ext cx="551946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多项式朴素贝叶斯</a:t>
            </a:r>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混淆矩阵</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09562"/>
            <a:ext cx="10206355" cy="5560176"/>
          </a:xfrm>
          <a:prstGeom prst="rect">
            <a:avLst/>
          </a:prstGeom>
          <a:noFill/>
        </p:spPr>
        <p:txBody>
          <a:bodyPr wrap="square" rtlCol="0">
            <a:spAutoFit/>
          </a:bodyPr>
          <a:lstStyle/>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对新闻数据集进行实验，数据集划分采取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分层采样</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，测试集比例为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0.3</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，随机数种子为</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2</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，采用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多项式朴素贝叶斯模型</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。得到混淆矩阵见图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7</a:t>
            </a: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285750" algn="ctr">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图</a:t>
            </a:r>
            <a:r>
              <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rPr>
              <a:t>7.</a:t>
            </a: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多项式朴素贝叶斯的混淆矩阵</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形 4">
            <a:extLst>
              <a:ext uri="{FF2B5EF4-FFF2-40B4-BE49-F238E27FC236}">
                <a16:creationId xmlns:a16="http://schemas.microsoft.com/office/drawing/2014/main" id="{A91AF4B7-A573-4311-9257-FC215EB694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9062" y="1772816"/>
            <a:ext cx="4333875" cy="4243196"/>
          </a:xfrm>
          <a:prstGeom prst="rect">
            <a:avLst/>
          </a:prstGeom>
        </p:spPr>
      </p:pic>
    </p:spTree>
    <p:extLst>
      <p:ext uri="{BB962C8B-B14F-4D97-AF65-F5344CB8AC3E}">
        <p14:creationId xmlns:p14="http://schemas.microsoft.com/office/powerpoint/2010/main" val="14798983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3131118" y="63183"/>
            <a:ext cx="592982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朴素贝叶斯分类器的优点与缺点</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9" name="文本框 8">
            <a:extLst>
              <a:ext uri="{FF2B5EF4-FFF2-40B4-BE49-F238E27FC236}">
                <a16:creationId xmlns:a16="http://schemas.microsoft.com/office/drawing/2014/main" id="{0807BB8C-FDF7-49D8-8ADF-4EEAEAD706D2}"/>
              </a:ext>
            </a:extLst>
          </p:cNvPr>
          <p:cNvSpPr txBox="1"/>
          <p:nvPr/>
        </p:nvSpPr>
        <p:spPr>
          <a:xfrm>
            <a:off x="992823" y="879744"/>
            <a:ext cx="10206355" cy="5560176"/>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优点：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朴素贝叶斯模型发源于古典数学理论，有</a:t>
            </a:r>
            <a:r>
              <a:rPr lang="zh-CN" altLang="en-US" sz="2000" dirty="0">
                <a:solidFill>
                  <a:schemeClr val="accent1"/>
                </a:solidFill>
                <a:latin typeface="宋体" panose="02010600030101010101" pitchFamily="2" charset="-122"/>
                <a:ea typeface="宋体" panose="02010600030101010101" pitchFamily="2" charset="-122"/>
              </a:rPr>
              <a:t>稳定</a:t>
            </a:r>
            <a:r>
              <a:rPr lang="zh-CN" altLang="en-US" sz="2000" dirty="0">
                <a:latin typeface="宋体" panose="02010600030101010101" pitchFamily="2" charset="-122"/>
                <a:ea typeface="宋体" panose="02010600030101010101" pitchFamily="2" charset="-122"/>
              </a:rPr>
              <a:t>的分类效率，算法相对</a:t>
            </a:r>
            <a:r>
              <a:rPr lang="zh-CN" altLang="en-US" sz="2000" dirty="0">
                <a:solidFill>
                  <a:schemeClr val="accent1"/>
                </a:solidFill>
                <a:latin typeface="宋体" panose="02010600030101010101" pitchFamily="2" charset="-122"/>
                <a:ea typeface="宋体" panose="02010600030101010101" pitchFamily="2" charset="-122"/>
              </a:rPr>
              <a:t>简单</a:t>
            </a:r>
            <a:r>
              <a:rPr lang="zh-CN" altLang="en-US" sz="2000" dirty="0">
                <a:latin typeface="宋体" panose="02010600030101010101" pitchFamily="2" charset="-122"/>
                <a:ea typeface="宋体" panose="02010600030101010101" pitchFamily="2" charset="-122"/>
              </a:rPr>
              <a:t>，运行</a:t>
            </a:r>
            <a:r>
              <a:rPr lang="zh-CN" altLang="en-US" sz="2000" dirty="0">
                <a:solidFill>
                  <a:schemeClr val="accent1"/>
                </a:solidFill>
                <a:latin typeface="宋体" panose="02010600030101010101" pitchFamily="2" charset="-122"/>
                <a:ea typeface="宋体" panose="02010600030101010101" pitchFamily="2" charset="-122"/>
              </a:rPr>
              <a:t>速度快。</a:t>
            </a:r>
            <a:endParaRPr lang="en-US" altLang="zh-CN" sz="2000" dirty="0">
              <a:solidFill>
                <a:schemeClr val="accent1"/>
              </a:solidFill>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朴素贝叶斯对于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小规模数据集</a:t>
            </a:r>
            <a:r>
              <a:rPr lang="zh-CN" altLang="en-US" sz="2000" dirty="0">
                <a:latin typeface="宋体" panose="02010600030101010101" pitchFamily="2" charset="-122"/>
                <a:ea typeface="宋体" panose="02010600030101010101" pitchFamily="2" charset="-122"/>
                <a:cs typeface="宋体" panose="02010600030101010101" pitchFamily="2" charset="-122"/>
              </a:rPr>
              <a:t>有较好的性能，能处理多分类任务，常用于文本分类。</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朴素贝叶斯对结果解释容易理解。</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缺点：</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需要计算先验概率，贝叶斯天生学习能力比较弱。</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solidFill>
                  <a:schemeClr val="accent1"/>
                </a:solidFill>
                <a:latin typeface="宋体" panose="02010600030101010101" pitchFamily="2" charset="-122"/>
                <a:ea typeface="宋体" panose="02010600030101010101" pitchFamily="2" charset="-122"/>
              </a:rPr>
              <a:t>随着训练样本量的逐渐增大，贝叶斯的训练准确率却逐渐下降</a:t>
            </a:r>
            <a:r>
              <a:rPr lang="zh-CN" altLang="en-US" sz="2000" dirty="0">
                <a:latin typeface="宋体" panose="02010600030101010101" pitchFamily="2" charset="-122"/>
                <a:ea typeface="宋体" panose="02010600030101010101" pitchFamily="2" charset="-122"/>
              </a:rPr>
              <a:t>，这证明样本量量越大，贝叶斯需要学习的东西越多，对训练集的预测也越不准确。</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effectLst/>
                <a:latin typeface="宋体" panose="02010600030101010101" pitchFamily="2" charset="-122"/>
                <a:ea typeface="宋体" panose="02010600030101010101" pitchFamily="2" charset="-122"/>
              </a:rPr>
              <a:t>朴素贝叶斯模型假设属性之间相互独立，这个假设在实际应用中往往是不成立的，在属性个数比较多或者属性之间相关性较大时，分类效果不好；而在属性相关性较小时，朴素贝叶斯性能最为良好。对于这一点的</a:t>
            </a:r>
            <a:r>
              <a:rPr lang="zh-CN" altLang="en-US" sz="2000" dirty="0">
                <a:latin typeface="宋体" panose="02010600030101010101" pitchFamily="2" charset="-122"/>
                <a:ea typeface="宋体" panose="02010600030101010101" pitchFamily="2" charset="-122"/>
              </a:rPr>
              <a:t>改进，就有了</a:t>
            </a:r>
            <a:r>
              <a:rPr lang="zh-CN" altLang="en-US" sz="2000" dirty="0">
                <a:solidFill>
                  <a:schemeClr val="accent1"/>
                </a:solidFill>
                <a:effectLst/>
                <a:latin typeface="宋体" panose="02010600030101010101" pitchFamily="2" charset="-122"/>
                <a:ea typeface="宋体" panose="02010600030101010101" pitchFamily="2" charset="-122"/>
              </a:rPr>
              <a:t>半朴素贝叶斯模型</a:t>
            </a:r>
            <a:r>
              <a:rPr lang="zh-CN" altLang="en-US" sz="2000" dirty="0">
                <a:effectLst/>
                <a:latin typeface="宋体" panose="02010600030101010101" pitchFamily="2" charset="-122"/>
                <a:ea typeface="宋体" panose="02010600030101010101" pitchFamily="2" charset="-122"/>
              </a:rPr>
              <a:t>。</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504208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矩形 1"/>
          <p:cNvSpPr/>
          <p:nvPr/>
        </p:nvSpPr>
        <p:spPr>
          <a:xfrm>
            <a:off x="5187950" y="69215"/>
            <a:ext cx="1816100" cy="58356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参考文献</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29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6" name="页脚占位符 5"/>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7" name="文本框 6">
            <a:extLst>
              <a:ext uri="{FF2B5EF4-FFF2-40B4-BE49-F238E27FC236}">
                <a16:creationId xmlns:a16="http://schemas.microsoft.com/office/drawing/2014/main" id="{2AD86D2D-E912-4397-9019-CEB3CA64265D}"/>
              </a:ext>
            </a:extLst>
          </p:cNvPr>
          <p:cNvSpPr txBox="1"/>
          <p:nvPr/>
        </p:nvSpPr>
        <p:spPr>
          <a:xfrm>
            <a:off x="992823" y="1455420"/>
            <a:ext cx="10206355" cy="3170099"/>
          </a:xfrm>
          <a:prstGeom prst="rect">
            <a:avLst/>
          </a:prstGeom>
          <a:noFill/>
        </p:spPr>
        <p:txBody>
          <a:bodyPr wrap="square" rtlCol="0">
            <a:spAutoFit/>
          </a:bodyPr>
          <a:lstStyle/>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[1]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周志华</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机器学习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a:p>
            <a:pPr>
              <a:lnSpc>
                <a:spcPct val="150000"/>
              </a:lnSpc>
            </a:pP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[2]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李航</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统计学习方法 </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[M]. </a:t>
            </a:r>
            <a:r>
              <a:rPr lang="zh-CN" altLang="en-US" sz="2000" dirty="0">
                <a:solidFill>
                  <a:srgbClr val="404040"/>
                </a:solidFill>
                <a:latin typeface="宋体" panose="02010600030101010101" pitchFamily="2" charset="-122"/>
                <a:ea typeface="宋体" panose="02010600030101010101" pitchFamily="2" charset="-122"/>
                <a:cs typeface="宋体" panose="02010600030101010101" pitchFamily="2" charset="-122"/>
              </a:rPr>
              <a:t>清华大学出版社</a:t>
            </a:r>
            <a:r>
              <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rPr>
              <a:t>. 2019.</a:t>
            </a: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lang="en-US" altLang="zh-CN" sz="2000" dirty="0">
              <a:solidFill>
                <a:srgbClr val="404040"/>
              </a:solidFill>
              <a:latin typeface="宋体" panose="02010600030101010101" pitchFamily="2" charset="-122"/>
              <a:ea typeface="宋体" panose="02010600030101010101" pitchFamily="2" charset="-122"/>
              <a:cs typeface="宋体" panose="02010600030101010101" pitchFamily="2" charset="-122"/>
            </a:endParaRPr>
          </a:p>
          <a:p>
            <a:pPr marL="285750">
              <a:lnSpc>
                <a:spcPct val="150000"/>
              </a:lnSpc>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5" y="63183"/>
            <a:ext cx="2236510"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贝叶斯原理</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3</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793695"/>
                <a:ext cx="10206355" cy="5270610"/>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是两个事件，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发生的概率记为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e>
                    </m:d>
                    <m:r>
                      <a:rPr lang="zh-CN" altLang="en-US" sz="2000" i="1">
                        <a:latin typeface="Cambria Math" panose="02040503050406030204" pitchFamily="18" charset="0"/>
                        <a:ea typeface="宋体" panose="02010600030101010101" pitchFamily="2" charset="-122"/>
                      </a:rPr>
                      <m:t>，</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发生的概率记为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同时发生的概率记为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𝐴𝐵</m:t>
                        </m:r>
                      </m:e>
                    </m:d>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发生的条件下，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发生的条件概率记为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𝐵</m:t>
                        </m:r>
                      </m:e>
                    </m:d>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𝐴𝐵</m:t>
                            </m:r>
                          </m:e>
                        </m:d>
                      </m:num>
                      <m:den>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e>
                        </m:d>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宋体" panose="02010600030101010101" pitchFamily="2" charset="-122"/>
                    <a:ea typeface="宋体" panose="02010600030101010101" pitchFamily="2" charset="-122"/>
                    <a:cs typeface="宋体" panose="02010600030101010101" pitchFamily="2" charset="-122"/>
                  </a:rPr>
                  <a:t>发生的条件下，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latin typeface="宋体" panose="02010600030101010101" pitchFamily="2" charset="-122"/>
                    <a:ea typeface="宋体" panose="02010600030101010101" pitchFamily="2" charset="-122"/>
                    <a:cs typeface="宋体" panose="02010600030101010101" pitchFamily="2" charset="-122"/>
                  </a:rPr>
                  <a:t>发生的条件概率记为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e>
                    </m:d>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𝐴𝐵</m:t>
                            </m:r>
                          </m:e>
                        </m:d>
                      </m:num>
                      <m:den>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e>
                        </m:d>
                      </m:den>
                    </m:f>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综上，</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𝐴𝐵</m:t>
                        </m:r>
                      </m:e>
                    </m:d>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e>
                    </m:d>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将其带入</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𝐴</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𝐵</m:t>
                        </m:r>
                      </m:e>
                    </m:d>
                    <m:r>
                      <a:rPr lang="en-US" altLang="zh-CN" sz="2000" i="1">
                        <a:latin typeface="Cambria Math" panose="02040503050406030204" pitchFamily="18" charset="0"/>
                        <a:ea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𝐴𝐵</m:t>
                            </m:r>
                          </m:e>
                        </m:d>
                      </m:num>
                      <m:den>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𝐵</m:t>
                            </m:r>
                          </m:e>
                        </m:d>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，可得贝叶斯公式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𝐵</m:t>
                        </m:r>
                      </m:e>
                    </m:d>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𝐴𝐵</m:t>
                            </m:r>
                          </m:e>
                        </m:d>
                      </m:num>
                      <m:den>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e>
                        </m:d>
                      </m:den>
                    </m:f>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𝐴</m:t>
                            </m:r>
                          </m:e>
                        </m:d>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𝐴</m:t>
                            </m:r>
                          </m:e>
                        </m:d>
                      </m:num>
                      <m:den>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𝐵</m:t>
                            </m:r>
                          </m:e>
                        </m:d>
                      </m:den>
                    </m:f>
                  </m:oMath>
                </a14:m>
                <a:r>
                  <a:rPr lang="zh-CN" altLang="en-US" sz="2000" dirty="0">
                    <a:latin typeface="宋体" panose="02010600030101010101" pitchFamily="2" charset="-122"/>
                    <a:ea typeface="宋体" panose="02010600030101010101" pitchFamily="2" charset="-122"/>
                    <a:cs typeface="宋体" panose="02010600030101010101" pitchFamily="2" charset="-122"/>
                  </a:rPr>
                  <a:t>，可以理解为</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新信息</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出现后</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的概率</a:t>
                </a:r>
                <a14:m>
                  <m:oMath xmlns:m="http://schemas.openxmlformats.org/officeDocument/2006/math">
                    <m:r>
                      <a:rPr lang="en-US" altLang="zh-CN" sz="200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oMath>
                </a14:m>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的概率</a:t>
                </a:r>
                <a14:m>
                  <m:oMath xmlns:m="http://schemas.openxmlformats.org/officeDocument/2006/math">
                    <m:r>
                      <a:rPr lang="en-US" altLang="zh-CN" sz="2000" i="1" smtClean="0">
                        <a:solidFill>
                          <a:schemeClr val="accent1"/>
                        </a:solidFill>
                        <a:latin typeface="Cambria Math" panose="02040503050406030204" pitchFamily="18" charset="0"/>
                        <a:ea typeface="Cambria Math" panose="02040503050406030204" pitchFamily="18" charset="0"/>
                        <a:cs typeface="宋体" panose="02010600030101010101" pitchFamily="2" charset="-122"/>
                      </a:rPr>
                      <m:t>×</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新信息带来的调整</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先验概率：事件</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还未发生</a:t>
                </a:r>
                <a:r>
                  <a:rPr lang="zh-CN" altLang="en-US" sz="2000" dirty="0">
                    <a:latin typeface="宋体" panose="02010600030101010101" pitchFamily="2" charset="-122"/>
                    <a:ea typeface="宋体" panose="02010600030101010101" pitchFamily="2" charset="-122"/>
                    <a:cs typeface="宋体" panose="02010600030101010101" pitchFamily="2" charset="-122"/>
                  </a:rPr>
                  <a:t>，根据以往的经验来判断事件发生的概率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后验概率：事件</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已经发生</a:t>
                </a:r>
                <a:r>
                  <a:rPr lang="zh-CN" altLang="en-US" sz="2000" dirty="0">
                    <a:latin typeface="宋体" panose="02010600030101010101" pitchFamily="2" charset="-122"/>
                    <a:ea typeface="宋体" panose="02010600030101010101" pitchFamily="2" charset="-122"/>
                    <a:cs typeface="宋体" panose="02010600030101010101" pitchFamily="2" charset="-122"/>
                  </a:rPr>
                  <a:t>，有许多因素导致，判断事件的发生是由哪一种因素引起及其概率</a:t>
                </a: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793695"/>
                <a:ext cx="10206355" cy="5270610"/>
              </a:xfrm>
              <a:prstGeom prst="rect">
                <a:avLst/>
              </a:prstGeom>
              <a:blipFill>
                <a:blip r:embed="rId3"/>
                <a:stretch>
                  <a:fillRect r="-597" b="-1040"/>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3"/>
          <a:stretch>
            <a:fillRect/>
          </a:stretch>
        </p:blipFill>
        <p:spPr>
          <a:xfrm>
            <a:off x="-91440" y="1492885"/>
            <a:ext cx="6179820" cy="3870960"/>
          </a:xfrm>
          <a:prstGeom prst="rect">
            <a:avLst/>
          </a:prstGeom>
          <a:noFill/>
          <a:ln w="9525">
            <a:noFill/>
          </a:ln>
        </p:spPr>
      </p:pic>
      <p:sp>
        <p:nvSpPr>
          <p:cNvPr id="13" name="矩形 12"/>
          <p:cNvSpPr/>
          <p:nvPr/>
        </p:nvSpPr>
        <p:spPr>
          <a:xfrm>
            <a:off x="5101273" y="3728720"/>
            <a:ext cx="2682875" cy="5397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zh-CN" altLang="en-US" sz="1600" strike="noStrike" noProof="1">
                <a:solidFill>
                  <a:schemeClr val="tx1"/>
                </a:solidFill>
              </a:rPr>
              <a:t>汇报人：</a:t>
            </a:r>
          </a:p>
        </p:txBody>
      </p:sp>
      <p:pic>
        <p:nvPicPr>
          <p:cNvPr id="7" name="图片 6" descr="c9717dd4-1a19-4f12-b344-cdd92a0d193f"/>
          <p:cNvPicPr>
            <a:picLocks noChangeAspect="1"/>
          </p:cNvPicPr>
          <p:nvPr/>
        </p:nvPicPr>
        <p:blipFill>
          <a:blip r:embed="rId4"/>
          <a:srcRect l="3104" t="2991" r="315" b="75759"/>
          <a:stretch>
            <a:fillRect/>
          </a:stretch>
        </p:blipFill>
        <p:spPr>
          <a:xfrm>
            <a:off x="194945" y="168910"/>
            <a:ext cx="3116580" cy="970280"/>
          </a:xfrm>
          <a:prstGeom prst="round2DiagRect">
            <a:avLst/>
          </a:prstGeom>
        </p:spPr>
      </p:pic>
      <p:sp>
        <p:nvSpPr>
          <p:cNvPr id="10" name="日期占位符 9"/>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1" name="页脚占位符 10"/>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p:sp>
        <p:nvSpPr>
          <p:cNvPr id="6" name="任意多边形: 形状 5"/>
          <p:cNvSpPr/>
          <p:nvPr/>
        </p:nvSpPr>
        <p:spPr>
          <a:xfrm>
            <a:off x="4683967" y="2134870"/>
            <a:ext cx="7508033" cy="2587625"/>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6006465" y="2586144"/>
            <a:ext cx="5012690" cy="461665"/>
          </a:xfrm>
          <a:prstGeom prst="rect">
            <a:avLst/>
          </a:prstGeom>
          <a:noFill/>
        </p:spPr>
        <p:txBody>
          <a:bodyPr wrap="square" rtlCol="0">
            <a:spAutoFit/>
          </a:bodyPr>
          <a:lstStyle/>
          <a:p>
            <a:pPr algn="dist"/>
            <a:r>
              <a:rPr lang="zh-CN" altLang="en-US" sz="2400" b="1" dirty="0">
                <a:solidFill>
                  <a:schemeClr val="bg1"/>
                </a:solidFill>
                <a:latin typeface="宋体" panose="02010600030101010101" pitchFamily="2" charset="-122"/>
                <a:ea typeface="宋体" panose="02010600030101010101" pitchFamily="2" charset="-122"/>
                <a:cs typeface="+mn-ea"/>
                <a:sym typeface="+mn-lt"/>
              </a:rPr>
              <a:t>感谢聆听与指导</a:t>
            </a:r>
          </a:p>
        </p:txBody>
      </p:sp>
      <p:sp>
        <p:nvSpPr>
          <p:cNvPr id="17" name="矩形: 圆角 16"/>
          <p:cNvSpPr/>
          <p:nvPr/>
        </p:nvSpPr>
        <p:spPr>
          <a:xfrm>
            <a:off x="6006465" y="3475176"/>
            <a:ext cx="5012690" cy="753110"/>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汇报人：任放  学号：</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21085401007</a:t>
            </a:r>
            <a:endPar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a:p>
            <a:pPr algn="ct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年级：研一</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  </a:t>
            </a:r>
            <a:r>
              <a:rPr lang="zh-CN" altLang="en-US"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日期：</a:t>
            </a:r>
            <a:r>
              <a:rPr lang="en-US" altLang="zh-CN" sz="20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2021/12/2</a:t>
            </a:r>
          </a:p>
        </p:txBody>
      </p:sp>
      <p:sp>
        <p:nvSpPr>
          <p:cNvPr id="19" name="灯片编号占位符 18"/>
          <p:cNvSpPr>
            <a:spLocks noGrp="1"/>
          </p:cNvSpPr>
          <p:nvPr>
            <p:ph type="sldNum" sz="quarter" idx="12"/>
          </p:nvPr>
        </p:nvSpPr>
        <p:spPr/>
        <p:txBody>
          <a:bodyPr/>
          <a:lstStyle/>
          <a:p>
            <a:pPr fontAlgn="auto"/>
            <a:fld id="{49AE70B2-8BF9-45C0-BB95-33D1B9D3A854}" type="slidenum">
              <a:rPr lang="zh-CN" altLang="en-US" strike="noStrike" noProof="1" smtClean="0">
                <a:latin typeface="Arial" panose="020B0604020202020204" pitchFamily="34" charset="0"/>
                <a:ea typeface="微软雅黑" panose="020B0503020204020204" charset="-122"/>
                <a:cs typeface="+mn-cs"/>
              </a:rPr>
              <a:t>30</a:t>
            </a:fld>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5" y="63183"/>
            <a:ext cx="2236510"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贝叶斯原理</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4</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025009"/>
                <a:ext cx="10206355" cy="4807983"/>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贝叶斯决策论</a:t>
                </a:r>
                <a:r>
                  <a:rPr lang="zh-CN" altLang="en-US" sz="2000" dirty="0">
                    <a:latin typeface="宋体" panose="02010600030101010101" pitchFamily="2" charset="-122"/>
                    <a:ea typeface="宋体" panose="02010600030101010101" pitchFamily="2" charset="-122"/>
                    <a:cs typeface="宋体" panose="02010600030101010101" pitchFamily="2" charset="-122"/>
                  </a:rPr>
                  <a:t>：在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概率框架</a:t>
                </a:r>
                <a:r>
                  <a:rPr lang="zh-CN" altLang="en-US" sz="2000" dirty="0">
                    <a:latin typeface="宋体" panose="02010600030101010101" pitchFamily="2" charset="-122"/>
                    <a:ea typeface="宋体" panose="02010600030101010101" pitchFamily="2" charset="-122"/>
                    <a:cs typeface="宋体" panose="02010600030101010101" pitchFamily="2" charset="-122"/>
                  </a:rPr>
                  <a:t>下实现决策的基本方法。对于分类任务来说，在所有相关概率都已知的理想情形下，贝叶斯决策论考虑如何</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基于这些概率和误判损失</a:t>
                </a:r>
                <a:r>
                  <a:rPr lang="zh-CN" altLang="en-US" sz="2000" dirty="0">
                    <a:latin typeface="宋体" panose="02010600030101010101" pitchFamily="2" charset="-122"/>
                    <a:ea typeface="宋体" panose="02010600030101010101" pitchFamily="2" charset="-122"/>
                    <a:cs typeface="宋体" panose="02010600030101010101" pitchFamily="2" charset="-122"/>
                  </a:rPr>
                  <a:t>来选择最优的类别标记。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假设有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宋体" panose="02010600030101010101" pitchFamily="2" charset="-122"/>
                    <a:ea typeface="宋体" panose="02010600030101010101" pitchFamily="2" charset="-122"/>
                    <a:cs typeface="Times New Roman" panose="02020603050405020304" pitchFamily="18" charset="0"/>
                  </a:rPr>
                  <a:t>种</a:t>
                </a:r>
                <a:r>
                  <a:rPr lang="zh-CN" altLang="en-US" sz="2000" dirty="0">
                    <a:latin typeface="宋体" panose="02010600030101010101" pitchFamily="2" charset="-122"/>
                    <a:ea typeface="宋体" panose="02010600030101010101" pitchFamily="2" charset="-122"/>
                    <a:cs typeface="宋体" panose="02010600030101010101" pitchFamily="2" charset="-122"/>
                  </a:rPr>
                  <a:t>类别，即</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𝑌</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2</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𝑁</m:t>
                            </m:r>
                          </m:sub>
                        </m:sSub>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000" i="1" dirty="0" smtClean="0">
                            <a:latin typeface="Cambria Math" panose="02040503050406030204" pitchFamily="18" charset="0"/>
                            <a:ea typeface="宋体" panose="02010600030101010101" pitchFamily="2" charset="-122"/>
                          </a:rPr>
                        </m:ctrlPr>
                      </m:sSubPr>
                      <m:e>
                        <m:r>
                          <a:rPr lang="en-US" altLang="zh-CN" sz="2000" i="1" dirty="0" smtClean="0">
                            <a:latin typeface="Cambria Math" panose="02040503050406030204" pitchFamily="18" charset="0"/>
                          </a:rPr>
                          <m:t>𝜆</m:t>
                        </m:r>
                      </m:e>
                      <m:sub>
                        <m:r>
                          <a:rPr lang="en-US" altLang="zh-CN" sz="2000" b="0" i="1" dirty="0" smtClean="0">
                            <a:latin typeface="Cambria Math" panose="02040503050406030204" pitchFamily="18" charset="0"/>
                            <a:ea typeface="宋体" panose="02010600030101010101" pitchFamily="2" charset="-122"/>
                          </a:rPr>
                          <m:t>𝑖𝑗</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是将一个真实标签为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𝑗</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的样本误分类为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𝑖</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所产生的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损失</a:t>
                </a:r>
                <a:r>
                  <a:rPr lang="zh-CN" altLang="en-US" sz="2000" dirty="0">
                    <a:latin typeface="宋体" panose="02010600030101010101" pitchFamily="2" charset="-122"/>
                    <a:ea typeface="宋体" panose="02010600030101010101" pitchFamily="2" charset="-122"/>
                    <a:cs typeface="宋体" panose="02010600030101010101" pitchFamily="2" charset="-122"/>
                  </a:rPr>
                  <a:t>。基于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后验概率</a:t>
                </a:r>
                <a14:m>
                  <m:oMath xmlns:m="http://schemas.openxmlformats.org/officeDocument/2006/math">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𝑐</m:t>
                            </m:r>
                          </m:e>
                          <m:sub>
                            <m:r>
                              <a:rPr lang="en-US" altLang="zh-CN" sz="2000" b="0" i="1" smtClean="0">
                                <a:solidFill>
                                  <a:schemeClr val="accent1"/>
                                </a:solidFill>
                                <a:latin typeface="Cambria Math" panose="02040503050406030204" pitchFamily="18" charset="0"/>
                                <a:ea typeface="宋体" panose="02010600030101010101" pitchFamily="2" charset="-122"/>
                              </a:rPr>
                              <m:t>𝑖</m:t>
                            </m:r>
                          </m:sub>
                        </m:sSub>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𝑥</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所产生的期望损失为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𝑅</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𝑐</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en-US" altLang="zh-CN" sz="2000" b="0" i="1" smtClean="0">
                        <a:latin typeface="Cambria Math" panose="02040503050406030204" pitchFamily="18" charset="0"/>
                        <a:ea typeface="宋体" panose="02010600030101010101" pitchFamily="2" charset="-122"/>
                      </a:rPr>
                      <m:t>=</m:t>
                    </m:r>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𝑗</m:t>
                        </m:r>
                        <m:r>
                          <a:rPr lang="en-US" altLang="zh-CN" sz="2000" b="0" i="1" smtClean="0">
                            <a:latin typeface="Cambria Math" panose="02040503050406030204" pitchFamily="18" charset="0"/>
                            <a:ea typeface="宋体" panose="02010600030101010101" pitchFamily="2" charset="-122"/>
                          </a:rPr>
                          <m:t>=</m:t>
                        </m:r>
                        <m:r>
                          <m:rPr>
                            <m:brk m:alnAt="25"/>
                          </m:rP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𝑁</m:t>
                        </m:r>
                      </m:sup>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ea typeface="宋体" panose="02010600030101010101" pitchFamily="2" charset="-122"/>
                              </a:rPr>
                              <m:t>𝑖𝑗</m:t>
                            </m:r>
                          </m:sub>
                        </m:sSub>
                        <m:r>
                          <a:rPr lang="en-US" altLang="zh-CN" sz="2000" b="0" i="1" smtClean="0">
                            <a:solidFill>
                              <a:schemeClr val="accent1"/>
                            </a:solidFill>
                            <a:latin typeface="Cambria Math" panose="02040503050406030204" pitchFamily="18" charset="0"/>
                            <a:ea typeface="宋体" panose="02010600030101010101" pitchFamily="2" charset="-122"/>
                          </a:rPr>
                          <m:t>𝑃</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𝑐</m:t>
                                </m:r>
                              </m:e>
                              <m:sub>
                                <m:r>
                                  <a:rPr lang="en-US" altLang="zh-CN" sz="2000" b="0" i="1" smtClean="0">
                                    <a:solidFill>
                                      <a:schemeClr val="accent1"/>
                                    </a:solidFill>
                                    <a:latin typeface="Cambria Math" panose="02040503050406030204" pitchFamily="18" charset="0"/>
                                    <a:ea typeface="宋体" panose="02010600030101010101" pitchFamily="2" charset="-122"/>
                                  </a:rPr>
                                  <m:t>𝑗</m:t>
                                </m:r>
                              </m:sub>
                            </m:sSub>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𝑥</m:t>
                            </m:r>
                          </m:e>
                        </m:d>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，也称为条件风险。我们需要最小化总体期望损失，于是就需要最小化每个样本的期望损失。即</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h</m:t>
                        </m:r>
                      </m:e>
                      <m:sup>
                        <m:r>
                          <a:rPr lang="en-US" altLang="zh-CN" sz="2000" b="0" i="1" smtClean="0">
                            <a:latin typeface="Cambria Math" panose="02040503050406030204" pitchFamily="18" charset="0"/>
                            <a:ea typeface="宋体" panose="02010600030101010101" pitchFamily="2" charset="-122"/>
                          </a:rPr>
                          <m:t>∗</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就是贝叶斯最优分类器。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具体来说，若目标是最小化分类错误率，则当</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𝑗</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时，</a:t>
                </a:r>
                <a:r>
                  <a:rPr lang="en-US" altLang="zh-CN" sz="2000" dirty="0">
                    <a:ea typeface="宋体" panose="02010600030101010101" pitchFamily="2" charset="-122"/>
                  </a:rPr>
                  <a:t> </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𝑖𝑗</m:t>
                        </m:r>
                      </m:sub>
                    </m:sSub>
                    <m:r>
                      <a:rPr lang="en-US" altLang="zh-CN" sz="2000" b="0" i="1" dirty="0" smtClean="0">
                        <a:latin typeface="Cambria Math" panose="02040503050406030204" pitchFamily="18" charset="0"/>
                        <a:ea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，否则</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rPr>
                          <m:t>𝜆</m:t>
                        </m:r>
                      </m:e>
                      <m:sub>
                        <m:r>
                          <a:rPr lang="en-US" altLang="zh-CN" sz="2000" i="1" dirty="0">
                            <a:latin typeface="Cambria Math" panose="02040503050406030204" pitchFamily="18" charset="0"/>
                            <a:ea typeface="宋体" panose="02010600030101010101" pitchFamily="2" charset="-122"/>
                          </a:rPr>
                          <m:t>𝑖𝑗</m:t>
                        </m:r>
                      </m:sub>
                    </m:sSub>
                    <m:r>
                      <a:rPr lang="en-US" altLang="zh-CN" sz="2000" b="0" i="1" dirty="0" smtClean="0">
                        <a:latin typeface="Cambria Math" panose="02040503050406030204" pitchFamily="18" charset="0"/>
                        <a:ea typeface="宋体" panose="02010600030101010101" pitchFamily="2" charset="-122"/>
                      </a:rPr>
                      <m:t>=0</m:t>
                    </m:r>
                    <m:r>
                      <a:rPr lang="zh-CN" altLang="en-US" sz="2000" i="1" dirty="0">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带入上式期望损失可得</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𝑅</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zh-CN" altLang="en-US" sz="2000" i="1">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即                  </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就是对每个样本选择能使其后验概率</a:t>
                </a:r>
                <a14:m>
                  <m:oMath xmlns:m="http://schemas.openxmlformats.org/officeDocument/2006/math">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𝑥</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最大的类别标记。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025009"/>
                <a:ext cx="10206355" cy="4807983"/>
              </a:xfrm>
              <a:prstGeom prst="rect">
                <a:avLst/>
              </a:prstGeom>
              <a:blipFill>
                <a:blip r:embed="rId3"/>
                <a:stretch>
                  <a:fillRect r="-3047" b="-1014"/>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F8CF7EBD-7D66-478D-9C92-E59D13A5D12A}"/>
              </a:ext>
            </a:extLst>
          </p:cNvPr>
          <p:cNvGraphicFramePr>
            <a:graphicFrameLocks noChangeAspect="1"/>
          </p:cNvGraphicFramePr>
          <p:nvPr>
            <p:extLst>
              <p:ext uri="{D42A27DB-BD31-4B8C-83A1-F6EECF244321}">
                <p14:modId xmlns:p14="http://schemas.microsoft.com/office/powerpoint/2010/main" val="4085029993"/>
              </p:ext>
            </p:extLst>
          </p:nvPr>
        </p:nvGraphicFramePr>
        <p:xfrm>
          <a:off x="3019425" y="4006126"/>
          <a:ext cx="2344738" cy="509588"/>
        </p:xfrm>
        <a:graphic>
          <a:graphicData uri="http://schemas.openxmlformats.org/presentationml/2006/ole">
            <mc:AlternateContent xmlns:mc="http://schemas.openxmlformats.org/markup-compatibility/2006">
              <mc:Choice xmlns:v="urn:schemas-microsoft-com:vml" Requires="v">
                <p:oleObj name="Equation" r:id="rId4" imgW="1460160" imgH="317160" progId="Equation.DSMT4">
                  <p:embed/>
                </p:oleObj>
              </mc:Choice>
              <mc:Fallback>
                <p:oleObj name="Equation" r:id="rId4" imgW="1460160" imgH="317160" progId="Equation.DSMT4">
                  <p:embed/>
                  <p:pic>
                    <p:nvPicPr>
                      <p:cNvPr id="0" name=""/>
                      <p:cNvPicPr/>
                      <p:nvPr/>
                    </p:nvPicPr>
                    <p:blipFill>
                      <a:blip r:embed="rId5"/>
                      <a:stretch>
                        <a:fillRect/>
                      </a:stretch>
                    </p:blipFill>
                    <p:spPr>
                      <a:xfrm>
                        <a:off x="3019425" y="4006126"/>
                        <a:ext cx="2344738" cy="5095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709EDA4-ECFE-4FFB-9741-D03EAA2EEA04}"/>
              </a:ext>
            </a:extLst>
          </p:cNvPr>
          <p:cNvGraphicFramePr>
            <a:graphicFrameLocks noChangeAspect="1"/>
          </p:cNvGraphicFramePr>
          <p:nvPr>
            <p:extLst>
              <p:ext uri="{D42A27DB-BD31-4B8C-83A1-F6EECF244321}">
                <p14:modId xmlns:p14="http://schemas.microsoft.com/office/powerpoint/2010/main" val="2035035500"/>
              </p:ext>
            </p:extLst>
          </p:nvPr>
        </p:nvGraphicFramePr>
        <p:xfrm>
          <a:off x="6522102" y="4974951"/>
          <a:ext cx="2320782" cy="495894"/>
        </p:xfrm>
        <a:graphic>
          <a:graphicData uri="http://schemas.openxmlformats.org/presentationml/2006/ole">
            <mc:AlternateContent xmlns:mc="http://schemas.openxmlformats.org/markup-compatibility/2006">
              <mc:Choice xmlns:v="urn:schemas-microsoft-com:vml" Requires="v">
                <p:oleObj name="Equation" r:id="rId6" imgW="1485720" imgH="317160" progId="Equation.DSMT4">
                  <p:embed/>
                </p:oleObj>
              </mc:Choice>
              <mc:Fallback>
                <p:oleObj name="Equation" r:id="rId6" imgW="1485720" imgH="317160" progId="Equation.DSMT4">
                  <p:embed/>
                  <p:pic>
                    <p:nvPicPr>
                      <p:cNvPr id="0" name=""/>
                      <p:cNvPicPr/>
                      <p:nvPr/>
                    </p:nvPicPr>
                    <p:blipFill>
                      <a:blip r:embed="rId7"/>
                      <a:stretch>
                        <a:fillRect/>
                      </a:stretch>
                    </p:blipFill>
                    <p:spPr>
                      <a:xfrm>
                        <a:off x="6522102" y="4974951"/>
                        <a:ext cx="2320782" cy="495894"/>
                      </a:xfrm>
                      <a:prstGeom prst="rect">
                        <a:avLst/>
                      </a:prstGeom>
                    </p:spPr>
                  </p:pic>
                </p:oleObj>
              </mc:Fallback>
            </mc:AlternateContent>
          </a:graphicData>
        </a:graphic>
      </p:graphicFrame>
    </p:spTree>
    <p:extLst>
      <p:ext uri="{BB962C8B-B14F-4D97-AF65-F5344CB8AC3E}">
        <p14:creationId xmlns:p14="http://schemas.microsoft.com/office/powerpoint/2010/main" val="29194618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5" y="63183"/>
            <a:ext cx="2236510" cy="584775"/>
          </a:xfrm>
          <a:prstGeom prst="rect">
            <a:avLst/>
          </a:prstGeom>
          <a:noFill/>
          <a:ln w="9525">
            <a:noFill/>
          </a:ln>
        </p:spPr>
        <p:txBody>
          <a:bodyPr wrap="none" anchor="t" anchorCtr="0">
            <a:spAutoFit/>
          </a:bodyPr>
          <a:lstStyle/>
          <a:p>
            <a:r>
              <a:rPr lang="zh-CN" altLang="en-US" sz="3200" dirty="0">
                <a:latin typeface="宋体" panose="02010600030101010101" pitchFamily="2" charset="-122"/>
                <a:ea typeface="宋体" panose="02010600030101010101" pitchFamily="2" charset="-122"/>
              </a:rPr>
              <a:t>贝叶斯原理</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5</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890790"/>
                <a:ext cx="10206355" cy="3525709"/>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至此，想要使用贝叶斯判定准则来最小化决策风险，首先就是要获得后验概率</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zh-CN" altLang="en-US" sz="2000" i="1">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然而在现实任务中却难以获得。此时就要用到贝叶斯公式</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en-US" altLang="zh-CN" sz="2000" i="1">
                        <a:latin typeface="Cambria Math" panose="02040503050406030204" pitchFamily="18" charset="0"/>
                        <a:ea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e>
                        </m:d>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e>
                        </m:d>
                      </m:num>
                      <m:den>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e>
                        </m:d>
                      </m:den>
                    </m:f>
                    <m:r>
                      <a:rPr lang="zh-CN" altLang="en-US" sz="2000" i="1" smtClean="0">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b="0" i="1" dirty="0" smtClean="0">
                            <a:latin typeface="Cambria Math" panose="02040503050406030204" pitchFamily="18" charset="0"/>
                            <a:ea typeface="宋体" panose="02010600030101010101" pitchFamily="2" charset="-122"/>
                          </a:rPr>
                        </m:ctrlPr>
                      </m:dPr>
                      <m:e>
                        <m:r>
                          <a:rPr lang="en-US" altLang="zh-CN" sz="2000" b="0" i="1" dirty="0" smtClean="0">
                            <a:latin typeface="Cambria Math" panose="02040503050406030204" pitchFamily="18" charset="0"/>
                            <a:ea typeface="宋体" panose="02010600030101010101" pitchFamily="2" charset="-122"/>
                          </a:rPr>
                          <m:t>𝑐</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是先验概率，</a:t>
                </a:r>
                <a:r>
                  <a:rPr lang="en-US" altLang="zh-CN" sz="2000" dirty="0">
                    <a:ea typeface="宋体" panose="02010600030101010101" pitchFamily="2" charset="-122"/>
                  </a:rPr>
                  <a:t> </a:t>
                </a:r>
                <a14:m>
                  <m:oMath xmlns:m="http://schemas.openxmlformats.org/officeDocument/2006/math">
                    <m:r>
                      <a:rPr lang="en-US" altLang="zh-CN" sz="2000" i="1" smtClean="0">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𝑐</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也叫似然度，</a:t>
                </a:r>
                <a:r>
                  <a:rPr lang="zh-CN" altLang="en-US" sz="2000" dirty="0">
                    <a:latin typeface="宋体" panose="02010600030101010101" pitchFamily="2" charset="-122"/>
                    <a:ea typeface="宋体" panose="02010600030101010101" pitchFamily="2" charset="-122"/>
                    <a:cs typeface="宋体" panose="02010600030101010101" pitchFamily="2" charset="-122"/>
                  </a:rPr>
                  <a:t>贝叶斯公式可以理解为</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后验概率</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𝑐</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𝑥</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是先验概率</a:t>
                </a:r>
                <a14:m>
                  <m:oMath xmlns:m="http://schemas.openxmlformats.org/officeDocument/2006/math">
                    <m:r>
                      <a:rPr lang="en-US" altLang="zh-CN" sz="2000" i="1" dirty="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dirty="0">
                            <a:solidFill>
                              <a:schemeClr val="accent1"/>
                            </a:solidFill>
                            <a:latin typeface="Cambria Math" panose="02040503050406030204" pitchFamily="18" charset="0"/>
                            <a:ea typeface="宋体" panose="02010600030101010101" pitchFamily="2" charset="-122"/>
                          </a:rPr>
                        </m:ctrlPr>
                      </m:dPr>
                      <m:e>
                        <m:r>
                          <a:rPr lang="en-US" altLang="zh-CN" sz="2000" i="1" dirty="0">
                            <a:solidFill>
                              <a:schemeClr val="accent1"/>
                            </a:solidFill>
                            <a:latin typeface="Cambria Math" panose="02040503050406030204" pitchFamily="18" charset="0"/>
                            <a:ea typeface="宋体" panose="02010600030101010101" pitchFamily="2" charset="-122"/>
                          </a:rPr>
                          <m:t>𝑐</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经过似然度</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𝑐</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修正调整后的概率</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综上，估计</a:t>
                </a:r>
                <a14:m>
                  <m:oMath xmlns:m="http://schemas.openxmlformats.org/officeDocument/2006/math">
                    <m:r>
                      <a:rPr lang="en-US" altLang="zh-CN" sz="200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的问题就转化为如何基于训练数据集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宋体" panose="02010600030101010101" pitchFamily="2" charset="-122"/>
                    <a:ea typeface="宋体" panose="02010600030101010101" pitchFamily="2" charset="-122"/>
                    <a:cs typeface="宋体" panose="02010600030101010101" pitchFamily="2" charset="-122"/>
                  </a:rPr>
                  <a:t>来估计先验概率</a:t>
                </a:r>
                <a14:m>
                  <m:oMath xmlns:m="http://schemas.openxmlformats.org/officeDocument/2006/math">
                    <m:r>
                      <a:rPr lang="en-US" altLang="zh-CN" sz="2000" i="1" dirty="0" smtClean="0">
                        <a:solidFill>
                          <a:schemeClr val="tx1"/>
                        </a:solidFill>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dirty="0">
                            <a:solidFill>
                              <a:schemeClr val="tx1"/>
                            </a:solidFill>
                            <a:latin typeface="Cambria Math" panose="02040503050406030204" pitchFamily="18" charset="0"/>
                            <a:ea typeface="宋体" panose="02010600030101010101" pitchFamily="2" charset="-122"/>
                          </a:rPr>
                        </m:ctrlPr>
                      </m:dPr>
                      <m:e>
                        <m:r>
                          <a:rPr lang="en-US" altLang="zh-CN" sz="2000" i="1" dirty="0">
                            <a:solidFill>
                              <a:schemeClr val="tx1"/>
                            </a:solidFill>
                            <a:latin typeface="Cambria Math" panose="02040503050406030204" pitchFamily="18" charset="0"/>
                            <a:ea typeface="宋体" panose="02010600030101010101" pitchFamily="2" charset="-122"/>
                          </a:rPr>
                          <m:t>𝑐</m:t>
                        </m:r>
                      </m:e>
                    </m:d>
                  </m:oMath>
                </a14:m>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和似然度</a:t>
                </a:r>
                <a14:m>
                  <m:oMath xmlns:m="http://schemas.openxmlformats.org/officeDocument/2006/math">
                    <m:r>
                      <a:rPr lang="en-US" altLang="zh-CN" sz="2000" i="1">
                        <a:solidFill>
                          <a:schemeClr val="tx1"/>
                        </a:solidFill>
                        <a:latin typeface="Cambria Math" panose="02040503050406030204" pitchFamily="18" charset="0"/>
                        <a:ea typeface="宋体" panose="02010600030101010101" pitchFamily="2" charset="-122"/>
                      </a:rPr>
                      <m:t>𝑃</m:t>
                    </m:r>
                    <m:d>
                      <m:dPr>
                        <m:ctrlPr>
                          <a:rPr lang="en-US" altLang="zh-CN" sz="2000" i="1">
                            <a:solidFill>
                              <a:schemeClr val="tx1"/>
                            </a:solidFill>
                            <a:latin typeface="Cambria Math" panose="02040503050406030204" pitchFamily="18" charset="0"/>
                            <a:ea typeface="宋体" panose="02010600030101010101" pitchFamily="2" charset="-122"/>
                          </a:rPr>
                        </m:ctrlPr>
                      </m:dPr>
                      <m:e>
                        <m:r>
                          <a:rPr lang="en-US" altLang="zh-CN" sz="2000" i="1">
                            <a:solidFill>
                              <a:schemeClr val="tx1"/>
                            </a:solidFill>
                            <a:latin typeface="Cambria Math" panose="02040503050406030204" pitchFamily="18" charset="0"/>
                            <a:ea typeface="宋体" panose="02010600030101010101" pitchFamily="2" charset="-122"/>
                          </a:rPr>
                          <m:t>𝑥</m:t>
                        </m:r>
                        <m:r>
                          <a:rPr lang="en-US" altLang="zh-CN" sz="2000" i="1">
                            <a:solidFill>
                              <a:schemeClr val="tx1"/>
                            </a:solidFill>
                            <a:latin typeface="Cambria Math" panose="02040503050406030204" pitchFamily="18" charset="0"/>
                            <a:ea typeface="宋体" panose="02010600030101010101" pitchFamily="2" charset="-122"/>
                          </a:rPr>
                          <m:t>|</m:t>
                        </m:r>
                        <m:r>
                          <a:rPr lang="en-US" altLang="zh-CN" sz="2000" i="1">
                            <a:solidFill>
                              <a:schemeClr val="tx1"/>
                            </a:solidFill>
                            <a:latin typeface="Cambria Math" panose="02040503050406030204" pitchFamily="18" charset="0"/>
                            <a:ea typeface="宋体" panose="02010600030101010101" pitchFamily="2" charset="-122"/>
                          </a:rPr>
                          <m:t>𝑐</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了。</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dirty="0">
                            <a:latin typeface="Cambria Math" panose="02040503050406030204" pitchFamily="18" charset="0"/>
                            <a:ea typeface="宋体" panose="02010600030101010101" pitchFamily="2" charset="-122"/>
                          </a:rPr>
                        </m:ctrlPr>
                      </m:dPr>
                      <m:e>
                        <m:r>
                          <a:rPr lang="en-US" altLang="zh-CN" sz="2000" i="1" dirty="0">
                            <a:latin typeface="Cambria Math" panose="02040503050406030204" pitchFamily="18" charset="0"/>
                            <a:ea typeface="宋体" panose="02010600030101010101" pitchFamily="2" charset="-122"/>
                          </a:rPr>
                          <m:t>𝑐</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可以通过各类别样本所占比例来估计，</a:t>
                </a:r>
                <a:r>
                  <a:rPr lang="en-US" altLang="zh-CN" sz="2000" dirty="0">
                    <a:solidFill>
                      <a:schemeClr val="accent1"/>
                    </a:solidFill>
                    <a:ea typeface="宋体" panose="02010600030101010101" pitchFamily="2" charset="-122"/>
                  </a:rPr>
                  <a:t> </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𝑐</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就要用到极大似然估计</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890790"/>
                <a:ext cx="10206355" cy="3525709"/>
              </a:xfrm>
              <a:prstGeom prst="rect">
                <a:avLst/>
              </a:prstGeom>
              <a:blipFill>
                <a:blip r:embed="rId3"/>
                <a:stretch>
                  <a:fillRect r="-597" b="-2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2690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772561" y="63183"/>
            <a:ext cx="264687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极大似然估计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6</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341409"/>
                <a:ext cx="10206355" cy="4188904"/>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概率（</a:t>
                </a:r>
                <a:r>
                  <a:rPr lang="en-US" altLang="zh-CN" sz="2000" dirty="0"/>
                  <a:t> </a:t>
                </a:r>
                <a:r>
                  <a:rPr lang="en-US" altLang="zh-CN" sz="2000" dirty="0">
                    <a:latin typeface="Times New Roman" panose="02020603050405020304" pitchFamily="18" charset="0"/>
                    <a:cs typeface="Times New Roman" panose="02020603050405020304" pitchFamily="18" charset="0"/>
                  </a:rPr>
                  <a:t>probability</a:t>
                </a:r>
                <a:r>
                  <a:rPr lang="en-US" altLang="zh-CN" sz="2000" dirty="0"/>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rPr>
                  <a:t>概率研究的问题是，已知一个模型和参数，怎么去预测这个模型产生的结果的特性</a:t>
                </a:r>
                <a:endParaRPr lang="en-US" altLang="zh-CN" sz="2000" dirty="0">
                  <a:latin typeface="宋体" panose="02010600030101010101" pitchFamily="2" charset="-122"/>
                  <a:ea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统计（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statistics</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rPr>
                  <a:t>统计研究的问题是，已有一堆数据，要利用这堆数据去预测模型和参数。</a:t>
                </a:r>
                <a:r>
                  <a:rPr lang="zh-CN" altLang="en-US" sz="2000" dirty="0">
                    <a:solidFill>
                      <a:schemeClr val="accent1"/>
                    </a:solidFill>
                    <a:latin typeface="宋体" panose="02010600030101010101" pitchFamily="2" charset="-122"/>
                    <a:ea typeface="宋体" panose="02010600030101010101" pitchFamily="2" charset="-122"/>
                  </a:rPr>
                  <a:t>概率是已知模型和参数，推数据；统计是已知数据，推模型和参数。</a:t>
                </a:r>
                <a:r>
                  <a:rPr lang="zh-CN" altLang="en-US" sz="2000" dirty="0">
                    <a:latin typeface="宋体" panose="02010600030101010101" pitchFamily="2" charset="-122"/>
                    <a:ea typeface="宋体" panose="02010600030101010101" pitchFamily="2" charset="-122"/>
                    <a:cs typeface="宋体" panose="02010600030101010101" pitchFamily="2" charset="-122"/>
                  </a:rPr>
                  <a:t>简单来说，似然就是概率反着用。</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似然（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likelihood</a:t>
                </a:r>
                <a:r>
                  <a:rPr lang="zh-CN" altLang="en-US" sz="2000" dirty="0">
                    <a:latin typeface="宋体" panose="02010600030101010101" pitchFamily="2" charset="-122"/>
                    <a:ea typeface="宋体" panose="02010600030101010101" pitchFamily="2" charset="-122"/>
                    <a:cs typeface="宋体" panose="02010600030101010101" pitchFamily="2" charset="-122"/>
                  </a:rPr>
                  <a:t>）：似然也就是似然函数，它是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推测参数的分布</a:t>
                </a:r>
                <a:r>
                  <a:rPr lang="zh-CN" altLang="en-US" sz="2000" dirty="0">
                    <a:latin typeface="宋体" panose="02010600030101010101" pitchFamily="2" charset="-122"/>
                    <a:ea typeface="宋体" panose="02010600030101010101" pitchFamily="2" charset="-122"/>
                    <a:cs typeface="宋体" panose="02010600030101010101" pitchFamily="2" charset="-122"/>
                  </a:rPr>
                  <a:t>。似然函数定义：</a:t>
                </a:r>
                <a14:m>
                  <m:oMath xmlns:m="http://schemas.openxmlformats.org/officeDocument/2006/math">
                    <m:sSub>
                      <m:sSubPr>
                        <m:ctrlPr>
                          <a:rPr lang="en-US" altLang="zh-CN" sz="200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𝐿</m:t>
                        </m:r>
                      </m:e>
                      <m:sub>
                        <m:r>
                          <a:rPr lang="en-US" altLang="zh-CN" sz="2000" b="0" i="1" smtClean="0">
                            <a:solidFill>
                              <a:schemeClr val="accent1"/>
                            </a:solidFill>
                            <a:latin typeface="Cambria Math" panose="02040503050406030204" pitchFamily="18" charset="0"/>
                            <a:ea typeface="宋体" panose="02010600030101010101" pitchFamily="2" charset="-122"/>
                          </a:rPr>
                          <m:t>𝑥</m:t>
                        </m:r>
                      </m:sub>
                    </m:sSub>
                    <m:d>
                      <m:dPr>
                        <m:ctrlPr>
                          <a:rPr lang="en-US" altLang="zh-CN" sz="2000" i="1" smtClean="0">
                            <a:solidFill>
                              <a:schemeClr val="accent1"/>
                            </a:solidFill>
                            <a:latin typeface="Cambria Math" panose="02040503050406030204" pitchFamily="18" charset="0"/>
                            <a:ea typeface="宋体" panose="02010600030101010101" pitchFamily="2" charset="-122"/>
                          </a:rPr>
                        </m:ctrlPr>
                      </m:dPr>
                      <m:e>
                        <m:r>
                          <a:rPr lang="en-US" altLang="zh-CN" sz="2000" b="0" i="1" smtClean="0">
                            <a:solidFill>
                              <a:schemeClr val="accent1"/>
                            </a:solidFill>
                            <a:latin typeface="Cambria Math" panose="02040503050406030204" pitchFamily="18" charset="0"/>
                            <a:ea typeface="宋体" panose="02010600030101010101" pitchFamily="2" charset="-122"/>
                          </a:rPr>
                          <m:t>𝑐</m:t>
                        </m:r>
                      </m:e>
                    </m:d>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𝐿</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r>
                          <a:rPr lang="en-US" altLang="zh-CN" sz="2000" b="0" i="1" smtClean="0">
                            <a:solidFill>
                              <a:schemeClr val="accent1"/>
                            </a:solidFill>
                            <a:latin typeface="Cambria Math" panose="02040503050406030204" pitchFamily="18" charset="0"/>
                            <a:ea typeface="宋体" panose="02010600030101010101" pitchFamily="2" charset="-122"/>
                          </a:rPr>
                          <m:t>𝑐</m:t>
                        </m:r>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𝑥</m:t>
                        </m:r>
                      </m:e>
                    </m:d>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𝑃</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r>
                          <a:rPr lang="en-US" altLang="zh-CN" sz="2000" b="0" i="1" smtClean="0">
                            <a:solidFill>
                              <a:schemeClr val="accent1"/>
                            </a:solidFill>
                            <a:latin typeface="Cambria Math" panose="02040503050406030204" pitchFamily="18" charset="0"/>
                            <a:ea typeface="宋体" panose="02010600030101010101" pitchFamily="2" charset="-122"/>
                          </a:rPr>
                          <m:t>𝑥</m:t>
                        </m:r>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𝑐</m:t>
                        </m:r>
                      </m:e>
                    </m:d>
                  </m:oMath>
                </a14:m>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en-US" altLang="zh-CN" sz="2000" i="1" smtClean="0">
                            <a:solidFill>
                              <a:schemeClr val="tx1"/>
                            </a:solidFill>
                            <a:latin typeface="Cambria Math" panose="02040503050406030204" pitchFamily="18" charset="0"/>
                            <a:ea typeface="宋体" panose="02010600030101010101" pitchFamily="2" charset="-122"/>
                          </a:rPr>
                        </m:ctrlPr>
                      </m:sSubPr>
                      <m:e>
                        <m:r>
                          <a:rPr lang="en-US" altLang="zh-CN" sz="2000" i="1">
                            <a:solidFill>
                              <a:schemeClr val="tx1"/>
                            </a:solidFill>
                            <a:latin typeface="Cambria Math" panose="02040503050406030204" pitchFamily="18" charset="0"/>
                            <a:ea typeface="宋体" panose="02010600030101010101" pitchFamily="2" charset="-122"/>
                          </a:rPr>
                          <m:t>𝐿</m:t>
                        </m:r>
                      </m:e>
                      <m:sub>
                        <m:r>
                          <a:rPr lang="en-US" altLang="zh-CN" sz="2000" i="1">
                            <a:solidFill>
                              <a:schemeClr val="tx1"/>
                            </a:solidFill>
                            <a:latin typeface="Cambria Math" panose="02040503050406030204" pitchFamily="18" charset="0"/>
                            <a:ea typeface="宋体" panose="02010600030101010101" pitchFamily="2" charset="-122"/>
                          </a:rPr>
                          <m:t>𝑥</m:t>
                        </m:r>
                      </m:sub>
                    </m:sSub>
                    <m:d>
                      <m:dPr>
                        <m:ctrlPr>
                          <a:rPr lang="en-US" altLang="zh-CN" sz="2000" i="1">
                            <a:solidFill>
                              <a:schemeClr val="tx1"/>
                            </a:solidFill>
                            <a:latin typeface="Cambria Math" panose="02040503050406030204" pitchFamily="18" charset="0"/>
                            <a:ea typeface="宋体" panose="02010600030101010101" pitchFamily="2" charset="-122"/>
                          </a:rPr>
                        </m:ctrlPr>
                      </m:dPr>
                      <m:e>
                        <m:r>
                          <a:rPr lang="en-US" altLang="zh-CN" sz="2000" i="1">
                            <a:solidFill>
                              <a:schemeClr val="tx1"/>
                            </a:solidFill>
                            <a:latin typeface="Cambria Math" panose="02040503050406030204" pitchFamily="18" charset="0"/>
                            <a:ea typeface="宋体" panose="02010600030101010101" pitchFamily="2" charset="-122"/>
                          </a:rPr>
                          <m:t>𝑐</m:t>
                        </m:r>
                      </m:e>
                    </m:d>
                  </m:oMath>
                </a14:m>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表</a:t>
                </a:r>
                <a:r>
                  <a:rPr lang="zh-CN" altLang="en-US" sz="2000" dirty="0">
                    <a:latin typeface="宋体" panose="02010600030101010101" pitchFamily="2" charset="-122"/>
                    <a:ea typeface="宋体" panose="02010600030101010101" pitchFamily="2" charset="-122"/>
                    <a:cs typeface="宋体" panose="02010600030101010101" pitchFamily="2" charset="-122"/>
                  </a:rPr>
                  <a:t>示</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已知数据</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后参数</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的似然值，</a:t>
                </a:r>
                <a:r>
                  <a:rPr lang="en-US" altLang="zh-CN" sz="2000" dirty="0">
                    <a:solidFill>
                      <a:schemeClr val="accent1"/>
                    </a:solidFill>
                    <a:ea typeface="宋体" panose="02010600030101010101" pitchFamily="2" charset="-122"/>
                  </a:rPr>
                  <a:t> </a:t>
                </a:r>
                <a14:m>
                  <m:oMath xmlns:m="http://schemas.openxmlformats.org/officeDocument/2006/math">
                    <m:sSub>
                      <m:sSubPr>
                        <m:ctrlPr>
                          <a:rPr lang="en-US" altLang="zh-CN" sz="2000" i="1" smtClean="0">
                            <a:solidFill>
                              <a:schemeClr val="tx2"/>
                            </a:solidFill>
                            <a:latin typeface="Cambria Math" panose="02040503050406030204" pitchFamily="18" charset="0"/>
                            <a:ea typeface="宋体" panose="02010600030101010101" pitchFamily="2" charset="-122"/>
                          </a:rPr>
                        </m:ctrlPr>
                      </m:sSubPr>
                      <m:e>
                        <m:r>
                          <a:rPr lang="en-US" altLang="zh-CN" sz="2000" i="1">
                            <a:solidFill>
                              <a:schemeClr val="tx2"/>
                            </a:solidFill>
                            <a:latin typeface="Cambria Math" panose="02040503050406030204" pitchFamily="18" charset="0"/>
                            <a:ea typeface="宋体" panose="02010600030101010101" pitchFamily="2" charset="-122"/>
                          </a:rPr>
                          <m:t>𝐿</m:t>
                        </m:r>
                      </m:e>
                      <m:sub>
                        <m:r>
                          <a:rPr lang="en-US" altLang="zh-CN" sz="2000" i="1">
                            <a:solidFill>
                              <a:schemeClr val="tx2"/>
                            </a:solidFill>
                            <a:latin typeface="Cambria Math" panose="02040503050406030204" pitchFamily="18" charset="0"/>
                            <a:ea typeface="宋体" panose="02010600030101010101" pitchFamily="2" charset="-122"/>
                          </a:rPr>
                          <m:t>𝑥</m:t>
                        </m:r>
                      </m:sub>
                    </m:sSub>
                    <m:d>
                      <m:dPr>
                        <m:ctrlPr>
                          <a:rPr lang="en-US" altLang="zh-CN" sz="2000" i="1">
                            <a:solidFill>
                              <a:schemeClr val="tx2"/>
                            </a:solidFill>
                            <a:latin typeface="Cambria Math" panose="02040503050406030204" pitchFamily="18" charset="0"/>
                            <a:ea typeface="宋体" panose="02010600030101010101" pitchFamily="2" charset="-122"/>
                          </a:rPr>
                        </m:ctrlPr>
                      </m:dPr>
                      <m:e>
                        <m:r>
                          <a:rPr lang="en-US" altLang="zh-CN" sz="2000" i="1">
                            <a:solidFill>
                              <a:schemeClr val="tx2"/>
                            </a:solidFill>
                            <a:latin typeface="Cambria Math" panose="02040503050406030204" pitchFamily="18" charset="0"/>
                            <a:ea typeface="宋体" panose="02010600030101010101" pitchFamily="2" charset="-122"/>
                          </a:rPr>
                          <m:t>𝑐</m:t>
                        </m:r>
                      </m:e>
                    </m:d>
                  </m:oMath>
                </a14:m>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在</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数值上等于</a:t>
                </a:r>
                <a14:m>
                  <m:oMath xmlns:m="http://schemas.openxmlformats.org/officeDocument/2006/math">
                    <m:r>
                      <a:rPr lang="en-US" altLang="zh-CN" sz="2000" i="1">
                        <a:solidFill>
                          <a:schemeClr val="tx2"/>
                        </a:solidFill>
                        <a:latin typeface="Cambria Math" panose="02040503050406030204" pitchFamily="18" charset="0"/>
                        <a:ea typeface="宋体" panose="02010600030101010101" pitchFamily="2" charset="-122"/>
                      </a:rPr>
                      <m:t>𝑃</m:t>
                    </m:r>
                    <m:d>
                      <m:dPr>
                        <m:ctrlPr>
                          <a:rPr lang="en-US" altLang="zh-CN" sz="2000" i="1" smtClean="0">
                            <a:solidFill>
                              <a:schemeClr val="tx2"/>
                            </a:solidFill>
                            <a:latin typeface="Cambria Math" panose="02040503050406030204" pitchFamily="18" charset="0"/>
                            <a:ea typeface="宋体" panose="02010600030101010101" pitchFamily="2" charset="-122"/>
                          </a:rPr>
                        </m:ctrlPr>
                      </m:dPr>
                      <m:e>
                        <m:r>
                          <a:rPr lang="en-US" altLang="zh-CN" sz="2000" i="1">
                            <a:solidFill>
                              <a:schemeClr val="tx2"/>
                            </a:solidFill>
                            <a:latin typeface="Cambria Math" panose="02040503050406030204" pitchFamily="18" charset="0"/>
                            <a:ea typeface="宋体" panose="02010600030101010101" pitchFamily="2" charset="-122"/>
                          </a:rPr>
                          <m:t>𝑥</m:t>
                        </m:r>
                        <m:r>
                          <a:rPr lang="en-US" altLang="zh-CN" sz="2000" i="1">
                            <a:solidFill>
                              <a:schemeClr val="tx2"/>
                            </a:solidFill>
                            <a:latin typeface="Cambria Math" panose="02040503050406030204" pitchFamily="18" charset="0"/>
                            <a:ea typeface="宋体" panose="02010600030101010101" pitchFamily="2" charset="-122"/>
                          </a:rPr>
                          <m:t>|</m:t>
                        </m:r>
                        <m:r>
                          <a:rPr lang="en-US" altLang="zh-CN" sz="2000" i="1">
                            <a:solidFill>
                              <a:schemeClr val="tx2"/>
                            </a:solidFill>
                            <a:latin typeface="Cambria Math" panose="02040503050406030204" pitchFamily="18" charset="0"/>
                            <a:ea typeface="宋体" panose="02010600030101010101" pitchFamily="2" charset="-122"/>
                          </a:rPr>
                          <m:t>𝑐</m:t>
                        </m:r>
                      </m:e>
                    </m:d>
                  </m:oMath>
                </a14:m>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，这也是</a:t>
                </a:r>
                <a14:m>
                  <m:oMath xmlns:m="http://schemas.openxmlformats.org/officeDocument/2006/math">
                    <m:r>
                      <a:rPr lang="en-US" altLang="zh-CN" sz="2000" i="1">
                        <a:solidFill>
                          <a:schemeClr val="tx2"/>
                        </a:solidFill>
                        <a:latin typeface="Cambria Math" panose="02040503050406030204" pitchFamily="18" charset="0"/>
                        <a:ea typeface="宋体" panose="02010600030101010101" pitchFamily="2" charset="-122"/>
                      </a:rPr>
                      <m:t>𝑃</m:t>
                    </m:r>
                    <m:d>
                      <m:dPr>
                        <m:ctrlPr>
                          <a:rPr lang="en-US" altLang="zh-CN" sz="2000" i="1">
                            <a:solidFill>
                              <a:schemeClr val="tx2"/>
                            </a:solidFill>
                            <a:latin typeface="Cambria Math" panose="02040503050406030204" pitchFamily="18" charset="0"/>
                            <a:ea typeface="宋体" panose="02010600030101010101" pitchFamily="2" charset="-122"/>
                          </a:rPr>
                        </m:ctrlPr>
                      </m:dPr>
                      <m:e>
                        <m:r>
                          <a:rPr lang="en-US" altLang="zh-CN" sz="2000" i="1">
                            <a:solidFill>
                              <a:schemeClr val="tx2"/>
                            </a:solidFill>
                            <a:latin typeface="Cambria Math" panose="02040503050406030204" pitchFamily="18" charset="0"/>
                            <a:ea typeface="宋体" panose="02010600030101010101" pitchFamily="2" charset="-122"/>
                          </a:rPr>
                          <m:t>𝑥</m:t>
                        </m:r>
                        <m:r>
                          <a:rPr lang="en-US" altLang="zh-CN" sz="2000" i="1">
                            <a:solidFill>
                              <a:schemeClr val="tx2"/>
                            </a:solidFill>
                            <a:latin typeface="Cambria Math" panose="02040503050406030204" pitchFamily="18" charset="0"/>
                            <a:ea typeface="宋体" panose="02010600030101010101" pitchFamily="2" charset="-122"/>
                          </a:rPr>
                          <m:t>|</m:t>
                        </m:r>
                        <m:r>
                          <a:rPr lang="en-US" altLang="zh-CN" sz="2000" i="1">
                            <a:solidFill>
                              <a:schemeClr val="tx2"/>
                            </a:solidFill>
                            <a:latin typeface="Cambria Math" panose="02040503050406030204" pitchFamily="18" charset="0"/>
                            <a:ea typeface="宋体" panose="02010600030101010101" pitchFamily="2" charset="-122"/>
                          </a:rPr>
                          <m:t>𝑐</m:t>
                        </m:r>
                      </m:e>
                    </m:d>
                  </m:oMath>
                </a14:m>
                <a:r>
                  <a:rPr lang="zh-CN" altLang="en-US" sz="2000" dirty="0">
                    <a:solidFill>
                      <a:schemeClr val="tx2"/>
                    </a:solidFill>
                    <a:latin typeface="宋体" panose="02010600030101010101" pitchFamily="2" charset="-122"/>
                    <a:ea typeface="宋体" panose="02010600030101010101" pitchFamily="2" charset="-122"/>
                    <a:cs typeface="宋体" panose="02010600030101010101" pitchFamily="2" charset="-122"/>
                  </a:rPr>
                  <a:t>被称为似然度的原因。</a:t>
                </a:r>
                <a:endParaRPr lang="en-US" altLang="zh-CN" sz="2000" dirty="0">
                  <a:solidFill>
                    <a:schemeClr val="tx2"/>
                  </a:solidFill>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极大似然估计（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MLE</a:t>
                </a:r>
                <a:r>
                  <a:rPr lang="zh-CN" altLang="en-US" sz="2000" dirty="0">
                    <a:latin typeface="宋体" panose="02010600030101010101" pitchFamily="2" charset="-122"/>
                    <a:ea typeface="宋体" panose="02010600030101010101" pitchFamily="2" charset="-122"/>
                    <a:cs typeface="宋体" panose="02010600030101010101" pitchFamily="2" charset="-122"/>
                  </a:rPr>
                  <a:t>）：就是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估计似然函数</a:t>
                </a:r>
                <a14:m>
                  <m:oMath xmlns:m="http://schemas.openxmlformats.org/officeDocument/2006/math">
                    <m:r>
                      <a:rPr lang="en-US" altLang="zh-CN" sz="2000" b="0" i="1" smtClean="0">
                        <a:solidFill>
                          <a:schemeClr val="accent1"/>
                        </a:solidFill>
                        <a:latin typeface="Cambria Math" panose="02040503050406030204" pitchFamily="18" charset="0"/>
                        <a:ea typeface="宋体" panose="02010600030101010101" pitchFamily="2" charset="-122"/>
                      </a:rPr>
                      <m:t>𝐿</m:t>
                    </m:r>
                    <m:d>
                      <m:dPr>
                        <m:ctrlPr>
                          <a:rPr lang="en-US" altLang="zh-CN" sz="2000" b="0" i="1" smtClean="0">
                            <a:solidFill>
                              <a:schemeClr val="accent1"/>
                            </a:solidFill>
                            <a:latin typeface="Cambria Math" panose="02040503050406030204" pitchFamily="18" charset="0"/>
                            <a:ea typeface="宋体" panose="02010600030101010101" pitchFamily="2" charset="-122"/>
                          </a:rPr>
                        </m:ctrlPr>
                      </m:dPr>
                      <m:e>
                        <m:r>
                          <a:rPr lang="en-US" altLang="zh-CN" sz="2000" b="0" i="1" smtClean="0">
                            <a:solidFill>
                              <a:schemeClr val="accent1"/>
                            </a:solidFill>
                            <a:latin typeface="Cambria Math" panose="02040503050406030204" pitchFamily="18" charset="0"/>
                            <a:ea typeface="宋体" panose="02010600030101010101" pitchFamily="2" charset="-122"/>
                          </a:rPr>
                          <m:t>𝑐</m:t>
                        </m:r>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𝑥</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的极大值</a:t>
                </a:r>
                <a:r>
                  <a:rPr lang="zh-CN" altLang="en-US" sz="2000" dirty="0">
                    <a:latin typeface="宋体" panose="02010600030101010101" pitchFamily="2" charset="-122"/>
                    <a:ea typeface="宋体" panose="02010600030101010101" pitchFamily="2" charset="-122"/>
                    <a:cs typeface="宋体" panose="02010600030101010101" pitchFamily="2" charset="-122"/>
                  </a:rPr>
                  <a:t>，其中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宋体" panose="02010600030101010101" pitchFamily="2" charset="-122"/>
                    <a:ea typeface="宋体" panose="02010600030101010101" pitchFamily="2" charset="-122"/>
                    <a:cs typeface="宋体" panose="02010600030101010101" pitchFamily="2" charset="-122"/>
                  </a:rPr>
                  <a:t>是参数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341409"/>
                <a:ext cx="10206355" cy="4188904"/>
              </a:xfrm>
              <a:prstGeom prst="rect">
                <a:avLst/>
              </a:prstGeom>
              <a:blipFill>
                <a:blip r:embed="rId3"/>
                <a:stretch>
                  <a:fillRect r="-597" b="-1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49068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772564" y="63183"/>
            <a:ext cx="264687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极大似然估计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7</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898406"/>
                <a:ext cx="10206355" cy="5098512"/>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此时需要回顾一下我们想要求出是什么？</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我们想要求出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，它的</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含义是已知数据</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x</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，推出参数</a:t>
                </a:r>
                <a:r>
                  <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rPr>
                  <a:t>c</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的概率</a:t>
                </a:r>
                <a:r>
                  <a:rPr lang="zh-CN" altLang="en-US" sz="2000" dirty="0">
                    <a:latin typeface="宋体" panose="02010600030101010101" pitchFamily="2" charset="-122"/>
                    <a:ea typeface="宋体" panose="02010600030101010101" pitchFamily="2" charset="-122"/>
                    <a:cs typeface="宋体" panose="02010600030101010101" pitchFamily="2" charset="-122"/>
                  </a:rPr>
                  <a:t>。而</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𝐿</m:t>
                        </m:r>
                      </m:e>
                      <m:sub>
                        <m:r>
                          <a:rPr lang="en-US" altLang="zh-CN" sz="2000" i="1">
                            <a:latin typeface="Cambria Math" panose="02040503050406030204" pitchFamily="18" charset="0"/>
                            <a:ea typeface="宋体" panose="02010600030101010101" pitchFamily="2" charset="-122"/>
                          </a:rPr>
                          <m:t>𝑥</m:t>
                        </m:r>
                      </m:sub>
                    </m:sSub>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𝑐</m:t>
                        </m:r>
                      </m:e>
                    </m:d>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𝐿</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表示已知数据</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后参数</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的似然值</a:t>
                </a:r>
                <a:r>
                  <a:rPr lang="zh-CN" altLang="en-US" sz="2000" dirty="0">
                    <a:latin typeface="宋体" panose="02010600030101010101" pitchFamily="2" charset="-122"/>
                    <a:ea typeface="宋体" panose="02010600030101010101" pitchFamily="2" charset="-122"/>
                    <a:cs typeface="宋体" panose="02010600030101010101" pitchFamily="2" charset="-122"/>
                  </a:rPr>
                  <a:t>，也就是说，</a:t>
                </a:r>
                <a:r>
                  <a:rPr lang="en-US" altLang="zh-CN" sz="2000" dirty="0">
                    <a:ea typeface="宋体" panose="02010600030101010101" pitchFamily="2" charset="-122"/>
                    <a:cs typeface="宋体" panose="02010600030101010101" pitchFamily="2" charset="-122"/>
                  </a:rPr>
                  <a:t> </a:t>
                </a:r>
                <a14:m>
                  <m:oMath xmlns:m="http://schemas.openxmlformats.org/officeDocument/2006/math">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𝑐</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𝑥</m:t>
                    </m:r>
                    <m:r>
                      <a:rPr lang="en-US" altLang="zh-CN" sz="200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和</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𝐿</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𝑐</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𝑥</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所表达的含义是一致的，而且</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𝐿</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𝑐</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𝑥</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在数值上等于</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𝑐</m:t>
                        </m:r>
                      </m:e>
                    </m:d>
                    <m:r>
                      <a:rPr lang="zh-CN" altLang="en-US" sz="2000" i="1">
                        <a:solidFill>
                          <a:schemeClr val="accent1"/>
                        </a:solidFill>
                        <a:latin typeface="Cambria Math" panose="02040503050406030204" pitchFamily="18" charset="0"/>
                        <a:ea typeface="宋体" panose="02010600030101010101" pitchFamily="2" charset="-122"/>
                      </a:rPr>
                      <m:t>。</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于是在做极大似然估计时做了简化，</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人为的用</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rPr>
                      <m:t>𝑃</m:t>
                    </m:r>
                    <m:d>
                      <m:dPr>
                        <m:ctrlPr>
                          <a:rPr lang="en-US" altLang="zh-CN" sz="2000" i="1">
                            <a:solidFill>
                              <a:schemeClr val="accent1"/>
                            </a:solidFill>
                            <a:latin typeface="Cambria Math" panose="02040503050406030204" pitchFamily="18" charset="0"/>
                            <a:ea typeface="宋体" panose="02010600030101010101" pitchFamily="2" charset="-122"/>
                          </a:rPr>
                        </m:ctrlPr>
                      </m:dPr>
                      <m:e>
                        <m:r>
                          <a:rPr lang="en-US" altLang="zh-CN" sz="2000" i="1">
                            <a:solidFill>
                              <a:schemeClr val="accent1"/>
                            </a:solidFill>
                            <a:latin typeface="Cambria Math" panose="02040503050406030204" pitchFamily="18" charset="0"/>
                            <a:ea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rPr>
                          <m:t>𝑐</m:t>
                        </m:r>
                      </m:e>
                    </m:d>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去代替</a:t>
                </a:r>
                <a14:m>
                  <m:oMath xmlns:m="http://schemas.openxmlformats.org/officeDocument/2006/math">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𝑐</m:t>
                    </m:r>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𝑥</m:t>
                    </m:r>
                    <m:r>
                      <a:rPr lang="en-US" altLang="zh-CN" sz="2000" i="1">
                        <a:solidFill>
                          <a:schemeClr val="accent1"/>
                        </a:solidFill>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，即用似然值代替我们想要求的概率值</a:t>
                </a:r>
                <a:r>
                  <a:rPr lang="zh-CN" altLang="en-US" sz="2000" dirty="0">
                    <a:latin typeface="宋体" panose="02010600030101010101" pitchFamily="2" charset="-122"/>
                    <a:ea typeface="宋体" panose="02010600030101010101" pitchFamily="2" charset="-122"/>
                    <a:cs typeface="宋体" panose="02010600030101010101" pitchFamily="2" charset="-122"/>
                  </a:rPr>
                  <a:t>。但是实际上这两个并不相等，这也是极大似然估计中不严谨的地方。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最后规定：                            ，其中</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𝑐</m:t>
                        </m:r>
                      </m:e>
                      <m:sup>
                        <m:r>
                          <a:rPr lang="en-US" altLang="zh-CN" sz="2000" b="0" i="1" smtClean="0">
                            <a:latin typeface="Cambria Math" panose="02040503050406030204" pitchFamily="18" charset="0"/>
                            <a:ea typeface="宋体" panose="02010600030101010101" pitchFamily="2" charset="-122"/>
                          </a:rPr>
                          <m:t>∗</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是似然值最大时所取得的参数，就把这个参数人为认定为系统本身所具有的参数属性，这也是极大似然估计中另一处不严谨的地方。</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由于连乘操作容易造成下溢，常使用对数似然，</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898406"/>
                <a:ext cx="10206355" cy="5098512"/>
              </a:xfrm>
              <a:prstGeom prst="rect">
                <a:avLst/>
              </a:prstGeom>
              <a:blipFill>
                <a:blip r:embed="rId3"/>
                <a:stretch>
                  <a:fillRect r="-3047" b="-1195"/>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71927460-94B7-441F-9F94-AAC584417EA5}"/>
              </a:ext>
            </a:extLst>
          </p:cNvPr>
          <p:cNvGraphicFramePr>
            <a:graphicFrameLocks noChangeAspect="1"/>
          </p:cNvGraphicFramePr>
          <p:nvPr>
            <p:extLst>
              <p:ext uri="{D42A27DB-BD31-4B8C-83A1-F6EECF244321}">
                <p14:modId xmlns:p14="http://schemas.microsoft.com/office/powerpoint/2010/main" val="2873185303"/>
              </p:ext>
            </p:extLst>
          </p:nvPr>
        </p:nvGraphicFramePr>
        <p:xfrm>
          <a:off x="2880311" y="4214056"/>
          <a:ext cx="3632200" cy="479425"/>
        </p:xfrm>
        <a:graphic>
          <a:graphicData uri="http://schemas.openxmlformats.org/presentationml/2006/ole">
            <mc:AlternateContent xmlns:mc="http://schemas.openxmlformats.org/markup-compatibility/2006">
              <mc:Choice xmlns:v="urn:schemas-microsoft-com:vml" Requires="v">
                <p:oleObj name="Equation" r:id="rId4" imgW="3631951" imgH="478817" progId="Equation.DSMT4">
                  <p:embed/>
                </p:oleObj>
              </mc:Choice>
              <mc:Fallback>
                <p:oleObj name="Equation" r:id="rId4" imgW="3631951" imgH="478817" progId="Equation.DSMT4">
                  <p:embed/>
                  <p:pic>
                    <p:nvPicPr>
                      <p:cNvPr id="0" name=""/>
                      <p:cNvPicPr/>
                      <p:nvPr/>
                    </p:nvPicPr>
                    <p:blipFill>
                      <a:blip r:embed="rId5"/>
                      <a:stretch>
                        <a:fillRect/>
                      </a:stretch>
                    </p:blipFill>
                    <p:spPr>
                      <a:xfrm>
                        <a:off x="2880311" y="4214056"/>
                        <a:ext cx="3632200" cy="4794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677712A-7F35-4DA7-B946-393CC6823B4B}"/>
              </a:ext>
            </a:extLst>
          </p:cNvPr>
          <p:cNvGraphicFramePr>
            <a:graphicFrameLocks noChangeAspect="1"/>
          </p:cNvGraphicFramePr>
          <p:nvPr>
            <p:extLst>
              <p:ext uri="{D42A27DB-BD31-4B8C-83A1-F6EECF244321}">
                <p14:modId xmlns:p14="http://schemas.microsoft.com/office/powerpoint/2010/main" val="1079407408"/>
              </p:ext>
            </p:extLst>
          </p:nvPr>
        </p:nvGraphicFramePr>
        <p:xfrm>
          <a:off x="6954539" y="5591411"/>
          <a:ext cx="4074245" cy="433431"/>
        </p:xfrm>
        <a:graphic>
          <a:graphicData uri="http://schemas.openxmlformats.org/presentationml/2006/ole">
            <mc:AlternateContent xmlns:mc="http://schemas.openxmlformats.org/markup-compatibility/2006">
              <mc:Choice xmlns:v="urn:schemas-microsoft-com:vml" Requires="v">
                <p:oleObj name="Equation" r:id="rId6" imgW="2984400" imgH="317160" progId="Equation.DSMT4">
                  <p:embed/>
                </p:oleObj>
              </mc:Choice>
              <mc:Fallback>
                <p:oleObj name="Equation" r:id="rId6" imgW="2984400" imgH="317160" progId="Equation.DSMT4">
                  <p:embed/>
                  <p:pic>
                    <p:nvPicPr>
                      <p:cNvPr id="0" name=""/>
                      <p:cNvPicPr/>
                      <p:nvPr/>
                    </p:nvPicPr>
                    <p:blipFill>
                      <a:blip r:embed="rId7"/>
                      <a:stretch>
                        <a:fillRect/>
                      </a:stretch>
                    </p:blipFill>
                    <p:spPr>
                      <a:xfrm>
                        <a:off x="6954539" y="5591411"/>
                        <a:ext cx="4074245" cy="433431"/>
                      </a:xfrm>
                      <a:prstGeom prst="rect">
                        <a:avLst/>
                      </a:prstGeom>
                    </p:spPr>
                  </p:pic>
                </p:oleObj>
              </mc:Fallback>
            </mc:AlternateContent>
          </a:graphicData>
        </a:graphic>
      </p:graphicFrame>
    </p:spTree>
    <p:extLst>
      <p:ext uri="{BB962C8B-B14F-4D97-AF65-F5344CB8AC3E}">
        <p14:creationId xmlns:p14="http://schemas.microsoft.com/office/powerpoint/2010/main" val="41544979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772562" y="63183"/>
            <a:ext cx="2646878"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最大后验估计</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8</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829859"/>
                <a:ext cx="10206355" cy="5198283"/>
              </a:xfrm>
              <a:prstGeom prst="rect">
                <a:avLst/>
              </a:prstGeom>
              <a:noFill/>
            </p:spPr>
            <p:txBody>
              <a:bodyPr wrap="square" rtlCol="0">
                <a:spAutoFit/>
              </a:bodyPr>
              <a:lstStyle/>
              <a:p>
                <a:pPr marL="285750">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对于极大似然估计中第一处不严谨的推断可以进行优化，于是就得到了最大后验估计。</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要求</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，根据贝叶斯公式可知</a:t>
                </a:r>
                <a14:m>
                  <m:oMath xmlns:m="http://schemas.openxmlformats.org/officeDocument/2006/math">
                    <m:r>
                      <a:rPr lang="en-US" altLang="zh-CN" sz="2000" i="1">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cs typeface="宋体" panose="02010600030101010101" pitchFamily="2" charset="-122"/>
                          </a:rPr>
                        </m:ctrlPr>
                      </m:dPr>
                      <m:e>
                        <m:r>
                          <a:rPr lang="en-US" altLang="zh-CN" sz="2000" i="1">
                            <a:latin typeface="Cambria Math" panose="02040503050406030204" pitchFamily="18" charset="0"/>
                            <a:ea typeface="宋体" panose="02010600030101010101" pitchFamily="2" charset="-122"/>
                            <a:cs typeface="宋体" panose="02010600030101010101" pitchFamily="2" charset="-122"/>
                          </a:rPr>
                          <m:t>𝑐</m:t>
                        </m:r>
                      </m:e>
                      <m:e>
                        <m:r>
                          <a:rPr lang="en-US" altLang="zh-CN" sz="2000" i="1">
                            <a:latin typeface="Cambria Math" panose="02040503050406030204" pitchFamily="18" charset="0"/>
                            <a:ea typeface="宋体" panose="02010600030101010101" pitchFamily="2" charset="-122"/>
                            <a:cs typeface="宋体" panose="02010600030101010101" pitchFamily="2" charset="-122"/>
                          </a:rPr>
                          <m:t>𝑥</m:t>
                        </m:r>
                      </m:e>
                    </m:d>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e>
                          <m:e>
                            <m:r>
                              <a:rPr lang="en-US" altLang="zh-CN" sz="2000" b="0" i="1" smtClean="0">
                                <a:latin typeface="Cambria Math" panose="02040503050406030204" pitchFamily="18" charset="0"/>
                                <a:ea typeface="宋体" panose="02010600030101010101" pitchFamily="2" charset="-122"/>
                              </a:rPr>
                              <m:t>𝑐</m:t>
                            </m:r>
                          </m:e>
                        </m:d>
                      </m:num>
                      <m:den>
                        <m:r>
                          <a:rPr lang="en-US" altLang="zh-CN" sz="2000" b="0" i="1" smtClean="0">
                            <a:latin typeface="Cambria Math" panose="02040503050406030204" pitchFamily="18" charset="0"/>
                            <a:ea typeface="宋体" panose="02010600030101010101" pitchFamily="2" charset="-122"/>
                          </a:rPr>
                          <m:t>𝑃</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e>
                        </m:d>
                      </m:den>
                    </m:f>
                    <m:r>
                      <a:rPr lang="en-US" altLang="zh-CN" sz="2000" b="0" i="1" smtClean="0">
                        <a:latin typeface="Cambria Math" panose="02040503050406030204" pitchFamily="18" charset="0"/>
                        <a:ea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，有之前的知识可知，</a:t>
                </a:r>
                <a14:m>
                  <m:oMath xmlns:m="http://schemas.openxmlformats.org/officeDocument/2006/math">
                    <m:r>
                      <a:rPr lang="en-US" altLang="zh-CN" sz="2000" i="1" smtClean="0">
                        <a:solidFill>
                          <a:schemeClr val="tx1"/>
                        </a:solidFill>
                        <a:latin typeface="Cambria Math" panose="02040503050406030204" pitchFamily="18" charset="0"/>
                        <a:ea typeface="宋体" panose="02010600030101010101" pitchFamily="2" charset="-122"/>
                      </a:rPr>
                      <m:t>𝑃</m:t>
                    </m:r>
                    <m:d>
                      <m:dPr>
                        <m:ctrlPr>
                          <a:rPr lang="en-US" altLang="zh-CN" sz="2000" i="1">
                            <a:solidFill>
                              <a:schemeClr val="tx1"/>
                            </a:solidFill>
                            <a:latin typeface="Cambria Math" panose="02040503050406030204" pitchFamily="18" charset="0"/>
                            <a:ea typeface="宋体" panose="02010600030101010101" pitchFamily="2" charset="-122"/>
                          </a:rPr>
                        </m:ctrlPr>
                      </m:dPr>
                      <m:e>
                        <m:r>
                          <a:rPr lang="en-US" altLang="zh-CN" sz="2000" i="1">
                            <a:solidFill>
                              <a:schemeClr val="tx1"/>
                            </a:solidFill>
                            <a:latin typeface="Cambria Math" panose="02040503050406030204" pitchFamily="18" charset="0"/>
                            <a:ea typeface="宋体" panose="02010600030101010101" pitchFamily="2" charset="-122"/>
                          </a:rPr>
                          <m:t>𝑐</m:t>
                        </m:r>
                        <m:r>
                          <a:rPr lang="en-US" altLang="zh-CN" sz="2000" i="1">
                            <a:solidFill>
                              <a:schemeClr val="tx1"/>
                            </a:solidFill>
                            <a:latin typeface="Cambria Math" panose="02040503050406030204" pitchFamily="18" charset="0"/>
                            <a:ea typeface="宋体" panose="02010600030101010101" pitchFamily="2" charset="-122"/>
                          </a:rPr>
                          <m:t>|</m:t>
                        </m:r>
                        <m:r>
                          <a:rPr lang="en-US" altLang="zh-CN" sz="2000" i="1">
                            <a:solidFill>
                              <a:schemeClr val="tx1"/>
                            </a:solidFill>
                            <a:latin typeface="Cambria Math" panose="02040503050406030204" pitchFamily="18" charset="0"/>
                            <a:ea typeface="宋体" panose="02010600030101010101" pitchFamily="2" charset="-122"/>
                          </a:rPr>
                          <m:t>𝑥</m:t>
                        </m:r>
                      </m:e>
                    </m:d>
                  </m:oMath>
                </a14:m>
                <a:r>
                  <a:rPr lang="zh-CN" altLang="en-US" sz="2000" dirty="0">
                    <a:solidFill>
                      <a:schemeClr val="tx1"/>
                    </a:solidFill>
                    <a:latin typeface="宋体" panose="02010600030101010101" pitchFamily="2" charset="-122"/>
                    <a:ea typeface="宋体" panose="02010600030101010101" pitchFamily="2" charset="-122"/>
                    <a:cs typeface="宋体" panose="02010600030101010101" pitchFamily="2" charset="-122"/>
                  </a:rPr>
                  <a:t>是后验概率，</a:t>
                </a:r>
                <a:r>
                  <a:rPr lang="en-US" altLang="zh-CN" sz="2000" dirty="0">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𝑃</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是先验概率，且</a:t>
                </a:r>
                <a14:m>
                  <m:oMath xmlns:m="http://schemas.openxmlformats.org/officeDocument/2006/math">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𝑥</m:t>
                        </m:r>
                      </m:e>
                      <m:e>
                        <m:r>
                          <a:rPr lang="en-US" altLang="zh-CN" sz="2000" i="1">
                            <a:latin typeface="Cambria Math" panose="02040503050406030204" pitchFamily="18" charset="0"/>
                            <a:ea typeface="宋体" panose="02010600030101010101" pitchFamily="2" charset="-122"/>
                          </a:rPr>
                          <m:t>𝑐</m:t>
                        </m:r>
                      </m:e>
                    </m:d>
                    <m:r>
                      <a:rPr lang="en-US" altLang="zh-CN" sz="2000" b="0" i="1" smtClean="0">
                        <a:latin typeface="Cambria Math" panose="02040503050406030204" pitchFamily="18" charset="0"/>
                        <a:ea typeface="宋体" panose="02010600030101010101" pitchFamily="2" charset="-122"/>
                      </a:rPr>
                      <m:t>=</m:t>
                    </m:r>
                    <m:r>
                      <a:rPr lang="en-US" altLang="zh-CN" sz="2000" i="1" smtClean="0">
                        <a:solidFill>
                          <a:schemeClr val="tx1"/>
                        </a:solidFill>
                        <a:latin typeface="Cambria Math" panose="02040503050406030204" pitchFamily="18" charset="0"/>
                        <a:ea typeface="宋体" panose="02010600030101010101" pitchFamily="2" charset="-122"/>
                      </a:rPr>
                      <m:t>𝐿</m:t>
                    </m:r>
                    <m:d>
                      <m:dPr>
                        <m:ctrlPr>
                          <a:rPr lang="en-US" altLang="zh-CN" sz="2000" i="1">
                            <a:solidFill>
                              <a:schemeClr val="tx1"/>
                            </a:solidFill>
                            <a:latin typeface="Cambria Math" panose="02040503050406030204" pitchFamily="18" charset="0"/>
                            <a:ea typeface="宋体" panose="02010600030101010101" pitchFamily="2" charset="-122"/>
                          </a:rPr>
                        </m:ctrlPr>
                      </m:dPr>
                      <m:e>
                        <m:r>
                          <a:rPr lang="en-US" altLang="zh-CN" sz="2000" i="1">
                            <a:solidFill>
                              <a:schemeClr val="tx1"/>
                            </a:solidFill>
                            <a:latin typeface="Cambria Math" panose="02040503050406030204" pitchFamily="18" charset="0"/>
                            <a:ea typeface="宋体" panose="02010600030101010101" pitchFamily="2" charset="-122"/>
                          </a:rPr>
                          <m:t>𝑐</m:t>
                        </m:r>
                        <m:r>
                          <a:rPr lang="en-US" altLang="zh-CN" sz="2000" i="1">
                            <a:solidFill>
                              <a:schemeClr val="tx1"/>
                            </a:solidFill>
                            <a:latin typeface="Cambria Math" panose="02040503050406030204" pitchFamily="18" charset="0"/>
                            <a:ea typeface="宋体" panose="02010600030101010101" pitchFamily="2" charset="-122"/>
                          </a:rPr>
                          <m:t>|</m:t>
                        </m:r>
                        <m:r>
                          <a:rPr lang="en-US" altLang="zh-CN" sz="2000" i="1">
                            <a:solidFill>
                              <a:schemeClr val="tx1"/>
                            </a:solidFill>
                            <a:latin typeface="Cambria Math" panose="02040503050406030204" pitchFamily="18" charset="0"/>
                            <a:ea typeface="宋体" panose="02010600030101010101" pitchFamily="2" charset="-122"/>
                          </a:rPr>
                          <m:t>𝑥</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令</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𝑓</m:t>
                        </m:r>
                      </m:e>
                      <m:sub>
                        <m:r>
                          <a:rPr lang="en-US" altLang="zh-CN" sz="2000" b="0" i="1" smtClean="0">
                            <a:latin typeface="Cambria Math" panose="02040503050406030204" pitchFamily="18" charset="0"/>
                            <a:ea typeface="宋体" panose="02010600030101010101" pitchFamily="2" charset="-122"/>
                          </a:rPr>
                          <m:t>𝑥</m:t>
                        </m:r>
                      </m:sub>
                    </m:sSub>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e>
                    </m:d>
                    <m:r>
                      <a:rPr lang="en-US" altLang="zh-CN" sz="2000" b="0" i="1" smtClean="0">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cs typeface="宋体" panose="02010600030101010101" pitchFamily="2" charset="-122"/>
                          </a:rPr>
                        </m:ctrlPr>
                      </m:dPr>
                      <m:e>
                        <m:r>
                          <a:rPr lang="en-US" altLang="zh-CN" sz="2000" i="1">
                            <a:latin typeface="Cambria Math" panose="02040503050406030204" pitchFamily="18" charset="0"/>
                            <a:ea typeface="宋体" panose="02010600030101010101" pitchFamily="2" charset="-122"/>
                            <a:cs typeface="宋体" panose="02010600030101010101" pitchFamily="2" charset="-122"/>
                          </a:rPr>
                          <m:t>𝑐</m:t>
                        </m:r>
                      </m:e>
                      <m:e>
                        <m:r>
                          <a:rPr lang="en-US" altLang="zh-CN" sz="2000" i="1">
                            <a:latin typeface="Cambria Math" panose="02040503050406030204" pitchFamily="18" charset="0"/>
                            <a:ea typeface="宋体" panose="02010600030101010101" pitchFamily="2" charset="-122"/>
                            <a:cs typeface="宋体" panose="02010600030101010101" pitchFamily="2" charset="-122"/>
                          </a:rPr>
                          <m:t>𝑥</m:t>
                        </m:r>
                      </m:e>
                    </m:d>
                    <m:r>
                      <a:rPr lang="en-US" altLang="zh-CN" sz="2000" i="1">
                        <a:latin typeface="Cambria Math" panose="02040503050406030204" pitchFamily="18" charset="0"/>
                        <a:ea typeface="宋体" panose="02010600030101010101" pitchFamily="2" charset="-122"/>
                        <a:cs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𝐿</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e>
                          <m:e>
                            <m:r>
                              <a:rPr lang="en-US" altLang="zh-CN" sz="2000" b="0" i="1" smtClean="0">
                                <a:latin typeface="Cambria Math" panose="02040503050406030204" pitchFamily="18" charset="0"/>
                                <a:ea typeface="宋体" panose="02010600030101010101" pitchFamily="2" charset="-122"/>
                              </a:rPr>
                              <m:t>𝑥</m:t>
                            </m:r>
                          </m:e>
                        </m:d>
                      </m:num>
                      <m:den>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𝑥</m:t>
                            </m:r>
                          </m:e>
                        </m:d>
                      </m:den>
                    </m:f>
                    <m:r>
                      <a:rPr lang="en-US" altLang="zh-CN" sz="2000" i="1">
                        <a:latin typeface="Cambria Math" panose="02040503050406030204" pitchFamily="18" charset="0"/>
                        <a:ea typeface="宋体" panose="02010600030101010101" pitchFamily="2" charset="-122"/>
                      </a:rPr>
                      <m:t>𝑃</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oMath>
                </a14:m>
                <a:r>
                  <a:rPr lang="zh-CN" altLang="en-US" sz="2000" dirty="0">
                    <a:ea typeface="宋体" panose="02010600030101010101" pitchFamily="2" charset="-122"/>
                  </a:rPr>
                  <a:t>，</a:t>
                </a:r>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𝑓</m:t>
                        </m:r>
                      </m:e>
                      <m:sub>
                        <m:r>
                          <a:rPr lang="en-US" altLang="zh-CN" sz="2000" i="1">
                            <a:latin typeface="Cambria Math" panose="02040503050406030204" pitchFamily="18" charset="0"/>
                            <a:ea typeface="宋体" panose="02010600030101010101" pitchFamily="2" charset="-122"/>
                          </a:rPr>
                          <m:t>𝑥</m:t>
                        </m:r>
                      </m:sub>
                    </m:sSub>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𝑐</m:t>
                        </m:r>
                      </m:e>
                    </m:d>
                    <m:r>
                      <a:rPr lang="en-US" altLang="zh-CN" sz="2000" dirty="0" smtClean="0">
                        <a:latin typeface="Cambria Math" panose="02040503050406030204" pitchFamily="18" charset="0"/>
                      </a:rPr>
                      <m:t>∝</m:t>
                    </m:r>
                    <m:r>
                      <m:rPr>
                        <m:sty m:val="p"/>
                      </m:rPr>
                      <a:rPr lang="en-US" altLang="zh-CN" sz="2000" b="0" i="0" dirty="0" smtClean="0">
                        <a:latin typeface="Cambria Math" panose="02040503050406030204" pitchFamily="18" charset="0"/>
                      </a:rPr>
                      <m:t>P</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𝑐</m:t>
                        </m:r>
                      </m:e>
                    </m:d>
                    <m:r>
                      <a:rPr lang="en-US" altLang="zh-CN" sz="2000" b="0" i="1" dirty="0" smtClean="0">
                        <a:latin typeface="Cambria Math" panose="02040503050406030204" pitchFamily="18" charset="0"/>
                      </a:rPr>
                      <m:t>𝑃</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𝑐</m:t>
                        </m:r>
                      </m:e>
                    </m:d>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𝐿</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𝑐</m:t>
                        </m:r>
                      </m:e>
                      <m:e>
                        <m:r>
                          <a:rPr lang="en-US" altLang="zh-CN" sz="2000" b="0" i="1" dirty="0" smtClean="0">
                            <a:latin typeface="Cambria Math" panose="02040503050406030204" pitchFamily="18" charset="0"/>
                          </a:rPr>
                          <m:t>𝑥</m:t>
                        </m:r>
                      </m:e>
                    </m:d>
                    <m:r>
                      <a:rPr lang="en-US" altLang="zh-CN" sz="2000" b="0" i="1" dirty="0" smtClean="0">
                        <a:latin typeface="Cambria Math" panose="02040503050406030204" pitchFamily="18" charset="0"/>
                      </a:rPr>
                      <m:t>𝑃</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𝑐</m:t>
                    </m:r>
                    <m:r>
                      <a:rPr lang="en-US" altLang="zh-CN" sz="2000" b="0" i="1" dirty="0" smtClean="0">
                        <a:latin typeface="Cambria Math" panose="02040503050406030204" pitchFamily="18" charset="0"/>
                      </a:rPr>
                      <m:t>)</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规定：</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ea typeface="宋体" panose="02010600030101010101" pitchFamily="2" charset="-122"/>
                  </a:rPr>
                  <a:t> </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𝑐</m:t>
                        </m:r>
                      </m:e>
                      <m:sup>
                        <m:r>
                          <a:rPr lang="en-US" altLang="zh-CN" sz="2000" b="0" i="1" smtClean="0">
                            <a:latin typeface="Cambria Math" panose="02040503050406030204" pitchFamily="18" charset="0"/>
                            <a:ea typeface="宋体" panose="02010600030101010101" pitchFamily="2" charset="-122"/>
                          </a:rPr>
                          <m:t>∗</m:t>
                        </m:r>
                      </m:sup>
                    </m:sSup>
                  </m:oMath>
                </a14:m>
                <a:r>
                  <a:rPr lang="zh-CN" altLang="en-US" sz="2000" dirty="0">
                    <a:latin typeface="宋体" panose="02010600030101010101" pitchFamily="2" charset="-122"/>
                    <a:ea typeface="宋体" panose="02010600030101010101" pitchFamily="2" charset="-122"/>
                    <a:cs typeface="宋体" panose="02010600030101010101" pitchFamily="2" charset="-122"/>
                  </a:rPr>
                  <a:t>是函数</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𝑓</m:t>
                        </m:r>
                      </m:e>
                      <m:sub>
                        <m:r>
                          <a:rPr lang="en-US" altLang="zh-CN" sz="2000" i="1">
                            <a:latin typeface="Cambria Math" panose="02040503050406030204" pitchFamily="18" charset="0"/>
                            <a:ea typeface="宋体" panose="02010600030101010101" pitchFamily="2" charset="-122"/>
                          </a:rPr>
                          <m:t>𝑥</m:t>
                        </m:r>
                      </m:sub>
                    </m:sSub>
                    <m:d>
                      <m:dPr>
                        <m:ctrlPr>
                          <a:rPr lang="en-US" altLang="zh-CN" sz="2000" i="1">
                            <a:latin typeface="Cambria Math" panose="02040503050406030204" pitchFamily="18" charset="0"/>
                            <a:ea typeface="宋体" panose="02010600030101010101" pitchFamily="2" charset="-122"/>
                          </a:rPr>
                        </m:ctrlPr>
                      </m:dPr>
                      <m:e>
                        <m:r>
                          <a:rPr lang="en-US" altLang="zh-CN" sz="2000" i="1">
                            <a:latin typeface="Cambria Math" panose="02040503050406030204" pitchFamily="18" charset="0"/>
                            <a:ea typeface="宋体" panose="02010600030101010101" pitchFamily="2" charset="-122"/>
                          </a:rPr>
                          <m:t>𝑐</m:t>
                        </m:r>
                      </m:e>
                    </m:d>
                  </m:oMath>
                </a14:m>
                <a:r>
                  <a:rPr lang="zh-CN" altLang="en-US" sz="2000" dirty="0">
                    <a:latin typeface="宋体" panose="02010600030101010101" pitchFamily="2" charset="-122"/>
                    <a:ea typeface="宋体" panose="02010600030101010101" pitchFamily="2" charset="-122"/>
                    <a:cs typeface="宋体" panose="02010600030101010101" pitchFamily="2" charset="-122"/>
                  </a:rPr>
                  <a:t>取最大值时所取的参数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取对数，</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对比极大似然估计和最大后验估计，发现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MAE</a:t>
                </a:r>
                <a:r>
                  <a:rPr lang="zh-CN" altLang="en-US" sz="2000" dirty="0">
                    <a:latin typeface="宋体" panose="02010600030101010101" pitchFamily="2" charset="-122"/>
                    <a:ea typeface="宋体" panose="02010600030101010101" pitchFamily="2" charset="-122"/>
                    <a:cs typeface="宋体" panose="02010600030101010101" pitchFamily="2" charset="-122"/>
                  </a:rPr>
                  <a:t>比</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MLE</a:t>
                </a:r>
                <a:r>
                  <a:rPr lang="zh-CN" altLang="en-US" sz="2000" dirty="0">
                    <a:latin typeface="宋体" panose="02010600030101010101" pitchFamily="2" charset="-122"/>
                    <a:ea typeface="宋体" panose="02010600030101010101" pitchFamily="2" charset="-122"/>
                    <a:cs typeface="宋体" panose="02010600030101010101" pitchFamily="2" charset="-122"/>
                  </a:rPr>
                  <a:t>多出一项先验概率</a:t>
                </a:r>
                <a14:m>
                  <m:oMath xmlns:m="http://schemas.openxmlformats.org/officeDocument/2006/math">
                    <m:r>
                      <m:rPr>
                        <m:sty m:val="p"/>
                      </m:rPr>
                      <a:rPr lang="en-US" altLang="zh-CN" sz="2000" b="0" i="0" smtClean="0">
                        <a:latin typeface="Cambria Math" panose="02040503050406030204" pitchFamily="18" charset="0"/>
                        <a:ea typeface="宋体" panose="02010600030101010101" pitchFamily="2" charset="-122"/>
                        <a:cs typeface="宋体" panose="02010600030101010101" pitchFamily="2" charset="-122"/>
                      </a:rPr>
                      <m:t>log</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，从正则化角度来看，</a:t>
                </a:r>
                <a:r>
                  <a:rPr lang="en-US" altLang="zh-CN" sz="2000" dirty="0">
                    <a:ea typeface="宋体" panose="02010600030101010101" pitchFamily="2" charset="-122"/>
                    <a:cs typeface="宋体" panose="02010600030101010101" pitchFamily="2" charset="-122"/>
                  </a:rPr>
                  <a:t> </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宋体" panose="02010600030101010101" pitchFamily="2" charset="-122"/>
                      </a:rPr>
                      <m:t>log</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𝑃</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𝑐</m:t>
                    </m:r>
                    <m:r>
                      <a:rPr lang="en-US" altLang="zh-CN" sz="2000" i="1">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就相当于</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正则项</a:t>
                </a:r>
                <a:r>
                  <a:rPr lang="zh-CN" altLang="en-US" sz="2000" dirty="0">
                    <a:latin typeface="宋体" panose="02010600030101010101" pitchFamily="2" charset="-122"/>
                    <a:ea typeface="宋体" panose="02010600030101010101" pitchFamily="2" charset="-122"/>
                    <a:cs typeface="宋体" panose="02010600030101010101" pitchFamily="2" charset="-122"/>
                  </a:rPr>
                  <a:t>。当参数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宋体" panose="02010600030101010101" pitchFamily="2" charset="-122"/>
                    <a:ea typeface="宋体" panose="02010600030101010101" pitchFamily="2" charset="-122"/>
                    <a:cs typeface="宋体" panose="02010600030101010101" pitchFamily="2" charset="-122"/>
                  </a:rPr>
                  <a:t>服从正态分布，</a:t>
                </a:r>
                <a:r>
                  <a:rPr lang="en-US" altLang="zh-CN" sz="2000" dirty="0">
                    <a:ea typeface="宋体" panose="02010600030101010101" pitchFamily="2" charset="-122"/>
                    <a:cs typeface="宋体" panose="02010600030101010101" pitchFamily="2" charset="-122"/>
                  </a:rPr>
                  <a:t> </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宋体" panose="02010600030101010101" pitchFamily="2" charset="-122"/>
                      </a:rPr>
                      <m:t>log</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𝑃</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𝑐</m:t>
                    </m:r>
                    <m:r>
                      <a:rPr lang="en-US" altLang="zh-CN" sz="2000" i="1">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就相当于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dirty="0">
                    <a:latin typeface="宋体" panose="02010600030101010101" pitchFamily="2" charset="-122"/>
                    <a:ea typeface="宋体" panose="02010600030101010101" pitchFamily="2" charset="-122"/>
                    <a:cs typeface="宋体" panose="02010600030101010101" pitchFamily="2" charset="-122"/>
                  </a:rPr>
                  <a:t>范数；当参数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宋体" panose="02010600030101010101" pitchFamily="2" charset="-122"/>
                    <a:ea typeface="宋体" panose="02010600030101010101" pitchFamily="2" charset="-122"/>
                    <a:cs typeface="宋体" panose="02010600030101010101" pitchFamily="2" charset="-122"/>
                  </a:rPr>
                  <a:t>服从拉普拉斯分布，则</a:t>
                </a: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宋体" panose="02010600030101010101" pitchFamily="2" charset="-122"/>
                      </a:rPr>
                      <m:t>log</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𝑃</m:t>
                    </m:r>
                    <m:r>
                      <a:rPr lang="en-US" altLang="zh-CN" sz="2000" i="1">
                        <a:latin typeface="Cambria Math" panose="02040503050406030204" pitchFamily="18" charset="0"/>
                        <a:ea typeface="宋体" panose="02010600030101010101" pitchFamily="2" charset="-122"/>
                        <a:cs typeface="宋体" panose="02010600030101010101" pitchFamily="2" charset="-122"/>
                      </a:rPr>
                      <m:t>(</m:t>
                    </m:r>
                    <m:r>
                      <a:rPr lang="en-US" altLang="zh-CN" sz="2000" i="1">
                        <a:latin typeface="Cambria Math" panose="02040503050406030204" pitchFamily="18" charset="0"/>
                        <a:ea typeface="宋体" panose="02010600030101010101" pitchFamily="2" charset="-122"/>
                        <a:cs typeface="宋体" panose="02010600030101010101" pitchFamily="2" charset="-122"/>
                      </a:rPr>
                      <m:t>𝑐</m:t>
                    </m:r>
                    <m:r>
                      <a:rPr lang="en-US" altLang="zh-CN" sz="2000" i="1">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就相当于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dirty="0">
                    <a:latin typeface="宋体" panose="02010600030101010101" pitchFamily="2" charset="-122"/>
                    <a:ea typeface="宋体" panose="02010600030101010101" pitchFamily="2" charset="-122"/>
                    <a:cs typeface="宋体" panose="02010600030101010101" pitchFamily="2" charset="-122"/>
                  </a:rPr>
                  <a:t>范数。总的来说，</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MAE</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是优于</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MLE</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的。</a:t>
                </a:r>
                <a:endParaRPr lang="en-US" altLang="zh-CN" sz="2000" dirty="0">
                  <a:solidFill>
                    <a:schemeClr val="accent1"/>
                  </a:solidFill>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829859"/>
                <a:ext cx="10206355" cy="5198283"/>
              </a:xfrm>
              <a:prstGeom prst="rect">
                <a:avLst/>
              </a:prstGeom>
              <a:blipFill>
                <a:blip r:embed="rId3"/>
                <a:stretch>
                  <a:fillRect r="-418" b="-1172"/>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095B87CE-1347-46ED-B0AC-CEB0997628E3}"/>
              </a:ext>
            </a:extLst>
          </p:cNvPr>
          <p:cNvGraphicFramePr>
            <a:graphicFrameLocks noChangeAspect="1"/>
          </p:cNvGraphicFramePr>
          <p:nvPr>
            <p:extLst>
              <p:ext uri="{D42A27DB-BD31-4B8C-83A1-F6EECF244321}">
                <p14:modId xmlns:p14="http://schemas.microsoft.com/office/powerpoint/2010/main" val="2104691917"/>
              </p:ext>
            </p:extLst>
          </p:nvPr>
        </p:nvGraphicFramePr>
        <p:xfrm>
          <a:off x="2397191" y="3320360"/>
          <a:ext cx="4180894" cy="527686"/>
        </p:xfrm>
        <a:graphic>
          <a:graphicData uri="http://schemas.openxmlformats.org/presentationml/2006/ole">
            <mc:AlternateContent xmlns:mc="http://schemas.openxmlformats.org/markup-compatibility/2006">
              <mc:Choice xmlns:v="urn:schemas-microsoft-com:vml" Requires="v">
                <p:oleObj name="Equation" r:id="rId4" imgW="2616120" imgH="330120" progId="Equation.DSMT4">
                  <p:embed/>
                </p:oleObj>
              </mc:Choice>
              <mc:Fallback>
                <p:oleObj name="Equation" r:id="rId4" imgW="2616120" imgH="330120" progId="Equation.DSMT4">
                  <p:embed/>
                  <p:pic>
                    <p:nvPicPr>
                      <p:cNvPr id="0" name=""/>
                      <p:cNvPicPr/>
                      <p:nvPr/>
                    </p:nvPicPr>
                    <p:blipFill>
                      <a:blip r:embed="rId5"/>
                      <a:stretch>
                        <a:fillRect/>
                      </a:stretch>
                    </p:blipFill>
                    <p:spPr>
                      <a:xfrm>
                        <a:off x="2397191" y="3320360"/>
                        <a:ext cx="4180894" cy="52768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66CAA734-83C0-458F-93CA-EFE9223EBD25}"/>
              </a:ext>
            </a:extLst>
          </p:cNvPr>
          <p:cNvGraphicFramePr>
            <a:graphicFrameLocks noChangeAspect="1"/>
          </p:cNvGraphicFramePr>
          <p:nvPr>
            <p:extLst>
              <p:ext uri="{D42A27DB-BD31-4B8C-83A1-F6EECF244321}">
                <p14:modId xmlns:p14="http://schemas.microsoft.com/office/powerpoint/2010/main" val="1400460724"/>
              </p:ext>
            </p:extLst>
          </p:nvPr>
        </p:nvGraphicFramePr>
        <p:xfrm>
          <a:off x="2627923" y="3765671"/>
          <a:ext cx="8727098" cy="527685"/>
        </p:xfrm>
        <a:graphic>
          <a:graphicData uri="http://schemas.openxmlformats.org/presentationml/2006/ole">
            <mc:AlternateContent xmlns:mc="http://schemas.openxmlformats.org/markup-compatibility/2006">
              <mc:Choice xmlns:v="urn:schemas-microsoft-com:vml" Requires="v">
                <p:oleObj name="Equation" r:id="rId6" imgW="5460840" imgH="330120" progId="Equation.DSMT4">
                  <p:embed/>
                </p:oleObj>
              </mc:Choice>
              <mc:Fallback>
                <p:oleObj name="Equation" r:id="rId6" imgW="5460840" imgH="330120" progId="Equation.DSMT4">
                  <p:embed/>
                  <p:pic>
                    <p:nvPicPr>
                      <p:cNvPr id="0" name=""/>
                      <p:cNvPicPr/>
                      <p:nvPr/>
                    </p:nvPicPr>
                    <p:blipFill>
                      <a:blip r:embed="rId7"/>
                      <a:stretch>
                        <a:fillRect/>
                      </a:stretch>
                    </p:blipFill>
                    <p:spPr>
                      <a:xfrm>
                        <a:off x="2627923" y="3765671"/>
                        <a:ext cx="8727098" cy="527685"/>
                      </a:xfrm>
                      <a:prstGeom prst="rect">
                        <a:avLst/>
                      </a:prstGeom>
                    </p:spPr>
                  </p:pic>
                </p:oleObj>
              </mc:Fallback>
            </mc:AlternateContent>
          </a:graphicData>
        </a:graphic>
      </p:graphicFrame>
    </p:spTree>
    <p:extLst>
      <p:ext uri="{BB962C8B-B14F-4D97-AF65-F5344CB8AC3E}">
        <p14:creationId xmlns:p14="http://schemas.microsoft.com/office/powerpoint/2010/main" val="14194000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1"/>
          <p:cNvSpPr/>
          <p:nvPr/>
        </p:nvSpPr>
        <p:spPr>
          <a:xfrm>
            <a:off x="4977747" y="63183"/>
            <a:ext cx="2236510" cy="584775"/>
          </a:xfrm>
          <a:prstGeom prst="rect">
            <a:avLst/>
          </a:prstGeom>
          <a:noFill/>
          <a:ln w="9525">
            <a:noFill/>
          </a:ln>
        </p:spPr>
        <p:txBody>
          <a:bodyPr wrap="none" anchor="t" anchorCtr="0">
            <a:spAutoFit/>
          </a:bodyPr>
          <a:lstStyle/>
          <a:p>
            <a:pPr algn="ctr"/>
            <a:r>
              <a:rPr lang="zh-CN" altLang="en-US" sz="3200" dirty="0">
                <a:latin typeface="宋体" panose="02010600030101010101" pitchFamily="2" charset="-122"/>
                <a:ea typeface="宋体" panose="02010600030101010101" pitchFamily="2" charset="-122"/>
              </a:rPr>
              <a:t>朴素贝叶斯</a:t>
            </a:r>
          </a:p>
        </p:txBody>
      </p:sp>
      <p:sp>
        <p:nvSpPr>
          <p:cNvPr id="3" name="日期占位符 2"/>
          <p:cNvSpPr>
            <a:spLocks noGrp="1"/>
          </p:cNvSpPr>
          <p:nvPr>
            <p:ph type="dt" sz="half" idx="10"/>
          </p:nvPr>
        </p:nvSpPr>
        <p:spPr/>
        <p:txBody>
          <a:bodyPr vert="horz" lIns="91440" tIns="45720" rIns="91440" bIns="45720" rtlCol="0" anchor="ctr">
            <a:normAutofit/>
          </a:bodyPr>
          <a:lstStyle/>
          <a:p>
            <a:pPr marL="0" marR="0" indent="0" algn="l" defTabSz="913765" rtl="0" eaLnBrk="1" fontAlgn="auto"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rPr>
              <a:t>2021/12/2</a:t>
            </a:r>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rmAutofit/>
          </a:bodyPr>
          <a:lstStyle/>
          <a:p>
            <a:pPr marL="0" marR="0" indent="0" algn="r" defTabSz="913765" rtl="0" eaLnBrk="1" fontAlgn="auto" latinLnBrk="0" hangingPunct="1">
              <a:lnSpc>
                <a:spcPct val="100000"/>
              </a:lnSpc>
              <a:spcBef>
                <a:spcPct val="0"/>
              </a:spcBef>
              <a:spcAft>
                <a:spcPct val="0"/>
              </a:spcAft>
              <a:buClrTx/>
              <a:buSzTx/>
              <a:buFontTx/>
              <a:buNone/>
            </a:pPr>
            <a:fld id="{49AE70B2-8BF9-45C0-BB95-33D1B9D3A854}" type="slidenum">
              <a:rPr kumimoji="0" lang="zh-CN" altLang="en-US" sz="1000" b="0" i="0" u="none" strike="noStrike" kern="1200" cap="none" spc="0" normalizeH="0" baseline="0" noProof="1" smtClean="0">
                <a:solidFill>
                  <a:schemeClr val="tx1">
                    <a:tint val="75000"/>
                  </a:schemeClr>
                </a:solidFill>
                <a:latin typeface="Arial" panose="020B0604020202020204" pitchFamily="34" charset="0"/>
                <a:ea typeface="微软雅黑" panose="020B0503020204020204" charset="-122"/>
                <a:cs typeface="+mn-cs"/>
              </a:rPr>
              <a:t>9</a:t>
            </a:fld>
            <a:endParaRPr kumimoji="0" lang="zh-CN" altLang="en-US" sz="1000" b="0" i="0" u="none" strike="noStrike" kern="1200" cap="none" spc="0" normalizeH="0" baseline="0" noProof="1">
              <a:solidFill>
                <a:schemeClr val="tx1">
                  <a:tint val="75000"/>
                </a:schemeClr>
              </a:solidFill>
              <a:latin typeface="Arial" panose="020B0604020202020204" pitchFamily="34" charset="0"/>
              <a:ea typeface="微软雅黑" panose="020B0503020204020204" charset="-122"/>
              <a:cs typeface="+mn-cs"/>
            </a:endParaRPr>
          </a:p>
        </p:txBody>
      </p:sp>
      <p:sp>
        <p:nvSpPr>
          <p:cNvPr id="10" name="页脚占位符 9"/>
          <p:cNvSpPr>
            <a:spLocks noGrp="1"/>
          </p:cNvSpPr>
          <p:nvPr>
            <p:ph type="ftr" sz="quarter" idx="11"/>
          </p:nvPr>
        </p:nvSpPr>
        <p:spPr/>
        <p:txBody>
          <a:bodyPr vert="horz" lIns="91440" tIns="45720" rIns="91440" bIns="45720" rtlCol="0" anchor="ctr">
            <a:normAutofit/>
          </a:bodyPr>
          <a:lstStyle/>
          <a:p>
            <a:pPr fontAlgn="auto"/>
            <a:r>
              <a:rPr lang="zh-CN" altLang="en-US" strike="noStrike" noProof="1"/>
              <a:t>合肥学院 人工智能与大数据学院</a:t>
            </a: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F50F4A3-B117-4286-A9B0-EBF922127803}"/>
                  </a:ext>
                </a:extLst>
              </p:cNvPr>
              <p:cNvSpPr txBox="1"/>
              <p:nvPr/>
            </p:nvSpPr>
            <p:spPr>
              <a:xfrm>
                <a:off x="992823" y="1885276"/>
                <a:ext cx="10206355" cy="3087448"/>
              </a:xfrm>
              <a:prstGeom prst="rect">
                <a:avLst/>
              </a:prstGeom>
              <a:noFill/>
            </p:spPr>
            <p:txBody>
              <a:bodyPr wrap="square" rtlCol="0">
                <a:spAutoFit/>
              </a:bodyPr>
              <a:lstStyle/>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所谓朴素贝叶斯，即假设</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所有属性间相互独立</a:t>
                </a:r>
                <a:r>
                  <a:rPr lang="zh-CN" altLang="en-US" sz="2000" dirty="0">
                    <a:latin typeface="宋体" panose="02010600030101010101" pitchFamily="2" charset="-122"/>
                    <a:ea typeface="宋体" panose="02010600030101010101" pitchFamily="2" charset="-122"/>
                    <a:cs typeface="宋体" panose="02010600030101010101" pitchFamily="2" charset="-122"/>
                  </a:rPr>
                  <a:t>，换言之，假设每个属性独立地对分类结果发生影响，则贝叶斯公式可以改写为</a:t>
                </a:r>
                <a14:m>
                  <m:oMath xmlns:m="http://schemas.openxmlformats.org/officeDocument/2006/math">
                    <m:r>
                      <a:rPr lang="en-US" altLang="zh-CN" sz="2000" i="1" smtClean="0">
                        <a:latin typeface="Cambria Math" panose="02040503050406030204" pitchFamily="18" charset="0"/>
                        <a:ea typeface="宋体" panose="02010600030101010101" pitchFamily="2" charset="-122"/>
                        <a:cs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e>
                    </m:d>
                    <m:r>
                      <a:rPr lang="en-US" altLang="zh-CN" sz="2000" i="1">
                        <a:latin typeface="Cambria Math" panose="02040503050406030204" pitchFamily="18" charset="0"/>
                        <a:ea typeface="宋体" panose="02010600030101010101" pitchFamily="2" charset="-122"/>
                      </a:rPr>
                      <m:t>=</m:t>
                    </m:r>
                    <m:f>
                      <m:fPr>
                        <m:ctrlPr>
                          <a:rPr lang="en-US" altLang="zh-CN" sz="2000" i="1">
                            <a:latin typeface="Cambria Math" panose="02040503050406030204" pitchFamily="18" charset="0"/>
                            <a:ea typeface="宋体" panose="02010600030101010101" pitchFamily="2" charset="-122"/>
                          </a:rPr>
                        </m:ctrlPr>
                      </m:fPr>
                      <m:num>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e>
                        </m:d>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𝑐</m:t>
                            </m:r>
                          </m:e>
                        </m:d>
                      </m:num>
                      <m:den>
                        <m:r>
                          <a:rPr lang="en-US" altLang="zh-CN" sz="2000" i="1">
                            <a:latin typeface="Cambria Math" panose="02040503050406030204" pitchFamily="18" charset="0"/>
                            <a:ea typeface="宋体" panose="02010600030101010101" pitchFamily="2" charset="-122"/>
                          </a:rPr>
                          <m:t>𝑃</m:t>
                        </m:r>
                        <m:d>
                          <m:dPr>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e>
                        </m:d>
                      </m:den>
                    </m:f>
                    <m:r>
                      <a:rPr lang="en-US" altLang="zh-CN" sz="2000" b="0" i="1" smtClean="0">
                        <a:latin typeface="Cambria Math" panose="02040503050406030204" pitchFamily="18" charset="0"/>
                        <a:ea typeface="宋体" panose="02010600030101010101" pitchFamily="2" charset="-122"/>
                      </a:rPr>
                      <m:t>=</m:t>
                    </m:r>
                    <m:f>
                      <m:fPr>
                        <m:ctrlPr>
                          <a:rPr lang="en-US" altLang="zh-CN" sz="2000" b="0" i="1" smtClean="0">
                            <a:latin typeface="Cambria Math" panose="02040503050406030204" pitchFamily="18" charset="0"/>
                            <a:ea typeface="宋体" panose="02010600030101010101" pitchFamily="2" charset="-122"/>
                          </a:rPr>
                        </m:ctrlPr>
                      </m:fPr>
                      <m:num>
                        <m:r>
                          <a:rPr lang="en-US" altLang="zh-CN" sz="2000" b="0" i="1" smtClean="0">
                            <a:latin typeface="Cambria Math" panose="02040503050406030204" pitchFamily="18" charset="0"/>
                            <a:ea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num>
                      <m:den>
                        <m:r>
                          <a:rPr lang="en-US" altLang="zh-CN" sz="2000" b="0" i="1" smtClean="0">
                            <a:latin typeface="Cambria Math" panose="02040503050406030204" pitchFamily="18" charset="0"/>
                            <a:ea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rPr>
                          <m:t>)</m:t>
                        </m:r>
                      </m:den>
                    </m:f>
                    <m:nary>
                      <m:naryPr>
                        <m:chr m:val="∏"/>
                        <m:limLoc m:val="subSup"/>
                        <m:ctrlPr>
                          <a:rPr lang="en-US" altLang="zh-CN" sz="2000" b="0" i="1" smtClean="0">
                            <a:latin typeface="Cambria Math" panose="02040503050406030204" pitchFamily="18" charset="0"/>
                            <a:ea typeface="宋体" panose="02010600030101010101" pitchFamily="2" charset="-122"/>
                          </a:rPr>
                        </m:ctrlPr>
                      </m:naryPr>
                      <m:sub>
                        <m:r>
                          <m:rPr>
                            <m:brk m:alnAt="25"/>
                          </m:rPr>
                          <a:rPr lang="en-US" altLang="zh-CN" sz="2000" b="0" i="1" smtClean="0">
                            <a:latin typeface="Cambria Math" panose="02040503050406030204" pitchFamily="18" charset="0"/>
                            <a:ea typeface="宋体" panose="02010600030101010101" pitchFamily="2" charset="-122"/>
                          </a:rPr>
                          <m:t>𝑖</m:t>
                        </m:r>
                        <m:r>
                          <a:rPr lang="en-US" altLang="zh-CN" sz="2000" b="0" i="1" smtClean="0">
                            <a:latin typeface="Cambria Math" panose="02040503050406030204" pitchFamily="18" charset="0"/>
                            <a:ea typeface="宋体" panose="02010600030101010101" pitchFamily="2" charset="-122"/>
                          </a:rPr>
                          <m:t>=1</m:t>
                        </m:r>
                      </m:sub>
                      <m:sup>
                        <m:r>
                          <a:rPr lang="en-US" altLang="zh-CN" sz="2000" b="0" i="1" smtClean="0">
                            <a:latin typeface="Cambria Math" panose="02040503050406030204" pitchFamily="18" charset="0"/>
                            <a:ea typeface="宋体" panose="02010600030101010101" pitchFamily="2" charset="-122"/>
                          </a:rPr>
                          <m:t>𝑑</m:t>
                        </m:r>
                      </m:sup>
                      <m:e>
                        <m:r>
                          <a:rPr lang="en-US" altLang="zh-CN" sz="2000" b="0" i="1" smtClean="0">
                            <a:latin typeface="Cambria Math" panose="02040503050406030204" pitchFamily="18" charset="0"/>
                            <a:ea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𝑐</m:t>
                        </m:r>
                        <m:r>
                          <a:rPr lang="en-US" altLang="zh-CN" sz="2000" b="0" i="1" smtClean="0">
                            <a:latin typeface="Cambria Math" panose="02040503050406030204" pitchFamily="18" charset="0"/>
                            <a:ea typeface="宋体" panose="02010600030101010101" pitchFamily="2" charset="-122"/>
                          </a:rPr>
                          <m:t>)</m:t>
                        </m:r>
                      </m:e>
                    </m:nary>
                  </m:oMath>
                </a14:m>
                <a:r>
                  <a:rPr lang="zh-CN" altLang="en-US" sz="2000" dirty="0">
                    <a:latin typeface="宋体" panose="02010600030101010101" pitchFamily="2" charset="-122"/>
                    <a:ea typeface="宋体" panose="02010600030101010101" pitchFamily="2" charset="-122"/>
                    <a:cs typeface="宋体" panose="02010600030101010101" pitchFamily="2" charset="-122"/>
                  </a:rPr>
                  <a:t>，其中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宋体" panose="02010600030101010101" pitchFamily="2" charset="-122"/>
                    <a:ea typeface="宋体" panose="02010600030101010101" pitchFamily="2" charset="-122"/>
                    <a:cs typeface="宋体" panose="02010600030101010101" pitchFamily="2" charset="-122"/>
                  </a:rPr>
                  <a:t>为属性数目，</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𝑖</m:t>
                        </m:r>
                      </m:sub>
                    </m:sSub>
                  </m:oMath>
                </a14:m>
                <a:r>
                  <a:rPr lang="zh-CN" altLang="en-US" sz="2000" dirty="0">
                    <a:latin typeface="宋体" panose="02010600030101010101" pitchFamily="2" charset="-122"/>
                    <a:ea typeface="宋体" panose="02010600030101010101" pitchFamily="2" charset="-122"/>
                    <a:cs typeface="宋体" panose="02010600030101010101" pitchFamily="2" charset="-122"/>
                  </a:rPr>
                  <a:t>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宋体" panose="02010600030101010101" pitchFamily="2" charset="-122"/>
                    <a:ea typeface="宋体" panose="02010600030101010101" pitchFamily="2" charset="-122"/>
                    <a:cs typeface="宋体" panose="02010600030101010101" pitchFamily="2" charset="-122"/>
                  </a:rPr>
                  <a:t>在第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宋体" panose="02010600030101010101" pitchFamily="2" charset="-122"/>
                    <a:ea typeface="宋体" panose="02010600030101010101" pitchFamily="2" charset="-122"/>
                    <a:cs typeface="宋体" panose="02010600030101010101" pitchFamily="2" charset="-122"/>
                  </a:rPr>
                  <a:t>个属性上的取值。</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对于所有类别来说</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latin typeface="宋体" panose="02010600030101010101" pitchFamily="2" charset="-122"/>
                    <a:ea typeface="宋体" panose="02010600030101010101" pitchFamily="2" charset="-122"/>
                    <a:cs typeface="宋体" panose="02010600030101010101" pitchFamily="2" charset="-122"/>
                  </a:rPr>
                  <a:t>相同，因此贝叶斯判定准则为                              </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marL="62865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cs typeface="宋体" panose="02010600030101010101" pitchFamily="2" charset="-122"/>
                  </a:rPr>
                  <a:t>显然朴素贝叶斯分类器的训练过程就是</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基于训练集</a:t>
                </a:r>
                <a:r>
                  <a:rPr lang="en-US" altLang="zh-CN" sz="2000" dirty="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来估计先验概率</a:t>
                </a:r>
                <a14:m>
                  <m:oMath xmlns:m="http://schemas.openxmlformats.org/officeDocument/2006/math">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𝑐</m:t>
                    </m:r>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oMath>
                </a14:m>
                <a:r>
                  <a:rPr lang="zh-CN" altLang="en-US" sz="2000" dirty="0">
                    <a:solidFill>
                      <a:schemeClr val="accent1"/>
                    </a:solidFill>
                    <a:latin typeface="宋体" panose="02010600030101010101" pitchFamily="2" charset="-122"/>
                    <a:ea typeface="宋体" panose="02010600030101010101" pitchFamily="2" charset="-122"/>
                    <a:cs typeface="宋体" panose="02010600030101010101" pitchFamily="2" charset="-122"/>
                  </a:rPr>
                  <a:t>，并为每个属性估计条件概率</a:t>
                </a:r>
                <a14:m>
                  <m:oMath xmlns:m="http://schemas.openxmlformats.org/officeDocument/2006/math">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𝑃</m:t>
                    </m:r>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sSub>
                      <m:sSubPr>
                        <m:ctrlPr>
                          <a:rPr lang="en-US" altLang="zh-CN" sz="2000" b="0" i="1" smtClean="0">
                            <a:solidFill>
                              <a:schemeClr val="accent1"/>
                            </a:solidFill>
                            <a:latin typeface="Cambria Math" panose="02040503050406030204" pitchFamily="18" charset="0"/>
                            <a:ea typeface="宋体" panose="02010600030101010101" pitchFamily="2" charset="-122"/>
                          </a:rPr>
                        </m:ctrlPr>
                      </m:sSubPr>
                      <m:e>
                        <m:r>
                          <a:rPr lang="en-US" altLang="zh-CN" sz="2000" b="0" i="1" smtClean="0">
                            <a:solidFill>
                              <a:schemeClr val="accent1"/>
                            </a:solidFill>
                            <a:latin typeface="Cambria Math" panose="02040503050406030204" pitchFamily="18" charset="0"/>
                            <a:ea typeface="宋体" panose="02010600030101010101" pitchFamily="2" charset="-122"/>
                          </a:rPr>
                          <m:t>𝑥</m:t>
                        </m:r>
                      </m:e>
                      <m:sub>
                        <m:r>
                          <a:rPr lang="en-US" altLang="zh-CN" sz="2000" b="0" i="1" smtClean="0">
                            <a:solidFill>
                              <a:schemeClr val="accent1"/>
                            </a:solidFill>
                            <a:latin typeface="Cambria Math" panose="02040503050406030204" pitchFamily="18" charset="0"/>
                            <a:ea typeface="宋体" panose="02010600030101010101" pitchFamily="2" charset="-122"/>
                          </a:rPr>
                          <m:t>𝑖</m:t>
                        </m:r>
                      </m:sub>
                    </m:sSub>
                    <m:r>
                      <a:rPr lang="en-US" altLang="zh-CN" sz="2000" b="0" i="1" smtClean="0">
                        <a:solidFill>
                          <a:schemeClr val="accent1"/>
                        </a:solidFill>
                        <a:latin typeface="Cambria Math" panose="02040503050406030204" pitchFamily="18" charset="0"/>
                        <a:ea typeface="宋体" panose="02010600030101010101" pitchFamily="2" charset="-122"/>
                      </a:rPr>
                      <m:t>|</m:t>
                    </m:r>
                    <m:r>
                      <a:rPr lang="en-US" altLang="zh-CN" sz="2000" b="0" i="1" smtClean="0">
                        <a:solidFill>
                          <a:schemeClr val="accent1"/>
                        </a:solidFill>
                        <a:latin typeface="Cambria Math" panose="02040503050406030204" pitchFamily="18" charset="0"/>
                        <a:ea typeface="宋体" panose="02010600030101010101" pitchFamily="2" charset="-122"/>
                      </a:rPr>
                      <m:t>𝑐</m:t>
                    </m:r>
                    <m:r>
                      <a:rPr lang="en-US" altLang="zh-CN" sz="2000" b="0" i="1" smtClean="0">
                        <a:solidFill>
                          <a:schemeClr val="accent1"/>
                        </a:solidFill>
                        <a:latin typeface="Cambria Math" panose="02040503050406030204" pitchFamily="18" charset="0"/>
                        <a:ea typeface="宋体" panose="02010600030101010101" pitchFamily="2" charset="-122"/>
                        <a:cs typeface="宋体" panose="02010600030101010101" pitchFamily="2" charset="-122"/>
                      </a:rPr>
                      <m:t>)</m:t>
                    </m:r>
                  </m:oMath>
                </a14:m>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42" name="文本框 41">
                <a:extLst>
                  <a:ext uri="{FF2B5EF4-FFF2-40B4-BE49-F238E27FC236}">
                    <a16:creationId xmlns:a16="http://schemas.microsoft.com/office/drawing/2014/main" id="{BF50F4A3-B117-4286-A9B0-EBF922127803}"/>
                  </a:ext>
                </a:extLst>
              </p:cNvPr>
              <p:cNvSpPr txBox="1">
                <a:spLocks noRot="1" noChangeAspect="1" noMove="1" noResize="1" noEditPoints="1" noAdjustHandles="1" noChangeArrowheads="1" noChangeShapeType="1" noTextEdit="1"/>
              </p:cNvSpPr>
              <p:nvPr/>
            </p:nvSpPr>
            <p:spPr>
              <a:xfrm>
                <a:off x="992823" y="1885276"/>
                <a:ext cx="10206355" cy="3087448"/>
              </a:xfrm>
              <a:prstGeom prst="rect">
                <a:avLst/>
              </a:prstGeom>
              <a:blipFill>
                <a:blip r:embed="rId3"/>
                <a:stretch>
                  <a:fillRect r="-60" b="-2170"/>
                </a:stretch>
              </a:blipFill>
            </p:spPr>
            <p:txBody>
              <a:bodyPr/>
              <a:lstStyle/>
              <a:p>
                <a:r>
                  <a:rPr lang="zh-CN" altLang="en-US">
                    <a:noFill/>
                  </a:rPr>
                  <a:t> </a:t>
                </a:r>
              </a:p>
            </p:txBody>
          </p:sp>
        </mc:Fallback>
      </mc:AlternateContent>
      <p:graphicFrame>
        <p:nvGraphicFramePr>
          <p:cNvPr id="2" name="对象 1">
            <a:extLst>
              <a:ext uri="{FF2B5EF4-FFF2-40B4-BE49-F238E27FC236}">
                <a16:creationId xmlns:a16="http://schemas.microsoft.com/office/drawing/2014/main" id="{8742D6F2-20A0-4190-89E0-A7CD3E54D758}"/>
              </a:ext>
            </a:extLst>
          </p:cNvPr>
          <p:cNvGraphicFramePr>
            <a:graphicFrameLocks noChangeAspect="1"/>
          </p:cNvGraphicFramePr>
          <p:nvPr>
            <p:extLst>
              <p:ext uri="{D42A27DB-BD31-4B8C-83A1-F6EECF244321}">
                <p14:modId xmlns:p14="http://schemas.microsoft.com/office/powerpoint/2010/main" val="1607687869"/>
              </p:ext>
            </p:extLst>
          </p:nvPr>
        </p:nvGraphicFramePr>
        <p:xfrm>
          <a:off x="7564334" y="3612155"/>
          <a:ext cx="3632397" cy="637263"/>
        </p:xfrm>
        <a:graphic>
          <a:graphicData uri="http://schemas.openxmlformats.org/presentationml/2006/ole">
            <mc:AlternateContent xmlns:mc="http://schemas.openxmlformats.org/markup-compatibility/2006">
              <mc:Choice xmlns:v="urn:schemas-microsoft-com:vml" Requires="v">
                <p:oleObj name="Equation" r:id="rId4" imgW="2171520" imgH="380880" progId="Equation.DSMT4">
                  <p:embed/>
                </p:oleObj>
              </mc:Choice>
              <mc:Fallback>
                <p:oleObj name="Equation" r:id="rId4" imgW="2171520" imgH="380880" progId="Equation.DSMT4">
                  <p:embed/>
                  <p:pic>
                    <p:nvPicPr>
                      <p:cNvPr id="0" name=""/>
                      <p:cNvPicPr/>
                      <p:nvPr/>
                    </p:nvPicPr>
                    <p:blipFill>
                      <a:blip r:embed="rId5"/>
                      <a:stretch>
                        <a:fillRect/>
                      </a:stretch>
                    </p:blipFill>
                    <p:spPr>
                      <a:xfrm>
                        <a:off x="7564334" y="3612155"/>
                        <a:ext cx="3632397" cy="637263"/>
                      </a:xfrm>
                      <a:prstGeom prst="rect">
                        <a:avLst/>
                      </a:prstGeom>
                    </p:spPr>
                  </p:pic>
                </p:oleObj>
              </mc:Fallback>
            </mc:AlternateContent>
          </a:graphicData>
        </a:graphic>
      </p:graphicFrame>
    </p:spTree>
    <p:extLst>
      <p:ext uri="{BB962C8B-B14F-4D97-AF65-F5344CB8AC3E}">
        <p14:creationId xmlns:p14="http://schemas.microsoft.com/office/powerpoint/2010/main" val="338207689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algn="l">
          <a:lnSpc>
            <a:spcPct val="150000"/>
          </a:lnSpc>
          <a:defRPr sz="2400" dirty="0">
            <a:latin typeface="宋体" panose="02010600030101010101" pitchFamily="2" charset="-122"/>
            <a:ea typeface="宋体" panose="02010600030101010101" pitchFamily="2" charset="-122"/>
            <a:cs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2216</TotalTime>
  <Words>3783</Words>
  <Application>Microsoft Office PowerPoint</Application>
  <PresentationFormat>宽屏</PresentationFormat>
  <Paragraphs>465</Paragraphs>
  <Slides>30</Slides>
  <Notes>30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9" baseType="lpstr">
      <vt:lpstr>宋体</vt:lpstr>
      <vt:lpstr>Arial</vt:lpstr>
      <vt:lpstr>Calibri</vt:lpstr>
      <vt:lpstr>Cambria Math</vt:lpstr>
      <vt:lpstr>Times New Roman</vt:lpstr>
      <vt:lpstr>Wingdings</vt:lpstr>
      <vt:lpstr>自定义设计方案</vt:lpstr>
      <vt:lpstr>1_自定义设计方案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fang Ren</cp:lastModifiedBy>
  <cp:revision>367</cp:revision>
  <dcterms:created xsi:type="dcterms:W3CDTF">2015-08-18T02:51:00Z</dcterms:created>
  <dcterms:modified xsi:type="dcterms:W3CDTF">2021-12-05T17:04:18Z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2EB49776A9034C3AB908CB2377F97A4C</vt:lpwstr>
  </property>
</Properties>
</file>