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2" r:id="rId2"/>
    <p:sldMasterId id="2147483694" r:id="rId3"/>
  </p:sldMasterIdLst>
  <p:notesMasterIdLst>
    <p:notesMasterId r:id="rId51"/>
  </p:notesMasterIdLst>
  <p:sldIdLst>
    <p:sldId id="259" r:id="rId4"/>
    <p:sldId id="295" r:id="rId5"/>
    <p:sldId id="319" r:id="rId6"/>
    <p:sldId id="344" r:id="rId7"/>
    <p:sldId id="322" r:id="rId8"/>
    <p:sldId id="342" r:id="rId9"/>
    <p:sldId id="345" r:id="rId10"/>
    <p:sldId id="321" r:id="rId11"/>
    <p:sldId id="324" r:id="rId12"/>
    <p:sldId id="325" r:id="rId13"/>
    <p:sldId id="326" r:id="rId14"/>
    <p:sldId id="343" r:id="rId15"/>
    <p:sldId id="329" r:id="rId16"/>
    <p:sldId id="327" r:id="rId17"/>
    <p:sldId id="330" r:id="rId18"/>
    <p:sldId id="331" r:id="rId19"/>
    <p:sldId id="328" r:id="rId20"/>
    <p:sldId id="349" r:id="rId21"/>
    <p:sldId id="332" r:id="rId22"/>
    <p:sldId id="333" r:id="rId23"/>
    <p:sldId id="335" r:id="rId24"/>
    <p:sldId id="337" r:id="rId25"/>
    <p:sldId id="347" r:id="rId26"/>
    <p:sldId id="336" r:id="rId27"/>
    <p:sldId id="338" r:id="rId28"/>
    <p:sldId id="348" r:id="rId29"/>
    <p:sldId id="339" r:id="rId30"/>
    <p:sldId id="341" r:id="rId31"/>
    <p:sldId id="346" r:id="rId32"/>
    <p:sldId id="366" r:id="rId33"/>
    <p:sldId id="352" r:id="rId34"/>
    <p:sldId id="364" r:id="rId35"/>
    <p:sldId id="353" r:id="rId36"/>
    <p:sldId id="354" r:id="rId37"/>
    <p:sldId id="355" r:id="rId38"/>
    <p:sldId id="350" r:id="rId39"/>
    <p:sldId id="357" r:id="rId40"/>
    <p:sldId id="358" r:id="rId41"/>
    <p:sldId id="360" r:id="rId42"/>
    <p:sldId id="359" r:id="rId43"/>
    <p:sldId id="356" r:id="rId44"/>
    <p:sldId id="363" r:id="rId45"/>
    <p:sldId id="365" r:id="rId46"/>
    <p:sldId id="361" r:id="rId47"/>
    <p:sldId id="362" r:id="rId48"/>
    <p:sldId id="288" r:id="rId49"/>
    <p:sldId id="272" r:id="rId5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9pPr>
  </p:defaultTextStyle>
  <p:extLst>
    <p:ext uri="{EFAFB233-063F-42B5-8137-9DF3F51BA10A}">
      <p15:sldGuideLst xmlns:p15="http://schemas.microsoft.com/office/powerpoint/2012/main">
        <p15:guide id="1" orient="horz" pos="2115">
          <p15:clr>
            <a:srgbClr val="A4A3A4"/>
          </p15:clr>
        </p15:guide>
        <p15:guide id="2" orient="horz" pos="314">
          <p15:clr>
            <a:srgbClr val="A4A3A4"/>
          </p15:clr>
        </p15:guide>
        <p15:guide id="3" orient="horz" pos="4119">
          <p15:clr>
            <a:srgbClr val="A4A3A4"/>
          </p15:clr>
        </p15:guide>
        <p15:guide id="4" pos="3840">
          <p15:clr>
            <a:srgbClr val="A4A3A4"/>
          </p15:clr>
        </p15:guide>
        <p15:guide id="5" pos="62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Ren" initials="fR" lastIdx="1" clrIdx="0">
    <p:extLst>
      <p:ext uri="{19B8F6BF-5375-455C-9EA6-DF929625EA0E}">
        <p15:presenceInfo xmlns:p15="http://schemas.microsoft.com/office/powerpoint/2012/main" userId="2f3e7e23176f61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C9C"/>
    <a:srgbClr val="D9DADE"/>
    <a:srgbClr val="6B751E"/>
    <a:srgbClr val="50491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p:restoredTop sz="94674"/>
  </p:normalViewPr>
  <p:slideViewPr>
    <p:cSldViewPr snapToGrid="0" snapToObjects="1" showGuides="1">
      <p:cViewPr varScale="1">
        <p:scale>
          <a:sx n="114" d="100"/>
          <a:sy n="114" d="100"/>
        </p:scale>
        <p:origin x="396" y="108"/>
      </p:cViewPr>
      <p:guideLst>
        <p:guide orient="horz" pos="2115"/>
        <p:guide orient="horz" pos="314"/>
        <p:guide orient="horz" pos="4119"/>
        <p:guide pos="3840"/>
        <p:guide pos="625"/>
      </p:guideLst>
    </p:cSldViewPr>
  </p:slideViewPr>
  <p:notesTextViewPr>
    <p:cViewPr>
      <p:scale>
        <a:sx n="1" d="1"/>
        <a:sy n="1" d="1"/>
      </p:scale>
      <p:origin x="0" y="0"/>
    </p:cViewPr>
  </p:notesTextViewPr>
  <p:sorterViewPr>
    <p:cViewPr>
      <p:scale>
        <a:sx n="139" d="100"/>
        <a:sy n="139" d="100"/>
      </p:scale>
      <p:origin x="0" y="0"/>
    </p:cViewPr>
  </p:sorter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4"/>
            <c:marker>
              <c:symbol val="circle"/>
              <c:size val="5"/>
              <c:spPr>
                <a:solidFill>
                  <a:schemeClr val="accent1"/>
                </a:solidFill>
                <a:ln w="9525">
                  <a:solidFill>
                    <a:schemeClr val="accent1"/>
                  </a:solidFill>
                </a:ln>
                <a:effectLst/>
              </c:spPr>
            </c:marker>
            <c:bubble3D val="0"/>
            <c:spPr>
              <a:ln w="19050" cap="rnd">
                <a:solidFill>
                  <a:schemeClr val="accent1"/>
                </a:solidFill>
                <a:round/>
              </a:ln>
              <a:effectLst/>
            </c:spPr>
            <c:extLst>
              <c:ext xmlns:c16="http://schemas.microsoft.com/office/drawing/2014/chart" uri="{C3380CC4-5D6E-409C-BE32-E72D297353CC}">
                <c16:uniqueId val="{00000001-C788-410C-B260-6703DCC25CC7}"/>
              </c:ext>
            </c:extLst>
          </c:dPt>
          <c:xVal>
            <c:numRef>
              <c:f>Sheet1!$A$2:$A$7</c:f>
              <c:numCache>
                <c:formatCode>General</c:formatCode>
                <c:ptCount val="6"/>
                <c:pt idx="0">
                  <c:v>0</c:v>
                </c:pt>
                <c:pt idx="1">
                  <c:v>0.4</c:v>
                </c:pt>
                <c:pt idx="2">
                  <c:v>0.64</c:v>
                </c:pt>
                <c:pt idx="3">
                  <c:v>0.8</c:v>
                </c:pt>
                <c:pt idx="4">
                  <c:v>0.9</c:v>
                </c:pt>
                <c:pt idx="5">
                  <c:v>1</c:v>
                </c:pt>
              </c:numCache>
            </c:numRef>
          </c:xVal>
          <c:yVal>
            <c:numRef>
              <c:f>Sheet1!$B$2:$B$7</c:f>
              <c:numCache>
                <c:formatCode>General</c:formatCode>
                <c:ptCount val="6"/>
                <c:pt idx="0">
                  <c:v>1</c:v>
                </c:pt>
                <c:pt idx="1">
                  <c:v>0.92</c:v>
                </c:pt>
                <c:pt idx="2">
                  <c:v>0.83</c:v>
                </c:pt>
                <c:pt idx="3">
                  <c:v>0.7</c:v>
                </c:pt>
                <c:pt idx="4">
                  <c:v>0.55000000000000004</c:v>
                </c:pt>
                <c:pt idx="5">
                  <c:v>0</c:v>
                </c:pt>
              </c:numCache>
            </c:numRef>
          </c:yVal>
          <c:smooth val="1"/>
          <c:extLst>
            <c:ext xmlns:c16="http://schemas.microsoft.com/office/drawing/2014/chart" uri="{C3380CC4-5D6E-409C-BE32-E72D297353CC}">
              <c16:uniqueId val="{00000002-C788-410C-B260-6703DCC25CC7}"/>
            </c:ext>
          </c:extLst>
        </c:ser>
        <c:ser>
          <c:idx val="2"/>
          <c:order val="1"/>
          <c:tx>
            <c:strRef>
              <c:f>Sheet1!$D$1</c:f>
              <c:strCache>
                <c:ptCount val="1"/>
                <c:pt idx="0">
                  <c:v>Y值</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Sheet1!$A$2:$A$7</c:f>
              <c:numCache>
                <c:formatCode>General</c:formatCode>
                <c:ptCount val="6"/>
                <c:pt idx="0">
                  <c:v>0</c:v>
                </c:pt>
                <c:pt idx="1">
                  <c:v>0.4</c:v>
                </c:pt>
                <c:pt idx="2">
                  <c:v>0.64</c:v>
                </c:pt>
                <c:pt idx="3">
                  <c:v>0.8</c:v>
                </c:pt>
                <c:pt idx="4">
                  <c:v>0.9</c:v>
                </c:pt>
                <c:pt idx="5">
                  <c:v>1</c:v>
                </c:pt>
              </c:numCache>
            </c:numRef>
          </c:xVal>
          <c:yVal>
            <c:numRef>
              <c:f>Sheet1!$D$2:$D$7</c:f>
              <c:numCache>
                <c:formatCode>General</c:formatCode>
                <c:ptCount val="6"/>
                <c:pt idx="0">
                  <c:v>1</c:v>
                </c:pt>
                <c:pt idx="1">
                  <c:v>0.95</c:v>
                </c:pt>
                <c:pt idx="2">
                  <c:v>0.86</c:v>
                </c:pt>
                <c:pt idx="3">
                  <c:v>0.78</c:v>
                </c:pt>
                <c:pt idx="4">
                  <c:v>0.6</c:v>
                </c:pt>
                <c:pt idx="5">
                  <c:v>0</c:v>
                </c:pt>
              </c:numCache>
            </c:numRef>
          </c:yVal>
          <c:smooth val="1"/>
          <c:extLst>
            <c:ext xmlns:c16="http://schemas.microsoft.com/office/drawing/2014/chart" uri="{C3380CC4-5D6E-409C-BE32-E72D297353CC}">
              <c16:uniqueId val="{00000003-C788-410C-B260-6703DCC25CC7}"/>
            </c:ext>
          </c:extLst>
        </c:ser>
        <c:dLbls>
          <c:showLegendKey val="0"/>
          <c:showVal val="0"/>
          <c:showCatName val="0"/>
          <c:showSerName val="0"/>
          <c:showPercent val="0"/>
          <c:showBubbleSize val="0"/>
        </c:dLbls>
        <c:axId val="1646859856"/>
        <c:axId val="1652483856"/>
      </c:scatterChart>
      <c:valAx>
        <c:axId val="16468598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sz="2000" dirty="0">
                    <a:latin typeface="宋体" panose="02010600030101010101" pitchFamily="2" charset="-122"/>
                    <a:ea typeface="宋体" panose="02010600030101010101" pitchFamily="2" charset="-122"/>
                  </a:rPr>
                  <a:t>查全率</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52483856"/>
        <c:crosses val="autoZero"/>
        <c:crossBetween val="midCat"/>
      </c:valAx>
      <c:valAx>
        <c:axId val="16524838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sz="2000" dirty="0">
                    <a:latin typeface="宋体" panose="02010600030101010101" pitchFamily="2" charset="-122"/>
                    <a:ea typeface="宋体" panose="02010600030101010101" pitchFamily="2" charset="-122"/>
                  </a:rPr>
                  <a:t>查准率</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468598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Sheet1!$A$2:$A$7</c:f>
              <c:numCache>
                <c:formatCode>General</c:formatCode>
                <c:ptCount val="6"/>
                <c:pt idx="0">
                  <c:v>0</c:v>
                </c:pt>
                <c:pt idx="1">
                  <c:v>0.2</c:v>
                </c:pt>
                <c:pt idx="2">
                  <c:v>0.4</c:v>
                </c:pt>
                <c:pt idx="3">
                  <c:v>0.6</c:v>
                </c:pt>
                <c:pt idx="4">
                  <c:v>0.8</c:v>
                </c:pt>
                <c:pt idx="5">
                  <c:v>1</c:v>
                </c:pt>
              </c:numCache>
            </c:numRef>
          </c:xVal>
          <c:yVal>
            <c:numRef>
              <c:f>Sheet1!$B$2:$B$7</c:f>
              <c:numCache>
                <c:formatCode>General</c:formatCode>
                <c:ptCount val="6"/>
                <c:pt idx="0">
                  <c:v>0</c:v>
                </c:pt>
                <c:pt idx="1">
                  <c:v>0.6</c:v>
                </c:pt>
                <c:pt idx="2">
                  <c:v>0.8</c:v>
                </c:pt>
                <c:pt idx="3">
                  <c:v>0.88</c:v>
                </c:pt>
                <c:pt idx="4">
                  <c:v>0.94</c:v>
                </c:pt>
                <c:pt idx="5">
                  <c:v>1</c:v>
                </c:pt>
              </c:numCache>
            </c:numRef>
          </c:yVal>
          <c:smooth val="1"/>
          <c:extLst>
            <c:ext xmlns:c16="http://schemas.microsoft.com/office/drawing/2014/chart" uri="{C3380CC4-5D6E-409C-BE32-E72D297353CC}">
              <c16:uniqueId val="{00000000-D0FE-4684-9676-2AFBFA72D70F}"/>
            </c:ext>
          </c:extLst>
        </c:ser>
        <c:dLbls>
          <c:showLegendKey val="0"/>
          <c:showVal val="0"/>
          <c:showCatName val="0"/>
          <c:showSerName val="0"/>
          <c:showPercent val="0"/>
          <c:showBubbleSize val="0"/>
        </c:dLbls>
        <c:axId val="1644613360"/>
        <c:axId val="2049597712"/>
      </c:scatterChart>
      <c:valAx>
        <c:axId val="16446133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sz="2000" dirty="0">
                    <a:latin typeface="宋体" panose="02010600030101010101" pitchFamily="2" charset="-122"/>
                    <a:ea typeface="宋体" panose="02010600030101010101" pitchFamily="2" charset="-122"/>
                  </a:rPr>
                  <a:t>假正例率</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49597712"/>
        <c:crosses val="autoZero"/>
        <c:crossBetween val="midCat"/>
      </c:valAx>
      <c:valAx>
        <c:axId val="2049597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sz="2000" dirty="0">
                    <a:latin typeface="宋体" panose="02010600030101010101" pitchFamily="2" charset="-122"/>
                    <a:ea typeface="宋体" panose="02010600030101010101" pitchFamily="2" charset="-122"/>
                  </a:rPr>
                  <a:t>真正例率</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446133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8E127298-6CB9-4ACB-BB12-7F75F06D4BB4}" type="datetimeFigureOut">
              <a:rPr lang="zh-CN" altLang="en-US" strike="noStrike" noProof="1" smtClean="0">
                <a:latin typeface="+mn-lt"/>
                <a:ea typeface="+mn-ea"/>
                <a:cs typeface="+mn-cs"/>
              </a:rPr>
              <a:t>2022/3/24</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B43869FB-3FC2-4617-8655-B1CA3DFD2224}" type="slidenum">
              <a:rPr lang="zh-CN" altLang="en-US" strike="noStrike" noProof="1" smtClean="0">
                <a:latin typeface="+mn-lt"/>
                <a:ea typeface="+mn-ea"/>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p:cNvSpPr>
          <p:nvPr>
            <p:ph type="sldImg"/>
          </p:nvPr>
        </p:nvSpPr>
        <p:spPr/>
      </p:sp>
      <p:sp>
        <p:nvSpPr>
          <p:cNvPr id="5122" name="备注占位符 2"/>
          <p:cNvSpPr>
            <a:spLocks noGrp="1"/>
          </p:cNvSpPr>
          <p:nvPr>
            <p:ph type="body"/>
          </p:nvPr>
        </p:nvSpPr>
        <p:spPr/>
        <p:txBody>
          <a:bodyPr lIns="91440" tIns="45720" rIns="91440" bIns="45720" anchor="t" anchorCtr="0"/>
          <a:lstStyle/>
          <a:p>
            <a:pPr lvl="0"/>
            <a:endParaRPr lang="zh-CN" altLang="en-US"/>
          </a:p>
        </p:txBody>
      </p:sp>
      <p:sp>
        <p:nvSpPr>
          <p:cNvPr id="51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10</a:t>
            </a:fld>
            <a:endParaRPr lang="zh-CN" altLang="en-US" sz="1200"/>
          </a:p>
        </p:txBody>
      </p:sp>
    </p:spTree>
    <p:extLst>
      <p:ext uri="{BB962C8B-B14F-4D97-AF65-F5344CB8AC3E}">
        <p14:creationId xmlns:p14="http://schemas.microsoft.com/office/powerpoint/2010/main" val="2044444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11</a:t>
            </a:fld>
            <a:endParaRPr lang="zh-CN" altLang="en-US" sz="1200"/>
          </a:p>
        </p:txBody>
      </p:sp>
    </p:spTree>
    <p:extLst>
      <p:ext uri="{BB962C8B-B14F-4D97-AF65-F5344CB8AC3E}">
        <p14:creationId xmlns:p14="http://schemas.microsoft.com/office/powerpoint/2010/main" val="185330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12</a:t>
            </a:fld>
            <a:endParaRPr lang="zh-CN" altLang="en-US" sz="1200"/>
          </a:p>
        </p:txBody>
      </p:sp>
    </p:spTree>
    <p:extLst>
      <p:ext uri="{BB962C8B-B14F-4D97-AF65-F5344CB8AC3E}">
        <p14:creationId xmlns:p14="http://schemas.microsoft.com/office/powerpoint/2010/main" val="913165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13</a:t>
            </a:fld>
            <a:endParaRPr lang="zh-CN" altLang="en-US" sz="1200"/>
          </a:p>
        </p:txBody>
      </p:sp>
    </p:spTree>
    <p:extLst>
      <p:ext uri="{BB962C8B-B14F-4D97-AF65-F5344CB8AC3E}">
        <p14:creationId xmlns:p14="http://schemas.microsoft.com/office/powerpoint/2010/main" val="3653240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14</a:t>
            </a:fld>
            <a:endParaRPr lang="zh-CN" altLang="en-US" sz="1200"/>
          </a:p>
        </p:txBody>
      </p:sp>
    </p:spTree>
    <p:extLst>
      <p:ext uri="{BB962C8B-B14F-4D97-AF65-F5344CB8AC3E}">
        <p14:creationId xmlns:p14="http://schemas.microsoft.com/office/powerpoint/2010/main" val="632182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15</a:t>
            </a:fld>
            <a:endParaRPr lang="zh-CN" altLang="en-US" sz="1200"/>
          </a:p>
        </p:txBody>
      </p:sp>
    </p:spTree>
    <p:extLst>
      <p:ext uri="{BB962C8B-B14F-4D97-AF65-F5344CB8AC3E}">
        <p14:creationId xmlns:p14="http://schemas.microsoft.com/office/powerpoint/2010/main" val="3818963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16</a:t>
            </a:fld>
            <a:endParaRPr lang="zh-CN" altLang="en-US" sz="1200"/>
          </a:p>
        </p:txBody>
      </p:sp>
    </p:spTree>
    <p:extLst>
      <p:ext uri="{BB962C8B-B14F-4D97-AF65-F5344CB8AC3E}">
        <p14:creationId xmlns:p14="http://schemas.microsoft.com/office/powerpoint/2010/main" val="299965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17</a:t>
            </a:fld>
            <a:endParaRPr lang="zh-CN" altLang="en-US" sz="1200"/>
          </a:p>
        </p:txBody>
      </p:sp>
    </p:spTree>
    <p:extLst>
      <p:ext uri="{BB962C8B-B14F-4D97-AF65-F5344CB8AC3E}">
        <p14:creationId xmlns:p14="http://schemas.microsoft.com/office/powerpoint/2010/main" val="939542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18</a:t>
            </a:fld>
            <a:endParaRPr lang="zh-CN" altLang="en-US" sz="1200"/>
          </a:p>
        </p:txBody>
      </p:sp>
    </p:spTree>
    <p:extLst>
      <p:ext uri="{BB962C8B-B14F-4D97-AF65-F5344CB8AC3E}">
        <p14:creationId xmlns:p14="http://schemas.microsoft.com/office/powerpoint/2010/main" val="2793512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19</a:t>
            </a:fld>
            <a:endParaRPr lang="zh-CN" altLang="en-US" sz="1200"/>
          </a:p>
        </p:txBody>
      </p:sp>
    </p:spTree>
    <p:extLst>
      <p:ext uri="{BB962C8B-B14F-4D97-AF65-F5344CB8AC3E}">
        <p14:creationId xmlns:p14="http://schemas.microsoft.com/office/powerpoint/2010/main" val="743454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20</a:t>
            </a:fld>
            <a:endParaRPr lang="zh-CN" altLang="en-US" sz="1200"/>
          </a:p>
        </p:txBody>
      </p:sp>
    </p:spTree>
    <p:extLst>
      <p:ext uri="{BB962C8B-B14F-4D97-AF65-F5344CB8AC3E}">
        <p14:creationId xmlns:p14="http://schemas.microsoft.com/office/powerpoint/2010/main" val="797259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21</a:t>
            </a:fld>
            <a:endParaRPr lang="zh-CN" altLang="en-US" sz="1200"/>
          </a:p>
        </p:txBody>
      </p:sp>
    </p:spTree>
    <p:extLst>
      <p:ext uri="{BB962C8B-B14F-4D97-AF65-F5344CB8AC3E}">
        <p14:creationId xmlns:p14="http://schemas.microsoft.com/office/powerpoint/2010/main" val="235794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22</a:t>
            </a:fld>
            <a:endParaRPr lang="zh-CN" altLang="en-US" sz="1200"/>
          </a:p>
        </p:txBody>
      </p:sp>
    </p:spTree>
    <p:extLst>
      <p:ext uri="{BB962C8B-B14F-4D97-AF65-F5344CB8AC3E}">
        <p14:creationId xmlns:p14="http://schemas.microsoft.com/office/powerpoint/2010/main" val="1396274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24</a:t>
            </a:fld>
            <a:endParaRPr lang="zh-CN" altLang="en-US" sz="1200"/>
          </a:p>
        </p:txBody>
      </p:sp>
    </p:spTree>
    <p:extLst>
      <p:ext uri="{BB962C8B-B14F-4D97-AF65-F5344CB8AC3E}">
        <p14:creationId xmlns:p14="http://schemas.microsoft.com/office/powerpoint/2010/main" val="565005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25</a:t>
            </a:fld>
            <a:endParaRPr lang="zh-CN" altLang="en-US" sz="1200"/>
          </a:p>
        </p:txBody>
      </p:sp>
    </p:spTree>
    <p:extLst>
      <p:ext uri="{BB962C8B-B14F-4D97-AF65-F5344CB8AC3E}">
        <p14:creationId xmlns:p14="http://schemas.microsoft.com/office/powerpoint/2010/main" val="1178581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26</a:t>
            </a:fld>
            <a:endParaRPr lang="zh-CN" altLang="en-US" sz="1200"/>
          </a:p>
        </p:txBody>
      </p:sp>
    </p:spTree>
    <p:extLst>
      <p:ext uri="{BB962C8B-B14F-4D97-AF65-F5344CB8AC3E}">
        <p14:creationId xmlns:p14="http://schemas.microsoft.com/office/powerpoint/2010/main" val="2947701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27</a:t>
            </a:fld>
            <a:endParaRPr lang="zh-CN" altLang="en-US" sz="1200"/>
          </a:p>
        </p:txBody>
      </p:sp>
    </p:spTree>
    <p:extLst>
      <p:ext uri="{BB962C8B-B14F-4D97-AF65-F5344CB8AC3E}">
        <p14:creationId xmlns:p14="http://schemas.microsoft.com/office/powerpoint/2010/main" val="2311334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28</a:t>
            </a:fld>
            <a:endParaRPr lang="zh-CN" altLang="en-US" sz="1200"/>
          </a:p>
        </p:txBody>
      </p:sp>
    </p:spTree>
    <p:extLst>
      <p:ext uri="{BB962C8B-B14F-4D97-AF65-F5344CB8AC3E}">
        <p14:creationId xmlns:p14="http://schemas.microsoft.com/office/powerpoint/2010/main" val="162683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29</a:t>
            </a:fld>
            <a:endParaRPr lang="zh-CN" altLang="en-US" sz="1200"/>
          </a:p>
        </p:txBody>
      </p:sp>
    </p:spTree>
    <p:extLst>
      <p:ext uri="{BB962C8B-B14F-4D97-AF65-F5344CB8AC3E}">
        <p14:creationId xmlns:p14="http://schemas.microsoft.com/office/powerpoint/2010/main" val="4209241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30</a:t>
            </a:fld>
            <a:endParaRPr lang="zh-CN" altLang="en-US" sz="1200"/>
          </a:p>
        </p:txBody>
      </p:sp>
    </p:spTree>
    <p:extLst>
      <p:ext uri="{BB962C8B-B14F-4D97-AF65-F5344CB8AC3E}">
        <p14:creationId xmlns:p14="http://schemas.microsoft.com/office/powerpoint/2010/main" val="3943379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3</a:t>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31</a:t>
            </a:fld>
            <a:endParaRPr lang="zh-CN" altLang="en-US" sz="1200"/>
          </a:p>
        </p:txBody>
      </p:sp>
    </p:spTree>
    <p:extLst>
      <p:ext uri="{BB962C8B-B14F-4D97-AF65-F5344CB8AC3E}">
        <p14:creationId xmlns:p14="http://schemas.microsoft.com/office/powerpoint/2010/main" val="4826236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32</a:t>
            </a:fld>
            <a:endParaRPr lang="zh-CN" altLang="en-US" sz="1200"/>
          </a:p>
        </p:txBody>
      </p:sp>
    </p:spTree>
    <p:extLst>
      <p:ext uri="{BB962C8B-B14F-4D97-AF65-F5344CB8AC3E}">
        <p14:creationId xmlns:p14="http://schemas.microsoft.com/office/powerpoint/2010/main" val="966478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33</a:t>
            </a:fld>
            <a:endParaRPr lang="zh-CN" altLang="en-US" sz="1200"/>
          </a:p>
        </p:txBody>
      </p:sp>
    </p:spTree>
    <p:extLst>
      <p:ext uri="{BB962C8B-B14F-4D97-AF65-F5344CB8AC3E}">
        <p14:creationId xmlns:p14="http://schemas.microsoft.com/office/powerpoint/2010/main" val="16179288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34</a:t>
            </a:fld>
            <a:endParaRPr lang="zh-CN" altLang="en-US" sz="1200"/>
          </a:p>
        </p:txBody>
      </p:sp>
    </p:spTree>
    <p:extLst>
      <p:ext uri="{BB962C8B-B14F-4D97-AF65-F5344CB8AC3E}">
        <p14:creationId xmlns:p14="http://schemas.microsoft.com/office/powerpoint/2010/main" val="12013426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35</a:t>
            </a:fld>
            <a:endParaRPr lang="zh-CN" altLang="en-US" sz="1200"/>
          </a:p>
        </p:txBody>
      </p:sp>
    </p:spTree>
    <p:extLst>
      <p:ext uri="{BB962C8B-B14F-4D97-AF65-F5344CB8AC3E}">
        <p14:creationId xmlns:p14="http://schemas.microsoft.com/office/powerpoint/2010/main" val="3630943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36</a:t>
            </a:fld>
            <a:endParaRPr lang="zh-CN" altLang="en-US" sz="1200"/>
          </a:p>
        </p:txBody>
      </p:sp>
    </p:spTree>
    <p:extLst>
      <p:ext uri="{BB962C8B-B14F-4D97-AF65-F5344CB8AC3E}">
        <p14:creationId xmlns:p14="http://schemas.microsoft.com/office/powerpoint/2010/main" val="21289482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37</a:t>
            </a:fld>
            <a:endParaRPr lang="zh-CN" altLang="en-US" sz="1200"/>
          </a:p>
        </p:txBody>
      </p:sp>
    </p:spTree>
    <p:extLst>
      <p:ext uri="{BB962C8B-B14F-4D97-AF65-F5344CB8AC3E}">
        <p14:creationId xmlns:p14="http://schemas.microsoft.com/office/powerpoint/2010/main" val="39698583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38</a:t>
            </a:fld>
            <a:endParaRPr lang="zh-CN" altLang="en-US" sz="1200"/>
          </a:p>
        </p:txBody>
      </p:sp>
    </p:spTree>
    <p:extLst>
      <p:ext uri="{BB962C8B-B14F-4D97-AF65-F5344CB8AC3E}">
        <p14:creationId xmlns:p14="http://schemas.microsoft.com/office/powerpoint/2010/main" val="199088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39</a:t>
            </a:fld>
            <a:endParaRPr lang="zh-CN" altLang="en-US" sz="1200"/>
          </a:p>
        </p:txBody>
      </p:sp>
    </p:spTree>
    <p:extLst>
      <p:ext uri="{BB962C8B-B14F-4D97-AF65-F5344CB8AC3E}">
        <p14:creationId xmlns:p14="http://schemas.microsoft.com/office/powerpoint/2010/main" val="1117522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40</a:t>
            </a:fld>
            <a:endParaRPr lang="zh-CN" altLang="en-US" sz="1200"/>
          </a:p>
        </p:txBody>
      </p:sp>
    </p:spTree>
    <p:extLst>
      <p:ext uri="{BB962C8B-B14F-4D97-AF65-F5344CB8AC3E}">
        <p14:creationId xmlns:p14="http://schemas.microsoft.com/office/powerpoint/2010/main" val="2020732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4</a:t>
            </a:fld>
            <a:endParaRPr lang="zh-CN" altLang="en-US" sz="1200"/>
          </a:p>
        </p:txBody>
      </p:sp>
    </p:spTree>
    <p:extLst>
      <p:ext uri="{BB962C8B-B14F-4D97-AF65-F5344CB8AC3E}">
        <p14:creationId xmlns:p14="http://schemas.microsoft.com/office/powerpoint/2010/main" val="31720170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41</a:t>
            </a:fld>
            <a:endParaRPr lang="zh-CN" altLang="en-US" sz="1200"/>
          </a:p>
        </p:txBody>
      </p:sp>
    </p:spTree>
    <p:extLst>
      <p:ext uri="{BB962C8B-B14F-4D97-AF65-F5344CB8AC3E}">
        <p14:creationId xmlns:p14="http://schemas.microsoft.com/office/powerpoint/2010/main" val="5395897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42</a:t>
            </a:fld>
            <a:endParaRPr lang="zh-CN" altLang="en-US" sz="1200"/>
          </a:p>
        </p:txBody>
      </p:sp>
    </p:spTree>
    <p:extLst>
      <p:ext uri="{BB962C8B-B14F-4D97-AF65-F5344CB8AC3E}">
        <p14:creationId xmlns:p14="http://schemas.microsoft.com/office/powerpoint/2010/main" val="419384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43</a:t>
            </a:fld>
            <a:endParaRPr lang="zh-CN" altLang="en-US" sz="1200"/>
          </a:p>
        </p:txBody>
      </p:sp>
    </p:spTree>
    <p:extLst>
      <p:ext uri="{BB962C8B-B14F-4D97-AF65-F5344CB8AC3E}">
        <p14:creationId xmlns:p14="http://schemas.microsoft.com/office/powerpoint/2010/main" val="1184041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44</a:t>
            </a:fld>
            <a:endParaRPr lang="zh-CN" altLang="en-US" sz="1200"/>
          </a:p>
        </p:txBody>
      </p:sp>
    </p:spTree>
    <p:extLst>
      <p:ext uri="{BB962C8B-B14F-4D97-AF65-F5344CB8AC3E}">
        <p14:creationId xmlns:p14="http://schemas.microsoft.com/office/powerpoint/2010/main" val="38956411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45</a:t>
            </a:fld>
            <a:endParaRPr lang="zh-CN" altLang="en-US" sz="1200"/>
          </a:p>
        </p:txBody>
      </p:sp>
    </p:spTree>
    <p:extLst>
      <p:ext uri="{BB962C8B-B14F-4D97-AF65-F5344CB8AC3E}">
        <p14:creationId xmlns:p14="http://schemas.microsoft.com/office/powerpoint/2010/main" val="20548245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p:sp>
      <p:sp>
        <p:nvSpPr>
          <p:cNvPr id="48130" name="备注占位符 2"/>
          <p:cNvSpPr>
            <a:spLocks noGrp="1"/>
          </p:cNvSpPr>
          <p:nvPr>
            <p:ph type="body"/>
          </p:nvPr>
        </p:nvSpPr>
        <p:spPr/>
        <p:txBody>
          <a:bodyPr lIns="91440" tIns="45720" rIns="91440" bIns="45720" anchor="t" anchorCtr="0"/>
          <a:lstStyle/>
          <a:p>
            <a:pPr lvl="0"/>
            <a:endParaRPr lang="zh-CN" altLang="en-US"/>
          </a:p>
        </p:txBody>
      </p:sp>
      <p:sp>
        <p:nvSpPr>
          <p:cNvPr id="4813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46</a:t>
            </a:fld>
            <a:endParaRPr lang="zh-CN" altLang="en-US"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p:cNvSpPr>
          <p:nvPr>
            <p:ph type="sldImg"/>
          </p:nvPr>
        </p:nvSpPr>
        <p:spPr/>
      </p:sp>
      <p:sp>
        <p:nvSpPr>
          <p:cNvPr id="50178" name="备注占位符 2"/>
          <p:cNvSpPr>
            <a:spLocks noGrp="1"/>
          </p:cNvSpPr>
          <p:nvPr>
            <p:ph type="body"/>
          </p:nvPr>
        </p:nvSpPr>
        <p:spPr/>
        <p:txBody>
          <a:bodyPr lIns="91440" tIns="45720" rIns="91440" bIns="45720" anchor="t" anchorCtr="0"/>
          <a:lstStyle/>
          <a:p>
            <a:pPr lvl="0"/>
            <a:endParaRPr lang="zh-CN" altLang="en-US"/>
          </a:p>
        </p:txBody>
      </p:sp>
      <p:sp>
        <p:nvSpPr>
          <p:cNvPr id="5017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47</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5</a:t>
            </a:fld>
            <a:endParaRPr lang="zh-CN" altLang="en-US" sz="1200"/>
          </a:p>
        </p:txBody>
      </p:sp>
    </p:spTree>
    <p:extLst>
      <p:ext uri="{BB962C8B-B14F-4D97-AF65-F5344CB8AC3E}">
        <p14:creationId xmlns:p14="http://schemas.microsoft.com/office/powerpoint/2010/main" val="1906593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6</a:t>
            </a:fld>
            <a:endParaRPr lang="zh-CN" altLang="en-US" sz="1200"/>
          </a:p>
        </p:txBody>
      </p:sp>
    </p:spTree>
    <p:extLst>
      <p:ext uri="{BB962C8B-B14F-4D97-AF65-F5344CB8AC3E}">
        <p14:creationId xmlns:p14="http://schemas.microsoft.com/office/powerpoint/2010/main" val="4115599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7</a:t>
            </a:fld>
            <a:endParaRPr lang="zh-CN" altLang="en-US" sz="1200"/>
          </a:p>
        </p:txBody>
      </p:sp>
    </p:spTree>
    <p:extLst>
      <p:ext uri="{BB962C8B-B14F-4D97-AF65-F5344CB8AC3E}">
        <p14:creationId xmlns:p14="http://schemas.microsoft.com/office/powerpoint/2010/main" val="2181876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8</a:t>
            </a:fld>
            <a:endParaRPr lang="zh-CN" altLang="en-US" sz="1200"/>
          </a:p>
        </p:txBody>
      </p:sp>
    </p:spTree>
    <p:extLst>
      <p:ext uri="{BB962C8B-B14F-4D97-AF65-F5344CB8AC3E}">
        <p14:creationId xmlns:p14="http://schemas.microsoft.com/office/powerpoint/2010/main" val="47875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9</a:t>
            </a:fld>
            <a:endParaRPr lang="zh-CN" altLang="en-US" sz="1200"/>
          </a:p>
        </p:txBody>
      </p:sp>
    </p:spTree>
    <p:extLst>
      <p:ext uri="{BB962C8B-B14F-4D97-AF65-F5344CB8AC3E}">
        <p14:creationId xmlns:p14="http://schemas.microsoft.com/office/powerpoint/2010/main" val="1291413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98800" y="914400"/>
            <a:ext cx="9799200" cy="2570400"/>
          </a:xfrm>
        </p:spPr>
        <p:txBody>
          <a:bodyPr lIns="90000" tIns="46800" rIns="90000" bIns="46800" anchor="b" anchorCtr="0">
            <a:normAutofit/>
          </a:bodyPr>
          <a:lstStyle>
            <a:lvl1pPr algn="ctr">
              <a:defRPr sz="6000"/>
            </a:lvl1pPr>
          </a:lstStyle>
          <a:p>
            <a:pPr fontAlgn="auto"/>
            <a:r>
              <a:rPr lang="zh-CN" altLang="en-US" strike="noStrike" noProof="1"/>
              <a:t>单击此处编辑标题</a:t>
            </a:r>
          </a:p>
        </p:txBody>
      </p:sp>
      <p:sp>
        <p:nvSpPr>
          <p:cNvPr id="3" name="副标题 2"/>
          <p:cNvSpPr>
            <a:spLocks noGrp="1"/>
          </p:cNvSpPr>
          <p:nvPr>
            <p:ph type="subTitle" idx="1" hasCustomPrompt="1"/>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单击此处编辑副标题</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8400" y="774000"/>
            <a:ext cx="10972800" cy="5482800"/>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2" name="日期占位符 1"/>
          <p:cNvSpPr>
            <a:spLocks noGrp="1"/>
          </p:cNvSpPr>
          <p:nvPr>
            <p:ph type="dt" sz="half" idx="14"/>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3" name="页脚占位符 2"/>
          <p:cNvSpPr>
            <a:spLocks noGrp="1"/>
          </p:cNvSpPr>
          <p:nvPr>
            <p:ph type="ftr" sz="quarter" idx="15"/>
          </p:nvPr>
        </p:nvSpPr>
        <p:spPr/>
        <p:txBody>
          <a:bodyPr/>
          <a:lstStyle/>
          <a:p>
            <a:pPr fontAlgn="auto"/>
            <a:r>
              <a:rPr lang="zh-CN" altLang="en-US" strike="noStrike" noProof="1"/>
              <a:t>合肥学院 人工智能与大数据学院</a:t>
            </a:r>
          </a:p>
        </p:txBody>
      </p:sp>
      <p:sp>
        <p:nvSpPr>
          <p:cNvPr id="4" name="灯片编号占位符 3"/>
          <p:cNvSpPr>
            <a:spLocks noGrp="1"/>
          </p:cNvSpPr>
          <p:nvPr>
            <p:ph type="sldNum" sz="quarter" idx="16"/>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98800" y="2484000"/>
            <a:ext cx="9799200" cy="1018800"/>
          </a:xfrm>
        </p:spPr>
        <p:txBody>
          <a:bodyPr vert="horz" lIns="90000" tIns="46800" rIns="90000" bIns="46800" rtlCol="0" anchor="t" anchorCtr="0">
            <a:normAutofit/>
          </a:bodyPr>
          <a:lstStyle>
            <a:lvl1pPr algn="ctr">
              <a:defRPr sz="6000"/>
            </a:lvl1pPr>
          </a:lstStyle>
          <a:p>
            <a:pPr lvl="0" fontAlgn="auto"/>
            <a:r>
              <a:rPr strike="noStrike" noProof="1">
                <a:sym typeface="+mn-ea"/>
              </a:rPr>
              <a:t>单击此处编辑标题</a:t>
            </a:r>
          </a:p>
        </p:txBody>
      </p:sp>
      <p:sp>
        <p:nvSpPr>
          <p:cNvPr id="7" name="文本占位符 6"/>
          <p:cNvSpPr>
            <a:spLocks noGrp="1"/>
          </p:cNvSpPr>
          <p:nvPr>
            <p:ph type="body" sz="quarter" idx="13"/>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fontAlgn="auto"/>
            <a:r>
              <a:rPr lang="zh-CN" altLang="en-US" strike="noStrike" noProof="1"/>
              <a:t>单击此处编辑母版文本样式</a:t>
            </a:r>
          </a:p>
        </p:txBody>
      </p:sp>
      <p:sp>
        <p:nvSpPr>
          <p:cNvPr id="3" name="日期占位符 2"/>
          <p:cNvSpPr>
            <a:spLocks noGrp="1"/>
          </p:cNvSpPr>
          <p:nvPr>
            <p:ph type="dt" sz="half" idx="14"/>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5"/>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6"/>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lvl1pPr algn="ctr">
              <a:defRPr/>
            </a:lvl1pPr>
          </a:lstStyle>
          <a:p>
            <a:pPr lvl="0" fontAlgn="auto"/>
            <a:r>
              <a:rPr strike="noStrike" noProof="1">
                <a:sym typeface="+mn-ea"/>
              </a:rPr>
              <a:t>单击此处编辑母版标题样式</a:t>
            </a:r>
          </a:p>
        </p:txBody>
      </p:sp>
      <p:sp>
        <p:nvSpPr>
          <p:cNvPr id="3" name="内容占位符 2"/>
          <p:cNvSpPr>
            <a:spLocks noGrp="1"/>
          </p:cNvSpPr>
          <p:nvPr>
            <p:ph idx="1"/>
          </p:nvPr>
        </p:nvSpPr>
        <p:spPr>
          <a:xfrm>
            <a:off x="608400" y="1490400"/>
            <a:ext cx="10969200" cy="4759200"/>
          </a:xfrm>
        </p:spPr>
        <p:txBody>
          <a:bodyPr vert="horz" lIns="90000" tIns="46800" rIns="90000" bIns="4680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990800" y="3848400"/>
            <a:ext cx="7768800" cy="766800"/>
          </a:xfrm>
        </p:spPr>
        <p:txBody>
          <a:bodyPr lIns="90000" tIns="46800" rIns="90000" bIns="46800" anchor="b" anchorCtr="0">
            <a:normAutofit/>
          </a:bodyPr>
          <a:lstStyle>
            <a:lvl1pPr>
              <a:defRPr sz="4400"/>
            </a:lvl1pPr>
          </a:lstStyle>
          <a:p>
            <a:pPr fontAlgn="auto"/>
            <a:r>
              <a:rPr lang="zh-CN" altLang="en-US" strike="noStrike" noProof="1"/>
              <a:t>单击此处编辑标题</a:t>
            </a:r>
          </a:p>
        </p:txBody>
      </p:sp>
      <p:sp>
        <p:nvSpPr>
          <p:cNvPr id="3" name="文本占位符 2"/>
          <p:cNvSpPr>
            <a:spLocks noGrp="1"/>
          </p:cNvSpPr>
          <p:nvPr>
            <p:ph type="body" idx="1" hasCustomPrompt="1"/>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单击此处编辑文本</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98800" y="914400"/>
            <a:ext cx="9799200" cy="2570400"/>
          </a:xfrm>
        </p:spPr>
        <p:txBody>
          <a:bodyPr lIns="90000" tIns="46800" rIns="90000" bIns="46800" anchor="b" anchorCtr="0">
            <a:normAutofit/>
          </a:bodyPr>
          <a:lstStyle>
            <a:lvl1pPr algn="ctr">
              <a:defRPr sz="6000"/>
            </a:lvl1pPr>
          </a:lstStyle>
          <a:p>
            <a:pPr fontAlgn="auto"/>
            <a:r>
              <a:rPr lang="zh-CN" altLang="en-US" strike="noStrike" noProof="1"/>
              <a:t>单击此处编辑标题</a:t>
            </a:r>
          </a:p>
        </p:txBody>
      </p:sp>
      <p:sp>
        <p:nvSpPr>
          <p:cNvPr id="3" name="副标题 2"/>
          <p:cNvSpPr>
            <a:spLocks noGrp="1"/>
          </p:cNvSpPr>
          <p:nvPr>
            <p:ph type="subTitle" idx="1" hasCustomPrompt="1"/>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单击此处编辑副标题</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内容占位符 2"/>
          <p:cNvSpPr>
            <a:spLocks noGrp="1"/>
          </p:cNvSpPr>
          <p:nvPr>
            <p:ph idx="1"/>
          </p:nvPr>
        </p:nvSpPr>
        <p:spPr>
          <a:xfrm>
            <a:off x="608400" y="1490400"/>
            <a:ext cx="10969200" cy="4759200"/>
          </a:xfrm>
        </p:spPr>
        <p:txBody>
          <a:bodyPr vert="horz" lIns="90000" tIns="46800" rIns="90000" bIns="4680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990800" y="3848400"/>
            <a:ext cx="7768800" cy="766800"/>
          </a:xfrm>
        </p:spPr>
        <p:txBody>
          <a:bodyPr lIns="90000" tIns="46800" rIns="90000" bIns="46800" anchor="b" anchorCtr="0">
            <a:normAutofit/>
          </a:bodyPr>
          <a:lstStyle>
            <a:lvl1pPr>
              <a:defRPr sz="4400"/>
            </a:lvl1pPr>
          </a:lstStyle>
          <a:p>
            <a:pPr fontAlgn="auto"/>
            <a:r>
              <a:rPr lang="zh-CN" altLang="en-US" strike="noStrike" noProof="1"/>
              <a:t>单击此处编辑标题</a:t>
            </a:r>
          </a:p>
        </p:txBody>
      </p:sp>
      <p:sp>
        <p:nvSpPr>
          <p:cNvPr id="3" name="文本占位符 2"/>
          <p:cNvSpPr>
            <a:spLocks noGrp="1"/>
          </p:cNvSpPr>
          <p:nvPr>
            <p:ph type="body" idx="1" hasCustomPrompt="1"/>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单击此处编辑文本</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内容占位符 2"/>
          <p:cNvSpPr>
            <a:spLocks noGrp="1"/>
          </p:cNvSpPr>
          <p:nvPr>
            <p:ph sz="half" idx="1"/>
          </p:nvPr>
        </p:nvSpPr>
        <p:spPr>
          <a:xfrm>
            <a:off x="608400" y="1501200"/>
            <a:ext cx="5176800" cy="4748400"/>
          </a:xfrm>
        </p:spPr>
        <p:txBody>
          <a:bodyPr vert="horz" lIns="90000" tIns="46800" rIns="90000" bIns="4680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内容占位符 3"/>
          <p:cNvSpPr>
            <a:spLocks noGrp="1"/>
          </p:cNvSpPr>
          <p:nvPr>
            <p:ph sz="half" idx="2"/>
          </p:nvPr>
        </p:nvSpPr>
        <p:spPr>
          <a:xfrm>
            <a:off x="6411600" y="1501200"/>
            <a:ext cx="5176800" cy="4748400"/>
          </a:xfrm>
        </p:spPr>
        <p:txBody>
          <a:bodyPr lIns="90000" tIns="46800" rIns="90000" bIns="46800">
            <a:normAutofit/>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6" name="页脚占位符 5"/>
          <p:cNvSpPr>
            <a:spLocks noGrp="1"/>
          </p:cNvSpPr>
          <p:nvPr>
            <p:ph type="ftr" sz="quarter" idx="11"/>
          </p:nvPr>
        </p:nvSpPr>
        <p:spPr/>
        <p:txBody>
          <a:bodyPr/>
          <a:lstStyle/>
          <a:p>
            <a:pPr fontAlgn="auto"/>
            <a:r>
              <a:rPr lang="zh-CN" altLang="en-US" strike="noStrike" noProof="1"/>
              <a:t>合肥学院 人工智能与大数据学院</a:t>
            </a:r>
          </a:p>
        </p:txBody>
      </p:sp>
      <p:sp>
        <p:nvSpPr>
          <p:cNvPr id="7" name="灯片编号占位符 6"/>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文本占位符 2"/>
          <p:cNvSpPr>
            <a:spLocks noGrp="1"/>
          </p:cNvSpPr>
          <p:nvPr>
            <p:ph type="body" idx="1" hasCustomPrompt="1"/>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单击此处编辑文本</a:t>
            </a:r>
          </a:p>
        </p:txBody>
      </p:sp>
      <p:sp>
        <p:nvSpPr>
          <p:cNvPr id="4" name="内容占位符 3"/>
          <p:cNvSpPr>
            <a:spLocks noGrp="1"/>
          </p:cNvSpPr>
          <p:nvPr>
            <p:ph sz="half" idx="2"/>
          </p:nvPr>
        </p:nvSpPr>
        <p:spPr>
          <a:xfrm>
            <a:off x="608400" y="1854000"/>
            <a:ext cx="5342400" cy="4395600"/>
          </a:xfrm>
        </p:spPr>
        <p:txBody>
          <a:bodyPr vert="horz" lIns="101600" tIns="0" rIns="82550" bIns="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5" name="文本占位符 4"/>
          <p:cNvSpPr>
            <a:spLocks noGrp="1"/>
          </p:cNvSpPr>
          <p:nvPr>
            <p:ph type="body" sz="quarter" idx="3" hasCustomPrompt="1"/>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strike="noStrike" noProof="1">
                <a:sym typeface="+mn-ea"/>
              </a:rPr>
              <a:t>单击此处编辑文本</a:t>
            </a:r>
          </a:p>
        </p:txBody>
      </p:sp>
      <p:sp>
        <p:nvSpPr>
          <p:cNvPr id="6" name="内容占位符 5"/>
          <p:cNvSpPr>
            <a:spLocks noGrp="1"/>
          </p:cNvSpPr>
          <p:nvPr>
            <p:ph sz="quarter" idx="4"/>
          </p:nvPr>
        </p:nvSpPr>
        <p:spPr>
          <a:xfrm>
            <a:off x="6235750" y="1854000"/>
            <a:ext cx="5342400" cy="4395600"/>
          </a:xfrm>
        </p:spPr>
        <p:txBody>
          <a:bodyPr vert="horz" lIns="101600" tIns="0" rIns="82550" bIns="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7" name="日期占位符 6"/>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8" name="页脚占位符 7"/>
          <p:cNvSpPr>
            <a:spLocks noGrp="1"/>
          </p:cNvSpPr>
          <p:nvPr>
            <p:ph type="ftr" sz="quarter" idx="11"/>
          </p:nvPr>
        </p:nvSpPr>
        <p:spPr/>
        <p:txBody>
          <a:bodyPr/>
          <a:lstStyle/>
          <a:p>
            <a:pPr fontAlgn="auto"/>
            <a:r>
              <a:rPr lang="zh-CN" altLang="en-US" strike="noStrike" noProof="1"/>
              <a:t>合肥学院 人工智能与大数据学院</a:t>
            </a:r>
          </a:p>
        </p:txBody>
      </p:sp>
      <p:sp>
        <p:nvSpPr>
          <p:cNvPr id="9" name="灯片编号占位符 8"/>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内容占位符 2"/>
          <p:cNvSpPr>
            <a:spLocks noGrp="1"/>
          </p:cNvSpPr>
          <p:nvPr>
            <p:ph sz="half" idx="1"/>
          </p:nvPr>
        </p:nvSpPr>
        <p:spPr>
          <a:xfrm>
            <a:off x="608400" y="1501200"/>
            <a:ext cx="5176800" cy="4748400"/>
          </a:xfrm>
        </p:spPr>
        <p:txBody>
          <a:bodyPr vert="horz" lIns="90000" tIns="46800" rIns="90000" bIns="4680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内容占位符 3"/>
          <p:cNvSpPr>
            <a:spLocks noGrp="1"/>
          </p:cNvSpPr>
          <p:nvPr>
            <p:ph sz="half" idx="2"/>
          </p:nvPr>
        </p:nvSpPr>
        <p:spPr>
          <a:xfrm>
            <a:off x="6411600" y="1501200"/>
            <a:ext cx="5176800" cy="4748400"/>
          </a:xfrm>
        </p:spPr>
        <p:txBody>
          <a:bodyPr lIns="90000" tIns="46800" rIns="90000" bIns="46800">
            <a:normAutofit/>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6" name="页脚占位符 5"/>
          <p:cNvSpPr>
            <a:spLocks noGrp="1"/>
          </p:cNvSpPr>
          <p:nvPr>
            <p:ph type="ftr" sz="quarter" idx="11"/>
          </p:nvPr>
        </p:nvSpPr>
        <p:spPr/>
        <p:txBody>
          <a:bodyPr/>
          <a:lstStyle/>
          <a:p>
            <a:pPr fontAlgn="auto"/>
            <a:r>
              <a:rPr lang="zh-CN" altLang="en-US" strike="noStrike" noProof="1"/>
              <a:t>合肥学院 人工智能与大数据学院</a:t>
            </a:r>
          </a:p>
        </p:txBody>
      </p:sp>
      <p:sp>
        <p:nvSpPr>
          <p:cNvPr id="7" name="灯片编号占位符 6"/>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3" name="页脚占位符 2"/>
          <p:cNvSpPr>
            <a:spLocks noGrp="1"/>
          </p:cNvSpPr>
          <p:nvPr>
            <p:ph type="ftr" sz="quarter" idx="11"/>
          </p:nvPr>
        </p:nvSpPr>
        <p:spPr/>
        <p:txBody>
          <a:bodyPr/>
          <a:lstStyle/>
          <a:p>
            <a:pPr fontAlgn="auto"/>
            <a:r>
              <a:rPr lang="zh-CN" altLang="en-US" strike="noStrike" noProof="1"/>
              <a:t>合肥学院 人工智能与大数据学院</a:t>
            </a:r>
          </a:p>
        </p:txBody>
      </p:sp>
      <p:sp>
        <p:nvSpPr>
          <p:cNvPr id="4" name="灯片编号占位符 3"/>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400" y="1555200"/>
            <a:ext cx="5233077" cy="4608000"/>
          </a:xfrm>
        </p:spPr>
        <p:txBody>
          <a:bodyPr vert="horz" lIns="90000" tIns="46800" rIns="90000" bIns="46800" rtlCol="0">
            <a:normAutofit/>
          </a:bodyPr>
          <a:lstStyle>
            <a:lvl1pPr>
              <a:buNone/>
              <a:defRPr sz="1600"/>
            </a:lvl1pPr>
          </a:lstStyle>
          <a:p>
            <a:pPr lvl="0" fontAlgn="auto"/>
            <a:endParaRPr strike="noStrike" noProof="1">
              <a:sym typeface="+mn-ea"/>
            </a:endParaRPr>
          </a:p>
        </p:txBody>
      </p:sp>
      <p:sp>
        <p:nvSpPr>
          <p:cNvPr id="4" name="文本占位符 3"/>
          <p:cNvSpPr>
            <a:spLocks noGrp="1"/>
          </p:cNvSpPr>
          <p:nvPr>
            <p:ph type="body" sz="half" idx="2"/>
          </p:nvPr>
        </p:nvSpPr>
        <p:spPr>
          <a:xfrm>
            <a:off x="6350400" y="1555200"/>
            <a:ext cx="5227200" cy="4608000"/>
          </a:xfrm>
        </p:spPr>
        <p:txBody>
          <a:bodyPr vert="horz" lIns="90000" tIns="46800" rIns="90000" bIns="46800" rtlCol="0">
            <a:normAutofit/>
          </a:bodyPr>
          <a:lstStyle>
            <a:lvl1pPr>
              <a:buNone/>
              <a:defRPr sz="1600"/>
            </a:lvl1pPr>
          </a:lstStyle>
          <a:p>
            <a:pPr lvl="0" fontAlgn="auto"/>
            <a:r>
              <a:rPr strike="noStrike" noProof="1">
                <a:sym typeface="+mn-ea"/>
              </a:rPr>
              <a:t>单击此处编辑母版文本样式</a:t>
            </a:r>
          </a:p>
        </p:txBody>
      </p:sp>
      <p:sp>
        <p:nvSpPr>
          <p:cNvPr id="9" name="标题 8"/>
          <p:cNvSpPr>
            <a:spLocks noGrp="1"/>
          </p:cNvSpPr>
          <p:nvPr>
            <p:ph type="title"/>
          </p:nvPr>
        </p:nvSpPr>
        <p:spPr/>
        <p:txBody>
          <a:body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234800" y="914400"/>
            <a:ext cx="1044000" cy="5029200"/>
          </a:xfrm>
        </p:spPr>
        <p:txBody>
          <a:bodyPr vert="eaVert" lIns="90000" tIns="46800" rIns="90000" bIns="46800" rtlCol="0" anchor="ctr" anchorCtr="0">
            <a:normAutofit/>
          </a:bodyPr>
          <a:lstStyle>
            <a:lvl1pPr>
              <a:buNone/>
              <a:defRPr sz="2800"/>
            </a:lvl1pPr>
          </a:lstStyle>
          <a:p>
            <a:pPr lvl="0" fontAlgn="auto"/>
            <a:r>
              <a:rPr strike="noStrike" noProof="1">
                <a:sym typeface="+mn-ea"/>
              </a:rPr>
              <a:t>单击此处编辑标题</a:t>
            </a:r>
          </a:p>
        </p:txBody>
      </p:sp>
      <p:sp>
        <p:nvSpPr>
          <p:cNvPr id="3" name="竖排文字占位符 2"/>
          <p:cNvSpPr>
            <a:spLocks noGrp="1"/>
          </p:cNvSpPr>
          <p:nvPr>
            <p:ph type="body" orient="vert" idx="1"/>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8400" y="774000"/>
            <a:ext cx="10972800" cy="5482800"/>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2" name="日期占位符 1"/>
          <p:cNvSpPr>
            <a:spLocks noGrp="1"/>
          </p:cNvSpPr>
          <p:nvPr>
            <p:ph type="dt" sz="half" idx="14"/>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3" name="页脚占位符 2"/>
          <p:cNvSpPr>
            <a:spLocks noGrp="1"/>
          </p:cNvSpPr>
          <p:nvPr>
            <p:ph type="ftr" sz="quarter" idx="15"/>
          </p:nvPr>
        </p:nvSpPr>
        <p:spPr/>
        <p:txBody>
          <a:bodyPr/>
          <a:lstStyle/>
          <a:p>
            <a:pPr fontAlgn="auto"/>
            <a:r>
              <a:rPr lang="zh-CN" altLang="en-US" strike="noStrike" noProof="1"/>
              <a:t>合肥学院 人工智能与大数据学院</a:t>
            </a:r>
          </a:p>
        </p:txBody>
      </p:sp>
      <p:sp>
        <p:nvSpPr>
          <p:cNvPr id="4" name="灯片编号占位符 3"/>
          <p:cNvSpPr>
            <a:spLocks noGrp="1"/>
          </p:cNvSpPr>
          <p:nvPr>
            <p:ph type="sldNum" sz="quarter" idx="16"/>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98800" y="2484000"/>
            <a:ext cx="9799200" cy="1018800"/>
          </a:xfrm>
        </p:spPr>
        <p:txBody>
          <a:bodyPr vert="horz" lIns="90000" tIns="46800" rIns="90000" bIns="46800" rtlCol="0" anchor="t" anchorCtr="0">
            <a:normAutofit/>
          </a:bodyPr>
          <a:lstStyle>
            <a:lvl1pPr algn="ctr">
              <a:defRPr sz="6000"/>
            </a:lvl1pPr>
          </a:lstStyle>
          <a:p>
            <a:pPr lvl="0" fontAlgn="auto"/>
            <a:r>
              <a:rPr strike="noStrike" noProof="1">
                <a:sym typeface="+mn-ea"/>
              </a:rPr>
              <a:t>单击此处编辑标题</a:t>
            </a:r>
          </a:p>
        </p:txBody>
      </p:sp>
      <p:sp>
        <p:nvSpPr>
          <p:cNvPr id="7" name="文本占位符 6"/>
          <p:cNvSpPr>
            <a:spLocks noGrp="1"/>
          </p:cNvSpPr>
          <p:nvPr>
            <p:ph type="body" sz="quarter" idx="13"/>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fontAlgn="auto"/>
            <a:r>
              <a:rPr lang="zh-CN" altLang="en-US" strike="noStrike" noProof="1"/>
              <a:t>单击此处编辑母版文本样式</a:t>
            </a:r>
          </a:p>
        </p:txBody>
      </p:sp>
      <p:sp>
        <p:nvSpPr>
          <p:cNvPr id="3" name="日期占位符 2"/>
          <p:cNvSpPr>
            <a:spLocks noGrp="1"/>
          </p:cNvSpPr>
          <p:nvPr>
            <p:ph type="dt" sz="half" idx="14"/>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5"/>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6"/>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98800" y="914400"/>
            <a:ext cx="9799200" cy="2570400"/>
          </a:xfrm>
        </p:spPr>
        <p:txBody>
          <a:bodyPr lIns="90000" tIns="46800" rIns="90000" bIns="46800" anchor="b" anchorCtr="0">
            <a:normAutofit/>
          </a:bodyPr>
          <a:lstStyle>
            <a:lvl1pPr algn="ctr">
              <a:defRPr sz="6000"/>
            </a:lvl1pPr>
          </a:lstStyle>
          <a:p>
            <a:pPr fontAlgn="auto"/>
            <a:r>
              <a:rPr lang="zh-CN" altLang="en-US" strike="noStrike" noProof="1"/>
              <a:t>单击此处编辑标题</a:t>
            </a:r>
          </a:p>
        </p:txBody>
      </p:sp>
      <p:sp>
        <p:nvSpPr>
          <p:cNvPr id="3" name="副标题 2"/>
          <p:cNvSpPr>
            <a:spLocks noGrp="1"/>
          </p:cNvSpPr>
          <p:nvPr>
            <p:ph type="subTitle" idx="1" hasCustomPrompt="1"/>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单击此处编辑副标题</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内容占位符 2"/>
          <p:cNvSpPr>
            <a:spLocks noGrp="1"/>
          </p:cNvSpPr>
          <p:nvPr>
            <p:ph idx="1"/>
          </p:nvPr>
        </p:nvSpPr>
        <p:spPr>
          <a:xfrm>
            <a:off x="608400" y="1490400"/>
            <a:ext cx="10969200" cy="4759200"/>
          </a:xfrm>
        </p:spPr>
        <p:txBody>
          <a:bodyPr vert="horz" lIns="90000" tIns="46800" rIns="90000" bIns="4680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990800" y="3848400"/>
            <a:ext cx="7768800" cy="766800"/>
          </a:xfrm>
        </p:spPr>
        <p:txBody>
          <a:bodyPr lIns="90000" tIns="46800" rIns="90000" bIns="46800" anchor="b" anchorCtr="0">
            <a:normAutofit/>
          </a:bodyPr>
          <a:lstStyle>
            <a:lvl1pPr>
              <a:defRPr sz="4400"/>
            </a:lvl1pPr>
          </a:lstStyle>
          <a:p>
            <a:pPr fontAlgn="auto"/>
            <a:r>
              <a:rPr lang="zh-CN" altLang="en-US" strike="noStrike" noProof="1"/>
              <a:t>单击此处编辑标题</a:t>
            </a:r>
          </a:p>
        </p:txBody>
      </p:sp>
      <p:sp>
        <p:nvSpPr>
          <p:cNvPr id="3" name="文本占位符 2"/>
          <p:cNvSpPr>
            <a:spLocks noGrp="1"/>
          </p:cNvSpPr>
          <p:nvPr>
            <p:ph type="body" idx="1" hasCustomPrompt="1"/>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单击此处编辑文本</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内容占位符 2"/>
          <p:cNvSpPr>
            <a:spLocks noGrp="1"/>
          </p:cNvSpPr>
          <p:nvPr>
            <p:ph sz="half" idx="1"/>
          </p:nvPr>
        </p:nvSpPr>
        <p:spPr>
          <a:xfrm>
            <a:off x="608400" y="1501200"/>
            <a:ext cx="5176800" cy="4748400"/>
          </a:xfrm>
        </p:spPr>
        <p:txBody>
          <a:bodyPr vert="horz" lIns="90000" tIns="46800" rIns="90000" bIns="4680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内容占位符 3"/>
          <p:cNvSpPr>
            <a:spLocks noGrp="1"/>
          </p:cNvSpPr>
          <p:nvPr>
            <p:ph sz="half" idx="2"/>
          </p:nvPr>
        </p:nvSpPr>
        <p:spPr>
          <a:xfrm>
            <a:off x="6411600" y="1501200"/>
            <a:ext cx="5176800" cy="4748400"/>
          </a:xfrm>
        </p:spPr>
        <p:txBody>
          <a:bodyPr lIns="90000" tIns="46800" rIns="90000" bIns="46800">
            <a:normAutofit/>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6" name="页脚占位符 5"/>
          <p:cNvSpPr>
            <a:spLocks noGrp="1"/>
          </p:cNvSpPr>
          <p:nvPr>
            <p:ph type="ftr" sz="quarter" idx="11"/>
          </p:nvPr>
        </p:nvSpPr>
        <p:spPr/>
        <p:txBody>
          <a:bodyPr/>
          <a:lstStyle/>
          <a:p>
            <a:pPr fontAlgn="auto"/>
            <a:r>
              <a:rPr lang="zh-CN" altLang="en-US" strike="noStrike" noProof="1"/>
              <a:t>合肥学院 人工智能与大数据学院</a:t>
            </a:r>
          </a:p>
        </p:txBody>
      </p:sp>
      <p:sp>
        <p:nvSpPr>
          <p:cNvPr id="7" name="灯片编号占位符 6"/>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文本占位符 2"/>
          <p:cNvSpPr>
            <a:spLocks noGrp="1"/>
          </p:cNvSpPr>
          <p:nvPr>
            <p:ph type="body" idx="1" hasCustomPrompt="1"/>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单击此处编辑文本</a:t>
            </a:r>
          </a:p>
        </p:txBody>
      </p:sp>
      <p:sp>
        <p:nvSpPr>
          <p:cNvPr id="4" name="内容占位符 3"/>
          <p:cNvSpPr>
            <a:spLocks noGrp="1"/>
          </p:cNvSpPr>
          <p:nvPr>
            <p:ph sz="half" idx="2"/>
          </p:nvPr>
        </p:nvSpPr>
        <p:spPr>
          <a:xfrm>
            <a:off x="608400" y="1854000"/>
            <a:ext cx="5342400" cy="4395600"/>
          </a:xfrm>
        </p:spPr>
        <p:txBody>
          <a:bodyPr vert="horz" lIns="101600" tIns="0" rIns="82550" bIns="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5" name="文本占位符 4"/>
          <p:cNvSpPr>
            <a:spLocks noGrp="1"/>
          </p:cNvSpPr>
          <p:nvPr>
            <p:ph type="body" sz="quarter" idx="3" hasCustomPrompt="1"/>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strike="noStrike" noProof="1">
                <a:sym typeface="+mn-ea"/>
              </a:rPr>
              <a:t>单击此处编辑文本</a:t>
            </a:r>
          </a:p>
        </p:txBody>
      </p:sp>
      <p:sp>
        <p:nvSpPr>
          <p:cNvPr id="6" name="内容占位符 5"/>
          <p:cNvSpPr>
            <a:spLocks noGrp="1"/>
          </p:cNvSpPr>
          <p:nvPr>
            <p:ph sz="quarter" idx="4"/>
          </p:nvPr>
        </p:nvSpPr>
        <p:spPr>
          <a:xfrm>
            <a:off x="6235750" y="1854000"/>
            <a:ext cx="5342400" cy="4395600"/>
          </a:xfrm>
        </p:spPr>
        <p:txBody>
          <a:bodyPr vert="horz" lIns="101600" tIns="0" rIns="82550" bIns="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7" name="日期占位符 6"/>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8" name="页脚占位符 7"/>
          <p:cNvSpPr>
            <a:spLocks noGrp="1"/>
          </p:cNvSpPr>
          <p:nvPr>
            <p:ph type="ftr" sz="quarter" idx="11"/>
          </p:nvPr>
        </p:nvSpPr>
        <p:spPr/>
        <p:txBody>
          <a:bodyPr/>
          <a:lstStyle/>
          <a:p>
            <a:pPr fontAlgn="auto"/>
            <a:r>
              <a:rPr lang="zh-CN" altLang="en-US" strike="noStrike" noProof="1"/>
              <a:t>合肥学院 人工智能与大数据学院</a:t>
            </a:r>
          </a:p>
        </p:txBody>
      </p:sp>
      <p:sp>
        <p:nvSpPr>
          <p:cNvPr id="9" name="灯片编号占位符 8"/>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文本占位符 2"/>
          <p:cNvSpPr>
            <a:spLocks noGrp="1"/>
          </p:cNvSpPr>
          <p:nvPr>
            <p:ph type="body" idx="1" hasCustomPrompt="1"/>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单击此处编辑文本</a:t>
            </a:r>
          </a:p>
        </p:txBody>
      </p:sp>
      <p:sp>
        <p:nvSpPr>
          <p:cNvPr id="4" name="内容占位符 3"/>
          <p:cNvSpPr>
            <a:spLocks noGrp="1"/>
          </p:cNvSpPr>
          <p:nvPr>
            <p:ph sz="half" idx="2"/>
          </p:nvPr>
        </p:nvSpPr>
        <p:spPr>
          <a:xfrm>
            <a:off x="608400" y="1854000"/>
            <a:ext cx="5342400" cy="4395600"/>
          </a:xfrm>
        </p:spPr>
        <p:txBody>
          <a:bodyPr vert="horz" lIns="101600" tIns="0" rIns="82550" bIns="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5" name="文本占位符 4"/>
          <p:cNvSpPr>
            <a:spLocks noGrp="1"/>
          </p:cNvSpPr>
          <p:nvPr>
            <p:ph type="body" sz="quarter" idx="3" hasCustomPrompt="1"/>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strike="noStrike" noProof="1">
                <a:sym typeface="+mn-ea"/>
              </a:rPr>
              <a:t>单击此处编辑文本</a:t>
            </a:r>
          </a:p>
        </p:txBody>
      </p:sp>
      <p:sp>
        <p:nvSpPr>
          <p:cNvPr id="6" name="内容占位符 5"/>
          <p:cNvSpPr>
            <a:spLocks noGrp="1"/>
          </p:cNvSpPr>
          <p:nvPr>
            <p:ph sz="quarter" idx="4"/>
          </p:nvPr>
        </p:nvSpPr>
        <p:spPr>
          <a:xfrm>
            <a:off x="6235750" y="1854000"/>
            <a:ext cx="5342400" cy="4395600"/>
          </a:xfrm>
        </p:spPr>
        <p:txBody>
          <a:bodyPr vert="horz" lIns="101600" tIns="0" rIns="82550" bIns="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7" name="日期占位符 6"/>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8" name="页脚占位符 7"/>
          <p:cNvSpPr>
            <a:spLocks noGrp="1"/>
          </p:cNvSpPr>
          <p:nvPr>
            <p:ph type="ftr" sz="quarter" idx="11"/>
          </p:nvPr>
        </p:nvSpPr>
        <p:spPr/>
        <p:txBody>
          <a:bodyPr/>
          <a:lstStyle/>
          <a:p>
            <a:pPr fontAlgn="auto"/>
            <a:r>
              <a:rPr lang="zh-CN" altLang="en-US" strike="noStrike" noProof="1"/>
              <a:t>合肥学院 人工智能与大数据学院</a:t>
            </a:r>
          </a:p>
        </p:txBody>
      </p:sp>
      <p:sp>
        <p:nvSpPr>
          <p:cNvPr id="9" name="灯片编号占位符 8"/>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3" name="页脚占位符 2"/>
          <p:cNvSpPr>
            <a:spLocks noGrp="1"/>
          </p:cNvSpPr>
          <p:nvPr>
            <p:ph type="ftr" sz="quarter" idx="11"/>
          </p:nvPr>
        </p:nvSpPr>
        <p:spPr/>
        <p:txBody>
          <a:bodyPr/>
          <a:lstStyle/>
          <a:p>
            <a:pPr fontAlgn="auto"/>
            <a:r>
              <a:rPr lang="zh-CN" altLang="en-US" strike="noStrike" noProof="1"/>
              <a:t>合肥学院</a:t>
            </a:r>
            <a:r>
              <a:rPr lang="en-US" altLang="zh-CN" strike="noStrike" noProof="1"/>
              <a:t> </a:t>
            </a:r>
            <a:r>
              <a:rPr lang="zh-CN" altLang="en-US" strike="noStrike" noProof="1"/>
              <a:t>人工智能与大数据学院</a:t>
            </a:r>
          </a:p>
        </p:txBody>
      </p:sp>
      <p:sp>
        <p:nvSpPr>
          <p:cNvPr id="4" name="灯片编号占位符 3"/>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400" y="1555200"/>
            <a:ext cx="5233077" cy="4608000"/>
          </a:xfrm>
        </p:spPr>
        <p:txBody>
          <a:bodyPr vert="horz" lIns="90000" tIns="46800" rIns="90000" bIns="46800" rtlCol="0">
            <a:normAutofit/>
          </a:bodyPr>
          <a:lstStyle>
            <a:lvl1pPr>
              <a:buNone/>
              <a:defRPr sz="1600"/>
            </a:lvl1pPr>
          </a:lstStyle>
          <a:p>
            <a:pPr lvl="0" fontAlgn="auto"/>
            <a:endParaRPr strike="noStrike" noProof="1">
              <a:sym typeface="+mn-ea"/>
            </a:endParaRPr>
          </a:p>
        </p:txBody>
      </p:sp>
      <p:sp>
        <p:nvSpPr>
          <p:cNvPr id="4" name="文本占位符 3"/>
          <p:cNvSpPr>
            <a:spLocks noGrp="1"/>
          </p:cNvSpPr>
          <p:nvPr>
            <p:ph type="body" sz="half" idx="2"/>
          </p:nvPr>
        </p:nvSpPr>
        <p:spPr>
          <a:xfrm>
            <a:off x="6350400" y="1555200"/>
            <a:ext cx="5227200" cy="4608000"/>
          </a:xfrm>
        </p:spPr>
        <p:txBody>
          <a:bodyPr vert="horz" lIns="90000" tIns="46800" rIns="90000" bIns="46800" rtlCol="0">
            <a:normAutofit/>
          </a:bodyPr>
          <a:lstStyle>
            <a:lvl1pPr>
              <a:buNone/>
              <a:defRPr sz="1600"/>
            </a:lvl1pPr>
          </a:lstStyle>
          <a:p>
            <a:pPr lvl="0" fontAlgn="auto"/>
            <a:r>
              <a:rPr strike="noStrike" noProof="1">
                <a:sym typeface="+mn-ea"/>
              </a:rPr>
              <a:t>单击此处编辑母版文本样式</a:t>
            </a:r>
          </a:p>
        </p:txBody>
      </p:sp>
      <p:sp>
        <p:nvSpPr>
          <p:cNvPr id="9" name="标题 8"/>
          <p:cNvSpPr>
            <a:spLocks noGrp="1"/>
          </p:cNvSpPr>
          <p:nvPr>
            <p:ph type="title"/>
          </p:nvPr>
        </p:nvSpPr>
        <p:spPr>
          <a:xfrm>
            <a:off x="608400" y="608400"/>
            <a:ext cx="10969200" cy="705600"/>
          </a:xfrm>
        </p:spPr>
        <p:txBody>
          <a:body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234800" y="914400"/>
            <a:ext cx="1044000" cy="5029200"/>
          </a:xfrm>
        </p:spPr>
        <p:txBody>
          <a:bodyPr vert="eaVert" lIns="90000" tIns="46800" rIns="90000" bIns="46800" rtlCol="0" anchor="ctr" anchorCtr="0">
            <a:normAutofit/>
          </a:bodyPr>
          <a:lstStyle>
            <a:lvl1pPr>
              <a:buNone/>
              <a:defRPr sz="2800"/>
            </a:lvl1pPr>
          </a:lstStyle>
          <a:p>
            <a:pPr lvl="0" fontAlgn="auto"/>
            <a:r>
              <a:rPr strike="noStrike" noProof="1">
                <a:sym typeface="+mn-ea"/>
              </a:rPr>
              <a:t>单击此处编辑标题</a:t>
            </a:r>
          </a:p>
        </p:txBody>
      </p:sp>
      <p:sp>
        <p:nvSpPr>
          <p:cNvPr id="3" name="竖排文字占位符 2"/>
          <p:cNvSpPr>
            <a:spLocks noGrp="1"/>
          </p:cNvSpPr>
          <p:nvPr>
            <p:ph type="body" orient="vert" idx="1"/>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8400" y="774000"/>
            <a:ext cx="10972800" cy="5482800"/>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2" name="日期占位符 1"/>
          <p:cNvSpPr>
            <a:spLocks noGrp="1"/>
          </p:cNvSpPr>
          <p:nvPr>
            <p:ph type="dt" sz="half" idx="14"/>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3" name="页脚占位符 2"/>
          <p:cNvSpPr>
            <a:spLocks noGrp="1"/>
          </p:cNvSpPr>
          <p:nvPr>
            <p:ph type="ftr" sz="quarter" idx="15"/>
          </p:nvPr>
        </p:nvSpPr>
        <p:spPr/>
        <p:txBody>
          <a:bodyPr/>
          <a:lstStyle/>
          <a:p>
            <a:pPr fontAlgn="auto"/>
            <a:r>
              <a:rPr lang="zh-CN" altLang="en-US" strike="noStrike" noProof="1"/>
              <a:t>合肥学院 人工智能与大数据学院</a:t>
            </a:r>
          </a:p>
        </p:txBody>
      </p:sp>
      <p:sp>
        <p:nvSpPr>
          <p:cNvPr id="4" name="灯片编号占位符 3"/>
          <p:cNvSpPr>
            <a:spLocks noGrp="1"/>
          </p:cNvSpPr>
          <p:nvPr>
            <p:ph type="sldNum" sz="quarter" idx="16"/>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98800" y="2484000"/>
            <a:ext cx="9799200" cy="1018800"/>
          </a:xfrm>
        </p:spPr>
        <p:txBody>
          <a:bodyPr vert="horz" lIns="90000" tIns="46800" rIns="90000" bIns="46800" rtlCol="0" anchor="t" anchorCtr="0">
            <a:normAutofit/>
          </a:bodyPr>
          <a:lstStyle>
            <a:lvl1pPr algn="ctr">
              <a:defRPr sz="6000"/>
            </a:lvl1pPr>
          </a:lstStyle>
          <a:p>
            <a:pPr lvl="0" fontAlgn="auto"/>
            <a:r>
              <a:rPr strike="noStrike" noProof="1">
                <a:sym typeface="+mn-ea"/>
              </a:rPr>
              <a:t>单击此处编辑标题</a:t>
            </a:r>
          </a:p>
        </p:txBody>
      </p:sp>
      <p:sp>
        <p:nvSpPr>
          <p:cNvPr id="7" name="文本占位符 6"/>
          <p:cNvSpPr>
            <a:spLocks noGrp="1"/>
          </p:cNvSpPr>
          <p:nvPr>
            <p:ph type="body" sz="quarter" idx="13"/>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fontAlgn="auto"/>
            <a:r>
              <a:rPr lang="zh-CN" altLang="en-US" strike="noStrike" noProof="1"/>
              <a:t>单击此处编辑母版文本样式</a:t>
            </a:r>
          </a:p>
        </p:txBody>
      </p:sp>
      <p:sp>
        <p:nvSpPr>
          <p:cNvPr id="3" name="日期占位符 2"/>
          <p:cNvSpPr>
            <a:spLocks noGrp="1"/>
          </p:cNvSpPr>
          <p:nvPr>
            <p:ph type="dt" sz="half" idx="14"/>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5"/>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6"/>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3" name="页脚占位符 2"/>
          <p:cNvSpPr>
            <a:spLocks noGrp="1"/>
          </p:cNvSpPr>
          <p:nvPr>
            <p:ph type="ftr" sz="quarter" idx="11"/>
          </p:nvPr>
        </p:nvSpPr>
        <p:spPr/>
        <p:txBody>
          <a:bodyPr/>
          <a:lstStyle/>
          <a:p>
            <a:pPr fontAlgn="auto"/>
            <a:r>
              <a:rPr lang="zh-CN" altLang="en-US" strike="noStrike" noProof="1"/>
              <a:t>合肥学院</a:t>
            </a:r>
            <a:r>
              <a:rPr lang="en-US" altLang="zh-CN" strike="noStrike" noProof="1"/>
              <a:t> </a:t>
            </a:r>
            <a:r>
              <a:rPr lang="zh-CN" altLang="en-US" strike="noStrike" noProof="1"/>
              <a:t>人工智能与大数据学院</a:t>
            </a:r>
          </a:p>
        </p:txBody>
      </p:sp>
      <p:sp>
        <p:nvSpPr>
          <p:cNvPr id="4" name="灯片编号占位符 3"/>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400" y="1555200"/>
            <a:ext cx="5233077" cy="4608000"/>
          </a:xfrm>
        </p:spPr>
        <p:txBody>
          <a:bodyPr vert="horz" lIns="90000" tIns="46800" rIns="90000" bIns="46800" rtlCol="0">
            <a:normAutofit/>
          </a:bodyPr>
          <a:lstStyle>
            <a:lvl1pPr>
              <a:buNone/>
              <a:defRPr sz="1600"/>
            </a:lvl1pPr>
          </a:lstStyle>
          <a:p>
            <a:pPr lvl="0" fontAlgn="auto"/>
            <a:endParaRPr strike="noStrike" noProof="1">
              <a:sym typeface="+mn-ea"/>
            </a:endParaRPr>
          </a:p>
        </p:txBody>
      </p:sp>
      <p:sp>
        <p:nvSpPr>
          <p:cNvPr id="4" name="文本占位符 3"/>
          <p:cNvSpPr>
            <a:spLocks noGrp="1"/>
          </p:cNvSpPr>
          <p:nvPr>
            <p:ph type="body" sz="half" idx="2"/>
          </p:nvPr>
        </p:nvSpPr>
        <p:spPr>
          <a:xfrm>
            <a:off x="6350400" y="1555200"/>
            <a:ext cx="5227200" cy="4608000"/>
          </a:xfrm>
        </p:spPr>
        <p:txBody>
          <a:bodyPr vert="horz" lIns="90000" tIns="46800" rIns="90000" bIns="46800" rtlCol="0">
            <a:normAutofit/>
          </a:bodyPr>
          <a:lstStyle>
            <a:lvl1pPr>
              <a:buNone/>
              <a:defRPr sz="1600"/>
            </a:lvl1pPr>
          </a:lstStyle>
          <a:p>
            <a:pPr lvl="0" fontAlgn="auto"/>
            <a:r>
              <a:rPr strike="noStrike" noProof="1">
                <a:sym typeface="+mn-ea"/>
              </a:rPr>
              <a:t>单击此处编辑母版文本样式</a:t>
            </a:r>
          </a:p>
        </p:txBody>
      </p:sp>
      <p:sp>
        <p:nvSpPr>
          <p:cNvPr id="9" name="标题 8"/>
          <p:cNvSpPr>
            <a:spLocks noGrp="1"/>
          </p:cNvSpPr>
          <p:nvPr>
            <p:ph type="title"/>
          </p:nvPr>
        </p:nvSpPr>
        <p:spPr>
          <a:xfrm>
            <a:off x="608400" y="608400"/>
            <a:ext cx="10969200" cy="705600"/>
          </a:xfrm>
        </p:spPr>
        <p:txBody>
          <a:bodyPr/>
          <a:lstStyle>
            <a:lvl1pPr algn="ctr">
              <a:defRPr/>
            </a:lvl1p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234800" y="914400"/>
            <a:ext cx="1044000" cy="5029200"/>
          </a:xfrm>
        </p:spPr>
        <p:txBody>
          <a:bodyPr vert="eaVert" lIns="90000" tIns="46800" rIns="90000" bIns="46800" rtlCol="0" anchor="ctr" anchorCtr="0">
            <a:normAutofit/>
          </a:bodyPr>
          <a:lstStyle>
            <a:lvl1pPr>
              <a:buNone/>
              <a:defRPr sz="2800"/>
            </a:lvl1pPr>
          </a:lstStyle>
          <a:p>
            <a:pPr lvl="0" fontAlgn="auto"/>
            <a:r>
              <a:rPr strike="noStrike" noProof="1">
                <a:sym typeface="+mn-ea"/>
              </a:rPr>
              <a:t>单击此处编辑标题</a:t>
            </a:r>
          </a:p>
        </p:txBody>
      </p:sp>
      <p:sp>
        <p:nvSpPr>
          <p:cNvPr id="3" name="竖排文字占位符 2"/>
          <p:cNvSpPr>
            <a:spLocks noGrp="1"/>
          </p:cNvSpPr>
          <p:nvPr>
            <p:ph type="body" orient="vert" idx="1"/>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ags" Target="../tags/tag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2.xml"/><Relationship Id="rId17" Type="http://schemas.openxmlformats.org/officeDocument/2006/relationships/tags" Target="../tags/tag8.xml"/><Relationship Id="rId2" Type="http://schemas.openxmlformats.org/officeDocument/2006/relationships/slideLayout" Target="../slideLayouts/slideLayout35.xml"/><Relationship Id="rId16" Type="http://schemas.openxmlformats.org/officeDocument/2006/relationships/tags" Target="../tags/tag7.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ags" Target="../tags/tag6.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ags" Target="../tags/tag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21" Type="http://schemas.openxmlformats.org/officeDocument/2006/relationships/slideLayout" Target="../slideLayouts/slideLayout65.xml"/><Relationship Id="rId34" Type="http://schemas.openxmlformats.org/officeDocument/2006/relationships/theme" Target="../theme/theme3.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tags" Target="../tags/tag11.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tags" Target="../tags/tag1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tags" Target="../tags/tag9.xml"/><Relationship Id="rId8" Type="http://schemas.openxmlformats.org/officeDocument/2006/relationships/slideLayout" Target="../slideLayouts/slideLayout52.xml"/><Relationship Id="rId3"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custDataLst>
              <p:tags r:id="rId35"/>
            </p:custDataLst>
          </p:nvPr>
        </p:nvSpPr>
        <p:spPr>
          <a:xfrm>
            <a:off x="612775" y="6315075"/>
            <a:ext cx="2698750" cy="315913"/>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3"/>
            <p:custDataLst>
              <p:tags r:id="rId36"/>
            </p:custDataLst>
          </p:nvPr>
        </p:nvSpPr>
        <p:spPr>
          <a:xfrm>
            <a:off x="4116388" y="6315075"/>
            <a:ext cx="3959225" cy="315913"/>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pPr fontAlgn="auto"/>
            <a:r>
              <a:rPr lang="zh-CN" altLang="en-US" strike="noStrike" noProof="1"/>
              <a:t>合肥学院 人工智能与大数据学院</a:t>
            </a:r>
          </a:p>
        </p:txBody>
      </p:sp>
      <p:sp>
        <p:nvSpPr>
          <p:cNvPr id="6" name="灯片编号占位符 5"/>
          <p:cNvSpPr>
            <a:spLocks noGrp="1"/>
          </p:cNvSpPr>
          <p:nvPr>
            <p:ph type="sldNum" sz="quarter" idx="4"/>
            <p:custDataLst>
              <p:tags r:id="rId37"/>
            </p:custDataLst>
          </p:nvPr>
        </p:nvSpPr>
        <p:spPr>
          <a:xfrm>
            <a:off x="8877300" y="6315075"/>
            <a:ext cx="2700338" cy="315913"/>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mc:AlternateContent xmlns:mc="http://schemas.openxmlformats.org/markup-compatibility/2006" xmlns:p14="http://schemas.microsoft.com/office/powerpoint/2010/main">
    <mc:Choice Requires="p14">
      <p:transition/>
    </mc:Choice>
    <mc:Fallback xmlns="">
      <p:transition/>
    </mc:Fallback>
  </mc:AlternateContent>
  <p:hf hdr="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custDataLst>
              <p:tags r:id="rId13"/>
            </p:custDataLst>
          </p:nvPr>
        </p:nvSpPr>
        <p:spPr>
          <a:xfrm>
            <a:off x="608013" y="608013"/>
            <a:ext cx="10969625" cy="706437"/>
          </a:xfrm>
          <a:prstGeom prst="rect">
            <a:avLst/>
          </a:prstGeom>
          <a:noFill/>
          <a:ln w="9525">
            <a:noFill/>
          </a:ln>
        </p:spPr>
        <p:txBody>
          <a:bodyPr vert="horz" lIns="90170" tIns="46990" rIns="90170" bIns="46990" anchor="ctr" anchorCtr="0"/>
          <a:lstStyle/>
          <a:p>
            <a:pPr lvl="0"/>
            <a:r>
              <a:rPr lang="zh-CN" altLang="en-US" dirty="0"/>
              <a:t>单击此处编辑母版标题样式</a:t>
            </a:r>
          </a:p>
        </p:txBody>
      </p:sp>
      <p:sp>
        <p:nvSpPr>
          <p:cNvPr id="2051" name="文本占位符 2"/>
          <p:cNvSpPr>
            <a:spLocks noGrp="1"/>
          </p:cNvSpPr>
          <p:nvPr>
            <p:ph type="body"/>
            <p:custDataLst>
              <p:tags r:id="rId14"/>
            </p:custDataLst>
          </p:nvPr>
        </p:nvSpPr>
        <p:spPr>
          <a:xfrm>
            <a:off x="608013" y="1490663"/>
            <a:ext cx="10969625" cy="4759325"/>
          </a:xfrm>
          <a:prstGeom prst="rect">
            <a:avLst/>
          </a:prstGeom>
          <a:noFill/>
          <a:ln w="9525">
            <a:noFill/>
          </a:ln>
        </p:spPr>
        <p:txBody>
          <a:bodyPr vert="horz" lIns="90000" tIns="46800" rIns="90000" bIns="46800"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775" y="6315075"/>
            <a:ext cx="2698750" cy="315913"/>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3"/>
            <p:custDataLst>
              <p:tags r:id="rId16"/>
            </p:custDataLst>
          </p:nvPr>
        </p:nvSpPr>
        <p:spPr>
          <a:xfrm>
            <a:off x="4116388" y="6315075"/>
            <a:ext cx="3959225" cy="315913"/>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pPr fontAlgn="auto"/>
            <a:r>
              <a:rPr lang="zh-CN" altLang="en-US" strike="noStrike" noProof="1"/>
              <a:t>合肥学院 人工智能与大数据学院</a:t>
            </a:r>
          </a:p>
        </p:txBody>
      </p:sp>
      <p:sp>
        <p:nvSpPr>
          <p:cNvPr id="6" name="灯片编号占位符 5"/>
          <p:cNvSpPr>
            <a:spLocks noGrp="1"/>
          </p:cNvSpPr>
          <p:nvPr>
            <p:ph type="sldNum" sz="quarter" idx="4"/>
            <p:custDataLst>
              <p:tags r:id="rId17"/>
            </p:custDataLst>
          </p:nvPr>
        </p:nvSpPr>
        <p:spPr>
          <a:xfrm>
            <a:off x="8877300" y="6315075"/>
            <a:ext cx="2700338" cy="315913"/>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mc:AlternateContent xmlns:mc="http://schemas.openxmlformats.org/markup-compatibility/2006" xmlns:p14="http://schemas.microsoft.com/office/powerpoint/2010/main">
    <mc:Choice Requires="p14">
      <p:transition/>
    </mc:Choice>
    <mc:Fallback xmlns="">
      <p:transition/>
    </mc:Fallback>
  </mc:AlternateContent>
  <p:hf hdr="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custDataLst>
              <p:tags r:id="rId35"/>
            </p:custDataLst>
          </p:nvPr>
        </p:nvSpPr>
        <p:spPr>
          <a:xfrm>
            <a:off x="612775" y="6315075"/>
            <a:ext cx="2698750" cy="315913"/>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5" name="页脚占位符 4"/>
          <p:cNvSpPr>
            <a:spLocks noGrp="1"/>
          </p:cNvSpPr>
          <p:nvPr>
            <p:ph type="ftr" sz="quarter" idx="3"/>
            <p:custDataLst>
              <p:tags r:id="rId36"/>
            </p:custDataLst>
          </p:nvPr>
        </p:nvSpPr>
        <p:spPr>
          <a:xfrm>
            <a:off x="4116388" y="6315075"/>
            <a:ext cx="3959225" cy="315913"/>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pPr fontAlgn="auto"/>
            <a:r>
              <a:rPr lang="zh-CN" altLang="en-US" strike="noStrike" noProof="1"/>
              <a:t>合肥学院 人工智能与大数据学院</a:t>
            </a:r>
          </a:p>
        </p:txBody>
      </p:sp>
      <p:sp>
        <p:nvSpPr>
          <p:cNvPr id="6" name="灯片编号占位符 5"/>
          <p:cNvSpPr>
            <a:spLocks noGrp="1"/>
          </p:cNvSpPr>
          <p:nvPr>
            <p:ph type="sldNum" sz="quarter" idx="4"/>
            <p:custDataLst>
              <p:tags r:id="rId37"/>
            </p:custDataLst>
          </p:nvPr>
        </p:nvSpPr>
        <p:spPr>
          <a:xfrm>
            <a:off x="8877300" y="6315075"/>
            <a:ext cx="2700338" cy="315913"/>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24" r:id="rId30"/>
    <p:sldLayoutId id="2147483725" r:id="rId31"/>
    <p:sldLayoutId id="2147483726" r:id="rId32"/>
    <p:sldLayoutId id="2147483727" r:id="rId33"/>
  </p:sldLayoutIdLst>
  <mc:AlternateContent xmlns:mc="http://schemas.openxmlformats.org/markup-compatibility/2006" xmlns:p14="http://schemas.microsoft.com/office/powerpoint/2010/main">
    <mc:Choice Requires="p14">
      <p:transition/>
    </mc:Choice>
    <mc:Fallback xmlns="">
      <p:transition/>
    </mc:Fallback>
  </mc:AlternateContent>
  <p:hf hdr="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9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3"/>
          <a:stretch>
            <a:fillRect/>
          </a:stretch>
        </p:blipFill>
        <p:spPr>
          <a:xfrm>
            <a:off x="3934" y="1493520"/>
            <a:ext cx="6179820" cy="3870960"/>
          </a:xfrm>
          <a:prstGeom prst="rect">
            <a:avLst/>
          </a:prstGeom>
          <a:noFill/>
          <a:ln w="9525">
            <a:noFill/>
          </a:ln>
        </p:spPr>
      </p:pic>
      <p:sp>
        <p:nvSpPr>
          <p:cNvPr id="13" name="矩形 12"/>
          <p:cNvSpPr/>
          <p:nvPr/>
        </p:nvSpPr>
        <p:spPr>
          <a:xfrm>
            <a:off x="5101273" y="3728720"/>
            <a:ext cx="2682875" cy="539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zh-CN" altLang="en-US" sz="1600" strike="noStrike" noProof="1">
                <a:solidFill>
                  <a:schemeClr val="tx1"/>
                </a:solidFill>
              </a:rPr>
              <a:t>汇报人：</a:t>
            </a:r>
          </a:p>
        </p:txBody>
      </p:sp>
      <p:pic>
        <p:nvPicPr>
          <p:cNvPr id="7" name="图片 6" descr="c9717dd4-1a19-4f12-b344-cdd92a0d193f"/>
          <p:cNvPicPr>
            <a:picLocks noChangeAspect="1"/>
          </p:cNvPicPr>
          <p:nvPr/>
        </p:nvPicPr>
        <p:blipFill>
          <a:blip r:embed="rId4"/>
          <a:srcRect l="3104" t="2991" r="315" b="75759"/>
          <a:stretch>
            <a:fillRect/>
          </a:stretch>
        </p:blipFill>
        <p:spPr>
          <a:xfrm>
            <a:off x="194945" y="168910"/>
            <a:ext cx="3116580" cy="970280"/>
          </a:xfrm>
          <a:prstGeom prst="round2DiagRect">
            <a:avLst/>
          </a:prstGeom>
        </p:spPr>
      </p:pic>
      <p:sp>
        <p:nvSpPr>
          <p:cNvPr id="10" name="日期占位符 9"/>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1" name="页脚占位符 10"/>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6" name="任意多边形: 形状 5"/>
          <p:cNvSpPr/>
          <p:nvPr/>
        </p:nvSpPr>
        <p:spPr>
          <a:xfrm>
            <a:off x="4978069" y="2135187"/>
            <a:ext cx="7213931" cy="2587625"/>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6319109" y="2502165"/>
            <a:ext cx="5213531" cy="461665"/>
          </a:xfrm>
          <a:prstGeom prst="rect">
            <a:avLst/>
          </a:prstGeom>
          <a:noFill/>
        </p:spPr>
        <p:txBody>
          <a:bodyPr wrap="square" rtlCol="0">
            <a:spAutoFit/>
          </a:bodyPr>
          <a:lstStyle/>
          <a:p>
            <a:pPr algn="dist"/>
            <a:r>
              <a:rPr lang="zh-CN" altLang="en-US" sz="2400" b="1" dirty="0">
                <a:solidFill>
                  <a:schemeClr val="bg1"/>
                </a:solidFill>
                <a:latin typeface="宋体" panose="02010600030101010101" pitchFamily="2" charset="-122"/>
                <a:ea typeface="宋体" panose="02010600030101010101" pitchFamily="2" charset="-122"/>
                <a:cs typeface="+mn-ea"/>
                <a:sym typeface="+mn-lt"/>
              </a:rPr>
              <a:t>机器学习：模型评估与选择</a:t>
            </a:r>
          </a:p>
        </p:txBody>
      </p:sp>
      <p:sp>
        <p:nvSpPr>
          <p:cNvPr id="17" name="矩形: 圆角 16"/>
          <p:cNvSpPr/>
          <p:nvPr/>
        </p:nvSpPr>
        <p:spPr>
          <a:xfrm>
            <a:off x="6319109" y="3408509"/>
            <a:ext cx="5213531" cy="753110"/>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    汇报人：任放   学号：</a:t>
            </a:r>
            <a:r>
              <a:rPr lang="en-US" altLang="zh-CN"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21085401007</a:t>
            </a:r>
          </a:p>
          <a:p>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      年级：研一   导师：唐超       </a:t>
            </a:r>
            <a:endParaRPr lang="en-US" altLang="zh-CN"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19" name="灯片编号占位符 18"/>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1</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6776214"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模型选择</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数据集划分之交叉验证法</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10</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2033907"/>
                <a:ext cx="10590763" cy="325185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交叉验证法（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cross validation</a:t>
                </a:r>
                <a:r>
                  <a:rPr lang="zh-CN" altLang="en-US" sz="2000" dirty="0">
                    <a:latin typeface="宋体" panose="02010600030101010101" pitchFamily="2" charset="-122"/>
                    <a:ea typeface="宋体" panose="02010600030101010101" pitchFamily="2" charset="-122"/>
                    <a:cs typeface="宋体" panose="02010600030101010101" pitchFamily="2" charset="-122"/>
                  </a:rPr>
                  <a:t>）：也称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宋体" panose="02010600030101010101" pitchFamily="2" charset="-122"/>
                  </a:rPr>
                  <a:t>折交叉验证法，</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通过分层采样将数据集划分为</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个大小相似的互斥子集，然后每次选取</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k</a:t>
                </a:r>
                <a14:m>
                  <m:oMath xmlns:m="http://schemas.openxmlformats.org/officeDocument/2006/math">
                    <m:r>
                      <a:rPr lang="en-US" altLang="zh-CN" sz="2000" i="1" smtClean="0">
                        <a:solidFill>
                          <a:schemeClr val="accent1"/>
                        </a:solidFill>
                        <a:latin typeface="Cambria Math" panose="02040503050406030204" pitchFamily="18" charset="0"/>
                        <a:ea typeface="Cambria Math" panose="02040503050406030204" pitchFamily="18" charset="0"/>
                        <a:cs typeface="宋体" panose="02010600030101010101" pitchFamily="2" charset="-122"/>
                      </a:rPr>
                      <m:t>−</m:t>
                    </m:r>
                    <m:r>
                      <a:rPr lang="en-US" altLang="zh-CN" sz="2000" b="0" i="1" smtClean="0">
                        <a:solidFill>
                          <a:schemeClr val="accent1"/>
                        </a:solidFill>
                        <a:latin typeface="Cambria Math" panose="02040503050406030204" pitchFamily="18" charset="0"/>
                        <a:ea typeface="Cambria Math" panose="02040503050406030204" pitchFamily="18" charset="0"/>
                        <a:cs typeface="宋体" panose="02010600030101010101" pitchFamily="2" charset="-122"/>
                      </a:rPr>
                      <m:t>1</m:t>
                    </m:r>
                    <m:r>
                      <a:rPr lang="zh-CN" altLang="en-US" sz="2000" i="1">
                        <a:solidFill>
                          <a:schemeClr val="accent1"/>
                        </a:solidFill>
                        <a:latin typeface="Cambria Math" panose="02040503050406030204" pitchFamily="18" charset="0"/>
                        <a:ea typeface="Cambria Math" panose="02040503050406030204" pitchFamily="18" charset="0"/>
                        <a:cs typeface="宋体" panose="02010600030101010101" pitchFamily="2" charset="-122"/>
                      </a:rPr>
                      <m:t>个</m:t>
                    </m:r>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子集的并集作为训练集，剩下的一个子集作为测试集，重复进行</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次即可获得</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组训练集</a:t>
                </a:r>
                <a:r>
                  <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测试集</a:t>
                </a:r>
                <a:r>
                  <a:rPr lang="zh-CN" altLang="en-US" sz="2000" dirty="0">
                    <a:latin typeface="宋体" panose="02010600030101010101" pitchFamily="2" charset="-122"/>
                    <a:ea typeface="宋体" panose="02010600030101010101" pitchFamily="2" charset="-122"/>
                    <a:cs typeface="宋体" panose="02010600030101010101" pitchFamily="2" charset="-122"/>
                  </a:rPr>
                  <a:t>，最后返回</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宋体" panose="02010600030101010101" pitchFamily="2" charset="-122"/>
                  </a:rPr>
                  <a:t>次结果的均值。</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留一法（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leave-one-out</a:t>
                </a:r>
                <a:r>
                  <a:rPr lang="zh-CN" altLang="en-US" sz="2000" dirty="0">
                    <a:latin typeface="宋体" panose="02010600030101010101" pitchFamily="2" charset="-122"/>
                    <a:ea typeface="宋体" panose="02010600030101010101" pitchFamily="2" charset="-122"/>
                    <a:cs typeface="宋体" panose="02010600030101010101" pitchFamily="2" charset="-122"/>
                  </a:rPr>
                  <a:t>）是交叉验证法的特例，即数据集有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latin typeface="宋体" panose="02010600030101010101" pitchFamily="2" charset="-122"/>
                    <a:ea typeface="宋体" panose="02010600030101010101" pitchFamily="2" charset="-122"/>
                    <a:cs typeface="宋体" panose="02010600030101010101" pitchFamily="2" charset="-122"/>
                  </a:rPr>
                  <a:t>个样本，将数据集划分为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latin typeface="宋体" panose="02010600030101010101" pitchFamily="2" charset="-122"/>
                    <a:ea typeface="宋体" panose="02010600030101010101" pitchFamily="2" charset="-122"/>
                    <a:cs typeface="宋体" panose="02010600030101010101" pitchFamily="2" charset="-122"/>
                  </a:rPr>
                  <a:t>个子集，也就是说一个样本就是一个子集。因为每一组实验中训练集与初始数据集仅相差一个样本，得到的评估结果往往较为准确，但是若是数据集比较大，则计算开销也是难以忍受的。</a:t>
                </a:r>
              </a:p>
            </p:txBody>
          </p:sp>
        </mc:Choice>
        <mc:Fallback xmlns="">
          <p:sp>
            <p:nvSpPr>
              <p:cNvPr id="2" name="文本框 1"/>
              <p:cNvSpPr txBox="1">
                <a:spLocks noRot="1" noChangeAspect="1" noMove="1" noResize="1" noEditPoints="1" noAdjustHandles="1" noChangeArrowheads="1" noChangeShapeType="1" noTextEdit="1"/>
              </p:cNvSpPr>
              <p:nvPr/>
            </p:nvSpPr>
            <p:spPr>
              <a:xfrm>
                <a:off x="736600" y="2033907"/>
                <a:ext cx="10590763" cy="3251852"/>
              </a:xfrm>
              <a:prstGeom prst="rect">
                <a:avLst/>
              </a:prstGeom>
              <a:blipFill>
                <a:blip r:embed="rId3"/>
                <a:stretch>
                  <a:fillRect l="-518" b="-24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296983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6160661"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模型选择</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数据集划分之自助法</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11</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1803074"/>
                <a:ext cx="10600094" cy="325185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自助法（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bootstrapping</a:t>
                </a:r>
                <a:r>
                  <a:rPr lang="zh-CN" altLang="en-US" sz="2000" dirty="0">
                    <a:latin typeface="宋体" panose="02010600030101010101" pitchFamily="2" charset="-122"/>
                    <a:ea typeface="宋体" panose="02010600030101010101" pitchFamily="2" charset="-122"/>
                    <a:cs typeface="宋体" panose="02010600030101010101" pitchFamily="2" charset="-122"/>
                  </a:rPr>
                  <a:t>）：也称</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可重复采样法</a:t>
                </a:r>
                <a:r>
                  <a:rPr lang="zh-CN" altLang="en-US" sz="2000" dirty="0">
                    <a:latin typeface="宋体" panose="02010600030101010101" pitchFamily="2" charset="-122"/>
                    <a:ea typeface="宋体" panose="02010600030101010101" pitchFamily="2" charset="-122"/>
                    <a:cs typeface="宋体" panose="02010600030101010101" pitchFamily="2" charset="-122"/>
                  </a:rPr>
                  <a:t>，给定</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latin typeface="宋体" panose="02010600030101010101" pitchFamily="2" charset="-122"/>
                    <a:ea typeface="宋体" panose="02010600030101010101" pitchFamily="2" charset="-122"/>
                    <a:cs typeface="宋体" panose="02010600030101010101" pitchFamily="2" charset="-122"/>
                  </a:rPr>
                  <a:t>个样本的数据集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dirty="0">
                    <a:latin typeface="宋体" panose="02010600030101010101" pitchFamily="2" charset="-122"/>
                    <a:ea typeface="宋体" panose="02010600030101010101" pitchFamily="2" charset="-122"/>
                    <a:cs typeface="宋体" panose="02010600030101010101" pitchFamily="2" charset="-122"/>
                  </a:rPr>
                  <a:t>，每次随机从</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Times New Roman" panose="02020603050405020304" pitchFamily="18" charset="0"/>
                      </a:rPr>
                      <m:t>𝐷</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中挑选出一个样本将其拷贝并放入</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rPr>
                      <m:t>𝐷</m:t>
                    </m:r>
                    <m:r>
                      <a:rPr lang="zh-CN" altLang="en-US" sz="2000" b="0" i="1" dirty="0" smtClean="0">
                        <a:latin typeface="Cambria Math" panose="02040503050406030204" pitchFamily="18" charset="0"/>
                        <a:ea typeface="宋体" panose="02010600030101010101" pitchFamily="2" charset="-122"/>
                      </a:rPr>
                      <m:t> </m:t>
                    </m:r>
                  </m:oMath>
                </a14:m>
                <a:r>
                  <a:rPr lang="zh-CN" altLang="en-US" sz="2000" b="0" i="0" dirty="0">
                    <a:latin typeface="+mj-lt"/>
                    <a:ea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中，然后再将该样本放回</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Times New Roman" panose="02020603050405020304" pitchFamily="18" charset="0"/>
                      </a:rPr>
                      <m:t>𝐷</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中，重复进行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latin typeface="宋体" panose="02010600030101010101" pitchFamily="2" charset="-122"/>
                    <a:ea typeface="宋体" panose="02010600030101010101" pitchFamily="2" charset="-122"/>
                    <a:cs typeface="宋体" panose="02010600030101010101" pitchFamily="2" charset="-122"/>
                  </a:rPr>
                  <a:t>次，得到拥有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latin typeface="宋体" panose="02010600030101010101" pitchFamily="2" charset="-122"/>
                    <a:ea typeface="宋体" panose="02010600030101010101" pitchFamily="2" charset="-122"/>
                    <a:cs typeface="宋体" panose="02010600030101010101" pitchFamily="2" charset="-122"/>
                  </a:rPr>
                  <a:t>个样本的数据集</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rPr>
                      <m:t>𝐷</m:t>
                    </m:r>
                    <m:r>
                      <a:rPr lang="zh-CN" altLang="en-US" sz="2000" i="1" dirty="0" smtClean="0">
                        <a:latin typeface="Cambria Math" panose="02040503050406030204" pitchFamily="18" charset="0"/>
                        <a:ea typeface="宋体" panose="02010600030101010101" pitchFamily="2" charset="-122"/>
                      </a:rPr>
                      <m:t> ́</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。由概率可知，大约数据集</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宋体" panose="02010600030101010101" pitchFamily="2" charset="-122"/>
                      </a:rPr>
                      <m:t>𝐷</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中</a:t>
                </a:r>
                <a:r>
                  <a:rPr lang="en-US" altLang="zh-CN" sz="2000" dirty="0">
                    <a:latin typeface="宋体" panose="02010600030101010101" pitchFamily="2" charset="-122"/>
                    <a:ea typeface="宋体" panose="02010600030101010101" pitchFamily="2" charset="-122"/>
                    <a:cs typeface="宋体" panose="02010600030101010101" pitchFamily="2" charset="-122"/>
                  </a:rPr>
                  <a:t>1/3</a:t>
                </a:r>
                <a:r>
                  <a:rPr lang="zh-CN" altLang="en-US" sz="2000" dirty="0">
                    <a:latin typeface="宋体" panose="02010600030101010101" pitchFamily="2" charset="-122"/>
                    <a:ea typeface="宋体" panose="02010600030101010101" pitchFamily="2" charset="-122"/>
                    <a:cs typeface="宋体" panose="02010600030101010101" pitchFamily="2" charset="-122"/>
                  </a:rPr>
                  <a:t>的样本不会出现在数据集</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rPr>
                      <m:t>𝐷</m:t>
                    </m:r>
                    <m:r>
                      <a:rPr lang="zh-CN" altLang="en-US" sz="2000" i="1" dirty="0" smtClean="0">
                        <a:latin typeface="Cambria Math" panose="02040503050406030204" pitchFamily="18" charset="0"/>
                        <a:ea typeface="宋体" panose="02010600030101010101" pitchFamily="2" charset="-122"/>
                      </a:rPr>
                      <m:t> ́</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中，于是</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rPr>
                      <m:t>𝐷</m:t>
                    </m:r>
                    <m:r>
                      <a:rPr lang="zh-CN" altLang="en-US" sz="2000" i="1" dirty="0" smtClean="0">
                        <a:latin typeface="Cambria Math" panose="02040503050406030204" pitchFamily="18" charset="0"/>
                        <a:ea typeface="宋体" panose="02010600030101010101" pitchFamily="2" charset="-122"/>
                      </a:rPr>
                      <m:t> ́</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作为训练集，</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Times New Roman" panose="02020603050405020304" pitchFamily="18" charset="0"/>
                      </a:rPr>
                      <m:t>𝐷</m:t>
                    </m:r>
                  </m:oMath>
                </a14:m>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ea typeface="宋体" panose="02010600030101010101" pitchFamily="2" charset="-122"/>
                  </a:rPr>
                  <a:t> </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rPr>
                      <m:t>𝐷</m:t>
                    </m:r>
                    <m:r>
                      <a:rPr lang="zh-CN" altLang="en-US" sz="2000" i="1" dirty="0" smtClean="0">
                        <a:latin typeface="Cambria Math" panose="02040503050406030204" pitchFamily="18" charset="0"/>
                        <a:ea typeface="宋体" panose="02010600030101010101" pitchFamily="2" charset="-122"/>
                      </a:rPr>
                      <m:t> ́</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作为测试集。</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对于数据集样本数较少、难以有效划分训练集</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测试集时很有用，此外自助法能够从初始数据集中产生多个不同的训练集，对于集成学习有很大好处。但是</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自助法采样改变了初始数据集的分布，会引起一定的误差</a:t>
                </a:r>
                <a:r>
                  <a:rPr lang="zh-CN" altLang="en-US" sz="2000" dirty="0">
                    <a:latin typeface="宋体" panose="02010600030101010101" pitchFamily="2" charset="-122"/>
                    <a:ea typeface="宋体" panose="02010600030101010101" pitchFamily="2" charset="-122"/>
                    <a:cs typeface="宋体" panose="02010600030101010101" pitchFamily="2" charset="-122"/>
                  </a:rPr>
                  <a:t>。</a:t>
                </a:r>
              </a:p>
            </p:txBody>
          </p:sp>
        </mc:Choice>
        <mc:Fallback xmlns="">
          <p:sp>
            <p:nvSpPr>
              <p:cNvPr id="2" name="文本框 1"/>
              <p:cNvSpPr txBox="1">
                <a:spLocks noRot="1" noChangeAspect="1" noMove="1" noResize="1" noEditPoints="1" noAdjustHandles="1" noChangeArrowheads="1" noChangeShapeType="1" noTextEdit="1"/>
              </p:cNvSpPr>
              <p:nvPr/>
            </p:nvSpPr>
            <p:spPr>
              <a:xfrm>
                <a:off x="736600" y="1803074"/>
                <a:ext cx="10600094" cy="3251852"/>
              </a:xfrm>
              <a:prstGeom prst="rect">
                <a:avLst/>
              </a:prstGeom>
              <a:blipFill>
                <a:blip r:embed="rId3"/>
                <a:stretch>
                  <a:fillRect l="-518" r="-345" b="-24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107078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3068469"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模型选择</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参数</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12</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2" name="文本框 1"/>
          <p:cNvSpPr txBox="1"/>
          <p:nvPr/>
        </p:nvSpPr>
        <p:spPr>
          <a:xfrm>
            <a:off x="793426" y="2488711"/>
            <a:ext cx="10524607" cy="1880579"/>
          </a:xfrm>
          <a:prstGeom prst="rect">
            <a:avLst/>
          </a:prstGeom>
          <a:noFill/>
        </p:spPr>
        <p:txBody>
          <a:bodyPr wrap="square" rtlCol="0" anchor="t">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模型参数：模型内部的配置变量，是</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由数据学习出来的</a:t>
            </a:r>
            <a:r>
              <a:rPr lang="zh-CN" altLang="en-US" sz="2000" dirty="0">
                <a:latin typeface="宋体" panose="02010600030101010101" pitchFamily="2" charset="-122"/>
                <a:ea typeface="宋体" panose="02010600030101010101" pitchFamily="2" charset="-122"/>
                <a:cs typeface="宋体" panose="02010600030101010101" pitchFamily="2" charset="-122"/>
              </a:rPr>
              <a:t>。例如神经网络的权值、线性模型中的系数等</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模型超参数：模型外部的配置变量，必须是</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实验前手动设置出来的</a:t>
            </a:r>
            <a:r>
              <a:rPr lang="zh-CN" altLang="en-US" sz="2000" dirty="0">
                <a:latin typeface="宋体" panose="02010600030101010101" pitchFamily="2" charset="-122"/>
                <a:ea typeface="宋体" panose="02010600030101010101" pitchFamily="2" charset="-122"/>
                <a:cs typeface="宋体" panose="02010600030101010101" pitchFamily="2" charset="-122"/>
              </a:rPr>
              <a:t>。例如神经网络的学习率和隐层个数、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KNN</a:t>
            </a:r>
            <a:r>
              <a:rPr lang="zh-CN" altLang="en-US" sz="2000" dirty="0">
                <a:latin typeface="宋体" panose="02010600030101010101" pitchFamily="2" charset="-122"/>
                <a:ea typeface="宋体" panose="02010600030101010101" pitchFamily="2" charset="-122"/>
                <a:cs typeface="宋体" panose="02010600030101010101" pitchFamily="2" charset="-122"/>
              </a:rPr>
              <a:t>中的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宋体" panose="02010600030101010101" pitchFamily="2" charset="-122"/>
              </a:rPr>
              <a:t>值等</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54627882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1832553"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性能度量</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13</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2" name="文本框 1"/>
          <p:cNvSpPr txBox="1"/>
          <p:nvPr/>
        </p:nvSpPr>
        <p:spPr>
          <a:xfrm>
            <a:off x="736600" y="2957236"/>
            <a:ext cx="10600094" cy="943528"/>
          </a:xfrm>
          <a:prstGeom prst="rect">
            <a:avLst/>
          </a:prstGeom>
          <a:noFill/>
        </p:spPr>
        <p:txBody>
          <a:bodyPr wrap="square" rtlCol="0">
            <a:spAutoFit/>
          </a:bodyPr>
          <a:lstStyle/>
          <a:p>
            <a:pPr>
              <a:lnSpc>
                <a:spcPct val="150000"/>
              </a:lnSpc>
              <a:buFont typeface="Wingdings" panose="05000000000000000000" charset="0"/>
            </a:pPr>
            <a:r>
              <a:rPr lang="zh-CN" altLang="en-US" sz="2000" dirty="0">
                <a:latin typeface="宋体" panose="02010600030101010101" pitchFamily="2" charset="-122"/>
                <a:ea typeface="宋体" panose="02010600030101010101" pitchFamily="2" charset="-122"/>
                <a:cs typeface="宋体" panose="02010600030101010101" pitchFamily="2" charset="-122"/>
              </a:rPr>
              <a:t>性能度量是衡量模型性能的指标，对于不同的任务有不同的性能度量对模型进行评估。本章主要介绍回归和分类任务的性能度量。</a:t>
            </a:r>
          </a:p>
        </p:txBody>
      </p:sp>
    </p:spTree>
    <p:extLst>
      <p:ext uri="{BB962C8B-B14F-4D97-AF65-F5344CB8AC3E}">
        <p14:creationId xmlns:p14="http://schemas.microsoft.com/office/powerpoint/2010/main" val="138788384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3892412"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性能度量</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回归任务</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14</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2074783"/>
                <a:ext cx="10206355" cy="1416478"/>
              </a:xfrm>
              <a:prstGeom prst="rect">
                <a:avLst/>
              </a:prstGeom>
              <a:noFill/>
            </p:spPr>
            <p:txBody>
              <a:bodyPr wrap="square" rtlCol="0">
                <a:spAutoFit/>
              </a:bodyPr>
              <a:lstStyle/>
              <a:p>
                <a:pPr>
                  <a:lnSpc>
                    <a:spcPct val="150000"/>
                  </a:lnSpc>
                  <a:buFont typeface="Wingdings" panose="05000000000000000000" charset="0"/>
                </a:pPr>
                <a:r>
                  <a:rPr lang="zh-CN" altLang="en-US" sz="2000" dirty="0">
                    <a:latin typeface="宋体" panose="02010600030101010101" pitchFamily="2" charset="-122"/>
                    <a:ea typeface="宋体" panose="02010600030101010101" pitchFamily="2" charset="-122"/>
                    <a:cs typeface="宋体" panose="02010600030101010101" pitchFamily="2" charset="-122"/>
                  </a:rPr>
                  <a:t>回归任务：学习器预测的结果是一个实值，常用的性能度量如下</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均方误差（</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MSE</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决定系数（</a:t>
                </a:r>
                <a14:m>
                  <m:oMath xmlns:m="http://schemas.openxmlformats.org/officeDocument/2006/math">
                    <m:sSup>
                      <m:sSupPr>
                        <m:ctrlPr>
                          <a:rPr lang="en-US" altLang="zh-CN" sz="200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𝑅</m:t>
                        </m:r>
                      </m:e>
                      <m:sup>
                        <m:r>
                          <a:rPr lang="en-US" altLang="zh-CN" sz="2000" b="0" i="1" smtClean="0">
                            <a:latin typeface="Cambria Math" panose="02040503050406030204" pitchFamily="18" charset="0"/>
                            <a:ea typeface="宋体" panose="02010600030101010101" pitchFamily="2" charset="-122"/>
                          </a:rPr>
                          <m:t>2</m:t>
                        </m:r>
                      </m:sup>
                    </m:sSup>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p>
            </p:txBody>
          </p:sp>
        </mc:Choice>
        <mc:Fallback xmlns="">
          <p:sp>
            <p:nvSpPr>
              <p:cNvPr id="2" name="文本框 1"/>
              <p:cNvSpPr txBox="1">
                <a:spLocks noRot="1" noChangeAspect="1" noMove="1" noResize="1" noEditPoints="1" noAdjustHandles="1" noChangeArrowheads="1" noChangeShapeType="1" noTextEdit="1"/>
              </p:cNvSpPr>
              <p:nvPr/>
            </p:nvSpPr>
            <p:spPr>
              <a:xfrm>
                <a:off x="736600" y="2074783"/>
                <a:ext cx="10206355" cy="1416478"/>
              </a:xfrm>
              <a:prstGeom prst="rect">
                <a:avLst/>
              </a:prstGeom>
              <a:blipFill>
                <a:blip r:embed="rId3"/>
                <a:stretch>
                  <a:fillRect l="-657" b="-60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134262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3892412"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回归任务</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均方误差</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15</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2621247"/>
                <a:ext cx="10590763" cy="1615507"/>
              </a:xfrm>
              <a:prstGeom prst="rect">
                <a:avLst/>
              </a:prstGeom>
              <a:noFill/>
            </p:spPr>
            <p:txBody>
              <a:bodyPr wrap="square" rtlCol="0">
                <a:spAutoFit/>
              </a:bodyPr>
              <a:lstStyle/>
              <a:p>
                <a:pPr>
                  <a:lnSpc>
                    <a:spcPct val="150000"/>
                  </a:lnSpc>
                  <a:buFont typeface="Wingdings" panose="05000000000000000000" charset="0"/>
                </a:pPr>
                <a:r>
                  <a:rPr lang="zh-CN" altLang="en-US" sz="2000" dirty="0">
                    <a:latin typeface="宋体" panose="02010600030101010101" pitchFamily="2" charset="-122"/>
                    <a:ea typeface="宋体" panose="02010600030101010101" pitchFamily="2" charset="-122"/>
                    <a:cs typeface="宋体" panose="02010600030101010101" pitchFamily="2" charset="-122"/>
                  </a:rPr>
                  <a:t>均方误差（</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MSE</a:t>
                </a:r>
                <a:r>
                  <a:rPr lang="zh-CN" altLang="en-US" sz="2000" dirty="0">
                    <a:latin typeface="宋体" panose="02010600030101010101" pitchFamily="2" charset="-122"/>
                    <a:ea typeface="宋体" panose="02010600030101010101" pitchFamily="2" charset="-122"/>
                    <a:cs typeface="宋体" panose="02010600030101010101" pitchFamily="2" charset="-122"/>
                  </a:rPr>
                  <a:t>）：所有样本预测值与真实值误差的平方和的平均数，在现实任务中</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均方误差越接近</a:t>
                </a:r>
                <a:r>
                  <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rPr>
                  <a:t>0</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，说明模型的性能越好</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r>
                  <a:rPr lang="zh-CN" altLang="en-US" sz="2000" dirty="0">
                    <a:latin typeface="宋体" panose="02010600030101010101" pitchFamily="2" charset="-122"/>
                    <a:ea typeface="宋体" panose="02010600030101010101" pitchFamily="2" charset="-122"/>
                    <a:cs typeface="宋体" panose="02010600030101010101" pitchFamily="2" charset="-122"/>
                  </a:rPr>
                  <a:t>数学公式：</a:t>
                </a:r>
                <a:r>
                  <a:rPr lang="en-US" altLang="zh-CN" sz="2000" dirty="0">
                    <a:latin typeface="宋体" panose="02010600030101010101" pitchFamily="2" charset="-122"/>
                    <a:ea typeface="宋体" panose="02010600030101010101" pitchFamily="2" charset="-122"/>
                    <a:cs typeface="宋体" panose="02010600030101010101" pitchFamily="2" charset="-122"/>
                  </a:rPr>
                  <a:t>E</a:t>
                </a:r>
                <a14:m>
                  <m:oMath xmlns:m="http://schemas.openxmlformats.org/officeDocument/2006/math">
                    <m:d>
                      <m:dPr>
                        <m:ctrlPr>
                          <a:rPr lang="en-US" altLang="zh-CN" sz="200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𝑓</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𝐷</m:t>
                        </m:r>
                      </m:e>
                    </m:d>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1</m:t>
                        </m:r>
                      </m:num>
                      <m:den>
                        <m:r>
                          <a:rPr lang="en-US" altLang="zh-CN" sz="2000" b="0" i="1" smtClean="0">
                            <a:latin typeface="Cambria Math" panose="02040503050406030204" pitchFamily="18" charset="0"/>
                            <a:ea typeface="宋体" panose="02010600030101010101" pitchFamily="2" charset="-122"/>
                          </a:rPr>
                          <m:t>𝑚</m:t>
                        </m:r>
                      </m:den>
                    </m:f>
                    <m:nary>
                      <m:naryPr>
                        <m:chr m:val="∑"/>
                        <m:limLoc m:val="subSup"/>
                        <m:ctrlPr>
                          <a:rPr lang="zh-CN" altLang="en-US" sz="2000" i="1" smtClean="0">
                            <a:latin typeface="Cambria Math" panose="02040503050406030204" pitchFamily="18" charset="0"/>
                            <a:ea typeface="宋体" panose="02010600030101010101" pitchFamily="2" charset="-122"/>
                          </a:rPr>
                        </m:ctrlPr>
                      </m:naryPr>
                      <m:sub>
                        <m:r>
                          <m:rPr>
                            <m:brk m:alnAt="25"/>
                          </m:rPr>
                          <a:rPr lang="en-US" altLang="zh-CN" sz="2000" b="0" i="1" smtClean="0">
                            <a:latin typeface="Cambria Math" panose="02040503050406030204" pitchFamily="18" charset="0"/>
                            <a:ea typeface="宋体" panose="02010600030101010101" pitchFamily="2" charset="-122"/>
                          </a:rPr>
                          <m:t>𝑖</m:t>
                        </m:r>
                        <m:r>
                          <a:rPr lang="en-US" altLang="zh-CN" sz="2000" b="0" i="1" smtClean="0">
                            <a:latin typeface="Cambria Math" panose="02040503050406030204" pitchFamily="18" charset="0"/>
                            <a:ea typeface="宋体" panose="02010600030101010101" pitchFamily="2" charset="-122"/>
                          </a:rPr>
                          <m:t>=1</m:t>
                        </m:r>
                      </m:sub>
                      <m:sup>
                        <m:r>
                          <a:rPr lang="en-US" altLang="zh-CN" sz="2000" b="0" i="1" smtClean="0">
                            <a:latin typeface="Cambria Math" panose="02040503050406030204" pitchFamily="18" charset="0"/>
                            <a:ea typeface="宋体" panose="02010600030101010101" pitchFamily="2" charset="-122"/>
                          </a:rPr>
                          <m:t>𝑚</m:t>
                        </m:r>
                      </m:sup>
                      <m:e>
                        <m:sSup>
                          <m:sSupPr>
                            <m:ctrlPr>
                              <a:rPr lang="en-US" altLang="zh-CN" sz="2000" i="1" smtClean="0">
                                <a:latin typeface="Cambria Math" panose="02040503050406030204" pitchFamily="18" charset="0"/>
                                <a:ea typeface="宋体" panose="02010600030101010101" pitchFamily="2" charset="-122"/>
                              </a:rPr>
                            </m:ctrlPr>
                          </m:sSupPr>
                          <m:e>
                            <m:d>
                              <m:dPr>
                                <m:ctrlPr>
                                  <a:rPr lang="en-US" altLang="zh-CN" sz="200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𝑓</m:t>
                                </m:r>
                                <m:d>
                                  <m:dPr>
                                    <m:ctrlPr>
                                      <a:rPr lang="en-US" altLang="zh-CN" sz="2000" b="0" i="1" smtClean="0">
                                        <a:latin typeface="Cambria Math" panose="02040503050406030204" pitchFamily="18" charset="0"/>
                                        <a:ea typeface="宋体" panose="02010600030101010101" pitchFamily="2" charset="-122"/>
                                      </a:rPr>
                                    </m:ctrlPr>
                                  </m:dPr>
                                  <m:e>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𝑖</m:t>
                                        </m:r>
                                      </m:sub>
                                    </m:sSub>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𝑖</m:t>
                                    </m:r>
                                  </m:sub>
                                </m:sSub>
                              </m:e>
                            </m:d>
                          </m:e>
                          <m:sup>
                            <m:r>
                              <a:rPr lang="en-US" altLang="zh-CN" sz="2000" b="0" i="1" smtClean="0">
                                <a:latin typeface="Cambria Math" panose="02040503050406030204" pitchFamily="18" charset="0"/>
                                <a:ea typeface="宋体" panose="02010600030101010101" pitchFamily="2" charset="-122"/>
                              </a:rPr>
                              <m:t>2</m:t>
                            </m:r>
                          </m:sup>
                        </m:sSup>
                      </m:e>
                    </m:nary>
                  </m:oMath>
                </a14:m>
                <a:r>
                  <a:rPr lang="zh-CN" altLang="en-US" sz="2000" dirty="0">
                    <a:latin typeface="宋体" panose="02010600030101010101" pitchFamily="2" charset="-122"/>
                    <a:ea typeface="宋体" panose="02010600030101010101" pitchFamily="2" charset="-122"/>
                    <a:cs typeface="宋体" panose="02010600030101010101" pitchFamily="2" charset="-122"/>
                  </a:rPr>
                  <a:t>，其中</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Times New Roman" panose="02020603050405020304" pitchFamily="18" charset="0"/>
                      </a:rPr>
                      <m:t>𝐷</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是数据集，</a:t>
                </a:r>
                <a:r>
                  <a:rPr lang="en-US" altLang="zh-CN" sz="2000" dirty="0">
                    <a:ea typeface="宋体" panose="02010600030101010101" pitchFamily="2" charset="-122"/>
                  </a:rPr>
                  <a:t> </a:t>
                </a:r>
                <a14:m>
                  <m:oMath xmlns:m="http://schemas.openxmlformats.org/officeDocument/2006/math">
                    <m:r>
                      <a:rPr lang="en-US" altLang="zh-CN" sz="2000" i="1">
                        <a:latin typeface="Cambria Math" panose="02040503050406030204" pitchFamily="18" charset="0"/>
                        <a:ea typeface="宋体" panose="02010600030101010101" pitchFamily="2" charset="-122"/>
                      </a:rPr>
                      <m:t>𝑓</m:t>
                    </m:r>
                    <m:d>
                      <m:dPr>
                        <m:ctrlPr>
                          <a:rPr lang="en-US" altLang="zh-CN" sz="2000" i="1" smtClean="0">
                            <a:latin typeface="Cambria Math" panose="02040503050406030204" pitchFamily="18" charset="0"/>
                            <a:ea typeface="宋体" panose="02010600030101010101" pitchFamily="2" charset="-122"/>
                          </a:rPr>
                        </m:ctrlPr>
                      </m:dPr>
                      <m:e>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𝑖</m:t>
                            </m:r>
                          </m:sub>
                        </m:sSub>
                      </m:e>
                    </m:d>
                  </m:oMath>
                </a14:m>
                <a:r>
                  <a:rPr lang="zh-CN" altLang="en-US" sz="2000" dirty="0">
                    <a:latin typeface="宋体" panose="02010600030101010101" pitchFamily="2" charset="-122"/>
                    <a:ea typeface="宋体" panose="02010600030101010101" pitchFamily="2" charset="-122"/>
                    <a:cs typeface="Times New Roman" panose="02020603050405020304" pitchFamily="18" charset="0"/>
                  </a:rPr>
                  <a:t>是第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个样本的预测值</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2621247"/>
                <a:ext cx="10590763" cy="1615507"/>
              </a:xfrm>
              <a:prstGeom prst="rect">
                <a:avLst/>
              </a:prstGeom>
              <a:blipFill>
                <a:blip r:embed="rId3"/>
                <a:stretch>
                  <a:fillRect l="-633" b="-407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494919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3892412"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回归任务</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决定系数</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16</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1446022"/>
                <a:ext cx="10525449" cy="3979038"/>
              </a:xfrm>
              <a:prstGeom prst="rect">
                <a:avLst/>
              </a:prstGeom>
              <a:noFill/>
            </p:spPr>
            <p:txBody>
              <a:bodyPr wrap="square" rtlCol="0">
                <a:spAutoFit/>
              </a:bodyPr>
              <a:lstStyle/>
              <a:p>
                <a:pPr>
                  <a:lnSpc>
                    <a:spcPct val="150000"/>
                  </a:lnSpc>
                  <a:buFont typeface="Wingdings" panose="05000000000000000000" charset="0"/>
                </a:pPr>
                <a:r>
                  <a:rPr lang="zh-CN" altLang="en-US" sz="2000" dirty="0">
                    <a:latin typeface="宋体" panose="02010600030101010101" pitchFamily="2" charset="-122"/>
                    <a:ea typeface="宋体" panose="02010600030101010101" pitchFamily="2" charset="-122"/>
                    <a:cs typeface="宋体" panose="02010600030101010101" pitchFamily="2" charset="-122"/>
                  </a:rPr>
                  <a:t>决定系数（</a:t>
                </a:r>
                <a14:m>
                  <m:oMath xmlns:m="http://schemas.openxmlformats.org/officeDocument/2006/math">
                    <m:sSup>
                      <m:sSupPr>
                        <m:ctrlPr>
                          <a:rPr lang="en-US" altLang="zh-CN" sz="200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𝑅</m:t>
                        </m:r>
                      </m:e>
                      <m:sup>
                        <m:r>
                          <a:rPr lang="en-US" altLang="zh-CN" sz="2000" b="0" i="1" smtClean="0">
                            <a:latin typeface="Cambria Math" panose="02040503050406030204" pitchFamily="18" charset="0"/>
                            <a:ea typeface="宋体" panose="02010600030101010101" pitchFamily="2" charset="-122"/>
                          </a:rPr>
                          <m:t>2</m:t>
                        </m:r>
                      </m:sup>
                    </m:sSup>
                  </m:oMath>
                </a14:m>
                <a:r>
                  <a:rPr lang="zh-CN" altLang="en-US" sz="2000" dirty="0">
                    <a:latin typeface="宋体" panose="02010600030101010101" pitchFamily="2" charset="-122"/>
                    <a:ea typeface="宋体" panose="02010600030101010101" pitchFamily="2" charset="-122"/>
                    <a:cs typeface="宋体" panose="02010600030101010101" pitchFamily="2" charset="-122"/>
                  </a:rPr>
                  <a:t>）：也称拟合优度，它反映了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dirty="0">
                    <a:latin typeface="宋体" panose="02010600030101010101" pitchFamily="2" charset="-122"/>
                    <a:ea typeface="宋体" panose="02010600030101010101" pitchFamily="2" charset="-122"/>
                    <a:cs typeface="宋体" panose="02010600030101010101" pitchFamily="2" charset="-122"/>
                  </a:rPr>
                  <a:t>的波动有多少百分比能被</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dirty="0">
                    <a:latin typeface="宋体" panose="02010600030101010101" pitchFamily="2" charset="-122"/>
                    <a:ea typeface="宋体" panose="02010600030101010101" pitchFamily="2" charset="-122"/>
                    <a:cs typeface="宋体" panose="02010600030101010101" pitchFamily="2" charset="-122"/>
                  </a:rPr>
                  <a:t>的波动所描述，</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决定系数越接近</a:t>
                </a:r>
                <a:r>
                  <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rPr>
                  <a:t>1</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，说明模型性能越好</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r>
                  <a:rPr lang="zh-CN" altLang="en-US" sz="2000" dirty="0">
                    <a:latin typeface="宋体" panose="02010600030101010101" pitchFamily="2" charset="-122"/>
                    <a:ea typeface="宋体" panose="02010600030101010101" pitchFamily="2" charset="-122"/>
                    <a:cs typeface="宋体" panose="02010600030101010101" pitchFamily="2" charset="-122"/>
                  </a:rPr>
                  <a:t>数学公式：</a:t>
                </a:r>
                <a:r>
                  <a:rPr lang="en-US" altLang="zh-CN" sz="2000" dirty="0">
                    <a:ea typeface="宋体" panose="02010600030101010101" pitchFamily="2" charset="-122"/>
                  </a:rPr>
                  <a:t> </a:t>
                </a:r>
                <a14:m>
                  <m:oMath xmlns:m="http://schemas.openxmlformats.org/officeDocument/2006/math">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ea typeface="宋体" panose="02010600030101010101" pitchFamily="2" charset="-122"/>
                          </a:rPr>
                          <m:t>𝑅</m:t>
                        </m:r>
                      </m:e>
                      <m:sup>
                        <m:r>
                          <a:rPr lang="en-US" altLang="zh-CN" sz="2000" i="1">
                            <a:latin typeface="Cambria Math" panose="02040503050406030204" pitchFamily="18" charset="0"/>
                            <a:ea typeface="宋体" panose="02010600030101010101" pitchFamily="2" charset="-122"/>
                          </a:rPr>
                          <m:t>2</m:t>
                        </m:r>
                      </m:sup>
                    </m:sSup>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𝑆𝑆𝑅</m:t>
                        </m:r>
                      </m:num>
                      <m:den>
                        <m:r>
                          <a:rPr lang="en-US" altLang="zh-CN" sz="2000" b="0" i="1" smtClean="0">
                            <a:latin typeface="Cambria Math" panose="02040503050406030204" pitchFamily="18" charset="0"/>
                            <a:ea typeface="Cambria Math" panose="02040503050406030204" pitchFamily="18" charset="0"/>
                          </a:rPr>
                          <m:t>𝑆𝑆𝑇</m:t>
                        </m:r>
                      </m:den>
                    </m:f>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1−</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𝑆𝑆𝐸</m:t>
                        </m:r>
                      </m:num>
                      <m:den>
                        <m:r>
                          <a:rPr lang="en-US" altLang="zh-CN" sz="2000" b="0" i="1" smtClean="0">
                            <a:latin typeface="Cambria Math" panose="02040503050406030204" pitchFamily="18" charset="0"/>
                            <a:ea typeface="Cambria Math" panose="02040503050406030204" pitchFamily="18" charset="0"/>
                          </a:rPr>
                          <m:t>𝑆𝑆𝑇</m:t>
                        </m:r>
                      </m:den>
                    </m:f>
                  </m:oMath>
                </a14:m>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buFont typeface="Wingdings" panose="05000000000000000000" charset="0"/>
                </a:pPr>
                <a:r>
                  <a:rPr lang="zh-CN" altLang="en-US" sz="2000" dirty="0">
                    <a:ea typeface="宋体" panose="02010600030101010101" pitchFamily="2" charset="-122"/>
                    <a:cs typeface="Times New Roman" panose="02020603050405020304" pitchFamily="18" charset="0"/>
                  </a:rPr>
                  <a:t>回归平方和（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SSR</a:t>
                </a:r>
                <a:r>
                  <a:rPr lang="zh-CN" altLang="en-US" sz="2000" dirty="0">
                    <a:ea typeface="宋体" panose="02010600030101010101" pitchFamily="2" charset="-122"/>
                    <a:cs typeface="Times New Roman" panose="02020603050405020304" pitchFamily="18" charset="0"/>
                  </a:rPr>
                  <a:t>）： </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Times New Roman" panose="02020603050405020304" pitchFamily="18" charset="0"/>
                      </a:rPr>
                      <m:t>𝑆𝑆𝑅</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a:ea typeface="Cambria Math" panose="02040503050406030204" pitchFamily="18" charset="0"/>
                    <a:cs typeface="Times New Roman" panose="02020603050405020304" pitchFamily="18" charset="0"/>
                  </a:rPr>
                  <a:t> </a:t>
                </a:r>
                <a14:m>
                  <m:oMath xmlns:m="http://schemas.openxmlformats.org/officeDocument/2006/math">
                    <m:nary>
                      <m:naryPr>
                        <m:chr m:val="∑"/>
                        <m:subHide m:val="on"/>
                        <m:supHide m:val="on"/>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𝑦</m:t>
                                    </m:r>
                                  </m:e>
                                  <m:sub>
                                    <m:r>
                                      <a:rPr lang="en-US" altLang="zh-CN" sz="2000" i="1">
                                        <a:latin typeface="Cambria Math" panose="02040503050406030204" pitchFamily="18" charset="0"/>
                                        <a:ea typeface="宋体" panose="02010600030101010101" pitchFamily="2" charset="-122"/>
                                      </a:rPr>
                                      <m:t>𝑝𝑟𝑒𝑑𝑖𝑐𝑡</m:t>
                                    </m:r>
                                  </m:sub>
                                </m:s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𝑦</m:t>
                                    </m:r>
                                  </m:e>
                                </m:acc>
                              </m:e>
                            </m:d>
                          </m:e>
                          <m: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2</m:t>
                            </m:r>
                          </m:sup>
                        </m:sSup>
                      </m:e>
                    </m:nary>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r>
                  <a:rPr lang="zh-CN" altLang="en-US" sz="2000" dirty="0">
                    <a:ea typeface="宋体" panose="02010600030101010101" pitchFamily="2" charset="-122"/>
                    <a:cs typeface="Times New Roman" panose="02020603050405020304" pitchFamily="18" charset="0"/>
                  </a:rPr>
                  <a:t>总平方和（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SST</a:t>
                </a:r>
                <a:r>
                  <a:rPr lang="zh-CN" altLang="en-US" sz="2000" dirty="0">
                    <a:ea typeface="宋体" panose="02010600030101010101" pitchFamily="2" charset="-122"/>
                    <a:cs typeface="Times New Roman" panose="02020603050405020304" pitchFamily="18" charset="0"/>
                  </a:rPr>
                  <a:t>）： </a:t>
                </a:r>
                <a14:m>
                  <m:oMath xmlns:m="http://schemas.openxmlformats.org/officeDocument/2006/math">
                    <m:r>
                      <a:rPr lang="en-US" altLang="zh-CN" sz="2000" b="0" i="1" smtClean="0">
                        <a:solidFill>
                          <a:schemeClr val="tx1"/>
                        </a:solidFill>
                        <a:latin typeface="Cambria Math" panose="02040503050406030204" pitchFamily="18" charset="0"/>
                        <a:ea typeface="宋体" panose="02010600030101010101" pitchFamily="2" charset="-122"/>
                        <a:cs typeface="宋体" panose="02010600030101010101" pitchFamily="2" charset="-122"/>
                      </a:rPr>
                      <m:t>𝑆𝑆𝑇</m:t>
                    </m:r>
                    <m:r>
                      <a:rPr lang="en-US" altLang="zh-CN" sz="2000" b="0" i="1" smtClean="0">
                        <a:solidFill>
                          <a:schemeClr val="tx1"/>
                        </a:solidFill>
                        <a:latin typeface="Cambria Math" panose="02040503050406030204" pitchFamily="18" charset="0"/>
                        <a:ea typeface="Cambria Math" panose="02040503050406030204" pitchFamily="18" charset="0"/>
                        <a:cs typeface="宋体" panose="02010600030101010101" pitchFamily="2" charset="-122"/>
                      </a:rPr>
                      <m:t>=</m:t>
                    </m:r>
                  </m:oMath>
                </a14:m>
                <a:r>
                  <a:rPr lang="en-US" altLang="zh-CN" sz="2000" dirty="0">
                    <a:solidFill>
                      <a:schemeClr val="tx1"/>
                    </a:solidFill>
                    <a:ea typeface="Cambria Math" panose="02040503050406030204" pitchFamily="18" charset="0"/>
                    <a:cs typeface="Times New Roman" panose="02020603050405020304" pitchFamily="18" charset="0"/>
                  </a:rPr>
                  <a:t> </a:t>
                </a:r>
                <a14:m>
                  <m:oMath xmlns:m="http://schemas.openxmlformats.org/officeDocument/2006/math">
                    <m:nary>
                      <m:naryPr>
                        <m:chr m:val="∑"/>
                        <m:subHide m:val="on"/>
                        <m:supHide m:val="on"/>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𝑡𝑟𝑢𝑒</m:t>
                                    </m:r>
                                  </m:sub>
                                </m:s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𝑦</m:t>
                                    </m:r>
                                  </m:e>
                                </m:acc>
                              </m:e>
                            </m:d>
                          </m:e>
                          <m:sup>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p>
                        </m:sSup>
                      </m:e>
                    </m:nary>
                  </m:oMath>
                </a14:m>
                <a:endPar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r>
                  <a:rPr lang="zh-CN" altLang="en-US" sz="2000" dirty="0">
                    <a:ea typeface="宋体" panose="02010600030101010101" pitchFamily="2" charset="-122"/>
                    <a:cs typeface="Times New Roman" panose="02020603050405020304" pitchFamily="18" charset="0"/>
                  </a:rPr>
                  <a:t>残差平方和（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SSE</a:t>
                </a:r>
                <a:r>
                  <a:rPr lang="zh-CN" altLang="en-US" sz="2000" dirty="0">
                    <a:ea typeface="宋体" panose="02010600030101010101" pitchFamily="2" charset="-122"/>
                    <a:cs typeface="Times New Roman" panose="02020603050405020304" pitchFamily="18" charset="0"/>
                  </a:rPr>
                  <a:t>）： </a:t>
                </a:r>
                <a14:m>
                  <m:oMath xmlns:m="http://schemas.openxmlformats.org/officeDocument/2006/math">
                    <m:r>
                      <a:rPr lang="en-US" altLang="zh-CN" sz="2000" b="0" i="1" smtClean="0">
                        <a:solidFill>
                          <a:schemeClr val="tx1"/>
                        </a:solidFill>
                        <a:latin typeface="Cambria Math" panose="02040503050406030204" pitchFamily="18" charset="0"/>
                        <a:ea typeface="宋体" panose="02010600030101010101" pitchFamily="2" charset="-122"/>
                        <a:cs typeface="宋体" panose="02010600030101010101" pitchFamily="2" charset="-122"/>
                      </a:rPr>
                      <m:t>𝑆𝑆𝐸</m:t>
                    </m:r>
                    <m:r>
                      <a:rPr lang="en-US" altLang="zh-CN" sz="2000" b="0" i="1" smtClean="0">
                        <a:solidFill>
                          <a:schemeClr val="tx1"/>
                        </a:solidFill>
                        <a:latin typeface="Cambria Math" panose="02040503050406030204" pitchFamily="18" charset="0"/>
                        <a:ea typeface="Cambria Math" panose="02040503050406030204" pitchFamily="18" charset="0"/>
                        <a:cs typeface="宋体" panose="02010600030101010101" pitchFamily="2" charset="-122"/>
                      </a:rPr>
                      <m:t>=</m:t>
                    </m:r>
                  </m:oMath>
                </a14:m>
                <a:r>
                  <a:rPr lang="en-US" altLang="zh-CN" sz="2000" dirty="0">
                    <a:solidFill>
                      <a:schemeClr val="tx1"/>
                    </a:solidFill>
                    <a:ea typeface="Cambria Math" panose="02040503050406030204" pitchFamily="18" charset="0"/>
                    <a:cs typeface="Times New Roman" panose="02020603050405020304" pitchFamily="18" charset="0"/>
                  </a:rPr>
                  <a:t> </a:t>
                </a:r>
                <a14:m>
                  <m:oMath xmlns:m="http://schemas.openxmlformats.org/officeDocument/2006/math">
                    <m:nary>
                      <m:naryPr>
                        <m:chr m:val="∑"/>
                        <m:subHide m:val="on"/>
                        <m:supHide m:val="on"/>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altLang="zh-CN" sz="2000" i="1">
                                <a:solidFill>
                                  <a:schemeClr val="tx1"/>
                                </a:solidFill>
                                <a:latin typeface="Cambria Math" panose="02040503050406030204" pitchFamily="18" charset="0"/>
                                <a:ea typeface="宋体" panose="02010600030101010101" pitchFamily="2" charset="-122"/>
                              </a:rPr>
                            </m:ctrlPr>
                          </m:sSupPr>
                          <m:e>
                            <m:d>
                              <m:dPr>
                                <m:ctrlPr>
                                  <a:rPr lang="en-US" altLang="zh-CN" sz="2000" i="1">
                                    <a:solidFill>
                                      <a:schemeClr val="tx1"/>
                                    </a:solidFill>
                                    <a:latin typeface="Cambria Math" panose="02040503050406030204" pitchFamily="18" charset="0"/>
                                    <a:ea typeface="宋体" panose="02010600030101010101" pitchFamily="2" charset="-122"/>
                                  </a:rPr>
                                </m:ctrlPr>
                              </m:dPr>
                              <m:e>
                                <m:sSub>
                                  <m:sSubPr>
                                    <m:ctrlPr>
                                      <a:rPr lang="en-US" altLang="zh-CN" sz="2000" i="1">
                                        <a:solidFill>
                                          <a:schemeClr val="tx1"/>
                                        </a:solidFill>
                                        <a:latin typeface="Cambria Math" panose="02040503050406030204" pitchFamily="18" charset="0"/>
                                        <a:ea typeface="Cambria Math" panose="02040503050406030204" pitchFamily="18" charset="0"/>
                                      </a:rPr>
                                    </m:ctrlPr>
                                  </m:sSubPr>
                                  <m:e>
                                    <m:r>
                                      <a:rPr lang="en-US" altLang="zh-CN" sz="2000" i="1">
                                        <a:solidFill>
                                          <a:schemeClr val="tx1"/>
                                        </a:solidFill>
                                        <a:latin typeface="Cambria Math" panose="02040503050406030204" pitchFamily="18" charset="0"/>
                                        <a:ea typeface="Cambria Math" panose="02040503050406030204" pitchFamily="18" charset="0"/>
                                      </a:rPr>
                                      <m:t>𝑦</m:t>
                                    </m:r>
                                  </m:e>
                                  <m:sub>
                                    <m:r>
                                      <a:rPr lang="en-US" altLang="zh-CN" sz="2000" i="1">
                                        <a:solidFill>
                                          <a:schemeClr val="tx1"/>
                                        </a:solidFill>
                                        <a:latin typeface="Cambria Math" panose="02040503050406030204" pitchFamily="18" charset="0"/>
                                        <a:ea typeface="Cambria Math" panose="02040503050406030204" pitchFamily="18" charset="0"/>
                                      </a:rPr>
                                      <m:t>𝑡𝑟𝑢𝑒</m:t>
                                    </m:r>
                                  </m:sub>
                                </m:sSub>
                                <m:r>
                                  <a:rPr lang="en-US" altLang="zh-CN" sz="2000" i="1">
                                    <a:solidFill>
                                      <a:schemeClr val="tx1"/>
                                    </a:solidFill>
                                    <a:latin typeface="Cambria Math" panose="02040503050406030204" pitchFamily="18" charset="0"/>
                                    <a:ea typeface="Cambria Math" panose="02040503050406030204" pitchFamily="18" charset="0"/>
                                  </a:rPr>
                                  <m:t>−</m:t>
                                </m:r>
                                <m:sSub>
                                  <m:sSubPr>
                                    <m:ctrlPr>
                                      <a:rPr lang="en-US" altLang="zh-CN" sz="2000" i="1">
                                        <a:solidFill>
                                          <a:schemeClr val="tx1"/>
                                        </a:solidFill>
                                        <a:latin typeface="Cambria Math" panose="02040503050406030204" pitchFamily="18" charset="0"/>
                                        <a:ea typeface="宋体" panose="02010600030101010101" pitchFamily="2" charset="-122"/>
                                      </a:rPr>
                                    </m:ctrlPr>
                                  </m:sSubPr>
                                  <m:e>
                                    <m:r>
                                      <a:rPr lang="en-US" altLang="zh-CN" sz="2000" i="1">
                                        <a:solidFill>
                                          <a:schemeClr val="tx1"/>
                                        </a:solidFill>
                                        <a:latin typeface="Cambria Math" panose="02040503050406030204" pitchFamily="18" charset="0"/>
                                        <a:ea typeface="宋体" panose="02010600030101010101" pitchFamily="2" charset="-122"/>
                                      </a:rPr>
                                      <m:t>𝑦</m:t>
                                    </m:r>
                                  </m:e>
                                  <m:sub>
                                    <m:r>
                                      <a:rPr lang="en-US" altLang="zh-CN" sz="2000" i="1">
                                        <a:solidFill>
                                          <a:schemeClr val="tx1"/>
                                        </a:solidFill>
                                        <a:latin typeface="Cambria Math" panose="02040503050406030204" pitchFamily="18" charset="0"/>
                                        <a:ea typeface="宋体" panose="02010600030101010101" pitchFamily="2" charset="-122"/>
                                      </a:rPr>
                                      <m:t>𝑝𝑟𝑒𝑑𝑖𝑐𝑡</m:t>
                                    </m:r>
                                  </m:sub>
                                </m:sSub>
                              </m:e>
                            </m:d>
                          </m:e>
                          <m:sup>
                            <m:r>
                              <a:rPr lang="en-US" altLang="zh-CN" sz="2000" i="1">
                                <a:solidFill>
                                  <a:schemeClr val="tx1"/>
                                </a:solidFill>
                                <a:latin typeface="Cambria Math" panose="02040503050406030204" pitchFamily="18" charset="0"/>
                                <a:ea typeface="宋体" panose="02010600030101010101" pitchFamily="2" charset="-122"/>
                              </a:rPr>
                              <m:t>2</m:t>
                            </m:r>
                          </m:sup>
                        </m:sSup>
                      </m:e>
                    </m:nary>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14:m>
                  <m:oMath xmlns:m="http://schemas.openxmlformats.org/officeDocument/2006/math">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𝑆𝑆𝑇</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𝑆𝑆𝑅</m:t>
                    </m:r>
                    <m:r>
                      <a:rPr lang="en-US" altLang="zh-CN" sz="2000"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𝑆𝑆𝐸</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acc>
                      <m:accPr>
                        <m:chr m:val="̅"/>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𝑦</m:t>
                        </m:r>
                      </m:e>
                    </m:acc>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𝑚</m:t>
                        </m:r>
                      </m:den>
                    </m:f>
                    <m:nary>
                      <m:naryPr>
                        <m:chr m:val="∑"/>
                        <m:limLoc m:val="subSup"/>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en-US" altLang="zh-CN" sz="20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𝑚</m:t>
                        </m:r>
                      </m:sup>
                      <m:e>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𝑖</m:t>
                            </m:r>
                          </m:sub>
                        </m:sSub>
                      </m:e>
                    </m:nary>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1446022"/>
                <a:ext cx="10525449" cy="3979038"/>
              </a:xfrm>
              <a:prstGeom prst="rect">
                <a:avLst/>
              </a:prstGeom>
              <a:blipFill>
                <a:blip r:embed="rId3"/>
                <a:stretch>
                  <a:fillRect l="-637" b="-159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987789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3892412"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性能度量</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分类任务</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17</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1353592"/>
                <a:ext cx="10497457" cy="4150816"/>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分类任务：包括二分类和多分类。对于多分类任务，就是将多分类变成若干个二分类，常用的思想是</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One-Vs-Rest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One-Vs-One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One-Vs-Rest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a:t>
                </a:r>
                <a:r>
                  <a:rPr lang="zh-CN" altLang="en-US" sz="2000" dirty="0">
                    <a:latin typeface="宋体" panose="02010600030101010101" pitchFamily="2" charset="-122"/>
                    <a:ea typeface="宋体" panose="02010600030101010101" pitchFamily="2" charset="-122"/>
                    <a:cs typeface="宋体" panose="02010600030101010101" pitchFamily="2" charset="-122"/>
                  </a:rPr>
                  <a:t>训练时依次把某个类别的样本归为一类</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其他剩余的样本归为另一类，这样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宋体" panose="02010600030101010101" pitchFamily="2" charset="-122"/>
                  </a:rPr>
                  <a:t>个类别的样本就构造出了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宋体" panose="02010600030101010101" pitchFamily="2" charset="-122"/>
                  </a:rPr>
                  <a:t>个学习器，分类时将未知样本分类为具有最大分类函数值的那一类。</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One-Vs-One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个类别两两匹配，每次使用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个类别的数据训练分类器，从而产生</a:t>
                </a:r>
                <a14:m>
                  <m:oMath xmlns:m="http://schemas.openxmlformats.org/officeDocument/2006/math">
                    <m:f>
                      <m:f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den>
                    </m:f>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个二分类器。使用时，将样本提交给所有的分类器，得到了</a:t>
                </a:r>
                <a14:m>
                  <m:oMath xmlns:m="http://schemas.openxmlformats.org/officeDocument/2006/math">
                    <m:f>
                      <m:f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i="1">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𝑘</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−1</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den>
                    </m:f>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个结果，最终属于哪个类别通过投票产生。</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1353592"/>
                <a:ext cx="10497457" cy="4150816"/>
              </a:xfrm>
              <a:prstGeom prst="rect">
                <a:avLst/>
              </a:prstGeom>
              <a:blipFill>
                <a:blip r:embed="rId3"/>
                <a:stretch>
                  <a:fillRect l="-523" r="-581" b="-13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683248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3892412"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性能度量</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分类任务</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18</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2" name="文本框 1"/>
          <p:cNvSpPr txBox="1"/>
          <p:nvPr/>
        </p:nvSpPr>
        <p:spPr>
          <a:xfrm>
            <a:off x="736600" y="1584425"/>
            <a:ext cx="10497457" cy="3689151"/>
          </a:xfrm>
          <a:prstGeom prst="rect">
            <a:avLst/>
          </a:prstGeom>
          <a:noFill/>
        </p:spPr>
        <p:txBody>
          <a:bodyPr wrap="square" rtlCol="0">
            <a:spAutoFit/>
          </a:bodyPr>
          <a:lstStyle/>
          <a:p>
            <a:pPr>
              <a:lnSpc>
                <a:spcPct val="150000"/>
              </a:lnSpc>
              <a:buFont typeface="Wingdings" panose="05000000000000000000" charset="0"/>
            </a:pPr>
            <a:r>
              <a:rPr lang="zh-CN" altLang="en-US" sz="2000" dirty="0">
                <a:latin typeface="宋体" panose="02010600030101010101" pitchFamily="2" charset="-122"/>
                <a:ea typeface="宋体" panose="02010600030101010101" pitchFamily="2" charset="-122"/>
                <a:cs typeface="宋体" panose="02010600030101010101" pitchFamily="2" charset="-122"/>
              </a:rPr>
              <a:t>常用的性能度量如下</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精度（</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accuracy</a:t>
            </a:r>
            <a:r>
              <a:rPr lang="zh-CN" altLang="en-US" sz="2000" dirty="0">
                <a:latin typeface="宋体" panose="02010600030101010101" pitchFamily="2" charset="-122"/>
                <a:ea typeface="宋体" panose="02010600030101010101" pitchFamily="2" charset="-122"/>
                <a:cs typeface="宋体" panose="02010600030101010101" pitchFamily="2" charset="-122"/>
              </a:rPr>
              <a:t>）和错误率（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error rate</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查准率（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precision</a:t>
            </a:r>
            <a:r>
              <a:rPr lang="zh-CN" altLang="en-US" sz="2000" dirty="0">
                <a:latin typeface="宋体" panose="02010600030101010101" pitchFamily="2" charset="-122"/>
                <a:ea typeface="宋体" panose="02010600030101010101" pitchFamily="2" charset="-122"/>
                <a:cs typeface="宋体" panose="02010600030101010101" pitchFamily="2" charset="-122"/>
              </a:rPr>
              <a:t>）和查全率（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recall</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混淆矩阵（</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confusion matrix</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P-R</a:t>
            </a:r>
            <a:r>
              <a:rPr lang="zh-CN" altLang="en-US" sz="2000" dirty="0">
                <a:latin typeface="宋体" panose="02010600030101010101" pitchFamily="2" charset="-122"/>
                <a:ea typeface="宋体" panose="02010600030101010101" pitchFamily="2" charset="-122"/>
                <a:cs typeface="宋体" panose="02010600030101010101" pitchFamily="2" charset="-122"/>
              </a:rPr>
              <a:t>曲线</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平衡点（</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BEP</a:t>
            </a:r>
            <a:r>
              <a:rPr lang="zh-CN" altLang="en-US" sz="2000" dirty="0">
                <a:latin typeface="宋体" panose="02010600030101010101" pitchFamily="2" charset="-122"/>
                <a:ea typeface="宋体" panose="02010600030101010101" pitchFamily="2" charset="-122"/>
                <a:cs typeface="宋体" panose="02010600030101010101" pitchFamily="2" charset="-122"/>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F1</a:t>
            </a:r>
            <a:r>
              <a:rPr lang="zh-CN" altLang="en-US" sz="2000" dirty="0">
                <a:latin typeface="宋体" panose="02010600030101010101" pitchFamily="2" charset="-122"/>
                <a:ea typeface="宋体" panose="02010600030101010101" pitchFamily="2" charset="-122"/>
                <a:cs typeface="宋体" panose="02010600030101010101" pitchFamily="2" charset="-122"/>
              </a:rPr>
              <a:t>度量</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en-US" altLang="zh-CN" sz="2000" dirty="0">
                <a:latin typeface="宋体" panose="02010600030101010101" pitchFamily="2" charset="-122"/>
                <a:ea typeface="宋体" panose="02010600030101010101" pitchFamily="2" charset="-122"/>
                <a:cs typeface="宋体" panose="02010600030101010101" pitchFamily="2" charset="-122"/>
              </a:rPr>
              <a:t>ROC</a:t>
            </a:r>
            <a:r>
              <a:rPr lang="zh-CN" altLang="en-US" sz="2000" dirty="0">
                <a:latin typeface="宋体" panose="02010600030101010101" pitchFamily="2" charset="-122"/>
                <a:ea typeface="宋体" panose="02010600030101010101" pitchFamily="2" charset="-122"/>
                <a:cs typeface="宋体" panose="02010600030101010101" pitchFamily="2" charset="-122"/>
              </a:rPr>
              <a:t>曲线</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代价敏感曲线</a:t>
            </a:r>
          </a:p>
        </p:txBody>
      </p:sp>
    </p:spTree>
    <p:extLst>
      <p:ext uri="{BB962C8B-B14F-4D97-AF65-F5344CB8AC3E}">
        <p14:creationId xmlns:p14="http://schemas.microsoft.com/office/powerpoint/2010/main" val="67335849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4717958"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分类任务</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精度和错误率</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19</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2417505"/>
                <a:ext cx="10206355" cy="2022990"/>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错误率（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error rate</a:t>
                </a:r>
                <a:r>
                  <a:rPr lang="zh-CN" altLang="en-US" sz="2000" dirty="0">
                    <a:latin typeface="宋体" panose="02010600030101010101" pitchFamily="2" charset="-122"/>
                    <a:ea typeface="宋体" panose="02010600030101010101" pitchFamily="2" charset="-122"/>
                    <a:cs typeface="宋体" panose="02010600030101010101" pitchFamily="2" charset="-122"/>
                  </a:rPr>
                  <a:t>）：分类错误的样本占样本总数的比例</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数学公式：</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宋体" panose="02010600030101010101" pitchFamily="2" charset="-122"/>
                      </a:rPr>
                      <m:t>𝐸</m:t>
                    </m:r>
                    <m:r>
                      <a:rPr lang="en-US" altLang="zh-CN" sz="2000" i="1" smtClean="0">
                        <a:latin typeface="Cambria Math" panose="02040503050406030204" pitchFamily="18" charset="0"/>
                        <a:ea typeface="Cambria Math" panose="02040503050406030204" pitchFamily="18" charset="0"/>
                        <a:cs typeface="宋体" panose="02010600030101010101" pitchFamily="2" charset="-122"/>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𝑎</m:t>
                        </m:r>
                      </m:num>
                      <m:den>
                        <m:r>
                          <a:rPr lang="en-US" altLang="zh-CN" sz="2000" b="0" i="1" smtClean="0">
                            <a:latin typeface="Cambria Math" panose="02040503050406030204" pitchFamily="18" charset="0"/>
                            <a:ea typeface="Cambria Math" panose="02040503050406030204" pitchFamily="18" charset="0"/>
                          </a:rPr>
                          <m:t>𝑚</m:t>
                        </m:r>
                      </m:den>
                    </m:f>
                    <m:r>
                      <a:rPr lang="zh-CN" altLang="en-US" sz="2000" i="1">
                        <a:latin typeface="Cambria Math" panose="02040503050406030204" pitchFamily="18" charset="0"/>
                        <a:ea typeface="Cambria Math" panose="02040503050406030204" pitchFamily="18" charset="0"/>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其中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宋体" panose="02010600030101010101" pitchFamily="2" charset="-122"/>
                    <a:ea typeface="宋体" panose="02010600030101010101" pitchFamily="2" charset="-122"/>
                    <a:cs typeface="宋体" panose="02010600030101010101" pitchFamily="2" charset="-122"/>
                  </a:rPr>
                  <a:t>是分类错误的样本数，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latin typeface="宋体" panose="02010600030101010101" pitchFamily="2" charset="-122"/>
                    <a:ea typeface="宋体" panose="02010600030101010101" pitchFamily="2" charset="-122"/>
                    <a:cs typeface="宋体" panose="02010600030101010101" pitchFamily="2" charset="-122"/>
                  </a:rPr>
                  <a:t>是样本总数</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精度（</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accuracy</a:t>
                </a:r>
                <a:r>
                  <a:rPr lang="zh-CN" altLang="en-US" sz="2000" dirty="0">
                    <a:latin typeface="宋体" panose="02010600030101010101" pitchFamily="2" charset="-122"/>
                    <a:ea typeface="宋体" panose="02010600030101010101" pitchFamily="2" charset="-122"/>
                    <a:cs typeface="宋体" panose="02010600030101010101" pitchFamily="2" charset="-122"/>
                  </a:rPr>
                  <a:t>）：分类正确的样本占样本总数的比例</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   数学公式：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Times New Roman" panose="02020603050405020304" pitchFamily="18" charset="0"/>
                      </a:rPr>
                      <m:t>𝐴</m:t>
                    </m:r>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𝐸</m:t>
                    </m:r>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2417505"/>
                <a:ext cx="10206355" cy="2022990"/>
              </a:xfrm>
              <a:prstGeom prst="rect">
                <a:avLst/>
              </a:prstGeom>
              <a:blipFill>
                <a:blip r:embed="rId3"/>
                <a:stretch>
                  <a:fillRect l="-657" b="-57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345541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1816100" cy="58356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主要内容</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2" name="文本框 1"/>
          <p:cNvSpPr txBox="1"/>
          <p:nvPr/>
        </p:nvSpPr>
        <p:spPr>
          <a:xfrm>
            <a:off x="736600" y="1843951"/>
            <a:ext cx="10206355" cy="3170099"/>
          </a:xfrm>
          <a:prstGeom prst="rect">
            <a:avLst/>
          </a:prstGeom>
          <a:noFill/>
        </p:spPr>
        <p:txBody>
          <a:bodyPr wrap="square" rtlCol="0">
            <a:spAutoFit/>
          </a:bodyPr>
          <a:lstStyle/>
          <a:p>
            <a:pPr marL="285750">
              <a:lnSpc>
                <a:spcPct val="150000"/>
              </a:lnSpc>
              <a:buFont typeface="Wingdings" panose="05000000000000000000" charset="0"/>
              <a:buChar char="l"/>
            </a:pPr>
            <a:r>
              <a:rPr lang="zh-CN" altLang="en-US" sz="2400" dirty="0">
                <a:latin typeface="宋体" panose="02010600030101010101" pitchFamily="2" charset="-122"/>
                <a:ea typeface="宋体" panose="02010600030101010101" pitchFamily="2" charset="-122"/>
                <a:cs typeface="宋体" panose="02010600030101010101" pitchFamily="2" charset="-122"/>
              </a:rPr>
              <a:t>第一部分：概述</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marL="285750" algn="l">
              <a:lnSpc>
                <a:spcPct val="150000"/>
              </a:lnSpc>
              <a:buClrTx/>
              <a:buSzTx/>
              <a:buFont typeface="Wingdings" panose="05000000000000000000" charset="0"/>
              <a:buChar char="l"/>
            </a:pPr>
            <a:r>
              <a:rPr lang="zh-CN" altLang="en-US" sz="2400" dirty="0">
                <a:latin typeface="宋体" panose="02010600030101010101" pitchFamily="2" charset="-122"/>
                <a:ea typeface="宋体" panose="02010600030101010101" pitchFamily="2" charset="-122"/>
                <a:cs typeface="宋体" panose="02010600030101010101" pitchFamily="2" charset="-122"/>
              </a:rPr>
              <a:t>第二部分：模型选择</a:t>
            </a:r>
          </a:p>
          <a:p>
            <a:pPr marL="285750" algn="l">
              <a:lnSpc>
                <a:spcPct val="150000"/>
              </a:lnSpc>
              <a:buClrTx/>
              <a:buSzTx/>
              <a:buFont typeface="Wingdings" panose="05000000000000000000" charset="0"/>
              <a:buChar char="l"/>
            </a:pPr>
            <a:r>
              <a:rPr lang="zh-CN" altLang="en-US" sz="2400" dirty="0">
                <a:latin typeface="宋体" panose="02010600030101010101" pitchFamily="2" charset="-122"/>
                <a:ea typeface="宋体" panose="02010600030101010101" pitchFamily="2" charset="-122"/>
                <a:cs typeface="宋体" panose="02010600030101010101" pitchFamily="2" charset="-122"/>
              </a:rPr>
              <a:t>第三部分：性能度量</a:t>
            </a:r>
          </a:p>
          <a:p>
            <a:pPr marL="285750" algn="l">
              <a:lnSpc>
                <a:spcPct val="150000"/>
              </a:lnSpc>
              <a:buClrTx/>
              <a:buSzTx/>
              <a:buFont typeface="Wingdings" panose="05000000000000000000" charset="0"/>
              <a:buChar char="l"/>
            </a:pPr>
            <a:r>
              <a:rPr lang="zh-CN" altLang="en-US" sz="2400" dirty="0">
                <a:latin typeface="宋体" panose="02010600030101010101" pitchFamily="2" charset="-122"/>
                <a:ea typeface="宋体" panose="02010600030101010101" pitchFamily="2" charset="-122"/>
                <a:cs typeface="宋体" panose="02010600030101010101" pitchFamily="2" charset="-122"/>
              </a:rPr>
              <a:t>第四部分：比较检验</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marL="285750" algn="l">
              <a:lnSpc>
                <a:spcPct val="150000"/>
              </a:lnSpc>
              <a:buClrTx/>
              <a:buSzTx/>
              <a:buFont typeface="Wingdings" panose="05000000000000000000" charset="0"/>
              <a:buChar char="l"/>
            </a:pPr>
            <a:r>
              <a:rPr lang="zh-CN" altLang="en-US" sz="2400" dirty="0">
                <a:latin typeface="宋体" panose="02010600030101010101" pitchFamily="2" charset="-122"/>
                <a:ea typeface="宋体" panose="02010600030101010101" pitchFamily="2" charset="-122"/>
                <a:cs typeface="宋体" panose="02010600030101010101" pitchFamily="2" charset="-122"/>
              </a:rPr>
              <a:t>第五部分：数据预处理</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285750" indent="-285750"/>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5128327"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分类任务</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查准率和查全率</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20</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1140713"/>
                <a:ext cx="10581433" cy="5038239"/>
              </a:xfrm>
              <a:prstGeom prst="rect">
                <a:avLst/>
              </a:prstGeom>
              <a:noFill/>
            </p:spPr>
            <p:txBody>
              <a:bodyPr wrap="square" rtlCol="0">
                <a:spAutoFit/>
              </a:bodyPr>
              <a:lstStyle/>
              <a:p>
                <a:pPr>
                  <a:lnSpc>
                    <a:spcPct val="150000"/>
                  </a:lnSpc>
                  <a:buFont typeface="Wingdings" panose="05000000000000000000" charset="0"/>
                </a:pPr>
                <a:r>
                  <a:rPr lang="zh-CN" altLang="en-US" sz="2000" dirty="0">
                    <a:latin typeface="宋体" panose="02010600030101010101" pitchFamily="2" charset="-122"/>
                    <a:ea typeface="宋体" panose="02010600030101010101" pitchFamily="2" charset="-122"/>
                    <a:cs typeface="宋体" panose="02010600030101010101" pitchFamily="2" charset="-122"/>
                  </a:rPr>
                  <a:t>在实际任务中，精度不能满足所有的任务需求，此时就需要用到查准率和查全率。</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查准率（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precision</a:t>
                </a:r>
                <a:r>
                  <a:rPr lang="zh-CN" altLang="en-US" sz="2000" dirty="0">
                    <a:latin typeface="宋体" panose="02010600030101010101" pitchFamily="2" charset="-122"/>
                    <a:ea typeface="宋体" panose="02010600030101010101" pitchFamily="2" charset="-122"/>
                    <a:cs typeface="宋体" panose="02010600030101010101" pitchFamily="2" charset="-122"/>
                  </a:rPr>
                  <a:t>）：对于二分类而言，所有预测为正例的样本中真实类别为正例所占的比例</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r>
                  <a:rPr lang="zh-CN" altLang="en-US" sz="2000" dirty="0">
                    <a:latin typeface="宋体" panose="02010600030101010101" pitchFamily="2" charset="-122"/>
                    <a:ea typeface="宋体" panose="02010600030101010101" pitchFamily="2" charset="-122"/>
                    <a:cs typeface="宋体" panose="02010600030101010101" pitchFamily="2" charset="-122"/>
                  </a:rPr>
                  <a:t>   数学公式：</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宋体" panose="02010600030101010101" pitchFamily="2" charset="-122"/>
                      </a:rPr>
                      <m:t>𝑃</m:t>
                    </m:r>
                    <m:r>
                      <a:rPr lang="en-US" altLang="zh-CN" sz="2000" i="1" smtClean="0">
                        <a:latin typeface="Cambria Math" panose="02040503050406030204" pitchFamily="18" charset="0"/>
                        <a:ea typeface="Cambria Math" panose="02040503050406030204" pitchFamily="18" charset="0"/>
                        <a:cs typeface="宋体" panose="02010600030101010101" pitchFamily="2" charset="-122"/>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𝑇𝑃</m:t>
                        </m:r>
                      </m:num>
                      <m:den>
                        <m:r>
                          <a:rPr lang="en-US" altLang="zh-CN" sz="2000" b="0" i="1" smtClean="0">
                            <a:latin typeface="Cambria Math" panose="02040503050406030204" pitchFamily="18" charset="0"/>
                            <a:ea typeface="Cambria Math" panose="02040503050406030204" pitchFamily="18" charset="0"/>
                          </a:rPr>
                          <m:t>𝑇𝑃</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𝐹𝑃</m:t>
                        </m:r>
                      </m:den>
                    </m:f>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查全率（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recall</a:t>
                </a:r>
                <a:r>
                  <a:rPr lang="zh-CN" altLang="en-US" sz="2000" dirty="0">
                    <a:latin typeface="宋体" panose="02010600030101010101" pitchFamily="2" charset="-122"/>
                    <a:ea typeface="宋体" panose="02010600030101010101" pitchFamily="2" charset="-122"/>
                    <a:cs typeface="宋体" panose="02010600030101010101" pitchFamily="2" charset="-122"/>
                  </a:rPr>
                  <a:t>）：所有真实类别为正例的样本有多少被正确预测</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r>
                  <a:rPr lang="zh-CN" altLang="en-US" sz="2000" dirty="0">
                    <a:latin typeface="宋体" panose="02010600030101010101" pitchFamily="2" charset="-122"/>
                    <a:ea typeface="宋体" panose="02010600030101010101" pitchFamily="2" charset="-122"/>
                    <a:cs typeface="宋体" panose="02010600030101010101" pitchFamily="2" charset="-122"/>
                  </a:rPr>
                  <a:t>   数学公式：</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宋体" panose="02010600030101010101" pitchFamily="2" charset="-122"/>
                      </a:rPr>
                      <m:t>𝑅</m:t>
                    </m:r>
                    <m:r>
                      <a:rPr lang="en-US" altLang="zh-CN" sz="2000" i="1" smtClean="0">
                        <a:latin typeface="Cambria Math" panose="02040503050406030204" pitchFamily="18" charset="0"/>
                        <a:ea typeface="Cambria Math" panose="02040503050406030204" pitchFamily="18" charset="0"/>
                        <a:cs typeface="宋体" panose="02010600030101010101" pitchFamily="2" charset="-122"/>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𝑇𝑃</m:t>
                        </m:r>
                      </m:num>
                      <m:den>
                        <m:r>
                          <a:rPr lang="en-US" altLang="zh-CN" sz="2000" b="0" i="1" smtClean="0">
                            <a:latin typeface="Cambria Math" panose="02040503050406030204" pitchFamily="18" charset="0"/>
                            <a:ea typeface="Cambria Math" panose="02040503050406030204" pitchFamily="18" charset="0"/>
                          </a:rPr>
                          <m:t>𝑇𝑃</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𝐹𝑁</m:t>
                        </m:r>
                      </m:den>
                    </m:f>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TP</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true positive</a:t>
                </a:r>
                <a:r>
                  <a:rPr lang="zh-CN" altLang="en-US" sz="2000" dirty="0">
                    <a:latin typeface="宋体" panose="02010600030101010101" pitchFamily="2" charset="-122"/>
                    <a:ea typeface="宋体" panose="02010600030101010101" pitchFamily="2" charset="-122"/>
                    <a:cs typeface="宋体" panose="02010600030101010101" pitchFamily="2" charset="-122"/>
                  </a:rPr>
                  <a:t>）：预测为正例且预测正确的样本数</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FP</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false positive</a:t>
                </a:r>
                <a:r>
                  <a:rPr lang="zh-CN" altLang="en-US" sz="2000" dirty="0">
                    <a:latin typeface="宋体" panose="02010600030101010101" pitchFamily="2" charset="-122"/>
                    <a:ea typeface="宋体" panose="02010600030101010101" pitchFamily="2" charset="-122"/>
                    <a:cs typeface="宋体" panose="02010600030101010101" pitchFamily="2" charset="-122"/>
                  </a:rPr>
                  <a:t>）：预测为正例但预测错误的样本数</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FN</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false negative</a:t>
                </a:r>
                <a:r>
                  <a:rPr lang="zh-CN" altLang="en-US" sz="2000" dirty="0">
                    <a:latin typeface="宋体" panose="02010600030101010101" pitchFamily="2" charset="-122"/>
                    <a:ea typeface="宋体" panose="02010600030101010101" pitchFamily="2" charset="-122"/>
                    <a:cs typeface="宋体" panose="02010600030101010101" pitchFamily="2" charset="-122"/>
                  </a:rPr>
                  <a:t>）：预测为反例但预测错误的样本数</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TN</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true negative</a:t>
                </a:r>
                <a:r>
                  <a:rPr lang="zh-CN" altLang="en-US" sz="2000" dirty="0">
                    <a:latin typeface="宋体" panose="02010600030101010101" pitchFamily="2" charset="-122"/>
                    <a:ea typeface="宋体" panose="02010600030101010101" pitchFamily="2" charset="-122"/>
                    <a:cs typeface="宋体" panose="02010600030101010101" pitchFamily="2" charset="-122"/>
                  </a:rPr>
                  <a:t>）：预测为反例且预测正确的样本数</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1140713"/>
                <a:ext cx="10581433" cy="5038239"/>
              </a:xfrm>
              <a:prstGeom prst="rect">
                <a:avLst/>
              </a:prstGeom>
              <a:blipFill>
                <a:blip r:embed="rId3"/>
                <a:stretch>
                  <a:fillRect l="-634" b="-12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780119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3892412"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分类任务</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混淆矩阵</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21</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2" name="文本框 1"/>
          <p:cNvSpPr txBox="1"/>
          <p:nvPr/>
        </p:nvSpPr>
        <p:spPr>
          <a:xfrm>
            <a:off x="736600" y="2074783"/>
            <a:ext cx="10206355" cy="4175182"/>
          </a:xfrm>
          <a:prstGeom prst="rect">
            <a:avLst/>
          </a:prstGeom>
          <a:noFill/>
        </p:spPr>
        <p:txBody>
          <a:bodyPr wrap="square" rtlCol="0">
            <a:spAutoFit/>
          </a:bodyPr>
          <a:lstStyle/>
          <a:p>
            <a:pPr>
              <a:lnSpc>
                <a:spcPct val="150000"/>
              </a:lnSpc>
              <a:buFont typeface="Wingdings" panose="05000000000000000000" charset="0"/>
            </a:pPr>
            <a:r>
              <a:rPr lang="zh-CN" altLang="en-US" sz="2000" dirty="0">
                <a:latin typeface="宋体" panose="02010600030101010101" pitchFamily="2" charset="-122"/>
                <a:ea typeface="宋体" panose="02010600030101010101" pitchFamily="2" charset="-122"/>
                <a:cs typeface="宋体" panose="02010600030101010101" pitchFamily="2" charset="-122"/>
              </a:rPr>
              <a:t>混淆矩阵（</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confusion matrix</a:t>
            </a:r>
            <a:r>
              <a:rPr lang="zh-CN" altLang="en-US" sz="2000" dirty="0">
                <a:latin typeface="宋体" panose="02010600030101010101" pitchFamily="2" charset="-122"/>
                <a:ea typeface="宋体" panose="02010600030101010101" pitchFamily="2" charset="-122"/>
                <a:cs typeface="宋体" panose="02010600030101010101" pitchFamily="2" charset="-122"/>
              </a:rPr>
              <a:t>）：矩阵的行为真实类别，列为预测类别</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gn="ctr">
              <a:lnSpc>
                <a:spcPct val="150000"/>
              </a:lnSpc>
              <a:buFont typeface="Wingdings" panose="05000000000000000000" charset="0"/>
            </a:pPr>
            <a:r>
              <a:rPr lang="zh-CN" altLang="en-US" sz="2000" dirty="0">
                <a:latin typeface="宋体" panose="02010600030101010101" pitchFamily="2" charset="-122"/>
                <a:ea typeface="宋体" panose="02010600030101010101" pitchFamily="2" charset="-122"/>
                <a:cs typeface="宋体" panose="02010600030101010101" pitchFamily="2" charset="-122"/>
              </a:rPr>
              <a:t>表</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二分类的混淆矩阵</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 name="表格 7">
            <a:extLst>
              <a:ext uri="{FF2B5EF4-FFF2-40B4-BE49-F238E27FC236}">
                <a16:creationId xmlns:a16="http://schemas.microsoft.com/office/drawing/2014/main" id="{D9CF4BE3-9426-4F70-B374-717D9543C18C}"/>
              </a:ext>
            </a:extLst>
          </p:cNvPr>
          <p:cNvGraphicFramePr>
            <a:graphicFrameLocks noGrp="1"/>
          </p:cNvGraphicFramePr>
          <p:nvPr>
            <p:extLst>
              <p:ext uri="{D42A27DB-BD31-4B8C-83A1-F6EECF244321}">
                <p14:modId xmlns:p14="http://schemas.microsoft.com/office/powerpoint/2010/main" val="720016914"/>
              </p:ext>
            </p:extLst>
          </p:nvPr>
        </p:nvGraphicFramePr>
        <p:xfrm>
          <a:off x="1724080" y="3140361"/>
          <a:ext cx="8127999" cy="1478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0287716"/>
                    </a:ext>
                  </a:extLst>
                </a:gridCol>
                <a:gridCol w="2709333">
                  <a:extLst>
                    <a:ext uri="{9D8B030D-6E8A-4147-A177-3AD203B41FA5}">
                      <a16:colId xmlns:a16="http://schemas.microsoft.com/office/drawing/2014/main" val="2859977092"/>
                    </a:ext>
                  </a:extLst>
                </a:gridCol>
                <a:gridCol w="2709333">
                  <a:extLst>
                    <a:ext uri="{9D8B030D-6E8A-4147-A177-3AD203B41FA5}">
                      <a16:colId xmlns:a16="http://schemas.microsoft.com/office/drawing/2014/main" val="2860046490"/>
                    </a:ext>
                  </a:extLst>
                </a:gridCol>
              </a:tblGrid>
              <a:tr h="225314">
                <a:tc rowSpan="2">
                  <a:txBody>
                    <a:bodyPr/>
                    <a:lstStyle/>
                    <a:p>
                      <a:pPr algn="ctr"/>
                      <a:r>
                        <a:rPr lang="zh-CN" altLang="en-US" sz="2000" b="0" dirty="0">
                          <a:solidFill>
                            <a:schemeClr val="tx1"/>
                          </a:solidFill>
                          <a:latin typeface="宋体" panose="02010600030101010101" pitchFamily="2" charset="-122"/>
                          <a:ea typeface="宋体" panose="02010600030101010101" pitchFamily="2" charset="-122"/>
                        </a:rPr>
                        <a:t>真实情况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zh-CN" altLang="en-US" b="0" dirty="0">
                          <a:solidFill>
                            <a:schemeClr val="tx1"/>
                          </a:solidFill>
                          <a:latin typeface="宋体" panose="02010600030101010101" pitchFamily="2" charset="-122"/>
                          <a:ea typeface="宋体" panose="02010600030101010101" pitchFamily="2" charset="-122"/>
                        </a:rPr>
                        <a:t>预测结果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3316588"/>
                  </a:ext>
                </a:extLst>
              </a:tr>
              <a:tr h="370840">
                <a:tc vMerge="1">
                  <a:txBody>
                    <a:bodyPr/>
                    <a:lstStyle/>
                    <a:p>
                      <a:endParaRPr lang="zh-CN" altLang="en-US" sz="2000" b="0" dirty="0">
                        <a:solidFill>
                          <a:schemeClr val="tx1"/>
                        </a:solidFill>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b="0" dirty="0">
                          <a:latin typeface="宋体" panose="02010600030101010101" pitchFamily="2" charset="-122"/>
                          <a:ea typeface="宋体" panose="02010600030101010101" pitchFamily="2" charset="-122"/>
                        </a:rPr>
                        <a:t>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b="0" dirty="0">
                          <a:latin typeface="宋体" panose="02010600030101010101" pitchFamily="2" charset="-122"/>
                          <a:ea typeface="宋体" panose="02010600030101010101" pitchFamily="2" charset="-122"/>
                        </a:rPr>
                        <a:t>反例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264206"/>
                  </a:ext>
                </a:extLst>
              </a:tr>
              <a:tr h="370840">
                <a:tc>
                  <a:txBody>
                    <a:bodyPr/>
                    <a:lstStyle/>
                    <a:p>
                      <a:pPr algn="ctr"/>
                      <a:r>
                        <a:rPr lang="zh-CN" altLang="en-US" b="0" dirty="0">
                          <a:latin typeface="宋体" panose="02010600030101010101" pitchFamily="2" charset="-122"/>
                          <a:ea typeface="宋体" panose="02010600030101010101" pitchFamily="2" charset="-122"/>
                        </a:rPr>
                        <a:t>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latin typeface="Times New Roman" panose="02020603050405020304" pitchFamily="18" charset="0"/>
                          <a:ea typeface="宋体" panose="02010600030101010101" pitchFamily="2" charset="-122"/>
                          <a:cs typeface="Times New Roman" panose="02020603050405020304" pitchFamily="18" charset="0"/>
                        </a:rPr>
                        <a:t>TP</a:t>
                      </a:r>
                      <a:r>
                        <a:rPr lang="zh-CN" altLang="en-US" b="0" dirty="0">
                          <a:latin typeface="宋体" panose="02010600030101010101" pitchFamily="2" charset="-122"/>
                          <a:ea typeface="宋体" panose="02010600030101010101" pitchFamily="2" charset="-122"/>
                        </a:rPr>
                        <a:t>（真正例）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kern="1200" dirty="0">
                          <a:solidFill>
                            <a:schemeClr val="dk1"/>
                          </a:solidFill>
                          <a:latin typeface="Times New Roman" panose="02020603050405020304" pitchFamily="18" charset="0"/>
                          <a:ea typeface="宋体" panose="02010600030101010101" pitchFamily="2" charset="-122"/>
                          <a:cs typeface="Times New Roman" panose="02020603050405020304" pitchFamily="18" charset="0"/>
                        </a:rPr>
                        <a:t>FN</a:t>
                      </a:r>
                      <a:r>
                        <a:rPr lang="zh-CN" altLang="en-US" b="0" dirty="0">
                          <a:latin typeface="宋体" panose="02010600030101010101" pitchFamily="2" charset="-122"/>
                          <a:ea typeface="宋体" panose="02010600030101010101" pitchFamily="2" charset="-122"/>
                        </a:rPr>
                        <a:t>（假反例）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1370391"/>
                  </a:ext>
                </a:extLst>
              </a:tr>
              <a:tr h="370840">
                <a:tc>
                  <a:txBody>
                    <a:bodyPr/>
                    <a:lstStyle/>
                    <a:p>
                      <a:pPr algn="ctr"/>
                      <a:r>
                        <a:rPr lang="zh-CN" altLang="en-US" b="0" dirty="0">
                          <a:latin typeface="宋体" panose="02010600030101010101" pitchFamily="2" charset="-122"/>
                          <a:ea typeface="宋体" panose="02010600030101010101" pitchFamily="2" charset="-122"/>
                        </a:rPr>
                        <a:t>反例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kern="1200" dirty="0">
                          <a:solidFill>
                            <a:schemeClr val="dk1"/>
                          </a:solidFill>
                          <a:latin typeface="Times New Roman" panose="02020603050405020304" pitchFamily="18" charset="0"/>
                          <a:ea typeface="宋体" panose="02010600030101010101" pitchFamily="2" charset="-122"/>
                          <a:cs typeface="Times New Roman" panose="02020603050405020304" pitchFamily="18" charset="0"/>
                        </a:rPr>
                        <a:t>FP</a:t>
                      </a:r>
                      <a:r>
                        <a:rPr lang="zh-CN" altLang="en-US" b="0" dirty="0">
                          <a:latin typeface="宋体" panose="02010600030101010101" pitchFamily="2" charset="-122"/>
                          <a:ea typeface="宋体" panose="02010600030101010101" pitchFamily="2" charset="-122"/>
                        </a:rPr>
                        <a:t>（假正例）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0" kern="1200" dirty="0">
                          <a:solidFill>
                            <a:schemeClr val="dk1"/>
                          </a:solidFill>
                          <a:latin typeface="Times New Roman" panose="02020603050405020304" pitchFamily="18" charset="0"/>
                          <a:ea typeface="宋体" panose="02010600030101010101" pitchFamily="2" charset="-122"/>
                          <a:cs typeface="Times New Roman" panose="02020603050405020304" pitchFamily="18" charset="0"/>
                        </a:rPr>
                        <a:t>TN</a:t>
                      </a:r>
                      <a:r>
                        <a:rPr lang="zh-CN" altLang="en-US" b="0" dirty="0">
                          <a:latin typeface="宋体" panose="02010600030101010101" pitchFamily="2" charset="-122"/>
                          <a:ea typeface="宋体" panose="02010600030101010101" pitchFamily="2" charset="-122"/>
                        </a:rPr>
                        <a:t>（真反例）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2792894"/>
                  </a:ext>
                </a:extLst>
              </a:tr>
            </a:tbl>
          </a:graphicData>
        </a:graphic>
      </p:graphicFrame>
    </p:spTree>
    <p:extLst>
      <p:ext uri="{BB962C8B-B14F-4D97-AF65-F5344CB8AC3E}">
        <p14:creationId xmlns:p14="http://schemas.microsoft.com/office/powerpoint/2010/main" val="3189114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3751348"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分类任务</a:t>
            </a:r>
            <a:r>
              <a:rPr lang="en-US" altLang="zh-CN" sz="3200" b="1" dirty="0">
                <a:solidFill>
                  <a:srgbClr val="262626"/>
                </a:solidFill>
                <a:latin typeface="宋体" panose="02010600030101010101" pitchFamily="2" charset="-122"/>
                <a:ea typeface="宋体" panose="02010600030101010101" pitchFamily="2" charset="-122"/>
              </a:rPr>
              <a:t>—</a:t>
            </a:r>
            <a:r>
              <a:rPr lang="en-US" altLang="zh-CN" sz="3200" b="1" dirty="0">
                <a:solidFill>
                  <a:srgbClr val="262626"/>
                </a:solidFill>
                <a:latin typeface="Times New Roman" panose="02020603050405020304" pitchFamily="18" charset="0"/>
                <a:ea typeface="宋体" panose="02010600030101010101" pitchFamily="2" charset="-122"/>
                <a:cs typeface="Times New Roman" panose="02020603050405020304" pitchFamily="18" charset="0"/>
              </a:rPr>
              <a:t>P-R</a:t>
            </a:r>
            <a:r>
              <a:rPr lang="zh-CN" altLang="en-US" sz="3200" b="1" dirty="0">
                <a:solidFill>
                  <a:srgbClr val="262626"/>
                </a:solidFill>
                <a:latin typeface="宋体" panose="02010600030101010101" pitchFamily="2" charset="-122"/>
                <a:ea typeface="宋体" panose="02010600030101010101" pitchFamily="2" charset="-122"/>
              </a:rPr>
              <a:t>曲线</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22</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2" name="文本框 1"/>
          <p:cNvSpPr txBox="1"/>
          <p:nvPr/>
        </p:nvSpPr>
        <p:spPr>
          <a:xfrm>
            <a:off x="736600" y="1803074"/>
            <a:ext cx="10590763" cy="325185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P-R</a:t>
            </a:r>
            <a:r>
              <a:rPr lang="zh-CN" altLang="en-US" sz="2000" dirty="0">
                <a:latin typeface="宋体" panose="02010600030101010101" pitchFamily="2" charset="-122"/>
                <a:ea typeface="宋体" panose="02010600030101010101" pitchFamily="2" charset="-122"/>
                <a:cs typeface="宋体" panose="02010600030101010101" pitchFamily="2" charset="-122"/>
              </a:rPr>
              <a:t>曲线：在很多情形下，我们根据学习器的预测结果对样例进行排序，排在前面的是学习器认为最有可能是正例的样本，排在最后的则是学习器认为最不可能是正例的样本。按此顺序卓哥把样本作为正例进行预测，则每次都得到当前的查准率和查全率。</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以查准率为纵轴，查全率为横轴进行作图</a:t>
            </a:r>
            <a:r>
              <a:rPr lang="zh-CN" altLang="en-US" sz="2000" dirty="0">
                <a:latin typeface="宋体" panose="02010600030101010101" pitchFamily="2" charset="-122"/>
                <a:ea typeface="宋体" panose="02010600030101010101" pitchFamily="2" charset="-122"/>
                <a:cs typeface="宋体" panose="02010600030101010101" pitchFamily="2" charset="-122"/>
              </a:rPr>
              <a:t>，就得到了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P-R</a:t>
            </a:r>
            <a:r>
              <a:rPr lang="zh-CN" altLang="en-US" sz="2000" dirty="0">
                <a:latin typeface="宋体" panose="02010600030101010101" pitchFamily="2" charset="-122"/>
                <a:ea typeface="宋体" panose="02010600030101010101" pitchFamily="2" charset="-122"/>
                <a:cs typeface="宋体" panose="02010600030101010101" pitchFamily="2" charset="-122"/>
              </a:rPr>
              <a:t>曲线。</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利用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P-R</a:t>
            </a:r>
            <a:r>
              <a:rPr lang="zh-CN" altLang="en-US" sz="2000" dirty="0">
                <a:latin typeface="宋体" panose="02010600030101010101" pitchFamily="2" charset="-122"/>
                <a:ea typeface="宋体" panose="02010600030101010101" pitchFamily="2" charset="-122"/>
                <a:cs typeface="宋体" panose="02010600030101010101" pitchFamily="2" charset="-122"/>
              </a:rPr>
              <a:t>曲线可以比较模型的性能，直观上来说，当一个模型的</a:t>
            </a:r>
            <a:r>
              <a:rPr lang="en-US" altLang="zh-CN" sz="2000" dirty="0">
                <a:latin typeface="宋体" panose="02010600030101010101" pitchFamily="2" charset="-122"/>
                <a:ea typeface="宋体" panose="02010600030101010101" pitchFamily="2" charset="-122"/>
                <a:cs typeface="宋体" panose="02010600030101010101" pitchFamily="2" charset="-122"/>
              </a:rPr>
              <a:t>P-R</a:t>
            </a:r>
            <a:r>
              <a:rPr lang="zh-CN" altLang="en-US" sz="2000" dirty="0">
                <a:latin typeface="宋体" panose="02010600030101010101" pitchFamily="2" charset="-122"/>
                <a:ea typeface="宋体" panose="02010600030101010101" pitchFamily="2" charset="-122"/>
                <a:cs typeface="宋体" panose="02010600030101010101" pitchFamily="2" charset="-122"/>
              </a:rPr>
              <a:t>曲线完全包住另一个模型的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P-R</a:t>
            </a:r>
            <a:r>
              <a:rPr lang="zh-CN" altLang="en-US" sz="2000" dirty="0">
                <a:latin typeface="宋体" panose="02010600030101010101" pitchFamily="2" charset="-122"/>
                <a:ea typeface="宋体" panose="02010600030101010101" pitchFamily="2" charset="-122"/>
                <a:cs typeface="宋体" panose="02010600030101010101" pitchFamily="2" charset="-122"/>
              </a:rPr>
              <a:t>曲线，则说明前一个模型性能优于后一个。数学上来说，设计了综合考虑查全率和查准率的性能度量，包括平衡点和</a:t>
            </a:r>
            <a:r>
              <a:rPr lang="en-US" altLang="zh-CN" sz="2000" dirty="0">
                <a:latin typeface="宋体" panose="02010600030101010101" pitchFamily="2" charset="-122"/>
                <a:ea typeface="宋体" panose="02010600030101010101" pitchFamily="2" charset="-122"/>
                <a:cs typeface="宋体" panose="02010600030101010101" pitchFamily="2" charset="-122"/>
              </a:rPr>
              <a:t>F1</a:t>
            </a:r>
            <a:r>
              <a:rPr lang="zh-CN" altLang="en-US" sz="2000" dirty="0">
                <a:latin typeface="宋体" panose="02010600030101010101" pitchFamily="2" charset="-122"/>
                <a:ea typeface="宋体" panose="02010600030101010101" pitchFamily="2" charset="-122"/>
                <a:cs typeface="宋体" panose="02010600030101010101" pitchFamily="2" charset="-122"/>
              </a:rPr>
              <a:t>度量。</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71504942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68ED301-5A06-4F94-A56D-35A52927ABE5}"/>
              </a:ext>
            </a:extLst>
          </p:cNvPr>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2022/3/24</a:t>
            </a:fld>
            <a:endParaRPr lang="zh-CN" altLang="en-US" strike="noStrike" noProof="1"/>
          </a:p>
        </p:txBody>
      </p:sp>
      <p:sp>
        <p:nvSpPr>
          <p:cNvPr id="3" name="页脚占位符 2">
            <a:extLst>
              <a:ext uri="{FF2B5EF4-FFF2-40B4-BE49-F238E27FC236}">
                <a16:creationId xmlns:a16="http://schemas.microsoft.com/office/drawing/2014/main" id="{09AA0CE7-7E0F-437F-A80D-5993204D897F}"/>
              </a:ext>
            </a:extLst>
          </p:cNvPr>
          <p:cNvSpPr>
            <a:spLocks noGrp="1"/>
          </p:cNvSpPr>
          <p:nvPr>
            <p:ph type="ftr" sz="quarter" idx="11"/>
          </p:nvPr>
        </p:nvSpPr>
        <p:spPr/>
        <p:txBody>
          <a:bodyPr/>
          <a:lstStyle/>
          <a:p>
            <a:pPr fontAlgn="auto"/>
            <a:r>
              <a:rPr lang="zh-CN" altLang="en-US" strike="noStrike" noProof="1"/>
              <a:t>合肥学院</a:t>
            </a:r>
            <a:r>
              <a:rPr lang="en-US" altLang="zh-CN" strike="noStrike" noProof="1"/>
              <a:t> </a:t>
            </a:r>
            <a:r>
              <a:rPr lang="zh-CN" altLang="en-US" strike="noStrike" noProof="1"/>
              <a:t>人工智能与大数据学院</a:t>
            </a:r>
          </a:p>
        </p:txBody>
      </p:sp>
      <p:sp>
        <p:nvSpPr>
          <p:cNvPr id="4" name="灯片编号占位符 3">
            <a:extLst>
              <a:ext uri="{FF2B5EF4-FFF2-40B4-BE49-F238E27FC236}">
                <a16:creationId xmlns:a16="http://schemas.microsoft.com/office/drawing/2014/main" id="{875E16D7-F754-4D67-9912-FD49744DE22A}"/>
              </a:ext>
            </a:extLst>
          </p:cNvPr>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23</a:t>
            </a:fld>
            <a:endParaRPr lang="zh-CN" altLang="en-US" strike="noStrike" noProof="1"/>
          </a:p>
        </p:txBody>
      </p:sp>
      <p:graphicFrame>
        <p:nvGraphicFramePr>
          <p:cNvPr id="5" name="图表 4">
            <a:extLst>
              <a:ext uri="{FF2B5EF4-FFF2-40B4-BE49-F238E27FC236}">
                <a16:creationId xmlns:a16="http://schemas.microsoft.com/office/drawing/2014/main" id="{A88A81AB-F675-47A3-9BCE-CB3246C2CDAB}"/>
              </a:ext>
            </a:extLst>
          </p:cNvPr>
          <p:cNvGraphicFramePr/>
          <p:nvPr>
            <p:extLst>
              <p:ext uri="{D42A27DB-BD31-4B8C-83A1-F6EECF244321}">
                <p14:modId xmlns:p14="http://schemas.microsoft.com/office/powerpoint/2010/main" val="4145038199"/>
              </p:ext>
            </p:extLst>
          </p:nvPr>
        </p:nvGraphicFramePr>
        <p:xfrm>
          <a:off x="2032000" y="1166317"/>
          <a:ext cx="8128000" cy="4394719"/>
        </p:xfrm>
        <a:graphic>
          <a:graphicData uri="http://schemas.openxmlformats.org/drawingml/2006/chart">
            <c:chart xmlns:c="http://schemas.openxmlformats.org/drawingml/2006/chart" xmlns:r="http://schemas.openxmlformats.org/officeDocument/2006/relationships" r:id="rId2"/>
          </a:graphicData>
        </a:graphic>
      </p:graphicFrame>
      <p:sp>
        <p:nvSpPr>
          <p:cNvPr id="6" name="矩形 5">
            <a:extLst>
              <a:ext uri="{FF2B5EF4-FFF2-40B4-BE49-F238E27FC236}">
                <a16:creationId xmlns:a16="http://schemas.microsoft.com/office/drawing/2014/main" id="{8E1708B1-3C7F-49B4-B9F7-7DE78B9FDD9A}"/>
              </a:ext>
            </a:extLst>
          </p:cNvPr>
          <p:cNvSpPr/>
          <p:nvPr/>
        </p:nvSpPr>
        <p:spPr>
          <a:xfrm>
            <a:off x="365040" y="215714"/>
            <a:ext cx="3751348" cy="584775"/>
          </a:xfrm>
          <a:prstGeom prst="rect">
            <a:avLst/>
          </a:prstGeom>
        </p:spPr>
        <p:txBody>
          <a:bodyPr wrap="none">
            <a:spAutoFit/>
          </a:bodyPr>
          <a:lstStyle/>
          <a:p>
            <a:r>
              <a:rPr lang="zh-CN" altLang="en-US" sz="3200" b="1" dirty="0">
                <a:solidFill>
                  <a:srgbClr val="262626"/>
                </a:solidFill>
                <a:latin typeface="宋体" panose="02010600030101010101" pitchFamily="2" charset="-122"/>
                <a:ea typeface="宋体" panose="02010600030101010101" pitchFamily="2" charset="-122"/>
              </a:rPr>
              <a:t>分类任务</a:t>
            </a:r>
            <a:r>
              <a:rPr lang="en-US" altLang="zh-CN" sz="3200" b="1" dirty="0">
                <a:solidFill>
                  <a:srgbClr val="262626"/>
                </a:solidFill>
                <a:latin typeface="宋体" panose="02010600030101010101" pitchFamily="2" charset="-122"/>
                <a:ea typeface="宋体" panose="02010600030101010101" pitchFamily="2" charset="-122"/>
              </a:rPr>
              <a:t>—</a:t>
            </a:r>
            <a:r>
              <a:rPr lang="en-US" altLang="zh-CN" sz="3200" b="1" dirty="0">
                <a:solidFill>
                  <a:srgbClr val="262626"/>
                </a:solidFill>
                <a:latin typeface="Times New Roman" panose="02020603050405020304" pitchFamily="18" charset="0"/>
                <a:ea typeface="宋体" panose="02010600030101010101" pitchFamily="2" charset="-122"/>
                <a:cs typeface="Times New Roman" panose="02020603050405020304" pitchFamily="18" charset="0"/>
              </a:rPr>
              <a:t>P-R</a:t>
            </a:r>
            <a:r>
              <a:rPr lang="zh-CN" altLang="en-US" sz="3200" b="1" dirty="0">
                <a:solidFill>
                  <a:srgbClr val="262626"/>
                </a:solidFill>
                <a:latin typeface="宋体" panose="02010600030101010101" pitchFamily="2" charset="-122"/>
                <a:ea typeface="宋体" panose="02010600030101010101" pitchFamily="2" charset="-122"/>
              </a:rPr>
              <a:t>曲线</a:t>
            </a:r>
          </a:p>
        </p:txBody>
      </p:sp>
      <p:sp>
        <p:nvSpPr>
          <p:cNvPr id="7" name="文本框 6">
            <a:extLst>
              <a:ext uri="{FF2B5EF4-FFF2-40B4-BE49-F238E27FC236}">
                <a16:creationId xmlns:a16="http://schemas.microsoft.com/office/drawing/2014/main" id="{05D6B11E-5E4C-4092-BCAA-C6A7861B75D8}"/>
              </a:ext>
            </a:extLst>
          </p:cNvPr>
          <p:cNvSpPr txBox="1"/>
          <p:nvPr/>
        </p:nvSpPr>
        <p:spPr>
          <a:xfrm>
            <a:off x="5234473" y="5692772"/>
            <a:ext cx="1912776"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图</a:t>
            </a:r>
            <a:r>
              <a:rPr lang="en-US" altLang="zh-CN" sz="2000" dirty="0">
                <a:latin typeface="宋体" panose="02010600030101010101" pitchFamily="2" charset="-122"/>
                <a:ea typeface="宋体" panose="02010600030101010101" pitchFamily="2" charset="-122"/>
              </a:rPr>
              <a:t>2.</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P-R</a:t>
            </a:r>
            <a:r>
              <a:rPr lang="zh-CN" altLang="en-US" sz="2000" dirty="0">
                <a:latin typeface="宋体" panose="02010600030101010101" pitchFamily="2" charset="-122"/>
                <a:ea typeface="宋体" panose="02010600030101010101" pitchFamily="2" charset="-122"/>
              </a:rPr>
              <a:t>曲线图</a:t>
            </a:r>
          </a:p>
        </p:txBody>
      </p:sp>
    </p:spTree>
    <p:extLst>
      <p:ext uri="{BB962C8B-B14F-4D97-AF65-F5344CB8AC3E}">
        <p14:creationId xmlns:p14="http://schemas.microsoft.com/office/powerpoint/2010/main" val="188287347"/>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矩形 1"/>
          <p:cNvSpPr/>
          <p:nvPr/>
        </p:nvSpPr>
        <p:spPr>
          <a:xfrm>
            <a:off x="396875" y="207963"/>
            <a:ext cx="5131533"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分类任务</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平衡点和</a:t>
            </a:r>
            <a:r>
              <a:rPr lang="en-US" altLang="zh-CN" sz="3200" b="1" dirty="0">
                <a:solidFill>
                  <a:srgbClr val="262626"/>
                </a:solidFill>
                <a:latin typeface="宋体" panose="02010600030101010101" pitchFamily="2" charset="-122"/>
                <a:ea typeface="宋体" panose="02010600030101010101" pitchFamily="2" charset="-122"/>
              </a:rPr>
              <a:t>F1</a:t>
            </a:r>
            <a:r>
              <a:rPr lang="zh-CN" altLang="en-US" sz="3200" b="1" dirty="0">
                <a:solidFill>
                  <a:srgbClr val="262626"/>
                </a:solidFill>
                <a:latin typeface="宋体" panose="02010600030101010101" pitchFamily="2" charset="-122"/>
                <a:ea typeface="宋体" panose="02010600030101010101" pitchFamily="2" charset="-122"/>
              </a:rPr>
              <a:t>度量</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24</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2" name="文本框 1"/>
              <p:cNvSpPr txBox="1"/>
              <p:nvPr/>
            </p:nvSpPr>
            <p:spPr>
              <a:xfrm>
                <a:off x="736600" y="1976038"/>
                <a:ext cx="10600094" cy="2905924"/>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平衡点（</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BEP</a:t>
                </a:r>
                <a:r>
                  <a:rPr lang="zh-CN" altLang="en-US" sz="2000" dirty="0">
                    <a:latin typeface="宋体" panose="02010600030101010101" pitchFamily="2" charset="-122"/>
                    <a:ea typeface="宋体" panose="02010600030101010101" pitchFamily="2" charset="-122"/>
                    <a:cs typeface="宋体" panose="02010600030101010101" pitchFamily="2" charset="-122"/>
                  </a:rPr>
                  <a:t>）：查准率</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查全率时的取值</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F1</a:t>
                </a:r>
                <a:r>
                  <a:rPr lang="zh-CN" altLang="en-US" sz="2000" dirty="0">
                    <a:latin typeface="宋体" panose="02010600030101010101" pitchFamily="2" charset="-122"/>
                    <a:ea typeface="宋体" panose="02010600030101010101" pitchFamily="2" charset="-122"/>
                    <a:cs typeface="宋体" panose="02010600030101010101" pitchFamily="2" charset="-122"/>
                  </a:rPr>
                  <a:t>度量：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F1</a:t>
                </a:r>
                <a:r>
                  <a:rPr lang="zh-CN" altLang="en-US" sz="2000" dirty="0">
                    <a:latin typeface="宋体" panose="02010600030101010101" pitchFamily="2" charset="-122"/>
                    <a:ea typeface="宋体" panose="02010600030101010101" pitchFamily="2" charset="-122"/>
                    <a:cs typeface="宋体" panose="02010600030101010101" pitchFamily="2" charset="-122"/>
                  </a:rPr>
                  <a:t>是基于查准率和查全率的调和平均数定义的，此时</a:t>
                </a:r>
                <a:r>
                  <a:rPr lang="en-US" altLang="zh-CN" sz="2000" dirty="0">
                    <a:latin typeface="宋体" panose="02010600030101010101" pitchFamily="2" charset="-122"/>
                    <a:ea typeface="宋体" panose="02010600030101010101" pitchFamily="2" charset="-122"/>
                    <a:cs typeface="宋体" panose="02010600030101010101" pitchFamily="2" charset="-122"/>
                  </a:rPr>
                  <a:t>F1</a:t>
                </a:r>
                <a:r>
                  <a:rPr lang="zh-CN" altLang="en-US" sz="2000" dirty="0">
                    <a:latin typeface="宋体" panose="02010600030101010101" pitchFamily="2" charset="-122"/>
                    <a:ea typeface="宋体" panose="02010600030101010101" pitchFamily="2" charset="-122"/>
                    <a:cs typeface="宋体" panose="02010600030101010101" pitchFamily="2" charset="-122"/>
                  </a:rPr>
                  <a:t>度量对查准率和查全率是同等重视的。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F1</a:t>
                </a:r>
                <a:r>
                  <a:rPr lang="zh-CN" altLang="en-US" sz="2000" dirty="0">
                    <a:latin typeface="宋体" panose="02010600030101010101" pitchFamily="2" charset="-122"/>
                    <a:ea typeface="宋体" panose="02010600030101010101" pitchFamily="2" charset="-122"/>
                    <a:cs typeface="宋体" panose="02010600030101010101" pitchFamily="2" charset="-122"/>
                  </a:rPr>
                  <a:t>的一般形式为</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𝐹</m:t>
                        </m:r>
                      </m:e>
                      <m:sub>
                        <m:r>
                          <a:rPr lang="zh-CN" altLang="en-US" sz="2000" i="1" smtClean="0">
                            <a:latin typeface="Cambria Math" panose="02040503050406030204" pitchFamily="18" charset="0"/>
                            <a:ea typeface="宋体" panose="02010600030101010101" pitchFamily="2" charset="-122"/>
                          </a:rPr>
                          <m:t>𝛽</m:t>
                        </m:r>
                        <m:r>
                          <a:rPr lang="en-US" altLang="zh-CN" sz="2000" i="1" smtClean="0">
                            <a:latin typeface="Cambria Math" panose="02040503050406030204" pitchFamily="18" charset="0"/>
                            <a:ea typeface="Cambria Math" panose="02040503050406030204" pitchFamily="18" charset="0"/>
                          </a:rPr>
                          <m:t>=</m:t>
                        </m:r>
                      </m:sub>
                    </m:sSub>
                    <m:f>
                      <m:fPr>
                        <m:ctrlPr>
                          <a:rPr lang="en-US" altLang="zh-CN" sz="2000" i="1" smtClean="0">
                            <a:latin typeface="Cambria Math" panose="02040503050406030204" pitchFamily="18" charset="0"/>
                            <a:ea typeface="宋体" panose="02010600030101010101" pitchFamily="2" charset="-122"/>
                          </a:rPr>
                        </m:ctrlPr>
                      </m:fPr>
                      <m:num>
                        <m:d>
                          <m:dPr>
                            <m:ctrlPr>
                              <a:rPr lang="en-US" altLang="zh-CN" sz="200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1</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zh-CN" altLang="en-US" sz="2000" b="0" i="1" smtClean="0">
                                    <a:latin typeface="Cambria Math" panose="02040503050406030204" pitchFamily="18" charset="0"/>
                                    <a:ea typeface="Cambria Math" panose="02040503050406030204" pitchFamily="18" charset="0"/>
                                  </a:rPr>
                                  <m:t>𝛽</m:t>
                                </m:r>
                              </m:e>
                              <m:sup>
                                <m:r>
                                  <a:rPr lang="en-US" altLang="zh-CN" sz="2000" b="0" i="1" smtClean="0">
                                    <a:latin typeface="Cambria Math" panose="02040503050406030204" pitchFamily="18" charset="0"/>
                                    <a:ea typeface="Cambria Math" panose="02040503050406030204" pitchFamily="18" charset="0"/>
                                  </a:rPr>
                                  <m:t>2</m:t>
                                </m:r>
                              </m:sup>
                            </m:sSup>
                          </m:e>
                        </m:d>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𝑃</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𝑅</m:t>
                        </m:r>
                      </m:num>
                      <m:den>
                        <m:d>
                          <m:dPr>
                            <m:ctrlPr>
                              <a:rPr lang="en-US" altLang="zh-CN" sz="2000" i="1" smtClean="0">
                                <a:latin typeface="Cambria Math" panose="02040503050406030204" pitchFamily="18" charset="0"/>
                                <a:ea typeface="宋体" panose="02010600030101010101" pitchFamily="2" charset="-122"/>
                              </a:rPr>
                            </m:ctrlPr>
                          </m:dPr>
                          <m:e>
                            <m:sSup>
                              <m:sSupPr>
                                <m:ctrlPr>
                                  <a:rPr lang="en-US" altLang="zh-CN" sz="2000" i="1" smtClean="0">
                                    <a:latin typeface="Cambria Math" panose="02040503050406030204" pitchFamily="18" charset="0"/>
                                    <a:ea typeface="宋体" panose="02010600030101010101" pitchFamily="2" charset="-122"/>
                                  </a:rPr>
                                </m:ctrlPr>
                              </m:sSupPr>
                              <m:e>
                                <m:r>
                                  <a:rPr lang="zh-CN" altLang="en-US" sz="2000" i="1" smtClean="0">
                                    <a:latin typeface="Cambria Math" panose="02040503050406030204" pitchFamily="18" charset="0"/>
                                    <a:ea typeface="宋体" panose="02010600030101010101" pitchFamily="2" charset="-122"/>
                                  </a:rPr>
                                  <m:t>𝛽</m:t>
                                </m:r>
                              </m:e>
                              <m:sup>
                                <m:r>
                                  <a:rPr lang="en-US" altLang="zh-CN" sz="2000" b="0" i="1" smtClean="0">
                                    <a:latin typeface="Cambria Math" panose="02040503050406030204" pitchFamily="18" charset="0"/>
                                    <a:ea typeface="宋体" panose="02010600030101010101" pitchFamily="2" charset="-122"/>
                                  </a:rPr>
                                  <m:t>2</m:t>
                                </m:r>
                              </m:sup>
                            </m:sSup>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𝑃</m:t>
                            </m:r>
                          </m:e>
                        </m:d>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𝑅</m:t>
                        </m:r>
                      </m:den>
                    </m:f>
                  </m:oMath>
                </a14:m>
                <a:r>
                  <a:rPr lang="zh-CN" altLang="en-US" sz="2000" dirty="0">
                    <a:latin typeface="宋体" panose="02010600030101010101" pitchFamily="2" charset="-122"/>
                    <a:ea typeface="宋体" panose="02010600030101010101" pitchFamily="2" charset="-122"/>
                    <a:cs typeface="宋体" panose="02010600030101010101" pitchFamily="2" charset="-122"/>
                  </a:rPr>
                  <a:t>，其中的</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宋体" panose="02010600030101010101" pitchFamily="2" charset="-122"/>
                      </a:rPr>
                      <m:t>𝛽</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表示查全率的重要性是查准率的</a:t>
                </a:r>
                <a14:m>
                  <m:oMath xmlns:m="http://schemas.openxmlformats.org/officeDocument/2006/math">
                    <m:r>
                      <a:rPr lang="zh-CN" altLang="en-US" sz="2000" i="1">
                        <a:latin typeface="Cambria Math" panose="02040503050406030204" pitchFamily="18" charset="0"/>
                        <a:ea typeface="宋体" panose="02010600030101010101" pitchFamily="2" charset="-122"/>
                        <a:cs typeface="宋体" panose="02010600030101010101" pitchFamily="2" charset="-122"/>
                      </a:rPr>
                      <m:t>𝛽</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倍，当</a:t>
                </a:r>
                <a14:m>
                  <m:oMath xmlns:m="http://schemas.openxmlformats.org/officeDocument/2006/math">
                    <m:r>
                      <a:rPr lang="zh-CN" altLang="en-US" sz="2000" i="1">
                        <a:latin typeface="Cambria Math" panose="02040503050406030204" pitchFamily="18" charset="0"/>
                        <a:ea typeface="宋体" panose="02010600030101010101" pitchFamily="2" charset="-122"/>
                        <a:cs typeface="宋体" panose="02010600030101010101" pitchFamily="2" charset="-122"/>
                      </a:rPr>
                      <m:t>𝛽</m:t>
                    </m:r>
                    <m:r>
                      <a:rPr lang="en-US" altLang="zh-CN" sz="2000" i="1" smtClean="0">
                        <a:latin typeface="Cambria Math" panose="02040503050406030204" pitchFamily="18" charset="0"/>
                        <a:ea typeface="Cambria Math" panose="02040503050406030204" pitchFamily="18" charset="0"/>
                        <a:cs typeface="宋体" panose="02010600030101010101" pitchFamily="2" charset="-122"/>
                      </a:rPr>
                      <m:t>&gt;</m:t>
                    </m:r>
                    <m:r>
                      <a:rPr lang="en-US" altLang="zh-CN" sz="2000" b="0" i="1" smtClean="0">
                        <a:latin typeface="Cambria Math" panose="02040503050406030204" pitchFamily="18" charset="0"/>
                        <a:ea typeface="Cambria Math" panose="02040503050406030204" pitchFamily="18" charset="0"/>
                        <a:cs typeface="宋体" panose="02010600030101010101" pitchFamily="2" charset="-122"/>
                      </a:rPr>
                      <m:t>1</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时查全率有更大影响，</a:t>
                </a:r>
                <a14:m>
                  <m:oMath xmlns:m="http://schemas.openxmlformats.org/officeDocument/2006/math">
                    <m:r>
                      <a:rPr lang="zh-CN" altLang="en-US" sz="2000" i="1">
                        <a:latin typeface="Cambria Math" panose="02040503050406030204" pitchFamily="18" charset="0"/>
                        <a:ea typeface="宋体" panose="02010600030101010101" pitchFamily="2" charset="-122"/>
                        <a:cs typeface="宋体" panose="02010600030101010101" pitchFamily="2" charset="-122"/>
                      </a:rPr>
                      <m:t>𝛽</m:t>
                    </m:r>
                    <m:r>
                      <a:rPr lang="en-US" altLang="zh-CN" sz="2000" i="1" smtClean="0">
                        <a:latin typeface="Cambria Math" panose="02040503050406030204" pitchFamily="18" charset="0"/>
                        <a:ea typeface="Cambria Math" panose="02040503050406030204" pitchFamily="18" charset="0"/>
                        <a:cs typeface="宋体" panose="02010600030101010101" pitchFamily="2" charset="-122"/>
                      </a:rPr>
                      <m:t>&lt;</m:t>
                    </m:r>
                    <m:r>
                      <a:rPr lang="en-US" altLang="zh-CN" sz="2000" b="0" i="1" smtClean="0">
                        <a:latin typeface="Cambria Math" panose="02040503050406030204" pitchFamily="18" charset="0"/>
                        <a:ea typeface="Cambria Math" panose="02040503050406030204" pitchFamily="18" charset="0"/>
                        <a:cs typeface="宋体" panose="02010600030101010101" pitchFamily="2" charset="-122"/>
                      </a:rPr>
                      <m:t>1</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时查准率有更大影响，</a:t>
                </a:r>
                <a14:m>
                  <m:oMath xmlns:m="http://schemas.openxmlformats.org/officeDocument/2006/math">
                    <m:r>
                      <a:rPr lang="zh-CN" altLang="en-US" sz="2000" i="1">
                        <a:latin typeface="Cambria Math" panose="02040503050406030204" pitchFamily="18" charset="0"/>
                        <a:ea typeface="宋体" panose="02010600030101010101" pitchFamily="2" charset="-122"/>
                        <a:cs typeface="宋体" panose="02010600030101010101" pitchFamily="2" charset="-122"/>
                      </a:rPr>
                      <m:t>𝛽</m:t>
                    </m:r>
                    <m:r>
                      <a:rPr lang="en-US" altLang="zh-CN" sz="2000" i="1" smtClean="0">
                        <a:latin typeface="Cambria Math" panose="02040503050406030204" pitchFamily="18" charset="0"/>
                        <a:ea typeface="Cambria Math" panose="02040503050406030204" pitchFamily="18" charset="0"/>
                        <a:cs typeface="宋体" panose="02010600030101010101" pitchFamily="2" charset="-122"/>
                      </a:rPr>
                      <m:t>=</m:t>
                    </m:r>
                    <m:r>
                      <a:rPr lang="en-US" altLang="zh-CN" sz="2000" b="0" i="1" smtClean="0">
                        <a:latin typeface="Cambria Math" panose="02040503050406030204" pitchFamily="18" charset="0"/>
                        <a:ea typeface="Cambria Math" panose="02040503050406030204" pitchFamily="18" charset="0"/>
                        <a:cs typeface="宋体" panose="02010600030101010101" pitchFamily="2" charset="-122"/>
                      </a:rPr>
                      <m:t>1</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时就是</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F1</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   数学公式：</a:t>
                </a:r>
                <a14:m>
                  <m:oMath xmlns:m="http://schemas.openxmlformats.org/officeDocument/2006/math">
                    <m:f>
                      <m:fPr>
                        <m:ctrlPr>
                          <a:rPr lang="en-US" altLang="zh-CN" sz="2000" i="1" dirty="0" smtClean="0">
                            <a:latin typeface="Cambria Math" panose="02040503050406030204" pitchFamily="18" charset="0"/>
                            <a:ea typeface="宋体" panose="02010600030101010101" pitchFamily="2" charset="-122"/>
                          </a:rPr>
                        </m:ctrlPr>
                      </m:fPr>
                      <m:num>
                        <m:r>
                          <a:rPr lang="en-US" altLang="zh-CN" sz="2000" b="0" i="1" dirty="0" smtClean="0">
                            <a:latin typeface="Cambria Math" panose="02040503050406030204" pitchFamily="18" charset="0"/>
                            <a:ea typeface="宋体" panose="02010600030101010101" pitchFamily="2" charset="-122"/>
                          </a:rPr>
                          <m:t>1</m:t>
                        </m:r>
                      </m:num>
                      <m:den>
                        <m:r>
                          <a:rPr lang="en-US" altLang="zh-CN" sz="2000" b="0" i="1" dirty="0" smtClean="0">
                            <a:latin typeface="Cambria Math" panose="02040503050406030204" pitchFamily="18" charset="0"/>
                            <a:ea typeface="宋体" panose="02010600030101010101" pitchFamily="2" charset="-122"/>
                          </a:rPr>
                          <m:t>𝐹</m:t>
                        </m:r>
                        <m:r>
                          <a:rPr lang="en-US" altLang="zh-CN" sz="2000" b="0" i="1" dirty="0" smtClean="0">
                            <a:latin typeface="Cambria Math" panose="02040503050406030204" pitchFamily="18" charset="0"/>
                            <a:ea typeface="宋体" panose="02010600030101010101" pitchFamily="2" charset="-122"/>
                          </a:rPr>
                          <m:t>1</m:t>
                        </m:r>
                      </m:den>
                    </m:f>
                    <m:r>
                      <a:rPr lang="en-US" altLang="zh-CN" sz="2000" i="1" smtClean="0">
                        <a:latin typeface="Cambria Math" panose="02040503050406030204" pitchFamily="18" charset="0"/>
                        <a:ea typeface="Cambria Math" panose="02040503050406030204" pitchFamily="18" charset="0"/>
                        <a:cs typeface="宋体" panose="02010600030101010101" pitchFamily="2" charset="-122"/>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2</m:t>
                        </m:r>
                      </m:den>
                    </m:f>
                    <m:d>
                      <m:dPr>
                        <m:ctrlPr>
                          <a:rPr lang="en-US" altLang="zh-CN" sz="2000" i="1" smtClean="0">
                            <a:latin typeface="Cambria Math" panose="02040503050406030204" pitchFamily="18" charset="0"/>
                            <a:ea typeface="Cambria Math" panose="02040503050406030204" pitchFamily="18" charset="0"/>
                          </a:rPr>
                        </m:ctrlPr>
                      </m:dPr>
                      <m:e>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𝑃</m:t>
                            </m:r>
                          </m:den>
                        </m:f>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𝑅</m:t>
                            </m:r>
                          </m:den>
                        </m:f>
                      </m:e>
                    </m:d>
                  </m:oMath>
                </a14:m>
                <a:r>
                  <a:rPr lang="en-US" altLang="zh-CN"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𝐹</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1</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𝑃</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𝑅</m:t>
                        </m:r>
                      </m:num>
                      <m:den>
                        <m:r>
                          <a:rPr lang="en-US" altLang="zh-CN" sz="2000" i="1">
                            <a:latin typeface="Cambria Math" panose="02040503050406030204" pitchFamily="18" charset="0"/>
                            <a:ea typeface="Cambria Math" panose="02040503050406030204" pitchFamily="18" charset="0"/>
                          </a:rPr>
                          <m:t>𝑃</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𝑅</m:t>
                        </m:r>
                      </m:den>
                    </m:f>
                    <m:r>
                      <a:rPr lang="en-US" altLang="zh-CN" sz="200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2</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𝑇𝑃</m:t>
                        </m:r>
                      </m:num>
                      <m:den>
                        <m:r>
                          <a:rPr lang="en-US" altLang="zh-CN" sz="2000" b="0" i="1" smtClean="0">
                            <a:latin typeface="Cambria Math" panose="02040503050406030204" pitchFamily="18" charset="0"/>
                            <a:ea typeface="Cambria Math" panose="02040503050406030204" pitchFamily="18" charset="0"/>
                          </a:rPr>
                          <m:t>𝑀</m:t>
                        </m:r>
                        <m:r>
                          <a:rPr lang="zh-CN" altLang="en-US"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𝑇𝑃</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𝑇𝑁</m:t>
                        </m:r>
                      </m:den>
                    </m:f>
                  </m:oMath>
                </a14:m>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其中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latin typeface="宋体" panose="02010600030101010101" pitchFamily="2" charset="-122"/>
                    <a:ea typeface="宋体" panose="02010600030101010101" pitchFamily="2" charset="-122"/>
                    <a:cs typeface="宋体" panose="02010600030101010101" pitchFamily="2" charset="-122"/>
                  </a:rPr>
                  <a:t>为样例总数</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1976038"/>
                <a:ext cx="10600094" cy="2905924"/>
              </a:xfrm>
              <a:prstGeom prst="rect">
                <a:avLst/>
              </a:prstGeom>
              <a:blipFill>
                <a:blip r:embed="rId4"/>
                <a:stretch>
                  <a:fillRect l="-633" b="-2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1286952"/>
      </p:ext>
    </p:extLst>
  </p:cSld>
  <p:clrMapOvr>
    <a:overrideClrMapping bg1="lt1" tx1="dk1" bg2="lt2" tx2="dk2" accent1="accent1" accent2="accent2" accent3="accent3" accent4="accent4" accent5="accent5" accent6="accent6" hlink="hlink" folHlink="folHlink"/>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3913251"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分类任务</a:t>
            </a:r>
            <a:r>
              <a:rPr lang="en-US" altLang="zh-CN" sz="3200" b="1" dirty="0">
                <a:solidFill>
                  <a:srgbClr val="262626"/>
                </a:solidFill>
                <a:latin typeface="宋体" panose="02010600030101010101" pitchFamily="2" charset="-122"/>
                <a:ea typeface="宋体" panose="02010600030101010101" pitchFamily="2" charset="-122"/>
              </a:rPr>
              <a: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ROC</a:t>
            </a:r>
            <a:r>
              <a:rPr lang="zh-CN" altLang="en-US" sz="3200" b="1" dirty="0">
                <a:solidFill>
                  <a:srgbClr val="262626"/>
                </a:solidFill>
                <a:latin typeface="宋体" panose="02010600030101010101" pitchFamily="2" charset="-122"/>
                <a:ea typeface="宋体" panose="02010600030101010101" pitchFamily="2" charset="-122"/>
              </a:rPr>
              <a:t>曲线</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25</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2070904"/>
                <a:ext cx="10206355" cy="271619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ROC</a:t>
                </a:r>
                <a:r>
                  <a:rPr lang="zh-CN" altLang="en-US" sz="2000" dirty="0">
                    <a:latin typeface="宋体" panose="02010600030101010101" pitchFamily="2" charset="-122"/>
                    <a:ea typeface="宋体" panose="02010600030101010101" pitchFamily="2" charset="-122"/>
                    <a:cs typeface="宋体" panose="02010600030101010101" pitchFamily="2" charset="-122"/>
                  </a:rPr>
                  <a:t>曲线：和绘制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P-R</a:t>
                </a:r>
                <a:r>
                  <a:rPr lang="zh-CN" altLang="en-US" sz="2000" dirty="0">
                    <a:latin typeface="宋体" panose="02010600030101010101" pitchFamily="2" charset="-122"/>
                    <a:ea typeface="宋体" panose="02010600030101010101" pitchFamily="2" charset="-122"/>
                    <a:cs typeface="宋体" panose="02010600030101010101" pitchFamily="2" charset="-122"/>
                  </a:rPr>
                  <a:t>曲线的思想一致，区别为横轴和纵轴不同。</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ROC</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曲线以真正例率为纵轴，假正例率为横轴</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真正例率（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TPR</a:t>
                </a:r>
                <a:r>
                  <a:rPr lang="zh-CN" altLang="en-US" sz="2000" dirty="0">
                    <a:latin typeface="宋体" panose="02010600030101010101" pitchFamily="2" charset="-122"/>
                    <a:ea typeface="宋体" panose="02010600030101010101" pitchFamily="2" charset="-122"/>
                    <a:cs typeface="宋体" panose="02010600030101010101" pitchFamily="2" charset="-122"/>
                  </a:rPr>
                  <a:t>）：真正例在正例中的占比</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ea typeface="宋体" panose="02010600030101010101" pitchFamily="2" charset="-122"/>
                    <a:cs typeface="宋体" panose="02010600030101010101" pitchFamily="2" charset="-122"/>
                  </a:rPr>
                  <a:t>即</a:t>
                </a:r>
                <a14:m>
                  <m:oMath xmlns:m="http://schemas.openxmlformats.org/officeDocument/2006/math">
                    <m:r>
                      <a:rPr lang="en-US" altLang="zh-CN" sz="2000" i="1">
                        <a:latin typeface="Cambria Math" panose="02040503050406030204" pitchFamily="18" charset="0"/>
                        <a:ea typeface="宋体" panose="02010600030101010101" pitchFamily="2" charset="-122"/>
                        <a:cs typeface="宋体" panose="02010600030101010101" pitchFamily="2" charset="-122"/>
                      </a:rPr>
                      <m:t>𝑇𝑃𝑅</m:t>
                    </m:r>
                    <m:r>
                      <a:rPr lang="en-US" altLang="zh-CN" sz="2000" i="1">
                        <a:latin typeface="Cambria Math" panose="02040503050406030204" pitchFamily="18" charset="0"/>
                        <a:ea typeface="Cambria Math" panose="02040503050406030204" pitchFamily="18" charset="0"/>
                        <a:cs typeface="宋体" panose="02010600030101010101" pitchFamily="2" charset="-122"/>
                      </a:rPr>
                      <m:t>=</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𝑇𝑃</m:t>
                        </m:r>
                      </m:num>
                      <m:den>
                        <m:r>
                          <a:rPr lang="en-US" altLang="zh-CN" sz="2000" i="1">
                            <a:latin typeface="Cambria Math" panose="02040503050406030204" pitchFamily="18" charset="0"/>
                            <a:ea typeface="Cambria Math" panose="02040503050406030204" pitchFamily="18" charset="0"/>
                          </a:rPr>
                          <m:t>𝑇𝑃</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𝐹𝑁</m:t>
                        </m:r>
                      </m:den>
                    </m:f>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假正例率（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FPR</a:t>
                </a:r>
                <a:r>
                  <a:rPr lang="zh-CN" altLang="en-US" sz="2000" dirty="0">
                    <a:latin typeface="宋体" panose="02010600030101010101" pitchFamily="2" charset="-122"/>
                    <a:ea typeface="宋体" panose="02010600030101010101" pitchFamily="2" charset="-122"/>
                    <a:cs typeface="宋体" panose="02010600030101010101" pitchFamily="2" charset="-122"/>
                  </a:rPr>
                  <a:t>）：假正例在反例中的占比</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ea typeface="宋体" panose="02010600030101010101" pitchFamily="2" charset="-122"/>
                    <a:cs typeface="宋体" panose="02010600030101010101" pitchFamily="2" charset="-122"/>
                  </a:rPr>
                  <a:t> </a:t>
                </a:r>
                <a14:m>
                  <m:oMath xmlns:m="http://schemas.openxmlformats.org/officeDocument/2006/math">
                    <m:r>
                      <a:rPr lang="zh-CN" altLang="en-US" sz="2000" i="1" dirty="0" smtClean="0">
                        <a:latin typeface="Cambria Math" panose="02040503050406030204" pitchFamily="18" charset="0"/>
                        <a:ea typeface="宋体" panose="02010600030101010101" pitchFamily="2" charset="-122"/>
                        <a:cs typeface="宋体" panose="02010600030101010101" pitchFamily="2" charset="-122"/>
                      </a:rPr>
                      <m:t>即</m:t>
                    </m:r>
                    <m:r>
                      <a:rPr lang="en-US" altLang="zh-CN" sz="2000" i="1">
                        <a:latin typeface="Cambria Math" panose="02040503050406030204" pitchFamily="18" charset="0"/>
                        <a:ea typeface="宋体" panose="02010600030101010101" pitchFamily="2" charset="-122"/>
                        <a:cs typeface="宋体" panose="02010600030101010101" pitchFamily="2" charset="-122"/>
                      </a:rPr>
                      <m:t>𝐹𝑃𝑅</m:t>
                    </m:r>
                    <m:r>
                      <a:rPr lang="en-US" altLang="zh-CN" sz="2000" i="1">
                        <a:latin typeface="Cambria Math" panose="02040503050406030204" pitchFamily="18" charset="0"/>
                        <a:ea typeface="Cambria Math" panose="02040503050406030204" pitchFamily="18" charset="0"/>
                        <a:cs typeface="宋体" panose="02010600030101010101" pitchFamily="2" charset="-122"/>
                      </a:rPr>
                      <m:t>=</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𝐹𝑃</m:t>
                        </m:r>
                      </m:num>
                      <m:den>
                        <m:r>
                          <a:rPr lang="en-US" altLang="zh-CN" sz="2000" i="1">
                            <a:latin typeface="Cambria Math" panose="02040503050406030204" pitchFamily="18" charset="0"/>
                            <a:ea typeface="Cambria Math" panose="02040503050406030204" pitchFamily="18" charset="0"/>
                          </a:rPr>
                          <m:t>𝑇𝑁</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𝐹𝑃</m:t>
                        </m:r>
                      </m:den>
                    </m:f>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2070904"/>
                <a:ext cx="10206355" cy="2716193"/>
              </a:xfrm>
              <a:prstGeom prst="rect">
                <a:avLst/>
              </a:prstGeom>
              <a:blipFill>
                <a:blip r:embed="rId3"/>
                <a:stretch>
                  <a:fillRect l="-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097496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3913251"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分类任务</a:t>
            </a:r>
            <a:r>
              <a:rPr lang="en-US" altLang="zh-CN" sz="3200" b="1" dirty="0">
                <a:solidFill>
                  <a:srgbClr val="262626"/>
                </a:solidFill>
                <a:latin typeface="宋体" panose="02010600030101010101" pitchFamily="2" charset="-122"/>
                <a:ea typeface="宋体" panose="02010600030101010101" pitchFamily="2" charset="-122"/>
              </a:rPr>
              <a: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ROC</a:t>
            </a:r>
            <a:r>
              <a:rPr lang="zh-CN" altLang="en-US" sz="3200" b="1" dirty="0">
                <a:solidFill>
                  <a:srgbClr val="262626"/>
                </a:solidFill>
                <a:latin typeface="宋体" panose="02010600030101010101" pitchFamily="2" charset="-122"/>
                <a:ea typeface="宋体" panose="02010600030101010101" pitchFamily="2" charset="-122"/>
              </a:rPr>
              <a:t>曲线</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26</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2" name="文本框 1"/>
          <p:cNvSpPr txBox="1"/>
          <p:nvPr/>
        </p:nvSpPr>
        <p:spPr>
          <a:xfrm>
            <a:off x="736600" y="2070904"/>
            <a:ext cx="10206355" cy="943528"/>
          </a:xfrm>
          <a:prstGeom prst="rect">
            <a:avLst/>
          </a:prstGeom>
          <a:noFill/>
        </p:spPr>
        <p:txBody>
          <a:bodyPr wrap="square" rtlCol="0">
            <a:spAutoFit/>
          </a:bodyPr>
          <a:lstStyle/>
          <a:p>
            <a:pPr>
              <a:lnSpc>
                <a:spcPct val="150000"/>
              </a:lnSpc>
              <a:buFont typeface="Wingdings" panose="05000000000000000000" charset="0"/>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 name="图表 6">
            <a:extLst>
              <a:ext uri="{FF2B5EF4-FFF2-40B4-BE49-F238E27FC236}">
                <a16:creationId xmlns:a16="http://schemas.microsoft.com/office/drawing/2014/main" id="{14CA0CC2-1E63-476C-A57B-DAB673464366}"/>
              </a:ext>
            </a:extLst>
          </p:cNvPr>
          <p:cNvGraphicFramePr/>
          <p:nvPr>
            <p:extLst>
              <p:ext uri="{D42A27DB-BD31-4B8C-83A1-F6EECF244321}">
                <p14:modId xmlns:p14="http://schemas.microsoft.com/office/powerpoint/2010/main" val="4110424168"/>
              </p:ext>
            </p:extLst>
          </p:nvPr>
        </p:nvGraphicFramePr>
        <p:xfrm>
          <a:off x="2032000" y="989046"/>
          <a:ext cx="8128000" cy="4842588"/>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a:extLst>
              <a:ext uri="{FF2B5EF4-FFF2-40B4-BE49-F238E27FC236}">
                <a16:creationId xmlns:a16="http://schemas.microsoft.com/office/drawing/2014/main" id="{B8C6C68F-C92B-4429-9B4C-3650AE8714DD}"/>
              </a:ext>
            </a:extLst>
          </p:cNvPr>
          <p:cNvSpPr txBox="1"/>
          <p:nvPr/>
        </p:nvSpPr>
        <p:spPr>
          <a:xfrm>
            <a:off x="5078896" y="5811846"/>
            <a:ext cx="2385391"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图</a:t>
            </a:r>
            <a:r>
              <a:rPr lang="en-US" altLang="zh-CN" sz="2000" dirty="0">
                <a:latin typeface="宋体" panose="02010600030101010101" pitchFamily="2" charset="-122"/>
                <a:ea typeface="宋体" panose="02010600030101010101" pitchFamily="2" charset="-122"/>
              </a:rPr>
              <a:t>3.</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ROC</a:t>
            </a:r>
            <a:r>
              <a:rPr lang="zh-CN" altLang="en-US" sz="2000" dirty="0">
                <a:latin typeface="宋体" panose="02010600030101010101" pitchFamily="2" charset="-122"/>
                <a:ea typeface="宋体" panose="02010600030101010101" pitchFamily="2" charset="-122"/>
              </a:rPr>
              <a:t>曲线</a:t>
            </a:r>
          </a:p>
        </p:txBody>
      </p:sp>
    </p:spTree>
    <p:extLst>
      <p:ext uri="{BB962C8B-B14F-4D97-AF65-F5344CB8AC3E}">
        <p14:creationId xmlns:p14="http://schemas.microsoft.com/office/powerpoint/2010/main" val="275283680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4716356"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分类任务</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代价敏感曲线</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27</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2" name="文本框 1"/>
          <p:cNvSpPr txBox="1"/>
          <p:nvPr/>
        </p:nvSpPr>
        <p:spPr>
          <a:xfrm>
            <a:off x="736600" y="2495571"/>
            <a:ext cx="10656078" cy="186685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在现实任务中，</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不同的错误造成的后果不同，为了权衡不同类型错误所造成的不同损失，可为错误赋予“非均等代价”</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回顾之前的性能度量，例如错误率，它隐式假设了均等代价，进而只计算预测错误的次数，并没有考虑不同错误造成的不同后果。综上，</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在非均等代价下，希望总体代价越小。</a:t>
            </a:r>
            <a:endPar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47192493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4716356"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分类任务</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代价敏感曲线</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28</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1123056"/>
                <a:ext cx="10206355" cy="2598404"/>
              </a:xfrm>
              <a:prstGeom prst="rect">
                <a:avLst/>
              </a:prstGeom>
              <a:noFill/>
            </p:spPr>
            <p:txBody>
              <a:bodyPr wrap="square" rtlCol="0">
                <a:spAutoFit/>
              </a:bodyPr>
              <a:lstStyle/>
              <a:p>
                <a:pPr>
                  <a:lnSpc>
                    <a:spcPct val="150000"/>
                  </a:lnSpc>
                  <a:buFont typeface="Wingdings" panose="05000000000000000000" charset="0"/>
                </a:pPr>
                <a:r>
                  <a:rPr lang="zh-CN" altLang="en-US" sz="2000" dirty="0">
                    <a:latin typeface="宋体" panose="02010600030101010101" pitchFamily="2" charset="-122"/>
                    <a:ea typeface="宋体" panose="02010600030101010101" pitchFamily="2" charset="-122"/>
                    <a:cs typeface="宋体" panose="02010600030101010101" pitchFamily="2" charset="-122"/>
                  </a:rPr>
                  <a:t>基于二分类代价矩阵，可以得到代价敏感错误率</a:t>
                </a:r>
                <a:endParaRPr lang="en-US" altLang="zh-CN" sz="2000" i="1" dirty="0">
                  <a:latin typeface="Cambria Math" panose="02040503050406030204" pitchFamily="18" charset="0"/>
                  <a:ea typeface="Cambria Math" panose="02040503050406030204" pitchFamily="18" charset="0"/>
                  <a:cs typeface="宋体" panose="02010600030101010101" pitchFamily="2" charset="-122"/>
                </a:endParaRPr>
              </a:p>
              <a:p>
                <a:pPr>
                  <a:lnSpc>
                    <a:spcPct val="150000"/>
                  </a:lnSpc>
                  <a:buFont typeface="Wingdings" panose="05000000000000000000" charset="0"/>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Cambria Math" panose="02040503050406030204" pitchFamily="18" charset="0"/>
                          <a:cs typeface="宋体" panose="02010600030101010101" pitchFamily="2" charset="-122"/>
                        </a:rPr>
                        <m:t>𝐸</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𝑓</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𝐷</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𝑐𝑜𝑠𝑡</m:t>
                          </m:r>
                        </m:e>
                      </m:d>
                      <m:r>
                        <a:rPr lang="en-US" altLang="zh-CN" sz="2000" i="1" smtClean="0">
                          <a:latin typeface="Cambria Math" panose="02040503050406030204" pitchFamily="18" charset="0"/>
                          <a:ea typeface="Cambria Math" panose="02040503050406030204" pitchFamily="18" charset="0"/>
                          <a:cs typeface="宋体" panose="02010600030101010101" pitchFamily="2" charset="-122"/>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𝑚</m:t>
                          </m:r>
                        </m:den>
                      </m:f>
                      <m:d>
                        <m:dPr>
                          <m:ctrlPr>
                            <a:rPr lang="en-US" altLang="zh-CN" sz="2000" i="1" smtClean="0">
                              <a:latin typeface="Cambria Math" panose="02040503050406030204" pitchFamily="18" charset="0"/>
                              <a:ea typeface="Cambria Math" panose="02040503050406030204" pitchFamily="18" charset="0"/>
                            </a:rPr>
                          </m:ctrlPr>
                        </m:dPr>
                        <m:e>
                          <m:nary>
                            <m:naryPr>
                              <m:chr m:val="∑"/>
                              <m:supHide m:val="on"/>
                              <m:ctrlPr>
                                <a:rPr lang="en-US" altLang="zh-CN" sz="2000" i="1" smtClean="0">
                                  <a:latin typeface="Cambria Math" panose="02040503050406030204" pitchFamily="18" charset="0"/>
                                  <a:ea typeface="Cambria Math" panose="02040503050406030204" pitchFamily="18" charset="0"/>
                                </a:rPr>
                              </m:ctrlPr>
                            </m:naryPr>
                            <m:sub>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𝑖</m:t>
                                  </m:r>
                                </m:sub>
                              </m:sSub>
                              <m:r>
                                <m:rPr>
                                  <m:brk m:alnAt="7"/>
                                </m:rPr>
                                <a:rPr lang="en-US" altLang="zh-CN" sz="2000" i="1" smtClean="0">
                                  <a:latin typeface="Cambria Math" panose="02040503050406030204" pitchFamily="18" charset="0"/>
                                  <a:ea typeface="Cambria Math" panose="02040503050406030204" pitchFamily="18" charset="0"/>
                                </a:rPr>
                                <m:t>∈</m:t>
                              </m:r>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𝐷</m:t>
                                  </m:r>
                                </m:e>
                                <m:sup>
                                  <m:r>
                                    <a:rPr lang="en-US" altLang="zh-CN" sz="2000" b="0" i="1" smtClean="0">
                                      <a:latin typeface="Cambria Math" panose="02040503050406030204" pitchFamily="18" charset="0"/>
                                      <a:ea typeface="Cambria Math" panose="02040503050406030204" pitchFamily="18" charset="0"/>
                                    </a:rPr>
                                    <m:t>+</m:t>
                                  </m:r>
                                </m:sup>
                              </m:sSup>
                            </m:sub>
                            <m:sup/>
                            <m:e>
                              <m:r>
                                <a:rPr lang="en-US" altLang="zh-CN" sz="2000" b="0" i="1" smtClean="0">
                                  <a:latin typeface="Cambria Math" panose="02040503050406030204" pitchFamily="18" charset="0"/>
                                  <a:ea typeface="Cambria Math" panose="02040503050406030204" pitchFamily="18" charset="0"/>
                                </a:rPr>
                                <m:t>𝑔</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𝑓</m:t>
                                  </m:r>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𝑖</m:t>
                                          </m:r>
                                        </m:sub>
                                      </m:sSub>
                                    </m:e>
                                  </m:d>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𝑐𝑜𝑠𝑡</m:t>
                                  </m:r>
                                </m:e>
                                <m:sub>
                                  <m:r>
                                    <a:rPr lang="en-US" altLang="zh-CN" sz="2000" b="0" i="1" smtClean="0">
                                      <a:latin typeface="Cambria Math" panose="02040503050406030204" pitchFamily="18" charset="0"/>
                                      <a:ea typeface="Cambria Math" panose="02040503050406030204" pitchFamily="18" charset="0"/>
                                    </a:rPr>
                                    <m:t>01</m:t>
                                  </m:r>
                                </m:sub>
                              </m:sSub>
                            </m:e>
                          </m:nary>
                          <m:r>
                            <a:rPr lang="en-US" altLang="zh-CN" sz="2000" b="0" i="1" smtClean="0">
                              <a:latin typeface="Cambria Math" panose="02040503050406030204" pitchFamily="18" charset="0"/>
                              <a:ea typeface="Cambria Math" panose="02040503050406030204" pitchFamily="18" charset="0"/>
                            </a:rPr>
                            <m:t>+</m:t>
                          </m:r>
                          <m:nary>
                            <m:naryPr>
                              <m:chr m:val="∑"/>
                              <m:supHide m:val="on"/>
                              <m:ctrlPr>
                                <a:rPr lang="en-US" altLang="zh-CN" sz="2000" b="0" i="1" smtClean="0">
                                  <a:latin typeface="Cambria Math" panose="02040503050406030204" pitchFamily="18" charset="0"/>
                                  <a:ea typeface="Cambria Math" panose="02040503050406030204" pitchFamily="18" charset="0"/>
                                </a:rPr>
                              </m:ctrlPr>
                            </m:naryPr>
                            <m:sub>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𝑖</m:t>
                                  </m:r>
                                </m:sub>
                              </m:sSub>
                              <m:r>
                                <m:rPr>
                                  <m:brk m:alnAt="7"/>
                                </m:rP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𝐷</m:t>
                                  </m:r>
                                </m:e>
                                <m:sup>
                                  <m:r>
                                    <a:rPr lang="en-US" altLang="zh-CN" sz="2000" b="0" i="1" smtClean="0">
                                      <a:latin typeface="Cambria Math" panose="02040503050406030204" pitchFamily="18" charset="0"/>
                                      <a:ea typeface="Cambria Math" panose="02040503050406030204" pitchFamily="18" charset="0"/>
                                    </a:rPr>
                                    <m:t>−</m:t>
                                  </m:r>
                                </m:sup>
                              </m:sSup>
                            </m:sub>
                            <m:sup/>
                            <m:e>
                              <m:r>
                                <a:rPr lang="en-US" altLang="zh-CN" sz="2000" b="0" i="1" smtClean="0">
                                  <a:latin typeface="Cambria Math" panose="02040503050406030204" pitchFamily="18" charset="0"/>
                                  <a:ea typeface="Cambria Math" panose="02040503050406030204" pitchFamily="18" charset="0"/>
                                </a:rPr>
                                <m:t>𝑔</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𝑓</m:t>
                                  </m:r>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𝑖</m:t>
                                          </m:r>
                                        </m:sub>
                                      </m:sSub>
                                    </m:e>
                                  </m:d>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𝑐𝑜𝑠𝑡</m:t>
                                  </m:r>
                                </m:e>
                                <m:sub>
                                  <m:r>
                                    <a:rPr lang="en-US" altLang="zh-CN" sz="2000" b="0" i="1" smtClean="0">
                                      <a:latin typeface="Cambria Math" panose="02040503050406030204" pitchFamily="18" charset="0"/>
                                      <a:ea typeface="Cambria Math" panose="02040503050406030204" pitchFamily="18" charset="0"/>
                                    </a:rPr>
                                    <m:t>10</m:t>
                                  </m:r>
                                </m:sub>
                              </m:sSub>
                            </m:e>
                          </m:nary>
                        </m:e>
                      </m:d>
                    </m:oMath>
                  </m:oMathPara>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其中</a:t>
                </a:r>
                <a14:m>
                  <m:oMath xmlns:m="http://schemas.openxmlformats.org/officeDocument/2006/math">
                    <m:r>
                      <a:rPr lang="en-US" altLang="zh-CN" sz="2000" b="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𝑔</m:t>
                    </m:r>
                    <m:d>
                      <m:dPr>
                        <m:ctrlPr>
                          <a:rPr lang="en-US" altLang="zh-CN" sz="2000" b="0" i="1" smtClean="0">
                            <a:solidFill>
                              <a:schemeClr val="accent1"/>
                            </a:solidFill>
                            <a:latin typeface="Cambria Math" panose="02040503050406030204" pitchFamily="18" charset="0"/>
                            <a:ea typeface="宋体" panose="02010600030101010101" pitchFamily="2" charset="-122"/>
                          </a:rPr>
                        </m:ctrlPr>
                      </m:dPr>
                      <m:e>
                        <m:r>
                          <a:rPr lang="en-US" altLang="zh-CN" sz="2000" b="0" i="1" smtClean="0">
                            <a:solidFill>
                              <a:schemeClr val="accent1"/>
                            </a:solidFill>
                            <a:latin typeface="Cambria Math" panose="02040503050406030204" pitchFamily="18" charset="0"/>
                            <a:ea typeface="Cambria Math" panose="02040503050406030204" pitchFamily="18" charset="0"/>
                          </a:rPr>
                          <m:t>∙</m:t>
                        </m:r>
                      </m:e>
                    </m:d>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是指示函数，在</a:t>
                </a:r>
                <a14:m>
                  <m:oMath xmlns:m="http://schemas.openxmlformats.org/officeDocument/2006/math">
                    <m:r>
                      <a:rPr lang="zh-CN" altLang="en-US" sz="200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m:t>
                    </m:r>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为真时取</a:t>
                </a:r>
                <a:r>
                  <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rPr>
                  <a:t>1</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，反之取</a:t>
                </a:r>
                <a:r>
                  <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rPr>
                  <a:t>0</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gn="ctr">
                  <a:lnSpc>
                    <a:spcPct val="150000"/>
                  </a:lnSpc>
                  <a:buFont typeface="Wingdings" panose="05000000000000000000" charset="0"/>
                </a:pPr>
                <a:r>
                  <a:rPr lang="zh-CN" altLang="en-US" sz="2000" dirty="0">
                    <a:latin typeface="宋体" panose="02010600030101010101" pitchFamily="2" charset="-122"/>
                    <a:ea typeface="宋体" panose="02010600030101010101" pitchFamily="2" charset="-122"/>
                    <a:cs typeface="宋体" panose="02010600030101010101" pitchFamily="2" charset="-122"/>
                  </a:rPr>
                  <a:t>表</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二分类代价矩阵</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1123056"/>
                <a:ext cx="10206355" cy="2598404"/>
              </a:xfrm>
              <a:prstGeom prst="rect">
                <a:avLst/>
              </a:prstGeom>
              <a:blipFill>
                <a:blip r:embed="rId3"/>
                <a:stretch>
                  <a:fillRect l="-657" b="-3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412CB91A-5C35-4D91-ACDC-38B39F0BBA90}"/>
                  </a:ext>
                </a:extLst>
              </p:cNvPr>
              <p:cNvGraphicFramePr>
                <a:graphicFrameLocks noGrp="1"/>
              </p:cNvGraphicFramePr>
              <p:nvPr>
                <p:extLst>
                  <p:ext uri="{D42A27DB-BD31-4B8C-83A1-F6EECF244321}">
                    <p14:modId xmlns:p14="http://schemas.microsoft.com/office/powerpoint/2010/main" val="1675400331"/>
                  </p:ext>
                </p:extLst>
              </p:nvPr>
            </p:nvGraphicFramePr>
            <p:xfrm>
              <a:off x="2032000" y="3857786"/>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54532910"/>
                        </a:ext>
                      </a:extLst>
                    </a:gridCol>
                    <a:gridCol w="2709333">
                      <a:extLst>
                        <a:ext uri="{9D8B030D-6E8A-4147-A177-3AD203B41FA5}">
                          <a16:colId xmlns:a16="http://schemas.microsoft.com/office/drawing/2014/main" val="2054879158"/>
                        </a:ext>
                      </a:extLst>
                    </a:gridCol>
                    <a:gridCol w="2709333">
                      <a:extLst>
                        <a:ext uri="{9D8B030D-6E8A-4147-A177-3AD203B41FA5}">
                          <a16:colId xmlns:a16="http://schemas.microsoft.com/office/drawing/2014/main" val="2305126341"/>
                        </a:ext>
                      </a:extLst>
                    </a:gridCol>
                  </a:tblGrid>
                  <a:tr h="370840">
                    <a:tc rowSpan="2">
                      <a:txBody>
                        <a:bodyPr/>
                        <a:lstStyle/>
                        <a:p>
                          <a:pPr algn="ctr"/>
                          <a:r>
                            <a:rPr lang="zh-CN" altLang="en-US" b="0" dirty="0">
                              <a:solidFill>
                                <a:schemeClr val="tx1"/>
                              </a:solidFill>
                              <a:latin typeface="宋体" panose="02010600030101010101" pitchFamily="2" charset="-122"/>
                              <a:ea typeface="宋体" panose="02010600030101010101" pitchFamily="2" charset="-122"/>
                            </a:rPr>
                            <a:t>真实类别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zh-CN" altLang="en-US" b="0" dirty="0">
                              <a:solidFill>
                                <a:schemeClr val="tx1"/>
                              </a:solidFill>
                              <a:latin typeface="宋体" panose="02010600030101010101" pitchFamily="2" charset="-122"/>
                              <a:ea typeface="宋体" panose="02010600030101010101" pitchFamily="2" charset="-122"/>
                            </a:rPr>
                            <a:t>预测类别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54313874"/>
                      </a:ext>
                    </a:extLst>
                  </a:tr>
                  <a:tr h="370840">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0554728"/>
                      </a:ext>
                    </a:extLst>
                  </a:tr>
                  <a:tr h="370840">
                    <a:tc>
                      <a:txBody>
                        <a:bodyPr/>
                        <a:lstStyle/>
                        <a:p>
                          <a:pPr algn="ctr"/>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latin typeface="宋体" panose="02010600030101010101" pitchFamily="2" charset="-122"/>
                              <a:ea typeface="宋体" panose="02010600030101010101" pitchFamily="2" charset="-122"/>
                            </a:rPr>
                            <a:t>0</a:t>
                          </a:r>
                          <a:endParaRPr lang="zh-CN" altLang="en-US" dirty="0">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𝑐𝑜𝑠𝑡</m:t>
                                    </m:r>
                                  </m:e>
                                  <m:sub>
                                    <m:r>
                                      <a:rPr lang="en-US" altLang="zh-CN" b="0" i="1" smtClean="0">
                                        <a:latin typeface="Cambria Math" panose="02040503050406030204" pitchFamily="18" charset="0"/>
                                        <a:ea typeface="宋体" panose="02010600030101010101" pitchFamily="2" charset="-122"/>
                                      </a:rPr>
                                      <m:t>01</m:t>
                                    </m:r>
                                  </m:sub>
                                </m:sSub>
                              </m:oMath>
                            </m:oMathPara>
                          </a14:m>
                          <a:endParaRPr lang="zh-CN" altLang="en-US" dirty="0">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1696094"/>
                      </a:ext>
                    </a:extLst>
                  </a:tr>
                  <a:tr h="370840">
                    <a:tc>
                      <a:txBody>
                        <a:bodyPr/>
                        <a:lstStyle/>
                        <a:p>
                          <a:pPr algn="ctr"/>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𝑐𝑜𝑠𝑡</m:t>
                                    </m:r>
                                  </m:e>
                                  <m:sub>
                                    <m:r>
                                      <a:rPr lang="en-US" altLang="zh-CN" b="0" i="1" smtClean="0">
                                        <a:latin typeface="Cambria Math" panose="02040503050406030204" pitchFamily="18" charset="0"/>
                                        <a:ea typeface="宋体" panose="02010600030101010101" pitchFamily="2" charset="-122"/>
                                      </a:rPr>
                                      <m:t>10</m:t>
                                    </m:r>
                                  </m:sub>
                                </m:sSub>
                              </m:oMath>
                            </m:oMathPara>
                          </a14:m>
                          <a:endParaRPr lang="zh-CN" altLang="en-US" dirty="0">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latin typeface="宋体" panose="02010600030101010101" pitchFamily="2" charset="-122"/>
                              <a:ea typeface="宋体" panose="02010600030101010101" pitchFamily="2" charset="-122"/>
                            </a:rPr>
                            <a:t>0</a:t>
                          </a:r>
                          <a:endParaRPr lang="zh-CN" altLang="en-US" dirty="0">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6674268"/>
                      </a:ext>
                    </a:extLst>
                  </a:tr>
                </a:tbl>
              </a:graphicData>
            </a:graphic>
          </p:graphicFrame>
        </mc:Choice>
        <mc:Fallback xmlns="">
          <p:graphicFrame>
            <p:nvGraphicFramePr>
              <p:cNvPr id="5" name="表格 5">
                <a:extLst>
                  <a:ext uri="{FF2B5EF4-FFF2-40B4-BE49-F238E27FC236}">
                    <a16:creationId xmlns:a16="http://schemas.microsoft.com/office/drawing/2014/main" id="{412CB91A-5C35-4D91-ACDC-38B39F0BBA90}"/>
                  </a:ext>
                </a:extLst>
              </p:cNvPr>
              <p:cNvGraphicFramePr>
                <a:graphicFrameLocks noGrp="1"/>
              </p:cNvGraphicFramePr>
              <p:nvPr>
                <p:extLst>
                  <p:ext uri="{D42A27DB-BD31-4B8C-83A1-F6EECF244321}">
                    <p14:modId xmlns:p14="http://schemas.microsoft.com/office/powerpoint/2010/main" val="1675400331"/>
                  </p:ext>
                </p:extLst>
              </p:nvPr>
            </p:nvGraphicFramePr>
            <p:xfrm>
              <a:off x="2032000" y="3857786"/>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54532910"/>
                        </a:ext>
                      </a:extLst>
                    </a:gridCol>
                    <a:gridCol w="2709333">
                      <a:extLst>
                        <a:ext uri="{9D8B030D-6E8A-4147-A177-3AD203B41FA5}">
                          <a16:colId xmlns:a16="http://schemas.microsoft.com/office/drawing/2014/main" val="2054879158"/>
                        </a:ext>
                      </a:extLst>
                    </a:gridCol>
                    <a:gridCol w="2709333">
                      <a:extLst>
                        <a:ext uri="{9D8B030D-6E8A-4147-A177-3AD203B41FA5}">
                          <a16:colId xmlns:a16="http://schemas.microsoft.com/office/drawing/2014/main" val="2305126341"/>
                        </a:ext>
                      </a:extLst>
                    </a:gridCol>
                  </a:tblGrid>
                  <a:tr h="370840">
                    <a:tc rowSpan="2">
                      <a:txBody>
                        <a:bodyPr/>
                        <a:lstStyle/>
                        <a:p>
                          <a:pPr algn="ctr"/>
                          <a:r>
                            <a:rPr lang="zh-CN" altLang="en-US" b="0" dirty="0">
                              <a:solidFill>
                                <a:schemeClr val="tx1"/>
                              </a:solidFill>
                              <a:latin typeface="宋体" panose="02010600030101010101" pitchFamily="2" charset="-122"/>
                              <a:ea typeface="宋体" panose="02010600030101010101" pitchFamily="2" charset="-122"/>
                            </a:rPr>
                            <a:t>真实类别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zh-CN" altLang="en-US" b="0" dirty="0">
                              <a:solidFill>
                                <a:schemeClr val="tx1"/>
                              </a:solidFill>
                              <a:latin typeface="宋体" panose="02010600030101010101" pitchFamily="2" charset="-122"/>
                              <a:ea typeface="宋体" panose="02010600030101010101" pitchFamily="2" charset="-122"/>
                            </a:rPr>
                            <a:t>预测类别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54313874"/>
                      </a:ext>
                    </a:extLst>
                  </a:tr>
                  <a:tr h="370840">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0554728"/>
                      </a:ext>
                    </a:extLst>
                  </a:tr>
                  <a:tr h="370840">
                    <a:tc>
                      <a:txBody>
                        <a:bodyPr/>
                        <a:lstStyle/>
                        <a:p>
                          <a:pPr algn="ctr"/>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latin typeface="宋体" panose="02010600030101010101" pitchFamily="2" charset="-122"/>
                              <a:ea typeface="宋体" panose="02010600030101010101" pitchFamily="2" charset="-122"/>
                            </a:rPr>
                            <a:t>0</a:t>
                          </a:r>
                          <a:endParaRPr lang="zh-CN" altLang="en-US" dirty="0">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000" t="-209836" r="-449" b="-122951"/>
                          </a:stretch>
                        </a:blipFill>
                      </a:tcPr>
                    </a:tc>
                    <a:extLst>
                      <a:ext uri="{0D108BD9-81ED-4DB2-BD59-A6C34878D82A}">
                        <a16:rowId xmlns:a16="http://schemas.microsoft.com/office/drawing/2014/main" val="1911696094"/>
                      </a:ext>
                    </a:extLst>
                  </a:tr>
                  <a:tr h="370840">
                    <a:tc>
                      <a:txBody>
                        <a:bodyPr/>
                        <a:lstStyle/>
                        <a:p>
                          <a:pPr algn="ctr"/>
                          <a:r>
                            <a:rPr lang="zh-CN" altLang="en-US"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450" t="-309836" r="-100676" b="-22951"/>
                          </a:stretch>
                        </a:blipFill>
                      </a:tcPr>
                    </a:tc>
                    <a:tc>
                      <a:txBody>
                        <a:bodyPr/>
                        <a:lstStyle/>
                        <a:p>
                          <a:pPr algn="ctr"/>
                          <a:r>
                            <a:rPr lang="en-US" altLang="zh-CN" dirty="0">
                              <a:latin typeface="宋体" panose="02010600030101010101" pitchFamily="2" charset="-122"/>
                              <a:ea typeface="宋体" panose="02010600030101010101" pitchFamily="2" charset="-122"/>
                            </a:rPr>
                            <a:t>0</a:t>
                          </a:r>
                          <a:endParaRPr lang="zh-CN" altLang="en-US" dirty="0">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6674268"/>
                      </a:ext>
                    </a:extLst>
                  </a:tr>
                </a:tbl>
              </a:graphicData>
            </a:graphic>
          </p:graphicFrame>
        </mc:Fallback>
      </mc:AlternateContent>
    </p:spTree>
    <p:extLst>
      <p:ext uri="{BB962C8B-B14F-4D97-AF65-F5344CB8AC3E}">
        <p14:creationId xmlns:p14="http://schemas.microsoft.com/office/powerpoint/2010/main" val="305757157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1832553"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比较检验</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29</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2" name="文本框 1"/>
          <p:cNvSpPr txBox="1"/>
          <p:nvPr/>
        </p:nvSpPr>
        <p:spPr>
          <a:xfrm>
            <a:off x="736600" y="879744"/>
            <a:ext cx="10562771" cy="509851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有了实验评估方法和性能度量，看似可以对学习器进行评估了，但实际上直接选取评估指标结果进行比较是不可行的。因为关于性能度量的比较涉及以下重要因素：</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800100" lvl="1" indent="-3429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测试性能并不等于泛化性能</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800100" lvl="1" indent="-3429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测试性能会随着测试集的变化而变化</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800100" lvl="1" indent="-3429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许多学习器算法本身有一定随机性</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于是采用统计假设检验（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hypothesis test</a:t>
            </a:r>
            <a:r>
              <a:rPr lang="zh-CN" altLang="en-US" sz="2000" dirty="0">
                <a:latin typeface="宋体" panose="02010600030101010101" pitchFamily="2" charset="-122"/>
                <a:ea typeface="宋体" panose="02010600030101010101" pitchFamily="2" charset="-122"/>
                <a:cs typeface="宋体" panose="02010600030101010101" pitchFamily="2" charset="-122"/>
              </a:rPr>
              <a:t>）对模型性能进行比较，其基本原理是先对</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总体的特征做出某种假设</a:t>
            </a:r>
            <a:r>
              <a:rPr lang="zh-CN" altLang="en-US" sz="2000" dirty="0">
                <a:latin typeface="宋体" panose="02010600030101010101" pitchFamily="2" charset="-122"/>
                <a:ea typeface="宋体" panose="02010600030101010101" pitchFamily="2" charset="-122"/>
                <a:cs typeface="宋体" panose="02010600030101010101" pitchFamily="2" charset="-122"/>
              </a:rPr>
              <a:t>，然后通过抽样研究的统计推理，对此假设应该被拒绝还是接受做出判断。对于本章来说就是基于假设检验结果我们可以推断出，若测试集上观察到学习器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宋体" panose="02010600030101010101" pitchFamily="2" charset="-122"/>
                <a:ea typeface="宋体" panose="02010600030101010101" pitchFamily="2" charset="-122"/>
                <a:cs typeface="宋体" panose="02010600030101010101" pitchFamily="2" charset="-122"/>
              </a:rPr>
              <a:t>比学习器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latin typeface="宋体" panose="02010600030101010101" pitchFamily="2" charset="-122"/>
                <a:ea typeface="宋体" panose="02010600030101010101" pitchFamily="2" charset="-122"/>
                <a:cs typeface="宋体" panose="02010600030101010101" pitchFamily="2" charset="-122"/>
              </a:rPr>
              <a:t>好，则</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宋体" panose="02010600030101010101" pitchFamily="2" charset="-122"/>
                <a:ea typeface="宋体" panose="02010600030101010101" pitchFamily="2" charset="-122"/>
                <a:cs typeface="宋体" panose="02010600030101010101" pitchFamily="2" charset="-122"/>
              </a:rPr>
              <a:t>的泛化性能是否在统计意义上优于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latin typeface="宋体" panose="02010600030101010101" pitchFamily="2" charset="-122"/>
                <a:ea typeface="宋体" panose="02010600030101010101" pitchFamily="2" charset="-122"/>
                <a:cs typeface="宋体" panose="02010600030101010101" pitchFamily="2" charset="-122"/>
              </a:rPr>
              <a:t>，以及这个</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结论的把握有多大</a:t>
            </a:r>
            <a:r>
              <a:rPr lang="zh-CN" altLang="en-US" sz="2000" dirty="0">
                <a:latin typeface="宋体" panose="02010600030101010101" pitchFamily="2" charset="-122"/>
                <a:ea typeface="宋体" panose="02010600030101010101" pitchFamily="2" charset="-122"/>
                <a:cs typeface="宋体" panose="02010600030101010101" pitchFamily="2" charset="-122"/>
              </a:rPr>
              <a:t>。为了便于讨论，本部分以错误率为性能度量。</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4612109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1008609"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概述</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3</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7" name="文本框 6">
            <a:extLst>
              <a:ext uri="{FF2B5EF4-FFF2-40B4-BE49-F238E27FC236}">
                <a16:creationId xmlns:a16="http://schemas.microsoft.com/office/drawing/2014/main" id="{ED309D49-D6FD-467B-81CE-1E9A6334F148}"/>
              </a:ext>
            </a:extLst>
          </p:cNvPr>
          <p:cNvSpPr txBox="1"/>
          <p:nvPr/>
        </p:nvSpPr>
        <p:spPr>
          <a:xfrm>
            <a:off x="782204" y="1614817"/>
            <a:ext cx="10321226" cy="4090030"/>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在机器学习中，对于某一种学习器而言，我们希望其不仅对于已有的样本能进行很好的拟合，更重要的是要提高学习器适用于新样本的能力，</a:t>
            </a:r>
            <a:r>
              <a:rPr lang="zh-CN" altLang="en-US" sz="2000" dirty="0">
                <a:solidFill>
                  <a:schemeClr val="accent1"/>
                </a:solidFill>
                <a:latin typeface="宋体" panose="02010600030101010101" pitchFamily="2" charset="-122"/>
                <a:ea typeface="宋体" panose="02010600030101010101" pitchFamily="2" charset="-122"/>
              </a:rPr>
              <a:t>即提高学习器的泛化能力</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solidFill>
                  <a:schemeClr val="tx2"/>
                </a:solidFill>
                <a:latin typeface="宋体" panose="02010600030101010101" pitchFamily="2" charset="-122"/>
                <a:ea typeface="宋体" panose="02010600030101010101" pitchFamily="2" charset="-122"/>
              </a:rPr>
              <a:t>性能度量是衡量模型泛化能力的评价标准，</a:t>
            </a:r>
            <a:r>
              <a:rPr lang="zh-CN" altLang="en-US" sz="2000" dirty="0">
                <a:solidFill>
                  <a:schemeClr val="accent1"/>
                </a:solidFill>
                <a:latin typeface="宋体" panose="02010600030101010101" pitchFamily="2" charset="-122"/>
                <a:ea typeface="宋体" panose="02010600030101010101" pitchFamily="2" charset="-122"/>
              </a:rPr>
              <a:t>同时性能度量也反映了任务需求</a:t>
            </a:r>
            <a:r>
              <a:rPr lang="zh-CN" altLang="en-US" sz="2000" dirty="0">
                <a:latin typeface="宋体" panose="02010600030101010101" pitchFamily="2" charset="-122"/>
                <a:ea typeface="宋体" panose="02010600030101010101" pitchFamily="2" charset="-122"/>
              </a:rPr>
              <a:t>，在对比不同模型的能力时，使用不同的性能度量往往会导致不同的评判结果。这意味着模型的“好坏”是相对的，什么样的模型是好的不仅取决于算法和数据，还取决于任务需求。</a:t>
            </a:r>
            <a:endParaRPr lang="en-US" altLang="zh-CN" sz="2000" dirty="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机器学习可以处理回归，分类，异常检测，聚类和降维任务，所以需要对产生的模型进行评估与选择。</a:t>
            </a: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dirty="0">
              <a:latin typeface="宋体" panose="02010600030101010101" pitchFamily="2" charset="-122"/>
              <a:ea typeface="宋体" panose="02010600030101010101" pitchFamily="2" charset="-122"/>
            </a:endParaRPr>
          </a:p>
          <a:p>
            <a:pPr>
              <a:lnSpc>
                <a:spcPct val="150000"/>
              </a:lnSpc>
            </a:pPr>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1832553"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比较检验</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30</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625740"/>
                <a:ext cx="10562771" cy="5699830"/>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卡方分布：</a:t>
                </a:r>
                <a14:m>
                  <m:oMath xmlns:m="http://schemas.openxmlformats.org/officeDocument/2006/math">
                    <m:r>
                      <m:rPr>
                        <m:sty m:val="p"/>
                      </m:rPr>
                      <a:rPr lang="en-US" altLang="zh-CN" sz="2000" b="0" i="0" smtClean="0">
                        <a:latin typeface="Cambria Math" panose="02040503050406030204" pitchFamily="18" charset="0"/>
                        <a:ea typeface="宋体" panose="02010600030101010101" pitchFamily="2" charset="-122"/>
                      </a:rPr>
                      <m:t>X</m:t>
                    </m:r>
                    <m:r>
                      <a:rPr lang="en-US" altLang="zh-CN" sz="2000" b="0" i="1" smtClean="0">
                        <a:latin typeface="Cambria Math" panose="02040503050406030204" pitchFamily="18" charset="0"/>
                        <a:ea typeface="宋体" panose="02010600030101010101" pitchFamily="2" charset="-122"/>
                      </a:rPr>
                      <m:t>=</m:t>
                    </m:r>
                    <m:nary>
                      <m:naryPr>
                        <m:chr m:val="∑"/>
                        <m:limLoc m:val="subSup"/>
                        <m:ctrlPr>
                          <a:rPr lang="en-US" altLang="zh-CN" sz="2000" b="0" i="1" smtClean="0">
                            <a:latin typeface="Cambria Math" panose="02040503050406030204" pitchFamily="18" charset="0"/>
                            <a:ea typeface="宋体" panose="02010600030101010101" pitchFamily="2" charset="-122"/>
                          </a:rPr>
                        </m:ctrlPr>
                      </m:naryPr>
                      <m:sub>
                        <m:r>
                          <m:rPr>
                            <m:brk m:alnAt="25"/>
                          </m:rPr>
                          <a:rPr lang="en-US" altLang="zh-CN" sz="2000" b="0" i="1" smtClean="0">
                            <a:latin typeface="Cambria Math" panose="02040503050406030204" pitchFamily="18" charset="0"/>
                            <a:ea typeface="宋体" panose="02010600030101010101" pitchFamily="2" charset="-122"/>
                          </a:rPr>
                          <m:t>𝑖</m:t>
                        </m:r>
                        <m:r>
                          <a:rPr lang="en-US" altLang="zh-CN" sz="2000" b="0" i="1" smtClean="0">
                            <a:latin typeface="Cambria Math" panose="02040503050406030204" pitchFamily="18" charset="0"/>
                            <a:ea typeface="宋体" panose="02010600030101010101" pitchFamily="2" charset="-122"/>
                          </a:rPr>
                          <m:t>=1</m:t>
                        </m:r>
                      </m:sub>
                      <m:sup>
                        <m:r>
                          <a:rPr lang="en-US" altLang="zh-CN" sz="2000" b="0" i="1" smtClean="0">
                            <a:latin typeface="Cambria Math" panose="02040503050406030204" pitchFamily="18" charset="0"/>
                            <a:ea typeface="宋体" panose="02010600030101010101" pitchFamily="2" charset="-122"/>
                          </a:rPr>
                          <m:t>𝑛</m:t>
                        </m:r>
                      </m:sup>
                      <m:e>
                        <m:sSubSup>
                          <m:sSubSupPr>
                            <m:ctrlPr>
                              <a:rPr lang="en-US" altLang="zh-CN" sz="2000" b="0" i="1" smtClean="0">
                                <a:latin typeface="Cambria Math" panose="02040503050406030204" pitchFamily="18" charset="0"/>
                                <a:ea typeface="宋体" panose="02010600030101010101" pitchFamily="2" charset="-122"/>
                              </a:rPr>
                            </m:ctrlPr>
                          </m:sSubSupPr>
                          <m:e>
                            <m:r>
                              <a:rPr lang="en-US" altLang="zh-CN" sz="2000" b="0" i="1" smtClean="0">
                                <a:latin typeface="Cambria Math" panose="02040503050406030204" pitchFamily="18" charset="0"/>
                                <a:ea typeface="宋体" panose="02010600030101010101" pitchFamily="2" charset="-122"/>
                              </a:rPr>
                              <m:t>𝑍</m:t>
                            </m:r>
                          </m:e>
                          <m:sub>
                            <m:r>
                              <a:rPr lang="en-US" altLang="zh-CN" sz="2000" b="0" i="1" smtClean="0">
                                <a:latin typeface="Cambria Math" panose="02040503050406030204" pitchFamily="18" charset="0"/>
                                <a:ea typeface="宋体" panose="02010600030101010101" pitchFamily="2" charset="-122"/>
                              </a:rPr>
                              <m:t>𝑖</m:t>
                            </m:r>
                          </m:sub>
                          <m:sup>
                            <m:r>
                              <a:rPr lang="en-US" altLang="zh-CN" sz="2000" b="0" i="1" smtClean="0">
                                <a:latin typeface="Cambria Math" panose="02040503050406030204" pitchFamily="18" charset="0"/>
                                <a:ea typeface="宋体" panose="02010600030101010101" pitchFamily="2" charset="-122"/>
                              </a:rPr>
                              <m:t>2</m:t>
                            </m:r>
                          </m:sup>
                        </m:sSubSup>
                      </m:e>
                    </m:nary>
                  </m:oMath>
                </a14:m>
                <a:r>
                  <a:rPr lang="zh-CN" altLang="en-US" sz="2000" dirty="0">
                    <a:latin typeface="宋体" panose="02010600030101010101" pitchFamily="2" charset="-122"/>
                    <a:ea typeface="宋体" panose="02010600030101010101" pitchFamily="2" charset="-122"/>
                    <a:cs typeface="宋体" panose="02010600030101010101" pitchFamily="2" charset="-122"/>
                  </a:rPr>
                  <a:t>，其中</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𝑍</m:t>
                        </m:r>
                      </m:e>
                      <m:sub>
                        <m:r>
                          <a:rPr lang="en-US" altLang="zh-CN" sz="2000" b="0" i="1" smtClean="0">
                            <a:latin typeface="Cambria Math" panose="02040503050406030204" pitchFamily="18" charset="0"/>
                            <a:ea typeface="宋体" panose="02010600030101010101" pitchFamily="2" charset="-122"/>
                          </a:rPr>
                          <m:t>𝑖</m:t>
                        </m:r>
                      </m:sub>
                    </m:sSub>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𝑁</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0,1</m:t>
                        </m:r>
                      </m:e>
                    </m:d>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dirty="0">
                    <a:latin typeface="宋体" panose="02010600030101010101" pitchFamily="2" charset="-122"/>
                    <a:ea typeface="宋体" panose="02010600030101010101" pitchFamily="2" charset="-122"/>
                    <a:cs typeface="宋体" panose="02010600030101010101" pitchFamily="2" charset="-122"/>
                  </a:rPr>
                  <a:t>分布：</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𝑇</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𝑋</m:t>
                        </m:r>
                      </m:num>
                      <m:den>
                        <m:rad>
                          <m:radPr>
                            <m:degHide m:val="on"/>
                            <m:ctrlPr>
                              <a:rPr lang="en-US" altLang="zh-CN" sz="2000" b="0" i="1" smtClean="0">
                                <a:latin typeface="Cambria Math" panose="02040503050406030204" pitchFamily="18" charset="0"/>
                                <a:ea typeface="宋体" panose="02010600030101010101" pitchFamily="2" charset="-122"/>
                              </a:rPr>
                            </m:ctrlPr>
                          </m:radPr>
                          <m:deg/>
                          <m:e>
                            <m:f>
                              <m:fPr>
                                <m:type m:val="lin"/>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𝑌</m:t>
                                </m:r>
                              </m:num>
                              <m:den>
                                <m:r>
                                  <a:rPr lang="en-US" altLang="zh-CN" sz="2000" b="0" i="1" smtClean="0">
                                    <a:latin typeface="Cambria Math" panose="02040503050406030204" pitchFamily="18" charset="0"/>
                                    <a:ea typeface="宋体" panose="02010600030101010101" pitchFamily="2" charset="-122"/>
                                  </a:rPr>
                                  <m:t>𝑛</m:t>
                                </m:r>
                              </m:den>
                            </m:f>
                          </m:e>
                        </m:rad>
                      </m:den>
                    </m:f>
                  </m:oMath>
                </a14:m>
                <a:r>
                  <a:rPr lang="zh-CN" altLang="en-US" sz="2000" dirty="0">
                    <a:latin typeface="宋体" panose="02010600030101010101" pitchFamily="2" charset="-122"/>
                    <a:ea typeface="宋体" panose="02010600030101010101" pitchFamily="2" charset="-122"/>
                    <a:cs typeface="宋体" panose="02010600030101010101" pitchFamily="2" charset="-122"/>
                  </a:rPr>
                  <a:t>，其中</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𝑋</m:t>
                    </m:r>
                    <m:r>
                      <a:rPr lang="en-US" altLang="zh-CN" sz="2000" b="0" i="1" smtClean="0">
                        <a:latin typeface="Cambria Math" panose="02040503050406030204" pitchFamily="18" charset="0"/>
                        <a:ea typeface="Cambria Math" panose="02040503050406030204" pitchFamily="18" charset="0"/>
                        <a:cs typeface="宋体" panose="02010600030101010101" pitchFamily="2" charset="-122"/>
                      </a:rPr>
                      <m:t>~</m:t>
                    </m:r>
                    <m:r>
                      <a:rPr lang="en-US" altLang="zh-CN" sz="2000" b="0" i="1" smtClean="0">
                        <a:latin typeface="Cambria Math" panose="02040503050406030204" pitchFamily="18" charset="0"/>
                        <a:ea typeface="Cambria Math" panose="02040503050406030204" pitchFamily="18" charset="0"/>
                        <a:cs typeface="宋体" panose="02010600030101010101" pitchFamily="2" charset="-122"/>
                      </a:rPr>
                      <m:t>𝑁</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0,1</m:t>
                        </m:r>
                      </m:e>
                    </m:d>
                  </m:oMath>
                </a14:m>
                <a:r>
                  <a:rPr lang="en-US" altLang="zh-CN"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𝑌</m:t>
                    </m:r>
                    <m:r>
                      <a:rPr lang="en-US" altLang="zh-CN" sz="2000" b="0" i="1" dirty="0" smtClean="0">
                        <a:latin typeface="Cambria Math" panose="02040503050406030204" pitchFamily="18" charset="0"/>
                        <a:ea typeface="Cambria Math" panose="02040503050406030204" pitchFamily="18" charset="0"/>
                        <a:cs typeface="宋体" panose="02010600030101010101" pitchFamily="2" charset="-122"/>
                      </a:rPr>
                      <m:t>~</m:t>
                    </m:r>
                    <m:sSubSup>
                      <m:sSubSupPr>
                        <m:ctrlPr>
                          <a:rPr lang="en-US" altLang="zh-CN" sz="2000" b="0" i="1" dirty="0" smtClean="0">
                            <a:latin typeface="Cambria Math" panose="02040503050406030204" pitchFamily="18" charset="0"/>
                            <a:ea typeface="Cambria Math" panose="02040503050406030204" pitchFamily="18" charset="0"/>
                          </a:rPr>
                        </m:ctrlPr>
                      </m:sSubSupPr>
                      <m:e>
                        <m:r>
                          <a:rPr lang="en-US" altLang="zh-CN" sz="2000" b="0" i="1" dirty="0" smtClean="0">
                            <a:latin typeface="Cambria Math" panose="02040503050406030204" pitchFamily="18" charset="0"/>
                            <a:ea typeface="Cambria Math" panose="02040503050406030204" pitchFamily="18" charset="0"/>
                          </a:rPr>
                          <m:t>𝜒</m:t>
                        </m:r>
                      </m:e>
                      <m:sub>
                        <m:r>
                          <a:rPr lang="en-US" altLang="zh-CN" sz="2000" b="0" i="1" dirty="0" smtClean="0">
                            <a:latin typeface="Cambria Math" panose="02040503050406030204" pitchFamily="18" charset="0"/>
                            <a:ea typeface="Cambria Math" panose="02040503050406030204" pitchFamily="18" charset="0"/>
                          </a:rPr>
                          <m:t>𝑛</m:t>
                        </m:r>
                      </m:sub>
                      <m:sup>
                        <m:r>
                          <a:rPr lang="en-US" altLang="zh-CN" sz="2000" b="0" i="1" dirty="0" smtClean="0">
                            <a:latin typeface="Cambria Math" panose="02040503050406030204" pitchFamily="18" charset="0"/>
                            <a:ea typeface="Cambria Math" panose="02040503050406030204" pitchFamily="18" charset="0"/>
                          </a:rPr>
                          <m:t>2</m:t>
                        </m:r>
                      </m:sup>
                    </m:sSubSup>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a:t>
                </a:r>
                <a:r>
                  <a:rPr lang="zh-CN" altLang="en-US" sz="2000" dirty="0">
                    <a:latin typeface="宋体" panose="02010600030101010101" pitchFamily="2" charset="-122"/>
                    <a:ea typeface="宋体" panose="02010600030101010101" pitchFamily="2" charset="-122"/>
                    <a:cs typeface="宋体" panose="02010600030101010101" pitchFamily="2" charset="-122"/>
                  </a:rPr>
                  <a:t>分布：</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𝐹</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f>
                          <m:fPr>
                            <m:type m:val="lin"/>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𝑋</m:t>
                            </m:r>
                          </m:num>
                          <m:den>
                            <m:r>
                              <a:rPr lang="en-US" altLang="zh-CN" sz="2000" b="0" i="1" smtClean="0">
                                <a:latin typeface="Cambria Math" panose="02040503050406030204" pitchFamily="18" charset="0"/>
                                <a:ea typeface="宋体" panose="02010600030101010101" pitchFamily="2" charset="-122"/>
                              </a:rPr>
                              <m:t>𝑚</m:t>
                            </m:r>
                          </m:den>
                        </m:f>
                      </m:num>
                      <m:den>
                        <m:f>
                          <m:fPr>
                            <m:type m:val="lin"/>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𝑌</m:t>
                            </m:r>
                          </m:num>
                          <m:den>
                            <m:r>
                              <a:rPr lang="en-US" altLang="zh-CN" sz="2000" b="0" i="1" smtClean="0">
                                <a:latin typeface="Cambria Math" panose="02040503050406030204" pitchFamily="18" charset="0"/>
                                <a:ea typeface="宋体" panose="02010600030101010101" pitchFamily="2" charset="-122"/>
                              </a:rPr>
                              <m:t>𝑛</m:t>
                            </m:r>
                          </m:den>
                        </m:f>
                      </m:den>
                    </m:f>
                  </m:oMath>
                </a14:m>
                <a:r>
                  <a:rPr lang="zh-CN" altLang="en-US" sz="2000" dirty="0">
                    <a:latin typeface="宋体" panose="02010600030101010101" pitchFamily="2" charset="-122"/>
                    <a:ea typeface="宋体" panose="02010600030101010101" pitchFamily="2" charset="-122"/>
                    <a:cs typeface="宋体" panose="02010600030101010101" pitchFamily="2" charset="-122"/>
                  </a:rPr>
                  <a:t>，其中</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𝑋</m:t>
                    </m:r>
                    <m:r>
                      <a:rPr lang="en-US" altLang="zh-CN" sz="2000" b="0" i="1" smtClean="0">
                        <a:latin typeface="Cambria Math" panose="02040503050406030204" pitchFamily="18" charset="0"/>
                        <a:ea typeface="Cambria Math" panose="02040503050406030204" pitchFamily="18" charset="0"/>
                        <a:cs typeface="宋体" panose="02010600030101010101" pitchFamily="2" charset="-122"/>
                      </a:rPr>
                      <m:t>~</m:t>
                    </m:r>
                    <m:sSubSup>
                      <m:sSubSupPr>
                        <m:ctrlPr>
                          <a:rPr lang="en-US" altLang="zh-CN" sz="2000" i="1" dirty="0">
                            <a:latin typeface="Cambria Math" panose="02040503050406030204" pitchFamily="18" charset="0"/>
                            <a:ea typeface="Cambria Math" panose="02040503050406030204" pitchFamily="18" charset="0"/>
                          </a:rPr>
                        </m:ctrlPr>
                      </m:sSubSupPr>
                      <m:e>
                        <m:r>
                          <a:rPr lang="en-US" altLang="zh-CN" sz="2000" i="1" dirty="0">
                            <a:latin typeface="Cambria Math" panose="02040503050406030204" pitchFamily="18" charset="0"/>
                            <a:ea typeface="Cambria Math" panose="02040503050406030204" pitchFamily="18" charset="0"/>
                          </a:rPr>
                          <m:t>𝜒</m:t>
                        </m:r>
                      </m:e>
                      <m:sub>
                        <m:r>
                          <a:rPr lang="en-US" altLang="zh-CN" sz="2000" b="0" i="1" dirty="0" smtClean="0">
                            <a:latin typeface="Cambria Math" panose="02040503050406030204" pitchFamily="18" charset="0"/>
                            <a:ea typeface="Cambria Math" panose="02040503050406030204" pitchFamily="18" charset="0"/>
                          </a:rPr>
                          <m:t>𝑚</m:t>
                        </m:r>
                      </m:sub>
                      <m:sup>
                        <m:r>
                          <a:rPr lang="en-US" altLang="zh-CN" sz="2000" i="1" dirty="0">
                            <a:latin typeface="Cambria Math" panose="02040503050406030204" pitchFamily="18" charset="0"/>
                            <a:ea typeface="Cambria Math" panose="02040503050406030204" pitchFamily="18" charset="0"/>
                          </a:rPr>
                          <m:t>2</m:t>
                        </m:r>
                      </m:sup>
                    </m:sSubSup>
                  </m:oMath>
                </a14:m>
                <a:r>
                  <a:rPr lang="en-US" altLang="zh-CN"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𝑌</m:t>
                    </m:r>
                    <m:r>
                      <a:rPr lang="en-US" altLang="zh-CN" sz="2000" b="0" i="1" dirty="0" smtClean="0">
                        <a:latin typeface="Cambria Math" panose="02040503050406030204" pitchFamily="18" charset="0"/>
                        <a:ea typeface="Cambria Math" panose="02040503050406030204" pitchFamily="18" charset="0"/>
                        <a:cs typeface="宋体" panose="02010600030101010101" pitchFamily="2" charset="-122"/>
                      </a:rPr>
                      <m:t>~</m:t>
                    </m:r>
                    <m:sSubSup>
                      <m:sSubSupPr>
                        <m:ctrlPr>
                          <a:rPr lang="en-US" altLang="zh-CN" sz="2000" b="0" i="1" dirty="0" smtClean="0">
                            <a:latin typeface="Cambria Math" panose="02040503050406030204" pitchFamily="18" charset="0"/>
                            <a:ea typeface="Cambria Math" panose="02040503050406030204" pitchFamily="18" charset="0"/>
                          </a:rPr>
                        </m:ctrlPr>
                      </m:sSubSupPr>
                      <m:e>
                        <m:r>
                          <a:rPr lang="en-US" altLang="zh-CN" sz="2000" b="0" i="1" dirty="0" smtClean="0">
                            <a:latin typeface="Cambria Math" panose="02040503050406030204" pitchFamily="18" charset="0"/>
                            <a:ea typeface="Cambria Math" panose="02040503050406030204" pitchFamily="18" charset="0"/>
                          </a:rPr>
                          <m:t>𝜒</m:t>
                        </m:r>
                      </m:e>
                      <m:sub>
                        <m:r>
                          <a:rPr lang="en-US" altLang="zh-CN" sz="2000" b="0" i="1" dirty="0" smtClean="0">
                            <a:latin typeface="Cambria Math" panose="02040503050406030204" pitchFamily="18" charset="0"/>
                            <a:ea typeface="Cambria Math" panose="02040503050406030204" pitchFamily="18" charset="0"/>
                          </a:rPr>
                          <m:t>𝑛</m:t>
                        </m:r>
                      </m:sub>
                      <m:sup>
                        <m:r>
                          <a:rPr lang="en-US" altLang="zh-CN" sz="2000" b="0" i="1" dirty="0" smtClean="0">
                            <a:latin typeface="Cambria Math" panose="02040503050406030204" pitchFamily="18" charset="0"/>
                            <a:ea typeface="Cambria Math" panose="02040503050406030204" pitchFamily="18" charset="0"/>
                          </a:rPr>
                          <m:t>2</m:t>
                        </m:r>
                      </m:sup>
                    </m:sSubSup>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自由度：</a:t>
                </a:r>
                <a:r>
                  <a:rPr lang="zh-CN" altLang="en-US" sz="2000" dirty="0">
                    <a:latin typeface="宋体" panose="02010600030101010101" pitchFamily="2" charset="-122"/>
                    <a:ea typeface="宋体" panose="02010600030101010101" pitchFamily="2" charset="-122"/>
                  </a:rPr>
                  <a:t>指当以样本的统计量来估计总体的参数时，样本中能</a:t>
                </a:r>
                <a:r>
                  <a:rPr lang="zh-CN" altLang="en-US" sz="2000" dirty="0">
                    <a:solidFill>
                      <a:schemeClr val="accent1"/>
                    </a:solidFill>
                    <a:latin typeface="宋体" panose="02010600030101010101" pitchFamily="2" charset="-122"/>
                    <a:ea typeface="宋体" panose="02010600030101010101" pitchFamily="2" charset="-122"/>
                  </a:rPr>
                  <a:t>自由变化</a:t>
                </a:r>
                <a:r>
                  <a:rPr lang="zh-CN" altLang="en-US" sz="2000" dirty="0">
                    <a:latin typeface="宋体" panose="02010600030101010101" pitchFamily="2" charset="-122"/>
                    <a:ea typeface="宋体" panose="02010600030101010101" pitchFamily="2" charset="-122"/>
                  </a:rPr>
                  <a:t>的数据的个数</a:t>
                </a:r>
                <a:endParaRPr lang="en-US" altLang="zh-CN" sz="2000" dirty="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latin typeface="宋体" panose="02010600030101010101" pitchFamily="2" charset="-122"/>
                    <a:ea typeface="宋体" panose="02010600030101010101" pitchFamily="2" charset="-122"/>
                    <a:cs typeface="宋体" panose="02010600030101010101" pitchFamily="2" charset="-122"/>
                  </a:rPr>
                  <a:t>值：默认假设</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H0</a:t>
                </a:r>
                <a:r>
                  <a:rPr lang="zh-CN" altLang="en-US" sz="2000" dirty="0">
                    <a:latin typeface="宋体" panose="02010600030101010101" pitchFamily="2" charset="-122"/>
                    <a:ea typeface="宋体" panose="02010600030101010101" pitchFamily="2" charset="-122"/>
                    <a:cs typeface="宋体" panose="02010600030101010101" pitchFamily="2" charset="-122"/>
                  </a:rPr>
                  <a:t>成立时，事件发生的概率</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显著度：</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宋体" panose="02010600030101010101" pitchFamily="2" charset="-122"/>
                      </a:rPr>
                      <m:t>𝛼</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（常取</a:t>
                </a:r>
                <a:r>
                  <a:rPr lang="en-US" altLang="zh-CN" sz="2000" dirty="0">
                    <a:latin typeface="宋体" panose="02010600030101010101" pitchFamily="2" charset="-122"/>
                    <a:ea typeface="宋体" panose="02010600030101010101" pitchFamily="2" charset="-122"/>
                    <a:cs typeface="宋体" panose="02010600030101010101" pitchFamily="2" charset="-122"/>
                  </a:rPr>
                  <a:t>0.05</a:t>
                </a:r>
                <a:r>
                  <a:rPr lang="zh-CN" altLang="en-US" sz="2000" dirty="0">
                    <a:latin typeface="宋体" panose="02010600030101010101" pitchFamily="2" charset="-122"/>
                    <a:ea typeface="宋体" panose="02010600030101010101" pitchFamily="2" charset="-122"/>
                    <a:cs typeface="宋体" panose="02010600030101010101" pitchFamily="2" charset="-122"/>
                  </a:rPr>
                  <a:t>或</a:t>
                </a:r>
                <a:r>
                  <a:rPr lang="en-US" altLang="zh-CN" sz="2000" dirty="0">
                    <a:latin typeface="宋体" panose="02010600030101010101" pitchFamily="2" charset="-122"/>
                    <a:ea typeface="宋体" panose="02010600030101010101" pitchFamily="2" charset="-122"/>
                    <a:cs typeface="宋体" panose="02010600030101010101" pitchFamily="2" charset="-122"/>
                  </a:rPr>
                  <a:t>0.1</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置信度：</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1−</m:t>
                    </m:r>
                    <m:r>
                      <a:rPr lang="zh-CN" altLang="en-US" sz="2000" b="0" i="1" smtClean="0">
                        <a:latin typeface="Cambria Math" panose="02040503050406030204" pitchFamily="18" charset="0"/>
                        <a:ea typeface="宋体" panose="02010600030101010101" pitchFamily="2" charset="-122"/>
                        <a:cs typeface="宋体" panose="02010600030101010101" pitchFamily="2" charset="-122"/>
                      </a:rPr>
                      <m:t>𝛼</m:t>
                    </m:r>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假设检验步骤：</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800100" lvl="1" indent="-3429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设置</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H0</a:t>
                </a:r>
                <a:r>
                  <a:rPr lang="zh-CN" altLang="en-US" sz="2000" dirty="0">
                    <a:latin typeface="宋体" panose="02010600030101010101" pitchFamily="2" charset="-122"/>
                    <a:ea typeface="宋体" panose="02010600030101010101" pitchFamily="2" charset="-122"/>
                    <a:cs typeface="宋体" panose="02010600030101010101" pitchFamily="2" charset="-122"/>
                  </a:rPr>
                  <a:t>（零假设）和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Ha</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与</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H0</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对立的假设</a:t>
                </a:r>
                <a:r>
                  <a:rPr lang="zh-CN" altLang="en-US" sz="2000" dirty="0">
                    <a:latin typeface="宋体" panose="02010600030101010101" pitchFamily="2" charset="-122"/>
                    <a:ea typeface="宋体" panose="02010600030101010101" pitchFamily="2" charset="-122"/>
                    <a:cs typeface="宋体" panose="02010600030101010101" pitchFamily="2" charset="-122"/>
                  </a:rPr>
                  <a:t>），以及显著度</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宋体" panose="02010600030101010101" pitchFamily="2" charset="-122"/>
                      </a:rPr>
                      <m:t>𝛼</m:t>
                    </m:r>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800100" lvl="1" indent="-3429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默认</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H0</a:t>
                </a:r>
                <a:r>
                  <a:rPr lang="zh-CN" altLang="en-US" sz="2000" dirty="0">
                    <a:latin typeface="宋体" panose="02010600030101010101" pitchFamily="2" charset="-122"/>
                    <a:ea typeface="宋体" panose="02010600030101010101" pitchFamily="2" charset="-122"/>
                    <a:cs typeface="宋体" panose="02010600030101010101" pitchFamily="2" charset="-122"/>
                  </a:rPr>
                  <a:t>成立，求出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latin typeface="宋体" panose="02010600030101010101" pitchFamily="2" charset="-122"/>
                    <a:ea typeface="宋体" panose="02010600030101010101" pitchFamily="2" charset="-122"/>
                    <a:cs typeface="宋体" panose="02010600030101010101" pitchFamily="2" charset="-122"/>
                  </a:rPr>
                  <a:t>值</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800100" lvl="1" indent="-3429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若</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1−</m:t>
                    </m:r>
                    <m:r>
                      <m:rPr>
                        <m:sty m:val="p"/>
                      </m:rPr>
                      <a:rPr lang="en-US" altLang="zh-CN" sz="2000" b="0" i="0" smtClean="0">
                        <a:latin typeface="Cambria Math" panose="02040503050406030204" pitchFamily="18" charset="0"/>
                        <a:ea typeface="宋体" panose="02010600030101010101" pitchFamily="2" charset="-122"/>
                        <a:cs typeface="宋体" panose="02010600030101010101" pitchFamily="2" charset="-122"/>
                      </a:rPr>
                      <m:t>P</m:t>
                    </m:r>
                    <m:r>
                      <a:rPr lang="en-US" altLang="zh-CN" sz="2000" b="0" i="0" smtClean="0">
                        <a:latin typeface="Cambria Math" panose="02040503050406030204" pitchFamily="18" charset="0"/>
                        <a:ea typeface="宋体" panose="02010600030101010101" pitchFamily="2" charset="-122"/>
                        <a:cs typeface="宋体" panose="02010600030101010101" pitchFamily="2" charset="-122"/>
                      </a:rPr>
                      <m:t>&gt;1−</m:t>
                    </m:r>
                    <m:r>
                      <m:rPr>
                        <m:sty m:val="p"/>
                      </m:rPr>
                      <a:rPr lang="el-GR" altLang="zh-CN" sz="2000" b="0" i="1" smtClean="0">
                        <a:latin typeface="Cambria Math" panose="02040503050406030204" pitchFamily="18" charset="0"/>
                        <a:ea typeface="Cambria Math" panose="02040503050406030204" pitchFamily="18" charset="0"/>
                        <a:cs typeface="宋体" panose="02010600030101010101" pitchFamily="2" charset="-122"/>
                      </a:rPr>
                      <m:t>α</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则拒绝</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H0</a:t>
                </a:r>
                <a:r>
                  <a:rPr lang="zh-CN" altLang="en-US" sz="2000" dirty="0">
                    <a:latin typeface="宋体" panose="02010600030101010101" pitchFamily="2" charset="-122"/>
                    <a:ea typeface="宋体" panose="02010600030101010101" pitchFamily="2" charset="-122"/>
                    <a:cs typeface="宋体" panose="02010600030101010101" pitchFamily="2" charset="-122"/>
                  </a:rPr>
                  <a:t>，反之接受</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200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1−</m:t>
                    </m:r>
                    <m:r>
                      <m:rPr>
                        <m:sty m:val="p"/>
                      </m:rPr>
                      <a:rPr lang="en-US" altLang="zh-CN" sz="2000">
                        <a:solidFill>
                          <a:schemeClr val="accent1"/>
                        </a:solidFill>
                        <a:latin typeface="Cambria Math" panose="02040503050406030204" pitchFamily="18" charset="0"/>
                        <a:ea typeface="宋体" panose="02010600030101010101" pitchFamily="2" charset="-122"/>
                        <a:cs typeface="宋体" panose="02010600030101010101" pitchFamily="2" charset="-122"/>
                      </a:rPr>
                      <m:t>P</m:t>
                    </m:r>
                  </m:oMath>
                </a14:m>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时变量值</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宋体" panose="02010600030101010101" pitchFamily="2" charset="-122"/>
                  </a:rPr>
                  <a:t> </a:t>
                </a:r>
                <a14:m>
                  <m:oMath xmlns:m="http://schemas.openxmlformats.org/officeDocument/2006/math">
                    <m:r>
                      <a:rPr lang="en-US" altLang="zh-CN" sz="2000"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1−</m:t>
                    </m:r>
                    <m:r>
                      <m:rPr>
                        <m:sty m:val="p"/>
                      </m:rPr>
                      <a:rPr lang="el-GR" altLang="zh-CN" sz="2000" i="1">
                        <a:solidFill>
                          <a:schemeClr val="accent1"/>
                        </a:solidFill>
                        <a:latin typeface="Cambria Math" panose="02040503050406030204" pitchFamily="18" charset="0"/>
                        <a:ea typeface="Cambria Math" panose="02040503050406030204" pitchFamily="18" charset="0"/>
                        <a:cs typeface="宋体" panose="02010600030101010101" pitchFamily="2" charset="-122"/>
                      </a:rPr>
                      <m:t>α</m:t>
                    </m:r>
                  </m:oMath>
                </a14:m>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是对应临界值</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，反映到几何图像上就是</a:t>
                </a: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比较面积大小</a:t>
                </a:r>
                <a:endPar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625740"/>
                <a:ext cx="10562771" cy="5699830"/>
              </a:xfrm>
              <a:prstGeom prst="rect">
                <a:avLst/>
              </a:prstGeom>
              <a:blipFill>
                <a:blip r:embed="rId3"/>
                <a:stretch>
                  <a:fillRect l="-519" t="-6524" b="-7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371721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8424101"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比较检验</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假设检验（一个数据集一个算法）</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31</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831526"/>
                <a:ext cx="10562771" cy="519494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研究一个随机变量，不只要看它能取什么值，更重要的是各种取值的概率分布。</a:t>
                </a:r>
                <a:r>
                  <a:rPr lang="zh-CN" altLang="en-US" sz="2000" dirty="0">
                    <a:latin typeface="宋体" panose="02010600030101010101" pitchFamily="2" charset="-122"/>
                    <a:ea typeface="宋体" panose="02010600030101010101" pitchFamily="2" charset="-122"/>
                    <a:cs typeface="宋体" panose="02010600030101010101" pitchFamily="2" charset="-122"/>
                  </a:rPr>
                  <a:t>例如这里的泛化误差，我们要研究泛化误差取不同值时所对应的概率。</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假设检验中的“</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假设</a:t>
                </a:r>
                <a:r>
                  <a:rPr lang="zh-CN" altLang="en-US" sz="2000" dirty="0">
                    <a:latin typeface="宋体" panose="02010600030101010101" pitchFamily="2" charset="-122"/>
                    <a:ea typeface="宋体" panose="02010600030101010101" pitchFamily="2" charset="-122"/>
                    <a:cs typeface="宋体" panose="02010600030101010101" pitchFamily="2" charset="-122"/>
                  </a:rPr>
                  <a:t>”是对学习器</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泛化错误率分布的某种判断或猜想</a:t>
                </a:r>
                <a:r>
                  <a:rPr lang="zh-CN" altLang="en-US" sz="2000" dirty="0">
                    <a:latin typeface="宋体" panose="02010600030101010101" pitchFamily="2" charset="-122"/>
                    <a:ea typeface="宋体" panose="02010600030101010101" pitchFamily="2" charset="-122"/>
                    <a:cs typeface="宋体" panose="02010600030101010101" pitchFamily="2" charset="-122"/>
                  </a:rPr>
                  <a:t>。从直观上来看，泛化误差与测试误差接近的可能性较大，相差很远的可能性较小。</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泛化错误率</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宋体" panose="02010600030101010101" pitchFamily="2" charset="-122"/>
                      </a:rPr>
                      <m:t>𝜖</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，测试错误率</a:t>
                </a:r>
                <a14:m>
                  <m:oMath xmlns:m="http://schemas.openxmlformats.org/officeDocument/2006/math">
                    <m:acc>
                      <m:accPr>
                        <m:chr m:val="̂"/>
                        <m:ctrlPr>
                          <a:rPr lang="zh-CN" altLang="en-US" sz="2000" i="1" smtClean="0">
                            <a:latin typeface="Cambria Math" panose="02040503050406030204" pitchFamily="18" charset="0"/>
                            <a:ea typeface="宋体" panose="02010600030101010101" pitchFamily="2" charset="-122"/>
                          </a:rPr>
                        </m:ctrlPr>
                      </m:accPr>
                      <m:e>
                        <m:r>
                          <a:rPr lang="zh-CN" altLang="en-US" sz="2000" i="1" smtClean="0">
                            <a:latin typeface="Cambria Math" panose="02040503050406030204" pitchFamily="18" charset="0"/>
                            <a:ea typeface="宋体" panose="02010600030101010101" pitchFamily="2" charset="-122"/>
                          </a:rPr>
                          <m:t>𝜖</m:t>
                        </m:r>
                      </m:e>
                    </m:acc>
                  </m:oMath>
                </a14:m>
                <a:r>
                  <a:rPr lang="zh-CN" altLang="en-US" sz="2000" dirty="0">
                    <a:latin typeface="宋体" panose="02010600030101010101" pitchFamily="2" charset="-122"/>
                    <a:ea typeface="宋体" panose="02010600030101010101" pitchFamily="2" charset="-122"/>
                    <a:cs typeface="宋体" panose="02010600030101010101" pitchFamily="2" charset="-122"/>
                  </a:rPr>
                  <a:t>，共</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Times New Roman" panose="02020603050405020304" pitchFamily="18" charset="0"/>
                      </a:rPr>
                      <m:t>𝑚</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个测试样本，则泛化错误率为</a:t>
                </a:r>
                <a14:m>
                  <m:oMath xmlns:m="http://schemas.openxmlformats.org/officeDocument/2006/math">
                    <m:r>
                      <a:rPr lang="zh-CN" altLang="en-US" sz="2000" i="1">
                        <a:latin typeface="Cambria Math" panose="02040503050406030204" pitchFamily="18" charset="0"/>
                        <a:ea typeface="宋体" panose="02010600030101010101" pitchFamily="2" charset="-122"/>
                        <a:cs typeface="宋体" panose="02010600030101010101" pitchFamily="2" charset="-122"/>
                      </a:rPr>
                      <m:t>𝜖</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的学习器将</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rPr>
                      <m:t>𝑚</m:t>
                    </m:r>
                    <m:r>
                      <a:rPr lang="zh-CN" altLang="en-US" sz="2000" b="0" i="1" dirty="0" smtClean="0">
                        <a:latin typeface="Cambria Math" panose="02040503050406030204" pitchFamily="18" charset="0"/>
                        <a:ea typeface="宋体" panose="02010600030101010101" pitchFamily="2" charset="-122"/>
                      </a:rPr>
                      <m:t> ́</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个样本误分类，其余样本分类正确的概率为</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rPr>
                        </m:ctrlPr>
                      </m:sSubSupPr>
                      <m:e>
                        <m:r>
                          <a:rPr lang="en-US" altLang="zh-CN" sz="2000" b="0" i="1" smtClean="0">
                            <a:latin typeface="Cambria Math" panose="02040503050406030204" pitchFamily="18" charset="0"/>
                            <a:ea typeface="宋体" panose="02010600030101010101" pitchFamily="2" charset="-122"/>
                          </a:rPr>
                          <m:t>𝐶</m:t>
                        </m:r>
                      </m:e>
                      <m:sub>
                        <m:r>
                          <a:rPr lang="en-US" altLang="zh-CN" sz="2000" b="0" i="1" smtClean="0">
                            <a:latin typeface="Cambria Math" panose="02040503050406030204" pitchFamily="18" charset="0"/>
                            <a:ea typeface="宋体" panose="02010600030101010101" pitchFamily="2" charset="-122"/>
                          </a:rPr>
                          <m:t>𝑚</m:t>
                        </m:r>
                      </m:sub>
                      <m:sup>
                        <m:r>
                          <a:rPr lang="en-US" altLang="zh-CN" sz="2000" i="1" dirty="0">
                            <a:latin typeface="Cambria Math" panose="02040503050406030204" pitchFamily="18" charset="0"/>
                            <a:ea typeface="宋体" panose="02010600030101010101" pitchFamily="2" charset="-122"/>
                          </a:rPr>
                          <m:t>𝑚</m:t>
                        </m:r>
                        <m:r>
                          <a:rPr lang="zh-CN" altLang="en-US" sz="2000" i="1" dirty="0">
                            <a:latin typeface="Cambria Math" panose="02040503050406030204" pitchFamily="18" charset="0"/>
                            <a:ea typeface="宋体" panose="02010600030101010101" pitchFamily="2" charset="-122"/>
                          </a:rPr>
                          <m:t> ́</m:t>
                        </m:r>
                      </m:sup>
                    </m:sSubSup>
                    <m:sSup>
                      <m:sSupPr>
                        <m:ctrlPr>
                          <a:rPr lang="en-US" altLang="zh-CN" sz="2000" i="1" smtClean="0">
                            <a:latin typeface="Cambria Math" panose="02040503050406030204" pitchFamily="18" charset="0"/>
                            <a:ea typeface="宋体" panose="02010600030101010101" pitchFamily="2" charset="-122"/>
                          </a:rPr>
                        </m:ctrlPr>
                      </m:sSupPr>
                      <m:e>
                        <m:r>
                          <a:rPr lang="zh-CN" altLang="en-US" sz="2000" i="1">
                            <a:latin typeface="Cambria Math" panose="02040503050406030204" pitchFamily="18" charset="0"/>
                            <a:ea typeface="宋体" panose="02010600030101010101" pitchFamily="2" charset="-122"/>
                            <a:cs typeface="宋体" panose="02010600030101010101" pitchFamily="2" charset="-122"/>
                          </a:rPr>
                          <m:t>𝜖</m:t>
                        </m:r>
                      </m:e>
                      <m:sup>
                        <m:r>
                          <a:rPr lang="en-US" altLang="zh-CN" sz="2000" i="1" dirty="0">
                            <a:latin typeface="Cambria Math" panose="02040503050406030204" pitchFamily="18" charset="0"/>
                            <a:ea typeface="宋体" panose="02010600030101010101" pitchFamily="2" charset="-122"/>
                          </a:rPr>
                          <m:t>𝑚</m:t>
                        </m:r>
                        <m:r>
                          <a:rPr lang="zh-CN" altLang="en-US" sz="2000" i="1" dirty="0">
                            <a:latin typeface="Cambria Math" panose="02040503050406030204" pitchFamily="18" charset="0"/>
                            <a:ea typeface="宋体" panose="02010600030101010101" pitchFamily="2" charset="-122"/>
                          </a:rPr>
                          <m:t> ́</m:t>
                        </m:r>
                      </m:sup>
                    </m:sSup>
                    <m:sSup>
                      <m:sSupPr>
                        <m:ctrlPr>
                          <a:rPr lang="en-US" altLang="zh-CN" sz="2000" i="1" smtClean="0">
                            <a:latin typeface="Cambria Math" panose="02040503050406030204" pitchFamily="18" charset="0"/>
                            <a:ea typeface="宋体" panose="02010600030101010101" pitchFamily="2" charset="-122"/>
                          </a:rPr>
                        </m:ctrlPr>
                      </m:sSupPr>
                      <m:e>
                        <m:d>
                          <m:dPr>
                            <m:ctrlPr>
                              <a:rPr lang="en-US" altLang="zh-CN" sz="200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1</m:t>
                            </m:r>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𝜖</m:t>
                            </m:r>
                          </m:e>
                        </m:d>
                      </m:e>
                      <m:sup>
                        <m:r>
                          <a:rPr lang="en-US" altLang="zh-CN" sz="2000" b="0" i="1" smtClean="0">
                            <a:latin typeface="Cambria Math" panose="02040503050406030204" pitchFamily="18" charset="0"/>
                            <a:ea typeface="宋体" panose="02010600030101010101" pitchFamily="2" charset="-122"/>
                          </a:rPr>
                          <m:t>𝑚</m:t>
                        </m:r>
                        <m:r>
                          <a:rPr lang="en-US" altLang="zh-CN" sz="2000" b="0" i="1" smtClean="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𝑚</m:t>
                        </m:r>
                        <m:r>
                          <a:rPr lang="zh-CN" altLang="en-US" sz="2000" i="1" dirty="0">
                            <a:latin typeface="Cambria Math" panose="02040503050406030204" pitchFamily="18" charset="0"/>
                            <a:ea typeface="宋体" panose="02010600030101010101" pitchFamily="2" charset="-122"/>
                          </a:rPr>
                          <m:t> ́</m:t>
                        </m:r>
                      </m:sup>
                    </m:sSup>
                  </m:oMath>
                </a14:m>
                <a:r>
                  <a:rPr lang="zh-CN" altLang="en-US" sz="2000" dirty="0">
                    <a:latin typeface="宋体" panose="02010600030101010101" pitchFamily="2" charset="-122"/>
                    <a:ea typeface="宋体" panose="02010600030101010101" pitchFamily="2" charset="-122"/>
                    <a:cs typeface="宋体" panose="02010600030101010101" pitchFamily="2" charset="-122"/>
                  </a:rPr>
                  <a:t>，由此可以估算出泛化错误率为</a:t>
                </a:r>
                <a14:m>
                  <m:oMath xmlns:m="http://schemas.openxmlformats.org/officeDocument/2006/math">
                    <m:r>
                      <a:rPr lang="zh-CN" altLang="en-US" sz="2000" i="1">
                        <a:latin typeface="Cambria Math" panose="02040503050406030204" pitchFamily="18" charset="0"/>
                        <a:ea typeface="宋体" panose="02010600030101010101" pitchFamily="2" charset="-122"/>
                        <a:cs typeface="宋体" panose="02010600030101010101" pitchFamily="2" charset="-122"/>
                      </a:rPr>
                      <m:t>𝜖</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的学习器被测的测试错误率为</a:t>
                </a:r>
                <a14:m>
                  <m:oMath xmlns:m="http://schemas.openxmlformats.org/officeDocument/2006/math">
                    <m:acc>
                      <m:accPr>
                        <m:chr m:val="̂"/>
                        <m:ctrlPr>
                          <a:rPr lang="zh-CN" altLang="en-US" sz="2000" i="1">
                            <a:latin typeface="Cambria Math" panose="02040503050406030204" pitchFamily="18" charset="0"/>
                            <a:ea typeface="宋体" panose="02010600030101010101" pitchFamily="2" charset="-122"/>
                          </a:rPr>
                        </m:ctrlPr>
                      </m:accPr>
                      <m:e>
                        <m:r>
                          <a:rPr lang="zh-CN" altLang="en-US" sz="2000" i="1">
                            <a:latin typeface="Cambria Math" panose="02040503050406030204" pitchFamily="18" charset="0"/>
                            <a:ea typeface="宋体" panose="02010600030101010101" pitchFamily="2" charset="-122"/>
                          </a:rPr>
                          <m:t>𝜖</m:t>
                        </m:r>
                      </m:e>
                    </m:acc>
                  </m:oMath>
                </a14:m>
                <a:r>
                  <a:rPr lang="zh-CN" altLang="en-US" sz="2000" dirty="0">
                    <a:latin typeface="宋体" panose="02010600030101010101" pitchFamily="2" charset="-122"/>
                    <a:ea typeface="宋体" panose="02010600030101010101" pitchFamily="2" charset="-122"/>
                    <a:cs typeface="宋体" panose="02010600030101010101" pitchFamily="2" charset="-122"/>
                  </a:rPr>
                  <a:t>的概率</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acc>
                          <m:accPr>
                            <m:chr m:val="̂"/>
                            <m:ctrlPr>
                              <a:rPr lang="zh-CN" altLang="en-US" sz="2000" i="1">
                                <a:latin typeface="Cambria Math" panose="02040503050406030204" pitchFamily="18" charset="0"/>
                                <a:ea typeface="宋体" panose="02010600030101010101" pitchFamily="2" charset="-122"/>
                              </a:rPr>
                            </m:ctrlPr>
                          </m:accPr>
                          <m:e>
                            <m:r>
                              <a:rPr lang="zh-CN" altLang="en-US" sz="2000" i="1">
                                <a:latin typeface="Cambria Math" panose="02040503050406030204" pitchFamily="18" charset="0"/>
                                <a:ea typeface="宋体" panose="02010600030101010101" pitchFamily="2" charset="-122"/>
                              </a:rPr>
                              <m:t>𝜖</m:t>
                            </m:r>
                          </m:e>
                        </m:acc>
                        <m:r>
                          <a:rPr lang="en-US" altLang="zh-CN" sz="2000" b="0" i="1" smtClean="0">
                            <a:latin typeface="Cambria Math" panose="02040503050406030204" pitchFamily="18" charset="0"/>
                            <a:ea typeface="宋体" panose="02010600030101010101" pitchFamily="2" charset="-122"/>
                          </a:rPr>
                          <m:t>;</m:t>
                        </m:r>
                        <m:r>
                          <a:rPr lang="zh-CN" altLang="en-US" sz="2000" i="1">
                            <a:latin typeface="Cambria Math" panose="02040503050406030204" pitchFamily="18" charset="0"/>
                            <a:ea typeface="宋体" panose="02010600030101010101" pitchFamily="2" charset="-122"/>
                            <a:cs typeface="宋体" panose="02010600030101010101" pitchFamily="2" charset="-122"/>
                          </a:rPr>
                          <m:t>𝜖</m:t>
                        </m:r>
                      </m:e>
                    </m:d>
                    <m:r>
                      <a:rPr lang="en-US" altLang="zh-CN" sz="2000" b="0" i="1" smtClean="0">
                        <a:latin typeface="Cambria Math" panose="02040503050406030204" pitchFamily="18" charset="0"/>
                        <a:ea typeface="Cambria Math" panose="02040503050406030204" pitchFamily="18" charset="0"/>
                      </a:rPr>
                      <m:t>=</m:t>
                    </m:r>
                    <m:sSubSup>
                      <m:sSubSupPr>
                        <m:ctrlPr>
                          <a:rPr lang="en-US" altLang="zh-CN" sz="2000" b="0" i="1" smtClean="0">
                            <a:latin typeface="Cambria Math" panose="02040503050406030204" pitchFamily="18" charset="0"/>
                            <a:ea typeface="Cambria Math" panose="02040503050406030204" pitchFamily="18" charset="0"/>
                          </a:rPr>
                        </m:ctrlPr>
                      </m:sSubSupPr>
                      <m:e>
                        <m:r>
                          <a:rPr lang="en-US" altLang="zh-CN" sz="2000" b="0" i="1" smtClean="0">
                            <a:latin typeface="Cambria Math" panose="02040503050406030204" pitchFamily="18" charset="0"/>
                            <a:ea typeface="Cambria Math" panose="02040503050406030204" pitchFamily="18" charset="0"/>
                          </a:rPr>
                          <m:t>𝐶</m:t>
                        </m:r>
                      </m:e>
                      <m:sub>
                        <m:r>
                          <a:rPr lang="en-US" altLang="zh-CN" sz="2000" b="0" i="1" smtClean="0">
                            <a:latin typeface="Cambria Math" panose="02040503050406030204" pitchFamily="18" charset="0"/>
                            <a:ea typeface="Cambria Math" panose="02040503050406030204" pitchFamily="18" charset="0"/>
                          </a:rPr>
                          <m:t>𝑚</m:t>
                        </m:r>
                      </m:sub>
                      <m:sup>
                        <m:acc>
                          <m:accPr>
                            <m:chr m:val="̂"/>
                            <m:ctrlPr>
                              <a:rPr lang="zh-CN" altLang="en-US" sz="2000" i="1">
                                <a:latin typeface="Cambria Math" panose="02040503050406030204" pitchFamily="18" charset="0"/>
                                <a:ea typeface="宋体" panose="02010600030101010101" pitchFamily="2" charset="-122"/>
                              </a:rPr>
                            </m:ctrlPr>
                          </m:accPr>
                          <m:e>
                            <m:r>
                              <a:rPr lang="zh-CN" altLang="en-US" sz="2000" i="1">
                                <a:latin typeface="Cambria Math" panose="02040503050406030204" pitchFamily="18" charset="0"/>
                                <a:ea typeface="宋体" panose="02010600030101010101" pitchFamily="2" charset="-122"/>
                              </a:rPr>
                              <m:t>𝜖</m:t>
                            </m:r>
                          </m:e>
                        </m:acc>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𝑚</m:t>
                        </m:r>
                      </m:sup>
                    </m:sSubSup>
                    <m:sSup>
                      <m:sSupPr>
                        <m:ctrlPr>
                          <a:rPr lang="en-US" altLang="zh-CN" sz="2000" b="0" i="1" smtClean="0">
                            <a:latin typeface="Cambria Math" panose="02040503050406030204" pitchFamily="18" charset="0"/>
                            <a:ea typeface="Cambria Math" panose="02040503050406030204" pitchFamily="18" charset="0"/>
                          </a:rPr>
                        </m:ctrlPr>
                      </m:sSupPr>
                      <m:e>
                        <m:r>
                          <a:rPr lang="zh-CN" altLang="en-US" sz="2000" b="0" i="1" smtClean="0">
                            <a:latin typeface="Cambria Math" panose="02040503050406030204" pitchFamily="18" charset="0"/>
                            <a:ea typeface="Cambria Math" panose="02040503050406030204" pitchFamily="18" charset="0"/>
                          </a:rPr>
                          <m:t>𝜖</m:t>
                        </m:r>
                      </m:e>
                      <m:sup>
                        <m:acc>
                          <m:accPr>
                            <m:chr m:val="̂"/>
                            <m:ctrlPr>
                              <a:rPr lang="zh-CN" altLang="en-US" sz="2000" i="1">
                                <a:latin typeface="Cambria Math" panose="02040503050406030204" pitchFamily="18" charset="0"/>
                                <a:ea typeface="宋体" panose="02010600030101010101" pitchFamily="2" charset="-122"/>
                              </a:rPr>
                            </m:ctrlPr>
                          </m:accPr>
                          <m:e>
                            <m:r>
                              <a:rPr lang="zh-CN" altLang="en-US" sz="2000" i="1">
                                <a:latin typeface="Cambria Math" panose="02040503050406030204" pitchFamily="18" charset="0"/>
                                <a:ea typeface="宋体" panose="02010600030101010101" pitchFamily="2" charset="-122"/>
                              </a:rPr>
                              <m:t>𝜖</m:t>
                            </m:r>
                          </m:e>
                        </m:acc>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𝑚</m:t>
                        </m:r>
                      </m:sup>
                    </m:sSup>
                    <m:sSup>
                      <m:sSupPr>
                        <m:ctrlPr>
                          <a:rPr lang="en-US" altLang="zh-CN" sz="2000" b="0" i="1" smtClean="0">
                            <a:latin typeface="Cambria Math" panose="02040503050406030204" pitchFamily="18" charset="0"/>
                            <a:ea typeface="Cambria Math" panose="02040503050406030204" pitchFamily="18" charset="0"/>
                          </a:rPr>
                        </m:ctrlPr>
                      </m:sSupPr>
                      <m:e>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𝜖</m:t>
                            </m:r>
                          </m:e>
                        </m:d>
                      </m:e>
                      <m:sup>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m:t>
                        </m:r>
                        <m:acc>
                          <m:accPr>
                            <m:chr m:val="̂"/>
                            <m:ctrlPr>
                              <a:rPr lang="en-US" altLang="zh-CN" sz="2000" b="0" i="1" smtClean="0">
                                <a:latin typeface="Cambria Math" panose="02040503050406030204" pitchFamily="18" charset="0"/>
                                <a:ea typeface="Cambria Math" panose="02040503050406030204" pitchFamily="18" charset="0"/>
                              </a:rPr>
                            </m:ctrlPr>
                          </m:accPr>
                          <m:e>
                            <m:r>
                              <a:rPr lang="zh-CN" altLang="en-US" sz="2000" b="0" i="1" smtClean="0">
                                <a:latin typeface="Cambria Math" panose="02040503050406030204" pitchFamily="18" charset="0"/>
                                <a:ea typeface="Cambria Math" panose="02040503050406030204" pitchFamily="18" charset="0"/>
                              </a:rPr>
                              <m:t>𝜖</m:t>
                            </m:r>
                          </m:e>
                        </m:acc>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𝑚</m:t>
                        </m:r>
                      </m:sup>
                    </m:sSup>
                  </m:oMath>
                </a14:m>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即用二项分布来描述泛化错误率的分布。考虑</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假设“</a:t>
                </a:r>
                <a14:m>
                  <m:oMath xmlns:m="http://schemas.openxmlformats.org/officeDocument/2006/math">
                    <m:r>
                      <a:rPr lang="zh-CN" altLang="en-US" sz="2000" i="1">
                        <a:solidFill>
                          <a:schemeClr val="accent1"/>
                        </a:solidFill>
                        <a:latin typeface="Cambria Math" panose="02040503050406030204" pitchFamily="18" charset="0"/>
                        <a:ea typeface="宋体" panose="02010600030101010101" pitchFamily="2" charset="-122"/>
                        <a:cs typeface="宋体" panose="02010600030101010101" pitchFamily="2" charset="-122"/>
                      </a:rPr>
                      <m:t>𝜖</m:t>
                    </m:r>
                    <m:r>
                      <a:rPr lang="en-US" altLang="zh-CN" sz="2000" i="1">
                        <a:solidFill>
                          <a:schemeClr val="accent1"/>
                        </a:solidFill>
                        <a:latin typeface="Cambria Math" panose="02040503050406030204" pitchFamily="18" charset="0"/>
                        <a:ea typeface="Cambria Math" panose="02040503050406030204" pitchFamily="18" charset="0"/>
                      </a:rPr>
                      <m:t>≤</m:t>
                    </m:r>
                    <m:sSub>
                      <m:sSubPr>
                        <m:ctrlPr>
                          <a:rPr lang="en-US" altLang="zh-CN" sz="2000" i="1">
                            <a:solidFill>
                              <a:schemeClr val="accent1"/>
                            </a:solidFill>
                            <a:latin typeface="Cambria Math" panose="02040503050406030204" pitchFamily="18" charset="0"/>
                            <a:ea typeface="Cambria Math" panose="02040503050406030204" pitchFamily="18" charset="0"/>
                          </a:rPr>
                        </m:ctrlPr>
                      </m:sSubPr>
                      <m:e>
                        <m:r>
                          <a:rPr lang="zh-CN" altLang="en-US" sz="2000" i="1">
                            <a:solidFill>
                              <a:schemeClr val="accent1"/>
                            </a:solidFill>
                            <a:latin typeface="Cambria Math" panose="02040503050406030204" pitchFamily="18" charset="0"/>
                            <a:ea typeface="Cambria Math" panose="02040503050406030204" pitchFamily="18" charset="0"/>
                          </a:rPr>
                          <m:t>𝜖</m:t>
                        </m:r>
                      </m:e>
                      <m:sub>
                        <m:r>
                          <a:rPr lang="en-US" altLang="zh-CN" sz="2000" i="1">
                            <a:solidFill>
                              <a:schemeClr val="accent1"/>
                            </a:solidFill>
                            <a:latin typeface="Cambria Math" panose="02040503050406030204" pitchFamily="18" charset="0"/>
                            <a:ea typeface="Cambria Math" panose="02040503050406030204" pitchFamily="18" charset="0"/>
                          </a:rPr>
                          <m:t>0</m:t>
                        </m:r>
                      </m:sub>
                    </m:sSub>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，则在</a:t>
                </a:r>
                <a14:m>
                  <m:oMath xmlns:m="http://schemas.openxmlformats.org/officeDocument/2006/math">
                    <m:r>
                      <a:rPr lang="en-US" altLang="zh-CN" sz="2000" i="1">
                        <a:latin typeface="Cambria Math" panose="02040503050406030204" pitchFamily="18" charset="0"/>
                        <a:ea typeface="宋体" panose="02010600030101010101" pitchFamily="2" charset="-122"/>
                        <a:cs typeface="宋体" panose="02010600030101010101" pitchFamily="2" charset="-122"/>
                      </a:rPr>
                      <m:t>1</m:t>
                    </m:r>
                    <m:r>
                      <a:rPr lang="en-US" altLang="zh-CN" sz="2000" i="1">
                        <a:latin typeface="Cambria Math" panose="02040503050406030204" pitchFamily="18" charset="0"/>
                        <a:ea typeface="宋体" panose="02010600030101010101" pitchFamily="2" charset="-122"/>
                        <a:cs typeface="宋体" panose="02010600030101010101" pitchFamily="2" charset="-122"/>
                      </a:rPr>
                      <m:t>−</m:t>
                    </m:r>
                    <m:r>
                      <a:rPr lang="zh-CN" altLang="en-US" sz="2000" i="1">
                        <a:latin typeface="Cambria Math" panose="02040503050406030204" pitchFamily="18" charset="0"/>
                        <a:ea typeface="宋体" panose="02010600030101010101" pitchFamily="2" charset="-122"/>
                        <a:cs typeface="宋体" panose="02010600030101010101" pitchFamily="2" charset="-122"/>
                      </a:rPr>
                      <m:t>𝛼</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的概率内所能观测到的最大错误率</a:t>
                </a:r>
                <a14:m>
                  <m:oMath xmlns:m="http://schemas.openxmlformats.org/officeDocument/2006/math">
                    <m:acc>
                      <m:accPr>
                        <m:chr m:val="̅"/>
                        <m:ctrlPr>
                          <a:rPr lang="zh-CN" altLang="en-US" sz="2000" i="1">
                            <a:latin typeface="Cambria Math" panose="02040503050406030204" pitchFamily="18" charset="0"/>
                            <a:ea typeface="宋体" panose="02010600030101010101" pitchFamily="2" charset="-122"/>
                          </a:rPr>
                        </m:ctrlPr>
                      </m:accPr>
                      <m:e>
                        <m:r>
                          <a:rPr lang="zh-CN" altLang="en-US" sz="2000" i="1">
                            <a:latin typeface="Cambria Math" panose="02040503050406030204" pitchFamily="18" charset="0"/>
                            <a:ea typeface="宋体" panose="02010600030101010101" pitchFamily="2" charset="-122"/>
                          </a:rPr>
                          <m:t>𝜖</m:t>
                        </m:r>
                      </m:e>
                    </m:acc>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14:m>
                  <m:oMathPara xmlns:m="http://schemas.openxmlformats.org/officeDocument/2006/math">
                    <m:oMathParaPr>
                      <m:jc m:val="centerGroup"/>
                    </m:oMathParaPr>
                    <m:oMath xmlns:m="http://schemas.openxmlformats.org/officeDocument/2006/math">
                      <m:acc>
                        <m:accPr>
                          <m:chr m:val="̅"/>
                          <m:ctrlPr>
                            <a:rPr lang="zh-CN" altLang="en-US" sz="2000" i="1">
                              <a:latin typeface="Cambria Math" panose="02040503050406030204" pitchFamily="18" charset="0"/>
                              <a:ea typeface="宋体" panose="02010600030101010101" pitchFamily="2" charset="-122"/>
                            </a:rPr>
                          </m:ctrlPr>
                        </m:accPr>
                        <m:e>
                          <m:r>
                            <a:rPr lang="zh-CN" altLang="en-US" sz="2000" i="1">
                              <a:latin typeface="Cambria Math" panose="02040503050406030204" pitchFamily="18" charset="0"/>
                              <a:ea typeface="宋体" panose="02010600030101010101" pitchFamily="2" charset="-122"/>
                            </a:rPr>
                            <m:t>𝜖</m:t>
                          </m:r>
                        </m:e>
                      </m:acc>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𝑚𝑖𝑛</m:t>
                      </m:r>
                      <m:r>
                        <a:rPr lang="en-US" altLang="zh-CN" sz="2000" i="1">
                          <a:latin typeface="Cambria Math" panose="02040503050406030204" pitchFamily="18" charset="0"/>
                          <a:ea typeface="宋体" panose="02010600030101010101" pitchFamily="2" charset="-122"/>
                        </a:rPr>
                        <m:t>    </m:t>
                      </m:r>
                      <m:r>
                        <a:rPr lang="zh-CN" altLang="en-US" sz="2000" i="1">
                          <a:latin typeface="Cambria Math" panose="02040503050406030204" pitchFamily="18" charset="0"/>
                          <a:ea typeface="宋体" panose="02010600030101010101" pitchFamily="2" charset="-122"/>
                        </a:rPr>
                        <m:t>𝜖</m:t>
                      </m:r>
                      <m:r>
                        <a:rPr lang="en-US" altLang="zh-CN" sz="2000" i="1">
                          <a:latin typeface="Cambria Math" panose="02040503050406030204" pitchFamily="18" charset="0"/>
                          <a:ea typeface="宋体" panose="02010600030101010101" pitchFamily="2" charset="-122"/>
                        </a:rPr>
                        <m:t>   </m:t>
                      </m:r>
                      <m:r>
                        <a:rPr lang="en-US" altLang="zh-CN" sz="2000" i="1">
                          <a:latin typeface="Cambria Math" panose="02040503050406030204" pitchFamily="18" charset="0"/>
                          <a:ea typeface="宋体" panose="02010600030101010101" pitchFamily="2" charset="-122"/>
                        </a:rPr>
                        <m:t>𝑠</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𝑡</m:t>
                      </m:r>
                      <m:r>
                        <a:rPr lang="en-US" altLang="zh-CN" sz="2000" i="1">
                          <a:latin typeface="Cambria Math" panose="02040503050406030204" pitchFamily="18" charset="0"/>
                          <a:ea typeface="宋体" panose="02010600030101010101" pitchFamily="2" charset="-122"/>
                        </a:rPr>
                        <m:t>.</m:t>
                      </m:r>
                      <m:nary>
                        <m:naryPr>
                          <m:chr m:val="∑"/>
                          <m:limLoc m:val="subSup"/>
                          <m:ctrlPr>
                            <a:rPr lang="en-US" altLang="zh-CN" sz="2000" i="1">
                              <a:latin typeface="Cambria Math" panose="02040503050406030204" pitchFamily="18" charset="0"/>
                              <a:ea typeface="宋体" panose="02010600030101010101" pitchFamily="2" charset="-122"/>
                            </a:rPr>
                          </m:ctrlPr>
                        </m:naryPr>
                        <m:sub>
                          <m:r>
                            <m:rPr>
                              <m:brk m:alnAt="25"/>
                            </m:rPr>
                            <a:rPr lang="en-US" altLang="zh-CN" sz="2000" i="1">
                              <a:latin typeface="Cambria Math" panose="02040503050406030204" pitchFamily="18" charset="0"/>
                              <a:ea typeface="宋体" panose="02010600030101010101" pitchFamily="2" charset="-122"/>
                            </a:rPr>
                            <m:t>𝑖</m:t>
                          </m:r>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zh-CN" altLang="en-US" sz="2000" i="1">
                                  <a:latin typeface="Cambria Math" panose="02040503050406030204" pitchFamily="18" charset="0"/>
                                  <a:ea typeface="宋体" panose="02010600030101010101" pitchFamily="2" charset="-122"/>
                                </a:rPr>
                                <m:t>𝜖</m:t>
                              </m:r>
                            </m:e>
                            <m:sub>
                              <m:r>
                                <a:rPr lang="en-US" altLang="zh-CN" sz="2000" i="1">
                                  <a:latin typeface="Cambria Math" panose="02040503050406030204" pitchFamily="18" charset="0"/>
                                  <a:ea typeface="宋体" panose="02010600030101010101" pitchFamily="2" charset="-122"/>
                                </a:rPr>
                                <m:t>0</m:t>
                              </m:r>
                            </m:sub>
                          </m:sSub>
                          <m:r>
                            <m:rPr>
                              <m:brk m:alnAt="25"/>
                            </m:rP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𝑚</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1</m:t>
                          </m:r>
                        </m:sub>
                        <m:sup>
                          <m:r>
                            <a:rPr lang="en-US" altLang="zh-CN" sz="2000" i="1">
                              <a:latin typeface="Cambria Math" panose="02040503050406030204" pitchFamily="18" charset="0"/>
                              <a:ea typeface="宋体" panose="02010600030101010101" pitchFamily="2" charset="-122"/>
                            </a:rPr>
                            <m:t>𝑚</m:t>
                          </m:r>
                        </m:sup>
                        <m:e>
                          <m:sSubSup>
                            <m:sSubSupPr>
                              <m:ctrlPr>
                                <a:rPr lang="en-US" altLang="zh-CN" sz="2000" i="1">
                                  <a:latin typeface="Cambria Math" panose="02040503050406030204" pitchFamily="18" charset="0"/>
                                  <a:ea typeface="宋体" panose="02010600030101010101" pitchFamily="2" charset="-122"/>
                                </a:rPr>
                              </m:ctrlPr>
                            </m:sSubSupPr>
                            <m:e>
                              <m:r>
                                <a:rPr lang="en-US" altLang="zh-CN" sz="2000" i="1">
                                  <a:latin typeface="Cambria Math" panose="02040503050406030204" pitchFamily="18" charset="0"/>
                                  <a:ea typeface="宋体" panose="02010600030101010101" pitchFamily="2" charset="-122"/>
                                </a:rPr>
                                <m:t>𝐶</m:t>
                              </m:r>
                            </m:e>
                            <m:sub>
                              <m:r>
                                <a:rPr lang="en-US" altLang="zh-CN" sz="2000" i="1">
                                  <a:latin typeface="Cambria Math" panose="02040503050406030204" pitchFamily="18" charset="0"/>
                                  <a:ea typeface="宋体" panose="02010600030101010101" pitchFamily="2" charset="-122"/>
                                </a:rPr>
                                <m:t>𝑚</m:t>
                              </m:r>
                            </m:sub>
                            <m:sup>
                              <m:r>
                                <a:rPr lang="en-US" altLang="zh-CN" sz="2000" i="1">
                                  <a:latin typeface="Cambria Math" panose="02040503050406030204" pitchFamily="18" charset="0"/>
                                  <a:ea typeface="宋体" panose="02010600030101010101" pitchFamily="2" charset="-122"/>
                                </a:rPr>
                                <m:t>𝑖</m:t>
                              </m:r>
                            </m:sup>
                          </m:sSubSup>
                          <m:sSup>
                            <m:sSupPr>
                              <m:ctrlPr>
                                <a:rPr lang="en-US" altLang="zh-CN" sz="2000" i="1">
                                  <a:latin typeface="Cambria Math" panose="02040503050406030204" pitchFamily="18" charset="0"/>
                                  <a:ea typeface="宋体" panose="02010600030101010101" pitchFamily="2" charset="-122"/>
                                </a:rPr>
                              </m:ctrlPr>
                            </m:sSupPr>
                            <m:e>
                              <m:r>
                                <a:rPr lang="zh-CN" altLang="en-US" sz="2000" i="1">
                                  <a:latin typeface="Cambria Math" panose="02040503050406030204" pitchFamily="18" charset="0"/>
                                  <a:ea typeface="宋体" panose="02010600030101010101" pitchFamily="2" charset="-122"/>
                                </a:rPr>
                                <m:t>𝜖</m:t>
                              </m:r>
                            </m:e>
                            <m:sup>
                              <m:r>
                                <a:rPr lang="en-US" altLang="zh-CN" sz="2000" i="1">
                                  <a:latin typeface="Cambria Math" panose="02040503050406030204" pitchFamily="18" charset="0"/>
                                  <a:ea typeface="宋体" panose="02010600030101010101" pitchFamily="2" charset="-122"/>
                                </a:rPr>
                                <m:t>𝑖</m:t>
                              </m:r>
                            </m:sup>
                          </m:sSup>
                          <m:sSup>
                            <m:sSupPr>
                              <m:ctrlPr>
                                <a:rPr lang="en-US" altLang="zh-CN" sz="2000" i="1">
                                  <a:latin typeface="Cambria Math" panose="02040503050406030204" pitchFamily="18" charset="0"/>
                                  <a:ea typeface="宋体" panose="02010600030101010101" pitchFamily="2" charset="-122"/>
                                </a:rPr>
                              </m:ctrlPr>
                            </m:sSupPr>
                            <m:e>
                              <m:d>
                                <m:dPr>
                                  <m:ctrlPr>
                                    <a:rPr lang="en-US" altLang="zh-CN" sz="2000" i="1">
                                      <a:latin typeface="Cambria Math" panose="02040503050406030204" pitchFamily="18" charset="0"/>
                                      <a:ea typeface="宋体" panose="02010600030101010101" pitchFamily="2" charset="-122"/>
                                    </a:rPr>
                                  </m:ctrlPr>
                                </m:dPr>
                                <m:e>
                                  <m:r>
                                    <a:rPr lang="en-US" altLang="zh-CN" sz="2000" i="1">
                                      <a:latin typeface="Cambria Math" panose="02040503050406030204" pitchFamily="18" charset="0"/>
                                      <a:ea typeface="宋体" panose="02010600030101010101" pitchFamily="2" charset="-122"/>
                                    </a:rPr>
                                    <m:t>1</m:t>
                                  </m:r>
                                  <m:r>
                                    <a:rPr lang="en-US" altLang="zh-CN" sz="2000" i="1">
                                      <a:latin typeface="Cambria Math" panose="02040503050406030204" pitchFamily="18" charset="0"/>
                                      <a:ea typeface="宋体" panose="02010600030101010101" pitchFamily="2" charset="-122"/>
                                    </a:rPr>
                                    <m:t>−</m:t>
                                  </m:r>
                                  <m:r>
                                    <a:rPr lang="zh-CN" altLang="en-US" sz="2000" i="1">
                                      <a:latin typeface="Cambria Math" panose="02040503050406030204" pitchFamily="18" charset="0"/>
                                      <a:ea typeface="宋体" panose="02010600030101010101" pitchFamily="2" charset="-122"/>
                                    </a:rPr>
                                    <m:t>𝜖</m:t>
                                  </m:r>
                                </m:e>
                              </m:d>
                            </m:e>
                            <m:sup>
                              <m:r>
                                <a:rPr lang="en-US" altLang="zh-CN" sz="2000" i="1">
                                  <a:latin typeface="Cambria Math" panose="02040503050406030204" pitchFamily="18" charset="0"/>
                                  <a:ea typeface="宋体" panose="02010600030101010101" pitchFamily="2" charset="-122"/>
                                </a:rPr>
                                <m:t>𝑚</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𝑖</m:t>
                              </m:r>
                            </m:sup>
                          </m:sSup>
                          <m:r>
                            <a:rPr lang="en-US" altLang="zh-CN" sz="2000" i="1">
                              <a:latin typeface="Cambria Math" panose="02040503050406030204" pitchFamily="18" charset="0"/>
                              <a:ea typeface="Cambria Math" panose="02040503050406030204" pitchFamily="18" charset="0"/>
                            </a:rPr>
                            <m:t>&lt;</m:t>
                          </m:r>
                          <m:r>
                            <a:rPr lang="zh-CN" altLang="en-US" sz="2000" i="1">
                              <a:latin typeface="Cambria Math" panose="02040503050406030204" pitchFamily="18" charset="0"/>
                              <a:ea typeface="Cambria Math" panose="02040503050406030204" pitchFamily="18" charset="0"/>
                            </a:rPr>
                            <m:t>𝛼</m:t>
                          </m:r>
                        </m:e>
                      </m:nary>
                    </m:oMath>
                  </m:oMathPara>
                </a14:m>
                <a:endParaRPr lang="en-US" altLang="zh-CN" sz="2000" dirty="0">
                  <a:ea typeface="Cambria Math" panose="02040503050406030204" pitchFamily="18" charset="0"/>
                </a:endParaRPr>
              </a:p>
              <a:p>
                <a:pPr marL="342900" indent="-342900">
                  <a:lnSpc>
                    <a:spcPct val="150000"/>
                  </a:lnSpc>
                  <a:buFont typeface="Wingdings" panose="05000000000000000000" pitchFamily="2" charset="2"/>
                  <a:buChar char="l"/>
                </a:pPr>
                <a:r>
                  <a:rPr lang="zh-CN" altLang="en-US" sz="2000" dirty="0">
                    <a:ea typeface="宋体" panose="02010600030101010101" pitchFamily="2" charset="-122"/>
                    <a:cs typeface="宋体" panose="02010600030101010101" pitchFamily="2" charset="-122"/>
                  </a:rPr>
                  <a:t>其中</a:t>
                </a:r>
                <a14:m>
                  <m:oMath xmlns:m="http://schemas.openxmlformats.org/officeDocument/2006/math">
                    <m:r>
                      <a:rPr lang="en-US" altLang="zh-CN" sz="200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1</m:t>
                    </m:r>
                    <m:r>
                      <a:rPr lang="en-US" altLang="zh-CN" sz="200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m:t>
                    </m:r>
                    <m:r>
                      <a:rPr lang="zh-CN" altLang="en-US" sz="2000" i="1">
                        <a:solidFill>
                          <a:schemeClr val="accent1"/>
                        </a:solidFill>
                        <a:latin typeface="Cambria Math" panose="02040503050406030204" pitchFamily="18" charset="0"/>
                        <a:ea typeface="宋体" panose="02010600030101010101" pitchFamily="2" charset="-122"/>
                        <a:cs typeface="宋体" panose="02010600030101010101" pitchFamily="2" charset="-122"/>
                      </a:rPr>
                      <m:t>𝛼</m:t>
                    </m:r>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为置信度</a:t>
                </a:r>
                <a:r>
                  <a:rPr lang="zh-CN" altLang="en-US" sz="2000" dirty="0">
                    <a:latin typeface="宋体" panose="02010600030101010101" pitchFamily="2" charset="-122"/>
                    <a:ea typeface="宋体" panose="02010600030101010101" pitchFamily="2" charset="-122"/>
                    <a:cs typeface="宋体" panose="02010600030101010101" pitchFamily="2" charset="-122"/>
                  </a:rPr>
                  <a:t>（事先设置</a:t>
                </a:r>
                <a14:m>
                  <m:oMath xmlns:m="http://schemas.openxmlformats.org/officeDocument/2006/math">
                    <m:r>
                      <a:rPr lang="zh-CN" altLang="en-US" sz="2000" i="1">
                        <a:latin typeface="Cambria Math" panose="02040503050406030204" pitchFamily="18" charset="0"/>
                        <a:ea typeface="宋体" panose="02010600030101010101" pitchFamily="2" charset="-122"/>
                        <a:cs typeface="宋体" panose="02010600030101010101" pitchFamily="2" charset="-122"/>
                      </a:rPr>
                      <m:t>𝛼</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常取</a:t>
                </a:r>
                <a:r>
                  <a:rPr lang="en-US" altLang="zh-CN" sz="2000" dirty="0">
                    <a:latin typeface="宋体" panose="02010600030101010101" pitchFamily="2" charset="-122"/>
                    <a:ea typeface="宋体" panose="02010600030101010101" pitchFamily="2" charset="-122"/>
                    <a:cs typeface="宋体" panose="02010600030101010101" pitchFamily="2" charset="-122"/>
                  </a:rPr>
                  <a:t>0.05</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若</a:t>
                </a:r>
                <a14:m>
                  <m:oMath xmlns:m="http://schemas.openxmlformats.org/officeDocument/2006/math">
                    <m:acc>
                      <m:accPr>
                        <m:chr m:val="̂"/>
                        <m:ctrlPr>
                          <a:rPr lang="zh-CN" altLang="en-US" sz="2000" i="1">
                            <a:solidFill>
                              <a:schemeClr val="accent1"/>
                            </a:solidFill>
                            <a:latin typeface="Cambria Math" panose="02040503050406030204" pitchFamily="18" charset="0"/>
                            <a:ea typeface="宋体" panose="02010600030101010101" pitchFamily="2" charset="-122"/>
                          </a:rPr>
                        </m:ctrlPr>
                      </m:accPr>
                      <m:e>
                        <m:r>
                          <a:rPr lang="zh-CN" altLang="en-US" sz="2000" i="1">
                            <a:solidFill>
                              <a:schemeClr val="accent1"/>
                            </a:solidFill>
                            <a:latin typeface="Cambria Math" panose="02040503050406030204" pitchFamily="18" charset="0"/>
                            <a:ea typeface="宋体" panose="02010600030101010101" pitchFamily="2" charset="-122"/>
                          </a:rPr>
                          <m:t>𝜖</m:t>
                        </m:r>
                      </m:e>
                    </m:acc>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小于</a:t>
                </a:r>
                <a14:m>
                  <m:oMath xmlns:m="http://schemas.openxmlformats.org/officeDocument/2006/math">
                    <m:acc>
                      <m:accPr>
                        <m:chr m:val="̅"/>
                        <m:ctrlPr>
                          <a:rPr lang="zh-CN" altLang="en-US" sz="2000" i="1">
                            <a:solidFill>
                              <a:schemeClr val="accent1"/>
                            </a:solidFill>
                            <a:latin typeface="Cambria Math" panose="02040503050406030204" pitchFamily="18" charset="0"/>
                            <a:ea typeface="宋体" panose="02010600030101010101" pitchFamily="2" charset="-122"/>
                          </a:rPr>
                        </m:ctrlPr>
                      </m:accPr>
                      <m:e>
                        <m:r>
                          <a:rPr lang="zh-CN" altLang="en-US" sz="2000" i="1">
                            <a:solidFill>
                              <a:schemeClr val="accent1"/>
                            </a:solidFill>
                            <a:latin typeface="Cambria Math" panose="02040503050406030204" pitchFamily="18" charset="0"/>
                            <a:ea typeface="宋体" panose="02010600030101010101" pitchFamily="2" charset="-122"/>
                          </a:rPr>
                          <m:t>𝜖</m:t>
                        </m:r>
                      </m:e>
                    </m:acc>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，则假设成立</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831526"/>
                <a:ext cx="10562771" cy="5194948"/>
              </a:xfrm>
              <a:prstGeom prst="rect">
                <a:avLst/>
              </a:prstGeom>
              <a:blipFill>
                <a:blip r:embed="rId3"/>
                <a:stretch>
                  <a:fillRect l="-519" r="-866" b="-9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21148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8424101"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比较检验</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假设检验（一个数据集一个算法）</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32</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2124701"/>
                <a:ext cx="10562771" cy="3133165"/>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实验中我们会多次实验得到多个测试错误率，此时可用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dirty="0">
                    <a:latin typeface="宋体" panose="02010600030101010101" pitchFamily="2" charset="-122"/>
                    <a:ea typeface="宋体" panose="02010600030101010101" pitchFamily="2" charset="-122"/>
                    <a:cs typeface="宋体" panose="02010600030101010101" pitchFamily="2" charset="-122"/>
                  </a:rPr>
                  <a:t>检验。假设得到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宋体" panose="02010600030101010101" pitchFamily="2" charset="-122"/>
                  </a:rPr>
                  <a:t>个测试错误率，可以求得测试错误率的平均值</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宋体" panose="02010600030101010101" pitchFamily="2" charset="-122"/>
                      </a:rPr>
                      <m:t>𝜇</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和方差</a:t>
                </a:r>
                <a14:m>
                  <m:oMath xmlns:m="http://schemas.openxmlformats.org/officeDocument/2006/math">
                    <m:sSup>
                      <m:sSupPr>
                        <m:ctrlPr>
                          <a:rPr lang="en-US" altLang="zh-CN" sz="2000" i="1" smtClean="0">
                            <a:latin typeface="Cambria Math" panose="02040503050406030204" pitchFamily="18" charset="0"/>
                            <a:ea typeface="宋体" panose="02010600030101010101" pitchFamily="2" charset="-122"/>
                          </a:rPr>
                        </m:ctrlPr>
                      </m:sSupPr>
                      <m:e>
                        <m:r>
                          <a:rPr lang="zh-CN" altLang="en-US" sz="2000" i="1" smtClean="0">
                            <a:latin typeface="Cambria Math" panose="02040503050406030204" pitchFamily="18" charset="0"/>
                            <a:ea typeface="宋体" panose="02010600030101010101" pitchFamily="2" charset="-122"/>
                          </a:rPr>
                          <m:t>𝜎</m:t>
                        </m:r>
                      </m:e>
                      <m:sup>
                        <m:r>
                          <a:rPr lang="en-US" altLang="zh-CN" sz="2000" b="0" i="1" smtClean="0">
                            <a:latin typeface="Cambria Math" panose="02040503050406030204" pitchFamily="18" charset="0"/>
                            <a:ea typeface="宋体" panose="02010600030101010101" pitchFamily="2" charset="-122"/>
                          </a:rPr>
                          <m:t>2</m:t>
                        </m:r>
                      </m:sup>
                    </m:sSup>
                  </m:oMath>
                </a14:m>
                <a:r>
                  <a:rPr lang="zh-CN" altLang="en-US" sz="2000" dirty="0">
                    <a:latin typeface="宋体" panose="02010600030101010101" pitchFamily="2" charset="-122"/>
                    <a:ea typeface="宋体" panose="02010600030101010101" pitchFamily="2" charset="-122"/>
                    <a:cs typeface="宋体" panose="02010600030101010101" pitchFamily="2" charset="-122"/>
                  </a:rPr>
                  <a:t>，这</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宋体" panose="02010600030101010101" pitchFamily="2" charset="-122"/>
                  </a:rPr>
                  <a:t>个样本服从自由度为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𝑘</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−1</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dirty="0">
                    <a:latin typeface="宋体" panose="02010600030101010101" pitchFamily="2" charset="-122"/>
                    <a:ea typeface="宋体" panose="02010600030101010101" pitchFamily="2" charset="-122"/>
                    <a:cs typeface="宋体" panose="02010600030101010101" pitchFamily="2" charset="-122"/>
                  </a:rPr>
                  <a:t>分布变量</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zh-CN" altLang="en-US" sz="2000" i="1" smtClean="0">
                            <a:latin typeface="Cambria Math" panose="02040503050406030204" pitchFamily="18" charset="0"/>
                            <a:ea typeface="宋体" panose="02010600030101010101" pitchFamily="2" charset="-122"/>
                          </a:rPr>
                          <m:t>𝜏</m:t>
                        </m:r>
                      </m:e>
                      <m:sub>
                        <m:r>
                          <a:rPr lang="en-US" altLang="zh-CN" sz="2000" b="0" i="1" smtClean="0">
                            <a:latin typeface="Cambria Math" panose="02040503050406030204" pitchFamily="18" charset="0"/>
                            <a:ea typeface="宋体" panose="02010600030101010101" pitchFamily="2" charset="-122"/>
                          </a:rPr>
                          <m:t>𝑡</m:t>
                        </m:r>
                      </m:sub>
                    </m:sSub>
                    <m:r>
                      <a:rPr lang="en-US" altLang="zh-CN" sz="2000" b="0" i="1" smtClean="0">
                        <a:latin typeface="Cambria Math" panose="02040503050406030204" pitchFamily="18" charset="0"/>
                        <a:ea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ad>
                          <m:radPr>
                            <m:degHide m:val="on"/>
                            <m:ctrlPr>
                              <a:rPr lang="en-US" altLang="zh-CN" sz="2000" b="0" i="1" smtClean="0">
                                <a:latin typeface="Cambria Math" panose="02040503050406030204" pitchFamily="18" charset="0"/>
                                <a:ea typeface="宋体" panose="02010600030101010101" pitchFamily="2" charset="-122"/>
                              </a:rPr>
                            </m:ctrlPr>
                          </m:radPr>
                          <m:deg/>
                          <m:e>
                            <m:r>
                              <a:rPr lang="en-US" altLang="zh-CN" sz="2000" b="0" i="1" smtClean="0">
                                <a:latin typeface="Cambria Math" panose="02040503050406030204" pitchFamily="18" charset="0"/>
                                <a:ea typeface="宋体" panose="02010600030101010101" pitchFamily="2" charset="-122"/>
                              </a:rPr>
                              <m:t>𝑘</m:t>
                            </m:r>
                          </m:e>
                        </m:rad>
                        <m:d>
                          <m:dPr>
                            <m:ctrlPr>
                              <a:rPr lang="en-US" altLang="zh-CN" sz="2000" b="0" i="1" smtClean="0">
                                <a:latin typeface="Cambria Math" panose="02040503050406030204" pitchFamily="18" charset="0"/>
                                <a:ea typeface="宋体" panose="02010600030101010101" pitchFamily="2" charset="-122"/>
                              </a:rPr>
                            </m:ctrlPr>
                          </m:dPr>
                          <m:e>
                            <m:r>
                              <a:rPr lang="zh-CN" altLang="en-US" sz="2000" b="0" i="1" smtClean="0">
                                <a:latin typeface="Cambria Math" panose="02040503050406030204" pitchFamily="18" charset="0"/>
                                <a:ea typeface="宋体" panose="02010600030101010101" pitchFamily="2" charset="-122"/>
                              </a:rPr>
                              <m:t>𝜇</m:t>
                            </m:r>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zh-CN" altLang="en-US" sz="2000" b="0" i="1" smtClean="0">
                                    <a:latin typeface="Cambria Math" panose="02040503050406030204" pitchFamily="18" charset="0"/>
                                    <a:ea typeface="宋体" panose="02010600030101010101" pitchFamily="2" charset="-122"/>
                                  </a:rPr>
                                  <m:t>𝜖</m:t>
                                </m:r>
                              </m:e>
                              <m:sub>
                                <m:r>
                                  <a:rPr lang="en-US" altLang="zh-CN" sz="2000" b="0" i="1" smtClean="0">
                                    <a:latin typeface="Cambria Math" panose="02040503050406030204" pitchFamily="18" charset="0"/>
                                    <a:ea typeface="宋体" panose="02010600030101010101" pitchFamily="2" charset="-122"/>
                                  </a:rPr>
                                  <m:t>0</m:t>
                                </m:r>
                              </m:sub>
                            </m:sSub>
                          </m:e>
                        </m:d>
                      </m:num>
                      <m:den>
                        <m:r>
                          <a:rPr lang="zh-CN" altLang="en-US" sz="2000" b="0" i="1" smtClean="0">
                            <a:latin typeface="Cambria Math" panose="02040503050406030204" pitchFamily="18" charset="0"/>
                            <a:ea typeface="宋体" panose="02010600030101010101" pitchFamily="2" charset="-122"/>
                          </a:rPr>
                          <m:t>𝜎</m:t>
                        </m:r>
                      </m:den>
                    </m:f>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首先</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假设“</a:t>
                </a:r>
                <a14:m>
                  <m:oMath xmlns:m="http://schemas.openxmlformats.org/officeDocument/2006/math">
                    <m:r>
                      <a:rPr lang="zh-CN" altLang="en-US" sz="200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𝜇</m:t>
                    </m:r>
                    <m:r>
                      <a:rPr lang="en-US" altLang="zh-CN" sz="2000" i="1" smtClean="0">
                        <a:solidFill>
                          <a:schemeClr val="accent1"/>
                        </a:solidFill>
                        <a:latin typeface="Cambria Math" panose="02040503050406030204" pitchFamily="18" charset="0"/>
                        <a:ea typeface="Cambria Math" panose="02040503050406030204" pitchFamily="18" charset="0"/>
                        <a:cs typeface="宋体" panose="02010600030101010101" pitchFamily="2" charset="-122"/>
                      </a:rPr>
                      <m:t>=</m:t>
                    </m:r>
                    <m:sSub>
                      <m:sSubPr>
                        <m:ctrlPr>
                          <a:rPr lang="en-US" altLang="zh-CN" sz="2000" i="1">
                            <a:solidFill>
                              <a:schemeClr val="accent1"/>
                            </a:solidFill>
                            <a:latin typeface="Cambria Math" panose="02040503050406030204" pitchFamily="18" charset="0"/>
                            <a:ea typeface="Cambria Math" panose="02040503050406030204" pitchFamily="18" charset="0"/>
                          </a:rPr>
                        </m:ctrlPr>
                      </m:sSubPr>
                      <m:e>
                        <m:r>
                          <a:rPr lang="zh-CN" altLang="en-US" sz="2000" i="1">
                            <a:solidFill>
                              <a:schemeClr val="accent1"/>
                            </a:solidFill>
                            <a:latin typeface="Cambria Math" panose="02040503050406030204" pitchFamily="18" charset="0"/>
                            <a:ea typeface="Cambria Math" panose="02040503050406030204" pitchFamily="18" charset="0"/>
                          </a:rPr>
                          <m:t>𝜖</m:t>
                        </m:r>
                      </m:e>
                      <m:sub>
                        <m:r>
                          <a:rPr lang="en-US" altLang="zh-CN" sz="2000" i="1">
                            <a:solidFill>
                              <a:schemeClr val="accent1"/>
                            </a:solidFill>
                            <a:latin typeface="Cambria Math" panose="02040503050406030204" pitchFamily="18" charset="0"/>
                            <a:ea typeface="Cambria Math" panose="02040503050406030204" pitchFamily="18" charset="0"/>
                          </a:rPr>
                          <m:t>0</m:t>
                        </m:r>
                      </m:sub>
                    </m:sSub>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”和显著度</a:t>
                </a:r>
                <a14:m>
                  <m:oMath xmlns:m="http://schemas.openxmlformats.org/officeDocument/2006/math">
                    <m:r>
                      <a:rPr lang="zh-CN" altLang="en-US" sz="200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𝛼</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，考虑双边检验，</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若</a:t>
                </a:r>
                <a14:m>
                  <m:oMath xmlns:m="http://schemas.openxmlformats.org/officeDocument/2006/math">
                    <m:sSub>
                      <m:sSubPr>
                        <m:ctrlPr>
                          <a:rPr lang="en-US" altLang="zh-CN" sz="2000" i="1">
                            <a:solidFill>
                              <a:schemeClr val="accent1"/>
                            </a:solidFill>
                            <a:latin typeface="Cambria Math" panose="02040503050406030204" pitchFamily="18" charset="0"/>
                            <a:ea typeface="宋体" panose="02010600030101010101" pitchFamily="2" charset="-122"/>
                          </a:rPr>
                        </m:ctrlPr>
                      </m:sSubPr>
                      <m:e>
                        <m:r>
                          <a:rPr lang="zh-CN" altLang="en-US" sz="2000" i="1">
                            <a:solidFill>
                              <a:schemeClr val="accent1"/>
                            </a:solidFill>
                            <a:latin typeface="Cambria Math" panose="02040503050406030204" pitchFamily="18" charset="0"/>
                            <a:ea typeface="宋体" panose="02010600030101010101" pitchFamily="2" charset="-122"/>
                          </a:rPr>
                          <m:t>𝜏</m:t>
                        </m:r>
                      </m:e>
                      <m:sub>
                        <m:r>
                          <a:rPr lang="en-US" altLang="zh-CN" sz="2000" i="1">
                            <a:solidFill>
                              <a:schemeClr val="accent1"/>
                            </a:solidFill>
                            <a:latin typeface="Cambria Math" panose="02040503050406030204" pitchFamily="18" charset="0"/>
                            <a:ea typeface="宋体" panose="02010600030101010101" pitchFamily="2" charset="-122"/>
                          </a:rPr>
                          <m:t>𝑡</m:t>
                        </m:r>
                      </m:sub>
                    </m:sSub>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位于</a:t>
                </a:r>
                <a14:m>
                  <m:oMath xmlns:m="http://schemas.openxmlformats.org/officeDocument/2006/math">
                    <m:d>
                      <m:dPr>
                        <m:begChr m:val="["/>
                        <m:endChr m:val="]"/>
                        <m:ctrlPr>
                          <a:rPr lang="en-US" altLang="zh-CN" sz="2000" i="1" dirty="0" smtClean="0">
                            <a:solidFill>
                              <a:schemeClr val="accent1"/>
                            </a:solidFill>
                            <a:latin typeface="Cambria Math" panose="02040503050406030204" pitchFamily="18" charset="0"/>
                            <a:ea typeface="宋体" panose="02010600030101010101" pitchFamily="2" charset="-122"/>
                          </a:rPr>
                        </m:ctrlPr>
                      </m:dPr>
                      <m:e>
                        <m:sSub>
                          <m:sSubPr>
                            <m:ctrlPr>
                              <a:rPr lang="en-US" altLang="zh-CN" sz="2000" i="1" dirty="0" smtClean="0">
                                <a:solidFill>
                                  <a:schemeClr val="accent1"/>
                                </a:solidFill>
                                <a:latin typeface="Cambria Math" panose="02040503050406030204" pitchFamily="18" charset="0"/>
                                <a:ea typeface="宋体" panose="02010600030101010101" pitchFamily="2" charset="-122"/>
                              </a:rPr>
                            </m:ctrlPr>
                          </m:sSubPr>
                          <m:e>
                            <m:r>
                              <a:rPr lang="en-US" altLang="zh-CN" sz="2000" b="0" i="1" dirty="0" smtClean="0">
                                <a:solidFill>
                                  <a:schemeClr val="accent1"/>
                                </a:solidFill>
                                <a:latin typeface="Cambria Math" panose="02040503050406030204" pitchFamily="18" charset="0"/>
                                <a:ea typeface="宋体" panose="02010600030101010101" pitchFamily="2" charset="-122"/>
                              </a:rPr>
                              <m:t>𝑡</m:t>
                            </m:r>
                          </m:e>
                          <m:sub>
                            <m:f>
                              <m:fPr>
                                <m:type m:val="lin"/>
                                <m:ctrlPr>
                                  <a:rPr lang="en-US" altLang="zh-CN" sz="2000" i="1" dirty="0" smtClean="0">
                                    <a:solidFill>
                                      <a:schemeClr val="accent1"/>
                                    </a:solidFill>
                                    <a:latin typeface="Cambria Math" panose="02040503050406030204" pitchFamily="18" charset="0"/>
                                    <a:ea typeface="宋体" panose="02010600030101010101" pitchFamily="2" charset="-122"/>
                                  </a:rPr>
                                </m:ctrlPr>
                              </m:fPr>
                              <m:num>
                                <m:r>
                                  <a:rPr lang="en-US" altLang="zh-CN" sz="2000" i="1" dirty="0" smtClean="0">
                                    <a:solidFill>
                                      <a:schemeClr val="accent1"/>
                                    </a:solidFill>
                                    <a:latin typeface="Cambria Math" panose="02040503050406030204" pitchFamily="18" charset="0"/>
                                    <a:ea typeface="Cambria Math" panose="02040503050406030204" pitchFamily="18" charset="0"/>
                                  </a:rPr>
                                  <m:t>−</m:t>
                                </m:r>
                                <m:r>
                                  <a:rPr lang="zh-CN" altLang="en-US" sz="2000" i="1" dirty="0" smtClean="0">
                                    <a:solidFill>
                                      <a:schemeClr val="accent1"/>
                                    </a:solidFill>
                                    <a:latin typeface="Cambria Math" panose="02040503050406030204" pitchFamily="18" charset="0"/>
                                    <a:ea typeface="Cambria Math" panose="02040503050406030204" pitchFamily="18" charset="0"/>
                                  </a:rPr>
                                  <m:t>𝛼</m:t>
                                </m:r>
                              </m:num>
                              <m:den>
                                <m:r>
                                  <a:rPr lang="en-US" altLang="zh-CN" sz="2000" b="0" i="1" dirty="0" smtClean="0">
                                    <a:solidFill>
                                      <a:schemeClr val="accent1"/>
                                    </a:solidFill>
                                    <a:latin typeface="Cambria Math" panose="02040503050406030204" pitchFamily="18" charset="0"/>
                                    <a:ea typeface="宋体" panose="02010600030101010101" pitchFamily="2" charset="-122"/>
                                  </a:rPr>
                                  <m:t>2</m:t>
                                </m:r>
                              </m:den>
                            </m:f>
                          </m:sub>
                        </m:sSub>
                        <m:r>
                          <a:rPr lang="en-US" altLang="zh-CN" sz="2000" b="0" i="1" dirty="0" smtClean="0">
                            <a:solidFill>
                              <a:schemeClr val="accent1"/>
                            </a:solidFill>
                            <a:latin typeface="Cambria Math" panose="02040503050406030204" pitchFamily="18" charset="0"/>
                            <a:ea typeface="宋体" panose="02010600030101010101" pitchFamily="2" charset="-122"/>
                          </a:rPr>
                          <m:t>,</m:t>
                        </m:r>
                        <m:sSub>
                          <m:sSubPr>
                            <m:ctrlPr>
                              <a:rPr lang="en-US" altLang="zh-CN" sz="2000" b="0" i="1" dirty="0" smtClean="0">
                                <a:solidFill>
                                  <a:schemeClr val="accent1"/>
                                </a:solidFill>
                                <a:latin typeface="Cambria Math" panose="02040503050406030204" pitchFamily="18" charset="0"/>
                                <a:ea typeface="宋体" panose="02010600030101010101" pitchFamily="2" charset="-122"/>
                              </a:rPr>
                            </m:ctrlPr>
                          </m:sSubPr>
                          <m:e>
                            <m:r>
                              <a:rPr lang="en-US" altLang="zh-CN" sz="2000" b="0" i="1" dirty="0" smtClean="0">
                                <a:solidFill>
                                  <a:schemeClr val="accent1"/>
                                </a:solidFill>
                                <a:latin typeface="Cambria Math" panose="02040503050406030204" pitchFamily="18" charset="0"/>
                                <a:ea typeface="宋体" panose="02010600030101010101" pitchFamily="2" charset="-122"/>
                              </a:rPr>
                              <m:t>𝑡</m:t>
                            </m:r>
                          </m:e>
                          <m:sub>
                            <m:f>
                              <m:fPr>
                                <m:type m:val="lin"/>
                                <m:ctrlPr>
                                  <a:rPr lang="en-US" altLang="zh-CN" sz="2000" b="0" i="1" dirty="0" smtClean="0">
                                    <a:solidFill>
                                      <a:schemeClr val="accent1"/>
                                    </a:solidFill>
                                    <a:latin typeface="Cambria Math" panose="02040503050406030204" pitchFamily="18" charset="0"/>
                                    <a:ea typeface="宋体" panose="02010600030101010101" pitchFamily="2" charset="-122"/>
                                  </a:rPr>
                                </m:ctrlPr>
                              </m:fPr>
                              <m:num>
                                <m:r>
                                  <a:rPr lang="zh-CN" altLang="en-US" sz="2000" b="0" i="1" dirty="0" smtClean="0">
                                    <a:solidFill>
                                      <a:schemeClr val="accent1"/>
                                    </a:solidFill>
                                    <a:latin typeface="Cambria Math" panose="02040503050406030204" pitchFamily="18" charset="0"/>
                                    <a:ea typeface="宋体" panose="02010600030101010101" pitchFamily="2" charset="-122"/>
                                  </a:rPr>
                                  <m:t>𝛼</m:t>
                                </m:r>
                              </m:num>
                              <m:den>
                                <m:r>
                                  <a:rPr lang="en-US" altLang="zh-CN" sz="2000" b="0" i="1" dirty="0" smtClean="0">
                                    <a:solidFill>
                                      <a:schemeClr val="accent1"/>
                                    </a:solidFill>
                                    <a:latin typeface="Cambria Math" panose="02040503050406030204" pitchFamily="18" charset="0"/>
                                    <a:ea typeface="宋体" panose="02010600030101010101" pitchFamily="2" charset="-122"/>
                                  </a:rPr>
                                  <m:t>2</m:t>
                                </m:r>
                              </m:den>
                            </m:f>
                          </m:sub>
                        </m:sSub>
                      </m:e>
                    </m:d>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区间，则不能拒绝假设“</a:t>
                </a:r>
                <a14:m>
                  <m:oMath xmlns:m="http://schemas.openxmlformats.org/officeDocument/2006/math">
                    <m:r>
                      <a:rPr lang="zh-CN" altLang="en-US" sz="200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𝜇</m:t>
                    </m:r>
                    <m:r>
                      <a:rPr lang="en-US" altLang="zh-CN" sz="2000" i="1" smtClean="0">
                        <a:solidFill>
                          <a:schemeClr val="accent1"/>
                        </a:solidFill>
                        <a:latin typeface="Cambria Math" panose="02040503050406030204" pitchFamily="18" charset="0"/>
                        <a:ea typeface="Cambria Math" panose="02040503050406030204" pitchFamily="18" charset="0"/>
                        <a:cs typeface="宋体" panose="02010600030101010101" pitchFamily="2" charset="-122"/>
                      </a:rPr>
                      <m:t>=</m:t>
                    </m:r>
                    <m:sSub>
                      <m:sSubPr>
                        <m:ctrlPr>
                          <a:rPr lang="en-US" altLang="zh-CN" sz="2000" i="1" smtClean="0">
                            <a:solidFill>
                              <a:schemeClr val="accent1"/>
                            </a:solidFill>
                            <a:latin typeface="Cambria Math" panose="02040503050406030204" pitchFamily="18" charset="0"/>
                            <a:ea typeface="Cambria Math" panose="02040503050406030204" pitchFamily="18" charset="0"/>
                          </a:rPr>
                        </m:ctrlPr>
                      </m:sSubPr>
                      <m:e>
                        <m:r>
                          <a:rPr lang="zh-CN" altLang="en-US" sz="2000" i="1" smtClean="0">
                            <a:solidFill>
                              <a:schemeClr val="accent1"/>
                            </a:solidFill>
                            <a:latin typeface="Cambria Math" panose="02040503050406030204" pitchFamily="18" charset="0"/>
                            <a:ea typeface="Cambria Math" panose="02040503050406030204" pitchFamily="18" charset="0"/>
                          </a:rPr>
                          <m:t>𝜖</m:t>
                        </m:r>
                      </m:e>
                      <m:sub>
                        <m:r>
                          <a:rPr lang="en-US" altLang="zh-CN" sz="2000" b="0" i="1" smtClean="0">
                            <a:solidFill>
                              <a:schemeClr val="accent1"/>
                            </a:solidFill>
                            <a:latin typeface="Cambria Math" panose="02040503050406030204" pitchFamily="18" charset="0"/>
                            <a:ea typeface="Cambria Math" panose="02040503050406030204" pitchFamily="18" charset="0"/>
                          </a:rPr>
                          <m:t>0</m:t>
                        </m:r>
                      </m:sub>
                    </m:sSub>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”这个假设</a:t>
                </a:r>
                <a:r>
                  <a:rPr lang="zh-CN" altLang="en-US" sz="2000" dirty="0">
                    <a:latin typeface="宋体" panose="02010600030101010101" pitchFamily="2" charset="-122"/>
                    <a:ea typeface="宋体" panose="02010600030101010101" pitchFamily="2" charset="-122"/>
                    <a:cs typeface="宋体" panose="02010600030101010101" pitchFamily="2" charset="-122"/>
                  </a:rPr>
                  <a:t>，即认为泛化误差为</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𝜖</m:t>
                        </m:r>
                      </m:e>
                      <m:sub>
                        <m:r>
                          <a:rPr lang="en-US" altLang="zh-CN" sz="2000" i="1">
                            <a:latin typeface="Cambria Math" panose="02040503050406030204" pitchFamily="18" charset="0"/>
                            <a:ea typeface="Cambria Math" panose="02040503050406030204" pitchFamily="18" charset="0"/>
                          </a:rPr>
                          <m:t>0</m:t>
                        </m:r>
                      </m:sub>
                    </m:sSub>
                  </m:oMath>
                </a14:m>
                <a:r>
                  <a:rPr lang="zh-CN" altLang="en-US" sz="2000" dirty="0">
                    <a:latin typeface="宋体" panose="02010600030101010101" pitchFamily="2" charset="-122"/>
                    <a:ea typeface="宋体" panose="02010600030101010101" pitchFamily="2" charset="-122"/>
                    <a:cs typeface="宋体" panose="02010600030101010101" pitchFamily="2" charset="-122"/>
                  </a:rPr>
                  <a:t>，置信度为</a:t>
                </a:r>
                <a14:m>
                  <m:oMath xmlns:m="http://schemas.openxmlformats.org/officeDocument/2006/math">
                    <m:r>
                      <a:rPr lang="en-US" altLang="zh-CN" sz="2000" i="1" smtClean="0">
                        <a:solidFill>
                          <a:schemeClr val="tx1"/>
                        </a:solidFill>
                        <a:latin typeface="Cambria Math" panose="02040503050406030204" pitchFamily="18" charset="0"/>
                        <a:ea typeface="宋体" panose="02010600030101010101" pitchFamily="2" charset="-122"/>
                        <a:cs typeface="宋体" panose="02010600030101010101" pitchFamily="2" charset="-122"/>
                      </a:rPr>
                      <m:t>1−</m:t>
                    </m:r>
                    <m:r>
                      <a:rPr lang="zh-CN" altLang="en-US" sz="2000" i="1">
                        <a:solidFill>
                          <a:schemeClr val="tx1"/>
                        </a:solidFill>
                        <a:latin typeface="Cambria Math" panose="02040503050406030204" pitchFamily="18" charset="0"/>
                        <a:ea typeface="宋体" panose="02010600030101010101" pitchFamily="2" charset="-122"/>
                        <a:cs typeface="宋体" panose="02010600030101010101" pitchFamily="2" charset="-122"/>
                      </a:rPr>
                      <m:t>𝛼</m:t>
                    </m:r>
                  </m:oMath>
                </a14:m>
                <a:endPar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2124701"/>
                <a:ext cx="10562771" cy="3133165"/>
              </a:xfrm>
              <a:prstGeom prst="rect">
                <a:avLst/>
              </a:prstGeom>
              <a:blipFill>
                <a:blip r:embed="rId3"/>
                <a:stretch>
                  <a:fillRect l="-519" r="-4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413019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9454832"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比较检验</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交叉验证</a:t>
            </a:r>
            <a:r>
              <a:rPr lang="en-US" altLang="zh-CN" sz="3200" b="1" dirty="0">
                <a:solidFill>
                  <a:srgbClr val="262626"/>
                </a:solidFill>
                <a:latin typeface="宋体" panose="02010600030101010101" pitchFamily="2" charset="-122"/>
                <a:ea typeface="宋体" panose="02010600030101010101" pitchFamily="2" charset="-122"/>
              </a:rPr>
              <a:t>t</a:t>
            </a:r>
            <a:r>
              <a:rPr lang="zh-CN" altLang="en-US" sz="3200" b="1" dirty="0">
                <a:solidFill>
                  <a:srgbClr val="262626"/>
                </a:solidFill>
                <a:latin typeface="宋体" panose="02010600030101010101" pitchFamily="2" charset="-122"/>
                <a:ea typeface="宋体" panose="02010600030101010101" pitchFamily="2" charset="-122"/>
              </a:rPr>
              <a:t>检验（一个数据集两个算法）</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33</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1094323"/>
                <a:ext cx="10562771" cy="4669355"/>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对于两个学习器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宋体" panose="02010600030101010101" pitchFamily="2" charset="-122"/>
                    <a:ea typeface="宋体" panose="02010600030101010101" pitchFamily="2" charset="-122"/>
                    <a:cs typeface="宋体" panose="02010600030101010101" pitchFamily="2" charset="-122"/>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latin typeface="宋体" panose="02010600030101010101" pitchFamily="2" charset="-122"/>
                    <a:ea typeface="宋体" panose="02010600030101010101" pitchFamily="2" charset="-122"/>
                    <a:cs typeface="宋体" panose="02010600030101010101" pitchFamily="2" charset="-122"/>
                  </a:rPr>
                  <a:t>，若我们使用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宋体" panose="02010600030101010101" pitchFamily="2" charset="-122"/>
                  </a:rPr>
                  <a:t>折交叉验证法得到的测试错误率分别为</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rPr>
                        </m:ctrlPr>
                      </m:sSubSupPr>
                      <m:e>
                        <m:r>
                          <a:rPr lang="zh-CN" altLang="en-US" sz="2000" i="1" smtClean="0">
                            <a:latin typeface="Cambria Math" panose="02040503050406030204" pitchFamily="18" charset="0"/>
                            <a:ea typeface="宋体" panose="02010600030101010101" pitchFamily="2" charset="-122"/>
                          </a:rPr>
                          <m:t>𝜖</m:t>
                        </m:r>
                      </m:e>
                      <m:sub>
                        <m:r>
                          <a:rPr lang="en-US" altLang="zh-CN" sz="2000" b="0" i="1" smtClean="0">
                            <a:latin typeface="Cambria Math" panose="02040503050406030204" pitchFamily="18" charset="0"/>
                            <a:ea typeface="宋体" panose="02010600030101010101" pitchFamily="2" charset="-122"/>
                          </a:rPr>
                          <m:t>1</m:t>
                        </m:r>
                      </m:sub>
                      <m:sup>
                        <m:r>
                          <a:rPr lang="en-US" altLang="zh-CN" sz="2000" b="0" i="1" smtClean="0">
                            <a:latin typeface="Cambria Math" panose="02040503050406030204" pitchFamily="18" charset="0"/>
                            <a:ea typeface="宋体" panose="02010600030101010101" pitchFamily="2" charset="-122"/>
                          </a:rPr>
                          <m:t>𝐴</m:t>
                        </m:r>
                      </m:sup>
                    </m:sSubSup>
                    <m:r>
                      <a:rPr lang="en-US" altLang="zh-CN" sz="2000" b="0" i="1" smtClean="0">
                        <a:latin typeface="Cambria Math" panose="02040503050406030204" pitchFamily="18" charset="0"/>
                        <a:ea typeface="宋体" panose="02010600030101010101" pitchFamily="2" charset="-122"/>
                      </a:rPr>
                      <m:t>,</m:t>
                    </m:r>
                    <m:sSubSup>
                      <m:sSubSupPr>
                        <m:ctrlPr>
                          <a:rPr lang="en-US" altLang="zh-CN" sz="2000" b="0" i="1" smtClean="0">
                            <a:latin typeface="Cambria Math" panose="02040503050406030204" pitchFamily="18" charset="0"/>
                            <a:ea typeface="宋体" panose="02010600030101010101" pitchFamily="2" charset="-122"/>
                          </a:rPr>
                        </m:ctrlPr>
                      </m:sSubSupPr>
                      <m:e>
                        <m:r>
                          <a:rPr lang="zh-CN" altLang="en-US" sz="2000" b="0" i="1" smtClean="0">
                            <a:latin typeface="Cambria Math" panose="02040503050406030204" pitchFamily="18" charset="0"/>
                            <a:ea typeface="宋体" panose="02010600030101010101" pitchFamily="2" charset="-122"/>
                          </a:rPr>
                          <m:t>𝜖</m:t>
                        </m:r>
                      </m:e>
                      <m:sub>
                        <m:r>
                          <a:rPr lang="en-US" altLang="zh-CN" sz="2000" b="0" i="1" smtClean="0">
                            <a:latin typeface="Cambria Math" panose="02040503050406030204" pitchFamily="18" charset="0"/>
                            <a:ea typeface="宋体" panose="02010600030101010101" pitchFamily="2" charset="-122"/>
                          </a:rPr>
                          <m:t>2</m:t>
                        </m:r>
                      </m:sub>
                      <m:sup>
                        <m:r>
                          <a:rPr lang="en-US" altLang="zh-CN" sz="2000" b="0" i="1" smtClean="0">
                            <a:latin typeface="Cambria Math" panose="02040503050406030204" pitchFamily="18" charset="0"/>
                            <a:ea typeface="宋体" panose="02010600030101010101" pitchFamily="2" charset="-122"/>
                          </a:rPr>
                          <m:t>𝐴</m:t>
                        </m:r>
                      </m:sup>
                    </m:sSubSup>
                    <m:r>
                      <a:rPr lang="en-US" altLang="zh-CN" sz="2000" b="0" i="1" smtClean="0">
                        <a:latin typeface="Cambria Math" panose="02040503050406030204" pitchFamily="18" charset="0"/>
                        <a:ea typeface="宋体" panose="02010600030101010101" pitchFamily="2" charset="-122"/>
                      </a:rPr>
                      <m:t>,…,</m:t>
                    </m:r>
                    <m:sSubSup>
                      <m:sSubSupPr>
                        <m:ctrlPr>
                          <a:rPr lang="en-US" altLang="zh-CN" sz="2000" i="1">
                            <a:latin typeface="Cambria Math" panose="02040503050406030204" pitchFamily="18" charset="0"/>
                            <a:ea typeface="宋体" panose="02010600030101010101" pitchFamily="2" charset="-122"/>
                          </a:rPr>
                        </m:ctrlPr>
                      </m:sSubSupPr>
                      <m:e>
                        <m:r>
                          <a:rPr lang="zh-CN" altLang="en-US" sz="2000" i="1">
                            <a:latin typeface="Cambria Math" panose="02040503050406030204" pitchFamily="18" charset="0"/>
                            <a:ea typeface="宋体" panose="02010600030101010101" pitchFamily="2" charset="-122"/>
                          </a:rPr>
                          <m:t>𝜖</m:t>
                        </m:r>
                      </m:e>
                      <m:sub>
                        <m:r>
                          <a:rPr lang="en-US" altLang="zh-CN" sz="2000" b="0" i="1" smtClean="0">
                            <a:latin typeface="Cambria Math" panose="02040503050406030204" pitchFamily="18" charset="0"/>
                            <a:ea typeface="宋体" panose="02010600030101010101" pitchFamily="2" charset="-122"/>
                          </a:rPr>
                          <m:t>𝑘</m:t>
                        </m:r>
                      </m:sub>
                      <m:sup>
                        <m:r>
                          <a:rPr lang="en-US" altLang="zh-CN" sz="2000" i="1">
                            <a:latin typeface="Cambria Math" panose="02040503050406030204" pitchFamily="18" charset="0"/>
                            <a:ea typeface="宋体" panose="02010600030101010101" pitchFamily="2" charset="-122"/>
                          </a:rPr>
                          <m:t>𝐴</m:t>
                        </m:r>
                      </m:sup>
                    </m:sSubSup>
                    <m:r>
                      <a:rPr lang="zh-CN" altLang="en-US" sz="2000" i="1" smtClean="0">
                        <a:latin typeface="Cambria Math" panose="02040503050406030204" pitchFamily="18" charset="0"/>
                        <a:ea typeface="宋体" panose="02010600030101010101" pitchFamily="2" charset="-122"/>
                      </a:rPr>
                      <m:t>和</m:t>
                    </m:r>
                    <m:sSubSup>
                      <m:sSubSupPr>
                        <m:ctrlPr>
                          <a:rPr lang="en-US" altLang="zh-CN" sz="2000" i="1" smtClean="0">
                            <a:latin typeface="Cambria Math" panose="02040503050406030204" pitchFamily="18" charset="0"/>
                            <a:ea typeface="宋体" panose="02010600030101010101" pitchFamily="2" charset="-122"/>
                          </a:rPr>
                        </m:ctrlPr>
                      </m:sSubSupPr>
                      <m:e>
                        <m:r>
                          <a:rPr lang="zh-CN" altLang="en-US" sz="2000" i="1">
                            <a:latin typeface="Cambria Math" panose="02040503050406030204" pitchFamily="18" charset="0"/>
                            <a:ea typeface="宋体" panose="02010600030101010101" pitchFamily="2" charset="-122"/>
                          </a:rPr>
                          <m:t>𝜖</m:t>
                        </m:r>
                      </m:e>
                      <m:sub>
                        <m:r>
                          <a:rPr lang="en-US" altLang="zh-CN" sz="2000" i="1">
                            <a:latin typeface="Cambria Math" panose="02040503050406030204" pitchFamily="18" charset="0"/>
                            <a:ea typeface="宋体" panose="02010600030101010101" pitchFamily="2" charset="-122"/>
                          </a:rPr>
                          <m:t>1</m:t>
                        </m:r>
                      </m:sub>
                      <m:sup>
                        <m:r>
                          <a:rPr lang="en-US" altLang="zh-CN" sz="2000" b="0" i="1" smtClean="0">
                            <a:latin typeface="Cambria Math" panose="02040503050406030204" pitchFamily="18" charset="0"/>
                            <a:ea typeface="宋体" panose="02010600030101010101" pitchFamily="2" charset="-122"/>
                          </a:rPr>
                          <m:t>𝐵</m:t>
                        </m:r>
                      </m:sup>
                    </m:sSubSup>
                    <m:r>
                      <a:rPr lang="en-US" altLang="zh-CN" sz="2000" i="1">
                        <a:latin typeface="Cambria Math" panose="02040503050406030204" pitchFamily="18" charset="0"/>
                        <a:ea typeface="宋体" panose="02010600030101010101" pitchFamily="2" charset="-122"/>
                      </a:rPr>
                      <m:t>,</m:t>
                    </m:r>
                    <m:sSubSup>
                      <m:sSubSupPr>
                        <m:ctrlPr>
                          <a:rPr lang="en-US" altLang="zh-CN" sz="2000" i="1">
                            <a:latin typeface="Cambria Math" panose="02040503050406030204" pitchFamily="18" charset="0"/>
                            <a:ea typeface="宋体" panose="02010600030101010101" pitchFamily="2" charset="-122"/>
                          </a:rPr>
                        </m:ctrlPr>
                      </m:sSubSupPr>
                      <m:e>
                        <m:r>
                          <a:rPr lang="zh-CN" altLang="en-US" sz="2000" i="1">
                            <a:latin typeface="Cambria Math" panose="02040503050406030204" pitchFamily="18" charset="0"/>
                            <a:ea typeface="宋体" panose="02010600030101010101" pitchFamily="2" charset="-122"/>
                          </a:rPr>
                          <m:t>𝜖</m:t>
                        </m:r>
                      </m:e>
                      <m:sub>
                        <m:r>
                          <a:rPr lang="en-US" altLang="zh-CN" sz="2000" i="1">
                            <a:latin typeface="Cambria Math" panose="02040503050406030204" pitchFamily="18" charset="0"/>
                            <a:ea typeface="宋体" panose="02010600030101010101" pitchFamily="2" charset="-122"/>
                          </a:rPr>
                          <m:t>2</m:t>
                        </m:r>
                      </m:sub>
                      <m:sup>
                        <m:r>
                          <a:rPr lang="en-US" altLang="zh-CN" sz="2000" b="0" i="1" smtClean="0">
                            <a:latin typeface="Cambria Math" panose="02040503050406030204" pitchFamily="18" charset="0"/>
                            <a:ea typeface="宋体" panose="02010600030101010101" pitchFamily="2" charset="-122"/>
                          </a:rPr>
                          <m:t>𝐵</m:t>
                        </m:r>
                      </m:sup>
                    </m:sSubSup>
                    <m:r>
                      <a:rPr lang="en-US" altLang="zh-CN" sz="2000" i="1">
                        <a:latin typeface="Cambria Math" panose="02040503050406030204" pitchFamily="18" charset="0"/>
                        <a:ea typeface="宋体" panose="02010600030101010101" pitchFamily="2" charset="-122"/>
                      </a:rPr>
                      <m:t>,…,</m:t>
                    </m:r>
                    <m:sSubSup>
                      <m:sSubSupPr>
                        <m:ctrlPr>
                          <a:rPr lang="en-US" altLang="zh-CN" sz="2000" i="1">
                            <a:latin typeface="Cambria Math" panose="02040503050406030204" pitchFamily="18" charset="0"/>
                            <a:ea typeface="宋体" panose="02010600030101010101" pitchFamily="2" charset="-122"/>
                          </a:rPr>
                        </m:ctrlPr>
                      </m:sSubSupPr>
                      <m:e>
                        <m:r>
                          <a:rPr lang="zh-CN" altLang="en-US" sz="2000" i="1">
                            <a:latin typeface="Cambria Math" panose="02040503050406030204" pitchFamily="18" charset="0"/>
                            <a:ea typeface="宋体" panose="02010600030101010101" pitchFamily="2" charset="-122"/>
                          </a:rPr>
                          <m:t>𝜖</m:t>
                        </m:r>
                      </m:e>
                      <m:sub>
                        <m:r>
                          <a:rPr lang="en-US" altLang="zh-CN" sz="2000" i="1">
                            <a:latin typeface="Cambria Math" panose="02040503050406030204" pitchFamily="18" charset="0"/>
                            <a:ea typeface="宋体" panose="02010600030101010101" pitchFamily="2" charset="-122"/>
                          </a:rPr>
                          <m:t>𝑘</m:t>
                        </m:r>
                      </m:sub>
                      <m:sup>
                        <m:r>
                          <a:rPr lang="en-US" altLang="zh-CN" sz="2000" b="0" i="1" smtClean="0">
                            <a:latin typeface="Cambria Math" panose="02040503050406030204" pitchFamily="18" charset="0"/>
                            <a:ea typeface="宋体" panose="02010600030101010101" pitchFamily="2" charset="-122"/>
                          </a:rPr>
                          <m:t>𝐵</m:t>
                        </m:r>
                      </m:sup>
                    </m:sSubSup>
                  </m:oMath>
                </a14:m>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其中</a:t>
                </a:r>
                <a14:m>
                  <m:oMath xmlns:m="http://schemas.openxmlformats.org/officeDocument/2006/math">
                    <m:sSubSup>
                      <m:sSubSupPr>
                        <m:ctrlPr>
                          <a:rPr lang="en-US" altLang="zh-CN" sz="2000" i="1">
                            <a:latin typeface="Cambria Math" panose="02040503050406030204" pitchFamily="18" charset="0"/>
                            <a:ea typeface="宋体" panose="02010600030101010101" pitchFamily="2" charset="-122"/>
                          </a:rPr>
                        </m:ctrlPr>
                      </m:sSubSupPr>
                      <m:e>
                        <m:r>
                          <a:rPr lang="zh-CN" altLang="en-US" sz="2000" i="1">
                            <a:latin typeface="Cambria Math" panose="02040503050406030204" pitchFamily="18" charset="0"/>
                            <a:ea typeface="宋体" panose="02010600030101010101" pitchFamily="2" charset="-122"/>
                          </a:rPr>
                          <m:t>𝜖</m:t>
                        </m:r>
                      </m:e>
                      <m:sub>
                        <m:r>
                          <a:rPr lang="en-US" altLang="zh-CN" sz="2000" b="0" i="1" smtClean="0">
                            <a:latin typeface="Cambria Math" panose="02040503050406030204" pitchFamily="18" charset="0"/>
                            <a:ea typeface="宋体" panose="02010600030101010101" pitchFamily="2" charset="-122"/>
                          </a:rPr>
                          <m:t>𝑖</m:t>
                        </m:r>
                      </m:sub>
                      <m:sup>
                        <m:r>
                          <a:rPr lang="en-US" altLang="zh-CN" sz="2000" b="0" i="1" smtClean="0">
                            <a:latin typeface="Cambria Math" panose="02040503050406030204" pitchFamily="18" charset="0"/>
                            <a:ea typeface="宋体" panose="02010600030101010101" pitchFamily="2" charset="-122"/>
                          </a:rPr>
                          <m:t>𝐴</m:t>
                        </m:r>
                      </m:sup>
                    </m:sSubSup>
                    <m:r>
                      <a:rPr lang="zh-CN" altLang="en-US" sz="2000" i="1" smtClean="0">
                        <a:latin typeface="Cambria Math" panose="02040503050406030204" pitchFamily="18" charset="0"/>
                        <a:ea typeface="宋体" panose="02010600030101010101" pitchFamily="2" charset="-122"/>
                      </a:rPr>
                      <m:t>和</m:t>
                    </m:r>
                    <m:sSubSup>
                      <m:sSubSupPr>
                        <m:ctrlPr>
                          <a:rPr lang="en-US" altLang="zh-CN" sz="2000" i="1">
                            <a:latin typeface="Cambria Math" panose="02040503050406030204" pitchFamily="18" charset="0"/>
                            <a:ea typeface="宋体" panose="02010600030101010101" pitchFamily="2" charset="-122"/>
                          </a:rPr>
                        </m:ctrlPr>
                      </m:sSubSupPr>
                      <m:e>
                        <m:r>
                          <a:rPr lang="zh-CN" altLang="en-US" sz="2000" i="1">
                            <a:latin typeface="Cambria Math" panose="02040503050406030204" pitchFamily="18" charset="0"/>
                            <a:ea typeface="宋体" panose="02010600030101010101" pitchFamily="2" charset="-122"/>
                          </a:rPr>
                          <m:t>𝜖</m:t>
                        </m:r>
                      </m:e>
                      <m:sub>
                        <m:r>
                          <a:rPr lang="en-US" altLang="zh-CN" sz="2000" b="0" i="1" smtClean="0">
                            <a:latin typeface="Cambria Math" panose="02040503050406030204" pitchFamily="18" charset="0"/>
                            <a:ea typeface="宋体" panose="02010600030101010101" pitchFamily="2" charset="-122"/>
                          </a:rPr>
                          <m:t>𝑖</m:t>
                        </m:r>
                      </m:sub>
                      <m:sup>
                        <m:r>
                          <a:rPr lang="en-US" altLang="zh-CN" sz="2000" i="1">
                            <a:latin typeface="Cambria Math" panose="02040503050406030204" pitchFamily="18" charset="0"/>
                            <a:ea typeface="宋体" panose="02010600030101010101" pitchFamily="2" charset="-122"/>
                          </a:rPr>
                          <m:t>𝐵</m:t>
                        </m:r>
                      </m:sup>
                    </m:sSubSup>
                  </m:oMath>
                </a14:m>
                <a:r>
                  <a:rPr lang="zh-CN" altLang="en-US" sz="2000" dirty="0">
                    <a:latin typeface="宋体" panose="02010600030101010101" pitchFamily="2" charset="-122"/>
                    <a:ea typeface="宋体" panose="02010600030101010101" pitchFamily="2" charset="-122"/>
                    <a:cs typeface="宋体" panose="02010600030101010101" pitchFamily="2" charset="-122"/>
                  </a:rPr>
                  <a:t>是在相同的第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latin typeface="宋体" panose="02010600030101010101" pitchFamily="2" charset="-122"/>
                    <a:ea typeface="宋体" panose="02010600030101010101" pitchFamily="2" charset="-122"/>
                    <a:cs typeface="宋体" panose="02010600030101010101" pitchFamily="2" charset="-122"/>
                  </a:rPr>
                  <a:t>折训练</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测试集上得到的结果，则可以使用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宋体" panose="02010600030101010101" pitchFamily="2" charset="-122"/>
                  </a:rPr>
                  <a:t>折交叉验证“成对</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dirty="0">
                    <a:latin typeface="宋体" panose="02010600030101010101" pitchFamily="2" charset="-122"/>
                    <a:ea typeface="宋体" panose="02010600030101010101" pitchFamily="2" charset="-122"/>
                    <a:cs typeface="宋体" panose="02010600030101010101" pitchFamily="2" charset="-122"/>
                  </a:rPr>
                  <a:t>检验”来进行比较检验。</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具体来说，对</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宋体" panose="02010600030101010101" pitchFamily="2" charset="-122"/>
                  </a:rPr>
                  <a:t>折交叉验证产生的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宋体" panose="02010600030101010101" pitchFamily="2" charset="-122"/>
                  </a:rPr>
                  <a:t>对测试错误率：先对每一对结果求差，</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i="1" smtClean="0">
                            <a:latin typeface="Cambria Math" panose="02040503050406030204" pitchFamily="18" charset="0"/>
                            <a:ea typeface="Cambria Math" panose="02040503050406030204" pitchFamily="18" charset="0"/>
                          </a:rPr>
                          <m:t>∆</m:t>
                        </m:r>
                      </m:e>
                      <m:sub>
                        <m:r>
                          <a:rPr lang="en-US" altLang="zh-CN" sz="2000" b="0" i="1" smtClean="0">
                            <a:latin typeface="Cambria Math" panose="02040503050406030204" pitchFamily="18" charset="0"/>
                            <a:ea typeface="宋体" panose="02010600030101010101" pitchFamily="2" charset="-122"/>
                          </a:rPr>
                          <m:t>𝑖</m:t>
                        </m:r>
                      </m:sub>
                    </m:sSub>
                    <m:r>
                      <a:rPr lang="en-US" altLang="zh-CN" sz="2000" b="0" i="1" smtClean="0">
                        <a:latin typeface="Cambria Math" panose="02040503050406030204" pitchFamily="18" charset="0"/>
                        <a:ea typeface="宋体" panose="02010600030101010101" pitchFamily="2" charset="-122"/>
                      </a:rPr>
                      <m:t>=</m:t>
                    </m:r>
                    <m:sSubSup>
                      <m:sSubSupPr>
                        <m:ctrlPr>
                          <a:rPr lang="en-US" altLang="zh-CN" sz="2000" i="1">
                            <a:latin typeface="Cambria Math" panose="02040503050406030204" pitchFamily="18" charset="0"/>
                            <a:ea typeface="宋体" panose="02010600030101010101" pitchFamily="2" charset="-122"/>
                          </a:rPr>
                        </m:ctrlPr>
                      </m:sSubSupPr>
                      <m:e>
                        <m:r>
                          <a:rPr lang="zh-CN" altLang="en-US" sz="2000" i="1">
                            <a:latin typeface="Cambria Math" panose="02040503050406030204" pitchFamily="18" charset="0"/>
                            <a:ea typeface="宋体" panose="02010600030101010101" pitchFamily="2" charset="-122"/>
                          </a:rPr>
                          <m:t>𝜖</m:t>
                        </m:r>
                      </m:e>
                      <m:sub>
                        <m:r>
                          <a:rPr lang="en-US" altLang="zh-CN" sz="2000" i="1">
                            <a:latin typeface="Cambria Math" panose="02040503050406030204" pitchFamily="18" charset="0"/>
                            <a:ea typeface="宋体" panose="02010600030101010101" pitchFamily="2" charset="-122"/>
                          </a:rPr>
                          <m:t>𝑖</m:t>
                        </m:r>
                      </m:sub>
                      <m:sup>
                        <m:r>
                          <a:rPr lang="en-US" altLang="zh-CN" sz="2000" i="1">
                            <a:latin typeface="Cambria Math" panose="02040503050406030204" pitchFamily="18" charset="0"/>
                            <a:ea typeface="宋体" panose="02010600030101010101" pitchFamily="2" charset="-122"/>
                          </a:rPr>
                          <m:t>𝐴</m:t>
                        </m:r>
                      </m:sup>
                    </m:sSubSup>
                    <m:r>
                      <a:rPr lang="en-US" altLang="zh-CN" sz="2000" b="0" i="1" smtClean="0">
                        <a:latin typeface="Cambria Math" panose="02040503050406030204" pitchFamily="18" charset="0"/>
                        <a:ea typeface="宋体" panose="02010600030101010101" pitchFamily="2" charset="-122"/>
                      </a:rPr>
                      <m:t>−</m:t>
                    </m:r>
                    <m:sSubSup>
                      <m:sSubSupPr>
                        <m:ctrlPr>
                          <a:rPr lang="en-US" altLang="zh-CN" sz="2000" i="1">
                            <a:latin typeface="Cambria Math" panose="02040503050406030204" pitchFamily="18" charset="0"/>
                            <a:ea typeface="宋体" panose="02010600030101010101" pitchFamily="2" charset="-122"/>
                          </a:rPr>
                        </m:ctrlPr>
                      </m:sSubSupPr>
                      <m:e>
                        <m:r>
                          <a:rPr lang="zh-CN" altLang="en-US" sz="2000" i="1">
                            <a:latin typeface="Cambria Math" panose="02040503050406030204" pitchFamily="18" charset="0"/>
                            <a:ea typeface="宋体" panose="02010600030101010101" pitchFamily="2" charset="-122"/>
                          </a:rPr>
                          <m:t>𝜖</m:t>
                        </m:r>
                      </m:e>
                      <m:sub>
                        <m:r>
                          <a:rPr lang="en-US" altLang="zh-CN" sz="2000" i="1">
                            <a:latin typeface="Cambria Math" panose="02040503050406030204" pitchFamily="18" charset="0"/>
                            <a:ea typeface="宋体" panose="02010600030101010101" pitchFamily="2" charset="-122"/>
                          </a:rPr>
                          <m:t>𝑖</m:t>
                        </m:r>
                      </m:sub>
                      <m:sup>
                        <m:r>
                          <a:rPr lang="en-US" altLang="zh-CN" sz="2000" i="1">
                            <a:latin typeface="Cambria Math" panose="02040503050406030204" pitchFamily="18" charset="0"/>
                            <a:ea typeface="宋体" panose="02010600030101010101" pitchFamily="2" charset="-122"/>
                          </a:rPr>
                          <m:t>𝐵</m:t>
                        </m:r>
                      </m:sup>
                    </m:sSubSup>
                  </m:oMath>
                </a14:m>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若两个学习器相同，则差值为</a:t>
                </a:r>
                <a:r>
                  <a:rPr lang="en-US" altLang="zh-CN" sz="2000" dirty="0">
                    <a:latin typeface="宋体" panose="02010600030101010101" pitchFamily="2" charset="-122"/>
                    <a:ea typeface="宋体" panose="02010600030101010101" pitchFamily="2" charset="-122"/>
                    <a:cs typeface="宋体" panose="02010600030101010101" pitchFamily="2" charset="-122"/>
                  </a:rPr>
                  <a:t>0</a:t>
                </a:r>
                <a:r>
                  <a:rPr lang="zh-CN" altLang="en-US" sz="2000" dirty="0">
                    <a:latin typeface="宋体" panose="02010600030101010101" pitchFamily="2" charset="-122"/>
                    <a:ea typeface="宋体" panose="02010600030101010101" pitchFamily="2" charset="-122"/>
                    <a:cs typeface="宋体" panose="02010600030101010101" pitchFamily="2" charset="-122"/>
                  </a:rPr>
                  <a:t>。因此，可根据差值</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i="1" smtClean="0">
                            <a:latin typeface="Cambria Math" panose="02040503050406030204" pitchFamily="18" charset="0"/>
                            <a:ea typeface="Cambria Math" panose="02040503050406030204" pitchFamily="18" charset="0"/>
                          </a:rPr>
                          <m:t>∆</m:t>
                        </m:r>
                      </m:e>
                      <m:sub>
                        <m:r>
                          <a:rPr lang="en-US" altLang="zh-CN" sz="2000" b="0" i="1" smtClean="0">
                            <a:latin typeface="Cambria Math" panose="02040503050406030204" pitchFamily="18" charset="0"/>
                            <a:ea typeface="宋体" panose="02010600030101010101" pitchFamily="2" charset="-122"/>
                          </a:rPr>
                          <m:t>1</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Cambria Math" panose="02040503050406030204" pitchFamily="18" charset="0"/>
                          </a:rPr>
                          <m:t>∆</m:t>
                        </m:r>
                      </m:e>
                      <m:sub>
                        <m:r>
                          <a:rPr lang="en-US" altLang="zh-CN" sz="2000" b="0" i="1" smtClean="0">
                            <a:latin typeface="Cambria Math" panose="02040503050406030204" pitchFamily="18" charset="0"/>
                            <a:ea typeface="宋体" panose="02010600030101010101" pitchFamily="2" charset="-122"/>
                          </a:rPr>
                          <m:t>2</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Cambria Math" panose="02040503050406030204" pitchFamily="18" charset="0"/>
                          </a:rPr>
                          <m:t>∆</m:t>
                        </m:r>
                      </m:e>
                      <m:sub>
                        <m:r>
                          <a:rPr lang="en-US" altLang="zh-CN" sz="2000" b="0" i="1" smtClean="0">
                            <a:latin typeface="Cambria Math" panose="02040503050406030204" pitchFamily="18" charset="0"/>
                            <a:ea typeface="宋体" panose="02010600030101010101" pitchFamily="2" charset="-122"/>
                          </a:rPr>
                          <m:t>𝑘</m:t>
                        </m:r>
                      </m:sub>
                    </m:sSub>
                  </m:oMath>
                </a14:m>
                <a:r>
                  <a:rPr lang="zh-CN" altLang="en-US" sz="2000" dirty="0">
                    <a:latin typeface="宋体" panose="02010600030101010101" pitchFamily="2" charset="-122"/>
                    <a:ea typeface="宋体" panose="02010600030101010101" pitchFamily="2" charset="-122"/>
                    <a:cs typeface="宋体" panose="02010600030101010101" pitchFamily="2" charset="-122"/>
                  </a:rPr>
                  <a:t>来对“</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学习器</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和</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性能相同”这个假设</a:t>
                </a:r>
                <a:r>
                  <a:rPr lang="zh-CN" altLang="en-US" sz="2000" dirty="0">
                    <a:latin typeface="宋体" panose="02010600030101010101" pitchFamily="2" charset="-122"/>
                    <a:ea typeface="宋体" panose="02010600030101010101" pitchFamily="2" charset="-122"/>
                    <a:cs typeface="宋体" panose="02010600030101010101" pitchFamily="2" charset="-122"/>
                  </a:rPr>
                  <a:t>进行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dirty="0">
                    <a:latin typeface="宋体" panose="02010600030101010101" pitchFamily="2" charset="-122"/>
                    <a:ea typeface="宋体" panose="02010600030101010101" pitchFamily="2" charset="-122"/>
                    <a:cs typeface="宋体" panose="02010600030101010101" pitchFamily="2" charset="-122"/>
                  </a:rPr>
                  <a:t>检验。</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计算出差值的均值</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宋体" panose="02010600030101010101" pitchFamily="2" charset="-122"/>
                      </a:rPr>
                      <m:t>𝜇</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和方差</a:t>
                </a:r>
                <a14:m>
                  <m:oMath xmlns:m="http://schemas.openxmlformats.org/officeDocument/2006/math">
                    <m:sSup>
                      <m:sSupPr>
                        <m:ctrlPr>
                          <a:rPr lang="en-US" altLang="zh-CN" sz="2000" i="1" smtClean="0">
                            <a:latin typeface="Cambria Math" panose="02040503050406030204" pitchFamily="18" charset="0"/>
                            <a:ea typeface="宋体" panose="02010600030101010101" pitchFamily="2" charset="-122"/>
                          </a:rPr>
                        </m:ctrlPr>
                      </m:sSupPr>
                      <m:e>
                        <m:r>
                          <a:rPr lang="zh-CN" altLang="en-US" sz="2000" i="1" smtClean="0">
                            <a:latin typeface="Cambria Math" panose="02040503050406030204" pitchFamily="18" charset="0"/>
                            <a:ea typeface="宋体" panose="02010600030101010101" pitchFamily="2" charset="-122"/>
                          </a:rPr>
                          <m:t>𝜎</m:t>
                        </m:r>
                      </m:e>
                      <m:sup>
                        <m:r>
                          <a:rPr lang="en-US" altLang="zh-CN" sz="2000" b="0" i="1" smtClean="0">
                            <a:latin typeface="Cambria Math" panose="02040503050406030204" pitchFamily="18" charset="0"/>
                            <a:ea typeface="宋体" panose="02010600030101010101" pitchFamily="2" charset="-122"/>
                          </a:rPr>
                          <m:t>2</m:t>
                        </m:r>
                      </m:sup>
                    </m:sSup>
                  </m:oMath>
                </a14:m>
                <a:r>
                  <a:rPr lang="zh-CN" altLang="en-US" sz="2000" dirty="0">
                    <a:latin typeface="宋体" panose="02010600030101010101" pitchFamily="2" charset="-122"/>
                    <a:ea typeface="宋体" panose="02010600030101010101" pitchFamily="2" charset="-122"/>
                    <a:cs typeface="宋体" panose="02010600030101010101" pitchFamily="2" charset="-122"/>
                  </a:rPr>
                  <a:t>，在显著度</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宋体" panose="02010600030101010101" pitchFamily="2" charset="-122"/>
                      </a:rPr>
                      <m:t>𝛼</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下，</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若变量</a:t>
                </a:r>
                <a14:m>
                  <m:oMath xmlns:m="http://schemas.openxmlformats.org/officeDocument/2006/math">
                    <m:sSub>
                      <m:sSubPr>
                        <m:ctrlPr>
                          <a:rPr lang="en-US" altLang="zh-CN" sz="2000" i="1" smtClean="0">
                            <a:solidFill>
                              <a:schemeClr val="accent1"/>
                            </a:solidFill>
                            <a:latin typeface="Cambria Math" panose="02040503050406030204" pitchFamily="18" charset="0"/>
                            <a:ea typeface="宋体" panose="02010600030101010101" pitchFamily="2" charset="-122"/>
                          </a:rPr>
                        </m:ctrlPr>
                      </m:sSubPr>
                      <m:e>
                        <m:r>
                          <a:rPr lang="zh-CN" altLang="en-US" sz="2000" i="1" smtClean="0">
                            <a:solidFill>
                              <a:schemeClr val="accent1"/>
                            </a:solidFill>
                            <a:latin typeface="Cambria Math" panose="02040503050406030204" pitchFamily="18" charset="0"/>
                            <a:ea typeface="宋体" panose="02010600030101010101" pitchFamily="2" charset="-122"/>
                          </a:rPr>
                          <m:t>𝜏</m:t>
                        </m:r>
                      </m:e>
                      <m:sub>
                        <m:r>
                          <a:rPr lang="en-US" altLang="zh-CN" sz="2000" b="0" i="1" smtClean="0">
                            <a:solidFill>
                              <a:schemeClr val="accent1"/>
                            </a:solidFill>
                            <a:latin typeface="Cambria Math" panose="02040503050406030204" pitchFamily="18" charset="0"/>
                            <a:ea typeface="宋体" panose="02010600030101010101" pitchFamily="2" charset="-122"/>
                          </a:rPr>
                          <m:t>𝑡</m:t>
                        </m:r>
                      </m:sub>
                    </m:sSub>
                    <m:r>
                      <a:rPr lang="en-US" altLang="zh-CN" sz="2000" b="0" i="1" smtClean="0">
                        <a:solidFill>
                          <a:schemeClr val="accent1"/>
                        </a:solidFill>
                        <a:latin typeface="Cambria Math" panose="02040503050406030204" pitchFamily="18" charset="0"/>
                        <a:ea typeface="宋体" panose="02010600030101010101" pitchFamily="2" charset="-122"/>
                      </a:rPr>
                      <m:t>=</m:t>
                    </m:r>
                    <m:d>
                      <m:dPr>
                        <m:begChr m:val="|"/>
                        <m:endChr m:val="|"/>
                        <m:ctrlPr>
                          <a:rPr lang="en-US" altLang="zh-CN" sz="2000" b="0" i="1" smtClean="0">
                            <a:solidFill>
                              <a:schemeClr val="accent1"/>
                            </a:solidFill>
                            <a:latin typeface="Cambria Math" panose="02040503050406030204" pitchFamily="18" charset="0"/>
                            <a:ea typeface="宋体" panose="02010600030101010101" pitchFamily="2" charset="-122"/>
                          </a:rPr>
                        </m:ctrlPr>
                      </m:dPr>
                      <m:e>
                        <m:f>
                          <m:fPr>
                            <m:ctrlPr>
                              <a:rPr lang="en-US" altLang="zh-CN" sz="2000" b="0" i="1" smtClean="0">
                                <a:solidFill>
                                  <a:schemeClr val="accent1"/>
                                </a:solidFill>
                                <a:latin typeface="Cambria Math" panose="02040503050406030204" pitchFamily="18" charset="0"/>
                                <a:ea typeface="宋体" panose="02010600030101010101" pitchFamily="2" charset="-122"/>
                              </a:rPr>
                            </m:ctrlPr>
                          </m:fPr>
                          <m:num>
                            <m:r>
                              <a:rPr lang="en-US" altLang="zh-CN" sz="2000" b="0" i="1" smtClean="0">
                                <a:solidFill>
                                  <a:schemeClr val="accent1"/>
                                </a:solidFill>
                                <a:latin typeface="Cambria Math" panose="02040503050406030204" pitchFamily="18" charset="0"/>
                                <a:ea typeface="Cambria Math" panose="02040503050406030204" pitchFamily="18" charset="0"/>
                              </a:rPr>
                              <m:t>√</m:t>
                            </m:r>
                            <m:r>
                              <a:rPr lang="en-US" altLang="zh-CN" sz="2000" b="0" i="1" smtClean="0">
                                <a:solidFill>
                                  <a:schemeClr val="accent1"/>
                                </a:solidFill>
                                <a:latin typeface="Cambria Math" panose="02040503050406030204" pitchFamily="18" charset="0"/>
                                <a:ea typeface="Cambria Math" panose="02040503050406030204" pitchFamily="18" charset="0"/>
                              </a:rPr>
                              <m:t>𝑘</m:t>
                            </m:r>
                            <m:r>
                              <a:rPr lang="zh-CN" altLang="en-US" sz="2000" b="0" i="1" smtClean="0">
                                <a:solidFill>
                                  <a:schemeClr val="accent1"/>
                                </a:solidFill>
                                <a:latin typeface="Cambria Math" panose="02040503050406030204" pitchFamily="18" charset="0"/>
                                <a:ea typeface="Cambria Math" panose="02040503050406030204" pitchFamily="18" charset="0"/>
                              </a:rPr>
                              <m:t>𝜇</m:t>
                            </m:r>
                          </m:num>
                          <m:den>
                            <m:r>
                              <a:rPr lang="zh-CN" altLang="en-US" sz="2000" b="0" i="1" smtClean="0">
                                <a:solidFill>
                                  <a:schemeClr val="accent1"/>
                                </a:solidFill>
                                <a:latin typeface="Cambria Math" panose="02040503050406030204" pitchFamily="18" charset="0"/>
                                <a:ea typeface="宋体" panose="02010600030101010101" pitchFamily="2" charset="-122"/>
                              </a:rPr>
                              <m:t>𝜎</m:t>
                            </m:r>
                          </m:den>
                        </m:f>
                      </m:e>
                    </m:d>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小于</a:t>
                </a:r>
                <a14:m>
                  <m:oMath xmlns:m="http://schemas.openxmlformats.org/officeDocument/2006/math">
                    <m:sSub>
                      <m:sSubPr>
                        <m:ctrlPr>
                          <a:rPr lang="en-US" altLang="zh-CN" sz="2000" i="1" dirty="0" smtClean="0">
                            <a:solidFill>
                              <a:schemeClr val="accent1"/>
                            </a:solidFill>
                            <a:latin typeface="Cambria Math" panose="02040503050406030204" pitchFamily="18" charset="0"/>
                            <a:ea typeface="宋体" panose="02010600030101010101" pitchFamily="2" charset="-122"/>
                          </a:rPr>
                        </m:ctrlPr>
                      </m:sSubPr>
                      <m:e>
                        <m:r>
                          <a:rPr lang="en-US" altLang="zh-CN" sz="2000" b="0" i="1" dirty="0" smtClean="0">
                            <a:solidFill>
                              <a:schemeClr val="accent1"/>
                            </a:solidFill>
                            <a:latin typeface="Cambria Math" panose="02040503050406030204" pitchFamily="18" charset="0"/>
                            <a:ea typeface="宋体" panose="02010600030101010101" pitchFamily="2" charset="-122"/>
                          </a:rPr>
                          <m:t>𝑡</m:t>
                        </m:r>
                      </m:e>
                      <m:sub>
                        <m:f>
                          <m:fPr>
                            <m:type m:val="lin"/>
                            <m:ctrlPr>
                              <a:rPr lang="en-US" altLang="zh-CN" sz="2000" i="1" dirty="0" smtClean="0">
                                <a:solidFill>
                                  <a:schemeClr val="accent1"/>
                                </a:solidFill>
                                <a:latin typeface="Cambria Math" panose="02040503050406030204" pitchFamily="18" charset="0"/>
                                <a:ea typeface="宋体" panose="02010600030101010101" pitchFamily="2" charset="-122"/>
                              </a:rPr>
                            </m:ctrlPr>
                          </m:fPr>
                          <m:num>
                            <m:r>
                              <a:rPr lang="zh-CN" altLang="en-US" sz="2000" i="1" dirty="0" smtClean="0">
                                <a:solidFill>
                                  <a:schemeClr val="accent1"/>
                                </a:solidFill>
                                <a:latin typeface="Cambria Math" panose="02040503050406030204" pitchFamily="18" charset="0"/>
                                <a:ea typeface="宋体" panose="02010600030101010101" pitchFamily="2" charset="-122"/>
                              </a:rPr>
                              <m:t>𝛼</m:t>
                            </m:r>
                          </m:num>
                          <m:den>
                            <m:r>
                              <a:rPr lang="en-US" altLang="zh-CN" sz="2000" b="0" i="1" dirty="0" smtClean="0">
                                <a:solidFill>
                                  <a:schemeClr val="accent1"/>
                                </a:solidFill>
                                <a:latin typeface="Cambria Math" panose="02040503050406030204" pitchFamily="18" charset="0"/>
                                <a:ea typeface="宋体" panose="02010600030101010101" pitchFamily="2" charset="-122"/>
                              </a:rPr>
                              <m:t>2</m:t>
                            </m:r>
                          </m:den>
                        </m:f>
                        <m:r>
                          <a:rPr lang="en-US" altLang="zh-CN" sz="2000" b="0" i="1" dirty="0" smtClean="0">
                            <a:solidFill>
                              <a:schemeClr val="accent1"/>
                            </a:solidFill>
                            <a:latin typeface="Cambria Math" panose="02040503050406030204" pitchFamily="18" charset="0"/>
                            <a:ea typeface="宋体" panose="02010600030101010101" pitchFamily="2" charset="-122"/>
                          </a:rPr>
                          <m:t>,</m:t>
                        </m:r>
                        <m:r>
                          <a:rPr lang="en-US" altLang="zh-CN" sz="2000" b="0" i="1" dirty="0" smtClean="0">
                            <a:solidFill>
                              <a:schemeClr val="accent1"/>
                            </a:solidFill>
                            <a:latin typeface="Cambria Math" panose="02040503050406030204" pitchFamily="18" charset="0"/>
                            <a:ea typeface="宋体" panose="02010600030101010101" pitchFamily="2" charset="-122"/>
                          </a:rPr>
                          <m:t>𝑘</m:t>
                        </m:r>
                        <m:r>
                          <a:rPr lang="en-US" altLang="zh-CN" sz="2000" b="0" i="1" dirty="0" smtClean="0">
                            <a:solidFill>
                              <a:schemeClr val="accent1"/>
                            </a:solidFill>
                            <a:latin typeface="Cambria Math" panose="02040503050406030204" pitchFamily="18" charset="0"/>
                            <a:ea typeface="宋体" panose="02010600030101010101" pitchFamily="2" charset="-122"/>
                          </a:rPr>
                          <m:t>−</m:t>
                        </m:r>
                        <m:r>
                          <a:rPr lang="en-US" altLang="zh-CN" sz="2000" b="0" i="1" dirty="0" smtClean="0">
                            <a:solidFill>
                              <a:schemeClr val="accent1"/>
                            </a:solidFill>
                            <a:latin typeface="Cambria Math" panose="02040503050406030204" pitchFamily="18" charset="0"/>
                            <a:ea typeface="宋体" panose="02010600030101010101" pitchFamily="2" charset="-122"/>
                          </a:rPr>
                          <m:t>1</m:t>
                        </m:r>
                      </m:sub>
                    </m:sSub>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，则假设成立</a:t>
                </a:r>
                <a:r>
                  <a:rPr lang="zh-CN" altLang="en-US" sz="2000" dirty="0">
                    <a:latin typeface="宋体" panose="02010600030101010101" pitchFamily="2" charset="-122"/>
                    <a:ea typeface="宋体" panose="02010600030101010101" pitchFamily="2" charset="-122"/>
                    <a:cs typeface="宋体" panose="02010600030101010101" pitchFamily="2" charset="-122"/>
                  </a:rPr>
                  <a:t>，两个学习器性能没有显著差别；否则认为平均错误率较小的那个学习器性能较优。</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其中</a:t>
                </a:r>
                <a14:m>
                  <m:oMath xmlns:m="http://schemas.openxmlformats.org/officeDocument/2006/math">
                    <m:sSub>
                      <m:sSubPr>
                        <m:ctrlPr>
                          <a:rPr lang="en-US" altLang="zh-CN" sz="2000" i="1" dirty="0">
                            <a:solidFill>
                              <a:schemeClr val="accent1"/>
                            </a:solidFill>
                            <a:latin typeface="Cambria Math" panose="02040503050406030204" pitchFamily="18" charset="0"/>
                            <a:ea typeface="宋体" panose="02010600030101010101" pitchFamily="2" charset="-122"/>
                          </a:rPr>
                        </m:ctrlPr>
                      </m:sSubPr>
                      <m:e>
                        <m:r>
                          <a:rPr lang="en-US" altLang="zh-CN" sz="2000" i="1" dirty="0">
                            <a:solidFill>
                              <a:schemeClr val="accent1"/>
                            </a:solidFill>
                            <a:latin typeface="Cambria Math" panose="02040503050406030204" pitchFamily="18" charset="0"/>
                            <a:ea typeface="宋体" panose="02010600030101010101" pitchFamily="2" charset="-122"/>
                          </a:rPr>
                          <m:t>𝑡</m:t>
                        </m:r>
                      </m:e>
                      <m:sub>
                        <m:f>
                          <m:fPr>
                            <m:type m:val="lin"/>
                            <m:ctrlPr>
                              <a:rPr lang="en-US" altLang="zh-CN" sz="2000" i="1" dirty="0">
                                <a:solidFill>
                                  <a:schemeClr val="accent1"/>
                                </a:solidFill>
                                <a:latin typeface="Cambria Math" panose="02040503050406030204" pitchFamily="18" charset="0"/>
                                <a:ea typeface="宋体" panose="02010600030101010101" pitchFamily="2" charset="-122"/>
                              </a:rPr>
                            </m:ctrlPr>
                          </m:fPr>
                          <m:num>
                            <m:r>
                              <a:rPr lang="zh-CN" altLang="en-US" sz="2000" i="1" dirty="0">
                                <a:solidFill>
                                  <a:schemeClr val="accent1"/>
                                </a:solidFill>
                                <a:latin typeface="Cambria Math" panose="02040503050406030204" pitchFamily="18" charset="0"/>
                                <a:ea typeface="宋体" panose="02010600030101010101" pitchFamily="2" charset="-122"/>
                              </a:rPr>
                              <m:t>𝛼</m:t>
                            </m:r>
                          </m:num>
                          <m:den>
                            <m:r>
                              <a:rPr lang="en-US" altLang="zh-CN" sz="2000" i="1" dirty="0">
                                <a:solidFill>
                                  <a:schemeClr val="accent1"/>
                                </a:solidFill>
                                <a:latin typeface="Cambria Math" panose="02040503050406030204" pitchFamily="18" charset="0"/>
                                <a:ea typeface="宋体" panose="02010600030101010101" pitchFamily="2" charset="-122"/>
                              </a:rPr>
                              <m:t>2</m:t>
                            </m:r>
                          </m:den>
                        </m:f>
                        <m:r>
                          <a:rPr lang="en-US" altLang="zh-CN" sz="2000" i="1" dirty="0">
                            <a:solidFill>
                              <a:schemeClr val="accent1"/>
                            </a:solidFill>
                            <a:latin typeface="Cambria Math" panose="02040503050406030204" pitchFamily="18" charset="0"/>
                            <a:ea typeface="宋体" panose="02010600030101010101" pitchFamily="2" charset="-122"/>
                          </a:rPr>
                          <m:t>,</m:t>
                        </m:r>
                        <m:r>
                          <a:rPr lang="en-US" altLang="zh-CN" sz="2000" i="1" dirty="0">
                            <a:solidFill>
                              <a:schemeClr val="accent1"/>
                            </a:solidFill>
                            <a:latin typeface="Cambria Math" panose="02040503050406030204" pitchFamily="18" charset="0"/>
                            <a:ea typeface="宋体" panose="02010600030101010101" pitchFamily="2" charset="-122"/>
                          </a:rPr>
                          <m:t>𝑘</m:t>
                        </m:r>
                        <m:r>
                          <a:rPr lang="en-US" altLang="zh-CN" sz="2000" i="1" dirty="0">
                            <a:solidFill>
                              <a:schemeClr val="accent1"/>
                            </a:solidFill>
                            <a:latin typeface="Cambria Math" panose="02040503050406030204" pitchFamily="18" charset="0"/>
                            <a:ea typeface="宋体" panose="02010600030101010101" pitchFamily="2" charset="-122"/>
                          </a:rPr>
                          <m:t>−</m:t>
                        </m:r>
                        <m:r>
                          <a:rPr lang="en-US" altLang="zh-CN" sz="2000" i="1" dirty="0">
                            <a:solidFill>
                              <a:schemeClr val="accent1"/>
                            </a:solidFill>
                            <a:latin typeface="Cambria Math" panose="02040503050406030204" pitchFamily="18" charset="0"/>
                            <a:ea typeface="宋体" panose="02010600030101010101" pitchFamily="2" charset="-122"/>
                          </a:rPr>
                          <m:t>1</m:t>
                        </m:r>
                      </m:sub>
                    </m:sSub>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是自由度为</a:t>
                </a:r>
                <a14:m>
                  <m:oMath xmlns:m="http://schemas.openxmlformats.org/officeDocument/2006/math">
                    <m:r>
                      <a:rPr lang="en-US" altLang="zh-CN" sz="2000" i="1" dirty="0"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𝑘</m:t>
                    </m:r>
                    <m:r>
                      <a:rPr lang="en-US" altLang="zh-CN" sz="2000" i="1" dirty="0"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m:t>
                    </m:r>
                    <m:r>
                      <a:rPr lang="en-US" altLang="zh-CN" sz="2000" i="1" dirty="0"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1</m:t>
                    </m:r>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的</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分布尾部积累分布为</a:t>
                </a:r>
                <a14:m>
                  <m:oMath xmlns:m="http://schemas.openxmlformats.org/officeDocument/2006/math">
                    <m:f>
                      <m:fPr>
                        <m:type m:val="lin"/>
                        <m:ctrlPr>
                          <a:rPr lang="zh-CN" altLang="en-US" sz="2000" i="1" smtClean="0">
                            <a:solidFill>
                              <a:schemeClr val="accent1"/>
                            </a:solidFill>
                            <a:latin typeface="Cambria Math" panose="02040503050406030204" pitchFamily="18" charset="0"/>
                            <a:ea typeface="宋体" panose="02010600030101010101" pitchFamily="2" charset="-122"/>
                          </a:rPr>
                        </m:ctrlPr>
                      </m:fPr>
                      <m:num>
                        <m:r>
                          <a:rPr lang="zh-CN" altLang="en-US" sz="2000" i="1" smtClean="0">
                            <a:solidFill>
                              <a:schemeClr val="accent1"/>
                            </a:solidFill>
                            <a:latin typeface="Cambria Math" panose="02040503050406030204" pitchFamily="18" charset="0"/>
                            <a:ea typeface="宋体" panose="02010600030101010101" pitchFamily="2" charset="-122"/>
                          </a:rPr>
                          <m:t>𝛼</m:t>
                        </m:r>
                      </m:num>
                      <m:den>
                        <m:r>
                          <a:rPr lang="en-US" altLang="zh-CN" sz="2000" b="0" i="1" smtClean="0">
                            <a:solidFill>
                              <a:schemeClr val="accent1"/>
                            </a:solidFill>
                            <a:latin typeface="Cambria Math" panose="02040503050406030204" pitchFamily="18" charset="0"/>
                            <a:ea typeface="宋体" panose="02010600030101010101" pitchFamily="2" charset="-122"/>
                          </a:rPr>
                          <m:t>2</m:t>
                        </m:r>
                      </m:den>
                    </m:f>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的临界值。</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1094323"/>
                <a:ext cx="10562771" cy="4669355"/>
              </a:xfrm>
              <a:prstGeom prst="rect">
                <a:avLst/>
              </a:prstGeom>
              <a:blipFill>
                <a:blip r:embed="rId3"/>
                <a:stretch>
                  <a:fillRect l="-519" b="-143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709028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9379491"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比较检验</a:t>
            </a:r>
            <a:r>
              <a:rPr lang="en-US" altLang="zh-CN" sz="3200" b="1" dirty="0">
                <a:solidFill>
                  <a:srgbClr val="262626"/>
                </a:solidFill>
                <a:latin typeface="宋体" panose="02010600030101010101" pitchFamily="2" charset="-122"/>
                <a:ea typeface="宋体" panose="02010600030101010101" pitchFamily="2" charset="-122"/>
              </a:rPr>
              <a:t>—</a:t>
            </a:r>
            <a:r>
              <a:rPr lang="en-US" altLang="zh-CN" sz="3200" b="1" dirty="0" err="1">
                <a:solidFill>
                  <a:srgbClr val="262626"/>
                </a:solidFill>
                <a:latin typeface="Times New Roman" panose="02020603050405020304" pitchFamily="18" charset="0"/>
                <a:ea typeface="宋体" panose="02010600030101010101" pitchFamily="2" charset="-122"/>
                <a:cs typeface="Times New Roman" panose="02020603050405020304" pitchFamily="18" charset="0"/>
              </a:rPr>
              <a:t>McNemar</a:t>
            </a:r>
            <a:r>
              <a:rPr lang="zh-CN" altLang="en-US" sz="3200" b="1" dirty="0">
                <a:solidFill>
                  <a:srgbClr val="262626"/>
                </a:solidFill>
                <a:latin typeface="宋体" panose="02010600030101010101" pitchFamily="2" charset="-122"/>
                <a:ea typeface="宋体" panose="02010600030101010101" pitchFamily="2" charset="-122"/>
              </a:rPr>
              <a:t>检验（一个数据集两个算法）</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34</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1572242"/>
                <a:ext cx="10562771" cy="363843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对于二分类问题，使用留出法不仅可以估计出学习器</a:t>
                </a:r>
                <a:r>
                  <a:rPr lang="en-US" altLang="zh-CN" sz="2000" dirty="0">
                    <a:latin typeface="宋体" panose="02010600030101010101" pitchFamily="2" charset="-122"/>
                    <a:ea typeface="宋体" panose="02010600030101010101" pitchFamily="2" charset="-122"/>
                    <a:cs typeface="宋体" panose="02010600030101010101" pitchFamily="2" charset="-122"/>
                  </a:rPr>
                  <a:t>A</a:t>
                </a:r>
                <a:r>
                  <a:rPr lang="zh-CN" altLang="en-US" sz="2000" dirty="0">
                    <a:latin typeface="宋体" panose="02010600030101010101" pitchFamily="2" charset="-122"/>
                    <a:ea typeface="宋体" panose="02010600030101010101" pitchFamily="2" charset="-122"/>
                    <a:cs typeface="宋体" panose="02010600030101010101" pitchFamily="2" charset="-122"/>
                  </a:rPr>
                  <a:t>和</a:t>
                </a:r>
                <a:r>
                  <a:rPr lang="en-US" altLang="zh-CN" sz="2000" dirty="0">
                    <a:latin typeface="宋体" panose="02010600030101010101" pitchFamily="2" charset="-122"/>
                    <a:ea typeface="宋体" panose="02010600030101010101" pitchFamily="2" charset="-122"/>
                    <a:cs typeface="宋体" panose="02010600030101010101" pitchFamily="2" charset="-122"/>
                  </a:rPr>
                  <a:t>B</a:t>
                </a:r>
                <a:r>
                  <a:rPr lang="zh-CN" altLang="en-US" sz="2000" dirty="0">
                    <a:latin typeface="宋体" panose="02010600030101010101" pitchFamily="2" charset="-122"/>
                    <a:ea typeface="宋体" panose="02010600030101010101" pitchFamily="2" charset="-122"/>
                    <a:cs typeface="宋体" panose="02010600030101010101" pitchFamily="2" charset="-122"/>
                  </a:rPr>
                  <a:t>的测试错误率，还可以获得两个学习器分类结果的差别，即两者都正确、都错误、一个正确一个错误，如图</a:t>
                </a:r>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所示。</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若</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假设两个学习器性能相同</a:t>
                </a:r>
                <a:r>
                  <a:rPr lang="zh-CN" altLang="en-US" sz="2000" dirty="0">
                    <a:latin typeface="宋体" panose="02010600030101010101" pitchFamily="2" charset="-122"/>
                    <a:ea typeface="宋体" panose="02010600030101010101" pitchFamily="2" charset="-122"/>
                    <a:cs typeface="宋体" panose="02010600030101010101" pitchFamily="2" charset="-122"/>
                  </a:rPr>
                  <a:t>，则应有</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𝑒</m:t>
                        </m:r>
                      </m:e>
                      <m:sub>
                        <m:r>
                          <a:rPr lang="en-US" altLang="zh-CN" sz="2000" b="0" i="1" smtClean="0">
                            <a:latin typeface="Cambria Math" panose="02040503050406030204" pitchFamily="18" charset="0"/>
                            <a:ea typeface="宋体" panose="02010600030101010101" pitchFamily="2" charset="-122"/>
                          </a:rPr>
                          <m:t>01</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𝑒</m:t>
                        </m:r>
                      </m:e>
                      <m:sub>
                        <m:r>
                          <a:rPr lang="en-US" altLang="zh-CN" sz="2000" b="0" i="1" smtClean="0">
                            <a:latin typeface="Cambria Math" panose="02040503050406030204" pitchFamily="18" charset="0"/>
                            <a:ea typeface="宋体" panose="02010600030101010101" pitchFamily="2" charset="-122"/>
                          </a:rPr>
                          <m:t>10</m:t>
                        </m:r>
                      </m:sub>
                    </m:sSub>
                  </m:oMath>
                </a14:m>
                <a:r>
                  <a:rPr lang="zh-CN" altLang="en-US" sz="2000" dirty="0">
                    <a:latin typeface="宋体" panose="02010600030101010101" pitchFamily="2" charset="-122"/>
                    <a:ea typeface="宋体" panose="02010600030101010101" pitchFamily="2" charset="-122"/>
                    <a:cs typeface="宋体" panose="02010600030101010101" pitchFamily="2" charset="-122"/>
                  </a:rPr>
                  <a:t>，那么变量</a:t>
                </a:r>
                <a14:m>
                  <m:oMath xmlns:m="http://schemas.openxmlformats.org/officeDocument/2006/math">
                    <m:d>
                      <m:dPr>
                        <m:begChr m:val="|"/>
                        <m:endChr m:val="|"/>
                        <m:ctrlPr>
                          <a:rPr lang="en-US" altLang="zh-CN" sz="2000" i="1" smtClean="0">
                            <a:latin typeface="Cambria Math" panose="02040503050406030204" pitchFamily="18" charset="0"/>
                            <a:ea typeface="宋体" panose="02010600030101010101" pitchFamily="2" charset="-122"/>
                          </a:rPr>
                        </m:ctrlPr>
                      </m:dPr>
                      <m:e>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𝑒</m:t>
                            </m:r>
                          </m:e>
                          <m:sub>
                            <m:r>
                              <a:rPr lang="en-US" altLang="zh-CN" sz="2000" b="0" i="1" smtClean="0">
                                <a:latin typeface="Cambria Math" panose="02040503050406030204" pitchFamily="18" charset="0"/>
                                <a:ea typeface="宋体" panose="02010600030101010101" pitchFamily="2" charset="-122"/>
                              </a:rPr>
                              <m:t>01</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𝑒</m:t>
                            </m:r>
                          </m:e>
                          <m:sub>
                            <m:r>
                              <a:rPr lang="en-US" altLang="zh-CN" sz="2000" b="0" i="1" smtClean="0">
                                <a:latin typeface="Cambria Math" panose="02040503050406030204" pitchFamily="18" charset="0"/>
                                <a:ea typeface="宋体" panose="02010600030101010101" pitchFamily="2" charset="-122"/>
                              </a:rPr>
                              <m:t>10</m:t>
                            </m:r>
                          </m:sub>
                        </m:sSub>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，应该服从正态分布。</a:t>
                </a:r>
                <a:r>
                  <a:rPr lang="en-US" altLang="zh-CN" sz="2000" dirty="0" err="1">
                    <a:latin typeface="宋体" panose="02010600030101010101" pitchFamily="2" charset="-122"/>
                    <a:ea typeface="宋体" panose="02010600030101010101" pitchFamily="2" charset="-122"/>
                    <a:cs typeface="宋体" panose="02010600030101010101" pitchFamily="2" charset="-122"/>
                  </a:rPr>
                  <a:t>McNemar</a:t>
                </a:r>
                <a:r>
                  <a:rPr lang="zh-CN" altLang="en-US" sz="2000" dirty="0">
                    <a:latin typeface="宋体" panose="02010600030101010101" pitchFamily="2" charset="-122"/>
                    <a:ea typeface="宋体" panose="02010600030101010101" pitchFamily="2" charset="-122"/>
                    <a:cs typeface="宋体" panose="02010600030101010101" pitchFamily="2" charset="-122"/>
                  </a:rPr>
                  <a:t>检验变量</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zh-CN" altLang="en-US" sz="2000" i="1" smtClean="0">
                            <a:latin typeface="Cambria Math" panose="02040503050406030204" pitchFamily="18" charset="0"/>
                            <a:ea typeface="宋体" panose="02010600030101010101" pitchFamily="2" charset="-122"/>
                          </a:rPr>
                          <m:t>𝜏</m:t>
                        </m:r>
                      </m:e>
                      <m:sub>
                        <m:sSup>
                          <m:sSupPr>
                            <m:ctrlPr>
                              <a:rPr lang="en-US" altLang="zh-CN" sz="2000" i="1" smtClean="0">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rPr>
                              <m:t>𝜒</m:t>
                            </m:r>
                          </m:e>
                          <m:sup>
                            <m:r>
                              <a:rPr lang="en-US" altLang="zh-CN" sz="2000" b="0" i="1" smtClean="0">
                                <a:latin typeface="Cambria Math" panose="02040503050406030204" pitchFamily="18" charset="0"/>
                                <a:ea typeface="宋体" panose="02010600030101010101" pitchFamily="2" charset="-122"/>
                              </a:rPr>
                              <m:t>2</m:t>
                            </m:r>
                          </m:sup>
                        </m:sSup>
                      </m:sub>
                    </m:sSub>
                    <m:r>
                      <a:rPr lang="en-US" altLang="zh-CN" sz="2000" b="0" i="1" smtClean="0">
                        <a:latin typeface="Cambria Math" panose="02040503050406030204" pitchFamily="18" charset="0"/>
                        <a:ea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sSup>
                          <m:sSupPr>
                            <m:ctrlPr>
                              <a:rPr lang="en-US" altLang="zh-CN" sz="2000" b="0" i="1" smtClean="0">
                                <a:latin typeface="Cambria Math" panose="02040503050406030204" pitchFamily="18" charset="0"/>
                                <a:ea typeface="宋体" panose="02010600030101010101" pitchFamily="2" charset="-122"/>
                              </a:rPr>
                            </m:ctrlPr>
                          </m:sSupPr>
                          <m:e>
                            <m:d>
                              <m:dPr>
                                <m:ctrlPr>
                                  <a:rPr lang="en-US" altLang="zh-CN" sz="2000" b="0" i="1" smtClean="0">
                                    <a:latin typeface="Cambria Math" panose="02040503050406030204" pitchFamily="18" charset="0"/>
                                    <a:ea typeface="宋体" panose="02010600030101010101" pitchFamily="2" charset="-122"/>
                                  </a:rPr>
                                </m:ctrlPr>
                              </m:dPr>
                              <m:e>
                                <m:d>
                                  <m:dPr>
                                    <m:begChr m:val="|"/>
                                    <m:endChr m:val="|"/>
                                    <m:ctrlPr>
                                      <a:rPr lang="en-US" altLang="zh-CN" sz="2000" i="1">
                                        <a:latin typeface="Cambria Math" panose="02040503050406030204" pitchFamily="18" charset="0"/>
                                        <a:ea typeface="宋体" panose="02010600030101010101" pitchFamily="2" charset="-122"/>
                                      </a:rPr>
                                    </m:ctrlPr>
                                  </m:dPr>
                                  <m:e>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𝑒</m:t>
                                        </m:r>
                                      </m:e>
                                      <m:sub>
                                        <m:r>
                                          <a:rPr lang="en-US" altLang="zh-CN" sz="2000" i="1">
                                            <a:latin typeface="Cambria Math" panose="02040503050406030204" pitchFamily="18" charset="0"/>
                                            <a:ea typeface="宋体" panose="02010600030101010101" pitchFamily="2" charset="-122"/>
                                          </a:rPr>
                                          <m:t>01</m:t>
                                        </m:r>
                                      </m:sub>
                                    </m:sSub>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𝑒</m:t>
                                        </m:r>
                                      </m:e>
                                      <m:sub>
                                        <m:r>
                                          <a:rPr lang="en-US" altLang="zh-CN" sz="2000" i="1">
                                            <a:latin typeface="Cambria Math" panose="02040503050406030204" pitchFamily="18" charset="0"/>
                                            <a:ea typeface="宋体" panose="02010600030101010101" pitchFamily="2" charset="-122"/>
                                          </a:rPr>
                                          <m:t>10</m:t>
                                        </m:r>
                                      </m:sub>
                                    </m:sSub>
                                  </m:e>
                                </m:d>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1</m:t>
                                </m:r>
                              </m:e>
                            </m:d>
                          </m:e>
                          <m:sup>
                            <m:r>
                              <a:rPr lang="en-US" altLang="zh-CN" sz="2000" b="0" i="1" smtClean="0">
                                <a:latin typeface="Cambria Math" panose="02040503050406030204" pitchFamily="18" charset="0"/>
                                <a:ea typeface="宋体" panose="02010600030101010101" pitchFamily="2" charset="-122"/>
                              </a:rPr>
                              <m:t>2</m:t>
                            </m:r>
                          </m:sup>
                        </m:sSup>
                      </m:num>
                      <m:den>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𝑒</m:t>
                            </m:r>
                          </m:e>
                          <m:sub>
                            <m:r>
                              <a:rPr lang="en-US" altLang="zh-CN" sz="2000" b="0" i="1" smtClean="0">
                                <a:latin typeface="Cambria Math" panose="02040503050406030204" pitchFamily="18" charset="0"/>
                                <a:ea typeface="宋体" panose="02010600030101010101" pitchFamily="2" charset="-122"/>
                              </a:rPr>
                              <m:t>01</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𝑒</m:t>
                            </m:r>
                          </m:e>
                          <m:sub>
                            <m:r>
                              <a:rPr lang="en-US" altLang="zh-CN" sz="2000" b="0" i="1" smtClean="0">
                                <a:latin typeface="Cambria Math" panose="02040503050406030204" pitchFamily="18" charset="0"/>
                                <a:ea typeface="宋体" panose="02010600030101010101" pitchFamily="2" charset="-122"/>
                              </a:rPr>
                              <m:t>10</m:t>
                            </m:r>
                          </m:sub>
                        </m:sSub>
                      </m:den>
                    </m:f>
                    <m:r>
                      <a:rPr lang="zh-CN" altLang="en-US" sz="2000" i="1">
                        <a:latin typeface="Cambria Math" panose="02040503050406030204" pitchFamily="18" charset="0"/>
                        <a:ea typeface="宋体" panose="02010600030101010101" pitchFamily="2" charset="-122"/>
                      </a:rPr>
                      <m:t>服从</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自由度为</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的</a:t>
                </a:r>
                <a14:m>
                  <m:oMath xmlns:m="http://schemas.openxmlformats.org/officeDocument/2006/math">
                    <m:sSup>
                      <m:sSupPr>
                        <m:ctrlPr>
                          <a:rPr lang="en-US" altLang="zh-CN" sz="2000" i="1" smtClean="0">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rPr>
                          <m:t>𝜒</m:t>
                        </m:r>
                      </m:e>
                      <m:sup>
                        <m:r>
                          <a:rPr lang="en-US" altLang="zh-CN" sz="2000" b="0" i="1" smtClean="0">
                            <a:latin typeface="Cambria Math" panose="02040503050406030204" pitchFamily="18" charset="0"/>
                            <a:ea typeface="宋体" panose="02010600030101010101" pitchFamily="2" charset="-122"/>
                          </a:rPr>
                          <m:t>2</m:t>
                        </m:r>
                      </m:sup>
                    </m:sSup>
                    <m:r>
                      <a:rPr lang="zh-CN" altLang="en-US" sz="2000" i="1">
                        <a:latin typeface="Cambria Math" panose="02040503050406030204" pitchFamily="18" charset="0"/>
                        <a:ea typeface="宋体" panose="02010600030101010101" pitchFamily="2" charset="-122"/>
                      </a:rPr>
                      <m:t>分布</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，即标准正态分布变量的平方。给定显著度</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宋体" panose="02010600030101010101" pitchFamily="2" charset="-122"/>
                      </a:rPr>
                      <m:t>𝛼</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，当以上</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变量小于临界值</a:t>
                </a:r>
                <a14:m>
                  <m:oMath xmlns:m="http://schemas.openxmlformats.org/officeDocument/2006/math">
                    <m:sSubSup>
                      <m:sSubSupPr>
                        <m:ctrlPr>
                          <a:rPr lang="en-US" altLang="zh-CN" sz="2000" i="1" smtClean="0">
                            <a:solidFill>
                              <a:schemeClr val="accent1"/>
                            </a:solidFill>
                            <a:latin typeface="Cambria Math" panose="02040503050406030204" pitchFamily="18" charset="0"/>
                            <a:ea typeface="宋体" panose="02010600030101010101" pitchFamily="2" charset="-122"/>
                          </a:rPr>
                        </m:ctrlPr>
                      </m:sSubSupPr>
                      <m:e>
                        <m:r>
                          <a:rPr lang="en-US" altLang="zh-CN" sz="2000" i="1">
                            <a:solidFill>
                              <a:schemeClr val="accent1"/>
                            </a:solidFill>
                            <a:latin typeface="Cambria Math" panose="02040503050406030204" pitchFamily="18" charset="0"/>
                          </a:rPr>
                          <m:t>𝜒</m:t>
                        </m:r>
                      </m:e>
                      <m:sub>
                        <m:r>
                          <a:rPr lang="zh-CN" altLang="en-US" sz="2000" i="1" smtClean="0">
                            <a:solidFill>
                              <a:schemeClr val="accent1"/>
                            </a:solidFill>
                            <a:latin typeface="Cambria Math" panose="02040503050406030204" pitchFamily="18" charset="0"/>
                            <a:ea typeface="宋体" panose="02010600030101010101" pitchFamily="2" charset="-122"/>
                          </a:rPr>
                          <m:t>𝛼</m:t>
                        </m:r>
                      </m:sub>
                      <m:sup>
                        <m:r>
                          <a:rPr lang="en-US" altLang="zh-CN" sz="2000" b="0" i="1" smtClean="0">
                            <a:solidFill>
                              <a:schemeClr val="accent1"/>
                            </a:solidFill>
                            <a:latin typeface="Cambria Math" panose="02040503050406030204" pitchFamily="18" charset="0"/>
                            <a:ea typeface="宋体" panose="02010600030101010101" pitchFamily="2" charset="-122"/>
                          </a:rPr>
                          <m:t>2</m:t>
                        </m:r>
                      </m:sup>
                    </m:sSubSup>
                    <m:r>
                      <a:rPr lang="zh-CN" altLang="en-US" sz="2000" i="1">
                        <a:solidFill>
                          <a:schemeClr val="accent1"/>
                        </a:solidFill>
                        <a:latin typeface="Cambria Math" panose="02040503050406030204" pitchFamily="18" charset="0"/>
                        <a:ea typeface="宋体" panose="02010600030101010101" pitchFamily="2" charset="-122"/>
                      </a:rPr>
                      <m:t>时</m:t>
                    </m:r>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，假设成立</a:t>
                </a:r>
                <a:r>
                  <a:rPr lang="zh-CN" altLang="en-US" sz="2000" dirty="0">
                    <a:latin typeface="宋体" panose="02010600030101010101" pitchFamily="2" charset="-122"/>
                    <a:ea typeface="宋体" panose="02010600030101010101" pitchFamily="2" charset="-122"/>
                    <a:cs typeface="宋体" panose="02010600030101010101" pitchFamily="2" charset="-122"/>
                  </a:rPr>
                  <a:t>，反之假设错误。</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gn="ctr">
                  <a:lnSpc>
                    <a:spcPct val="150000"/>
                  </a:lnSpc>
                  <a:buFont typeface="Wingdings" panose="05000000000000000000" charset="0"/>
                </a:pPr>
                <a:r>
                  <a:rPr lang="zh-CN" altLang="en-US" sz="2000" dirty="0">
                    <a:latin typeface="宋体" panose="02010600030101010101" pitchFamily="2" charset="-122"/>
                    <a:ea typeface="宋体" panose="02010600030101010101" pitchFamily="2" charset="-122"/>
                    <a:cs typeface="宋体" panose="02010600030101010101" pitchFamily="2" charset="-122"/>
                  </a:rPr>
                  <a:t>图</a:t>
                </a:r>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两学习器分类差别列联表</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1572242"/>
                <a:ext cx="10562771" cy="3638432"/>
              </a:xfrm>
              <a:prstGeom prst="rect">
                <a:avLst/>
              </a:prstGeom>
              <a:blipFill>
                <a:blip r:embed="rId3"/>
                <a:stretch>
                  <a:fillRect l="-519" r="-29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EECC3F7D-A3CA-41E8-B180-A6ED8CE45DDA}"/>
                  </a:ext>
                </a:extLst>
              </p:cNvPr>
              <p:cNvGraphicFramePr>
                <a:graphicFrameLocks noGrp="1"/>
              </p:cNvGraphicFramePr>
              <p:nvPr>
                <p:extLst>
                  <p:ext uri="{D42A27DB-BD31-4B8C-83A1-F6EECF244321}">
                    <p14:modId xmlns:p14="http://schemas.microsoft.com/office/powerpoint/2010/main" val="1911566152"/>
                  </p:ext>
                </p:extLst>
              </p:nvPr>
            </p:nvGraphicFramePr>
            <p:xfrm>
              <a:off x="2032000" y="4769150"/>
              <a:ext cx="8127999" cy="1584960"/>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val="3204841756"/>
                        </a:ext>
                      </a:extLst>
                    </a:gridCol>
                    <a:gridCol w="2709333">
                      <a:extLst>
                        <a:ext uri="{9D8B030D-6E8A-4147-A177-3AD203B41FA5}">
                          <a16:colId xmlns:a16="http://schemas.microsoft.com/office/drawing/2014/main" val="3638628848"/>
                        </a:ext>
                      </a:extLst>
                    </a:gridCol>
                    <a:gridCol w="2709333">
                      <a:extLst>
                        <a:ext uri="{9D8B030D-6E8A-4147-A177-3AD203B41FA5}">
                          <a16:colId xmlns:a16="http://schemas.microsoft.com/office/drawing/2014/main" val="3998482640"/>
                        </a:ext>
                      </a:extLst>
                    </a:gridCol>
                  </a:tblGrid>
                  <a:tr h="370840">
                    <a:tc rowSpan="2">
                      <a:txBody>
                        <a:bodyPr/>
                        <a:lstStyle/>
                        <a:p>
                          <a:pPr algn="ctr"/>
                          <a:r>
                            <a:rPr lang="zh-CN" altLang="en-US" sz="2000" b="0" dirty="0">
                              <a:latin typeface="宋体" panose="02010600030101010101" pitchFamily="2" charset="-122"/>
                              <a:ea typeface="宋体" panose="02010600030101010101" pitchFamily="2" charset="-122"/>
                            </a:rPr>
                            <a:t>算法</a:t>
                          </a: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B</a:t>
                          </a:r>
                          <a:endParaRPr lang="zh-CN" altLang="en-US" sz="2000" b="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000" b="0" dirty="0">
                              <a:latin typeface="宋体" panose="02010600030101010101" pitchFamily="2" charset="-122"/>
                              <a:ea typeface="宋体" panose="02010600030101010101" pitchFamily="2" charset="-122"/>
                            </a:rPr>
                            <a:t>算法</a:t>
                          </a: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A</a:t>
                          </a:r>
                          <a:endParaRPr lang="zh-CN" altLang="en-US" sz="2000" b="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val="102812749"/>
                      </a:ext>
                    </a:extLst>
                  </a:tr>
                  <a:tr h="370840">
                    <a:tc vMerge="1">
                      <a:txBody>
                        <a:bodyPr/>
                        <a:lstStyle/>
                        <a:p>
                          <a:endParaRPr lang="zh-CN" altLang="en-US" dirty="0"/>
                        </a:p>
                      </a:txBody>
                      <a:tcPr>
                        <a:solidFill>
                          <a:schemeClr val="bg1">
                            <a:alpha val="20000"/>
                          </a:schemeClr>
                        </a:solidFill>
                      </a:tcPr>
                    </a:tc>
                    <a:tc>
                      <a:txBody>
                        <a:bodyPr/>
                        <a:lstStyle/>
                        <a:p>
                          <a:pPr algn="ctr"/>
                          <a:r>
                            <a:rPr lang="zh-CN" altLang="en-US" sz="2000" dirty="0">
                              <a:latin typeface="宋体" panose="02010600030101010101" pitchFamily="2" charset="-122"/>
                              <a:ea typeface="宋体" panose="02010600030101010101" pitchFamily="2" charset="-122"/>
                            </a:rPr>
                            <a:t>正确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zh-CN" altLang="en-US" sz="2000" dirty="0">
                              <a:latin typeface="宋体" panose="02010600030101010101" pitchFamily="2" charset="-122"/>
                              <a:ea typeface="宋体" panose="02010600030101010101" pitchFamily="2" charset="-122"/>
                            </a:rPr>
                            <a:t>错误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631771330"/>
                      </a:ext>
                    </a:extLst>
                  </a:tr>
                  <a:tr h="370840">
                    <a:tc>
                      <a:txBody>
                        <a:bodyPr/>
                        <a:lstStyle/>
                        <a:p>
                          <a:pPr algn="ctr"/>
                          <a:r>
                            <a:rPr lang="zh-CN" altLang="en-US" sz="2000" dirty="0">
                              <a:latin typeface="宋体" panose="02010600030101010101" pitchFamily="2" charset="-122"/>
                              <a:ea typeface="宋体" panose="02010600030101010101" pitchFamily="2" charset="-122"/>
                            </a:rPr>
                            <a:t>正确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𝑒</m:t>
                                    </m:r>
                                  </m:e>
                                  <m:sub>
                                    <m:r>
                                      <a:rPr lang="en-US" altLang="zh-CN" sz="2000" b="0" i="1" smtClean="0">
                                        <a:latin typeface="Cambria Math" panose="02040503050406030204" pitchFamily="18" charset="0"/>
                                        <a:ea typeface="宋体" panose="02010600030101010101" pitchFamily="2" charset="-122"/>
                                      </a:rPr>
                                      <m:t>00</m:t>
                                    </m:r>
                                  </m:sub>
                                </m:sSub>
                              </m:oMath>
                            </m:oMathPara>
                          </a14:m>
                          <a:endParaRPr lang="zh-CN" altLang="en-US" sz="2000" dirty="0">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𝑒</m:t>
                                    </m:r>
                                  </m:e>
                                  <m:sub>
                                    <m:r>
                                      <a:rPr lang="en-US" altLang="zh-CN" sz="2000" b="0" i="1" smtClean="0">
                                        <a:latin typeface="Cambria Math" panose="02040503050406030204" pitchFamily="18" charset="0"/>
                                        <a:ea typeface="宋体" panose="02010600030101010101" pitchFamily="2" charset="-122"/>
                                      </a:rPr>
                                      <m:t>01</m:t>
                                    </m:r>
                                  </m:sub>
                                </m:sSub>
                              </m:oMath>
                            </m:oMathPara>
                          </a14:m>
                          <a:endParaRPr lang="zh-CN" altLang="en-US" sz="2000" dirty="0">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7895629"/>
                      </a:ext>
                    </a:extLst>
                  </a:tr>
                  <a:tr h="370840">
                    <a:tc>
                      <a:txBody>
                        <a:bodyPr/>
                        <a:lstStyle/>
                        <a:p>
                          <a:pPr algn="ctr"/>
                          <a:r>
                            <a:rPr lang="zh-CN" altLang="en-US" sz="2000" dirty="0">
                              <a:latin typeface="宋体" panose="02010600030101010101" pitchFamily="2" charset="-122"/>
                              <a:ea typeface="宋体" panose="02010600030101010101" pitchFamily="2" charset="-122"/>
                            </a:rPr>
                            <a:t>错误</a:t>
                          </a:r>
                        </a:p>
                      </a:txBody>
                      <a:tcPr>
                        <a:lnT w="12700" cap="flat" cmpd="sng" algn="ctr">
                          <a:solidFill>
                            <a:schemeClr val="tx1"/>
                          </a:solidFill>
                          <a:prstDash val="solid"/>
                          <a:round/>
                          <a:headEnd type="none" w="med" len="med"/>
                          <a:tailEnd type="none" w="med" len="med"/>
                        </a:lnT>
                        <a:solidFill>
                          <a:schemeClr val="bg1">
                            <a:alpha val="2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𝑒</m:t>
                                    </m:r>
                                  </m:e>
                                  <m:sub>
                                    <m:r>
                                      <a:rPr lang="en-US" altLang="zh-CN" sz="2000" b="0" i="1" smtClean="0">
                                        <a:latin typeface="Cambria Math" panose="02040503050406030204" pitchFamily="18" charset="0"/>
                                        <a:ea typeface="宋体" panose="02010600030101010101" pitchFamily="2" charset="-122"/>
                                      </a:rPr>
                                      <m:t>10</m:t>
                                    </m:r>
                                  </m:sub>
                                </m:sSub>
                              </m:oMath>
                            </m:oMathPara>
                          </a14:m>
                          <a:endParaRPr lang="zh-CN" altLang="en-US" sz="2000" dirty="0">
                            <a:latin typeface="宋体" panose="02010600030101010101" pitchFamily="2" charset="-122"/>
                            <a:ea typeface="宋体" panose="02010600030101010101" pitchFamily="2" charset="-122"/>
                          </a:endParaRPr>
                        </a:p>
                      </a:txBody>
                      <a:tcPr>
                        <a:lnT w="12700" cap="flat" cmpd="sng" algn="ctr">
                          <a:solidFill>
                            <a:schemeClr val="tx1"/>
                          </a:solidFill>
                          <a:prstDash val="solid"/>
                          <a:round/>
                          <a:headEnd type="none" w="med" len="med"/>
                          <a:tailEnd type="none" w="med" len="med"/>
                        </a:lnT>
                        <a:solidFill>
                          <a:schemeClr val="bg1">
                            <a:alpha val="2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𝑒</m:t>
                                    </m:r>
                                  </m:e>
                                  <m:sub>
                                    <m:r>
                                      <a:rPr lang="en-US" altLang="zh-CN" sz="2000" b="0" i="1" smtClean="0">
                                        <a:latin typeface="Cambria Math" panose="02040503050406030204" pitchFamily="18" charset="0"/>
                                        <a:ea typeface="宋体" panose="02010600030101010101" pitchFamily="2" charset="-122"/>
                                      </a:rPr>
                                      <m:t>11</m:t>
                                    </m:r>
                                  </m:sub>
                                </m:sSub>
                              </m:oMath>
                            </m:oMathPara>
                          </a14:m>
                          <a:endParaRPr lang="zh-CN" altLang="en-US" sz="2000" dirty="0">
                            <a:latin typeface="宋体" panose="02010600030101010101" pitchFamily="2" charset="-122"/>
                            <a:ea typeface="宋体" panose="02010600030101010101" pitchFamily="2" charset="-122"/>
                          </a:endParaRPr>
                        </a:p>
                      </a:txBody>
                      <a:tcPr>
                        <a:lnT w="12700" cap="flat" cmpd="sng" algn="ctr">
                          <a:solidFill>
                            <a:schemeClr val="tx1"/>
                          </a:solidFill>
                          <a:prstDash val="solid"/>
                          <a:round/>
                          <a:headEnd type="none" w="med" len="med"/>
                          <a:tailEnd type="none" w="med" len="med"/>
                        </a:lnT>
                        <a:solidFill>
                          <a:schemeClr val="bg1">
                            <a:alpha val="20000"/>
                          </a:schemeClr>
                        </a:solidFill>
                      </a:tcPr>
                    </a:tc>
                    <a:extLst>
                      <a:ext uri="{0D108BD9-81ED-4DB2-BD59-A6C34878D82A}">
                        <a16:rowId xmlns:a16="http://schemas.microsoft.com/office/drawing/2014/main" val="3782562976"/>
                      </a:ext>
                    </a:extLst>
                  </a:tr>
                </a:tbl>
              </a:graphicData>
            </a:graphic>
          </p:graphicFrame>
        </mc:Choice>
        <mc:Fallback xmlns="">
          <p:graphicFrame>
            <p:nvGraphicFramePr>
              <p:cNvPr id="5" name="表格 5">
                <a:extLst>
                  <a:ext uri="{FF2B5EF4-FFF2-40B4-BE49-F238E27FC236}">
                    <a16:creationId xmlns:a16="http://schemas.microsoft.com/office/drawing/2014/main" id="{EECC3F7D-A3CA-41E8-B180-A6ED8CE45DDA}"/>
                  </a:ext>
                </a:extLst>
              </p:cNvPr>
              <p:cNvGraphicFramePr>
                <a:graphicFrameLocks noGrp="1"/>
              </p:cNvGraphicFramePr>
              <p:nvPr>
                <p:extLst>
                  <p:ext uri="{D42A27DB-BD31-4B8C-83A1-F6EECF244321}">
                    <p14:modId xmlns:p14="http://schemas.microsoft.com/office/powerpoint/2010/main" val="1911566152"/>
                  </p:ext>
                </p:extLst>
              </p:nvPr>
            </p:nvGraphicFramePr>
            <p:xfrm>
              <a:off x="2032000" y="4769150"/>
              <a:ext cx="8127999" cy="1584960"/>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val="3204841756"/>
                        </a:ext>
                      </a:extLst>
                    </a:gridCol>
                    <a:gridCol w="2709333">
                      <a:extLst>
                        <a:ext uri="{9D8B030D-6E8A-4147-A177-3AD203B41FA5}">
                          <a16:colId xmlns:a16="http://schemas.microsoft.com/office/drawing/2014/main" val="3638628848"/>
                        </a:ext>
                      </a:extLst>
                    </a:gridCol>
                    <a:gridCol w="2709333">
                      <a:extLst>
                        <a:ext uri="{9D8B030D-6E8A-4147-A177-3AD203B41FA5}">
                          <a16:colId xmlns:a16="http://schemas.microsoft.com/office/drawing/2014/main" val="3998482640"/>
                        </a:ext>
                      </a:extLst>
                    </a:gridCol>
                  </a:tblGrid>
                  <a:tr h="396240">
                    <a:tc rowSpan="2">
                      <a:txBody>
                        <a:bodyPr/>
                        <a:lstStyle/>
                        <a:p>
                          <a:pPr algn="ctr"/>
                          <a:r>
                            <a:rPr lang="zh-CN" altLang="en-US" sz="2000" b="0" dirty="0">
                              <a:latin typeface="宋体" panose="02010600030101010101" pitchFamily="2" charset="-122"/>
                              <a:ea typeface="宋体" panose="02010600030101010101" pitchFamily="2" charset="-122"/>
                            </a:rPr>
                            <a:t>算法</a:t>
                          </a: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B</a:t>
                          </a:r>
                          <a:endParaRPr lang="zh-CN" altLang="en-US" sz="2000" b="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000" b="0" dirty="0">
                              <a:latin typeface="宋体" panose="02010600030101010101" pitchFamily="2" charset="-122"/>
                              <a:ea typeface="宋体" panose="02010600030101010101" pitchFamily="2" charset="-122"/>
                            </a:rPr>
                            <a:t>算法</a:t>
                          </a: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A</a:t>
                          </a:r>
                          <a:endParaRPr lang="zh-CN" altLang="en-US" sz="2000" b="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val="102812749"/>
                      </a:ext>
                    </a:extLst>
                  </a:tr>
                  <a:tr h="396240">
                    <a:tc vMerge="1">
                      <a:txBody>
                        <a:bodyPr/>
                        <a:lstStyle/>
                        <a:p>
                          <a:endParaRPr lang="zh-CN" altLang="en-US" dirty="0"/>
                        </a:p>
                      </a:txBody>
                      <a:tcPr>
                        <a:solidFill>
                          <a:schemeClr val="bg1">
                            <a:alpha val="20000"/>
                          </a:schemeClr>
                        </a:solidFill>
                      </a:tcPr>
                    </a:tc>
                    <a:tc>
                      <a:txBody>
                        <a:bodyPr/>
                        <a:lstStyle/>
                        <a:p>
                          <a:pPr algn="ctr"/>
                          <a:r>
                            <a:rPr lang="zh-CN" altLang="en-US" sz="2000" dirty="0">
                              <a:latin typeface="宋体" panose="02010600030101010101" pitchFamily="2" charset="-122"/>
                              <a:ea typeface="宋体" panose="02010600030101010101" pitchFamily="2" charset="-122"/>
                            </a:rPr>
                            <a:t>正确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ctr"/>
                          <a:r>
                            <a:rPr lang="zh-CN" altLang="en-US" sz="2000" dirty="0">
                              <a:latin typeface="宋体" panose="02010600030101010101" pitchFamily="2" charset="-122"/>
                              <a:ea typeface="宋体" panose="02010600030101010101" pitchFamily="2" charset="-122"/>
                            </a:rPr>
                            <a:t>错误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1631771330"/>
                      </a:ext>
                    </a:extLst>
                  </a:tr>
                  <a:tr h="396240">
                    <a:tc>
                      <a:txBody>
                        <a:bodyPr/>
                        <a:lstStyle/>
                        <a:p>
                          <a:pPr algn="ctr"/>
                          <a:r>
                            <a:rPr lang="zh-CN" altLang="en-US" sz="2000" dirty="0">
                              <a:latin typeface="宋体" panose="02010600030101010101" pitchFamily="2" charset="-122"/>
                              <a:ea typeface="宋体" panose="02010600030101010101" pitchFamily="2" charset="-122"/>
                            </a:rPr>
                            <a:t>正确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0450" t="-212308" r="-100676" b="-12615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200000" t="-212308" r="-449" b="-126154"/>
                          </a:stretch>
                        </a:blipFill>
                      </a:tcPr>
                    </a:tc>
                    <a:extLst>
                      <a:ext uri="{0D108BD9-81ED-4DB2-BD59-A6C34878D82A}">
                        <a16:rowId xmlns:a16="http://schemas.microsoft.com/office/drawing/2014/main" val="1687895629"/>
                      </a:ext>
                    </a:extLst>
                  </a:tr>
                  <a:tr h="396240">
                    <a:tc>
                      <a:txBody>
                        <a:bodyPr/>
                        <a:lstStyle/>
                        <a:p>
                          <a:pPr algn="ctr"/>
                          <a:r>
                            <a:rPr lang="zh-CN" altLang="en-US" sz="2000" dirty="0">
                              <a:latin typeface="宋体" panose="02010600030101010101" pitchFamily="2" charset="-122"/>
                              <a:ea typeface="宋体" panose="02010600030101010101" pitchFamily="2" charset="-122"/>
                            </a:rPr>
                            <a:t>错误</a:t>
                          </a:r>
                        </a:p>
                      </a:txBody>
                      <a:tcPr>
                        <a:lnT w="12700" cap="flat" cmpd="sng" algn="ctr">
                          <a:solidFill>
                            <a:schemeClr val="tx1"/>
                          </a:solidFill>
                          <a:prstDash val="solid"/>
                          <a:round/>
                          <a:headEnd type="none" w="med" len="med"/>
                          <a:tailEnd type="none" w="med" len="med"/>
                        </a:lnT>
                        <a:solidFill>
                          <a:schemeClr val="bg1">
                            <a:alpha val="20000"/>
                          </a:schemeClr>
                        </a:solidFill>
                      </a:tcPr>
                    </a:tc>
                    <a:tc>
                      <a:txBody>
                        <a:bodyPr/>
                        <a:lstStyle/>
                        <a:p>
                          <a:endParaRPr lang="zh-CN"/>
                        </a:p>
                      </a:txBody>
                      <a:tcPr>
                        <a:lnT w="12700" cap="flat" cmpd="sng" algn="ctr">
                          <a:solidFill>
                            <a:schemeClr val="tx1"/>
                          </a:solidFill>
                          <a:prstDash val="solid"/>
                          <a:round/>
                          <a:headEnd type="none" w="med" len="med"/>
                          <a:tailEnd type="none" w="med" len="med"/>
                        </a:lnT>
                        <a:blipFill>
                          <a:blip r:embed="rId4"/>
                          <a:stretch>
                            <a:fillRect l="-100450" t="-312308" r="-100676" b="-26154"/>
                          </a:stretch>
                        </a:blipFill>
                      </a:tcPr>
                    </a:tc>
                    <a:tc>
                      <a:txBody>
                        <a:bodyPr/>
                        <a:lstStyle/>
                        <a:p>
                          <a:endParaRPr lang="zh-CN"/>
                        </a:p>
                      </a:txBody>
                      <a:tcPr>
                        <a:lnT w="12700" cap="flat" cmpd="sng" algn="ctr">
                          <a:solidFill>
                            <a:schemeClr val="tx1"/>
                          </a:solidFill>
                          <a:prstDash val="solid"/>
                          <a:round/>
                          <a:headEnd type="none" w="med" len="med"/>
                          <a:tailEnd type="none" w="med" len="med"/>
                        </a:lnT>
                        <a:blipFill>
                          <a:blip r:embed="rId4"/>
                          <a:stretch>
                            <a:fillRect l="-200000" t="-312308" r="-449" b="-26154"/>
                          </a:stretch>
                        </a:blipFill>
                      </a:tcPr>
                    </a:tc>
                    <a:extLst>
                      <a:ext uri="{0D108BD9-81ED-4DB2-BD59-A6C34878D82A}">
                        <a16:rowId xmlns:a16="http://schemas.microsoft.com/office/drawing/2014/main" val="3782562976"/>
                      </a:ext>
                    </a:extLst>
                  </a:tr>
                </a:tbl>
              </a:graphicData>
            </a:graphic>
          </p:graphicFrame>
        </mc:Fallback>
      </mc:AlternateContent>
      <p:sp>
        <p:nvSpPr>
          <p:cNvPr id="6" name="文本框 5">
            <a:extLst>
              <a:ext uri="{FF2B5EF4-FFF2-40B4-BE49-F238E27FC236}">
                <a16:creationId xmlns:a16="http://schemas.microsoft.com/office/drawing/2014/main" id="{28C7069E-D4B6-43FA-BEA6-040B0CFC2D31}"/>
              </a:ext>
            </a:extLst>
          </p:cNvPr>
          <p:cNvSpPr txBox="1"/>
          <p:nvPr/>
        </p:nvSpPr>
        <p:spPr>
          <a:xfrm>
            <a:off x="5640355" y="2971800"/>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332692160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11352788" cy="523220"/>
          </a:xfrm>
          <a:prstGeom prst="rect">
            <a:avLst/>
          </a:prstGeom>
          <a:noFill/>
          <a:ln w="9525">
            <a:noFill/>
          </a:ln>
        </p:spPr>
        <p:txBody>
          <a:bodyPr wrap="none" anchor="t" anchorCtr="0">
            <a:spAutoFit/>
          </a:bodyPr>
          <a:lstStyle/>
          <a:p>
            <a:r>
              <a:rPr lang="zh-CN" altLang="en-US" sz="2800" b="1" dirty="0">
                <a:solidFill>
                  <a:srgbClr val="262626"/>
                </a:solidFill>
                <a:latin typeface="宋体" panose="02010600030101010101" pitchFamily="2" charset="-122"/>
                <a:ea typeface="宋体" panose="02010600030101010101" pitchFamily="2" charset="-122"/>
              </a:rPr>
              <a:t>比较检验</a:t>
            </a:r>
            <a:r>
              <a:rPr lang="en-US" altLang="zh-CN" sz="2800" b="1" dirty="0">
                <a:solidFill>
                  <a:srgbClr val="262626"/>
                </a:solidFill>
                <a:latin typeface="宋体" panose="02010600030101010101" pitchFamily="2" charset="-122"/>
                <a:ea typeface="宋体" panose="02010600030101010101" pitchFamily="2" charset="-122"/>
              </a:rPr>
              <a:t>—</a:t>
            </a:r>
            <a:r>
              <a:rPr lang="en-US" altLang="zh-CN" sz="2800" b="1" dirty="0">
                <a:solidFill>
                  <a:srgbClr val="262626"/>
                </a:solidFill>
                <a:latin typeface="Times New Roman" panose="02020603050405020304" pitchFamily="18" charset="0"/>
                <a:ea typeface="宋体" panose="02010600030101010101" pitchFamily="2" charset="-122"/>
                <a:cs typeface="Times New Roman" panose="02020603050405020304" pitchFamily="18" charset="0"/>
              </a:rPr>
              <a:t>Friedman</a:t>
            </a:r>
            <a:r>
              <a:rPr lang="zh-CN" altLang="en-US" sz="2800" b="1" dirty="0">
                <a:solidFill>
                  <a:srgbClr val="262626"/>
                </a:solidFill>
                <a:latin typeface="宋体" panose="02010600030101010101" pitchFamily="2" charset="-122"/>
                <a:ea typeface="宋体" panose="02010600030101010101" pitchFamily="2" charset="-122"/>
              </a:rPr>
              <a:t>检验和</a:t>
            </a:r>
            <a:r>
              <a:rPr lang="en-US" altLang="zh-CN" sz="2800" b="1" dirty="0" err="1">
                <a:solidFill>
                  <a:srgbClr val="262626"/>
                </a:solidFill>
                <a:latin typeface="Times New Roman" panose="02020603050405020304" pitchFamily="18" charset="0"/>
                <a:ea typeface="宋体" panose="02010600030101010101" pitchFamily="2" charset="-122"/>
                <a:cs typeface="Times New Roman" panose="02020603050405020304" pitchFamily="18" charset="0"/>
              </a:rPr>
              <a:t>Nemenyi</a:t>
            </a:r>
            <a:r>
              <a:rPr lang="zh-CN" altLang="en-US" sz="2800" b="1" dirty="0">
                <a:solidFill>
                  <a:srgbClr val="262626"/>
                </a:solidFill>
                <a:latin typeface="宋体" panose="02010600030101010101" pitchFamily="2" charset="-122"/>
                <a:ea typeface="宋体" panose="02010600030101010101" pitchFamily="2" charset="-122"/>
              </a:rPr>
              <a:t>后续检验（多个数据集多个算法）</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35</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542932"/>
                <a:ext cx="10562771" cy="5902770"/>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首先使用留出法或者交叉验证法得到每个算法在每个数据集上方的测试结果，然后在每个数据集上根据测试性能由好到坏进行排序，并</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赋序值</a:t>
                </a:r>
                <a:r>
                  <a:rPr lang="zh-CN" altLang="en-US" sz="2000" dirty="0">
                    <a:latin typeface="宋体" panose="02010600030101010101" pitchFamily="2" charset="-122"/>
                    <a:ea typeface="宋体" panose="02010600030101010101" pitchFamily="2" charset="-122"/>
                    <a:cs typeface="宋体" panose="02010600030101010101" pitchFamily="2" charset="-122"/>
                  </a:rPr>
                  <a:t>；若算法的测试性能相同，则平分序值，然后计算每个算法的平均序值。假设</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宋体" panose="02010600030101010101" pitchFamily="2" charset="-122"/>
                    <a:ea typeface="宋体" panose="02010600030101010101" pitchFamily="2" charset="-122"/>
                    <a:cs typeface="宋体" panose="02010600030101010101" pitchFamily="2" charset="-122"/>
                  </a:rPr>
                  <a:t>个数据集，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宋体" panose="02010600030101010101" pitchFamily="2" charset="-122"/>
                  </a:rPr>
                  <a:t>个算法然后使用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Friedman</a:t>
                </a:r>
                <a:r>
                  <a:rPr lang="zh-CN" altLang="en-US" sz="2000" dirty="0">
                    <a:latin typeface="宋体" panose="02010600030101010101" pitchFamily="2" charset="-122"/>
                    <a:ea typeface="宋体" panose="02010600030101010101" pitchFamily="2" charset="-122"/>
                    <a:cs typeface="宋体" panose="02010600030101010101" pitchFamily="2" charset="-122"/>
                  </a:rPr>
                  <a:t>检验来检验这些算法是否性能相同。变量</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zh-CN" altLang="en-US" sz="2000" i="1" smtClean="0">
                            <a:latin typeface="Cambria Math" panose="02040503050406030204" pitchFamily="18" charset="0"/>
                            <a:ea typeface="宋体" panose="02010600030101010101" pitchFamily="2" charset="-122"/>
                          </a:rPr>
                          <m:t>𝜏</m:t>
                        </m:r>
                      </m:e>
                      <m:sub>
                        <m:sSup>
                          <m:sSupPr>
                            <m:ctrlPr>
                              <a:rPr lang="en-US" altLang="zh-CN" sz="2000" i="1" smtClean="0">
                                <a:latin typeface="Cambria Math" panose="02040503050406030204" pitchFamily="18" charset="0"/>
                                <a:ea typeface="宋体" panose="02010600030101010101" pitchFamily="2" charset="-122"/>
                              </a:rPr>
                            </m:ctrlPr>
                          </m:sSupPr>
                          <m:e>
                            <m:r>
                              <a:rPr lang="en-US" altLang="zh-CN" sz="2000" i="1" smtClean="0">
                                <a:latin typeface="Cambria Math" panose="02040503050406030204" pitchFamily="18" charset="0"/>
                              </a:rPr>
                              <m:t>𝜒</m:t>
                            </m:r>
                          </m:e>
                          <m:sup>
                            <m:r>
                              <a:rPr lang="en-US" altLang="zh-CN" sz="2000" b="0" i="1" smtClean="0">
                                <a:latin typeface="Cambria Math" panose="02040503050406030204" pitchFamily="18" charset="0"/>
                                <a:ea typeface="宋体" panose="02010600030101010101" pitchFamily="2" charset="-122"/>
                              </a:rPr>
                              <m:t>2</m:t>
                            </m:r>
                          </m:sup>
                        </m:sSup>
                      </m:sub>
                    </m:sSub>
                    <m:r>
                      <a:rPr lang="en-US" altLang="zh-CN" sz="2000" b="0" i="1" smtClean="0">
                        <a:latin typeface="Cambria Math" panose="02040503050406030204" pitchFamily="18" charset="0"/>
                        <a:ea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12</m:t>
                        </m:r>
                        <m:r>
                          <a:rPr lang="en-US" altLang="zh-CN" sz="2000" b="0" i="1" smtClean="0">
                            <a:latin typeface="Cambria Math" panose="02040503050406030204" pitchFamily="18" charset="0"/>
                            <a:ea typeface="宋体" panose="02010600030101010101" pitchFamily="2" charset="-122"/>
                          </a:rPr>
                          <m:t>𝑁</m:t>
                        </m:r>
                      </m:num>
                      <m:den>
                        <m:r>
                          <a:rPr lang="en-US" altLang="zh-CN" sz="2000" b="0" i="1" smtClean="0">
                            <a:latin typeface="Cambria Math" panose="02040503050406030204" pitchFamily="18" charset="0"/>
                            <a:ea typeface="宋体" panose="02010600030101010101" pitchFamily="2" charset="-122"/>
                          </a:rPr>
                          <m:t>𝑘</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𝑘</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1</m:t>
                            </m:r>
                          </m:e>
                        </m:d>
                      </m:den>
                    </m:f>
                    <m:d>
                      <m:dPr>
                        <m:ctrlPr>
                          <a:rPr lang="en-US" altLang="zh-CN" sz="2000" b="0" i="1" smtClean="0">
                            <a:latin typeface="Cambria Math" panose="02040503050406030204" pitchFamily="18" charset="0"/>
                            <a:ea typeface="宋体" panose="02010600030101010101" pitchFamily="2" charset="-122"/>
                          </a:rPr>
                        </m:ctrlPr>
                      </m:dPr>
                      <m:e>
                        <m:nary>
                          <m:naryPr>
                            <m:chr m:val="∑"/>
                            <m:limLoc m:val="subSup"/>
                            <m:ctrlPr>
                              <a:rPr lang="en-US" altLang="zh-CN" sz="2000" b="0" i="1" smtClean="0">
                                <a:latin typeface="Cambria Math" panose="02040503050406030204" pitchFamily="18" charset="0"/>
                                <a:ea typeface="宋体" panose="02010600030101010101" pitchFamily="2" charset="-122"/>
                              </a:rPr>
                            </m:ctrlPr>
                          </m:naryPr>
                          <m:sub>
                            <m:r>
                              <m:rPr>
                                <m:brk m:alnAt="25"/>
                              </m:rPr>
                              <a:rPr lang="en-US" altLang="zh-CN" sz="2000" b="0" i="1" smtClean="0">
                                <a:latin typeface="Cambria Math" panose="02040503050406030204" pitchFamily="18" charset="0"/>
                                <a:ea typeface="宋体" panose="02010600030101010101" pitchFamily="2" charset="-122"/>
                              </a:rPr>
                              <m:t>𝑖</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1</m:t>
                            </m:r>
                          </m:sub>
                          <m:sup>
                            <m:r>
                              <a:rPr lang="en-US" altLang="zh-CN" sz="2000" b="0" i="1" smtClean="0">
                                <a:latin typeface="Cambria Math" panose="02040503050406030204" pitchFamily="18" charset="0"/>
                                <a:ea typeface="宋体" panose="02010600030101010101" pitchFamily="2" charset="-122"/>
                              </a:rPr>
                              <m:t>𝑘</m:t>
                            </m:r>
                          </m:sup>
                          <m:e>
                            <m:sSubSup>
                              <m:sSubSupPr>
                                <m:ctrlPr>
                                  <a:rPr lang="en-US" altLang="zh-CN" sz="2000" b="0" i="1" smtClean="0">
                                    <a:latin typeface="Cambria Math" panose="02040503050406030204" pitchFamily="18" charset="0"/>
                                    <a:ea typeface="宋体" panose="02010600030101010101" pitchFamily="2" charset="-122"/>
                                  </a:rPr>
                                </m:ctrlPr>
                              </m:sSubSupPr>
                              <m:e>
                                <m:r>
                                  <a:rPr lang="en-US" altLang="zh-CN" sz="2000" b="0" i="1" smtClean="0">
                                    <a:latin typeface="Cambria Math" panose="02040503050406030204" pitchFamily="18" charset="0"/>
                                    <a:ea typeface="宋体" panose="02010600030101010101" pitchFamily="2" charset="-122"/>
                                  </a:rPr>
                                  <m:t>𝑟</m:t>
                                </m:r>
                              </m:e>
                              <m:sub>
                                <m:r>
                                  <a:rPr lang="en-US" altLang="zh-CN" sz="2000" b="0" i="1" smtClean="0">
                                    <a:latin typeface="Cambria Math" panose="02040503050406030204" pitchFamily="18" charset="0"/>
                                    <a:ea typeface="宋体" panose="02010600030101010101" pitchFamily="2" charset="-122"/>
                                  </a:rPr>
                                  <m:t>𝑖</m:t>
                                </m:r>
                              </m:sub>
                              <m:sup>
                                <m:r>
                                  <a:rPr lang="en-US" altLang="zh-CN" sz="2000" b="0" i="1" smtClean="0">
                                    <a:latin typeface="Cambria Math" panose="02040503050406030204" pitchFamily="18" charset="0"/>
                                    <a:ea typeface="宋体" panose="02010600030101010101" pitchFamily="2" charset="-122"/>
                                  </a:rPr>
                                  <m:t>2</m:t>
                                </m:r>
                              </m:sup>
                            </m:sSubSup>
                            <m:r>
                              <a:rPr lang="en-US" altLang="zh-CN" sz="2000" b="0" i="1" smtClean="0">
                                <a:latin typeface="Cambria Math" panose="02040503050406030204" pitchFamily="18" charset="0"/>
                                <a:ea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𝑘</m:t>
                                </m:r>
                                <m:sSup>
                                  <m:sSupPr>
                                    <m:ctrlPr>
                                      <a:rPr lang="en-US" altLang="zh-CN" sz="2000" b="0" i="1" smtClean="0">
                                        <a:latin typeface="Cambria Math" panose="02040503050406030204" pitchFamily="18" charset="0"/>
                                        <a:ea typeface="宋体" panose="02010600030101010101" pitchFamily="2" charset="-122"/>
                                      </a:rPr>
                                    </m:ctrlPr>
                                  </m:sSupPr>
                                  <m:e>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𝑘</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1</m:t>
                                        </m:r>
                                      </m:e>
                                    </m:d>
                                  </m:e>
                                  <m:sup>
                                    <m:r>
                                      <a:rPr lang="en-US" altLang="zh-CN" sz="2000" b="0" i="1" smtClean="0">
                                        <a:latin typeface="Cambria Math" panose="02040503050406030204" pitchFamily="18" charset="0"/>
                                        <a:ea typeface="宋体" panose="02010600030101010101" pitchFamily="2" charset="-122"/>
                                      </a:rPr>
                                      <m:t>2</m:t>
                                    </m:r>
                                  </m:sup>
                                </m:sSup>
                              </m:num>
                              <m:den>
                                <m:r>
                                  <a:rPr lang="en-US" altLang="zh-CN" sz="2000" b="0" i="1" smtClean="0">
                                    <a:latin typeface="Cambria Math" panose="02040503050406030204" pitchFamily="18" charset="0"/>
                                    <a:ea typeface="宋体" panose="02010600030101010101" pitchFamily="2" charset="-122"/>
                                  </a:rPr>
                                  <m:t>4</m:t>
                                </m:r>
                              </m:den>
                            </m:f>
                          </m:e>
                        </m:nary>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服从自由度为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𝑘</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1</m:t>
                    </m:r>
                    <m:r>
                      <a:rPr lang="zh-CN" altLang="en-US" sz="2000" i="1">
                        <a:latin typeface="Cambria Math" panose="02040503050406030204" pitchFamily="18" charset="0"/>
                        <a:ea typeface="宋体" panose="02010600030101010101" pitchFamily="2" charset="-122"/>
                        <a:cs typeface="宋体" panose="02010600030101010101" pitchFamily="2" charset="-122"/>
                      </a:rPr>
                      <m:t>的</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卡方分布，其中</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𝑟</m:t>
                        </m:r>
                      </m:e>
                      <m:sub>
                        <m:r>
                          <a:rPr lang="en-US" altLang="zh-CN" sz="2000" b="0" i="1" smtClean="0">
                            <a:latin typeface="Cambria Math" panose="02040503050406030204" pitchFamily="18" charset="0"/>
                            <a:ea typeface="宋体" panose="02010600030101010101" pitchFamily="2" charset="-122"/>
                          </a:rPr>
                          <m:t>𝑖</m:t>
                        </m:r>
                      </m:sub>
                    </m:sSub>
                  </m:oMath>
                </a14:m>
                <a:r>
                  <a:rPr lang="zh-CN" altLang="en-US" sz="2000" dirty="0">
                    <a:latin typeface="宋体" panose="02010600030101010101" pitchFamily="2" charset="-122"/>
                    <a:ea typeface="宋体" panose="02010600030101010101" pitchFamily="2" charset="-122"/>
                    <a:cs typeface="宋体" panose="02010600030101010101" pitchFamily="2" charset="-122"/>
                  </a:rPr>
                  <a:t>表示第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latin typeface="宋体" panose="02010600030101010101" pitchFamily="2" charset="-122"/>
                    <a:ea typeface="宋体" panose="02010600030101010101" pitchFamily="2" charset="-122"/>
                    <a:cs typeface="宋体" panose="02010600030101010101" pitchFamily="2" charset="-122"/>
                  </a:rPr>
                  <a:t>个算法的平均序值。然而上式过于保守，故使用变量</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zh-CN" altLang="en-US" sz="2000" i="1" smtClean="0">
                            <a:latin typeface="Cambria Math" panose="02040503050406030204" pitchFamily="18" charset="0"/>
                            <a:ea typeface="宋体" panose="02010600030101010101" pitchFamily="2" charset="-122"/>
                          </a:rPr>
                          <m:t>𝜏</m:t>
                        </m:r>
                      </m:e>
                      <m:sub>
                        <m:r>
                          <a:rPr lang="en-US" altLang="zh-CN" sz="2000" b="0" i="1" smtClean="0">
                            <a:latin typeface="Cambria Math" panose="02040503050406030204" pitchFamily="18" charset="0"/>
                            <a:ea typeface="宋体" panose="02010600030101010101" pitchFamily="2" charset="-122"/>
                          </a:rPr>
                          <m:t>𝐹</m:t>
                        </m:r>
                      </m:sub>
                    </m:sSub>
                    <m:r>
                      <a:rPr lang="en-US" altLang="zh-CN" sz="2000" b="0" i="1" smtClean="0">
                        <a:latin typeface="Cambria Math" panose="02040503050406030204" pitchFamily="18" charset="0"/>
                        <a:ea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𝑁</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1</m:t>
                            </m:r>
                          </m:e>
                        </m:d>
                        <m:sSub>
                          <m:sSubPr>
                            <m:ctrlPr>
                              <a:rPr lang="en-US" altLang="zh-CN" sz="2000" i="1">
                                <a:latin typeface="Cambria Math" panose="02040503050406030204" pitchFamily="18" charset="0"/>
                                <a:ea typeface="宋体" panose="02010600030101010101" pitchFamily="2" charset="-122"/>
                              </a:rPr>
                            </m:ctrlPr>
                          </m:sSubPr>
                          <m:e>
                            <m:r>
                              <a:rPr lang="zh-CN" altLang="en-US" sz="2000" i="1">
                                <a:latin typeface="Cambria Math" panose="02040503050406030204" pitchFamily="18" charset="0"/>
                                <a:ea typeface="宋体" panose="02010600030101010101" pitchFamily="2" charset="-122"/>
                              </a:rPr>
                              <m:t>𝜏</m:t>
                            </m:r>
                          </m:e>
                          <m:sub>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rPr>
                                  <m:t>𝜒</m:t>
                                </m:r>
                              </m:e>
                              <m:sup>
                                <m:r>
                                  <a:rPr lang="en-US" altLang="zh-CN" sz="2000" i="1">
                                    <a:latin typeface="Cambria Math" panose="02040503050406030204" pitchFamily="18" charset="0"/>
                                    <a:ea typeface="宋体" panose="02010600030101010101" pitchFamily="2" charset="-122"/>
                                  </a:rPr>
                                  <m:t>2</m:t>
                                </m:r>
                              </m:sup>
                            </m:sSup>
                          </m:sub>
                        </m:sSub>
                      </m:num>
                      <m:den>
                        <m:r>
                          <a:rPr lang="en-US" altLang="zh-CN" sz="2000" b="0" i="1" smtClean="0">
                            <a:latin typeface="Cambria Math" panose="02040503050406030204" pitchFamily="18" charset="0"/>
                            <a:ea typeface="宋体" panose="02010600030101010101" pitchFamily="2" charset="-122"/>
                          </a:rPr>
                          <m:t>𝑁</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𝑘</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1</m:t>
                            </m:r>
                          </m:e>
                        </m:d>
                        <m:r>
                          <a:rPr lang="en-US" altLang="zh-CN" sz="2000" b="0" i="1" smtClean="0">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zh-CN" altLang="en-US" sz="2000" i="1">
                                <a:latin typeface="Cambria Math" panose="02040503050406030204" pitchFamily="18" charset="0"/>
                                <a:ea typeface="宋体" panose="02010600030101010101" pitchFamily="2" charset="-122"/>
                              </a:rPr>
                              <m:t>𝜏</m:t>
                            </m:r>
                          </m:e>
                          <m:sub>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rPr>
                                  <m:t>𝜒</m:t>
                                </m:r>
                              </m:e>
                              <m:sup>
                                <m:r>
                                  <a:rPr lang="en-US" altLang="zh-CN" sz="2000" i="1">
                                    <a:latin typeface="Cambria Math" panose="02040503050406030204" pitchFamily="18" charset="0"/>
                                    <a:ea typeface="宋体" panose="02010600030101010101" pitchFamily="2" charset="-122"/>
                                  </a:rPr>
                                  <m:t>2</m:t>
                                </m:r>
                              </m:sup>
                            </m:sSup>
                          </m:sub>
                        </m:sSub>
                      </m:den>
                    </m:f>
                  </m:oMath>
                </a14:m>
                <a:r>
                  <a:rPr lang="zh-CN" altLang="en-US" sz="2000" dirty="0">
                    <a:latin typeface="宋体" panose="02010600030101010101" pitchFamily="2" charset="-122"/>
                    <a:ea typeface="宋体" panose="02010600030101010101" pitchFamily="2" charset="-122"/>
                    <a:cs typeface="宋体" panose="02010600030101010101" pitchFamily="2" charset="-122"/>
                  </a:rPr>
                  <a:t>服从自由度为</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宋体" panose="02010600030101010101" pitchFamily="2" charset="-122"/>
                      </a:rPr>
                      <m:t>𝑘</m:t>
                    </m:r>
                    <m:r>
                      <a:rPr lang="en-US" altLang="zh-CN" sz="2000" i="1" dirty="0" smtClean="0">
                        <a:latin typeface="Cambria Math" panose="02040503050406030204" pitchFamily="18" charset="0"/>
                        <a:ea typeface="宋体" panose="02010600030101010101" pitchFamily="2" charset="-122"/>
                        <a:cs typeface="宋体" panose="02010600030101010101" pitchFamily="2" charset="-122"/>
                      </a:rPr>
                      <m:t>−</m:t>
                    </m:r>
                    <m:r>
                      <a:rPr lang="en-US" altLang="zh-CN" sz="2000" i="1" dirty="0" smtClean="0">
                        <a:latin typeface="Cambria Math" panose="02040503050406030204" pitchFamily="18" charset="0"/>
                        <a:ea typeface="宋体" panose="02010600030101010101" pitchFamily="2" charset="-122"/>
                        <a:cs typeface="宋体" panose="02010600030101010101" pitchFamily="2" charset="-122"/>
                      </a:rPr>
                      <m:t>1</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和</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𝑘</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1</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𝑁</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1</m:t>
                    </m:r>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a:t>
                </a:r>
                <a:r>
                  <a:rPr lang="zh-CN" altLang="en-US" sz="2000" dirty="0">
                    <a:latin typeface="宋体" panose="02010600030101010101" pitchFamily="2" charset="-122"/>
                    <a:ea typeface="宋体" panose="02010600030101010101" pitchFamily="2" charset="-122"/>
                    <a:cs typeface="宋体" panose="02010600030101010101" pitchFamily="2" charset="-122"/>
                  </a:rPr>
                  <a:t>分布。若相同，则它们的平均序值应当相同。</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若“所有算法的性能相同”这个假设被拒绝，则说明算法的性能显著不同，这时就需要“后续检验”来区分各算法。</a:t>
                </a:r>
                <a:endPar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若</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两个算法的平均序值之差大于临界值</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𝐶𝐷</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𝑞</m:t>
                        </m:r>
                      </m:e>
                      <m:sub>
                        <m:r>
                          <a:rPr lang="zh-CN" altLang="en-US" sz="2000" b="0" i="1" smtClean="0">
                            <a:latin typeface="Cambria Math" panose="02040503050406030204" pitchFamily="18" charset="0"/>
                            <a:ea typeface="宋体" panose="02010600030101010101" pitchFamily="2" charset="-122"/>
                          </a:rPr>
                          <m:t>𝛼</m:t>
                        </m:r>
                      </m:sub>
                    </m:sSub>
                    <m:rad>
                      <m:radPr>
                        <m:degHide m:val="on"/>
                        <m:ctrlPr>
                          <a:rPr lang="en-US" altLang="zh-CN" sz="2000" b="0" i="1" smtClean="0">
                            <a:latin typeface="Cambria Math" panose="02040503050406030204" pitchFamily="18" charset="0"/>
                            <a:ea typeface="宋体" panose="02010600030101010101" pitchFamily="2" charset="-122"/>
                          </a:rPr>
                        </m:ctrlPr>
                      </m:radPr>
                      <m:deg/>
                      <m:e>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𝑘</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𝑘</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1</m:t>
                            </m:r>
                            <m:r>
                              <a:rPr lang="en-US" altLang="zh-CN" sz="2000" b="0" i="1" smtClean="0">
                                <a:latin typeface="Cambria Math" panose="02040503050406030204" pitchFamily="18" charset="0"/>
                                <a:ea typeface="宋体" panose="02010600030101010101" pitchFamily="2" charset="-122"/>
                              </a:rPr>
                              <m:t>)</m:t>
                            </m:r>
                          </m:num>
                          <m:den>
                            <m:r>
                              <a:rPr lang="en-US" altLang="zh-CN" sz="2000" b="0" i="1" smtClean="0">
                                <a:latin typeface="Cambria Math" panose="02040503050406030204" pitchFamily="18" charset="0"/>
                                <a:ea typeface="宋体" panose="02010600030101010101" pitchFamily="2" charset="-122"/>
                              </a:rPr>
                              <m:t>6</m:t>
                            </m:r>
                            <m:r>
                              <a:rPr lang="en-US" altLang="zh-CN" sz="2000" b="0" i="1" smtClean="0">
                                <a:latin typeface="Cambria Math" panose="02040503050406030204" pitchFamily="18" charset="0"/>
                                <a:ea typeface="宋体" panose="02010600030101010101" pitchFamily="2" charset="-122"/>
                              </a:rPr>
                              <m:t>𝑁</m:t>
                            </m:r>
                          </m:den>
                        </m:f>
                      </m:e>
                    </m:rad>
                  </m:oMath>
                </a14:m>
                <a:r>
                  <a:rPr lang="zh-CN" altLang="en-US" sz="2000" dirty="0">
                    <a:latin typeface="宋体" panose="02010600030101010101" pitchFamily="2" charset="-122"/>
                    <a:ea typeface="宋体" panose="02010600030101010101" pitchFamily="2" charset="-122"/>
                    <a:cs typeface="宋体" panose="02010600030101010101" pitchFamily="2" charset="-122"/>
                  </a:rPr>
                  <a:t>，则</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以相应的置信度拒绝“这两个算法性能相同”这一假设</a:t>
                </a:r>
                <a:r>
                  <a:rPr lang="zh-CN" altLang="en-US" sz="2000" dirty="0">
                    <a:latin typeface="宋体" panose="02010600030101010101" pitchFamily="2" charset="-122"/>
                    <a:ea typeface="宋体" panose="02010600030101010101" pitchFamily="2" charset="-122"/>
                    <a:cs typeface="宋体" panose="02010600030101010101" pitchFamily="2" charset="-122"/>
                  </a:rPr>
                  <a:t>。其中</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𝑞</m:t>
                        </m:r>
                      </m:e>
                      <m:sub>
                        <m:r>
                          <a:rPr lang="zh-CN" altLang="en-US" sz="2000" i="1">
                            <a:latin typeface="Cambria Math" panose="02040503050406030204" pitchFamily="18" charset="0"/>
                            <a:ea typeface="宋体" panose="02010600030101010101" pitchFamily="2" charset="-122"/>
                          </a:rPr>
                          <m:t>𝛼</m:t>
                        </m:r>
                      </m:sub>
                    </m:sSub>
                  </m:oMath>
                </a14:m>
                <a:r>
                  <a:rPr lang="zh-CN" altLang="en-US" sz="2000" dirty="0">
                    <a:latin typeface="宋体" panose="02010600030101010101" pitchFamily="2" charset="-122"/>
                    <a:ea typeface="宋体" panose="02010600030101010101" pitchFamily="2" charset="-122"/>
                    <a:cs typeface="宋体" panose="02010600030101010101" pitchFamily="2" charset="-122"/>
                  </a:rPr>
                  <a:t>可查表得到。</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542932"/>
                <a:ext cx="10562771" cy="5902770"/>
              </a:xfrm>
              <a:prstGeom prst="rect">
                <a:avLst/>
              </a:prstGeom>
              <a:blipFill>
                <a:blip r:embed="rId3"/>
                <a:stretch>
                  <a:fillRect l="-519" b="-7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09498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2244525"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数据预处理</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36</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2" name="文本框 1"/>
          <p:cNvSpPr txBox="1"/>
          <p:nvPr/>
        </p:nvSpPr>
        <p:spPr>
          <a:xfrm>
            <a:off x="736600" y="1572242"/>
            <a:ext cx="10562771" cy="3713517"/>
          </a:xfrm>
          <a:prstGeom prst="rect">
            <a:avLst/>
          </a:prstGeom>
          <a:noFill/>
        </p:spPr>
        <p:txBody>
          <a:bodyPr wrap="square" rtlCol="0">
            <a:spAutoFit/>
          </a:bodyPr>
          <a:lstStyle/>
          <a:p>
            <a:pPr>
              <a:lnSpc>
                <a:spcPct val="150000"/>
              </a:lnSpc>
              <a:buFont typeface="Wingdings" panose="05000000000000000000" charset="0"/>
            </a:pPr>
            <a:r>
              <a:rPr lang="zh-CN" altLang="en-US" sz="2000" dirty="0">
                <a:latin typeface="宋体" panose="02010600030101010101" pitchFamily="2" charset="-122"/>
                <a:ea typeface="宋体" panose="02010600030101010101" pitchFamily="2" charset="-122"/>
                <a:cs typeface="宋体" panose="02010600030101010101" pitchFamily="2" charset="-122"/>
              </a:rPr>
              <a:t>数据预处理也是机器学习中一个重要部分。主要方法有以下几种</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去除唯一属性：</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唯一属性通常是一些</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属性</a:t>
            </a:r>
            <a:r>
              <a:rPr lang="zh-CN" altLang="en-US" sz="2000" dirty="0">
                <a:latin typeface="宋体" panose="02010600030101010101" pitchFamily="2" charset="-122"/>
                <a:ea typeface="宋体" panose="02010600030101010101" pitchFamily="2" charset="-122"/>
                <a:cs typeface="宋体" panose="02010600030101010101" pitchFamily="2" charset="-122"/>
              </a:rPr>
              <a:t>，这些属性并不能刻画样本自身的分布规律，所以简单地删除这些属性即可</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处理缺失值</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数据标准化</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特征编码</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特征选择</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降维</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88621468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4716356"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数据预处理</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处理缺失值</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37</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2" name="文本框 1"/>
          <p:cNvSpPr txBox="1"/>
          <p:nvPr/>
        </p:nvSpPr>
        <p:spPr>
          <a:xfrm>
            <a:off x="736600" y="1803074"/>
            <a:ext cx="10562771" cy="3251852"/>
          </a:xfrm>
          <a:prstGeom prst="rect">
            <a:avLst/>
          </a:prstGeom>
          <a:noFill/>
        </p:spPr>
        <p:txBody>
          <a:bodyPr wrap="square" rtlCol="0">
            <a:spAutoFit/>
          </a:bodyPr>
          <a:lstStyle/>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缺失值有三种处理方法：</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不处理，直接使用</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直接删除：若变量的缺失率较高（大于</a:t>
            </a:r>
            <a:r>
              <a:rPr lang="en-US" altLang="zh-CN" sz="2000" dirty="0">
                <a:latin typeface="宋体" panose="02010600030101010101" pitchFamily="2" charset="-122"/>
                <a:ea typeface="宋体" panose="02010600030101010101" pitchFamily="2" charset="-122"/>
                <a:cs typeface="宋体" panose="02010600030101010101" pitchFamily="2" charset="-122"/>
              </a:rPr>
              <a:t>80%</a:t>
            </a:r>
            <a:r>
              <a:rPr lang="zh-CN" altLang="en-US" sz="2000" dirty="0">
                <a:latin typeface="宋体" panose="02010600030101010101" pitchFamily="2" charset="-122"/>
                <a:ea typeface="宋体" panose="02010600030101010101" pitchFamily="2" charset="-122"/>
                <a:cs typeface="宋体" panose="02010600030101010101" pitchFamily="2" charset="-122"/>
              </a:rPr>
              <a:t>），覆盖率较低，且重要性较低，可以直接将变量删除</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缺失值填充：数学统计值填充或算法预测值填充</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数学统计值填充：平均值</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近邻均值或本属性均值）</a:t>
            </a:r>
            <a:r>
              <a:rPr lang="zh-CN" altLang="en-US" sz="2000" dirty="0">
                <a:latin typeface="宋体" panose="02010600030101010101" pitchFamily="2" charset="-122"/>
                <a:ea typeface="宋体" panose="02010600030101010101" pitchFamily="2" charset="-122"/>
                <a:cs typeface="宋体" panose="02010600030101010101" pitchFamily="2" charset="-122"/>
              </a:rPr>
              <a:t>、中位数、众数、随机数填充</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算法预测值填充：使用回归、贝叶斯、随机森林、决策树等模型对缺失数据进行预测</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1638359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4716356"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数据预处理</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数据标准化</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38</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556081"/>
                <a:ext cx="10562771" cy="593245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数据标准化将数据按比例缩放，使之落入一个小的特定区间。在某些比较和评价的指标处理中经常会用到，去除数据的单位限制，将其转化为无量纲的纯数值，便于不同单位或量级的指标能够进行比较和加权。</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数据标准化能够</a:t>
                </a:r>
                <a:r>
                  <a:rPr lang="zh-CN" altLang="en-US" sz="2000" dirty="0">
                    <a:solidFill>
                      <a:schemeClr val="accent1"/>
                    </a:solidFill>
                    <a:latin typeface="宋体" panose="02010600030101010101" pitchFamily="2" charset="-122"/>
                    <a:ea typeface="宋体" panose="02010600030101010101" pitchFamily="2" charset="-122"/>
                  </a:rPr>
                  <a:t>提升模型的收敛速度和模型的精度。</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其中最典型的就是数据的归一化处理，即将数据统一映射到</a:t>
                </a:r>
                <a:r>
                  <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rPr>
                  <a:t>[0,1]</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区间上。</a:t>
                </a:r>
                <a:endPar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数据标准化的方法：</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800100" lvl="1" indent="-342900">
                  <a:lnSpc>
                    <a:spcPct val="150000"/>
                  </a:lnSpc>
                  <a:buFont typeface="Arial" panose="020B0604020202020204" pitchFamily="34" charset="0"/>
                  <a:buChar cha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Z-score</a:t>
                </a:r>
                <a:r>
                  <a:rPr lang="zh-CN" altLang="en-US" sz="2000" dirty="0">
                    <a:latin typeface="宋体" panose="02010600030101010101" pitchFamily="2" charset="-122"/>
                    <a:ea typeface="宋体" panose="02010600030101010101" pitchFamily="2" charset="-122"/>
                    <a:cs typeface="宋体" panose="02010600030101010101" pitchFamily="2" charset="-122"/>
                  </a:rPr>
                  <a:t>规范化：将原始数据变成均值为</a:t>
                </a:r>
                <a:r>
                  <a:rPr lang="en-US" altLang="zh-CN" sz="2000" dirty="0">
                    <a:latin typeface="宋体" panose="02010600030101010101" pitchFamily="2" charset="-122"/>
                    <a:ea typeface="宋体" panose="02010600030101010101" pitchFamily="2" charset="-122"/>
                    <a:cs typeface="宋体" panose="02010600030101010101" pitchFamily="2" charset="-122"/>
                  </a:rPr>
                  <a:t>0</a:t>
                </a:r>
                <a:r>
                  <a:rPr lang="zh-CN" altLang="en-US" sz="2000" dirty="0">
                    <a:latin typeface="宋体" panose="02010600030101010101" pitchFamily="2" charset="-122"/>
                    <a:ea typeface="宋体" panose="02010600030101010101" pitchFamily="2" charset="-122"/>
                    <a:cs typeface="宋体" panose="02010600030101010101" pitchFamily="2" charset="-122"/>
                  </a:rPr>
                  <a:t>，方差为</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的正态分布</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1257300" lvl="2"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cs typeface="宋体" panose="02010600030101010101" pitchFamily="2" charset="-122"/>
                  </a:rPr>
                  <a:t>公式：</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𝑛𝑒𝑤</m:t>
                        </m:r>
                      </m:sub>
                    </m:sSub>
                    <m:r>
                      <a:rPr lang="en-US" altLang="zh-CN" sz="2000" b="0" i="1" smtClean="0">
                        <a:latin typeface="Cambria Math" panose="02040503050406030204" pitchFamily="18" charset="0"/>
                        <a:ea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𝑥</m:t>
                        </m:r>
                        <m:r>
                          <a:rPr lang="en-US" altLang="zh-CN" sz="2000" b="0" i="1" smtClean="0">
                            <a:latin typeface="Cambria Math" panose="02040503050406030204" pitchFamily="18" charset="0"/>
                            <a:ea typeface="宋体" panose="02010600030101010101" pitchFamily="2" charset="-122"/>
                          </a:rPr>
                          <m:t>−</m:t>
                        </m:r>
                        <m:r>
                          <a:rPr lang="zh-CN" altLang="en-US" sz="2000" b="0" i="1" smtClean="0">
                            <a:latin typeface="Cambria Math" panose="02040503050406030204" pitchFamily="18" charset="0"/>
                            <a:ea typeface="宋体" panose="02010600030101010101" pitchFamily="2" charset="-122"/>
                          </a:rPr>
                          <m:t>𝜇</m:t>
                        </m:r>
                      </m:num>
                      <m:den>
                        <m:r>
                          <a:rPr lang="zh-CN" altLang="en-US" sz="2000" b="0" i="1" smtClean="0">
                            <a:latin typeface="Cambria Math" panose="02040503050406030204" pitchFamily="18" charset="0"/>
                            <a:ea typeface="宋体" panose="02010600030101010101" pitchFamily="2" charset="-122"/>
                          </a:rPr>
                          <m:t>𝜎</m:t>
                        </m:r>
                      </m:den>
                    </m:f>
                  </m:oMath>
                </a14:m>
                <a:r>
                  <a:rPr lang="zh-CN" altLang="en-US" sz="2000" dirty="0">
                    <a:latin typeface="宋体" panose="02010600030101010101" pitchFamily="2" charset="-122"/>
                    <a:ea typeface="宋体" panose="02010600030101010101" pitchFamily="2" charset="-122"/>
                    <a:cs typeface="宋体" panose="02010600030101010101" pitchFamily="2" charset="-122"/>
                  </a:rPr>
                  <a:t>，其中</a:t>
                </a:r>
                <a14:m>
                  <m:oMath xmlns:m="http://schemas.openxmlformats.org/officeDocument/2006/math">
                    <m:r>
                      <a:rPr lang="zh-CN" altLang="en-US" sz="200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𝜇</m:t>
                    </m:r>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为样本均值</a:t>
                </a:r>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zh-CN" altLang="en-US" sz="200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𝜎</m:t>
                    </m:r>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为样本数据方差</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800100" lvl="1" indent="-3429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最大最小规范化：将数据缩放到给定的最小值和最大值之间，常用</a:t>
                </a:r>
                <a:r>
                  <a:rPr lang="en-US" altLang="zh-CN" sz="2000" dirty="0">
                    <a:latin typeface="宋体" panose="02010600030101010101" pitchFamily="2" charset="-122"/>
                    <a:ea typeface="宋体" panose="02010600030101010101" pitchFamily="2" charset="-122"/>
                    <a:cs typeface="宋体" panose="02010600030101010101" pitchFamily="2" charset="-122"/>
                  </a:rPr>
                  <a:t>[0,1]</a:t>
                </a:r>
                <a:r>
                  <a:rPr lang="zh-CN" altLang="en-US" sz="2000" dirty="0">
                    <a:latin typeface="宋体" panose="02010600030101010101" pitchFamily="2" charset="-122"/>
                    <a:ea typeface="宋体" panose="02010600030101010101" pitchFamily="2" charset="-122"/>
                    <a:cs typeface="宋体" panose="02010600030101010101" pitchFamily="2" charset="-122"/>
                  </a:rPr>
                  <a:t>区间</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1257300" lvl="2"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cs typeface="宋体" panose="02010600030101010101" pitchFamily="2" charset="-122"/>
                  </a:rPr>
                  <a:t>公式：</a:t>
                </a:r>
                <a:r>
                  <a:rPr lang="en-US" altLang="zh-CN" sz="2000" dirty="0">
                    <a:ea typeface="宋体" panose="02010600030101010101" pitchFamily="2" charset="-122"/>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𝑥</m:t>
                        </m:r>
                      </m:e>
                      <m:sub>
                        <m:r>
                          <a:rPr lang="en-US" altLang="zh-CN" sz="2000" i="1">
                            <a:latin typeface="Cambria Math" panose="02040503050406030204" pitchFamily="18" charset="0"/>
                            <a:ea typeface="宋体" panose="02010600030101010101" pitchFamily="2" charset="-122"/>
                          </a:rPr>
                          <m:t>𝑛𝑒𝑤</m:t>
                        </m:r>
                      </m:sub>
                    </m:sSub>
                    <m:r>
                      <a:rPr lang="en-US" altLang="zh-CN" sz="2000" b="0" i="1" smtClean="0">
                        <a:latin typeface="Cambria Math" panose="02040503050406030204" pitchFamily="18" charset="0"/>
                        <a:ea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𝑥</m:t>
                        </m:r>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𝑚𝑖𝑛</m:t>
                            </m:r>
                          </m:sub>
                        </m:sSub>
                      </m:num>
                      <m:den>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𝑚𝑎𝑥</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𝑚𝑖𝑛</m:t>
                            </m:r>
                          </m:sub>
                        </m:sSub>
                      </m:den>
                    </m:f>
                  </m:oMath>
                </a14:m>
                <a:r>
                  <a:rPr lang="zh-CN" altLang="en-US" sz="2000" dirty="0">
                    <a:latin typeface="宋体" panose="02010600030101010101" pitchFamily="2" charset="-122"/>
                    <a:ea typeface="宋体" panose="02010600030101010101" pitchFamily="2" charset="-122"/>
                    <a:cs typeface="宋体" panose="02010600030101010101" pitchFamily="2" charset="-122"/>
                  </a:rPr>
                  <a:t>，其中</a:t>
                </a:r>
                <a14:m>
                  <m:oMath xmlns:m="http://schemas.openxmlformats.org/officeDocument/2006/math">
                    <m:sSub>
                      <m:sSubPr>
                        <m:ctrlPr>
                          <a:rPr lang="en-US" altLang="zh-CN" sz="2000" i="1" smtClean="0">
                            <a:solidFill>
                              <a:schemeClr val="accent1"/>
                            </a:solidFill>
                            <a:latin typeface="Cambria Math" panose="02040503050406030204" pitchFamily="18" charset="0"/>
                            <a:ea typeface="宋体" panose="02010600030101010101" pitchFamily="2" charset="-122"/>
                          </a:rPr>
                        </m:ctrlPr>
                      </m:sSubPr>
                      <m:e>
                        <m:r>
                          <a:rPr lang="en-US" altLang="zh-CN" sz="2000" i="1">
                            <a:solidFill>
                              <a:schemeClr val="accent1"/>
                            </a:solidFill>
                            <a:latin typeface="Cambria Math" panose="02040503050406030204" pitchFamily="18" charset="0"/>
                            <a:ea typeface="宋体" panose="02010600030101010101" pitchFamily="2" charset="-122"/>
                          </a:rPr>
                          <m:t>𝑥</m:t>
                        </m:r>
                      </m:e>
                      <m:sub>
                        <m:r>
                          <a:rPr lang="en-US" altLang="zh-CN" sz="2000" i="1">
                            <a:solidFill>
                              <a:schemeClr val="accent1"/>
                            </a:solidFill>
                            <a:latin typeface="Cambria Math" panose="02040503050406030204" pitchFamily="18" charset="0"/>
                            <a:ea typeface="宋体" panose="02010600030101010101" pitchFamily="2" charset="-122"/>
                          </a:rPr>
                          <m:t>𝑚𝑖𝑛</m:t>
                        </m:r>
                      </m:sub>
                    </m:sSub>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为该属性取值的最小值，</a:t>
                </a:r>
                <a14:m>
                  <m:oMath xmlns:m="http://schemas.openxmlformats.org/officeDocument/2006/math">
                    <m:sSub>
                      <m:sSubPr>
                        <m:ctrlPr>
                          <a:rPr lang="en-US" altLang="zh-CN" sz="2000" i="1" smtClean="0">
                            <a:solidFill>
                              <a:schemeClr val="accent1"/>
                            </a:solidFill>
                            <a:latin typeface="Cambria Math" panose="02040503050406030204" pitchFamily="18" charset="0"/>
                            <a:ea typeface="宋体" panose="02010600030101010101" pitchFamily="2" charset="-122"/>
                          </a:rPr>
                        </m:ctrlPr>
                      </m:sSubPr>
                      <m:e>
                        <m:r>
                          <a:rPr lang="en-US" altLang="zh-CN" sz="2000" b="0" i="1" smtClean="0">
                            <a:solidFill>
                              <a:schemeClr val="accent1"/>
                            </a:solidFill>
                            <a:latin typeface="Cambria Math" panose="02040503050406030204" pitchFamily="18" charset="0"/>
                            <a:ea typeface="宋体" panose="02010600030101010101" pitchFamily="2" charset="-122"/>
                          </a:rPr>
                          <m:t>𝑥</m:t>
                        </m:r>
                      </m:e>
                      <m:sub>
                        <m:r>
                          <a:rPr lang="en-US" altLang="zh-CN" sz="2000" b="0" i="1" smtClean="0">
                            <a:solidFill>
                              <a:schemeClr val="accent1"/>
                            </a:solidFill>
                            <a:latin typeface="Cambria Math" panose="02040503050406030204" pitchFamily="18" charset="0"/>
                            <a:ea typeface="宋体" panose="02010600030101010101" pitchFamily="2" charset="-122"/>
                          </a:rPr>
                          <m:t>𝑚𝑎𝑥</m:t>
                        </m:r>
                      </m:sub>
                    </m:sSub>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为该属性取值的最大值</a:t>
                </a:r>
                <a:endPar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marL="800100" lvl="1" indent="-3429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正则化：是对每个样本计算其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latin typeface="宋体" panose="02010600030101010101" pitchFamily="2" charset="-122"/>
                    <a:ea typeface="宋体" panose="02010600030101010101" pitchFamily="2" charset="-122"/>
                    <a:cs typeface="宋体" panose="02010600030101010101" pitchFamily="2" charset="-122"/>
                  </a:rPr>
                  <a:t>范数，然后对该样本中每个元素除以该范数，这样处理的结果是使得每个处理后样本的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latin typeface="宋体" panose="02010600030101010101" pitchFamily="2" charset="-122"/>
                    <a:ea typeface="宋体" panose="02010600030101010101" pitchFamily="2" charset="-122"/>
                    <a:cs typeface="宋体" panose="02010600030101010101" pitchFamily="2" charset="-122"/>
                  </a:rPr>
                  <a:t>范数等于</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556081"/>
                <a:ext cx="10562771" cy="5932458"/>
              </a:xfrm>
              <a:prstGeom prst="rect">
                <a:avLst/>
              </a:prstGeom>
              <a:blipFill>
                <a:blip r:embed="rId3"/>
                <a:stretch>
                  <a:fillRect l="-519" r="-577" b="-1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661449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4304383"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数据预处理</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特征编码</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39</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2" name="文本框 1"/>
          <p:cNvSpPr txBox="1"/>
          <p:nvPr/>
        </p:nvSpPr>
        <p:spPr>
          <a:xfrm>
            <a:off x="736600" y="2264739"/>
            <a:ext cx="10562771" cy="2328523"/>
          </a:xfrm>
          <a:prstGeom prst="rect">
            <a:avLst/>
          </a:prstGeom>
          <a:noFill/>
        </p:spPr>
        <p:txBody>
          <a:bodyPr wrap="square" rtlCol="0">
            <a:spAutoFit/>
          </a:bodyPr>
          <a:lstStyle/>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特征编码：包括独热编码（</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one-hot</a:t>
            </a:r>
            <a:r>
              <a:rPr lang="zh-CN" altLang="en-US" sz="2000" dirty="0">
                <a:latin typeface="宋体" panose="02010600030101010101" pitchFamily="2" charset="-122"/>
                <a:ea typeface="宋体" panose="02010600030101010101" pitchFamily="2" charset="-122"/>
                <a:cs typeface="宋体" panose="02010600030101010101" pitchFamily="2" charset="-122"/>
              </a:rPr>
              <a:t>）、标签编码（</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label encoding</a:t>
            </a:r>
            <a:r>
              <a:rPr lang="zh-CN" altLang="en-US" sz="2000" dirty="0">
                <a:latin typeface="宋体" panose="02010600030101010101" pitchFamily="2" charset="-122"/>
                <a:ea typeface="宋体" panose="02010600030101010101" pitchFamily="2" charset="-122"/>
                <a:cs typeface="宋体" panose="02010600030101010101" pitchFamily="2" charset="-122"/>
              </a:rPr>
              <a:t>）和特征二值（</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binarization</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one-hot</a:t>
            </a:r>
            <a:r>
              <a:rPr lang="zh-CN" altLang="en-US" sz="2000" dirty="0">
                <a:latin typeface="宋体" panose="02010600030101010101" pitchFamily="2" charset="-122"/>
                <a:ea typeface="宋体" panose="02010600030101010101" pitchFamily="2" charset="-122"/>
                <a:cs typeface="Times New Roman" panose="02020603050405020304" pitchFamily="18" charset="0"/>
              </a:rPr>
              <a:t>编码</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是对</a:t>
            </a:r>
            <a:r>
              <a:rPr lang="zh-CN" altLang="en-US" sz="20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无序的离散特征值</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的编码方式。若有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个属性值，通常变为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Times New Roman" panose="02020603050405020304" pitchFamily="18" charset="0"/>
              </a:rPr>
              <a:t>维向量，取值只有</a:t>
            </a:r>
            <a:r>
              <a:rPr lang="en-US" altLang="zh-CN" sz="2000" dirty="0">
                <a:latin typeface="宋体" panose="02010600030101010101" pitchFamily="2" charset="-122"/>
                <a:ea typeface="宋体" panose="02010600030101010101" pitchFamily="2" charset="-122"/>
                <a:cs typeface="Times New Roman" panose="02020603050405020304" pitchFamily="18" charset="0"/>
              </a:rPr>
              <a:t>0</a:t>
            </a:r>
            <a:r>
              <a:rPr lang="zh-CN" altLang="en-US" sz="2000" dirty="0">
                <a:latin typeface="宋体" panose="02010600030101010101" pitchFamily="2" charset="-122"/>
                <a:ea typeface="宋体" panose="02010600030101010101" pitchFamily="2" charset="-122"/>
                <a:cs typeface="Times New Roman" panose="02020603050405020304" pitchFamily="18" charset="0"/>
              </a:rPr>
              <a:t>和</a:t>
            </a:r>
            <a:r>
              <a:rPr lang="en-US" altLang="zh-CN" sz="2000" dirty="0">
                <a:latin typeface="宋体" panose="02010600030101010101" pitchFamily="2" charset="-122"/>
                <a:ea typeface="宋体" panose="02010600030101010101" pitchFamily="2" charset="-122"/>
                <a:cs typeface="Times New Roman" panose="02020603050405020304" pitchFamily="18" charset="0"/>
              </a:rPr>
              <a:t>1</a:t>
            </a:r>
            <a:r>
              <a:rPr lang="zh-CN" altLang="en-US" sz="2000" dirty="0">
                <a:latin typeface="宋体" panose="02010600030101010101" pitchFamily="2" charset="-122"/>
                <a:ea typeface="宋体" panose="02010600030101010101" pitchFamily="2" charset="-122"/>
                <a:cs typeface="Times New Roman" panose="02020603050405020304" pitchFamily="18" charset="0"/>
              </a:rPr>
              <a:t>。当特征值很多时，特征空间会很大。</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Times New Roman" panose="02020603050405020304" pitchFamily="18" charset="0"/>
              </a:rPr>
              <a:t>标签编码：对离散的特征进行</a:t>
            </a:r>
            <a:r>
              <a:rPr lang="zh-CN" altLang="en-US" sz="20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编号。</a:t>
            </a:r>
            <a:r>
              <a:rPr lang="zh-CN" altLang="en-US" sz="2000" dirty="0">
                <a:latin typeface="宋体" panose="02010600030101010101" pitchFamily="2" charset="-122"/>
                <a:ea typeface="宋体" panose="02010600030101010101" pitchFamily="2" charset="-122"/>
                <a:cs typeface="Times New Roman" panose="02020603050405020304" pitchFamily="18" charset="0"/>
              </a:rPr>
              <a:t>其数值本身没有意义，只是排序，可解释性差。</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Times New Roman" panose="02020603050405020304" pitchFamily="18" charset="0"/>
              </a:rPr>
              <a:t>特征二值化：</a:t>
            </a:r>
            <a:r>
              <a:rPr lang="zh-CN" altLang="en-US" sz="20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给定阈值</a:t>
            </a:r>
            <a:r>
              <a:rPr lang="zh-CN" altLang="en-US" sz="2000" dirty="0">
                <a:latin typeface="宋体" panose="02010600030101010101" pitchFamily="2" charset="-122"/>
                <a:ea typeface="宋体" panose="02010600030101010101" pitchFamily="2" charset="-122"/>
                <a:cs typeface="Times New Roman" panose="02020603050405020304" pitchFamily="18" charset="0"/>
              </a:rPr>
              <a:t>，将特征转换为</a:t>
            </a:r>
            <a:r>
              <a:rPr lang="en-US" altLang="zh-CN" sz="2000" dirty="0">
                <a:latin typeface="宋体" panose="02010600030101010101" pitchFamily="2" charset="-122"/>
                <a:ea typeface="宋体" panose="02010600030101010101" pitchFamily="2" charset="-122"/>
                <a:cs typeface="Times New Roman" panose="02020603050405020304" pitchFamily="18" charset="0"/>
              </a:rPr>
              <a:t>0</a:t>
            </a:r>
            <a:r>
              <a:rPr lang="zh-CN" altLang="en-US" sz="2000" dirty="0">
                <a:latin typeface="宋体" panose="02010600030101010101" pitchFamily="2" charset="-122"/>
                <a:ea typeface="宋体" panose="02010600030101010101" pitchFamily="2" charset="-122"/>
                <a:cs typeface="Times New Roman" panose="02020603050405020304" pitchFamily="18" charset="0"/>
              </a:rPr>
              <a:t>和</a:t>
            </a:r>
            <a:r>
              <a:rPr lang="en-US" altLang="zh-CN" sz="2000" dirty="0">
                <a:latin typeface="宋体" panose="02010600030101010101" pitchFamily="2" charset="-122"/>
                <a:ea typeface="宋体" panose="02010600030101010101" pitchFamily="2" charset="-122"/>
                <a:cs typeface="Times New Roman" panose="02020603050405020304" pitchFamily="18" charset="0"/>
              </a:rPr>
              <a:t>1</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90740521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1008609"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概述</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4</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7" name="文本框 6">
            <a:extLst>
              <a:ext uri="{FF2B5EF4-FFF2-40B4-BE49-F238E27FC236}">
                <a16:creationId xmlns:a16="http://schemas.microsoft.com/office/drawing/2014/main" id="{ED309D49-D6FD-467B-81CE-1E9A6334F148}"/>
              </a:ext>
            </a:extLst>
          </p:cNvPr>
          <p:cNvSpPr txBox="1"/>
          <p:nvPr/>
        </p:nvSpPr>
        <p:spPr>
          <a:xfrm>
            <a:off x="1015871" y="1378297"/>
            <a:ext cx="10086391" cy="2705036"/>
          </a:xfrm>
          <a:prstGeom prst="rect">
            <a:avLst/>
          </a:prstGeom>
          <a:noFill/>
        </p:spPr>
        <p:txBody>
          <a:bodyPr wrap="square" rtlCol="0">
            <a:spAutoFit/>
          </a:bodyPr>
          <a:lstStyle/>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dirty="0">
              <a:latin typeface="宋体" panose="02010600030101010101" pitchFamily="2" charset="-122"/>
              <a:ea typeface="宋体" panose="02010600030101010101" pitchFamily="2" charset="-122"/>
            </a:endParaRPr>
          </a:p>
          <a:p>
            <a:pPr>
              <a:lnSpc>
                <a:spcPct val="150000"/>
              </a:lnSpc>
            </a:pPr>
            <a:endParaRPr lang="zh-CN" altLang="en-US" dirty="0">
              <a:latin typeface="宋体" panose="02010600030101010101" pitchFamily="2" charset="-122"/>
              <a:ea typeface="宋体" panose="02010600030101010101" pitchFamily="2" charset="-122"/>
            </a:endParaRPr>
          </a:p>
        </p:txBody>
      </p:sp>
      <p:sp>
        <p:nvSpPr>
          <p:cNvPr id="5" name="矩形: 圆角 4">
            <a:extLst>
              <a:ext uri="{FF2B5EF4-FFF2-40B4-BE49-F238E27FC236}">
                <a16:creationId xmlns:a16="http://schemas.microsoft.com/office/drawing/2014/main" id="{9F3958C1-8513-4CD6-8605-885ED8423131}"/>
              </a:ext>
            </a:extLst>
          </p:cNvPr>
          <p:cNvSpPr/>
          <p:nvPr/>
        </p:nvSpPr>
        <p:spPr>
          <a:xfrm>
            <a:off x="1089738" y="2146040"/>
            <a:ext cx="1744824" cy="584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宋体" panose="02010600030101010101" pitchFamily="2" charset="-122"/>
                <a:ea typeface="宋体" panose="02010600030101010101" pitchFamily="2" charset="-122"/>
              </a:rPr>
              <a:t>获取数据</a:t>
            </a:r>
          </a:p>
        </p:txBody>
      </p:sp>
      <p:sp>
        <p:nvSpPr>
          <p:cNvPr id="6" name="箭头: 右 5">
            <a:extLst>
              <a:ext uri="{FF2B5EF4-FFF2-40B4-BE49-F238E27FC236}">
                <a16:creationId xmlns:a16="http://schemas.microsoft.com/office/drawing/2014/main" id="{EEFA7596-D9E8-4B58-88A7-3EE93D6FD0DD}"/>
              </a:ext>
            </a:extLst>
          </p:cNvPr>
          <p:cNvSpPr/>
          <p:nvPr/>
        </p:nvSpPr>
        <p:spPr>
          <a:xfrm>
            <a:off x="2871495" y="2292233"/>
            <a:ext cx="606490" cy="292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8295A1F9-C979-4042-9B2C-7F8A76647816}"/>
              </a:ext>
            </a:extLst>
          </p:cNvPr>
          <p:cNvSpPr/>
          <p:nvPr/>
        </p:nvSpPr>
        <p:spPr>
          <a:xfrm>
            <a:off x="3514918" y="2146040"/>
            <a:ext cx="1744824" cy="584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宋体" panose="02010600030101010101" pitchFamily="2" charset="-122"/>
                <a:ea typeface="宋体" panose="02010600030101010101" pitchFamily="2" charset="-122"/>
              </a:rPr>
              <a:t>数据预处理</a:t>
            </a:r>
          </a:p>
        </p:txBody>
      </p:sp>
      <p:sp>
        <p:nvSpPr>
          <p:cNvPr id="12" name="箭头: 右 11">
            <a:extLst>
              <a:ext uri="{FF2B5EF4-FFF2-40B4-BE49-F238E27FC236}">
                <a16:creationId xmlns:a16="http://schemas.microsoft.com/office/drawing/2014/main" id="{7776E102-A882-41AD-8105-E014AD028029}"/>
              </a:ext>
            </a:extLst>
          </p:cNvPr>
          <p:cNvSpPr/>
          <p:nvPr/>
        </p:nvSpPr>
        <p:spPr>
          <a:xfrm>
            <a:off x="5296675" y="2313999"/>
            <a:ext cx="606490" cy="292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圆角 10">
            <a:extLst>
              <a:ext uri="{FF2B5EF4-FFF2-40B4-BE49-F238E27FC236}">
                <a16:creationId xmlns:a16="http://schemas.microsoft.com/office/drawing/2014/main" id="{EAB05D23-888A-47C7-AE3B-8C3E3785FFB4}"/>
              </a:ext>
            </a:extLst>
          </p:cNvPr>
          <p:cNvSpPr/>
          <p:nvPr/>
        </p:nvSpPr>
        <p:spPr>
          <a:xfrm>
            <a:off x="5940098" y="2146040"/>
            <a:ext cx="1744824" cy="584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宋体" panose="02010600030101010101" pitchFamily="2" charset="-122"/>
                <a:ea typeface="宋体" panose="02010600030101010101" pitchFamily="2" charset="-122"/>
              </a:rPr>
              <a:t>数据分割</a:t>
            </a:r>
          </a:p>
        </p:txBody>
      </p:sp>
      <p:sp>
        <p:nvSpPr>
          <p:cNvPr id="15" name="箭头: 右 14">
            <a:extLst>
              <a:ext uri="{FF2B5EF4-FFF2-40B4-BE49-F238E27FC236}">
                <a16:creationId xmlns:a16="http://schemas.microsoft.com/office/drawing/2014/main" id="{12E7C25F-F68C-48C1-A45D-BE619FF26896}"/>
              </a:ext>
            </a:extLst>
          </p:cNvPr>
          <p:cNvSpPr/>
          <p:nvPr/>
        </p:nvSpPr>
        <p:spPr>
          <a:xfrm>
            <a:off x="7716768" y="2317170"/>
            <a:ext cx="606490" cy="292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3">
            <a:extLst>
              <a:ext uri="{FF2B5EF4-FFF2-40B4-BE49-F238E27FC236}">
                <a16:creationId xmlns:a16="http://schemas.microsoft.com/office/drawing/2014/main" id="{6141B2C2-60E6-4BFC-B0F8-ED461B3ADBC9}"/>
              </a:ext>
            </a:extLst>
          </p:cNvPr>
          <p:cNvSpPr/>
          <p:nvPr/>
        </p:nvSpPr>
        <p:spPr>
          <a:xfrm>
            <a:off x="8365278" y="2146040"/>
            <a:ext cx="1837779" cy="584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宋体" panose="02010600030101010101" pitchFamily="2" charset="-122"/>
                <a:ea typeface="宋体" panose="02010600030101010101" pitchFamily="2" charset="-122"/>
              </a:rPr>
              <a:t>训练集</a:t>
            </a:r>
          </a:p>
        </p:txBody>
      </p:sp>
      <p:sp>
        <p:nvSpPr>
          <p:cNvPr id="17" name="矩形: 圆角 16">
            <a:extLst>
              <a:ext uri="{FF2B5EF4-FFF2-40B4-BE49-F238E27FC236}">
                <a16:creationId xmlns:a16="http://schemas.microsoft.com/office/drawing/2014/main" id="{447647F8-B72A-46DC-A126-80713010E6D0}"/>
              </a:ext>
            </a:extLst>
          </p:cNvPr>
          <p:cNvSpPr/>
          <p:nvPr/>
        </p:nvSpPr>
        <p:spPr>
          <a:xfrm>
            <a:off x="5940098" y="3371576"/>
            <a:ext cx="1776670" cy="58477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宋体" panose="02010600030101010101" pitchFamily="2" charset="-122"/>
                <a:ea typeface="宋体" panose="02010600030101010101" pitchFamily="2" charset="-122"/>
              </a:rPr>
              <a:t>测试集</a:t>
            </a:r>
          </a:p>
        </p:txBody>
      </p:sp>
      <p:sp>
        <p:nvSpPr>
          <p:cNvPr id="18" name="箭头: 下 17">
            <a:extLst>
              <a:ext uri="{FF2B5EF4-FFF2-40B4-BE49-F238E27FC236}">
                <a16:creationId xmlns:a16="http://schemas.microsoft.com/office/drawing/2014/main" id="{F3DBD987-F380-4BB7-AE5A-9F887AC81C79}"/>
              </a:ext>
            </a:extLst>
          </p:cNvPr>
          <p:cNvSpPr/>
          <p:nvPr/>
        </p:nvSpPr>
        <p:spPr>
          <a:xfrm>
            <a:off x="9106885" y="2971257"/>
            <a:ext cx="354563" cy="13614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264996CA-E41D-4FFF-BD0A-375B34595537}"/>
              </a:ext>
            </a:extLst>
          </p:cNvPr>
          <p:cNvSpPr/>
          <p:nvPr/>
        </p:nvSpPr>
        <p:spPr>
          <a:xfrm>
            <a:off x="8365278" y="4597111"/>
            <a:ext cx="1837779" cy="649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宋体" panose="02010600030101010101" pitchFamily="2" charset="-122"/>
                <a:ea typeface="宋体" panose="02010600030101010101" pitchFamily="2" charset="-122"/>
              </a:rPr>
              <a:t>算法选择</a:t>
            </a:r>
            <a:endParaRPr lang="en-US" altLang="zh-CN" sz="2000" dirty="0">
              <a:latin typeface="宋体" panose="02010600030101010101" pitchFamily="2" charset="-122"/>
              <a:ea typeface="宋体" panose="02010600030101010101" pitchFamily="2" charset="-122"/>
            </a:endParaRPr>
          </a:p>
          <a:p>
            <a:pPr algn="ctr"/>
            <a:r>
              <a:rPr lang="zh-CN" altLang="en-US" sz="2000" dirty="0">
                <a:latin typeface="宋体" panose="02010600030101010101" pitchFamily="2" charset="-122"/>
                <a:ea typeface="宋体" panose="02010600030101010101" pitchFamily="2" charset="-122"/>
              </a:rPr>
              <a:t>参数调整</a:t>
            </a:r>
          </a:p>
        </p:txBody>
      </p:sp>
      <p:sp>
        <p:nvSpPr>
          <p:cNvPr id="20" name="箭头: 左 19">
            <a:extLst>
              <a:ext uri="{FF2B5EF4-FFF2-40B4-BE49-F238E27FC236}">
                <a16:creationId xmlns:a16="http://schemas.microsoft.com/office/drawing/2014/main" id="{3FBCF49A-F45D-4C62-AAC2-78056742BBEB}"/>
              </a:ext>
            </a:extLst>
          </p:cNvPr>
          <p:cNvSpPr/>
          <p:nvPr/>
        </p:nvSpPr>
        <p:spPr>
          <a:xfrm>
            <a:off x="7712071" y="4763851"/>
            <a:ext cx="606490" cy="3159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角 20">
            <a:extLst>
              <a:ext uri="{FF2B5EF4-FFF2-40B4-BE49-F238E27FC236}">
                <a16:creationId xmlns:a16="http://schemas.microsoft.com/office/drawing/2014/main" id="{7986CC6B-1F84-4D4E-A184-17F1194527FA}"/>
              </a:ext>
            </a:extLst>
          </p:cNvPr>
          <p:cNvSpPr/>
          <p:nvPr/>
        </p:nvSpPr>
        <p:spPr>
          <a:xfrm>
            <a:off x="5962869" y="4597112"/>
            <a:ext cx="1744824" cy="649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宋体" panose="02010600030101010101" pitchFamily="2" charset="-122"/>
                <a:ea typeface="宋体" panose="02010600030101010101" pitchFamily="2" charset="-122"/>
              </a:rPr>
              <a:t>建立模型</a:t>
            </a:r>
          </a:p>
        </p:txBody>
      </p:sp>
      <p:sp>
        <p:nvSpPr>
          <p:cNvPr id="22" name="箭头: 下 21">
            <a:extLst>
              <a:ext uri="{FF2B5EF4-FFF2-40B4-BE49-F238E27FC236}">
                <a16:creationId xmlns:a16="http://schemas.microsoft.com/office/drawing/2014/main" id="{C1C7D6D9-05B5-4E68-B37A-49AC4467EEA2}"/>
              </a:ext>
            </a:extLst>
          </p:cNvPr>
          <p:cNvSpPr/>
          <p:nvPr/>
        </p:nvSpPr>
        <p:spPr>
          <a:xfrm>
            <a:off x="6704397" y="2762026"/>
            <a:ext cx="279918" cy="58477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4" name="箭头: 下 23">
            <a:extLst>
              <a:ext uri="{FF2B5EF4-FFF2-40B4-BE49-F238E27FC236}">
                <a16:creationId xmlns:a16="http://schemas.microsoft.com/office/drawing/2014/main" id="{559D0E3C-751F-4544-9DD5-3035561A4AA1}"/>
              </a:ext>
            </a:extLst>
          </p:cNvPr>
          <p:cNvSpPr/>
          <p:nvPr/>
        </p:nvSpPr>
        <p:spPr>
          <a:xfrm>
            <a:off x="6704397" y="3997337"/>
            <a:ext cx="279918" cy="58477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5" name="箭头: 左 24">
            <a:extLst>
              <a:ext uri="{FF2B5EF4-FFF2-40B4-BE49-F238E27FC236}">
                <a16:creationId xmlns:a16="http://schemas.microsoft.com/office/drawing/2014/main" id="{D219B055-0E3E-4E53-84B1-E4D1AE82DCB8}"/>
              </a:ext>
            </a:extLst>
          </p:cNvPr>
          <p:cNvSpPr/>
          <p:nvPr/>
        </p:nvSpPr>
        <p:spPr>
          <a:xfrm>
            <a:off x="5296675" y="4763851"/>
            <a:ext cx="597881" cy="315913"/>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D1BFDA3D-2464-4B67-A11E-7C3237416858}"/>
              </a:ext>
            </a:extLst>
          </p:cNvPr>
          <p:cNvSpPr/>
          <p:nvPr/>
        </p:nvSpPr>
        <p:spPr>
          <a:xfrm>
            <a:off x="3514919" y="4582112"/>
            <a:ext cx="1744824" cy="66439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dirty="0">
                <a:latin typeface="宋体" panose="02010600030101010101" pitchFamily="2" charset="-122"/>
                <a:ea typeface="宋体" panose="02010600030101010101" pitchFamily="2" charset="-122"/>
              </a:rPr>
              <a:t>模型预测值</a:t>
            </a:r>
          </a:p>
        </p:txBody>
      </p:sp>
      <p:sp>
        <p:nvSpPr>
          <p:cNvPr id="28" name="箭头: 左 27">
            <a:extLst>
              <a:ext uri="{FF2B5EF4-FFF2-40B4-BE49-F238E27FC236}">
                <a16:creationId xmlns:a16="http://schemas.microsoft.com/office/drawing/2014/main" id="{71A69A18-1FD1-4743-85F2-E21269B60A0C}"/>
              </a:ext>
            </a:extLst>
          </p:cNvPr>
          <p:cNvSpPr/>
          <p:nvPr/>
        </p:nvSpPr>
        <p:spPr>
          <a:xfrm>
            <a:off x="2834562" y="4763851"/>
            <a:ext cx="597881" cy="315913"/>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11EAA99C-4BD4-4E41-B42D-DC3F09463A97}"/>
              </a:ext>
            </a:extLst>
          </p:cNvPr>
          <p:cNvSpPr/>
          <p:nvPr/>
        </p:nvSpPr>
        <p:spPr>
          <a:xfrm>
            <a:off x="1089739" y="4597113"/>
            <a:ext cx="1662348" cy="64939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dirty="0">
                <a:latin typeface="宋体" panose="02010600030101010101" pitchFamily="2" charset="-122"/>
                <a:ea typeface="宋体" panose="02010600030101010101" pitchFamily="2" charset="-122"/>
              </a:rPr>
              <a:t>模型评估</a:t>
            </a:r>
          </a:p>
        </p:txBody>
      </p:sp>
      <p:sp>
        <p:nvSpPr>
          <p:cNvPr id="29" name="文本框 28">
            <a:extLst>
              <a:ext uri="{FF2B5EF4-FFF2-40B4-BE49-F238E27FC236}">
                <a16:creationId xmlns:a16="http://schemas.microsoft.com/office/drawing/2014/main" id="{306D2280-C265-4900-8AB2-1C4DE0BD9A1B}"/>
              </a:ext>
            </a:extLst>
          </p:cNvPr>
          <p:cNvSpPr txBox="1"/>
          <p:nvPr/>
        </p:nvSpPr>
        <p:spPr>
          <a:xfrm>
            <a:off x="2750976" y="5756988"/>
            <a:ext cx="6690049" cy="400110"/>
          </a:xfrm>
          <a:prstGeom prst="rect">
            <a:avLst/>
          </a:prstGeom>
          <a:noFill/>
        </p:spPr>
        <p:txBody>
          <a:bodyPr wrap="square" rtlCol="0">
            <a:spAutoFit/>
          </a:bodyPr>
          <a:lstStyle/>
          <a:p>
            <a:pPr algn="ctr"/>
            <a:r>
              <a:rPr lang="zh-CN" altLang="en-US" sz="2000" dirty="0">
                <a:latin typeface="宋体" panose="02010600030101010101" pitchFamily="2" charset="-122"/>
                <a:ea typeface="宋体" panose="02010600030101010101" pitchFamily="2" charset="-122"/>
              </a:rPr>
              <a:t>图</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机器学习实验流程图</a:t>
            </a:r>
          </a:p>
        </p:txBody>
      </p:sp>
      <p:sp>
        <p:nvSpPr>
          <p:cNvPr id="30" name="文本框 29">
            <a:extLst>
              <a:ext uri="{FF2B5EF4-FFF2-40B4-BE49-F238E27FC236}">
                <a16:creationId xmlns:a16="http://schemas.microsoft.com/office/drawing/2014/main" id="{39DD285F-46DE-4167-980E-458A8B8AAD2C}"/>
              </a:ext>
            </a:extLst>
          </p:cNvPr>
          <p:cNvSpPr txBox="1"/>
          <p:nvPr/>
        </p:nvSpPr>
        <p:spPr>
          <a:xfrm>
            <a:off x="1015872" y="1511559"/>
            <a:ext cx="7236368"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机器学习训练模型有多个步骤，本章主要介绍模型评估部分。</a:t>
            </a:r>
          </a:p>
        </p:txBody>
      </p:sp>
    </p:spTree>
    <p:extLst>
      <p:ext uri="{BB962C8B-B14F-4D97-AF65-F5344CB8AC3E}">
        <p14:creationId xmlns:p14="http://schemas.microsoft.com/office/powerpoint/2010/main" val="197133957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4304383"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数据预处理</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特征选择</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40</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2" name="文本框 1"/>
          <p:cNvSpPr txBox="1"/>
          <p:nvPr/>
        </p:nvSpPr>
        <p:spPr>
          <a:xfrm>
            <a:off x="736600" y="879744"/>
            <a:ext cx="10562771" cy="6021841"/>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特征选择：</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对当前学习任务中有用的属性称为“相关特征”</a:t>
            </a:r>
            <a:r>
              <a:rPr lang="zh-CN" altLang="en-US" sz="2000" dirty="0">
                <a:latin typeface="宋体" panose="02010600030101010101" pitchFamily="2" charset="-122"/>
                <a:ea typeface="宋体" panose="02010600030101010101" pitchFamily="2" charset="-122"/>
                <a:cs typeface="宋体" panose="02010600030101010101" pitchFamily="2" charset="-122"/>
              </a:rPr>
              <a:t>，没有用的属性称为“</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无关特征</a:t>
            </a:r>
            <a:r>
              <a:rPr lang="zh-CN" altLang="en-US" sz="2000" dirty="0">
                <a:latin typeface="宋体" panose="02010600030101010101" pitchFamily="2" charset="-122"/>
                <a:ea typeface="宋体" panose="02010600030101010101" pitchFamily="2" charset="-122"/>
                <a:cs typeface="宋体" panose="02010600030101010101" pitchFamily="2" charset="-122"/>
              </a:rPr>
              <a:t>”，从给定的特征集合中选出相关特征子集的过程称为特征选择。</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特征选择的目的是为了</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减轻维数灾难</a:t>
            </a:r>
            <a:r>
              <a:rPr lang="zh-CN" altLang="en-US" sz="2000" dirty="0">
                <a:latin typeface="宋体" panose="02010600030101010101" pitchFamily="2" charset="-122"/>
                <a:ea typeface="宋体" panose="02010600030101010101" pitchFamily="2" charset="-122"/>
                <a:cs typeface="宋体" panose="02010600030101010101" pitchFamily="2" charset="-122"/>
              </a:rPr>
              <a:t>问题和</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降低学习任务的难度</a:t>
            </a:r>
            <a:r>
              <a:rPr lang="zh-CN" altLang="en-US" sz="2000" dirty="0">
                <a:latin typeface="宋体" panose="02010600030101010101" pitchFamily="2" charset="-122"/>
                <a:ea typeface="宋体" panose="02010600030101010101" pitchFamily="2" charset="-122"/>
                <a:cs typeface="宋体" panose="02010600030101010101" pitchFamily="2" charset="-122"/>
              </a:rPr>
              <a:t>。需要注意的是特征选择必须确保不丢失重要特征，否则后续学习中会因为重要信息的缺失而无法获得更好的性能。</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将特征子集搜索机制与子集评价机制相结合</a:t>
            </a:r>
            <a:r>
              <a:rPr lang="zh-CN" altLang="en-US" sz="2000" dirty="0">
                <a:latin typeface="宋体" panose="02010600030101010101" pitchFamily="2" charset="-122"/>
                <a:ea typeface="宋体" panose="02010600030101010101" pitchFamily="2" charset="-122"/>
                <a:cs typeface="宋体" panose="02010600030101010101" pitchFamily="2" charset="-122"/>
              </a:rPr>
              <a:t>就得到了特征选择的方法，常用的方法如下：</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800100" lvl="1" indent="-3429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过滤式选择（</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filter</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先对数据集进行特征选择，然后再训练学习器</a:t>
            </a:r>
            <a:r>
              <a:rPr lang="zh-CN" altLang="en-US" sz="2000" dirty="0">
                <a:latin typeface="宋体" panose="02010600030101010101" pitchFamily="2" charset="-122"/>
                <a:ea typeface="宋体" panose="02010600030101010101" pitchFamily="2" charset="-122"/>
                <a:cs typeface="宋体" panose="02010600030101010101" pitchFamily="2" charset="-122"/>
              </a:rPr>
              <a:t>，特征选择与后续学习器无关。</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800100" lvl="1" indent="-3429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包裹式选择（</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wrapper</a:t>
            </a:r>
            <a:r>
              <a:rPr lang="zh-CN" altLang="en-US" sz="2000" dirty="0">
                <a:latin typeface="宋体" panose="02010600030101010101" pitchFamily="2" charset="-122"/>
                <a:ea typeface="宋体" panose="02010600030101010101" pitchFamily="2" charset="-122"/>
                <a:cs typeface="宋体" panose="02010600030101010101" pitchFamily="2" charset="-122"/>
              </a:rPr>
              <a:t>）：把最终要使用的学习器的性能作为特征子集的评价标准，即包裹式选择的</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目的就是为给定学习器选择最有利于其性能、“量身定做”的特征子集</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800100" lvl="1" indent="-3429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嵌入式选择（</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embedding</a:t>
            </a:r>
            <a:r>
              <a:rPr lang="zh-CN" altLang="en-US" sz="2000" dirty="0">
                <a:latin typeface="宋体" panose="02010600030101010101" pitchFamily="2" charset="-122"/>
                <a:ea typeface="宋体" panose="02010600030101010101" pitchFamily="2" charset="-122"/>
                <a:cs typeface="宋体" panose="02010600030101010101" pitchFamily="2" charset="-122"/>
              </a:rPr>
              <a:t>）：将特征选择与学习器训练过程融为一体，两者在同一个优化过程中完成，即</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学习器训练过程中自动地进行了特征选择</a:t>
            </a:r>
            <a:r>
              <a:rPr lang="zh-CN" altLang="en-US" sz="2000" dirty="0">
                <a:latin typeface="宋体" panose="02010600030101010101" pitchFamily="2" charset="-122"/>
                <a:ea typeface="宋体" panose="02010600030101010101" pitchFamily="2" charset="-122"/>
                <a:cs typeface="宋体" panose="02010600030101010101" pitchFamily="2" charset="-122"/>
              </a:rPr>
              <a:t>。</a:t>
            </a:r>
          </a:p>
        </p:txBody>
      </p:sp>
    </p:spTree>
    <p:extLst>
      <p:ext uri="{BB962C8B-B14F-4D97-AF65-F5344CB8AC3E}">
        <p14:creationId xmlns:p14="http://schemas.microsoft.com/office/powerpoint/2010/main" val="390332450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4304383"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数据预处理</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特征选择</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41</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530052"/>
                <a:ext cx="10562771" cy="6021841"/>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过滤式选择方法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Relief</a:t>
                </a:r>
                <a:r>
                  <a:rPr lang="zh-CN" altLang="en-US" sz="2000" dirty="0">
                    <a:latin typeface="宋体" panose="02010600030101010101" pitchFamily="2" charset="-122"/>
                    <a:ea typeface="宋体" panose="02010600030101010101" pitchFamily="2" charset="-122"/>
                    <a:cs typeface="宋体" panose="02010600030101010101" pitchFamily="2" charset="-122"/>
                  </a:rPr>
                  <a:t>：设计一个“</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相关统计量</a:t>
                </a:r>
                <a:r>
                  <a:rPr lang="zh-CN" altLang="en-US" sz="2000" dirty="0">
                    <a:latin typeface="宋体" panose="02010600030101010101" pitchFamily="2" charset="-122"/>
                    <a:ea typeface="宋体" panose="02010600030101010101" pitchFamily="2" charset="-122"/>
                    <a:cs typeface="宋体" panose="02010600030101010101" pitchFamily="2" charset="-122"/>
                  </a:rPr>
                  <a:t>”来度量特征的重要性，这是一个</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向量</a:t>
                </a:r>
                <a:r>
                  <a:rPr lang="zh-CN" altLang="en-US" sz="2000" dirty="0">
                    <a:latin typeface="宋体" panose="02010600030101010101" pitchFamily="2" charset="-122"/>
                    <a:ea typeface="宋体" panose="02010600030101010101" pitchFamily="2" charset="-122"/>
                    <a:cs typeface="宋体" panose="02010600030101010101" pitchFamily="2" charset="-122"/>
                  </a:rPr>
                  <a:t>，每一个分量对应一个特征。特征子集的重要性由其中每个特征所对应的相关统计量分量之和来决定。于是可以</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指定一个阈值</a:t>
                </a:r>
                <a14:m>
                  <m:oMath xmlns:m="http://schemas.openxmlformats.org/officeDocument/2006/math">
                    <m:r>
                      <a:rPr lang="zh-CN" altLang="en-US" sz="200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𝜏</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，然后选择比</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宋体" panose="02010600030101010101" pitchFamily="2" charset="-122"/>
                      </a:rPr>
                      <m:t>𝜏</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大的相关统计量分量所对应的特征；也可以</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指定欲选择的特征个数</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然后选择相关统计量分量最大的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个特征。可见该方法的关键就是如何确定相关统计量。</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Times New Roman" panose="02020603050405020304" pitchFamily="18" charset="0"/>
                  </a:rPr>
                  <a:t>包裹式选择方法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LVW</a:t>
                </a:r>
                <a:r>
                  <a:rPr lang="zh-CN" altLang="en-US" sz="2000" dirty="0">
                    <a:latin typeface="宋体" panose="02010600030101010101" pitchFamily="2" charset="-122"/>
                    <a:ea typeface="宋体" panose="02010600030101010101" pitchFamily="2" charset="-122"/>
                    <a:cs typeface="Times New Roman" panose="02020603050405020304" pitchFamily="18" charset="0"/>
                  </a:rPr>
                  <a:t>：在拉斯维加斯方法框架下使用</a:t>
                </a:r>
                <a:r>
                  <a:rPr lang="zh-CN" altLang="en-US" sz="20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随机策略</a:t>
                </a:r>
                <a:r>
                  <a:rPr lang="zh-CN" altLang="en-US" sz="2000" dirty="0">
                    <a:latin typeface="宋体" panose="02010600030101010101" pitchFamily="2" charset="-122"/>
                    <a:ea typeface="宋体" panose="02010600030101010101" pitchFamily="2" charset="-122"/>
                    <a:cs typeface="Times New Roman" panose="02020603050405020304" pitchFamily="18" charset="0"/>
                  </a:rPr>
                  <a:t>（拉斯维加斯方法是一个随机化方法）来进行子集搜索，并以分类学习器的误差作为特征子集的评价准则。</a:t>
                </a:r>
                <a:r>
                  <a:rPr lang="zh-CN" altLang="en-US" sz="20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每一次随机获得的特征子集评价都需要训练一次学习器，因此计算开销很大。</a:t>
                </a:r>
                <a:endParaRPr lang="en-US" altLang="zh-CN" sz="2000" dirty="0">
                  <a:solidFill>
                    <a:schemeClr val="accent1"/>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Times New Roman" panose="02020603050405020304" pitchFamily="18" charset="0"/>
                  </a:rPr>
                  <a:t>嵌入式选择方法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宋体" panose="02010600030101010101" pitchFamily="2" charset="-122"/>
                  </a:rPr>
                  <a:t> </a:t>
                </a:r>
                <a14:m>
                  <m:oMath xmlns:m="http://schemas.openxmlformats.org/officeDocument/2006/math">
                    <m:r>
                      <a:rPr lang="en-US" altLang="zh-CN" sz="2000" i="1" dirty="0">
                        <a:latin typeface="Cambria Math" panose="02040503050406030204" pitchFamily="18" charset="0"/>
                        <a:ea typeface="宋体" panose="02010600030101010101" pitchFamily="2" charset="-122"/>
                        <a:cs typeface="宋体" panose="02010600030101010101" pitchFamily="2" charset="-122"/>
                      </a:rPr>
                      <m:t>𝐿𝑜𝑠𝑠</m:t>
                    </m:r>
                    <m:r>
                      <a:rPr lang="en-US" altLang="zh-CN" sz="2000" i="1">
                        <a:latin typeface="Cambria Math" panose="02040503050406030204" pitchFamily="18" charset="0"/>
                        <a:ea typeface="Cambria Math" panose="02040503050406030204" pitchFamily="18" charset="0"/>
                        <a:cs typeface="宋体" panose="02010600030101010101" pitchFamily="2" charset="-122"/>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𝐿𝑜𝑠𝑠</m:t>
                        </m:r>
                      </m:e>
                      <m:sub>
                        <m:r>
                          <a:rPr lang="en-US" altLang="zh-CN" sz="2000" i="1">
                            <a:latin typeface="Cambria Math" panose="02040503050406030204" pitchFamily="18" charset="0"/>
                            <a:ea typeface="Cambria Math" panose="02040503050406030204" pitchFamily="18" charset="0"/>
                          </a:rPr>
                          <m:t>0</m:t>
                        </m:r>
                      </m:sub>
                    </m:sSub>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𝛼</m:t>
                    </m:r>
                    <m:nary>
                      <m:naryPr>
                        <m:chr m:val="∑"/>
                        <m:limLoc m:val="subSup"/>
                        <m:supHide m:val="on"/>
                        <m:ctrlPr>
                          <a:rPr lang="zh-CN" altLang="en-US" sz="2000" i="1">
                            <a:latin typeface="Cambria Math" panose="02040503050406030204" pitchFamily="18" charset="0"/>
                            <a:ea typeface="Cambria Math" panose="02040503050406030204" pitchFamily="18" charset="0"/>
                          </a:rPr>
                        </m:ctrlPr>
                      </m:naryPr>
                      <m:sub>
                        <m:r>
                          <m:rPr>
                            <m:brk m:alnAt="7"/>
                          </m:rPr>
                          <a:rPr lang="en-US" altLang="zh-CN" sz="2000" i="1">
                            <a:latin typeface="Cambria Math" panose="02040503050406030204" pitchFamily="18" charset="0"/>
                            <a:ea typeface="Cambria Math" panose="02040503050406030204" pitchFamily="18" charset="0"/>
                          </a:rPr>
                          <m:t>𝑤</m:t>
                        </m:r>
                      </m:sub>
                      <m:sup/>
                      <m:e>
                        <m:d>
                          <m:dPr>
                            <m:begChr m:val="|"/>
                            <m:endChr m:val="|"/>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𝑤</m:t>
                            </m:r>
                          </m:e>
                        </m:d>
                      </m:e>
                    </m:nary>
                  </m:oMath>
                </a14:m>
                <a:r>
                  <a:rPr lang="zh-CN" altLang="en-US" sz="2000" dirty="0">
                    <a:ea typeface="宋体" panose="02010600030101010101" pitchFamily="2" charset="-122"/>
                    <a:cs typeface="宋体" panose="02010600030101010101" pitchFamily="2" charset="-122"/>
                  </a:rPr>
                  <a:t>和</a:t>
                </a:r>
                <a14:m>
                  <m:oMath xmlns:m="http://schemas.openxmlformats.org/officeDocument/2006/math">
                    <m:r>
                      <a:rPr lang="en-US" altLang="zh-CN" sz="2000" i="1" dirty="0">
                        <a:latin typeface="Cambria Math" panose="02040503050406030204" pitchFamily="18" charset="0"/>
                        <a:ea typeface="宋体" panose="02010600030101010101" pitchFamily="2" charset="-122"/>
                        <a:cs typeface="宋体" panose="02010600030101010101" pitchFamily="2" charset="-122"/>
                      </a:rPr>
                      <m:t>𝐿𝑜𝑠𝑠</m:t>
                    </m:r>
                    <m:r>
                      <a:rPr lang="en-US" altLang="zh-CN" sz="2000" i="1">
                        <a:latin typeface="Cambria Math" panose="02040503050406030204" pitchFamily="18" charset="0"/>
                        <a:ea typeface="Cambria Math" panose="02040503050406030204" pitchFamily="18" charset="0"/>
                        <a:cs typeface="宋体" panose="02010600030101010101" pitchFamily="2" charset="-122"/>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𝐿𝑜𝑠𝑠</m:t>
                        </m:r>
                      </m:e>
                      <m:sub>
                        <m:r>
                          <a:rPr lang="en-US" altLang="zh-CN" sz="2000" i="1">
                            <a:latin typeface="Cambria Math" panose="02040503050406030204" pitchFamily="18" charset="0"/>
                            <a:ea typeface="Cambria Math" panose="02040503050406030204" pitchFamily="18" charset="0"/>
                          </a:rPr>
                          <m:t>0</m:t>
                        </m:r>
                      </m:sub>
                    </m:sSub>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𝛼</m:t>
                    </m:r>
                    <m:nary>
                      <m:naryPr>
                        <m:chr m:val="∑"/>
                        <m:limLoc m:val="subSup"/>
                        <m:supHide m:val="on"/>
                        <m:ctrlPr>
                          <a:rPr lang="zh-CN" altLang="en-US" sz="2000" i="1">
                            <a:latin typeface="Cambria Math" panose="02040503050406030204" pitchFamily="18" charset="0"/>
                            <a:ea typeface="Cambria Math" panose="02040503050406030204" pitchFamily="18" charset="0"/>
                          </a:rPr>
                        </m:ctrlPr>
                      </m:naryPr>
                      <m:sub>
                        <m:r>
                          <m:rPr>
                            <m:brk m:alnAt="7"/>
                          </m:rPr>
                          <a:rPr lang="en-US" altLang="zh-CN" sz="2000" i="1">
                            <a:latin typeface="Cambria Math" panose="02040503050406030204" pitchFamily="18" charset="0"/>
                            <a:ea typeface="Cambria Math" panose="02040503050406030204" pitchFamily="18" charset="0"/>
                          </a:rPr>
                          <m:t>𝑤</m:t>
                        </m:r>
                      </m:sub>
                      <m:sup/>
                      <m:e>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𝑤</m:t>
                            </m:r>
                          </m:e>
                          <m:sup>
                            <m:r>
                              <a:rPr lang="en-US" altLang="zh-CN" sz="2000" i="1">
                                <a:latin typeface="Cambria Math" panose="02040503050406030204" pitchFamily="18" charset="0"/>
                                <a:ea typeface="Cambria Math" panose="02040503050406030204" pitchFamily="18" charset="0"/>
                              </a:rPr>
                              <m:t>2</m:t>
                            </m:r>
                          </m:sup>
                        </m:sSup>
                      </m:e>
                    </m:nary>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在学习器训练时加入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dirty="0">
                    <a:latin typeface="宋体" panose="02010600030101010101" pitchFamily="2" charset="-122"/>
                    <a:ea typeface="宋体" panose="02010600030101010101" pitchFamily="2" charset="-122"/>
                    <a:cs typeface="Times New Roman" panose="02020603050405020304" pitchFamily="18" charset="0"/>
                  </a:rPr>
                  <a:t>正则项，不仅能够缓解过拟合，还能够获得</a:t>
                </a:r>
                <a:r>
                  <a:rPr lang="zh-CN" altLang="en-US" sz="20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“稀疏解”即求得的参数</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w</a:t>
                </a:r>
                <a:r>
                  <a:rPr lang="zh-CN" altLang="en-US" sz="20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会有更少的非零分量</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这意味着初始特征中对应着</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的非零分量的特征才会出现在最终模型中，</a:t>
                </a:r>
                <a:r>
                  <a:rPr lang="zh-CN" altLang="en-US" sz="20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即选择出对应于</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w</a:t>
                </a:r>
                <a:r>
                  <a:rPr lang="zh-CN" altLang="en-US" sz="20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的非零分量的特征作为特征子集</a:t>
                </a:r>
                <a:r>
                  <a:rPr lang="zh-CN" altLang="en-US" sz="2000" dirty="0">
                    <a:latin typeface="宋体" panose="02010600030101010101" pitchFamily="2" charset="-122"/>
                    <a:ea typeface="宋体" panose="02010600030101010101" pitchFamily="2" charset="-122"/>
                    <a:cs typeface="Times New Roman" panose="02020603050405020304" pitchFamily="18" charset="0"/>
                  </a:rPr>
                  <a:t>。基于</a:t>
                </a:r>
                <a:r>
                  <a:rPr lang="en-US" altLang="zh-CN" sz="2000" dirty="0">
                    <a:latin typeface="宋体" panose="02010600030101010101" pitchFamily="2" charset="-122"/>
                    <a:ea typeface="宋体" panose="02010600030101010101" pitchFamily="2" charset="-122"/>
                    <a:cs typeface="Times New Roman" panose="02020603050405020304" pitchFamily="18" charset="0"/>
                  </a:rPr>
                  <a:t>L1</a:t>
                </a:r>
                <a:r>
                  <a:rPr lang="zh-CN" altLang="en-US" sz="2000" dirty="0">
                    <a:latin typeface="宋体" panose="02010600030101010101" pitchFamily="2" charset="-122"/>
                    <a:ea typeface="宋体" panose="02010600030101010101" pitchFamily="2" charset="-122"/>
                    <a:cs typeface="Times New Roman" panose="02020603050405020304" pitchFamily="18" charset="0"/>
                  </a:rPr>
                  <a:t>正则化的学习方法是一种嵌入式特征选择方法，其特征选择和学习器训练融为一体，同时完成。</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530052"/>
                <a:ext cx="10562771" cy="6021841"/>
              </a:xfrm>
              <a:prstGeom prst="rect">
                <a:avLst/>
              </a:prstGeom>
              <a:blipFill>
                <a:blip r:embed="rId3"/>
                <a:stretch>
                  <a:fillRect l="-519" r="-519" b="-8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103417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3480440"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数据预处理</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降维</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42</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1610393"/>
                <a:ext cx="10562771" cy="3650936"/>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方差：一维空间中，方差反应了</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数据的离散程度</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sSup>
                      <m:sSupPr>
                        <m:ctrlPr>
                          <a:rPr lang="en-US" altLang="zh-CN" sz="2000" i="1" smtClean="0">
                            <a:solidFill>
                              <a:schemeClr val="tx1"/>
                            </a:solidFill>
                            <a:latin typeface="Cambria Math" panose="02040503050406030204" pitchFamily="18" charset="0"/>
                            <a:ea typeface="宋体" panose="02010600030101010101" pitchFamily="2" charset="-122"/>
                          </a:rPr>
                        </m:ctrlPr>
                      </m:sSupPr>
                      <m:e>
                        <m:r>
                          <a:rPr lang="zh-CN" altLang="en-US" sz="2000" i="1" smtClean="0">
                            <a:solidFill>
                              <a:schemeClr val="tx1"/>
                            </a:solidFill>
                            <a:latin typeface="Cambria Math" panose="02040503050406030204" pitchFamily="18" charset="0"/>
                            <a:ea typeface="宋体" panose="02010600030101010101" pitchFamily="2" charset="-122"/>
                          </a:rPr>
                          <m:t>𝜎</m:t>
                        </m:r>
                      </m:e>
                      <m:sup>
                        <m:r>
                          <a:rPr lang="en-US" altLang="zh-CN" sz="2000" b="0" i="1" smtClean="0">
                            <a:solidFill>
                              <a:schemeClr val="tx1"/>
                            </a:solidFill>
                            <a:latin typeface="Cambria Math" panose="02040503050406030204" pitchFamily="18" charset="0"/>
                            <a:ea typeface="宋体" panose="02010600030101010101" pitchFamily="2" charset="-122"/>
                          </a:rPr>
                          <m:t>2</m:t>
                        </m:r>
                      </m:sup>
                    </m:sSup>
                    <m:r>
                      <a:rPr lang="en-US" altLang="zh-CN" sz="2000" b="0" i="1" smtClean="0">
                        <a:solidFill>
                          <a:schemeClr val="tx1"/>
                        </a:solidFill>
                        <a:latin typeface="Cambria Math" panose="02040503050406030204" pitchFamily="18" charset="0"/>
                        <a:ea typeface="宋体" panose="02010600030101010101" pitchFamily="2" charset="-122"/>
                      </a:rPr>
                      <m:t>=</m:t>
                    </m:r>
                    <m:f>
                      <m:fPr>
                        <m:ctrlPr>
                          <a:rPr lang="en-US" altLang="zh-CN" sz="2000" b="0" i="1" smtClean="0">
                            <a:solidFill>
                              <a:schemeClr val="tx1"/>
                            </a:solidFill>
                            <a:latin typeface="Cambria Math" panose="02040503050406030204" pitchFamily="18" charset="0"/>
                            <a:ea typeface="宋体" panose="02010600030101010101" pitchFamily="2" charset="-122"/>
                          </a:rPr>
                        </m:ctrlPr>
                      </m:fPr>
                      <m:num>
                        <m:r>
                          <a:rPr lang="en-US" altLang="zh-CN" sz="2000" b="0" i="1" smtClean="0">
                            <a:solidFill>
                              <a:schemeClr val="tx1"/>
                            </a:solidFill>
                            <a:latin typeface="Cambria Math" panose="02040503050406030204" pitchFamily="18" charset="0"/>
                            <a:ea typeface="宋体" panose="02010600030101010101" pitchFamily="2" charset="-122"/>
                          </a:rPr>
                          <m:t>1</m:t>
                        </m:r>
                      </m:num>
                      <m:den>
                        <m:r>
                          <a:rPr lang="en-US" altLang="zh-CN" sz="2000" b="0" i="1" smtClean="0">
                            <a:solidFill>
                              <a:schemeClr val="tx1"/>
                            </a:solidFill>
                            <a:latin typeface="Cambria Math" panose="02040503050406030204" pitchFamily="18" charset="0"/>
                            <a:ea typeface="宋体" panose="02010600030101010101" pitchFamily="2" charset="-122"/>
                          </a:rPr>
                          <m:t>𝑚</m:t>
                        </m:r>
                      </m:den>
                    </m:f>
                    <m:nary>
                      <m:naryPr>
                        <m:chr m:val="∑"/>
                        <m:limLoc m:val="subSup"/>
                        <m:ctrlPr>
                          <a:rPr lang="en-US" altLang="zh-CN" sz="2000" b="0" i="1" smtClean="0">
                            <a:solidFill>
                              <a:schemeClr val="tx1"/>
                            </a:solidFill>
                            <a:latin typeface="Cambria Math" panose="02040503050406030204" pitchFamily="18" charset="0"/>
                            <a:ea typeface="宋体" panose="02010600030101010101" pitchFamily="2" charset="-122"/>
                          </a:rPr>
                        </m:ctrlPr>
                      </m:naryPr>
                      <m:sub>
                        <m:r>
                          <m:rPr>
                            <m:brk m:alnAt="25"/>
                          </m:rPr>
                          <a:rPr lang="en-US" altLang="zh-CN" sz="2000" b="0" i="1" smtClean="0">
                            <a:solidFill>
                              <a:schemeClr val="tx1"/>
                            </a:solidFill>
                            <a:latin typeface="Cambria Math" panose="02040503050406030204" pitchFamily="18" charset="0"/>
                            <a:ea typeface="宋体" panose="02010600030101010101" pitchFamily="2" charset="-122"/>
                          </a:rPr>
                          <m:t>𝑖</m:t>
                        </m:r>
                        <m:r>
                          <a:rPr lang="en-US" altLang="zh-CN" sz="2000" b="0" i="1" smtClean="0">
                            <a:solidFill>
                              <a:schemeClr val="tx1"/>
                            </a:solidFill>
                            <a:latin typeface="Cambria Math" panose="02040503050406030204" pitchFamily="18" charset="0"/>
                            <a:ea typeface="宋体" panose="02010600030101010101" pitchFamily="2" charset="-122"/>
                          </a:rPr>
                          <m:t>=</m:t>
                        </m:r>
                        <m:r>
                          <m:rPr>
                            <m:brk m:alnAt="25"/>
                          </m:rPr>
                          <a:rPr lang="en-US" altLang="zh-CN" sz="2000" b="0" i="1" smtClean="0">
                            <a:solidFill>
                              <a:schemeClr val="tx1"/>
                            </a:solidFill>
                            <a:latin typeface="Cambria Math" panose="02040503050406030204" pitchFamily="18" charset="0"/>
                            <a:ea typeface="宋体" panose="02010600030101010101" pitchFamily="2" charset="-122"/>
                          </a:rPr>
                          <m:t>1</m:t>
                        </m:r>
                      </m:sub>
                      <m:sup>
                        <m:r>
                          <a:rPr lang="en-US" altLang="zh-CN" sz="2000" b="0" i="1" smtClean="0">
                            <a:solidFill>
                              <a:schemeClr val="tx1"/>
                            </a:solidFill>
                            <a:latin typeface="Cambria Math" panose="02040503050406030204" pitchFamily="18" charset="0"/>
                            <a:ea typeface="宋体" panose="02010600030101010101" pitchFamily="2" charset="-122"/>
                          </a:rPr>
                          <m:t>𝑚</m:t>
                        </m:r>
                      </m:sup>
                      <m:e>
                        <m:sSup>
                          <m:sSupPr>
                            <m:ctrlPr>
                              <a:rPr lang="en-US" altLang="zh-CN" sz="2000" b="0" i="1" smtClean="0">
                                <a:solidFill>
                                  <a:schemeClr val="tx1"/>
                                </a:solidFill>
                                <a:latin typeface="Cambria Math" panose="02040503050406030204" pitchFamily="18" charset="0"/>
                                <a:ea typeface="宋体" panose="02010600030101010101" pitchFamily="2" charset="-122"/>
                              </a:rPr>
                            </m:ctrlPr>
                          </m:sSupPr>
                          <m:e>
                            <m:d>
                              <m:dPr>
                                <m:ctrlPr>
                                  <a:rPr lang="en-US" altLang="zh-CN" sz="2000" b="0" i="1" smtClean="0">
                                    <a:solidFill>
                                      <a:schemeClr val="tx1"/>
                                    </a:solidFill>
                                    <a:latin typeface="Cambria Math" panose="02040503050406030204" pitchFamily="18" charset="0"/>
                                    <a:ea typeface="宋体" panose="02010600030101010101" pitchFamily="2" charset="-122"/>
                                  </a:rPr>
                                </m:ctrlPr>
                              </m:dPr>
                              <m:e>
                                <m:sSub>
                                  <m:sSubPr>
                                    <m:ctrlPr>
                                      <a:rPr lang="en-US" altLang="zh-CN" sz="2000" b="0" i="1" smtClean="0">
                                        <a:solidFill>
                                          <a:schemeClr val="tx1"/>
                                        </a:solidFill>
                                        <a:latin typeface="Cambria Math" panose="02040503050406030204" pitchFamily="18" charset="0"/>
                                        <a:ea typeface="宋体" panose="02010600030101010101" pitchFamily="2" charset="-122"/>
                                      </a:rPr>
                                    </m:ctrlPr>
                                  </m:sSubPr>
                                  <m:e>
                                    <m:r>
                                      <a:rPr lang="en-US" altLang="zh-CN" sz="2000" b="0" i="1" smtClean="0">
                                        <a:solidFill>
                                          <a:schemeClr val="tx1"/>
                                        </a:solidFill>
                                        <a:latin typeface="Cambria Math" panose="02040503050406030204" pitchFamily="18" charset="0"/>
                                        <a:ea typeface="宋体" panose="02010600030101010101" pitchFamily="2" charset="-122"/>
                                      </a:rPr>
                                      <m:t>𝑎</m:t>
                                    </m:r>
                                  </m:e>
                                  <m:sub>
                                    <m:r>
                                      <a:rPr lang="en-US" altLang="zh-CN" sz="2000" b="0" i="1" smtClean="0">
                                        <a:solidFill>
                                          <a:schemeClr val="tx1"/>
                                        </a:solidFill>
                                        <a:latin typeface="Cambria Math" panose="02040503050406030204" pitchFamily="18" charset="0"/>
                                        <a:ea typeface="宋体" panose="02010600030101010101" pitchFamily="2" charset="-122"/>
                                      </a:rPr>
                                      <m:t>𝑖</m:t>
                                    </m:r>
                                  </m:sub>
                                </m:sSub>
                                <m:r>
                                  <a:rPr lang="en-US" altLang="zh-CN" sz="2000" b="0" i="1" smtClean="0">
                                    <a:solidFill>
                                      <a:schemeClr val="tx1"/>
                                    </a:solidFill>
                                    <a:latin typeface="Cambria Math" panose="02040503050406030204" pitchFamily="18" charset="0"/>
                                    <a:ea typeface="宋体" panose="02010600030101010101" pitchFamily="2" charset="-122"/>
                                  </a:rPr>
                                  <m:t>−</m:t>
                                </m:r>
                                <m:r>
                                  <a:rPr lang="zh-CN" altLang="en-US" sz="2000" b="0" i="1" smtClean="0">
                                    <a:solidFill>
                                      <a:schemeClr val="tx1"/>
                                    </a:solidFill>
                                    <a:latin typeface="Cambria Math" panose="02040503050406030204" pitchFamily="18" charset="0"/>
                                    <a:ea typeface="宋体" panose="02010600030101010101" pitchFamily="2" charset="-122"/>
                                  </a:rPr>
                                  <m:t>𝜇</m:t>
                                </m:r>
                              </m:e>
                            </m:d>
                          </m:e>
                          <m:sup>
                            <m:r>
                              <a:rPr lang="en-US" altLang="zh-CN" sz="2000" b="0" i="1" smtClean="0">
                                <a:solidFill>
                                  <a:schemeClr val="tx1"/>
                                </a:solidFill>
                                <a:latin typeface="Cambria Math" panose="02040503050406030204" pitchFamily="18" charset="0"/>
                                <a:ea typeface="宋体" panose="02010600030101010101" pitchFamily="2" charset="-122"/>
                              </a:rPr>
                              <m:t>2</m:t>
                            </m:r>
                          </m:sup>
                        </m:sSup>
                      </m:e>
                    </m:nary>
                  </m:oMath>
                </a14:m>
                <a:endPar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协方差</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高维数据中，协方差反映了</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两个变量的相关性</a:t>
                </a:r>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𝑐𝑜𝑣</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1</m:t>
                        </m:r>
                      </m:num>
                      <m:den>
                        <m:r>
                          <a:rPr lang="en-US" altLang="zh-CN" sz="2000" b="0" i="1" smtClean="0">
                            <a:latin typeface="Cambria Math" panose="02040503050406030204" pitchFamily="18" charset="0"/>
                            <a:ea typeface="宋体" panose="02010600030101010101" pitchFamily="2" charset="-122"/>
                          </a:rPr>
                          <m:t>𝑚</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1</m:t>
                        </m:r>
                      </m:den>
                    </m:f>
                    <m:nary>
                      <m:naryPr>
                        <m:chr m:val="∑"/>
                        <m:limLoc m:val="subSup"/>
                        <m:ctrlPr>
                          <a:rPr lang="en-US" altLang="zh-CN" sz="2000" b="0" i="1" smtClean="0">
                            <a:latin typeface="Cambria Math" panose="02040503050406030204" pitchFamily="18" charset="0"/>
                            <a:ea typeface="宋体" panose="02010600030101010101" pitchFamily="2" charset="-122"/>
                          </a:rPr>
                        </m:ctrlPr>
                      </m:naryPr>
                      <m:sub>
                        <m:r>
                          <m:rPr>
                            <m:brk m:alnAt="25"/>
                          </m:rPr>
                          <a:rPr lang="en-US" altLang="zh-CN" sz="2000" b="0" i="1" smtClean="0">
                            <a:latin typeface="Cambria Math" panose="02040503050406030204" pitchFamily="18" charset="0"/>
                            <a:ea typeface="宋体" panose="02010600030101010101" pitchFamily="2" charset="-122"/>
                          </a:rPr>
                          <m:t>𝑖</m:t>
                        </m:r>
                        <m:r>
                          <a:rPr lang="en-US" altLang="zh-CN" sz="2000" b="0" i="1" smtClean="0">
                            <a:latin typeface="Cambria Math" panose="02040503050406030204" pitchFamily="18" charset="0"/>
                            <a:ea typeface="宋体" panose="02010600030101010101" pitchFamily="2" charset="-122"/>
                          </a:rPr>
                          <m:t>=</m:t>
                        </m:r>
                        <m:r>
                          <m:rPr>
                            <m:brk m:alnAt="25"/>
                          </m:rPr>
                          <a:rPr lang="en-US" altLang="zh-CN" sz="2000" b="0" i="1" smtClean="0">
                            <a:latin typeface="Cambria Math" panose="02040503050406030204" pitchFamily="18" charset="0"/>
                            <a:ea typeface="宋体" panose="02010600030101010101" pitchFamily="2" charset="-122"/>
                          </a:rPr>
                          <m:t>1</m:t>
                        </m:r>
                      </m:sub>
                      <m:sup>
                        <m:r>
                          <a:rPr lang="en-US" altLang="zh-CN" sz="2000" b="0" i="1" smtClean="0">
                            <a:latin typeface="Cambria Math" panose="02040503050406030204" pitchFamily="18" charset="0"/>
                            <a:ea typeface="宋体" panose="02010600030101010101" pitchFamily="2" charset="-122"/>
                          </a:rPr>
                          <m:t>𝑚</m:t>
                        </m:r>
                      </m:sup>
                      <m:e>
                        <m:d>
                          <m:dPr>
                            <m:ctrlPr>
                              <a:rPr lang="en-US" altLang="zh-CN" sz="2000" b="0" i="1" smtClean="0">
                                <a:latin typeface="Cambria Math" panose="02040503050406030204" pitchFamily="18" charset="0"/>
                                <a:ea typeface="宋体" panose="02010600030101010101" pitchFamily="2" charset="-122"/>
                              </a:rPr>
                            </m:ctrlPr>
                          </m:dPr>
                          <m:e>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𝑎</m:t>
                                </m:r>
                              </m:e>
                              <m:sub>
                                <m:r>
                                  <a:rPr lang="en-US" altLang="zh-CN" sz="2000" b="0" i="1" smtClean="0">
                                    <a:latin typeface="Cambria Math" panose="02040503050406030204" pitchFamily="18" charset="0"/>
                                    <a:ea typeface="宋体" panose="02010600030101010101" pitchFamily="2" charset="-122"/>
                                  </a:rPr>
                                  <m:t>𝑖</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zh-CN" altLang="en-US" sz="2000" b="0" i="1" smtClean="0">
                                    <a:latin typeface="Cambria Math" panose="02040503050406030204" pitchFamily="18" charset="0"/>
                                    <a:ea typeface="宋体" panose="02010600030101010101" pitchFamily="2" charset="-122"/>
                                  </a:rPr>
                                  <m:t>𝜇</m:t>
                                </m:r>
                              </m:e>
                              <m:sub>
                                <m:r>
                                  <a:rPr lang="en-US" altLang="zh-CN" sz="2000" b="0" i="1" smtClean="0">
                                    <a:latin typeface="Cambria Math" panose="02040503050406030204" pitchFamily="18" charset="0"/>
                                    <a:ea typeface="宋体" panose="02010600030101010101" pitchFamily="2" charset="-122"/>
                                  </a:rPr>
                                  <m:t>𝑎</m:t>
                                </m:r>
                              </m:sub>
                            </m:sSub>
                          </m:e>
                        </m:d>
                        <m:d>
                          <m:dPr>
                            <m:ctrlPr>
                              <a:rPr lang="en-US" altLang="zh-CN" sz="2000" b="0" i="1" smtClean="0">
                                <a:latin typeface="Cambria Math" panose="02040503050406030204" pitchFamily="18" charset="0"/>
                                <a:ea typeface="宋体" panose="02010600030101010101" pitchFamily="2" charset="-122"/>
                              </a:rPr>
                            </m:ctrlPr>
                          </m:dPr>
                          <m:e>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𝑏</m:t>
                                </m:r>
                              </m:e>
                              <m:sub>
                                <m:r>
                                  <a:rPr lang="en-US" altLang="zh-CN" sz="2000" b="0" i="1" smtClean="0">
                                    <a:latin typeface="Cambria Math" panose="02040503050406030204" pitchFamily="18" charset="0"/>
                                    <a:ea typeface="宋体" panose="02010600030101010101" pitchFamily="2" charset="-122"/>
                                  </a:rPr>
                                  <m:t>𝑖</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zh-CN" altLang="en-US" sz="2000" b="0" i="1" smtClean="0">
                                    <a:latin typeface="Cambria Math" panose="02040503050406030204" pitchFamily="18" charset="0"/>
                                    <a:ea typeface="宋体" panose="02010600030101010101" pitchFamily="2" charset="-122"/>
                                  </a:rPr>
                                  <m:t>𝜇</m:t>
                                </m:r>
                              </m:e>
                              <m:sub>
                                <m:r>
                                  <a:rPr lang="en-US" altLang="zh-CN" sz="2000" b="0" i="1" smtClean="0">
                                    <a:latin typeface="Cambria Math" panose="02040503050406030204" pitchFamily="18" charset="0"/>
                                    <a:ea typeface="宋体" panose="02010600030101010101" pitchFamily="2" charset="-122"/>
                                  </a:rPr>
                                  <m:t>𝑏</m:t>
                                </m:r>
                              </m:sub>
                            </m:sSub>
                          </m:e>
                        </m:d>
                      </m:e>
                    </m:nary>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奇异值分解（</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SVD</a:t>
                </a:r>
                <a:r>
                  <a:rPr lang="zh-CN" altLang="en-US" sz="2000" dirty="0">
                    <a:latin typeface="宋体" panose="02010600030101010101" pitchFamily="2" charset="-122"/>
                    <a:ea typeface="宋体" panose="02010600030101010101" pitchFamily="2" charset="-122"/>
                    <a:cs typeface="宋体" panose="02010600030101010101" pitchFamily="2" charset="-122"/>
                  </a:rPr>
                  <a:t>）：任意一个</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𝑚</m:t>
                    </m:r>
                    <m:r>
                      <a:rPr lang="en-US" altLang="zh-CN" sz="2000" b="0" i="1" smtClean="0">
                        <a:latin typeface="Cambria Math" panose="02040503050406030204" pitchFamily="18" charset="0"/>
                        <a:ea typeface="Cambria Math" panose="02040503050406030204" pitchFamily="18" charset="0"/>
                        <a:cs typeface="宋体" panose="02010600030101010101" pitchFamily="2" charset="-122"/>
                      </a:rPr>
                      <m:t>×</m:t>
                    </m:r>
                    <m:r>
                      <a:rPr lang="en-US" altLang="zh-CN" sz="2000" b="0" i="1" smtClean="0">
                        <a:latin typeface="Cambria Math" panose="02040503050406030204" pitchFamily="18" charset="0"/>
                        <a:ea typeface="Cambria Math" panose="02040503050406030204" pitchFamily="18" charset="0"/>
                        <a:cs typeface="宋体" panose="02010600030101010101" pitchFamily="2" charset="-122"/>
                      </a:rPr>
                      <m:t>𝑛</m:t>
                    </m:r>
                    <m:r>
                      <a:rPr lang="zh-CN" altLang="en-US" sz="2000" i="1">
                        <a:latin typeface="Cambria Math" panose="02040503050406030204" pitchFamily="18" charset="0"/>
                        <a:ea typeface="Cambria Math" panose="02040503050406030204" pitchFamily="18" charset="0"/>
                        <a:cs typeface="宋体" panose="02010600030101010101" pitchFamily="2" charset="-122"/>
                      </a:rPr>
                      <m:t>的</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矩阵都可以表示为三个矩阵的乘积形式，即</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𝐴</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𝑈</m:t>
                    </m:r>
                    <m:r>
                      <a:rPr lang="en-US" altLang="zh-CN" sz="2000" i="1" dirty="0" smtClean="0">
                        <a:latin typeface="Cambria Math" panose="02040503050406030204" pitchFamily="18" charset="0"/>
                      </a:rPr>
                      <m:t>𝛴</m:t>
                    </m:r>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𝑉</m:t>
                        </m:r>
                      </m:e>
                      <m:sup>
                        <m:r>
                          <a:rPr lang="en-US" altLang="zh-CN" sz="2000" b="0" i="1" dirty="0" smtClean="0">
                            <a:latin typeface="Cambria Math" panose="02040503050406030204" pitchFamily="18" charset="0"/>
                          </a:rPr>
                          <m:t>𝑇</m:t>
                        </m:r>
                      </m:sup>
                    </m:sSup>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2000" i="1">
                        <a:latin typeface="Cambria Math" panose="02040503050406030204" pitchFamily="18" charset="0"/>
                        <a:ea typeface="宋体" panose="02010600030101010101" pitchFamily="2" charset="-122"/>
                        <a:cs typeface="宋体" panose="02010600030101010101" pitchFamily="2" charset="-122"/>
                      </a:rPr>
                      <m:t>𝑈</m:t>
                    </m:r>
                    <m:r>
                      <a:rPr lang="zh-CN" altLang="en-US" sz="2000" i="1" smtClean="0">
                        <a:latin typeface="Cambria Math" panose="02040503050406030204" pitchFamily="18" charset="0"/>
                        <a:ea typeface="宋体" panose="02010600030101010101" pitchFamily="2" charset="-122"/>
                        <a:cs typeface="宋体" panose="02010600030101010101" pitchFamily="2" charset="-122"/>
                      </a:rPr>
                      <m:t>是</m:t>
                    </m:r>
                  </m:oMath>
                </a14:m>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阶正交矩阵</a:t>
                </a:r>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𝑉</m:t>
                    </m:r>
                    <m:r>
                      <a:rPr lang="zh-CN" altLang="en-US" sz="2000" i="1">
                        <a:latin typeface="Cambria Math" panose="02040503050406030204" pitchFamily="18" charset="0"/>
                        <a:ea typeface="宋体" panose="02010600030101010101" pitchFamily="2" charset="-122"/>
                        <a:cs typeface="宋体" panose="02010600030101010101" pitchFamily="2" charset="-122"/>
                      </a:rPr>
                      <m:t>是</m:t>
                    </m:r>
                  </m:oMath>
                </a14:m>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阶正交矩阵</a:t>
                </a:r>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2000" i="1" dirty="0">
                        <a:latin typeface="Cambria Math" panose="02040503050406030204" pitchFamily="18" charset="0"/>
                      </a:rPr>
                      <m:t>𝛴</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是</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由降序排列的非负的对角线元素组成的</a:t>
                </a:r>
                <a14:m>
                  <m:oMath xmlns:m="http://schemas.openxmlformats.org/officeDocument/2006/math">
                    <m:r>
                      <a:rPr lang="en-US" altLang="zh-CN" sz="2000" i="1">
                        <a:solidFill>
                          <a:schemeClr val="accent1"/>
                        </a:solidFill>
                        <a:latin typeface="Cambria Math" panose="02040503050406030204" pitchFamily="18" charset="0"/>
                        <a:ea typeface="宋体" panose="02010600030101010101" pitchFamily="2" charset="-122"/>
                        <a:cs typeface="宋体" panose="02010600030101010101" pitchFamily="2" charset="-122"/>
                      </a:rPr>
                      <m:t>𝑚</m:t>
                    </m:r>
                    <m:r>
                      <a:rPr lang="en-US" altLang="zh-CN" sz="2000" i="1">
                        <a:solidFill>
                          <a:schemeClr val="accent1"/>
                        </a:solidFill>
                        <a:latin typeface="Cambria Math" panose="02040503050406030204" pitchFamily="18" charset="0"/>
                        <a:ea typeface="Cambria Math" panose="02040503050406030204" pitchFamily="18" charset="0"/>
                        <a:cs typeface="宋体" panose="02010600030101010101" pitchFamily="2" charset="-122"/>
                      </a:rPr>
                      <m:t>×</m:t>
                    </m:r>
                    <m:r>
                      <a:rPr lang="en-US" altLang="zh-CN" sz="2000" i="1">
                        <a:solidFill>
                          <a:schemeClr val="accent1"/>
                        </a:solidFill>
                        <a:latin typeface="Cambria Math" panose="02040503050406030204" pitchFamily="18" charset="0"/>
                        <a:ea typeface="Cambria Math" panose="02040503050406030204" pitchFamily="18" charset="0"/>
                        <a:cs typeface="宋体" panose="02010600030101010101" pitchFamily="2" charset="-122"/>
                      </a:rPr>
                      <m:t>𝑛</m:t>
                    </m:r>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对角矩阵。</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特征值分解：</a:t>
                </a:r>
                <a:r>
                  <a:rPr lang="zh-CN" altLang="en-US" sz="2000" dirty="0">
                    <a:latin typeface="宋体" panose="02010600030101010101" pitchFamily="2" charset="-122"/>
                    <a:ea typeface="宋体" panose="02010600030101010101" pitchFamily="2" charset="-122"/>
                    <a:cs typeface="Times New Roman" panose="02020603050405020304" pitchFamily="18" charset="0"/>
                  </a:rPr>
                  <a:t>任意一个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latin typeface="宋体" panose="02010600030101010101" pitchFamily="2" charset="-122"/>
                    <a:ea typeface="宋体" panose="02010600030101010101" pitchFamily="2" charset="-122"/>
                    <a:cs typeface="Times New Roman" panose="02020603050405020304" pitchFamily="18" charset="0"/>
                  </a:rPr>
                  <a:t>阶方阵</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都可以表示为三个矩阵乘积形式，即</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𝑄</m:t>
                    </m:r>
                    <m:r>
                      <a:rPr lang="en-US" altLang="zh-CN" sz="2000" i="1" dirty="0">
                        <a:latin typeface="Cambria Math" panose="02040503050406030204" pitchFamily="18" charset="0"/>
                      </a:rPr>
                      <m:t>𝛴</m:t>
                    </m:r>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𝑄</m:t>
                        </m:r>
                      </m:e>
                      <m:sup>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1</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𝑄</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是矩阵</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的特征向量组成的矩阵，</a:t>
                </a:r>
                <a14:m>
                  <m:oMath xmlns:m="http://schemas.openxmlformats.org/officeDocument/2006/math">
                    <m:r>
                      <a:rPr lang="en-US" altLang="zh-CN" sz="2000" i="1" dirty="0">
                        <a:latin typeface="Cambria Math" panose="02040503050406030204" pitchFamily="18" charset="0"/>
                      </a:rPr>
                      <m:t>𝛴</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则是一个对角矩阵，对角线元素就是特征值。</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1610393"/>
                <a:ext cx="10562771" cy="3650936"/>
              </a:xfrm>
              <a:prstGeom prst="rect">
                <a:avLst/>
              </a:prstGeom>
              <a:blipFill>
                <a:blip r:embed="rId3"/>
                <a:stretch>
                  <a:fillRect l="-519" t="-7346" b="-21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622292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3480440"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数据预处理</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降维</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43</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1156712"/>
                <a:ext cx="10562771" cy="4544577"/>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奇异值分解步骤：给定</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𝑚</m:t>
                    </m:r>
                    <m:r>
                      <a:rPr lang="en-US" altLang="zh-CN" sz="2000" b="0" i="1" smtClean="0">
                        <a:latin typeface="Cambria Math" panose="02040503050406030204" pitchFamily="18" charset="0"/>
                        <a:ea typeface="Cambria Math" panose="02040503050406030204" pitchFamily="18" charset="0"/>
                        <a:cs typeface="宋体" panose="02010600030101010101" pitchFamily="2" charset="-122"/>
                      </a:rPr>
                      <m:t>×</m:t>
                    </m:r>
                    <m:r>
                      <a:rPr lang="en-US" altLang="zh-CN" sz="2000" b="0" i="1" smtClean="0">
                        <a:latin typeface="Cambria Math" panose="02040503050406030204" pitchFamily="18" charset="0"/>
                        <a:ea typeface="Cambria Math" panose="02040503050406030204" pitchFamily="18" charset="0"/>
                        <a:cs typeface="宋体" panose="02010600030101010101" pitchFamily="2" charset="-122"/>
                      </a:rPr>
                      <m:t>𝑛</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的矩阵</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p>
              <a:p>
                <a:pPr marL="800100" lvl="1" indent="-342900">
                  <a:lnSpc>
                    <a:spcPct val="150000"/>
                  </a:lnSpc>
                  <a:buFont typeface="Arial" panose="020B0604020202020204" pitchFamily="34" charset="0"/>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求得</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𝑛</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的矩阵</a:t>
                </a:r>
                <a14:m>
                  <m:oMath xmlns:m="http://schemas.openxmlformats.org/officeDocument/2006/math">
                    <m:sSup>
                      <m:sSup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2000" i="1">
                        <a:latin typeface="Cambria Math" panose="02040503050406030204" pitchFamily="18" charset="0"/>
                        <a:ea typeface="宋体" panose="02010600030101010101" pitchFamily="2" charset="-122"/>
                        <a:cs typeface="Times New Roman" panose="02020603050405020304" pitchFamily="18" charset="0"/>
                      </a:rPr>
                      <m:t>𝐴</m:t>
                    </m:r>
                  </m:oMath>
                </a14:m>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a:t>
                </a:r>
                <a14:m>
                  <m:oMath xmlns:m="http://schemas.openxmlformats.org/officeDocument/2006/math">
                    <m:sSup>
                      <m:s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2000" i="1">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矩阵求其特征值和特征向量，</a:t>
                </a:r>
                <a14:m>
                  <m:oMath xmlns:m="http://schemas.openxmlformats.org/officeDocument/2006/math">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2000" i="1">
                            <a:latin typeface="Cambria Math" panose="02040503050406030204" pitchFamily="18" charset="0"/>
                            <a:ea typeface="宋体" panose="02010600030101010101" pitchFamily="2" charset="-122"/>
                            <a:cs typeface="Times New Roman" panose="02020603050405020304" pitchFamily="18" charset="0"/>
                          </a:rPr>
                          <m:t>𝐴</m:t>
                        </m:r>
                      </m:e>
                    </m:d>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rPr>
                          <m:t>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oMath>
                </a14:m>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将</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张成一个</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𝑛</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的矩阵</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就是奇异值分解中的右式，</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smtClean="0">
                            <a:latin typeface="Cambria Math" panose="02040503050406030204" pitchFamily="18" charset="0"/>
                          </a:rPr>
                          <m:t>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称为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的右奇异值</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同理求得</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𝑚</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𝑚</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的矩阵</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m:t>
                    </m:r>
                    <m:sSup>
                      <m:s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𝑇</m:t>
                        </m:r>
                      </m:sup>
                    </m:sSup>
                  </m:oMath>
                </a14:m>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𝐴</m:t>
                    </m:r>
                    <m:sSup>
                      <m:s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𝑇</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矩阵求其特征值和特征向量，</a:t>
                </a:r>
                <a14:m>
                  <m:oMath xmlns:m="http://schemas.openxmlformats.org/officeDocument/2006/math">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𝐴</m:t>
                        </m:r>
                        <m:sSup>
                          <m:sSup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𝑇</m:t>
                            </m:r>
                          </m:sup>
                        </m:sSup>
                      </m:e>
                    </m:d>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b="0" i="1" smtClean="0">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oMath>
                </a14:m>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将</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张成一个</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𝑚</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𝑚</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的矩阵</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就是奇异值分解中的左式，</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称为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的左奇异值</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奇异值</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num>
                      <m:den>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den>
                    </m:f>
                  </m:oMath>
                </a14:m>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Times New Roman" panose="02020603050405020304" pitchFamily="18" charset="0"/>
                  </a:rPr>
                  <a:t>奇异值和特征值关系：</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radPr>
                      <m:deg/>
                      <m:e>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rPr>
                              <m:t>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e>
                    </m:rad>
                  </m:oMath>
                </a14:m>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1156712"/>
                <a:ext cx="10562771" cy="4544577"/>
              </a:xfrm>
              <a:prstGeom prst="rect">
                <a:avLst/>
              </a:prstGeom>
              <a:blipFill>
                <a:blip r:embed="rId3"/>
                <a:stretch>
                  <a:fillRect l="-519" b="-6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787712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3480440"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数据预处理</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降维</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44</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36600" y="593396"/>
                <a:ext cx="10562771" cy="576414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另一个缓解维数灾难的重要途径就是</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降维</a:t>
                </a:r>
                <a:r>
                  <a:rPr lang="zh-CN" altLang="en-US" sz="2000" dirty="0">
                    <a:latin typeface="宋体" panose="02010600030101010101" pitchFamily="2" charset="-122"/>
                    <a:ea typeface="宋体" panose="02010600030101010101" pitchFamily="2" charset="-122"/>
                    <a:cs typeface="宋体" panose="02010600030101010101" pitchFamily="2" charset="-122"/>
                  </a:rPr>
                  <a:t>。降维处理在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a:t>
                </a:r>
                <a:r>
                  <a:rPr lang="zh-CN" altLang="en-US" sz="2000" dirty="0">
                    <a:latin typeface="宋体" panose="02010600030101010101" pitchFamily="2" charset="-122"/>
                    <a:ea typeface="宋体" panose="02010600030101010101" pitchFamily="2" charset="-122"/>
                    <a:cs typeface="宋体" panose="02010600030101010101" pitchFamily="2" charset="-122"/>
                  </a:rPr>
                  <a:t>中有着重要作用。降维的优化目标为将一组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latin typeface="宋体" panose="02010600030101010101" pitchFamily="2" charset="-122"/>
                    <a:ea typeface="宋体" panose="02010600030101010101" pitchFamily="2" charset="-122"/>
                    <a:cs typeface="宋体" panose="02010600030101010101" pitchFamily="2" charset="-122"/>
                  </a:rPr>
                  <a:t>维向量降为</a:t>
                </a:r>
                <a14:m>
                  <m:oMath xmlns:m="http://schemas.openxmlformats.org/officeDocument/2006/math">
                    <m:r>
                      <a:rPr lang="en-US" altLang="zh-CN" sz="2000" i="1" dirty="0">
                        <a:latin typeface="Cambria Math" panose="02040503050406030204" pitchFamily="18" charset="0"/>
                        <a:ea typeface="宋体" panose="02010600030101010101" pitchFamily="2" charset="-122"/>
                      </a:rPr>
                      <m:t>𝑑</m:t>
                    </m:r>
                    <m:r>
                      <a:rPr lang="zh-CN" altLang="en-US" sz="2000" i="1" dirty="0">
                        <a:latin typeface="Cambria Math" panose="02040503050406030204" pitchFamily="18" charset="0"/>
                        <a:ea typeface="宋体" panose="02010600030101010101" pitchFamily="2" charset="-122"/>
                      </a:rPr>
                      <m:t> ́</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维，其目标是选择</a:t>
                </a:r>
                <a14:m>
                  <m:oMath xmlns:m="http://schemas.openxmlformats.org/officeDocument/2006/math">
                    <m:r>
                      <a:rPr lang="en-US" altLang="zh-CN" sz="2000" i="1" dirty="0">
                        <a:latin typeface="Cambria Math" panose="02040503050406030204" pitchFamily="18" charset="0"/>
                        <a:ea typeface="宋体" panose="02010600030101010101" pitchFamily="2" charset="-122"/>
                      </a:rPr>
                      <m:t>𝑑</m:t>
                    </m:r>
                    <m:r>
                      <a:rPr lang="zh-CN" altLang="en-US" sz="2000" i="1" dirty="0">
                        <a:latin typeface="Cambria Math" panose="02040503050406030204" pitchFamily="18" charset="0"/>
                        <a:ea typeface="宋体" panose="02010600030101010101" pitchFamily="2" charset="-122"/>
                      </a:rPr>
                      <m:t> ́</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个单位正交基，使得原始数据变换到这组基上后，各</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变量之间协方差尽可能小，而变量方差则尽可能大</a:t>
                </a:r>
                <a:r>
                  <a:rPr lang="zh-CN" altLang="en-US" sz="2000" dirty="0">
                    <a:latin typeface="宋体" panose="02010600030101010101" pitchFamily="2" charset="-122"/>
                    <a:ea typeface="宋体" panose="02010600030101010101" pitchFamily="2" charset="-122"/>
                    <a:cs typeface="宋体" panose="02010600030101010101" pitchFamily="2" charset="-122"/>
                  </a:rPr>
                  <a:t>（在正交的约束下，取最大的</a:t>
                </a:r>
                <a14:m>
                  <m:oMath xmlns:m="http://schemas.openxmlformats.org/officeDocument/2006/math">
                    <m:r>
                      <a:rPr lang="en-US" altLang="zh-CN" sz="2000" i="1" dirty="0">
                        <a:latin typeface="Cambria Math" panose="02040503050406030204" pitchFamily="18" charset="0"/>
                        <a:ea typeface="宋体" panose="02010600030101010101" pitchFamily="2" charset="-122"/>
                      </a:rPr>
                      <m:t>𝑑</m:t>
                    </m:r>
                    <m:r>
                      <a:rPr lang="zh-CN" altLang="en-US" sz="2000" i="1" dirty="0">
                        <a:latin typeface="Cambria Math" panose="02040503050406030204" pitchFamily="18" charset="0"/>
                        <a:ea typeface="宋体" panose="02010600030101010101" pitchFamily="2" charset="-122"/>
                      </a:rPr>
                      <m:t> ́</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个方差）。</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主成分分析（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PCA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宋体" panose="02010600030101010101" pitchFamily="2" charset="-122"/>
                  </a:rPr>
                  <a:t>：找到一个</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线性变换矩阵</a:t>
                </a:r>
                <a14:m>
                  <m:oMath xmlns:m="http://schemas.openxmlformats.org/officeDocument/2006/math">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ea typeface="宋体" panose="02010600030101010101" pitchFamily="2" charset="-122"/>
                          </a:rPr>
                          <m:t>𝑊</m:t>
                        </m:r>
                      </m:e>
                      <m:sup>
                        <m:r>
                          <a:rPr lang="en-US" altLang="zh-CN" sz="2000" i="1">
                            <a:latin typeface="Cambria Math" panose="02040503050406030204" pitchFamily="18" charset="0"/>
                            <a:ea typeface="宋体" panose="02010600030101010101" pitchFamily="2" charset="-122"/>
                          </a:rPr>
                          <m:t>∗</m:t>
                        </m:r>
                      </m:sup>
                    </m:sSup>
                    <m:r>
                      <a:rPr lang="en-US" altLang="zh-CN" sz="2000" i="1">
                        <a:latin typeface="Cambria Math" panose="02040503050406030204" pitchFamily="18" charset="0"/>
                        <a:ea typeface="宋体" panose="02010600030101010101" pitchFamily="2" charset="-122"/>
                      </a:rPr>
                      <m:t> </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，使得</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𝑌</m:t>
                    </m:r>
                    <m:r>
                      <a:rPr lang="en-US" altLang="zh-CN" sz="2000" b="0" i="1" dirty="0" smtClean="0">
                        <a:latin typeface="Cambria Math" panose="02040503050406030204" pitchFamily="18" charset="0"/>
                        <a:ea typeface="Cambria Math" panose="02040503050406030204" pitchFamily="18" charset="0"/>
                        <a:cs typeface="宋体" panose="02010600030101010101" pitchFamily="2" charset="-122"/>
                      </a:rPr>
                      <m:t>=</m:t>
                    </m:r>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ea typeface="宋体" panose="02010600030101010101" pitchFamily="2" charset="-122"/>
                          </a:rPr>
                          <m:t>𝑊</m:t>
                        </m:r>
                      </m:e>
                      <m:sup>
                        <m:r>
                          <a:rPr lang="en-US" altLang="zh-CN" sz="2000" i="1">
                            <a:latin typeface="Cambria Math" panose="02040503050406030204" pitchFamily="18" charset="0"/>
                            <a:ea typeface="宋体" panose="02010600030101010101" pitchFamily="2" charset="-122"/>
                          </a:rPr>
                          <m:t>∗</m:t>
                        </m:r>
                      </m:sup>
                    </m:sSup>
                    <m:r>
                      <a:rPr lang="en-US" altLang="zh-CN" sz="2000" b="0" i="1" smtClean="0">
                        <a:latin typeface="Cambria Math" panose="02040503050406030204" pitchFamily="18" charset="0"/>
                        <a:ea typeface="宋体" panose="02010600030101010101" pitchFamily="2" charset="-122"/>
                      </a:rPr>
                      <m:t>𝑋</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dirty="0">
                    <a:latin typeface="宋体" panose="02010600030101010101" pitchFamily="2" charset="-122"/>
                    <a:ea typeface="宋体" panose="02010600030101010101" pitchFamily="2" charset="-122"/>
                    <a:cs typeface="宋体" panose="02010600030101010101" pitchFamily="2" charset="-122"/>
                  </a:rPr>
                  <a:t>为降维后的数据</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伪代码：</a:t>
                </a:r>
                <a:r>
                  <a:rPr lang="zh-CN" altLang="en-US" sz="2000" b="1" dirty="0">
                    <a:latin typeface="宋体" panose="02010600030101010101" pitchFamily="2" charset="-122"/>
                    <a:ea typeface="宋体" panose="02010600030101010101" pitchFamily="2" charset="-122"/>
                    <a:cs typeface="宋体" panose="02010600030101010101" pitchFamily="2" charset="-122"/>
                  </a:rPr>
                  <a:t>输入</a:t>
                </a:r>
                <a:r>
                  <a:rPr lang="zh-CN" altLang="en-US" sz="2000" dirty="0">
                    <a:latin typeface="宋体" panose="02010600030101010101" pitchFamily="2" charset="-122"/>
                    <a:ea typeface="宋体" panose="02010600030101010101" pitchFamily="2" charset="-122"/>
                    <a:cs typeface="宋体" panose="02010600030101010101" pitchFamily="2" charset="-122"/>
                  </a:rPr>
                  <a:t>：样本集</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𝐷</m:t>
                    </m:r>
                    <m:r>
                      <a:rPr lang="en-US" altLang="zh-CN" sz="2000" b="0" i="1" smtClean="0">
                        <a:latin typeface="Cambria Math" panose="02040503050406030204" pitchFamily="18" charset="0"/>
                        <a:ea typeface="Cambria Math" panose="02040503050406030204" pitchFamily="18" charset="0"/>
                        <a:cs typeface="宋体" panose="02010600030101010101" pitchFamily="2" charset="-122"/>
                      </a:rPr>
                      <m:t>=</m:t>
                    </m:r>
                    <m:d>
                      <m:dPr>
                        <m:begChr m:val="{"/>
                        <m:endChr m:val="}"/>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2</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𝑚</m:t>
                            </m:r>
                          </m:sub>
                        </m:sSub>
                      </m:e>
                    </m:d>
                  </m:oMath>
                </a14:m>
                <a:r>
                  <a:rPr lang="en-US" altLang="zh-CN" sz="2000" dirty="0">
                    <a:latin typeface="宋体" panose="02010600030101010101" pitchFamily="2" charset="-122"/>
                    <a:ea typeface="宋体" panose="02010600030101010101" pitchFamily="2" charset="-122"/>
                    <a:cs typeface="宋体" panose="02010600030101010101" pitchFamily="2" charset="-122"/>
                  </a:rPr>
                  <a:t>		</a:t>
                </a:r>
              </a:p>
              <a:p>
                <a:pPr>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低维空间维数</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rPr>
                      <m:t>𝑑</m:t>
                    </m:r>
                    <m:r>
                      <a:rPr lang="zh-CN" altLang="en-US" sz="2000" b="0" i="1" dirty="0" smtClean="0">
                        <a:latin typeface="Cambria Math" panose="02040503050406030204" pitchFamily="18" charset="0"/>
                        <a:ea typeface="宋体" panose="02010600030101010101" pitchFamily="2" charset="-122"/>
                      </a:rPr>
                      <m:t> ́</m:t>
                    </m:r>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b="1" dirty="0">
                    <a:latin typeface="宋体" panose="02010600030101010101" pitchFamily="2" charset="-122"/>
                    <a:ea typeface="宋体" panose="02010600030101010101" pitchFamily="2" charset="-122"/>
                    <a:cs typeface="宋体" panose="02010600030101010101" pitchFamily="2" charset="-122"/>
                  </a:rPr>
                  <a:t>过程</a:t>
                </a:r>
                <a:r>
                  <a:rPr lang="zh-CN" altLang="en-US" sz="2000" dirty="0">
                    <a:latin typeface="宋体" panose="02010600030101010101" pitchFamily="2" charset="-122"/>
                    <a:ea typeface="宋体" panose="02010600030101010101" pitchFamily="2" charset="-122"/>
                    <a:cs typeface="宋体" panose="02010600030101010101" pitchFamily="2" charset="-122"/>
                  </a:rPr>
                  <a:t>：对所有样本进行</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中心化</a:t>
                </a:r>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𝑖</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𝑖</m:t>
                        </m:r>
                      </m:sub>
                    </m:sSub>
                    <m:r>
                      <a:rPr lang="en-US" altLang="zh-CN" sz="2000" b="0" i="1" smtClean="0">
                        <a:latin typeface="Cambria Math" panose="02040503050406030204" pitchFamily="18" charset="0"/>
                        <a:ea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1</m:t>
                        </m:r>
                      </m:num>
                      <m:den>
                        <m:r>
                          <a:rPr lang="en-US" altLang="zh-CN" sz="2000" b="0" i="1" smtClean="0">
                            <a:latin typeface="Cambria Math" panose="02040503050406030204" pitchFamily="18" charset="0"/>
                            <a:ea typeface="宋体" panose="02010600030101010101" pitchFamily="2" charset="-122"/>
                          </a:rPr>
                          <m:t>𝑚</m:t>
                        </m:r>
                      </m:den>
                    </m:f>
                    <m:nary>
                      <m:naryPr>
                        <m:chr m:val="∑"/>
                        <m:limLoc m:val="subSup"/>
                        <m:ctrlPr>
                          <a:rPr lang="en-US" altLang="zh-CN" sz="2000" b="0" i="1" smtClean="0">
                            <a:latin typeface="Cambria Math" panose="02040503050406030204" pitchFamily="18" charset="0"/>
                            <a:ea typeface="宋体" panose="02010600030101010101" pitchFamily="2" charset="-122"/>
                          </a:rPr>
                        </m:ctrlPr>
                      </m:naryPr>
                      <m:sub>
                        <m:r>
                          <m:rPr>
                            <m:brk m:alnAt="25"/>
                          </m:rPr>
                          <a:rPr lang="en-US" altLang="zh-CN" sz="2000" b="0" i="1" smtClean="0">
                            <a:latin typeface="Cambria Math" panose="02040503050406030204" pitchFamily="18" charset="0"/>
                            <a:ea typeface="宋体" panose="02010600030101010101" pitchFamily="2" charset="-122"/>
                          </a:rPr>
                          <m:t>𝑖</m:t>
                        </m:r>
                        <m:r>
                          <a:rPr lang="en-US" altLang="zh-CN" sz="2000" b="0" i="1" smtClean="0">
                            <a:latin typeface="Cambria Math" panose="02040503050406030204" pitchFamily="18" charset="0"/>
                            <a:ea typeface="宋体" panose="02010600030101010101" pitchFamily="2" charset="-122"/>
                          </a:rPr>
                          <m:t>=</m:t>
                        </m:r>
                        <m:r>
                          <m:rPr>
                            <m:brk m:alnAt="25"/>
                          </m:rPr>
                          <a:rPr lang="en-US" altLang="zh-CN" sz="2000" b="0" i="1" smtClean="0">
                            <a:latin typeface="Cambria Math" panose="02040503050406030204" pitchFamily="18" charset="0"/>
                            <a:ea typeface="宋体" panose="02010600030101010101" pitchFamily="2" charset="-122"/>
                          </a:rPr>
                          <m:t>1</m:t>
                        </m:r>
                      </m:sub>
                      <m:sup>
                        <m:r>
                          <a:rPr lang="en-US" altLang="zh-CN" sz="2000" b="0" i="1" smtClean="0">
                            <a:latin typeface="Cambria Math" panose="02040503050406030204" pitchFamily="18" charset="0"/>
                            <a:ea typeface="宋体" panose="02010600030101010101" pitchFamily="2" charset="-122"/>
                          </a:rPr>
                          <m:t>𝑚</m:t>
                        </m:r>
                      </m:sup>
                      <m:e>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𝑖</m:t>
                            </m:r>
                          </m:sub>
                        </m:sSub>
                      </m:e>
                    </m:nary>
                  </m:oMath>
                </a14:m>
                <a:endParaRPr lang="en-US" altLang="zh-CN" sz="2000" dirty="0">
                  <a:latin typeface="宋体" panose="02010600030101010101" pitchFamily="2" charset="-122"/>
                  <a:ea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计算样本的协方差矩阵</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𝑋</m:t>
                    </m:r>
                    <m:sSup>
                      <m:sSupPr>
                        <m:ctrlPr>
                          <a:rPr lang="en-US" altLang="zh-CN" sz="2000" b="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𝑋</m:t>
                        </m:r>
                      </m:e>
                      <m:sup>
                        <m:r>
                          <a:rPr lang="en-US" altLang="zh-CN" sz="2000" b="0" i="1" smtClean="0">
                            <a:latin typeface="Cambria Math" panose="02040503050406030204" pitchFamily="18" charset="0"/>
                            <a:ea typeface="宋体" panose="02010600030101010101" pitchFamily="2" charset="-122"/>
                          </a:rPr>
                          <m:t>𝑇</m:t>
                        </m:r>
                      </m:sup>
                    </m:sSup>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对协方差矩阵进行特征值分解（</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scikit-learn</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中的</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PCA</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算法就使用</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SVD</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a:t>
                </a:r>
                <a:endPar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取最大的</a:t>
                </a:r>
                <a14:m>
                  <m:oMath xmlns:m="http://schemas.openxmlformats.org/officeDocument/2006/math">
                    <m:r>
                      <a:rPr lang="en-US" altLang="zh-CN" sz="2000" i="1" dirty="0">
                        <a:latin typeface="Cambria Math" panose="02040503050406030204" pitchFamily="18" charset="0"/>
                        <a:ea typeface="宋体" panose="02010600030101010101" pitchFamily="2" charset="-122"/>
                      </a:rPr>
                      <m:t>𝑑</m:t>
                    </m:r>
                    <m:r>
                      <a:rPr lang="zh-CN" altLang="en-US" sz="2000" i="1" dirty="0">
                        <a:latin typeface="Cambria Math" panose="02040503050406030204" pitchFamily="18" charset="0"/>
                        <a:ea typeface="宋体" panose="02010600030101010101" pitchFamily="2" charset="-122"/>
                      </a:rPr>
                      <m:t> ́</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个特征值所对应的</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特征向量</a:t>
                </a:r>
                <a14:m>
                  <m:oMath xmlns:m="http://schemas.openxmlformats.org/officeDocument/2006/math">
                    <m:sSub>
                      <m:sSubPr>
                        <m:ctrlPr>
                          <a:rPr lang="en-US" altLang="zh-CN" sz="2000" i="1" smtClean="0">
                            <a:solidFill>
                              <a:schemeClr val="accent1"/>
                            </a:solidFill>
                            <a:latin typeface="Cambria Math" panose="02040503050406030204" pitchFamily="18" charset="0"/>
                            <a:ea typeface="宋体" panose="02010600030101010101" pitchFamily="2" charset="-122"/>
                          </a:rPr>
                        </m:ctrlPr>
                      </m:sSubPr>
                      <m:e>
                        <m:r>
                          <a:rPr lang="en-US" altLang="zh-CN" sz="2000" b="0" i="1" smtClean="0">
                            <a:solidFill>
                              <a:schemeClr val="accent1"/>
                            </a:solidFill>
                            <a:latin typeface="Cambria Math" panose="02040503050406030204" pitchFamily="18" charset="0"/>
                            <a:ea typeface="宋体" panose="02010600030101010101" pitchFamily="2" charset="-122"/>
                          </a:rPr>
                          <m:t>𝑤</m:t>
                        </m:r>
                      </m:e>
                      <m:sub>
                        <m:r>
                          <a:rPr lang="en-US" altLang="zh-CN" sz="2000" b="0" i="1" smtClean="0">
                            <a:solidFill>
                              <a:schemeClr val="accent1"/>
                            </a:solidFill>
                            <a:latin typeface="Cambria Math" panose="02040503050406030204" pitchFamily="18" charset="0"/>
                            <a:ea typeface="宋体" panose="02010600030101010101" pitchFamily="2" charset="-122"/>
                          </a:rPr>
                          <m:t>1</m:t>
                        </m:r>
                      </m:sub>
                    </m:sSub>
                    <m:r>
                      <a:rPr lang="en-US" altLang="zh-CN" sz="2000" b="0" i="1" smtClean="0">
                        <a:solidFill>
                          <a:schemeClr val="accent1"/>
                        </a:solidFill>
                        <a:latin typeface="Cambria Math" panose="02040503050406030204" pitchFamily="18" charset="0"/>
                        <a:ea typeface="宋体" panose="02010600030101010101" pitchFamily="2" charset="-122"/>
                      </a:rPr>
                      <m:t>,</m:t>
                    </m:r>
                    <m:sSub>
                      <m:sSubPr>
                        <m:ctrlPr>
                          <a:rPr lang="en-US" altLang="zh-CN" sz="2000" b="0" i="1" smtClean="0">
                            <a:solidFill>
                              <a:schemeClr val="accent1"/>
                            </a:solidFill>
                            <a:latin typeface="Cambria Math" panose="02040503050406030204" pitchFamily="18" charset="0"/>
                            <a:ea typeface="宋体" panose="02010600030101010101" pitchFamily="2" charset="-122"/>
                          </a:rPr>
                        </m:ctrlPr>
                      </m:sSubPr>
                      <m:e>
                        <m:r>
                          <a:rPr lang="en-US" altLang="zh-CN" sz="2000" b="0" i="1" smtClean="0">
                            <a:solidFill>
                              <a:schemeClr val="accent1"/>
                            </a:solidFill>
                            <a:latin typeface="Cambria Math" panose="02040503050406030204" pitchFamily="18" charset="0"/>
                            <a:ea typeface="宋体" panose="02010600030101010101" pitchFamily="2" charset="-122"/>
                          </a:rPr>
                          <m:t>𝑤</m:t>
                        </m:r>
                      </m:e>
                      <m:sub>
                        <m:r>
                          <a:rPr lang="en-US" altLang="zh-CN" sz="2000" b="0" i="1" smtClean="0">
                            <a:solidFill>
                              <a:schemeClr val="accent1"/>
                            </a:solidFill>
                            <a:latin typeface="Cambria Math" panose="02040503050406030204" pitchFamily="18" charset="0"/>
                            <a:ea typeface="宋体" panose="02010600030101010101" pitchFamily="2" charset="-122"/>
                          </a:rPr>
                          <m:t>2</m:t>
                        </m:r>
                      </m:sub>
                    </m:sSub>
                    <m:r>
                      <a:rPr lang="en-US" altLang="zh-CN" sz="2000" b="0" i="1" smtClean="0">
                        <a:solidFill>
                          <a:schemeClr val="accent1"/>
                        </a:solidFill>
                        <a:latin typeface="Cambria Math" panose="02040503050406030204" pitchFamily="18" charset="0"/>
                        <a:ea typeface="宋体" panose="02010600030101010101" pitchFamily="2" charset="-122"/>
                      </a:rPr>
                      <m:t>,…,</m:t>
                    </m:r>
                    <m:sSub>
                      <m:sSubPr>
                        <m:ctrlPr>
                          <a:rPr lang="en-US" altLang="zh-CN" sz="2000" b="0" i="1" smtClean="0">
                            <a:solidFill>
                              <a:schemeClr val="accent1"/>
                            </a:solidFill>
                            <a:latin typeface="Cambria Math" panose="02040503050406030204" pitchFamily="18" charset="0"/>
                            <a:ea typeface="宋体" panose="02010600030101010101" pitchFamily="2" charset="-122"/>
                          </a:rPr>
                        </m:ctrlPr>
                      </m:sSubPr>
                      <m:e>
                        <m:r>
                          <a:rPr lang="en-US" altLang="zh-CN" sz="2000" b="0" i="1" smtClean="0">
                            <a:solidFill>
                              <a:schemeClr val="accent1"/>
                            </a:solidFill>
                            <a:latin typeface="Cambria Math" panose="02040503050406030204" pitchFamily="18" charset="0"/>
                            <a:ea typeface="宋体" panose="02010600030101010101" pitchFamily="2" charset="-122"/>
                          </a:rPr>
                          <m:t>𝑤</m:t>
                        </m:r>
                      </m:e>
                      <m:sub>
                        <m:r>
                          <a:rPr lang="en-US" altLang="zh-CN" sz="2000" i="1" dirty="0">
                            <a:solidFill>
                              <a:schemeClr val="accent1"/>
                            </a:solidFill>
                            <a:latin typeface="Cambria Math" panose="02040503050406030204" pitchFamily="18" charset="0"/>
                            <a:ea typeface="宋体" panose="02010600030101010101" pitchFamily="2" charset="-122"/>
                          </a:rPr>
                          <m:t>𝑑</m:t>
                        </m:r>
                        <m:r>
                          <a:rPr lang="zh-CN" altLang="en-US" sz="2000" i="1" dirty="0">
                            <a:solidFill>
                              <a:schemeClr val="accent1"/>
                            </a:solidFill>
                            <a:latin typeface="Cambria Math" panose="02040503050406030204" pitchFamily="18" charset="0"/>
                            <a:ea typeface="宋体" panose="02010600030101010101" pitchFamily="2" charset="-122"/>
                          </a:rPr>
                          <m:t> ́</m:t>
                        </m:r>
                      </m:sub>
                    </m:sSub>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b="1" dirty="0">
                    <a:latin typeface="宋体" panose="02010600030101010101" pitchFamily="2" charset="-122"/>
                    <a:ea typeface="宋体" panose="02010600030101010101" pitchFamily="2" charset="-122"/>
                    <a:cs typeface="宋体" panose="02010600030101010101" pitchFamily="2" charset="-122"/>
                  </a:rPr>
                  <a:t>输出</a:t>
                </a:r>
                <a:r>
                  <a:rPr lang="zh-CN" altLang="en-US" sz="2000" dirty="0">
                    <a:latin typeface="宋体" panose="02010600030101010101" pitchFamily="2" charset="-122"/>
                    <a:ea typeface="宋体" panose="02010600030101010101" pitchFamily="2" charset="-122"/>
                    <a:cs typeface="宋体" panose="02010600030101010101" pitchFamily="2" charset="-122"/>
                  </a:rPr>
                  <a:t>：投影矩阵</a:t>
                </a:r>
                <a14:m>
                  <m:oMath xmlns:m="http://schemas.openxmlformats.org/officeDocument/2006/math">
                    <m:sSup>
                      <m:sSupPr>
                        <m:ctrlPr>
                          <a:rPr lang="en-US" altLang="zh-CN" sz="200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𝑊</m:t>
                        </m:r>
                      </m:e>
                      <m:sup>
                        <m:r>
                          <a:rPr lang="en-US" altLang="zh-CN" sz="2000" b="0" i="1" smtClean="0">
                            <a:latin typeface="Cambria Math" panose="02040503050406030204" pitchFamily="18" charset="0"/>
                            <a:ea typeface="宋体" panose="02010600030101010101" pitchFamily="2" charset="-122"/>
                          </a:rPr>
                          <m:t>∗</m:t>
                        </m:r>
                      </m:sup>
                    </m:sSup>
                    <m:r>
                      <a:rPr lang="en-US" altLang="zh-CN" sz="2000" b="0" i="1" smtClean="0">
                        <a:latin typeface="Cambria Math" panose="02040503050406030204" pitchFamily="18" charset="0"/>
                        <a:ea typeface="宋体" panose="02010600030101010101" pitchFamily="2" charset="-122"/>
                      </a:rPr>
                      <m:t>=</m:t>
                    </m:r>
                    <m:d>
                      <m:dPr>
                        <m:ctrlPr>
                          <a:rPr lang="en-US" altLang="zh-CN" sz="2000" b="0" i="1" smtClean="0">
                            <a:latin typeface="Cambria Math" panose="02040503050406030204" pitchFamily="18" charset="0"/>
                            <a:ea typeface="宋体" panose="02010600030101010101" pitchFamily="2" charset="-122"/>
                          </a:rPr>
                        </m:ctrlPr>
                      </m:dPr>
                      <m:e>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𝑤</m:t>
                            </m:r>
                          </m:e>
                          <m:sub>
                            <m:r>
                              <a:rPr lang="en-US" altLang="zh-CN" sz="2000" i="1">
                                <a:latin typeface="Cambria Math" panose="02040503050406030204" pitchFamily="18" charset="0"/>
                                <a:ea typeface="宋体" panose="02010600030101010101" pitchFamily="2" charset="-122"/>
                              </a:rPr>
                              <m:t>1</m:t>
                            </m:r>
                          </m:sub>
                        </m:sSub>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𝑤</m:t>
                            </m:r>
                          </m:e>
                          <m:sub>
                            <m:r>
                              <a:rPr lang="en-US" altLang="zh-CN" sz="2000" i="1">
                                <a:latin typeface="Cambria Math" panose="02040503050406030204" pitchFamily="18" charset="0"/>
                                <a:ea typeface="宋体" panose="02010600030101010101" pitchFamily="2" charset="-122"/>
                              </a:rPr>
                              <m:t>2</m:t>
                            </m:r>
                          </m:sub>
                        </m:sSub>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𝑤</m:t>
                            </m:r>
                          </m:e>
                          <m:sub>
                            <m:r>
                              <a:rPr lang="en-US" altLang="zh-CN" sz="2000" i="1" dirty="0">
                                <a:latin typeface="Cambria Math" panose="02040503050406030204" pitchFamily="18" charset="0"/>
                                <a:ea typeface="宋体" panose="02010600030101010101" pitchFamily="2" charset="-122"/>
                              </a:rPr>
                              <m:t>𝑑</m:t>
                            </m:r>
                            <m:r>
                              <a:rPr lang="zh-CN" altLang="en-US" sz="2000" i="1" dirty="0">
                                <a:latin typeface="Cambria Math" panose="02040503050406030204" pitchFamily="18" charset="0"/>
                                <a:ea typeface="宋体" panose="02010600030101010101" pitchFamily="2" charset="-122"/>
                              </a:rPr>
                              <m:t> ́</m:t>
                            </m:r>
                          </m:sub>
                        </m:sSub>
                      </m:e>
                    </m:d>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6600" y="593396"/>
                <a:ext cx="10562771" cy="5764142"/>
              </a:xfrm>
              <a:prstGeom prst="rect">
                <a:avLst/>
              </a:prstGeom>
              <a:blipFill>
                <a:blip r:embed="rId3"/>
                <a:stretch>
                  <a:fillRect l="-635" r="-577" b="-7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409339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5540299"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数据预处理</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降维与特征选择</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45</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2" name="文本框 1"/>
          <p:cNvSpPr txBox="1"/>
          <p:nvPr/>
        </p:nvSpPr>
        <p:spPr>
          <a:xfrm>
            <a:off x="736600" y="2284231"/>
            <a:ext cx="10562771" cy="1866858"/>
          </a:xfrm>
          <a:prstGeom prst="rect">
            <a:avLst/>
          </a:prstGeom>
          <a:noFill/>
        </p:spPr>
        <p:txBody>
          <a:bodyPr wrap="square" rtlCol="0">
            <a:spAutoFit/>
          </a:bodyPr>
          <a:lstStyle/>
          <a:p>
            <a:pPr>
              <a:lnSpc>
                <a:spcPct val="150000"/>
              </a:lnSpc>
              <a:buFont typeface="Wingdings" panose="05000000000000000000" charset="0"/>
            </a:pP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特征选择和降维都是防止数据过拟合的有效手段，但是两者又有本质上的区别</a:t>
            </a:r>
            <a:r>
              <a:rPr lang="zh-CN" altLang="en-US" sz="2000" dirty="0">
                <a:latin typeface="宋体" panose="02010600030101010101" pitchFamily="2" charset="-122"/>
                <a:ea typeface="宋体" panose="02010600030101010101" pitchFamily="2" charset="-122"/>
                <a:cs typeface="宋体" panose="02010600030101010101" pitchFamily="2" charset="-122"/>
              </a:rPr>
              <a:t>。</a:t>
            </a:r>
          </a:p>
          <a:p>
            <a:pPr marL="285750" indent="-28575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降维：降维本质上是</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从一个维度空间映射到另一个维度空间</a:t>
            </a:r>
            <a:r>
              <a:rPr lang="zh-CN" altLang="en-US" sz="2000" dirty="0">
                <a:latin typeface="宋体" panose="02010600030101010101" pitchFamily="2" charset="-122"/>
                <a:ea typeface="宋体" panose="02010600030101010101" pitchFamily="2" charset="-122"/>
                <a:cs typeface="宋体" panose="02010600030101010101" pitchFamily="2" charset="-122"/>
              </a:rPr>
              <a:t>，重点在于</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变换</a:t>
            </a:r>
          </a:p>
          <a:p>
            <a:pPr marL="285750" indent="-28575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特征选择：特征选择就是</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单纯地从提取到的所有特征中选择部分特征作为特征子集</a:t>
            </a:r>
            <a:r>
              <a:rPr lang="zh-CN" altLang="en-US" sz="2000" dirty="0">
                <a:latin typeface="宋体" panose="02010600030101010101" pitchFamily="2" charset="-122"/>
                <a:ea typeface="宋体" panose="02010600030101010101" pitchFamily="2" charset="-122"/>
                <a:cs typeface="宋体" panose="02010600030101010101" pitchFamily="2" charset="-122"/>
              </a:rPr>
              <a:t>，重点在于</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取舍</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  </a:t>
            </a:r>
          </a:p>
        </p:txBody>
      </p:sp>
      <p:graphicFrame>
        <p:nvGraphicFramePr>
          <p:cNvPr id="9" name="对象 8">
            <a:extLst>
              <a:ext uri="{FF2B5EF4-FFF2-40B4-BE49-F238E27FC236}">
                <a16:creationId xmlns:a16="http://schemas.microsoft.com/office/drawing/2014/main" id="{584062D7-5F6D-4FDA-AABD-1736B5D52DFC}"/>
              </a:ext>
            </a:extLst>
          </p:cNvPr>
          <p:cNvGraphicFramePr>
            <a:graphicFrameLocks noChangeAspect="1"/>
          </p:cNvGraphicFramePr>
          <p:nvPr>
            <p:extLst>
              <p:ext uri="{D42A27DB-BD31-4B8C-83A1-F6EECF244321}">
                <p14:modId xmlns:p14="http://schemas.microsoft.com/office/powerpoint/2010/main" val="2966235625"/>
              </p:ext>
            </p:extLst>
          </p:nvPr>
        </p:nvGraphicFramePr>
        <p:xfrm>
          <a:off x="2841625" y="4943475"/>
          <a:ext cx="215900" cy="336550"/>
        </p:xfrm>
        <a:graphic>
          <a:graphicData uri="http://schemas.openxmlformats.org/presentationml/2006/ole">
            <mc:AlternateContent xmlns:mc="http://schemas.openxmlformats.org/markup-compatibility/2006">
              <mc:Choice xmlns:v="urn:schemas-microsoft-com:vml" Requires="v">
                <p:oleObj spid="_x0000_s1026"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2841625" y="4943475"/>
                        <a:ext cx="215900" cy="336550"/>
                      </a:xfrm>
                      <a:prstGeom prst="rect">
                        <a:avLst/>
                      </a:prstGeom>
                    </p:spPr>
                  </p:pic>
                </p:oleObj>
              </mc:Fallback>
            </mc:AlternateContent>
          </a:graphicData>
        </a:graphic>
      </p:graphicFrame>
    </p:spTree>
    <p:extLst>
      <p:ext uri="{BB962C8B-B14F-4D97-AF65-F5344CB8AC3E}">
        <p14:creationId xmlns:p14="http://schemas.microsoft.com/office/powerpoint/2010/main" val="46598918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矩形 1"/>
          <p:cNvSpPr/>
          <p:nvPr/>
        </p:nvSpPr>
        <p:spPr>
          <a:xfrm>
            <a:off x="381635" y="160655"/>
            <a:ext cx="1816100" cy="58356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参考文献</a:t>
            </a:r>
          </a:p>
        </p:txBody>
      </p:sp>
      <p:sp>
        <p:nvSpPr>
          <p:cNvPr id="47106" name="矩形 4"/>
          <p:cNvSpPr/>
          <p:nvPr/>
        </p:nvSpPr>
        <p:spPr>
          <a:xfrm>
            <a:off x="876300" y="851871"/>
            <a:ext cx="10701338" cy="1866858"/>
          </a:xfrm>
          <a:prstGeom prst="rect">
            <a:avLst/>
          </a:prstGeom>
          <a:noFill/>
          <a:ln w="9525">
            <a:noFill/>
          </a:ln>
        </p:spPr>
        <p:txBody>
          <a:bodyPr wrap="square" anchor="t" anchorCtr="0">
            <a:spAutoFit/>
          </a:bodyPr>
          <a:lstStyle/>
          <a:p>
            <a:pPr>
              <a:lnSpc>
                <a:spcPct val="150000"/>
              </a:lnSpc>
            </a:pP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[1]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李旭然</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机器学习的五大类别及其主要算法综述 </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[J].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软件导刊</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 2019, 18(7): 2-5.</a:t>
            </a:r>
          </a:p>
          <a:p>
            <a:pPr>
              <a:lnSpc>
                <a:spcPct val="150000"/>
              </a:lnSpc>
            </a:pP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[2]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范永东</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模型选择中的交叉验证方法综述 </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[D].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山西大学</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 2013.</a:t>
            </a:r>
          </a:p>
          <a:p>
            <a:pPr>
              <a:lnSpc>
                <a:spcPct val="150000"/>
              </a:lnSpc>
            </a:pP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[3]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周志华</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机器学习 </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[M].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清华大学出版社</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 2019.</a:t>
            </a:r>
          </a:p>
          <a:p>
            <a:pPr>
              <a:lnSpc>
                <a:spcPct val="150000"/>
              </a:lnSpc>
            </a:pP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[4]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李航</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统计学习方法 </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[M].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清华大学出版社</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 2019.</a:t>
            </a:r>
          </a:p>
        </p:txBody>
      </p:sp>
      <p:sp>
        <p:nvSpPr>
          <p:cNvPr id="3" name="日期占位符 2"/>
          <p:cNvSpPr>
            <a:spLocks noGrp="1"/>
          </p:cNvSpPr>
          <p:nvPr>
            <p:ph type="dt" sz="half" idx="10"/>
          </p:nvPr>
        </p:nvSpPr>
        <p:spPr/>
        <p:txBody>
          <a:bodyPr vert="horz" lIns="91440" tIns="45720" rIns="91440" bIns="45720" rtlCol="0" anchor="ctr">
            <a:normAutofit/>
          </a:bodyPr>
          <a:lstStyle/>
          <a:p>
            <a:pPr defTabSz="913765" fontAlgn="auto"/>
            <a:r>
              <a:rPr lang="en-US" altLang="zh-CN" noProof="1"/>
              <a:t>2021/11/11</a:t>
            </a:r>
            <a:endParaRPr lang="zh-CN" altLang="en-US" noProof="1"/>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46</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6" name="页脚占位符 5"/>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矩形 4"/>
          <p:cNvSpPr/>
          <p:nvPr/>
        </p:nvSpPr>
        <p:spPr>
          <a:xfrm>
            <a:off x="3686652" y="1884363"/>
            <a:ext cx="4671060" cy="1445260"/>
          </a:xfrm>
          <a:prstGeom prst="rect">
            <a:avLst/>
          </a:prstGeom>
          <a:noFill/>
          <a:ln w="9525">
            <a:noFill/>
          </a:ln>
        </p:spPr>
        <p:txBody>
          <a:bodyPr wrap="none" anchor="t" anchorCtr="0">
            <a:spAutoFit/>
          </a:bodyPr>
          <a:lstStyle/>
          <a:p>
            <a:pPr algn="ctr"/>
            <a:r>
              <a:rPr lang="zh-CN" altLang="en-US" sz="8800" b="1" dirty="0">
                <a:latin typeface="宋体" panose="02010600030101010101" pitchFamily="2" charset="-122"/>
                <a:ea typeface="宋体" panose="02010600030101010101" pitchFamily="2" charset="-122"/>
              </a:rPr>
              <a:t>谢谢观看</a:t>
            </a:r>
            <a:endParaRPr lang="en-US" altLang="zh-CN" sz="8800" b="1" dirty="0">
              <a:latin typeface="宋体" panose="02010600030101010101" pitchFamily="2" charset="-122"/>
              <a:ea typeface="宋体" panose="02010600030101010101" pitchFamily="2" charset="-122"/>
            </a:endParaRPr>
          </a:p>
        </p:txBody>
      </p:sp>
      <p:sp>
        <p:nvSpPr>
          <p:cNvPr id="13" name="矩形 12"/>
          <p:cNvSpPr/>
          <p:nvPr/>
        </p:nvSpPr>
        <p:spPr>
          <a:xfrm>
            <a:off x="4573603" y="3528378"/>
            <a:ext cx="2684463" cy="539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zh-CN" altLang="en-US" sz="2400" strike="noStrike" noProof="1">
                <a:solidFill>
                  <a:schemeClr val="tx1"/>
                </a:solidFill>
                <a:latin typeface="宋体" panose="02010600030101010101" pitchFamily="2" charset="-122"/>
                <a:ea typeface="宋体" panose="02010600030101010101" pitchFamily="2" charset="-122"/>
                <a:cs typeface="宋体" panose="02010600030101010101" pitchFamily="2" charset="-122"/>
              </a:rPr>
              <a:t>汇报人：任放</a:t>
            </a:r>
            <a:endParaRPr lang="en-US" altLang="zh-CN" sz="2400" strike="noStrike" noProof="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4" name="矩形 13"/>
          <p:cNvSpPr/>
          <p:nvPr/>
        </p:nvSpPr>
        <p:spPr>
          <a:xfrm>
            <a:off x="4116388" y="4244822"/>
            <a:ext cx="3959225" cy="539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zh-CN" altLang="en-US" sz="2400" strike="noStrike" noProof="1">
                <a:solidFill>
                  <a:schemeClr val="tx1"/>
                </a:solidFill>
                <a:latin typeface="宋体" panose="02010600030101010101" pitchFamily="2" charset="-122"/>
                <a:ea typeface="宋体" panose="02010600030101010101" pitchFamily="2" charset="-122"/>
                <a:cs typeface="宋体" panose="02010600030101010101" pitchFamily="2" charset="-122"/>
              </a:rPr>
              <a:t>汇报时间：</a:t>
            </a:r>
            <a:r>
              <a:rPr lang="en-US" altLang="zh-CN" sz="2400" strike="noStrike" noProof="1">
                <a:solidFill>
                  <a:schemeClr val="tx1"/>
                </a:solidFill>
                <a:latin typeface="宋体" panose="02010600030101010101" pitchFamily="2" charset="-122"/>
                <a:ea typeface="宋体" panose="02010600030101010101" pitchFamily="2" charset="-122"/>
                <a:cs typeface="宋体" panose="02010600030101010101" pitchFamily="2" charset="-122"/>
              </a:rPr>
              <a:t>2021</a:t>
            </a:r>
            <a:r>
              <a:rPr lang="zh-CN" altLang="en-US" sz="2400" strike="noStrike" noProof="1">
                <a:solidFill>
                  <a:schemeClr val="tx1"/>
                </a:solidFill>
                <a:latin typeface="宋体" panose="02010600030101010101" pitchFamily="2" charset="-122"/>
                <a:ea typeface="宋体" panose="02010600030101010101" pitchFamily="2" charset="-122"/>
                <a:cs typeface="宋体" panose="02010600030101010101" pitchFamily="2" charset="-122"/>
              </a:rPr>
              <a:t>年</a:t>
            </a:r>
            <a:r>
              <a:rPr lang="en-US" altLang="zh-CN" sz="2400" noProof="1">
                <a:solidFill>
                  <a:schemeClr val="tx1"/>
                </a:solidFill>
                <a:latin typeface="宋体" panose="02010600030101010101" pitchFamily="2" charset="-122"/>
                <a:ea typeface="宋体" panose="02010600030101010101" pitchFamily="2" charset="-122"/>
                <a:cs typeface="宋体" panose="02010600030101010101" pitchFamily="2" charset="-122"/>
              </a:rPr>
              <a:t>11</a:t>
            </a:r>
            <a:r>
              <a:rPr lang="zh-CN" altLang="en-US" sz="2400" strike="noStrike" noProof="1">
                <a:solidFill>
                  <a:schemeClr val="tx1"/>
                </a:solidFill>
                <a:latin typeface="宋体" panose="02010600030101010101" pitchFamily="2" charset="-122"/>
                <a:ea typeface="宋体" panose="02010600030101010101" pitchFamily="2" charset="-122"/>
                <a:cs typeface="宋体" panose="02010600030101010101" pitchFamily="2" charset="-122"/>
              </a:rPr>
              <a:t>月</a:t>
            </a:r>
            <a:r>
              <a:rPr lang="en-US" altLang="zh-CN" sz="2400" noProof="1">
                <a:solidFill>
                  <a:schemeClr val="tx1"/>
                </a:solidFill>
                <a:latin typeface="宋体" panose="02010600030101010101" pitchFamily="2" charset="-122"/>
                <a:ea typeface="宋体" panose="02010600030101010101" pitchFamily="2" charset="-122"/>
                <a:cs typeface="宋体" panose="02010600030101010101" pitchFamily="2" charset="-122"/>
              </a:rPr>
              <a:t>11</a:t>
            </a:r>
            <a:r>
              <a:rPr lang="zh-CN" altLang="en-US" sz="2400" strike="noStrike" noProof="1">
                <a:solidFill>
                  <a:schemeClr val="tx1"/>
                </a:solidFill>
                <a:latin typeface="宋体" panose="02010600030101010101" pitchFamily="2" charset="-122"/>
                <a:ea typeface="宋体" panose="02010600030101010101" pitchFamily="2" charset="-122"/>
                <a:cs typeface="宋体" panose="02010600030101010101" pitchFamily="2" charset="-122"/>
              </a:rPr>
              <a:t>日</a:t>
            </a:r>
          </a:p>
        </p:txBody>
      </p:sp>
      <p:sp>
        <p:nvSpPr>
          <p:cNvPr id="2" name="日期占位符 1"/>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a:t>
            </a:r>
            <a:r>
              <a:rPr lang="en-US" altLang="zh-CN" noProof="1"/>
              <a:t>/11/11</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3" name="灯片编号占位符 2"/>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47</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页脚占位符 3"/>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1008609"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概述</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5</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74780" y="1341409"/>
                <a:ext cx="10552583" cy="4175182"/>
              </a:xfrm>
              <a:prstGeom prst="rect">
                <a:avLst/>
              </a:prstGeom>
              <a:noFill/>
            </p:spPr>
            <p:txBody>
              <a:bodyPr wrap="square" rtlCol="0" anchor="t">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错误率（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error rate</a:t>
                </a:r>
                <a:r>
                  <a:rPr lang="zh-CN" altLang="en-US" sz="2000" dirty="0">
                    <a:latin typeface="宋体" panose="02010600030101010101" pitchFamily="2" charset="-122"/>
                    <a:ea typeface="宋体" panose="02010600030101010101" pitchFamily="2" charset="-122"/>
                  </a:rPr>
                  <a:t>）：分类错误的样本数占样本总数的比例</a:t>
                </a:r>
                <a:endParaRPr lang="en-US" altLang="zh-CN" sz="2000" dirty="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精度（</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accuracy</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zh-CN" altLang="en-US" sz="2000" dirty="0">
                    <a:latin typeface="宋体" panose="02010600030101010101" pitchFamily="2" charset="-122"/>
                    <a:ea typeface="宋体" panose="02010600030101010101" pitchFamily="2" charset="-122"/>
                  </a:rPr>
                  <a:t>错误率</a:t>
                </a:r>
                <a:endParaRPr lang="en-US" altLang="zh-CN" sz="2000" dirty="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误差（</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error</a:t>
                </a:r>
                <a:r>
                  <a:rPr lang="zh-CN" altLang="en-US" sz="2000" dirty="0">
                    <a:latin typeface="宋体" panose="02010600030101010101" pitchFamily="2" charset="-122"/>
                    <a:ea typeface="宋体" panose="02010600030101010101" pitchFamily="2" charset="-122"/>
                  </a:rPr>
                  <a:t>）：预测输出与实际输出的差异</a:t>
                </a:r>
                <a:endParaRPr lang="en-US" altLang="zh-CN" sz="2000" dirty="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训练误差（</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training error</a:t>
                </a:r>
                <a:r>
                  <a:rPr lang="zh-CN" altLang="en-US" sz="2000" dirty="0">
                    <a:latin typeface="宋体" panose="02010600030101010101" pitchFamily="2" charset="-122"/>
                    <a:ea typeface="宋体" panose="02010600030101010101" pitchFamily="2" charset="-122"/>
                  </a:rPr>
                  <a:t>）：学习器在</a:t>
                </a:r>
                <a:r>
                  <a:rPr lang="zh-CN" altLang="en-US" sz="2000" dirty="0">
                    <a:solidFill>
                      <a:schemeClr val="accent1"/>
                    </a:solidFill>
                    <a:latin typeface="宋体" panose="02010600030101010101" pitchFamily="2" charset="-122"/>
                    <a:ea typeface="宋体" panose="02010600030101010101" pitchFamily="2" charset="-122"/>
                  </a:rPr>
                  <a:t>训练集</a:t>
                </a:r>
                <a:r>
                  <a:rPr lang="zh-CN" altLang="en-US" sz="2000" dirty="0">
                    <a:latin typeface="宋体" panose="02010600030101010101" pitchFamily="2" charset="-122"/>
                    <a:ea typeface="宋体" panose="02010600030101010101" pitchFamily="2" charset="-122"/>
                  </a:rPr>
                  <a:t>上的误差</a:t>
                </a:r>
                <a:endParaRPr lang="en-US" altLang="zh-CN" sz="2000" dirty="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泛化误差（</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generalization error</a:t>
                </a:r>
                <a:r>
                  <a:rPr lang="zh-CN" altLang="en-US" sz="2000" dirty="0">
                    <a:latin typeface="宋体" panose="02010600030101010101" pitchFamily="2" charset="-122"/>
                    <a:ea typeface="宋体" panose="02010600030101010101" pitchFamily="2" charset="-122"/>
                  </a:rPr>
                  <a:t>）：学习器在</a:t>
                </a:r>
                <a:r>
                  <a:rPr lang="zh-CN" altLang="en-US" sz="2000" dirty="0">
                    <a:solidFill>
                      <a:schemeClr val="accent1"/>
                    </a:solidFill>
                    <a:latin typeface="宋体" panose="02010600030101010101" pitchFamily="2" charset="-122"/>
                    <a:ea typeface="宋体" panose="02010600030101010101" pitchFamily="2" charset="-122"/>
                  </a:rPr>
                  <a:t>新样本</a:t>
                </a:r>
                <a:r>
                  <a:rPr lang="zh-CN" altLang="en-US" sz="2000" dirty="0">
                    <a:latin typeface="宋体" panose="02010600030101010101" pitchFamily="2" charset="-122"/>
                    <a:ea typeface="宋体" panose="02010600030101010101" pitchFamily="2" charset="-122"/>
                  </a:rPr>
                  <a:t>上的误差</a:t>
                </a:r>
                <a:endParaRPr lang="en-US" altLang="zh-CN" sz="2000" dirty="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solidFill>
                      <a:schemeClr val="tx2"/>
                    </a:solidFill>
                    <a:latin typeface="宋体" panose="02010600030101010101" pitchFamily="2" charset="-122"/>
                    <a:ea typeface="宋体" panose="02010600030101010101" pitchFamily="2" charset="-122"/>
                  </a:rPr>
                  <a:t>过拟合</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overfitting</a:t>
                </a:r>
                <a:r>
                  <a:rPr lang="zh-CN" altLang="en-US" sz="2000" dirty="0">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学习器把训练样本自身的一些特点当成了所有潜在样本都会有的一般性质，因此导致了泛化能力的下降</a:t>
                </a:r>
                <a:r>
                  <a:rPr lang="zh-CN" altLang="en-US" sz="2000" dirty="0">
                    <a:latin typeface="宋体" panose="02010600030101010101" pitchFamily="2" charset="-122"/>
                    <a:ea typeface="宋体" panose="02010600030101010101" pitchFamily="2" charset="-122"/>
                  </a:rPr>
                  <a:t>，过拟合无法彻底避免，只能够尽可能缓解。</a:t>
                </a:r>
                <a:endParaRPr lang="en-US" altLang="zh-CN" sz="2000" dirty="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欠拟合（</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underfitting</a:t>
                </a:r>
                <a:r>
                  <a:rPr lang="zh-CN" altLang="en-US" sz="2000" dirty="0">
                    <a:latin typeface="宋体" panose="02010600030101010101" pitchFamily="2" charset="-122"/>
                    <a:ea typeface="宋体" panose="02010600030101010101" pitchFamily="2" charset="-122"/>
                  </a:rPr>
                  <a:t>）：学习器对训练样本的一般特点尚未学好，欠拟合比较容易克服。</a:t>
                </a:r>
                <a:endParaRPr lang="en-US" altLang="zh-CN" sz="2000" dirty="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分层采样：</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保留类别比例的采样</a:t>
                </a:r>
                <a:endPar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74780" y="1341409"/>
                <a:ext cx="10552583" cy="4175182"/>
              </a:xfrm>
              <a:prstGeom prst="rect">
                <a:avLst/>
              </a:prstGeom>
              <a:blipFill>
                <a:blip r:embed="rId3"/>
                <a:stretch>
                  <a:fillRect l="-520" r="-173" b="-17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628835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4716356"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概述</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缓解过拟合的方法</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6</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2" name="文本框 1"/>
              <p:cNvSpPr txBox="1"/>
              <p:nvPr/>
            </p:nvSpPr>
            <p:spPr>
              <a:xfrm>
                <a:off x="746784" y="1110577"/>
                <a:ext cx="10552587" cy="4636847"/>
              </a:xfrm>
              <a:prstGeom prst="rect">
                <a:avLst/>
              </a:prstGeom>
              <a:noFill/>
            </p:spPr>
            <p:txBody>
              <a:bodyPr wrap="square" rtlCol="0" anchor="t">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正则化：正则化是机器学习中最常见的缓解过拟合的方法，即在损失函数中加入正则项来惩罚模型的参数，以此来降低模型的复杂度，常见的方法有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dirty="0">
                    <a:latin typeface="宋体" panose="02010600030101010101" pitchFamily="2" charset="-122"/>
                    <a:ea typeface="宋体" panose="02010600030101010101" pitchFamily="2" charset="-122"/>
                    <a:cs typeface="宋体" panose="02010600030101010101" pitchFamily="2" charset="-122"/>
                  </a:rPr>
                  <a:t>正则化和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L2</a:t>
                </a:r>
                <a:r>
                  <a:rPr lang="zh-CN" altLang="en-US" sz="2000" dirty="0">
                    <a:latin typeface="宋体" panose="02010600030101010101" pitchFamily="2" charset="-122"/>
                    <a:ea typeface="宋体" panose="02010600030101010101" pitchFamily="2" charset="-122"/>
                    <a:cs typeface="宋体" panose="02010600030101010101" pitchFamily="2" charset="-122"/>
                  </a:rPr>
                  <a:t>正则化。</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50000"/>
                  </a:lnSpc>
                  <a:buFont typeface="+mj-ea"/>
                  <a:buAutoNum type="circleNumDbPlain"/>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dirty="0">
                    <a:latin typeface="宋体" panose="02010600030101010101" pitchFamily="2" charset="-122"/>
                    <a:ea typeface="宋体" panose="02010600030101010101" pitchFamily="2" charset="-122"/>
                    <a:cs typeface="宋体" panose="02010600030101010101" pitchFamily="2" charset="-122"/>
                  </a:rPr>
                  <a:t>正则化：</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宋体" panose="02010600030101010101" pitchFamily="2" charset="-122"/>
                      </a:rPr>
                      <m:t>𝐿𝑜𝑠𝑠</m:t>
                    </m:r>
                    <m:r>
                      <a:rPr lang="en-US" altLang="zh-CN" sz="2000" i="1" smtClean="0">
                        <a:latin typeface="Cambria Math" panose="02040503050406030204" pitchFamily="18" charset="0"/>
                        <a:ea typeface="Cambria Math" panose="02040503050406030204" pitchFamily="18" charset="0"/>
                        <a:cs typeface="宋体" panose="02010600030101010101" pitchFamily="2" charset="-122"/>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𝐿𝑜𝑠𝑠</m:t>
                        </m:r>
                      </m:e>
                      <m:sub>
                        <m:r>
                          <a:rPr lang="en-US" altLang="zh-CN" sz="2000" b="0" i="1" smtClean="0">
                            <a:latin typeface="Cambria Math" panose="02040503050406030204" pitchFamily="18" charset="0"/>
                            <a:ea typeface="Cambria Math" panose="02040503050406030204" pitchFamily="18" charset="0"/>
                          </a:rPr>
                          <m:t>0</m:t>
                        </m:r>
                      </m:sub>
                    </m:sSub>
                    <m:r>
                      <a:rPr lang="en-US" altLang="zh-CN" sz="2000" i="1" smtClean="0">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ea typeface="Cambria Math" panose="02040503050406030204" pitchFamily="18" charset="0"/>
                      </a:rPr>
                      <m:t>𝛼</m:t>
                    </m:r>
                    <m:nary>
                      <m:naryPr>
                        <m:chr m:val="∑"/>
                        <m:limLoc m:val="subSup"/>
                        <m:supHide m:val="on"/>
                        <m:ctrlPr>
                          <a:rPr lang="zh-CN" altLang="en-US" sz="2000" i="1" smtClean="0">
                            <a:latin typeface="Cambria Math" panose="02040503050406030204" pitchFamily="18" charset="0"/>
                            <a:ea typeface="Cambria Math" panose="02040503050406030204" pitchFamily="18" charset="0"/>
                          </a:rPr>
                        </m:ctrlPr>
                      </m:naryPr>
                      <m:sub>
                        <m:r>
                          <m:rPr>
                            <m:brk m:alnAt="7"/>
                          </m:rPr>
                          <a:rPr lang="en-US" altLang="zh-CN" sz="2000" b="0" i="1" smtClean="0">
                            <a:latin typeface="Cambria Math" panose="02040503050406030204" pitchFamily="18" charset="0"/>
                            <a:ea typeface="Cambria Math" panose="02040503050406030204" pitchFamily="18" charset="0"/>
                          </a:rPr>
                          <m:t>𝑤</m:t>
                        </m:r>
                      </m:sub>
                      <m:sup/>
                      <m:e>
                        <m:d>
                          <m:dPr>
                            <m:begChr m:val="|"/>
                            <m:endChr m:val="|"/>
                            <m:ctrlPr>
                              <a:rPr lang="en-US" altLang="zh-CN" sz="200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𝑤</m:t>
                            </m:r>
                          </m:e>
                        </m:d>
                      </m:e>
                    </m:nary>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ea typeface="Cambria Math" panose="02040503050406030204" pitchFamily="18" charset="0"/>
                  </a:rPr>
                  <a:t>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𝐿𝑜𝑠𝑠</m:t>
                        </m:r>
                      </m:e>
                      <m:sub>
                        <m:r>
                          <a:rPr lang="en-US" altLang="zh-CN" sz="2000" i="1">
                            <a:latin typeface="Cambria Math" panose="02040503050406030204" pitchFamily="18" charset="0"/>
                            <a:ea typeface="Cambria Math" panose="02040503050406030204" pitchFamily="18" charset="0"/>
                          </a:rPr>
                          <m:t>0</m:t>
                        </m:r>
                      </m:sub>
                    </m:sSub>
                  </m:oMath>
                </a14:m>
                <a:r>
                  <a:rPr lang="zh-CN" altLang="en-US" sz="2000" dirty="0">
                    <a:latin typeface="宋体" panose="02010600030101010101" pitchFamily="2" charset="-122"/>
                    <a:ea typeface="宋体" panose="02010600030101010101" pitchFamily="2" charset="-122"/>
                    <a:cs typeface="宋体" panose="02010600030101010101" pitchFamily="2" charset="-122"/>
                  </a:rPr>
                  <a:t>是原始的损失函数，在其后面加上参数的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dirty="0">
                    <a:latin typeface="宋体" panose="02010600030101010101" pitchFamily="2" charset="-122"/>
                    <a:ea typeface="宋体" panose="02010600030101010101" pitchFamily="2" charset="-122"/>
                    <a:cs typeface="宋体" panose="02010600030101010101" pitchFamily="2" charset="-122"/>
                  </a:rPr>
                  <a:t>范式得到新的损失函数</a:t>
                </a:r>
                <a14:m>
                  <m:oMath xmlns:m="http://schemas.openxmlformats.org/officeDocument/2006/math">
                    <m:r>
                      <a:rPr lang="en-US" altLang="zh-CN" sz="2000" i="1" dirty="0">
                        <a:latin typeface="Cambria Math" panose="02040503050406030204" pitchFamily="18" charset="0"/>
                        <a:ea typeface="宋体" panose="02010600030101010101" pitchFamily="2" charset="-122"/>
                        <a:cs typeface="宋体" panose="02010600030101010101" pitchFamily="2" charset="-122"/>
                      </a:rPr>
                      <m:t>𝐿𝑜𝑠𝑠</m:t>
                    </m:r>
                    <m:r>
                      <a:rPr lang="zh-CN" altLang="en-US" sz="2000" i="1" dirty="0" smtClean="0">
                        <a:latin typeface="Cambria Math" panose="02040503050406030204" pitchFamily="18" charset="0"/>
                        <a:ea typeface="宋体" panose="02010600030101010101" pitchFamily="2" charset="-122"/>
                        <a:cs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若要使损失函数尽可能小，即要第二项尽可能小。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dirty="0">
                    <a:latin typeface="宋体" panose="02010600030101010101" pitchFamily="2" charset="-122"/>
                    <a:ea typeface="宋体" panose="02010600030101010101" pitchFamily="2" charset="-122"/>
                    <a:cs typeface="宋体" panose="02010600030101010101" pitchFamily="2" charset="-122"/>
                  </a:rPr>
                  <a:t>正则化就是将那些</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对于模型贡献不大的参数置为</a:t>
                </a:r>
                <a:r>
                  <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rPr>
                  <a:t>0</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50000"/>
                  </a:lnSpc>
                  <a:buFont typeface="+mj-ea"/>
                  <a:buAutoNum type="circleNumDbPlain"/>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L2</a:t>
                </a:r>
                <a:r>
                  <a:rPr lang="zh-CN" altLang="en-US" sz="2000" dirty="0">
                    <a:latin typeface="宋体" panose="02010600030101010101" pitchFamily="2" charset="-122"/>
                    <a:ea typeface="宋体" panose="02010600030101010101" pitchFamily="2" charset="-122"/>
                    <a:cs typeface="宋体" panose="02010600030101010101" pitchFamily="2" charset="-122"/>
                  </a:rPr>
                  <a:t>正则化：</a:t>
                </a:r>
                <a:r>
                  <a:rPr lang="en-US" altLang="zh-CN" sz="2000" dirty="0">
                    <a:ea typeface="宋体" panose="02010600030101010101" pitchFamily="2" charset="-122"/>
                    <a:cs typeface="宋体" panose="02010600030101010101" pitchFamily="2" charset="-122"/>
                  </a:rPr>
                  <a:t> </a:t>
                </a:r>
                <a14:m>
                  <m:oMath xmlns:m="http://schemas.openxmlformats.org/officeDocument/2006/math">
                    <m:r>
                      <a:rPr lang="en-US" altLang="zh-CN" sz="2000" i="1" dirty="0">
                        <a:latin typeface="Cambria Math" panose="02040503050406030204" pitchFamily="18" charset="0"/>
                        <a:ea typeface="宋体" panose="02010600030101010101" pitchFamily="2" charset="-122"/>
                        <a:cs typeface="宋体" panose="02010600030101010101" pitchFamily="2" charset="-122"/>
                      </a:rPr>
                      <m:t>𝐿𝑜𝑠𝑠</m:t>
                    </m:r>
                    <m:r>
                      <a:rPr lang="en-US" altLang="zh-CN" sz="2000" i="1">
                        <a:latin typeface="Cambria Math" panose="02040503050406030204" pitchFamily="18" charset="0"/>
                        <a:ea typeface="Cambria Math" panose="02040503050406030204" pitchFamily="18" charset="0"/>
                        <a:cs typeface="宋体" panose="02010600030101010101" pitchFamily="2" charset="-122"/>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𝐿𝑜𝑠𝑠</m:t>
                        </m:r>
                      </m:e>
                      <m:sub>
                        <m:r>
                          <a:rPr lang="en-US" altLang="zh-CN" sz="2000" i="1">
                            <a:latin typeface="Cambria Math" panose="02040503050406030204" pitchFamily="18" charset="0"/>
                            <a:ea typeface="Cambria Math" panose="02040503050406030204" pitchFamily="18" charset="0"/>
                          </a:rPr>
                          <m:t>0</m:t>
                        </m:r>
                      </m:sub>
                    </m:sSub>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𝛼</m:t>
                    </m:r>
                    <m:nary>
                      <m:naryPr>
                        <m:chr m:val="∑"/>
                        <m:limLoc m:val="subSup"/>
                        <m:supHide m:val="on"/>
                        <m:ctrlPr>
                          <a:rPr lang="zh-CN" altLang="en-US" sz="2000" i="1" smtClean="0">
                            <a:latin typeface="Cambria Math" panose="02040503050406030204" pitchFamily="18" charset="0"/>
                            <a:ea typeface="Cambria Math" panose="02040503050406030204" pitchFamily="18" charset="0"/>
                          </a:rPr>
                        </m:ctrlPr>
                      </m:naryPr>
                      <m:sub>
                        <m:r>
                          <m:rPr>
                            <m:brk m:alnAt="7"/>
                          </m:rPr>
                          <a:rPr lang="en-US" altLang="zh-CN" sz="2000" i="1">
                            <a:latin typeface="Cambria Math" panose="02040503050406030204" pitchFamily="18" charset="0"/>
                            <a:ea typeface="Cambria Math" panose="02040503050406030204" pitchFamily="18" charset="0"/>
                          </a:rPr>
                          <m:t>𝑤</m:t>
                        </m:r>
                      </m:sub>
                      <m:sup/>
                      <m:e>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𝑤</m:t>
                            </m:r>
                          </m:e>
                          <m:sup>
                            <m:r>
                              <a:rPr lang="en-US" altLang="zh-CN" sz="2000" b="0" i="1" smtClean="0">
                                <a:latin typeface="Cambria Math" panose="02040503050406030204" pitchFamily="18" charset="0"/>
                                <a:ea typeface="Cambria Math" panose="02040503050406030204" pitchFamily="18" charset="0"/>
                              </a:rPr>
                              <m:t>2</m:t>
                            </m:r>
                          </m:sup>
                        </m:sSup>
                      </m:e>
                    </m:nary>
                  </m:oMath>
                </a14:m>
                <a:r>
                  <a:rPr lang="zh-CN" altLang="en-US" sz="2000" dirty="0">
                    <a:latin typeface="宋体" panose="02010600030101010101" pitchFamily="2" charset="-122"/>
                    <a:ea typeface="宋体" panose="02010600030101010101" pitchFamily="2" charset="-122"/>
                    <a:cs typeface="宋体" panose="02010600030101010101" pitchFamily="2" charset="-122"/>
                  </a:rPr>
                  <a:t>，与上述一致，只是把第二项换成了参数的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L2</a:t>
                </a:r>
                <a:r>
                  <a:rPr lang="zh-CN" altLang="en-US" sz="2000" dirty="0">
                    <a:latin typeface="宋体" panose="02010600030101010101" pitchFamily="2" charset="-122"/>
                    <a:ea typeface="宋体" panose="02010600030101010101" pitchFamily="2" charset="-122"/>
                    <a:cs typeface="宋体" panose="02010600030101010101" pitchFamily="2" charset="-122"/>
                  </a:rPr>
                  <a:t>范式，但是不会把参数置为</a:t>
                </a:r>
                <a:r>
                  <a:rPr lang="en-US" altLang="zh-CN" sz="2000" dirty="0">
                    <a:latin typeface="宋体" panose="02010600030101010101" pitchFamily="2" charset="-122"/>
                    <a:ea typeface="宋体" panose="02010600030101010101" pitchFamily="2" charset="-122"/>
                    <a:cs typeface="宋体" panose="02010600030101010101" pitchFamily="2" charset="-122"/>
                  </a:rPr>
                  <a:t>0</a:t>
                </a:r>
                <a:r>
                  <a:rPr lang="zh-CN" altLang="en-US" sz="2000" dirty="0">
                    <a:latin typeface="宋体" panose="02010600030101010101" pitchFamily="2" charset="-122"/>
                    <a:ea typeface="宋体" panose="02010600030101010101" pitchFamily="2" charset="-122"/>
                    <a:cs typeface="宋体" panose="02010600030101010101" pitchFamily="2" charset="-122"/>
                  </a:rPr>
                  <a:t>，而是让</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参数趋向变小</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50000"/>
                  </a:lnSpc>
                  <a:buFont typeface="+mj-ea"/>
                  <a:buAutoNum type="circleNumDbPlain"/>
                </a:pP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正则化符合奥卡姆剃刀原理</a:t>
                </a:r>
                <a:r>
                  <a:rPr lang="zh-CN" altLang="en-US" sz="2000" dirty="0">
                    <a:latin typeface="宋体" panose="02010600030101010101" pitchFamily="2" charset="-122"/>
                    <a:ea typeface="宋体" panose="02010600030101010101" pitchFamily="2" charset="-122"/>
                    <a:cs typeface="宋体" panose="02010600030101010101" pitchFamily="2" charset="-122"/>
                  </a:rPr>
                  <a:t>。奥卡姆剃刀原理应用于模型选择时变为以下想法：在所有可能选择的模型中，能够很好解释已知数据并且十分简单才是最好的模型，也就是应该选择的模型。</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46784" y="1110577"/>
                <a:ext cx="10552587" cy="4636847"/>
              </a:xfrm>
              <a:prstGeom prst="rect">
                <a:avLst/>
              </a:prstGeom>
              <a:blipFill>
                <a:blip r:embed="rId3"/>
                <a:stretch>
                  <a:fillRect l="-520" r="-578" b="-13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54977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4716356"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概述</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缓解过拟合的方法</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7</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2" name="文本框 1"/>
          <p:cNvSpPr txBox="1"/>
          <p:nvPr/>
        </p:nvSpPr>
        <p:spPr>
          <a:xfrm>
            <a:off x="728111" y="2033907"/>
            <a:ext cx="10589922" cy="3713517"/>
          </a:xfrm>
          <a:prstGeom prst="rect">
            <a:avLst/>
          </a:prstGeom>
          <a:noFill/>
        </p:spPr>
        <p:txBody>
          <a:bodyPr wrap="square" rtlCol="0" anchor="t">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增大数据集：获得更多符合要求的数据，即和已有数据是独立同分布的或者近似独立同分布。</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剪枝处理：剪枝是决策树中缓解过拟合的方法，包括预剪枝和后剪枝。预剪枝有控制树的深度、分裂结点所需最小样本数、叶子结点样本数等方法，后剪枝则是在训练好树模型后，采用交叉验证的方法进行剪枝。</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提前终止迭代：该方法主要用在神经网络中，起初神经网络的模型参数较小，经过多次迭代后，部分的权值会不断增大，提前终止迭代能够控制参数的大小，从而降低模型复杂度。</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16310481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1832553"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模型选择</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8</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2" name="文本框 1"/>
          <p:cNvSpPr txBox="1"/>
          <p:nvPr/>
        </p:nvSpPr>
        <p:spPr>
          <a:xfrm>
            <a:off x="736600" y="1803074"/>
            <a:ext cx="10553441" cy="325185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在现实任务中可以得到模型的训练误差，理想化的模型选择的方案是对模型的泛化误差进行评估并选择泛化误差最小的模型，但是我们无法直接获得泛化误差，而训练误差又由于过拟合现象的存在不适合作为标准。</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于是通常选择使用一个“测试数据集”来测试模型的泛化性能，并以测试集上的测试误差近似作为泛化误差</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测试集来源于原始数据集，</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训练集和测试集的划分</a:t>
            </a:r>
            <a:r>
              <a:rPr lang="zh-CN" altLang="en-US" sz="2000" dirty="0">
                <a:latin typeface="宋体" panose="02010600030101010101" pitchFamily="2" charset="-122"/>
                <a:ea typeface="宋体" panose="02010600030101010101" pitchFamily="2" charset="-122"/>
                <a:cs typeface="宋体" panose="02010600030101010101" pitchFamily="2" charset="-122"/>
              </a:rPr>
              <a:t>同样会影响模型的性能。此外，学习算法往往会有许多参数需要设定，参数配置不同，学得的模型性能往往也会有显著差别。</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机器学习中涉及两种参数：一类是</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模型参数</a:t>
            </a:r>
            <a:r>
              <a:rPr lang="zh-CN" altLang="en-US" sz="2000" dirty="0">
                <a:latin typeface="宋体" panose="02010600030101010101" pitchFamily="2" charset="-122"/>
                <a:ea typeface="宋体" panose="02010600030101010101" pitchFamily="2" charset="-122"/>
                <a:cs typeface="宋体" panose="02010600030101010101" pitchFamily="2" charset="-122"/>
              </a:rPr>
              <a:t>；另一类是</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模型超参数</a:t>
            </a:r>
            <a:r>
              <a:rPr lang="zh-CN" altLang="en-US" sz="2000" dirty="0">
                <a:latin typeface="宋体" panose="02010600030101010101" pitchFamily="2" charset="-122"/>
                <a:ea typeface="宋体" panose="02010600030101010101" pitchFamily="2" charset="-122"/>
                <a:cs typeface="宋体" panose="02010600030101010101" pitchFamily="2" charset="-122"/>
              </a:rPr>
              <a:t>。</a:t>
            </a:r>
          </a:p>
        </p:txBody>
      </p:sp>
    </p:spTree>
    <p:extLst>
      <p:ext uri="{BB962C8B-B14F-4D97-AF65-F5344CB8AC3E}">
        <p14:creationId xmlns:p14="http://schemas.microsoft.com/office/powerpoint/2010/main" val="145427410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6875" y="207963"/>
            <a:ext cx="5952270" cy="584775"/>
          </a:xfrm>
          <a:prstGeom prst="rect">
            <a:avLst/>
          </a:prstGeom>
          <a:noFill/>
          <a:ln w="9525">
            <a:noFill/>
          </a:ln>
        </p:spPr>
        <p:txBody>
          <a:bodyPr wrap="none" anchor="t" anchorCtr="0">
            <a:spAutoFit/>
          </a:bodyPr>
          <a:lstStyle/>
          <a:p>
            <a:r>
              <a:rPr lang="zh-CN" altLang="en-US" sz="3200" b="1" dirty="0">
                <a:solidFill>
                  <a:srgbClr val="262626"/>
                </a:solidFill>
                <a:latin typeface="宋体" panose="02010600030101010101" pitchFamily="2" charset="-122"/>
                <a:ea typeface="宋体" panose="02010600030101010101" pitchFamily="2" charset="-122"/>
              </a:rPr>
              <a:t>模型选择</a:t>
            </a:r>
            <a:r>
              <a:rPr lang="en-US" altLang="zh-CN" sz="3200" b="1" dirty="0">
                <a:solidFill>
                  <a:srgbClr val="262626"/>
                </a:solidFill>
                <a:latin typeface="宋体" panose="02010600030101010101" pitchFamily="2" charset="-122"/>
                <a:ea typeface="宋体" panose="02010600030101010101" pitchFamily="2" charset="-122"/>
              </a:rPr>
              <a:t>—</a:t>
            </a:r>
            <a:r>
              <a:rPr lang="zh-CN" altLang="en-US" sz="3200" b="1" dirty="0">
                <a:solidFill>
                  <a:srgbClr val="262626"/>
                </a:solidFill>
                <a:latin typeface="宋体" panose="02010600030101010101" pitchFamily="2" charset="-122"/>
                <a:ea typeface="宋体" panose="02010600030101010101" pitchFamily="2" charset="-122"/>
              </a:rPr>
              <a:t>数据集划分之留出法</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2021/11/4</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9</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2" name="文本框 1"/>
          <p:cNvSpPr txBox="1"/>
          <p:nvPr/>
        </p:nvSpPr>
        <p:spPr>
          <a:xfrm>
            <a:off x="736600" y="2495571"/>
            <a:ext cx="10572102" cy="1866858"/>
          </a:xfrm>
          <a:prstGeom prst="rect">
            <a:avLst/>
          </a:prstGeom>
          <a:noFill/>
        </p:spPr>
        <p:txBody>
          <a:bodyPr wrap="square" rtlCol="0">
            <a:spAutoFit/>
          </a:bodyPr>
          <a:lstStyle/>
          <a:p>
            <a:pPr>
              <a:lnSpc>
                <a:spcPct val="150000"/>
              </a:lnSpc>
              <a:buFont typeface="Wingdings" panose="05000000000000000000" charset="0"/>
            </a:pPr>
            <a:r>
              <a:rPr lang="zh-CN" altLang="en-US" sz="2000" dirty="0">
                <a:latin typeface="宋体" panose="02010600030101010101" pitchFamily="2" charset="-122"/>
                <a:ea typeface="宋体" panose="02010600030101010101" pitchFamily="2" charset="-122"/>
                <a:cs typeface="宋体" panose="02010600030101010101" pitchFamily="2" charset="-122"/>
              </a:rPr>
              <a:t>留出法（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hold-out</a:t>
            </a:r>
            <a:r>
              <a:rPr lang="zh-CN" altLang="en-US" sz="2000" dirty="0">
                <a:latin typeface="宋体" panose="02010600030101010101" pitchFamily="2" charset="-122"/>
                <a:ea typeface="宋体" panose="02010600030101010101" pitchFamily="2" charset="-122"/>
                <a:cs typeface="宋体" panose="02010600030101010101" pitchFamily="2" charset="-122"/>
              </a:rPr>
              <a:t>）：对数据集进行</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分层采样</a:t>
            </a:r>
            <a:r>
              <a:rPr lang="zh-CN" altLang="en-US" sz="2000" dirty="0">
                <a:latin typeface="宋体" panose="02010600030101010101" pitchFamily="2" charset="-122"/>
                <a:ea typeface="宋体" panose="02010600030101010101" pitchFamily="2" charset="-122"/>
                <a:cs typeface="宋体" panose="02010600030101010101" pitchFamily="2" charset="-122"/>
              </a:rPr>
              <a:t>，直接划分为</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两个互斥的集合</a:t>
            </a:r>
            <a:r>
              <a:rPr lang="zh-CN" altLang="en-US" sz="2000" dirty="0">
                <a:latin typeface="宋体" panose="02010600030101010101" pitchFamily="2" charset="-122"/>
                <a:ea typeface="宋体" panose="02010600030101010101" pitchFamily="2" charset="-122"/>
                <a:cs typeface="宋体" panose="02010600030101010101" pitchFamily="2" charset="-122"/>
              </a:rPr>
              <a:t>，一个集合作为训练集，另一个集合作为测试集。一般来说，划分的训练集比例为</a:t>
            </a:r>
            <a:r>
              <a:rPr lang="en-US" altLang="zh-CN" sz="2000" dirty="0">
                <a:latin typeface="宋体" panose="02010600030101010101" pitchFamily="2" charset="-122"/>
                <a:ea typeface="宋体" panose="02010600030101010101" pitchFamily="2" charset="-122"/>
                <a:cs typeface="宋体" panose="02010600030101010101" pitchFamily="2" charset="-122"/>
              </a:rPr>
              <a:t>0.7</a:t>
            </a:r>
            <a:r>
              <a:rPr lang="zh-CN" altLang="en-US" sz="2000" dirty="0">
                <a:latin typeface="宋体" panose="02010600030101010101" pitchFamily="2" charset="-122"/>
                <a:ea typeface="宋体" panose="02010600030101010101" pitchFamily="2" charset="-122"/>
                <a:cs typeface="宋体" panose="02010600030101010101" pitchFamily="2" charset="-122"/>
              </a:rPr>
              <a:t>，测试集比例为</a:t>
            </a:r>
            <a:r>
              <a:rPr lang="en-US" altLang="zh-CN" sz="2000" dirty="0">
                <a:latin typeface="宋体" panose="02010600030101010101" pitchFamily="2" charset="-122"/>
                <a:ea typeface="宋体" panose="02010600030101010101" pitchFamily="2" charset="-122"/>
                <a:cs typeface="宋体" panose="02010600030101010101" pitchFamily="2" charset="-122"/>
              </a:rPr>
              <a:t>0.3</a:t>
            </a:r>
            <a:r>
              <a:rPr lang="zh-CN" altLang="en-US" sz="2000" dirty="0">
                <a:latin typeface="宋体" panose="02010600030101010101" pitchFamily="2" charset="-122"/>
                <a:ea typeface="宋体" panose="02010600030101010101" pitchFamily="2" charset="-122"/>
                <a:cs typeface="宋体" panose="02010600030101010101" pitchFamily="2" charset="-122"/>
              </a:rPr>
              <a:t>。但是留出法得到的结果往往不够稳定可靠，因此一般要进行若干次随机划分、重复进行实验评估后取平均值作为留出法的评估结果。</a:t>
            </a:r>
          </a:p>
        </p:txBody>
      </p:sp>
    </p:spTree>
    <p:extLst>
      <p:ext uri="{BB962C8B-B14F-4D97-AF65-F5344CB8AC3E}">
        <p14:creationId xmlns:p14="http://schemas.microsoft.com/office/powerpoint/2010/main" val="409136676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heme/theme1.xml><?xml version="1.0" encoding="utf-8"?>
<a:theme xmlns:a="http://schemas.openxmlformats.org/drawingml/2006/main" name="自定义设计方案">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5902</TotalTime>
  <Words>5978</Words>
  <Application>Microsoft Office PowerPoint</Application>
  <PresentationFormat>宽屏</PresentationFormat>
  <Paragraphs>473</Paragraphs>
  <Slides>47</Slides>
  <Notes>46</Notes>
  <HiddenSlides>0</HiddenSlides>
  <MMClips>0</MMClips>
  <ScaleCrop>false</ScaleCrop>
  <HeadingPairs>
    <vt:vector size="8" baseType="variant">
      <vt:variant>
        <vt:lpstr>已用的字体</vt:lpstr>
      </vt:variant>
      <vt:variant>
        <vt:i4>6</vt:i4>
      </vt:variant>
      <vt:variant>
        <vt:lpstr>主题</vt:lpstr>
      </vt:variant>
      <vt:variant>
        <vt:i4>3</vt:i4>
      </vt:variant>
      <vt:variant>
        <vt:lpstr>嵌入 OLE 服务器</vt:lpstr>
      </vt:variant>
      <vt:variant>
        <vt:i4>1</vt:i4>
      </vt:variant>
      <vt:variant>
        <vt:lpstr>幻灯片标题</vt:lpstr>
      </vt:variant>
      <vt:variant>
        <vt:i4>47</vt:i4>
      </vt:variant>
    </vt:vector>
  </HeadingPairs>
  <TitlesOfParts>
    <vt:vector size="57" baseType="lpstr">
      <vt:lpstr>宋体</vt:lpstr>
      <vt:lpstr>Arial</vt:lpstr>
      <vt:lpstr>Calibri</vt:lpstr>
      <vt:lpstr>Cambria Math</vt:lpstr>
      <vt:lpstr>Times New Roman</vt:lpstr>
      <vt:lpstr>Wingdings</vt:lpstr>
      <vt:lpstr>自定义设计方案</vt:lpstr>
      <vt:lpstr>1_自定义设计方案</vt:lpstr>
      <vt:lpstr>2_自定义设计方案</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RenFun</cp:lastModifiedBy>
  <cp:revision>591</cp:revision>
  <dcterms:created xsi:type="dcterms:W3CDTF">2015-08-18T02:51:00Z</dcterms:created>
  <dcterms:modified xsi:type="dcterms:W3CDTF">2022-03-24T09:10:14Z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2EB49776A9034C3AB908CB2377F97A4C</vt:lpwstr>
  </property>
</Properties>
</file>