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2" r:id="rId2"/>
  </p:sldMasterIdLst>
  <p:notesMasterIdLst>
    <p:notesMasterId r:id="rId29"/>
  </p:notesMasterIdLst>
  <p:sldIdLst>
    <p:sldId id="259" r:id="rId3"/>
    <p:sldId id="295" r:id="rId4"/>
    <p:sldId id="319" r:id="rId5"/>
    <p:sldId id="323" r:id="rId6"/>
    <p:sldId id="356" r:id="rId7"/>
    <p:sldId id="354" r:id="rId8"/>
    <p:sldId id="355" r:id="rId9"/>
    <p:sldId id="348" r:id="rId10"/>
    <p:sldId id="352" r:id="rId11"/>
    <p:sldId id="358" r:id="rId12"/>
    <p:sldId id="349" r:id="rId13"/>
    <p:sldId id="350" r:id="rId14"/>
    <p:sldId id="330" r:id="rId15"/>
    <p:sldId id="359" r:id="rId16"/>
    <p:sldId id="360" r:id="rId17"/>
    <p:sldId id="361" r:id="rId18"/>
    <p:sldId id="363" r:id="rId19"/>
    <p:sldId id="342" r:id="rId20"/>
    <p:sldId id="364" r:id="rId21"/>
    <p:sldId id="343" r:id="rId22"/>
    <p:sldId id="338" r:id="rId23"/>
    <p:sldId id="362" r:id="rId24"/>
    <p:sldId id="347" r:id="rId25"/>
    <p:sldId id="345" r:id="rId26"/>
    <p:sldId id="288" r:id="rId27"/>
    <p:sldId id="322" r:id="rId2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9pPr>
  </p:defaultTextStyle>
  <p:extLst>
    <p:ext uri="{EFAFB233-063F-42B5-8137-9DF3F51BA10A}">
      <p15:sldGuideLst xmlns:p15="http://schemas.microsoft.com/office/powerpoint/2012/main">
        <p15:guide id="1" orient="horz" pos="2115">
          <p15:clr>
            <a:srgbClr val="A4A3A4"/>
          </p15:clr>
        </p15:guide>
        <p15:guide id="2" orient="horz" pos="372">
          <p15:clr>
            <a:srgbClr val="A4A3A4"/>
          </p15:clr>
        </p15:guide>
        <p15:guide id="3" orient="horz" pos="4119">
          <p15:clr>
            <a:srgbClr val="A4A3A4"/>
          </p15:clr>
        </p15:guide>
        <p15:guide id="4" pos="3840">
          <p15:clr>
            <a:srgbClr val="A4A3A4"/>
          </p15:clr>
        </p15:guide>
        <p15:guide id="5" pos="6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1C22"/>
    <a:srgbClr val="EE7701"/>
    <a:srgbClr val="EE7700"/>
    <a:srgbClr val="035C9C"/>
    <a:srgbClr val="D9DADE"/>
    <a:srgbClr val="6B751E"/>
    <a:srgbClr val="50491E"/>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27" autoAdjust="0"/>
    <p:restoredTop sz="94674"/>
  </p:normalViewPr>
  <p:slideViewPr>
    <p:cSldViewPr snapToGrid="0" snapToObjects="1" showGuides="1">
      <p:cViewPr varScale="1">
        <p:scale>
          <a:sx n="86" d="100"/>
          <a:sy n="86" d="100"/>
        </p:scale>
        <p:origin x="634" y="62"/>
      </p:cViewPr>
      <p:guideLst>
        <p:guide orient="horz" pos="2115"/>
        <p:guide orient="horz" pos="372"/>
        <p:guide orient="horz" pos="4119"/>
        <p:guide pos="3840"/>
        <p:guide pos="622"/>
      </p:guideLst>
    </p:cSldViewPr>
  </p:slideViewPr>
  <p:notesTextViewPr>
    <p:cViewPr>
      <p:scale>
        <a:sx n="3" d="2"/>
        <a:sy n="3" d="2"/>
      </p:scale>
      <p:origin x="0" y="0"/>
    </p:cViewPr>
  </p:notesTextViewPr>
  <p:sorterViewPr>
    <p:cViewPr>
      <p:scale>
        <a:sx n="139" d="100"/>
        <a:sy n="139" d="100"/>
      </p:scale>
      <p:origin x="0" y="0"/>
    </p:cViewPr>
  </p:sorter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8E127298-6CB9-4ACB-BB12-7F75F06D4BB4}" type="datetimeFigureOut">
              <a:rPr lang="zh-CN" altLang="en-US" strike="noStrike" noProof="1" smtClean="0">
                <a:latin typeface="+mn-lt"/>
                <a:ea typeface="+mn-ea"/>
                <a:cs typeface="+mn-cs"/>
              </a:rPr>
              <a:t>2022/3/13</a:t>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B43869FB-3FC2-4617-8655-B1CA3DFD2224}" type="slidenum">
              <a:rPr lang="zh-CN" altLang="en-US" strike="noStrike" noProof="1" smtClean="0">
                <a:latin typeface="+mn-lt"/>
                <a:ea typeface="+mn-ea"/>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p:cNvSpPr>
          <p:nvPr>
            <p:ph type="sldImg"/>
          </p:nvPr>
        </p:nvSpPr>
        <p:spPr/>
      </p:sp>
      <p:sp>
        <p:nvSpPr>
          <p:cNvPr id="5122" name="备注占位符 2"/>
          <p:cNvSpPr>
            <a:spLocks noGrp="1"/>
          </p:cNvSpPr>
          <p:nvPr>
            <p:ph type="body"/>
          </p:nvPr>
        </p:nvSpPr>
        <p:spPr/>
        <p:txBody>
          <a:bodyPr lIns="91440" tIns="45720" rIns="91440" bIns="45720" anchor="t" anchorCtr="0"/>
          <a:lstStyle/>
          <a:p>
            <a:pPr lvl="0"/>
            <a:endParaRPr lang="zh-CN" altLang="en-US"/>
          </a:p>
        </p:txBody>
      </p:sp>
      <p:sp>
        <p:nvSpPr>
          <p:cNvPr id="512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10</a:t>
            </a:fld>
            <a:endParaRPr lang="zh-CN" altLang="en-US" sz="1200"/>
          </a:p>
        </p:txBody>
      </p:sp>
    </p:spTree>
    <p:extLst>
      <p:ext uri="{BB962C8B-B14F-4D97-AF65-F5344CB8AC3E}">
        <p14:creationId xmlns:p14="http://schemas.microsoft.com/office/powerpoint/2010/main" val="3789523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11</a:t>
            </a:fld>
            <a:endParaRPr lang="zh-CN" altLang="en-US" sz="1200"/>
          </a:p>
        </p:txBody>
      </p:sp>
    </p:spTree>
    <p:extLst>
      <p:ext uri="{BB962C8B-B14F-4D97-AF65-F5344CB8AC3E}">
        <p14:creationId xmlns:p14="http://schemas.microsoft.com/office/powerpoint/2010/main" val="257725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12</a:t>
            </a:fld>
            <a:endParaRPr lang="zh-CN" altLang="en-US" sz="1200"/>
          </a:p>
        </p:txBody>
      </p:sp>
    </p:spTree>
    <p:extLst>
      <p:ext uri="{BB962C8B-B14F-4D97-AF65-F5344CB8AC3E}">
        <p14:creationId xmlns:p14="http://schemas.microsoft.com/office/powerpoint/2010/main" val="1673034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13</a:t>
            </a:fld>
            <a:endParaRPr lang="zh-CN" altLang="en-US" sz="1200"/>
          </a:p>
        </p:txBody>
      </p:sp>
    </p:spTree>
    <p:extLst>
      <p:ext uri="{BB962C8B-B14F-4D97-AF65-F5344CB8AC3E}">
        <p14:creationId xmlns:p14="http://schemas.microsoft.com/office/powerpoint/2010/main" val="3826391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14</a:t>
            </a:fld>
            <a:endParaRPr lang="zh-CN" altLang="en-US" sz="1200"/>
          </a:p>
        </p:txBody>
      </p:sp>
    </p:spTree>
    <p:extLst>
      <p:ext uri="{BB962C8B-B14F-4D97-AF65-F5344CB8AC3E}">
        <p14:creationId xmlns:p14="http://schemas.microsoft.com/office/powerpoint/2010/main" val="3904919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15</a:t>
            </a:fld>
            <a:endParaRPr lang="zh-CN" altLang="en-US" sz="1200"/>
          </a:p>
        </p:txBody>
      </p:sp>
    </p:spTree>
    <p:extLst>
      <p:ext uri="{BB962C8B-B14F-4D97-AF65-F5344CB8AC3E}">
        <p14:creationId xmlns:p14="http://schemas.microsoft.com/office/powerpoint/2010/main" val="1341987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16</a:t>
            </a:fld>
            <a:endParaRPr lang="zh-CN" altLang="en-US" sz="1200"/>
          </a:p>
        </p:txBody>
      </p:sp>
    </p:spTree>
    <p:extLst>
      <p:ext uri="{BB962C8B-B14F-4D97-AF65-F5344CB8AC3E}">
        <p14:creationId xmlns:p14="http://schemas.microsoft.com/office/powerpoint/2010/main" val="54288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17</a:t>
            </a:fld>
            <a:endParaRPr lang="zh-CN" altLang="en-US" sz="1200"/>
          </a:p>
        </p:txBody>
      </p:sp>
    </p:spTree>
    <p:extLst>
      <p:ext uri="{BB962C8B-B14F-4D97-AF65-F5344CB8AC3E}">
        <p14:creationId xmlns:p14="http://schemas.microsoft.com/office/powerpoint/2010/main" val="439691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18</a:t>
            </a:fld>
            <a:endParaRPr lang="zh-CN" altLang="en-US" sz="1200"/>
          </a:p>
        </p:txBody>
      </p:sp>
    </p:spTree>
    <p:extLst>
      <p:ext uri="{BB962C8B-B14F-4D97-AF65-F5344CB8AC3E}">
        <p14:creationId xmlns:p14="http://schemas.microsoft.com/office/powerpoint/2010/main" val="1214053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19</a:t>
            </a:fld>
            <a:endParaRPr lang="zh-CN" altLang="en-US" sz="1200"/>
          </a:p>
        </p:txBody>
      </p:sp>
    </p:spTree>
    <p:extLst>
      <p:ext uri="{BB962C8B-B14F-4D97-AF65-F5344CB8AC3E}">
        <p14:creationId xmlns:p14="http://schemas.microsoft.com/office/powerpoint/2010/main" val="2934603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a:t>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20</a:t>
            </a:fld>
            <a:endParaRPr lang="zh-CN" altLang="en-US" sz="1200"/>
          </a:p>
        </p:txBody>
      </p:sp>
    </p:spTree>
    <p:extLst>
      <p:ext uri="{BB962C8B-B14F-4D97-AF65-F5344CB8AC3E}">
        <p14:creationId xmlns:p14="http://schemas.microsoft.com/office/powerpoint/2010/main" val="3610633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21</a:t>
            </a:fld>
            <a:endParaRPr lang="zh-CN" altLang="en-US" sz="1200"/>
          </a:p>
        </p:txBody>
      </p:sp>
    </p:spTree>
    <p:extLst>
      <p:ext uri="{BB962C8B-B14F-4D97-AF65-F5344CB8AC3E}">
        <p14:creationId xmlns:p14="http://schemas.microsoft.com/office/powerpoint/2010/main" val="2455749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22</a:t>
            </a:fld>
            <a:endParaRPr lang="zh-CN" altLang="en-US" sz="1200"/>
          </a:p>
        </p:txBody>
      </p:sp>
    </p:spTree>
    <p:extLst>
      <p:ext uri="{BB962C8B-B14F-4D97-AF65-F5344CB8AC3E}">
        <p14:creationId xmlns:p14="http://schemas.microsoft.com/office/powerpoint/2010/main" val="2824857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23</a:t>
            </a:fld>
            <a:endParaRPr lang="zh-CN" altLang="en-US" sz="1200"/>
          </a:p>
        </p:txBody>
      </p:sp>
    </p:spTree>
    <p:extLst>
      <p:ext uri="{BB962C8B-B14F-4D97-AF65-F5344CB8AC3E}">
        <p14:creationId xmlns:p14="http://schemas.microsoft.com/office/powerpoint/2010/main" val="3319960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24</a:t>
            </a:fld>
            <a:endParaRPr lang="zh-CN" altLang="en-US" sz="1200"/>
          </a:p>
        </p:txBody>
      </p:sp>
    </p:spTree>
    <p:extLst>
      <p:ext uri="{BB962C8B-B14F-4D97-AF65-F5344CB8AC3E}">
        <p14:creationId xmlns:p14="http://schemas.microsoft.com/office/powerpoint/2010/main" val="485601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p:cNvSpPr>
          <p:nvPr>
            <p:ph type="sldImg"/>
          </p:nvPr>
        </p:nvSpPr>
        <p:spPr/>
      </p:sp>
      <p:sp>
        <p:nvSpPr>
          <p:cNvPr id="48130" name="备注占位符 2"/>
          <p:cNvSpPr>
            <a:spLocks noGrp="1"/>
          </p:cNvSpPr>
          <p:nvPr>
            <p:ph type="body"/>
          </p:nvPr>
        </p:nvSpPr>
        <p:spPr/>
        <p:txBody>
          <a:bodyPr lIns="91440" tIns="45720" rIns="91440" bIns="45720" anchor="t" anchorCtr="0"/>
          <a:lstStyle/>
          <a:p>
            <a:pPr lvl="0"/>
            <a:endParaRPr lang="zh-CN" altLang="en-US"/>
          </a:p>
        </p:txBody>
      </p:sp>
      <p:sp>
        <p:nvSpPr>
          <p:cNvPr id="4813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25</a:t>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p:cNvSpPr>
          <p:nvPr>
            <p:ph type="sldImg"/>
          </p:nvPr>
        </p:nvSpPr>
        <p:spPr/>
      </p:sp>
      <p:sp>
        <p:nvSpPr>
          <p:cNvPr id="5122" name="备注占位符 2"/>
          <p:cNvSpPr>
            <a:spLocks noGrp="1"/>
          </p:cNvSpPr>
          <p:nvPr>
            <p:ph type="body"/>
          </p:nvPr>
        </p:nvSpPr>
        <p:spPr/>
        <p:txBody>
          <a:bodyPr lIns="91440" tIns="45720" rIns="91440" bIns="45720" anchor="t" anchorCtr="0"/>
          <a:lstStyle/>
          <a:p>
            <a:pPr lvl="0"/>
            <a:endParaRPr lang="zh-CN" altLang="en-US"/>
          </a:p>
        </p:txBody>
      </p:sp>
      <p:sp>
        <p:nvSpPr>
          <p:cNvPr id="512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26</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3</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4</a:t>
            </a:fld>
            <a:endParaRPr lang="zh-CN" altLang="en-US" sz="1200"/>
          </a:p>
        </p:txBody>
      </p:sp>
    </p:spTree>
    <p:extLst>
      <p:ext uri="{BB962C8B-B14F-4D97-AF65-F5344CB8AC3E}">
        <p14:creationId xmlns:p14="http://schemas.microsoft.com/office/powerpoint/2010/main" val="84573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5</a:t>
            </a:fld>
            <a:endParaRPr lang="zh-CN" altLang="en-US" sz="1200"/>
          </a:p>
        </p:txBody>
      </p:sp>
    </p:spTree>
    <p:extLst>
      <p:ext uri="{BB962C8B-B14F-4D97-AF65-F5344CB8AC3E}">
        <p14:creationId xmlns:p14="http://schemas.microsoft.com/office/powerpoint/2010/main" val="4153239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6</a:t>
            </a:fld>
            <a:endParaRPr lang="zh-CN" altLang="en-US" sz="1200"/>
          </a:p>
        </p:txBody>
      </p:sp>
    </p:spTree>
    <p:extLst>
      <p:ext uri="{BB962C8B-B14F-4D97-AF65-F5344CB8AC3E}">
        <p14:creationId xmlns:p14="http://schemas.microsoft.com/office/powerpoint/2010/main" val="134409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7</a:t>
            </a:fld>
            <a:endParaRPr lang="zh-CN" altLang="en-US" sz="1200"/>
          </a:p>
        </p:txBody>
      </p:sp>
    </p:spTree>
    <p:extLst>
      <p:ext uri="{BB962C8B-B14F-4D97-AF65-F5344CB8AC3E}">
        <p14:creationId xmlns:p14="http://schemas.microsoft.com/office/powerpoint/2010/main" val="1410066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8</a:t>
            </a:fld>
            <a:endParaRPr lang="zh-CN" altLang="en-US" sz="1200"/>
          </a:p>
        </p:txBody>
      </p:sp>
    </p:spTree>
    <p:extLst>
      <p:ext uri="{BB962C8B-B14F-4D97-AF65-F5344CB8AC3E}">
        <p14:creationId xmlns:p14="http://schemas.microsoft.com/office/powerpoint/2010/main" val="3454066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9</a:t>
            </a:fld>
            <a:endParaRPr lang="zh-CN" altLang="en-US" sz="1200"/>
          </a:p>
        </p:txBody>
      </p:sp>
    </p:spTree>
    <p:extLst>
      <p:ext uri="{BB962C8B-B14F-4D97-AF65-F5344CB8AC3E}">
        <p14:creationId xmlns:p14="http://schemas.microsoft.com/office/powerpoint/2010/main" val="302089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98800" y="914400"/>
            <a:ext cx="9799200" cy="2570400"/>
          </a:xfrm>
        </p:spPr>
        <p:txBody>
          <a:bodyPr lIns="90000" tIns="46800" rIns="90000" bIns="46800" anchor="b" anchorCtr="0">
            <a:normAutofit/>
          </a:bodyPr>
          <a:lstStyle>
            <a:lvl1pPr algn="ctr">
              <a:defRPr sz="6000"/>
            </a:lvl1pPr>
          </a:lstStyle>
          <a:p>
            <a:pPr fontAlgn="auto"/>
            <a:r>
              <a:rPr lang="zh-CN" altLang="en-US" strike="noStrike" noProof="1"/>
              <a:t>单击此处编辑标题</a:t>
            </a:r>
          </a:p>
        </p:txBody>
      </p:sp>
      <p:sp>
        <p:nvSpPr>
          <p:cNvPr id="3" name="副标题 2"/>
          <p:cNvSpPr>
            <a:spLocks noGrp="1"/>
          </p:cNvSpPr>
          <p:nvPr>
            <p:ph type="subTitle" idx="1" hasCustomPrompt="1"/>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单击此处编辑副标题</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8400" y="774000"/>
            <a:ext cx="10972800" cy="5482800"/>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2" name="日期占位符 1"/>
          <p:cNvSpPr>
            <a:spLocks noGrp="1"/>
          </p:cNvSpPr>
          <p:nvPr>
            <p:ph type="dt" sz="half" idx="14"/>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3" name="页脚占位符 2"/>
          <p:cNvSpPr>
            <a:spLocks noGrp="1"/>
          </p:cNvSpPr>
          <p:nvPr>
            <p:ph type="ftr" sz="quarter" idx="15"/>
          </p:nvPr>
        </p:nvSpPr>
        <p:spPr/>
        <p:txBody>
          <a:bodyPr/>
          <a:lstStyle/>
          <a:p>
            <a:pPr fontAlgn="auto"/>
            <a:r>
              <a:rPr lang="zh-CN" altLang="en-US" strike="noStrike" noProof="1"/>
              <a:t>合肥学院 人工智能与大数据学院</a:t>
            </a:r>
          </a:p>
        </p:txBody>
      </p:sp>
      <p:sp>
        <p:nvSpPr>
          <p:cNvPr id="4" name="灯片编号占位符 3"/>
          <p:cNvSpPr>
            <a:spLocks noGrp="1"/>
          </p:cNvSpPr>
          <p:nvPr>
            <p:ph type="sldNum" sz="quarter" idx="16"/>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98800" y="2484000"/>
            <a:ext cx="9799200" cy="1018800"/>
          </a:xfrm>
        </p:spPr>
        <p:txBody>
          <a:bodyPr vert="horz" lIns="90000" tIns="46800" rIns="90000" bIns="46800" rtlCol="0" anchor="t" anchorCtr="0">
            <a:normAutofit/>
          </a:bodyPr>
          <a:lstStyle>
            <a:lvl1pPr algn="ctr">
              <a:defRPr sz="6000"/>
            </a:lvl1pPr>
          </a:lstStyle>
          <a:p>
            <a:pPr lvl="0" fontAlgn="auto"/>
            <a:r>
              <a:rPr strike="noStrike" noProof="1">
                <a:sym typeface="+mn-ea"/>
              </a:rPr>
              <a:t>单击此处编辑标题</a:t>
            </a:r>
          </a:p>
        </p:txBody>
      </p:sp>
      <p:sp>
        <p:nvSpPr>
          <p:cNvPr id="7" name="文本占位符 6"/>
          <p:cNvSpPr>
            <a:spLocks noGrp="1"/>
          </p:cNvSpPr>
          <p:nvPr>
            <p:ph type="body" sz="quarter" idx="13"/>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fontAlgn="auto"/>
            <a:r>
              <a:rPr lang="zh-CN" altLang="en-US" strike="noStrike" noProof="1"/>
              <a:t>单击此处编辑母版文本样式</a:t>
            </a:r>
          </a:p>
        </p:txBody>
      </p:sp>
      <p:sp>
        <p:nvSpPr>
          <p:cNvPr id="3" name="日期占位符 2"/>
          <p:cNvSpPr>
            <a:spLocks noGrp="1"/>
          </p:cNvSpPr>
          <p:nvPr>
            <p:ph type="dt" sz="half" idx="14"/>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5"/>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6"/>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内容占位符 2"/>
          <p:cNvSpPr>
            <a:spLocks noGrp="1"/>
          </p:cNvSpPr>
          <p:nvPr>
            <p:ph idx="1"/>
          </p:nvPr>
        </p:nvSpPr>
        <p:spPr>
          <a:xfrm>
            <a:off x="608400" y="1490400"/>
            <a:ext cx="10969200" cy="4759200"/>
          </a:xfrm>
        </p:spPr>
        <p:txBody>
          <a:bodyPr vert="horz" lIns="90000" tIns="46800" rIns="90000" bIns="4680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990800" y="3848400"/>
            <a:ext cx="7768800" cy="766800"/>
          </a:xfrm>
        </p:spPr>
        <p:txBody>
          <a:bodyPr lIns="90000" tIns="46800" rIns="90000" bIns="46800" anchor="b" anchorCtr="0">
            <a:normAutofit/>
          </a:bodyPr>
          <a:lstStyle>
            <a:lvl1pPr>
              <a:defRPr sz="4400"/>
            </a:lvl1pPr>
          </a:lstStyle>
          <a:p>
            <a:pPr fontAlgn="auto"/>
            <a:r>
              <a:rPr lang="zh-CN" altLang="en-US" strike="noStrike" noProof="1"/>
              <a:t>单击此处编辑标题</a:t>
            </a:r>
          </a:p>
        </p:txBody>
      </p:sp>
      <p:sp>
        <p:nvSpPr>
          <p:cNvPr id="3" name="文本占位符 2"/>
          <p:cNvSpPr>
            <a:spLocks noGrp="1"/>
          </p:cNvSpPr>
          <p:nvPr>
            <p:ph type="body" idx="1" hasCustomPrompt="1"/>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单击此处编辑文本</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98800" y="914400"/>
            <a:ext cx="9799200" cy="2570400"/>
          </a:xfrm>
        </p:spPr>
        <p:txBody>
          <a:bodyPr lIns="90000" tIns="46800" rIns="90000" bIns="46800" anchor="b" anchorCtr="0">
            <a:normAutofit/>
          </a:bodyPr>
          <a:lstStyle>
            <a:lvl1pPr algn="ctr">
              <a:defRPr sz="6000"/>
            </a:lvl1pPr>
          </a:lstStyle>
          <a:p>
            <a:pPr fontAlgn="auto"/>
            <a:r>
              <a:rPr lang="zh-CN" altLang="en-US" strike="noStrike" noProof="1"/>
              <a:t>单击此处编辑标题</a:t>
            </a:r>
          </a:p>
        </p:txBody>
      </p:sp>
      <p:sp>
        <p:nvSpPr>
          <p:cNvPr id="3" name="副标题 2"/>
          <p:cNvSpPr>
            <a:spLocks noGrp="1"/>
          </p:cNvSpPr>
          <p:nvPr>
            <p:ph type="subTitle" idx="1" hasCustomPrompt="1"/>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单击此处编辑副标题</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内容占位符 2"/>
          <p:cNvSpPr>
            <a:spLocks noGrp="1"/>
          </p:cNvSpPr>
          <p:nvPr>
            <p:ph idx="1"/>
          </p:nvPr>
        </p:nvSpPr>
        <p:spPr>
          <a:xfrm>
            <a:off x="608400" y="1490400"/>
            <a:ext cx="10969200" cy="4759200"/>
          </a:xfrm>
        </p:spPr>
        <p:txBody>
          <a:bodyPr vert="horz" lIns="90000" tIns="46800" rIns="90000" bIns="4680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990800" y="3848400"/>
            <a:ext cx="7768800" cy="766800"/>
          </a:xfrm>
        </p:spPr>
        <p:txBody>
          <a:bodyPr lIns="90000" tIns="46800" rIns="90000" bIns="46800" anchor="b" anchorCtr="0">
            <a:normAutofit/>
          </a:bodyPr>
          <a:lstStyle>
            <a:lvl1pPr>
              <a:defRPr sz="4400"/>
            </a:lvl1pPr>
          </a:lstStyle>
          <a:p>
            <a:pPr fontAlgn="auto"/>
            <a:r>
              <a:rPr lang="zh-CN" altLang="en-US" strike="noStrike" noProof="1"/>
              <a:t>单击此处编辑标题</a:t>
            </a:r>
          </a:p>
        </p:txBody>
      </p:sp>
      <p:sp>
        <p:nvSpPr>
          <p:cNvPr id="3" name="文本占位符 2"/>
          <p:cNvSpPr>
            <a:spLocks noGrp="1"/>
          </p:cNvSpPr>
          <p:nvPr>
            <p:ph type="body" idx="1" hasCustomPrompt="1"/>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单击此处编辑文本</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内容占位符 2"/>
          <p:cNvSpPr>
            <a:spLocks noGrp="1"/>
          </p:cNvSpPr>
          <p:nvPr>
            <p:ph sz="half" idx="1"/>
          </p:nvPr>
        </p:nvSpPr>
        <p:spPr>
          <a:xfrm>
            <a:off x="608400" y="1501200"/>
            <a:ext cx="5176800" cy="4748400"/>
          </a:xfrm>
        </p:spPr>
        <p:txBody>
          <a:bodyPr vert="horz" lIns="90000" tIns="46800" rIns="90000" bIns="4680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内容占位符 3"/>
          <p:cNvSpPr>
            <a:spLocks noGrp="1"/>
          </p:cNvSpPr>
          <p:nvPr>
            <p:ph sz="half" idx="2"/>
          </p:nvPr>
        </p:nvSpPr>
        <p:spPr>
          <a:xfrm>
            <a:off x="6411600" y="1501200"/>
            <a:ext cx="5176800" cy="4748400"/>
          </a:xfrm>
        </p:spPr>
        <p:txBody>
          <a:bodyPr lIns="90000" tIns="46800" rIns="90000" bIns="46800">
            <a:normAutofit/>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6" name="页脚占位符 5"/>
          <p:cNvSpPr>
            <a:spLocks noGrp="1"/>
          </p:cNvSpPr>
          <p:nvPr>
            <p:ph type="ftr" sz="quarter" idx="11"/>
          </p:nvPr>
        </p:nvSpPr>
        <p:spPr/>
        <p:txBody>
          <a:bodyPr/>
          <a:lstStyle/>
          <a:p>
            <a:pPr fontAlgn="auto"/>
            <a:r>
              <a:rPr lang="zh-CN" altLang="en-US" strike="noStrike" noProof="1"/>
              <a:t>合肥学院 人工智能与大数据学院</a:t>
            </a:r>
          </a:p>
        </p:txBody>
      </p:sp>
      <p:sp>
        <p:nvSpPr>
          <p:cNvPr id="7" name="灯片编号占位符 6"/>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文本占位符 2"/>
          <p:cNvSpPr>
            <a:spLocks noGrp="1"/>
          </p:cNvSpPr>
          <p:nvPr>
            <p:ph type="body" idx="1" hasCustomPrompt="1"/>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单击此处编辑文本</a:t>
            </a:r>
          </a:p>
        </p:txBody>
      </p:sp>
      <p:sp>
        <p:nvSpPr>
          <p:cNvPr id="4" name="内容占位符 3"/>
          <p:cNvSpPr>
            <a:spLocks noGrp="1"/>
          </p:cNvSpPr>
          <p:nvPr>
            <p:ph sz="half" idx="2"/>
          </p:nvPr>
        </p:nvSpPr>
        <p:spPr>
          <a:xfrm>
            <a:off x="608400" y="1854000"/>
            <a:ext cx="5342400" cy="4395600"/>
          </a:xfrm>
        </p:spPr>
        <p:txBody>
          <a:bodyPr vert="horz" lIns="101600" tIns="0" rIns="82550" bIns="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5" name="文本占位符 4"/>
          <p:cNvSpPr>
            <a:spLocks noGrp="1"/>
          </p:cNvSpPr>
          <p:nvPr>
            <p:ph type="body" sz="quarter" idx="3" hasCustomPrompt="1"/>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strike="noStrike" noProof="1">
                <a:sym typeface="+mn-ea"/>
              </a:rPr>
              <a:t>单击此处编辑文本</a:t>
            </a:r>
          </a:p>
        </p:txBody>
      </p:sp>
      <p:sp>
        <p:nvSpPr>
          <p:cNvPr id="6" name="内容占位符 5"/>
          <p:cNvSpPr>
            <a:spLocks noGrp="1"/>
          </p:cNvSpPr>
          <p:nvPr>
            <p:ph sz="quarter" idx="4"/>
          </p:nvPr>
        </p:nvSpPr>
        <p:spPr>
          <a:xfrm>
            <a:off x="6235750" y="1854000"/>
            <a:ext cx="5342400" cy="4395600"/>
          </a:xfrm>
        </p:spPr>
        <p:txBody>
          <a:bodyPr vert="horz" lIns="101600" tIns="0" rIns="82550" bIns="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7" name="日期占位符 6"/>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8" name="页脚占位符 7"/>
          <p:cNvSpPr>
            <a:spLocks noGrp="1"/>
          </p:cNvSpPr>
          <p:nvPr>
            <p:ph type="ftr" sz="quarter" idx="11"/>
          </p:nvPr>
        </p:nvSpPr>
        <p:spPr/>
        <p:txBody>
          <a:bodyPr/>
          <a:lstStyle/>
          <a:p>
            <a:pPr fontAlgn="auto"/>
            <a:r>
              <a:rPr lang="zh-CN" altLang="en-US" strike="noStrike" noProof="1"/>
              <a:t>合肥学院 人工智能与大数据学院</a:t>
            </a:r>
          </a:p>
        </p:txBody>
      </p:sp>
      <p:sp>
        <p:nvSpPr>
          <p:cNvPr id="9" name="灯片编号占位符 8"/>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内容占位符 2"/>
          <p:cNvSpPr>
            <a:spLocks noGrp="1"/>
          </p:cNvSpPr>
          <p:nvPr>
            <p:ph sz="half" idx="1"/>
          </p:nvPr>
        </p:nvSpPr>
        <p:spPr>
          <a:xfrm>
            <a:off x="608400" y="1501200"/>
            <a:ext cx="5176800" cy="4748400"/>
          </a:xfrm>
        </p:spPr>
        <p:txBody>
          <a:bodyPr vert="horz" lIns="90000" tIns="46800" rIns="90000" bIns="4680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内容占位符 3"/>
          <p:cNvSpPr>
            <a:spLocks noGrp="1"/>
          </p:cNvSpPr>
          <p:nvPr>
            <p:ph sz="half" idx="2"/>
          </p:nvPr>
        </p:nvSpPr>
        <p:spPr>
          <a:xfrm>
            <a:off x="6411600" y="1501200"/>
            <a:ext cx="5176800" cy="4748400"/>
          </a:xfrm>
        </p:spPr>
        <p:txBody>
          <a:bodyPr lIns="90000" tIns="46800" rIns="90000" bIns="46800">
            <a:normAutofit/>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6" name="页脚占位符 5"/>
          <p:cNvSpPr>
            <a:spLocks noGrp="1"/>
          </p:cNvSpPr>
          <p:nvPr>
            <p:ph type="ftr" sz="quarter" idx="11"/>
          </p:nvPr>
        </p:nvSpPr>
        <p:spPr/>
        <p:txBody>
          <a:bodyPr/>
          <a:lstStyle/>
          <a:p>
            <a:pPr fontAlgn="auto"/>
            <a:r>
              <a:rPr lang="zh-CN" altLang="en-US" strike="noStrike" noProof="1"/>
              <a:t>合肥学院 人工智能与大数据学院</a:t>
            </a:r>
          </a:p>
        </p:txBody>
      </p:sp>
      <p:sp>
        <p:nvSpPr>
          <p:cNvPr id="7" name="灯片编号占位符 6"/>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3" name="页脚占位符 2"/>
          <p:cNvSpPr>
            <a:spLocks noGrp="1"/>
          </p:cNvSpPr>
          <p:nvPr>
            <p:ph type="ftr" sz="quarter" idx="11"/>
          </p:nvPr>
        </p:nvSpPr>
        <p:spPr/>
        <p:txBody>
          <a:bodyPr/>
          <a:lstStyle/>
          <a:p>
            <a:pPr fontAlgn="auto"/>
            <a:r>
              <a:rPr lang="zh-CN" altLang="en-US" strike="noStrike" noProof="1"/>
              <a:t>合肥学院 人工智能与大数据学院</a:t>
            </a:r>
          </a:p>
        </p:txBody>
      </p:sp>
      <p:sp>
        <p:nvSpPr>
          <p:cNvPr id="4" name="灯片编号占位符 3"/>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08400" y="1555200"/>
            <a:ext cx="5233077" cy="4608000"/>
          </a:xfrm>
        </p:spPr>
        <p:txBody>
          <a:bodyPr vert="horz" lIns="90000" tIns="46800" rIns="90000" bIns="46800" rtlCol="0">
            <a:normAutofit/>
          </a:bodyPr>
          <a:lstStyle>
            <a:lvl1pPr>
              <a:buNone/>
              <a:defRPr sz="1600"/>
            </a:lvl1pPr>
          </a:lstStyle>
          <a:p>
            <a:pPr lvl="0" fontAlgn="auto"/>
            <a:endParaRPr strike="noStrike" noProof="1">
              <a:sym typeface="+mn-ea"/>
            </a:endParaRPr>
          </a:p>
        </p:txBody>
      </p:sp>
      <p:sp>
        <p:nvSpPr>
          <p:cNvPr id="4" name="文本占位符 3"/>
          <p:cNvSpPr>
            <a:spLocks noGrp="1"/>
          </p:cNvSpPr>
          <p:nvPr>
            <p:ph type="body" sz="half" idx="2"/>
          </p:nvPr>
        </p:nvSpPr>
        <p:spPr>
          <a:xfrm>
            <a:off x="6350400" y="1555200"/>
            <a:ext cx="5227200" cy="4608000"/>
          </a:xfrm>
        </p:spPr>
        <p:txBody>
          <a:bodyPr vert="horz" lIns="90000" tIns="46800" rIns="90000" bIns="46800" rtlCol="0">
            <a:normAutofit/>
          </a:bodyPr>
          <a:lstStyle>
            <a:lvl1pPr>
              <a:buNone/>
              <a:defRPr sz="1600"/>
            </a:lvl1pPr>
          </a:lstStyle>
          <a:p>
            <a:pPr lvl="0" fontAlgn="auto"/>
            <a:r>
              <a:rPr strike="noStrike" noProof="1">
                <a:sym typeface="+mn-ea"/>
              </a:rPr>
              <a:t>单击此处编辑母版文本样式</a:t>
            </a:r>
          </a:p>
        </p:txBody>
      </p:sp>
      <p:sp>
        <p:nvSpPr>
          <p:cNvPr id="9" name="标题 8"/>
          <p:cNvSpPr>
            <a:spLocks noGrp="1"/>
          </p:cNvSpPr>
          <p:nvPr>
            <p:ph type="title"/>
          </p:nvPr>
        </p:nvSpPr>
        <p:spPr/>
        <p:txBody>
          <a:bodyPr/>
          <a:lstStyle/>
          <a:p>
            <a:pPr fontAlgn="auto"/>
            <a:r>
              <a:rPr lang="zh-CN" altLang="en-US" strike="noStrike" noProof="1"/>
              <a:t>单击此处编辑母版标题样式</a:t>
            </a:r>
          </a:p>
        </p:txBody>
      </p:sp>
      <p:sp>
        <p:nvSpPr>
          <p:cNvPr id="2" name="日期占位符 1"/>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234800" y="914400"/>
            <a:ext cx="1044000" cy="5029200"/>
          </a:xfrm>
        </p:spPr>
        <p:txBody>
          <a:bodyPr vert="eaVert" lIns="90000" tIns="46800" rIns="90000" bIns="46800" rtlCol="0" anchor="ctr" anchorCtr="0">
            <a:normAutofit/>
          </a:bodyPr>
          <a:lstStyle>
            <a:lvl1pPr>
              <a:buNone/>
              <a:defRPr sz="2800"/>
            </a:lvl1pPr>
          </a:lstStyle>
          <a:p>
            <a:pPr lvl="0" fontAlgn="auto"/>
            <a:r>
              <a:rPr strike="noStrike" noProof="1">
                <a:sym typeface="+mn-ea"/>
              </a:rPr>
              <a:t>单击此处编辑标题</a:t>
            </a:r>
          </a:p>
        </p:txBody>
      </p:sp>
      <p:sp>
        <p:nvSpPr>
          <p:cNvPr id="3" name="竖排文字占位符 2"/>
          <p:cNvSpPr>
            <a:spLocks noGrp="1"/>
          </p:cNvSpPr>
          <p:nvPr>
            <p:ph type="body" orient="vert" idx="1"/>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8400" y="774000"/>
            <a:ext cx="10972800" cy="5482800"/>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2" name="日期占位符 1"/>
          <p:cNvSpPr>
            <a:spLocks noGrp="1"/>
          </p:cNvSpPr>
          <p:nvPr>
            <p:ph type="dt" sz="half" idx="14"/>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3" name="页脚占位符 2"/>
          <p:cNvSpPr>
            <a:spLocks noGrp="1"/>
          </p:cNvSpPr>
          <p:nvPr>
            <p:ph type="ftr" sz="quarter" idx="15"/>
          </p:nvPr>
        </p:nvSpPr>
        <p:spPr/>
        <p:txBody>
          <a:bodyPr/>
          <a:lstStyle/>
          <a:p>
            <a:pPr fontAlgn="auto"/>
            <a:r>
              <a:rPr lang="zh-CN" altLang="en-US" strike="noStrike" noProof="1"/>
              <a:t>合肥学院 人工智能与大数据学院</a:t>
            </a:r>
          </a:p>
        </p:txBody>
      </p:sp>
      <p:sp>
        <p:nvSpPr>
          <p:cNvPr id="4" name="灯片编号占位符 3"/>
          <p:cNvSpPr>
            <a:spLocks noGrp="1"/>
          </p:cNvSpPr>
          <p:nvPr>
            <p:ph type="sldNum" sz="quarter" idx="16"/>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98800" y="2484000"/>
            <a:ext cx="9799200" cy="1018800"/>
          </a:xfrm>
        </p:spPr>
        <p:txBody>
          <a:bodyPr vert="horz" lIns="90000" tIns="46800" rIns="90000" bIns="46800" rtlCol="0" anchor="t" anchorCtr="0">
            <a:normAutofit/>
          </a:bodyPr>
          <a:lstStyle>
            <a:lvl1pPr algn="ctr">
              <a:defRPr sz="6000"/>
            </a:lvl1pPr>
          </a:lstStyle>
          <a:p>
            <a:pPr lvl="0" fontAlgn="auto"/>
            <a:r>
              <a:rPr strike="noStrike" noProof="1">
                <a:sym typeface="+mn-ea"/>
              </a:rPr>
              <a:t>单击此处编辑标题</a:t>
            </a:r>
          </a:p>
        </p:txBody>
      </p:sp>
      <p:sp>
        <p:nvSpPr>
          <p:cNvPr id="7" name="文本占位符 6"/>
          <p:cNvSpPr>
            <a:spLocks noGrp="1"/>
          </p:cNvSpPr>
          <p:nvPr>
            <p:ph type="body" sz="quarter" idx="13"/>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fontAlgn="auto"/>
            <a:r>
              <a:rPr lang="zh-CN" altLang="en-US" strike="noStrike" noProof="1"/>
              <a:t>单击此处编辑母版文本样式</a:t>
            </a:r>
          </a:p>
        </p:txBody>
      </p:sp>
      <p:sp>
        <p:nvSpPr>
          <p:cNvPr id="3" name="日期占位符 2"/>
          <p:cNvSpPr>
            <a:spLocks noGrp="1"/>
          </p:cNvSpPr>
          <p:nvPr>
            <p:ph type="dt" sz="half" idx="14"/>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4" name="页脚占位符 3"/>
          <p:cNvSpPr>
            <a:spLocks noGrp="1"/>
          </p:cNvSpPr>
          <p:nvPr>
            <p:ph type="ftr" sz="quarter" idx="15"/>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6"/>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文本占位符 2"/>
          <p:cNvSpPr>
            <a:spLocks noGrp="1"/>
          </p:cNvSpPr>
          <p:nvPr>
            <p:ph type="body" idx="1" hasCustomPrompt="1"/>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单击此处编辑文本</a:t>
            </a:r>
          </a:p>
        </p:txBody>
      </p:sp>
      <p:sp>
        <p:nvSpPr>
          <p:cNvPr id="4" name="内容占位符 3"/>
          <p:cNvSpPr>
            <a:spLocks noGrp="1"/>
          </p:cNvSpPr>
          <p:nvPr>
            <p:ph sz="half" idx="2"/>
          </p:nvPr>
        </p:nvSpPr>
        <p:spPr>
          <a:xfrm>
            <a:off x="608400" y="1854000"/>
            <a:ext cx="5342400" cy="4395600"/>
          </a:xfrm>
        </p:spPr>
        <p:txBody>
          <a:bodyPr vert="horz" lIns="101600" tIns="0" rIns="82550" bIns="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5" name="文本占位符 4"/>
          <p:cNvSpPr>
            <a:spLocks noGrp="1"/>
          </p:cNvSpPr>
          <p:nvPr>
            <p:ph type="body" sz="quarter" idx="3" hasCustomPrompt="1"/>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strike="noStrike" noProof="1">
                <a:sym typeface="+mn-ea"/>
              </a:rPr>
              <a:t>单击此处编辑文本</a:t>
            </a:r>
          </a:p>
        </p:txBody>
      </p:sp>
      <p:sp>
        <p:nvSpPr>
          <p:cNvPr id="6" name="内容占位符 5"/>
          <p:cNvSpPr>
            <a:spLocks noGrp="1"/>
          </p:cNvSpPr>
          <p:nvPr>
            <p:ph sz="quarter" idx="4"/>
          </p:nvPr>
        </p:nvSpPr>
        <p:spPr>
          <a:xfrm>
            <a:off x="6235750" y="1854000"/>
            <a:ext cx="5342400" cy="4395600"/>
          </a:xfrm>
        </p:spPr>
        <p:txBody>
          <a:bodyPr vert="horz" lIns="101600" tIns="0" rIns="82550" bIns="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7" name="日期占位符 6"/>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8" name="页脚占位符 7"/>
          <p:cNvSpPr>
            <a:spLocks noGrp="1"/>
          </p:cNvSpPr>
          <p:nvPr>
            <p:ph type="ftr" sz="quarter" idx="11"/>
          </p:nvPr>
        </p:nvSpPr>
        <p:spPr/>
        <p:txBody>
          <a:bodyPr/>
          <a:lstStyle/>
          <a:p>
            <a:pPr fontAlgn="auto"/>
            <a:r>
              <a:rPr lang="zh-CN" altLang="en-US" strike="noStrike" noProof="1"/>
              <a:t>合肥学院 人工智能与大数据学院</a:t>
            </a:r>
          </a:p>
        </p:txBody>
      </p:sp>
      <p:sp>
        <p:nvSpPr>
          <p:cNvPr id="9" name="灯片编号占位符 8"/>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fontAlgn="auto"/>
            <a:r>
              <a:rPr lang="en-US" altLang="zh-CN" noProof="1"/>
              <a:t>2021/12/9</a:t>
            </a:r>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
        <p:nvSpPr>
          <p:cNvPr id="8" name="任意多边形 7"/>
          <p:cNvSpPr/>
          <p:nvPr userDrawn="1">
            <p:custDataLst>
              <p:tags r:id="rId1"/>
            </p:custDataLst>
          </p:nvPr>
        </p:nvSpPr>
        <p:spPr>
          <a:xfrm flipV="1">
            <a:off x="393383"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35C9C">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cs typeface="+mn-ea"/>
              <a:sym typeface="+mn-lt"/>
            </a:endParaRPr>
          </a:p>
        </p:txBody>
      </p:sp>
      <p:pic>
        <p:nvPicPr>
          <p:cNvPr id="7" name="图片 6" descr="c9717dd4-1a19-4f12-b344-cdd92a0d193f"/>
          <p:cNvPicPr>
            <a:picLocks noChangeAspect="1"/>
          </p:cNvPicPr>
          <p:nvPr userDrawn="1"/>
        </p:nvPicPr>
        <p:blipFill>
          <a:blip r:embed="rId3"/>
          <a:srcRect l="3104" t="2991" r="315" b="75759"/>
          <a:stretch>
            <a:fillRect/>
          </a:stretch>
        </p:blipFill>
        <p:spPr>
          <a:xfrm>
            <a:off x="397158" y="96634"/>
            <a:ext cx="1706880" cy="531495"/>
          </a:xfrm>
          <a:prstGeom prst="round2Diag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r>
              <a:rPr lang="en-US" altLang="zh-CN" noProof="1"/>
              <a:t>2021/12/3</a:t>
            </a:r>
            <a:endParaRPr lang="zh-CN" altLang="en-US" strike="noStrike" noProof="1"/>
          </a:p>
        </p:txBody>
      </p:sp>
      <p:sp>
        <p:nvSpPr>
          <p:cNvPr id="3" name="页脚占位符 2"/>
          <p:cNvSpPr>
            <a:spLocks noGrp="1"/>
          </p:cNvSpPr>
          <p:nvPr>
            <p:ph type="ftr" sz="quarter" idx="11"/>
          </p:nvPr>
        </p:nvSpPr>
        <p:spPr/>
        <p:txBody>
          <a:bodyPr/>
          <a:lstStyle/>
          <a:p>
            <a:pPr fontAlgn="auto"/>
            <a:r>
              <a:rPr lang="zh-CN" altLang="en-US" strike="noStrike" noProof="1"/>
              <a:t>合肥学院</a:t>
            </a:r>
            <a:r>
              <a:rPr lang="en-US" altLang="zh-CN" strike="noStrike" noProof="1"/>
              <a:t> </a:t>
            </a:r>
            <a:r>
              <a:rPr lang="zh-CN" altLang="en-US" strike="noStrike" noProof="1"/>
              <a:t>人工智能与大数据学院</a:t>
            </a:r>
          </a:p>
        </p:txBody>
      </p:sp>
      <p:sp>
        <p:nvSpPr>
          <p:cNvPr id="4" name="灯片编号占位符 3"/>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08400" y="1555200"/>
            <a:ext cx="5233077" cy="4608000"/>
          </a:xfrm>
        </p:spPr>
        <p:txBody>
          <a:bodyPr vert="horz" lIns="90000" tIns="46800" rIns="90000" bIns="46800" rtlCol="0">
            <a:normAutofit/>
          </a:bodyPr>
          <a:lstStyle>
            <a:lvl1pPr>
              <a:buNone/>
              <a:defRPr sz="1600"/>
            </a:lvl1pPr>
          </a:lstStyle>
          <a:p>
            <a:pPr lvl="0" fontAlgn="auto"/>
            <a:endParaRPr strike="noStrike" noProof="1">
              <a:sym typeface="+mn-ea"/>
            </a:endParaRPr>
          </a:p>
        </p:txBody>
      </p:sp>
      <p:sp>
        <p:nvSpPr>
          <p:cNvPr id="4" name="文本占位符 3"/>
          <p:cNvSpPr>
            <a:spLocks noGrp="1"/>
          </p:cNvSpPr>
          <p:nvPr>
            <p:ph type="body" sz="half" idx="2"/>
          </p:nvPr>
        </p:nvSpPr>
        <p:spPr>
          <a:xfrm>
            <a:off x="6350400" y="1555200"/>
            <a:ext cx="5227200" cy="4608000"/>
          </a:xfrm>
        </p:spPr>
        <p:txBody>
          <a:bodyPr vert="horz" lIns="90000" tIns="46800" rIns="90000" bIns="46800" rtlCol="0">
            <a:normAutofit/>
          </a:bodyPr>
          <a:lstStyle>
            <a:lvl1pPr>
              <a:buNone/>
              <a:defRPr sz="1600"/>
            </a:lvl1pPr>
          </a:lstStyle>
          <a:p>
            <a:pPr lvl="0" fontAlgn="auto"/>
            <a:r>
              <a:rPr strike="noStrike" noProof="1">
                <a:sym typeface="+mn-ea"/>
              </a:rPr>
              <a:t>单击此处编辑母版文本样式</a:t>
            </a:r>
          </a:p>
        </p:txBody>
      </p:sp>
      <p:sp>
        <p:nvSpPr>
          <p:cNvPr id="9" name="标题 8"/>
          <p:cNvSpPr>
            <a:spLocks noGrp="1"/>
          </p:cNvSpPr>
          <p:nvPr>
            <p:ph type="title"/>
          </p:nvPr>
        </p:nvSpPr>
        <p:spPr>
          <a:xfrm>
            <a:off x="608400" y="608400"/>
            <a:ext cx="10969200" cy="705600"/>
          </a:xfrm>
        </p:spPr>
        <p:txBody>
          <a:bodyPr/>
          <a:lstStyle/>
          <a:p>
            <a:pPr fontAlgn="auto"/>
            <a:r>
              <a:rPr lang="zh-CN" altLang="en-US" strike="noStrike" noProof="1"/>
              <a:t>单击此处编辑母版标题样式</a:t>
            </a:r>
          </a:p>
        </p:txBody>
      </p:sp>
      <p:sp>
        <p:nvSpPr>
          <p:cNvPr id="2" name="日期占位符 1"/>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234800" y="914400"/>
            <a:ext cx="1044000" cy="5029200"/>
          </a:xfrm>
        </p:spPr>
        <p:txBody>
          <a:bodyPr vert="eaVert" lIns="90000" tIns="46800" rIns="90000" bIns="46800" rtlCol="0" anchor="ctr" anchorCtr="0">
            <a:normAutofit/>
          </a:bodyPr>
          <a:lstStyle>
            <a:lvl1pPr>
              <a:buNone/>
              <a:defRPr sz="2800"/>
            </a:lvl1pPr>
          </a:lstStyle>
          <a:p>
            <a:pPr lvl="0" fontAlgn="auto"/>
            <a:r>
              <a:rPr strike="noStrike" noProof="1">
                <a:sym typeface="+mn-ea"/>
              </a:rPr>
              <a:t>单击此处编辑标题</a:t>
            </a:r>
          </a:p>
        </p:txBody>
      </p:sp>
      <p:sp>
        <p:nvSpPr>
          <p:cNvPr id="3" name="竖排文字占位符 2"/>
          <p:cNvSpPr>
            <a:spLocks noGrp="1"/>
          </p:cNvSpPr>
          <p:nvPr>
            <p:ph type="body" orient="vert" idx="1"/>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1.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ags" Target="../tags/tag5.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2.xml"/><Relationship Id="rId17" Type="http://schemas.openxmlformats.org/officeDocument/2006/relationships/tags" Target="../tags/tag9.xml"/><Relationship Id="rId2" Type="http://schemas.openxmlformats.org/officeDocument/2006/relationships/slideLayout" Target="../slideLayouts/slideLayout35.xml"/><Relationship Id="rId16" Type="http://schemas.openxmlformats.org/officeDocument/2006/relationships/tags" Target="../tags/tag8.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ags" Target="../tags/tag7.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custDataLst>
              <p:tags r:id="rId35"/>
            </p:custDataLst>
          </p:nvPr>
        </p:nvSpPr>
        <p:spPr>
          <a:xfrm>
            <a:off x="612775" y="6315075"/>
            <a:ext cx="2698750" cy="315913"/>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charset="-122"/>
              </a:defRPr>
            </a:lvl1p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5" name="页脚占位符 4"/>
          <p:cNvSpPr>
            <a:spLocks noGrp="1"/>
          </p:cNvSpPr>
          <p:nvPr>
            <p:ph type="ftr" sz="quarter" idx="3"/>
            <p:custDataLst>
              <p:tags r:id="rId36"/>
            </p:custDataLst>
          </p:nvPr>
        </p:nvSpPr>
        <p:spPr>
          <a:xfrm>
            <a:off x="4116388" y="6315075"/>
            <a:ext cx="3959225" cy="315913"/>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charset="-122"/>
              </a:defRPr>
            </a:lvl1pPr>
          </a:lstStyle>
          <a:p>
            <a:pPr fontAlgn="auto"/>
            <a:r>
              <a:rPr lang="zh-CN" altLang="en-US" strike="noStrike" noProof="1"/>
              <a:t>合肥学院 人工智能与大数据学院</a:t>
            </a:r>
          </a:p>
        </p:txBody>
      </p:sp>
      <p:sp>
        <p:nvSpPr>
          <p:cNvPr id="6" name="灯片编号占位符 5"/>
          <p:cNvSpPr>
            <a:spLocks noGrp="1"/>
          </p:cNvSpPr>
          <p:nvPr>
            <p:ph type="sldNum" sz="quarter" idx="4"/>
            <p:custDataLst>
              <p:tags r:id="rId37"/>
            </p:custDataLst>
          </p:nvPr>
        </p:nvSpPr>
        <p:spPr>
          <a:xfrm>
            <a:off x="8877300" y="6315075"/>
            <a:ext cx="2700338" cy="315913"/>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charset="-122"/>
              </a:defRPr>
            </a:lvl1p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mc:AlternateContent xmlns:mc="http://schemas.openxmlformats.org/markup-compatibility/2006" xmlns:p14="http://schemas.microsoft.com/office/powerpoint/2010/main">
    <mc:Choice Requires="p14">
      <p:transition/>
    </mc:Choice>
    <mc:Fallback xmlns="">
      <p:transition/>
    </mc:Fallback>
  </mc:AlternateContent>
  <p:hf hdr="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custDataLst>
              <p:tags r:id="rId13"/>
            </p:custDataLst>
          </p:nvPr>
        </p:nvSpPr>
        <p:spPr>
          <a:xfrm>
            <a:off x="608013" y="608013"/>
            <a:ext cx="10969625" cy="706437"/>
          </a:xfrm>
          <a:prstGeom prst="rect">
            <a:avLst/>
          </a:prstGeom>
          <a:noFill/>
          <a:ln w="9525">
            <a:noFill/>
          </a:ln>
        </p:spPr>
        <p:txBody>
          <a:bodyPr vert="horz" lIns="90170" tIns="46990" rIns="90170" bIns="46990" anchor="ctr" anchorCtr="0"/>
          <a:lstStyle/>
          <a:p>
            <a:pPr lvl="0"/>
            <a:r>
              <a:rPr lang="zh-CN" altLang="en-US" dirty="0"/>
              <a:t>单击此处编辑母版标题样式</a:t>
            </a:r>
          </a:p>
        </p:txBody>
      </p:sp>
      <p:sp>
        <p:nvSpPr>
          <p:cNvPr id="2051" name="文本占位符 2"/>
          <p:cNvSpPr>
            <a:spLocks noGrp="1"/>
          </p:cNvSpPr>
          <p:nvPr>
            <p:ph type="body"/>
            <p:custDataLst>
              <p:tags r:id="rId14"/>
            </p:custDataLst>
          </p:nvPr>
        </p:nvSpPr>
        <p:spPr>
          <a:xfrm>
            <a:off x="608013" y="1490663"/>
            <a:ext cx="10969625" cy="4759325"/>
          </a:xfrm>
          <a:prstGeom prst="rect">
            <a:avLst/>
          </a:prstGeom>
          <a:noFill/>
          <a:ln w="9525">
            <a:noFill/>
          </a:ln>
        </p:spPr>
        <p:txBody>
          <a:bodyPr vert="horz" lIns="90000" tIns="46800" rIns="90000" bIns="46800"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775" y="6315075"/>
            <a:ext cx="2698750" cy="315913"/>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charset="-122"/>
              </a:defRPr>
            </a:lvl1p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2022/3/13</a:t>
            </a:fld>
            <a:endParaRPr lang="zh-CN" altLang="en-US" strike="noStrike" noProof="1"/>
          </a:p>
        </p:txBody>
      </p:sp>
      <p:sp>
        <p:nvSpPr>
          <p:cNvPr id="5" name="页脚占位符 4"/>
          <p:cNvSpPr>
            <a:spLocks noGrp="1"/>
          </p:cNvSpPr>
          <p:nvPr>
            <p:ph type="ftr" sz="quarter" idx="3"/>
            <p:custDataLst>
              <p:tags r:id="rId16"/>
            </p:custDataLst>
          </p:nvPr>
        </p:nvSpPr>
        <p:spPr>
          <a:xfrm>
            <a:off x="4116388" y="6315075"/>
            <a:ext cx="3959225" cy="315913"/>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charset="-122"/>
              </a:defRPr>
            </a:lvl1pPr>
          </a:lstStyle>
          <a:p>
            <a:pPr fontAlgn="auto"/>
            <a:r>
              <a:rPr lang="zh-CN" altLang="en-US" strike="noStrike" noProof="1"/>
              <a:t>合肥学院 人工智能与大数据学院</a:t>
            </a:r>
          </a:p>
        </p:txBody>
      </p:sp>
      <p:sp>
        <p:nvSpPr>
          <p:cNvPr id="6" name="灯片编号占位符 5"/>
          <p:cNvSpPr>
            <a:spLocks noGrp="1"/>
          </p:cNvSpPr>
          <p:nvPr>
            <p:ph type="sldNum" sz="quarter" idx="4"/>
            <p:custDataLst>
              <p:tags r:id="rId17"/>
            </p:custDataLst>
          </p:nvPr>
        </p:nvSpPr>
        <p:spPr>
          <a:xfrm>
            <a:off x="8877300" y="6315075"/>
            <a:ext cx="2700338" cy="315913"/>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charset="-122"/>
              </a:defRPr>
            </a:lvl1p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mc:AlternateContent xmlns:mc="http://schemas.openxmlformats.org/markup-compatibility/2006" xmlns:p14="http://schemas.microsoft.com/office/powerpoint/2010/main">
    <mc:Choice Requires="p14">
      <p:transition/>
    </mc:Choice>
    <mc:Fallback xmlns="">
      <p:transition/>
    </mc:Fallback>
  </mc:AlternateContent>
  <p:hf hdr="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9.sv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7.sv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20.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2.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nvPicPr>
        <p:blipFill>
          <a:blip r:embed="rId3"/>
          <a:stretch>
            <a:fillRect/>
          </a:stretch>
        </p:blipFill>
        <p:spPr>
          <a:xfrm>
            <a:off x="-91440" y="1492885"/>
            <a:ext cx="6179820" cy="3870960"/>
          </a:xfrm>
          <a:prstGeom prst="rect">
            <a:avLst/>
          </a:prstGeom>
          <a:noFill/>
          <a:ln w="9525">
            <a:noFill/>
          </a:ln>
        </p:spPr>
      </p:pic>
      <p:sp>
        <p:nvSpPr>
          <p:cNvPr id="13" name="矩形 12"/>
          <p:cNvSpPr/>
          <p:nvPr/>
        </p:nvSpPr>
        <p:spPr>
          <a:xfrm>
            <a:off x="5101273" y="3728720"/>
            <a:ext cx="2682875" cy="539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zh-CN" altLang="en-US" sz="1600" strike="noStrike" noProof="1">
                <a:solidFill>
                  <a:schemeClr val="tx1"/>
                </a:solidFill>
              </a:rPr>
              <a:t>汇报人：</a:t>
            </a:r>
          </a:p>
        </p:txBody>
      </p:sp>
      <p:pic>
        <p:nvPicPr>
          <p:cNvPr id="7" name="图片 6" descr="c9717dd4-1a19-4f12-b344-cdd92a0d193f"/>
          <p:cNvPicPr>
            <a:picLocks noChangeAspect="1"/>
          </p:cNvPicPr>
          <p:nvPr/>
        </p:nvPicPr>
        <p:blipFill>
          <a:blip r:embed="rId4"/>
          <a:srcRect l="3104" t="2991" r="315" b="75759"/>
          <a:stretch>
            <a:fillRect/>
          </a:stretch>
        </p:blipFill>
        <p:spPr>
          <a:xfrm>
            <a:off x="194945" y="168910"/>
            <a:ext cx="3116580" cy="970280"/>
          </a:xfrm>
          <a:prstGeom prst="round2DiagRect">
            <a:avLst/>
          </a:prstGeom>
        </p:spPr>
      </p:pic>
      <p:sp>
        <p:nvSpPr>
          <p:cNvPr id="10" name="日期占位符 9"/>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1" name="页脚占位符 10"/>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6" name="任意多边形: 形状 5"/>
          <p:cNvSpPr/>
          <p:nvPr/>
        </p:nvSpPr>
        <p:spPr>
          <a:xfrm>
            <a:off x="4739951" y="2106877"/>
            <a:ext cx="7452050" cy="2587625"/>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文本框 1"/>
          <p:cNvSpPr txBox="1"/>
          <p:nvPr/>
        </p:nvSpPr>
        <p:spPr>
          <a:xfrm>
            <a:off x="6006465" y="2601006"/>
            <a:ext cx="5012690" cy="523220"/>
          </a:xfrm>
          <a:prstGeom prst="rect">
            <a:avLst/>
          </a:prstGeom>
          <a:noFill/>
        </p:spPr>
        <p:txBody>
          <a:bodyPr wrap="square" rtlCol="0">
            <a:spAutoFit/>
          </a:bodyPr>
          <a:lstStyle/>
          <a:p>
            <a:pPr algn="dist"/>
            <a:r>
              <a:rPr lang="zh-CN" altLang="en-US" sz="2800" b="1" dirty="0">
                <a:solidFill>
                  <a:schemeClr val="bg1"/>
                </a:solidFill>
                <a:latin typeface="宋体" panose="02010600030101010101" pitchFamily="2" charset="-122"/>
                <a:ea typeface="宋体" panose="02010600030101010101" pitchFamily="2" charset="-122"/>
                <a:cs typeface="+mn-ea"/>
                <a:sym typeface="+mn-lt"/>
              </a:rPr>
              <a:t>机器学习：聚类</a:t>
            </a:r>
          </a:p>
        </p:txBody>
      </p:sp>
      <p:sp>
        <p:nvSpPr>
          <p:cNvPr id="17" name="矩形: 圆角 16"/>
          <p:cNvSpPr/>
          <p:nvPr/>
        </p:nvSpPr>
        <p:spPr>
          <a:xfrm>
            <a:off x="6006465" y="3493822"/>
            <a:ext cx="5012690" cy="753110"/>
          </a:xfrm>
          <a:prstGeom prst="roundRect">
            <a:avLst>
              <a:gd name="adj" fmla="val 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汇报人：任放  学号：</a:t>
            </a:r>
            <a:r>
              <a:rPr lang="en-US" altLang="zh-CN"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21085401007</a:t>
            </a:r>
            <a:endPar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endParaRPr>
          </a:p>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年级：研一</a:t>
            </a:r>
            <a:r>
              <a:rPr lang="en-US" altLang="zh-CN"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  </a:t>
            </a: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日期：</a:t>
            </a:r>
            <a:r>
              <a:rPr lang="en-US" altLang="zh-CN"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2022/2/23</a:t>
            </a:r>
          </a:p>
        </p:txBody>
      </p:sp>
      <p:sp>
        <p:nvSpPr>
          <p:cNvPr id="19" name="灯片编号占位符 18"/>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1</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4304484" y="63183"/>
            <a:ext cx="3583032" cy="584775"/>
          </a:xfrm>
          <a:prstGeom prst="rect">
            <a:avLst/>
          </a:prstGeom>
          <a:noFill/>
          <a:ln w="9525">
            <a:noFill/>
          </a:ln>
        </p:spPr>
        <p:txBody>
          <a:bodyPr wrap="none" anchor="t" anchorCtr="0">
            <a:spAutoFit/>
          </a:bodyPr>
          <a:lstStyle/>
          <a:p>
            <a:r>
              <a:rPr lang="zh-CN" altLang="en-US" sz="3200" dirty="0">
                <a:latin typeface="宋体" panose="02010600030101010101" pitchFamily="2" charset="-122"/>
                <a:ea typeface="宋体" panose="02010600030101010101" pitchFamily="2" charset="-122"/>
              </a:rPr>
              <a:t>原型聚类</a:t>
            </a:r>
            <a:r>
              <a:rPr lang="en-US" altLang="zh-CN" sz="3200" dirty="0">
                <a:latin typeface="宋体" panose="02010600030101010101" pitchFamily="2" charset="-122"/>
                <a:ea typeface="宋体" panose="02010600030101010101" pitchFamily="2" charset="-122"/>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Kmeans</a:t>
            </a:r>
            <a:endParaRPr lang="zh-CN" altLang="en-US" sz="3200" dirty="0">
              <a:latin typeface="宋体" panose="02010600030101010101" pitchFamily="2" charset="-122"/>
              <a:ea typeface="宋体" panose="02010600030101010101" pitchFamily="2" charset="-122"/>
            </a:endParaRP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10</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42" name="文本框 41">
            <a:extLst>
              <a:ext uri="{FF2B5EF4-FFF2-40B4-BE49-F238E27FC236}">
                <a16:creationId xmlns:a16="http://schemas.microsoft.com/office/drawing/2014/main" id="{BF50F4A3-B117-4286-A9B0-EBF922127803}"/>
              </a:ext>
            </a:extLst>
          </p:cNvPr>
          <p:cNvSpPr txBox="1"/>
          <p:nvPr/>
        </p:nvSpPr>
        <p:spPr>
          <a:xfrm>
            <a:off x="992823" y="725999"/>
            <a:ext cx="10206355" cy="5573898"/>
          </a:xfrm>
          <a:prstGeom prst="rect">
            <a:avLst/>
          </a:prstGeom>
          <a:noFill/>
        </p:spPr>
        <p:txBody>
          <a:bodyPr wrap="square" rtlCol="0">
            <a:spAutoFit/>
          </a:bodyPr>
          <a:lstStyle/>
          <a:p>
            <a:pPr marL="285750">
              <a:lnSpc>
                <a:spcPct val="150000"/>
              </a:lnSpc>
            </a:pPr>
            <a:endPar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285750">
              <a:lnSpc>
                <a:spcPct val="150000"/>
              </a:lnSpc>
            </a:pPr>
            <a:endPar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285750">
              <a:lnSpc>
                <a:spcPct val="150000"/>
              </a:lnSpc>
            </a:pPr>
            <a:endPar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285750">
              <a:lnSpc>
                <a:spcPct val="150000"/>
              </a:lnSpc>
            </a:pPr>
            <a:endPar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285750">
              <a:lnSpc>
                <a:spcPct val="150000"/>
              </a:lnSpc>
            </a:pPr>
            <a:endPar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285750">
              <a:lnSpc>
                <a:spcPct val="150000"/>
              </a:lnSpc>
            </a:pPr>
            <a:endPar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285750">
              <a:lnSpc>
                <a:spcPct val="150000"/>
              </a:lnSpc>
            </a:pPr>
            <a:endPar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285750">
              <a:lnSpc>
                <a:spcPct val="150000"/>
              </a:lnSpc>
            </a:pPr>
            <a:endPar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285750">
              <a:lnSpc>
                <a:spcPct val="150000"/>
              </a:lnSpc>
            </a:pPr>
            <a:endPar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285750">
              <a:lnSpc>
                <a:spcPct val="150000"/>
              </a:lnSpc>
            </a:pPr>
            <a:endPar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285750">
              <a:lnSpc>
                <a:spcPct val="150000"/>
              </a:lnSpc>
            </a:pPr>
            <a:endPar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285750" algn="ctr">
              <a:lnSpc>
                <a:spcPct val="150000"/>
              </a:lnSpc>
            </a:pPr>
            <a:r>
              <a:rPr lang="zh-CN" altLang="en-US" sz="2000" dirty="0">
                <a:latin typeface="宋体" panose="02010600030101010101" pitchFamily="2" charset="-122"/>
                <a:ea typeface="宋体" panose="02010600030101010101" pitchFamily="2" charset="-122"/>
                <a:cs typeface="Times New Roman" panose="02020603050405020304" pitchFamily="18" charset="0"/>
              </a:rPr>
              <a:t>图</a:t>
            </a:r>
            <a:r>
              <a:rPr lang="en-US" altLang="zh-CN" sz="2000" dirty="0">
                <a:latin typeface="宋体" panose="02010600030101010101" pitchFamily="2" charset="-122"/>
                <a:ea typeface="宋体" panose="02010600030101010101" pitchFamily="2" charset="-122"/>
                <a:cs typeface="Times New Roman" panose="02020603050405020304" pitchFamily="18" charset="0"/>
              </a:rPr>
              <a:t>1.</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Kmeans</a:t>
            </a:r>
            <a:r>
              <a:rPr lang="zh-CN" altLang="en-US" sz="2000" dirty="0">
                <a:latin typeface="宋体" panose="02010600030101010101" pitchFamily="2" charset="-122"/>
                <a:ea typeface="宋体" panose="02010600030101010101" pitchFamily="2" charset="-122"/>
                <a:cs typeface="Times New Roman" panose="02020603050405020304" pitchFamily="18" charset="0"/>
              </a:rPr>
              <a:t>算法</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5" name="对象 4">
            <a:extLst>
              <a:ext uri="{FF2B5EF4-FFF2-40B4-BE49-F238E27FC236}">
                <a16:creationId xmlns:a16="http://schemas.microsoft.com/office/drawing/2014/main" id="{97E33304-9FBD-45CF-8B7A-50AE6692A093}"/>
              </a:ext>
            </a:extLst>
          </p:cNvPr>
          <p:cNvGraphicFramePr>
            <a:graphicFrameLocks noChangeAspect="1"/>
          </p:cNvGraphicFramePr>
          <p:nvPr>
            <p:extLst>
              <p:ext uri="{D42A27DB-BD31-4B8C-83A1-F6EECF244321}">
                <p14:modId xmlns:p14="http://schemas.microsoft.com/office/powerpoint/2010/main" val="2810065824"/>
              </p:ext>
            </p:extLst>
          </p:nvPr>
        </p:nvGraphicFramePr>
        <p:xfrm>
          <a:off x="3614738" y="744538"/>
          <a:ext cx="4962525" cy="5181600"/>
        </p:xfrm>
        <a:graphic>
          <a:graphicData uri="http://schemas.openxmlformats.org/presentationml/2006/ole">
            <mc:AlternateContent xmlns:mc="http://schemas.openxmlformats.org/markup-compatibility/2006">
              <mc:Choice xmlns:v="urn:schemas-microsoft-com:vml" Requires="v">
                <p:oleObj spid="_x0000_s2056" name="Equation" r:id="rId4" imgW="4889160" imgH="5105160" progId="Equation.DSMT4">
                  <p:embed/>
                </p:oleObj>
              </mc:Choice>
              <mc:Fallback>
                <p:oleObj name="Equation" r:id="rId4" imgW="4889160" imgH="5105160" progId="Equation.DSMT4">
                  <p:embed/>
                  <p:pic>
                    <p:nvPicPr>
                      <p:cNvPr id="0" name=""/>
                      <p:cNvPicPr/>
                      <p:nvPr/>
                    </p:nvPicPr>
                    <p:blipFill>
                      <a:blip r:embed="rId5"/>
                      <a:stretch>
                        <a:fillRect/>
                      </a:stretch>
                    </p:blipFill>
                    <p:spPr>
                      <a:xfrm>
                        <a:off x="3614738" y="744538"/>
                        <a:ext cx="4962525" cy="5181600"/>
                      </a:xfrm>
                      <a:prstGeom prst="rect">
                        <a:avLst/>
                      </a:prstGeom>
                    </p:spPr>
                  </p:pic>
                </p:oleObj>
              </mc:Fallback>
            </mc:AlternateContent>
          </a:graphicData>
        </a:graphic>
      </p:graphicFrame>
    </p:spTree>
    <p:extLst>
      <p:ext uri="{BB962C8B-B14F-4D97-AF65-F5344CB8AC3E}">
        <p14:creationId xmlns:p14="http://schemas.microsoft.com/office/powerpoint/2010/main" val="70496075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5182930" y="63183"/>
            <a:ext cx="1826141" cy="584775"/>
          </a:xfrm>
          <a:prstGeom prst="rect">
            <a:avLst/>
          </a:prstGeom>
          <a:noFill/>
          <a:ln w="9525">
            <a:noFill/>
          </a:ln>
        </p:spPr>
        <p:txBody>
          <a:bodyPr wrap="none" anchor="t" anchorCtr="0">
            <a:spAutoFit/>
          </a:bodyPr>
          <a:lstStyle/>
          <a:p>
            <a:r>
              <a:rPr lang="zh-CN" altLang="en-US" sz="3200" dirty="0">
                <a:latin typeface="宋体" panose="02010600030101010101" pitchFamily="2" charset="-122"/>
                <a:ea typeface="宋体" panose="02010600030101010101" pitchFamily="2" charset="-122"/>
              </a:rPr>
              <a:t>密度聚类</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11</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42" name="文本框 41">
            <a:extLst>
              <a:ext uri="{FF2B5EF4-FFF2-40B4-BE49-F238E27FC236}">
                <a16:creationId xmlns:a16="http://schemas.microsoft.com/office/drawing/2014/main" id="{BF50F4A3-B117-4286-A9B0-EBF922127803}"/>
              </a:ext>
            </a:extLst>
          </p:cNvPr>
          <p:cNvSpPr txBox="1"/>
          <p:nvPr/>
        </p:nvSpPr>
        <p:spPr>
          <a:xfrm>
            <a:off x="992823" y="2495571"/>
            <a:ext cx="10206355" cy="1866858"/>
          </a:xfrm>
          <a:prstGeom prst="rect">
            <a:avLst/>
          </a:prstGeom>
          <a:noFill/>
        </p:spPr>
        <p:txBody>
          <a:bodyPr wrap="square" rtlCol="0">
            <a:spAutoFit/>
          </a:bodyPr>
          <a:lstStyle/>
          <a:p>
            <a:pPr marL="285750">
              <a:lnSpc>
                <a:spcPct val="150000"/>
              </a:lnSpc>
            </a:pPr>
            <a:r>
              <a:rPr lang="zh-CN" altLang="en-US" sz="2000" dirty="0">
                <a:latin typeface="宋体" panose="02010600030101010101" pitchFamily="2" charset="-122"/>
                <a:ea typeface="宋体" panose="02010600030101010101" pitchFamily="2" charset="-122"/>
                <a:cs typeface="Times New Roman" panose="02020603050405020304" pitchFamily="18" charset="0"/>
              </a:rPr>
              <a:t>密度聚类也称“基于密度的聚类”，此算法假设聚类结构能通过样本分布的紧密程度确定。通常情况下，密度聚类算法从样本密度的角度来考虑样本之间的的可连接性，并基于可连接样本不断扩展聚类簇以获得最终的聚类结果。常用的密度聚类算法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DBSCAN</a:t>
            </a:r>
            <a:r>
              <a:rPr lang="zh-CN" altLang="en-US" sz="2000" dirty="0">
                <a:latin typeface="宋体" panose="02010600030101010101" pitchFamily="2" charset="-122"/>
                <a:ea typeface="宋体" panose="02010600030101010101" pitchFamily="2" charset="-122"/>
                <a:cs typeface="Times New Roman" panose="02020603050405020304" pitchFamily="18" charset="0"/>
              </a:rPr>
              <a:t>算法。</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7297483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5182930" y="63183"/>
            <a:ext cx="1826141" cy="584775"/>
          </a:xfrm>
          <a:prstGeom prst="rect">
            <a:avLst/>
          </a:prstGeom>
          <a:noFill/>
          <a:ln w="9525">
            <a:noFill/>
          </a:ln>
        </p:spPr>
        <p:txBody>
          <a:bodyPr wrap="none" anchor="t" anchorCtr="0">
            <a:spAutoFit/>
          </a:bodyPr>
          <a:lstStyle/>
          <a:p>
            <a:r>
              <a:rPr lang="zh-CN" altLang="en-US" sz="3200" dirty="0">
                <a:latin typeface="宋体" panose="02010600030101010101" pitchFamily="2" charset="-122"/>
                <a:ea typeface="宋体" panose="02010600030101010101" pitchFamily="2" charset="-122"/>
              </a:rPr>
              <a:t>层次聚类</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12</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42" name="文本框 41">
            <a:extLst>
              <a:ext uri="{FF2B5EF4-FFF2-40B4-BE49-F238E27FC236}">
                <a16:creationId xmlns:a16="http://schemas.microsoft.com/office/drawing/2014/main" id="{BF50F4A3-B117-4286-A9B0-EBF922127803}"/>
              </a:ext>
            </a:extLst>
          </p:cNvPr>
          <p:cNvSpPr txBox="1"/>
          <p:nvPr/>
        </p:nvSpPr>
        <p:spPr>
          <a:xfrm>
            <a:off x="992823" y="2033907"/>
            <a:ext cx="10206355" cy="2790187"/>
          </a:xfrm>
          <a:prstGeom prst="rect">
            <a:avLst/>
          </a:prstGeom>
          <a:noFill/>
        </p:spPr>
        <p:txBody>
          <a:bodyPr wrap="square" rtlCol="0">
            <a:spAutoFit/>
          </a:bodyPr>
          <a:lstStyle/>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Times New Roman" panose="02020603050405020304" pitchFamily="18" charset="0"/>
              </a:rPr>
              <a:t>层次聚类试图在不同层次对数据集进行划分，从而形成树形的聚类结构。数据集的划分可采用“自底向上”的聚合策略，也可以采用“自顶向下”的拆分策略。常用的层次聚类算法</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AGNES</a:t>
            </a:r>
            <a:r>
              <a:rPr lang="zh-CN" altLang="en-US" sz="2000" dirty="0">
                <a:latin typeface="宋体" panose="02010600030101010101" pitchFamily="2" charset="-122"/>
                <a:ea typeface="宋体" panose="02010600030101010101" pitchFamily="2" charset="-122"/>
                <a:cs typeface="Times New Roman" panose="02020603050405020304" pitchFamily="18" charset="0"/>
              </a:rPr>
              <a:t>算法是采用自底向上聚合策略。</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marL="628650" indent="-342900">
              <a:lnSpc>
                <a:spcPct val="150000"/>
              </a:lnSpc>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AGNES</a:t>
            </a:r>
            <a:r>
              <a:rPr lang="zh-CN" altLang="en-US" sz="2000" dirty="0">
                <a:latin typeface="宋体" panose="02010600030101010101" pitchFamily="2" charset="-122"/>
                <a:ea typeface="宋体" panose="02010600030101010101" pitchFamily="2" charset="-122"/>
                <a:cs typeface="Times New Roman" panose="02020603050405020304" pitchFamily="18" charset="0"/>
              </a:rPr>
              <a:t>：先将数据集中的每一个样本看作一个初始聚类簇，然后通过在算法中运行的每一步中找到距离最近的两个簇进行合并，该合并过程不断重复，直至达到预设的聚类簇个数。</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7248225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51835" y="63183"/>
            <a:ext cx="4288353" cy="584775"/>
          </a:xfrm>
          <a:prstGeom prst="rect">
            <a:avLst/>
          </a:prstGeom>
          <a:noFill/>
          <a:ln w="9525">
            <a:noFill/>
          </a:ln>
        </p:spPr>
        <p:txBody>
          <a:bodyPr wrap="none" anchor="t" anchorCtr="0">
            <a:spAutoFit/>
          </a:bodyPr>
          <a:lstStyle/>
          <a:p>
            <a:pPr algn="ct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实验部分</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数据集介绍</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13</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3" y="762911"/>
            <a:ext cx="10206355" cy="2328523"/>
          </a:xfrm>
          <a:prstGeom prst="rect">
            <a:avLst/>
          </a:prstGeom>
          <a:noFill/>
        </p:spPr>
        <p:txBody>
          <a:bodyPr wrap="square" rtlCol="0">
            <a:spAutoFit/>
          </a:bodyPr>
          <a:lstStyle/>
          <a:p>
            <a:pPr marL="28575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鸢尾花数据集（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iris</a:t>
            </a:r>
            <a:r>
              <a:rPr lang="zh-CN" altLang="en-US" sz="2000" dirty="0">
                <a:latin typeface="宋体" panose="02010600030101010101" pitchFamily="2" charset="-122"/>
                <a:ea typeface="宋体" panose="02010600030101010101" pitchFamily="2" charset="-122"/>
                <a:cs typeface="宋体" panose="02010600030101010101" pitchFamily="2" charset="-122"/>
              </a:rPr>
              <a:t>），数据集一共</a:t>
            </a:r>
            <a:r>
              <a:rPr lang="en-US" altLang="zh-CN" sz="2000" dirty="0">
                <a:latin typeface="宋体" panose="02010600030101010101" pitchFamily="2" charset="-122"/>
                <a:ea typeface="宋体" panose="02010600030101010101" pitchFamily="2" charset="-122"/>
                <a:cs typeface="宋体" panose="02010600030101010101" pitchFamily="2" charset="-122"/>
              </a:rPr>
              <a:t>150</a:t>
            </a:r>
            <a:r>
              <a:rPr lang="zh-CN" altLang="en-US" sz="2000" dirty="0">
                <a:latin typeface="宋体" panose="02010600030101010101" pitchFamily="2" charset="-122"/>
                <a:ea typeface="宋体" panose="02010600030101010101" pitchFamily="2" charset="-122"/>
                <a:cs typeface="宋体" panose="02010600030101010101" pitchFamily="2" charset="-122"/>
              </a:rPr>
              <a:t>个样本，每个样本有</a:t>
            </a:r>
            <a:r>
              <a:rPr lang="en-US" altLang="zh-CN" sz="2000" dirty="0">
                <a:latin typeface="宋体" panose="02010600030101010101" pitchFamily="2" charset="-122"/>
                <a:ea typeface="宋体" panose="02010600030101010101" pitchFamily="2" charset="-122"/>
                <a:cs typeface="宋体" panose="02010600030101010101" pitchFamily="2" charset="-122"/>
              </a:rPr>
              <a:t>4</a:t>
            </a:r>
            <a:r>
              <a:rPr lang="zh-CN" altLang="en-US" sz="2000" dirty="0">
                <a:latin typeface="宋体" panose="02010600030101010101" pitchFamily="2" charset="-122"/>
                <a:ea typeface="宋体" panose="02010600030101010101" pitchFamily="2" charset="-122"/>
                <a:cs typeface="宋体" panose="02010600030101010101" pitchFamily="2" charset="-122"/>
              </a:rPr>
              <a:t>个属性，共</a:t>
            </a:r>
            <a:r>
              <a:rPr lang="en-US" altLang="zh-CN" sz="2000" dirty="0">
                <a:latin typeface="宋体" panose="02010600030101010101" pitchFamily="2" charset="-122"/>
                <a:ea typeface="宋体" panose="02010600030101010101" pitchFamily="2" charset="-122"/>
                <a:cs typeface="宋体" panose="02010600030101010101" pitchFamily="2" charset="-122"/>
              </a:rPr>
              <a:t>3</a:t>
            </a:r>
            <a:r>
              <a:rPr lang="zh-CN" altLang="en-US" sz="2000" dirty="0">
                <a:latin typeface="宋体" panose="02010600030101010101" pitchFamily="2" charset="-122"/>
                <a:ea typeface="宋体" panose="02010600030101010101" pitchFamily="2" charset="-122"/>
                <a:cs typeface="宋体" panose="02010600030101010101" pitchFamily="2" charset="-122"/>
              </a:rPr>
              <a:t>个类别。其中类别</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有</a:t>
            </a:r>
            <a:r>
              <a:rPr lang="en-US" altLang="zh-CN" sz="2000" dirty="0">
                <a:latin typeface="宋体" panose="02010600030101010101" pitchFamily="2" charset="-122"/>
                <a:ea typeface="宋体" panose="02010600030101010101" pitchFamily="2" charset="-122"/>
                <a:cs typeface="宋体" panose="02010600030101010101" pitchFamily="2" charset="-122"/>
              </a:rPr>
              <a:t>50</a:t>
            </a:r>
            <a:r>
              <a:rPr lang="zh-CN" altLang="en-US" sz="2000" dirty="0">
                <a:latin typeface="宋体" panose="02010600030101010101" pitchFamily="2" charset="-122"/>
                <a:ea typeface="宋体" panose="02010600030101010101" pitchFamily="2" charset="-122"/>
                <a:cs typeface="宋体" panose="02010600030101010101" pitchFamily="2" charset="-122"/>
              </a:rPr>
              <a:t>个样本，类别</a:t>
            </a:r>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en-US" sz="2000" dirty="0">
                <a:latin typeface="宋体" panose="02010600030101010101" pitchFamily="2" charset="-122"/>
                <a:ea typeface="宋体" panose="02010600030101010101" pitchFamily="2" charset="-122"/>
                <a:cs typeface="宋体" panose="02010600030101010101" pitchFamily="2" charset="-122"/>
              </a:rPr>
              <a:t>有</a:t>
            </a:r>
            <a:r>
              <a:rPr lang="en-US" altLang="zh-CN" sz="2000" dirty="0">
                <a:latin typeface="宋体" panose="02010600030101010101" pitchFamily="2" charset="-122"/>
                <a:ea typeface="宋体" panose="02010600030101010101" pitchFamily="2" charset="-122"/>
                <a:cs typeface="宋体" panose="02010600030101010101" pitchFamily="2" charset="-122"/>
              </a:rPr>
              <a:t>50</a:t>
            </a:r>
            <a:r>
              <a:rPr lang="zh-CN" altLang="en-US" sz="2000" dirty="0">
                <a:latin typeface="宋体" panose="02010600030101010101" pitchFamily="2" charset="-122"/>
                <a:ea typeface="宋体" panose="02010600030101010101" pitchFamily="2" charset="-122"/>
                <a:cs typeface="宋体" panose="02010600030101010101" pitchFamily="2" charset="-122"/>
              </a:rPr>
              <a:t>个样本，类别</a:t>
            </a:r>
            <a:r>
              <a:rPr lang="en-US" altLang="zh-CN" sz="2000" dirty="0">
                <a:latin typeface="宋体" panose="02010600030101010101" pitchFamily="2" charset="-122"/>
                <a:ea typeface="宋体" panose="02010600030101010101" pitchFamily="2" charset="-122"/>
                <a:cs typeface="宋体" panose="02010600030101010101" pitchFamily="2" charset="-122"/>
              </a:rPr>
              <a:t>3</a:t>
            </a:r>
            <a:r>
              <a:rPr lang="zh-CN" altLang="en-US" sz="2000" dirty="0">
                <a:latin typeface="宋体" panose="02010600030101010101" pitchFamily="2" charset="-122"/>
                <a:ea typeface="宋体" panose="02010600030101010101" pitchFamily="2" charset="-122"/>
                <a:cs typeface="宋体" panose="02010600030101010101" pitchFamily="2" charset="-122"/>
              </a:rPr>
              <a:t>有</a:t>
            </a:r>
            <a:r>
              <a:rPr lang="en-US" altLang="zh-CN" sz="2000" dirty="0">
                <a:latin typeface="宋体" panose="02010600030101010101" pitchFamily="2" charset="-122"/>
                <a:ea typeface="宋体" panose="02010600030101010101" pitchFamily="2" charset="-122"/>
                <a:cs typeface="宋体" panose="02010600030101010101" pitchFamily="2" charset="-122"/>
              </a:rPr>
              <a:t>50</a:t>
            </a:r>
            <a:r>
              <a:rPr lang="zh-CN" altLang="en-US" sz="2000" dirty="0">
                <a:latin typeface="宋体" panose="02010600030101010101" pitchFamily="2" charset="-122"/>
                <a:ea typeface="宋体" panose="02010600030101010101" pitchFamily="2" charset="-122"/>
                <a:cs typeface="宋体" panose="02010600030101010101" pitchFamily="2" charset="-122"/>
              </a:rPr>
              <a:t>个样本。属性含义具体见表</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，选取两个属性对数据集进行可视化，实验结果见图</a:t>
            </a:r>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en-US" sz="2000" dirty="0">
                <a:latin typeface="宋体" panose="02010600030101010101" pitchFamily="2" charset="-122"/>
                <a:ea typeface="宋体" panose="02010600030101010101" pitchFamily="2" charset="-122"/>
                <a:cs typeface="宋体" panose="02010600030101010101" pitchFamily="2" charset="-122"/>
              </a:rPr>
              <a:t>，利用高维数据可视化工具</a:t>
            </a:r>
            <a:r>
              <a:rPr lang="en-US" altLang="zh-CN" sz="2000" dirty="0">
                <a:latin typeface="宋体" panose="02010600030101010101" pitchFamily="2" charset="-122"/>
                <a:ea typeface="宋体" panose="02010600030101010101" pitchFamily="2" charset="-122"/>
                <a:cs typeface="宋体" panose="02010600030101010101" pitchFamily="2" charset="-122"/>
              </a:rPr>
              <a:t>TSNE</a:t>
            </a:r>
            <a:r>
              <a:rPr lang="zh-CN" altLang="en-US" sz="2000" dirty="0">
                <a:latin typeface="宋体" panose="02010600030101010101" pitchFamily="2" charset="-122"/>
                <a:ea typeface="宋体" panose="02010600030101010101" pitchFamily="2" charset="-122"/>
                <a:cs typeface="宋体" panose="02010600030101010101" pitchFamily="2" charset="-122"/>
              </a:rPr>
              <a:t>，对数据进行可视化，实验结果见图</a:t>
            </a:r>
            <a:r>
              <a:rPr lang="en-US" altLang="zh-CN" sz="2000" dirty="0">
                <a:latin typeface="宋体" panose="02010600030101010101" pitchFamily="2" charset="-122"/>
                <a:ea typeface="宋体" panose="02010600030101010101" pitchFamily="2" charset="-122"/>
                <a:cs typeface="宋体" panose="02010600030101010101" pitchFamily="2" charset="-122"/>
              </a:rPr>
              <a:t>3</a:t>
            </a:r>
          </a:p>
          <a:p>
            <a:pPr marL="285750" algn="ct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表</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鸢尾花数据集属性含义</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5" name="表格 4">
            <a:extLst>
              <a:ext uri="{FF2B5EF4-FFF2-40B4-BE49-F238E27FC236}">
                <a16:creationId xmlns:a16="http://schemas.microsoft.com/office/drawing/2014/main" id="{08E9A3F2-85C7-4532-BE5D-8727F95A419A}"/>
              </a:ext>
            </a:extLst>
          </p:cNvPr>
          <p:cNvGraphicFramePr>
            <a:graphicFrameLocks noGrp="1"/>
          </p:cNvGraphicFramePr>
          <p:nvPr>
            <p:extLst>
              <p:ext uri="{D42A27DB-BD31-4B8C-83A1-F6EECF244321}">
                <p14:modId xmlns:p14="http://schemas.microsoft.com/office/powerpoint/2010/main" val="3147434661"/>
              </p:ext>
            </p:extLst>
          </p:nvPr>
        </p:nvGraphicFramePr>
        <p:xfrm>
          <a:off x="3250164" y="3247062"/>
          <a:ext cx="5691672" cy="2696550"/>
        </p:xfrm>
        <a:graphic>
          <a:graphicData uri="http://schemas.openxmlformats.org/drawingml/2006/table">
            <a:tbl>
              <a:tblPr firstRow="1" firstCol="1" bandRow="1">
                <a:tableStyleId>{5C22544A-7EE6-4342-B048-85BDC9FD1C3A}</a:tableStyleId>
              </a:tblPr>
              <a:tblGrid>
                <a:gridCol w="1897224">
                  <a:extLst>
                    <a:ext uri="{9D8B030D-6E8A-4147-A177-3AD203B41FA5}">
                      <a16:colId xmlns:a16="http://schemas.microsoft.com/office/drawing/2014/main" val="343591635"/>
                    </a:ext>
                  </a:extLst>
                </a:gridCol>
                <a:gridCol w="1897224">
                  <a:extLst>
                    <a:ext uri="{9D8B030D-6E8A-4147-A177-3AD203B41FA5}">
                      <a16:colId xmlns:a16="http://schemas.microsoft.com/office/drawing/2014/main" val="2146460832"/>
                    </a:ext>
                  </a:extLst>
                </a:gridCol>
                <a:gridCol w="1897224">
                  <a:extLst>
                    <a:ext uri="{9D8B030D-6E8A-4147-A177-3AD203B41FA5}">
                      <a16:colId xmlns:a16="http://schemas.microsoft.com/office/drawing/2014/main" val="2909516198"/>
                    </a:ext>
                  </a:extLst>
                </a:gridCol>
              </a:tblGrid>
              <a:tr h="539310">
                <a:tc>
                  <a:txBody>
                    <a:bodyPr/>
                    <a:lstStyle/>
                    <a:p>
                      <a:pPr algn="ctr">
                        <a:lnSpc>
                          <a:spcPct val="150000"/>
                        </a:lnSpc>
                      </a:pPr>
                      <a:r>
                        <a:rPr lang="zh-CN" sz="18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属性</a:t>
                      </a:r>
                      <a:r>
                        <a:rPr lang="zh-CN" altLang="en-US" sz="18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名</a:t>
                      </a:r>
                      <a:endParaRPr lang="zh-CN" sz="18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8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含义</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8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取值范围</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32958607"/>
                  </a:ext>
                </a:extLst>
              </a:tr>
              <a:tr h="539310">
                <a:tc>
                  <a:txBody>
                    <a:bodyPr/>
                    <a:lstStyle/>
                    <a:p>
                      <a:pPr algn="ctr">
                        <a:lnSpc>
                          <a:spcPct val="150000"/>
                        </a:lnSpc>
                      </a:pPr>
                      <a:r>
                        <a:rPr lang="en-US" sz="1800" b="0" kern="100" dirty="0" err="1">
                          <a:solidFill>
                            <a:schemeClr val="tx1"/>
                          </a:solidFill>
                          <a:effectLst/>
                          <a:latin typeface="Times New Roman" panose="02020603050405020304" pitchFamily="18" charset="0"/>
                          <a:cs typeface="Times New Roman" panose="02020603050405020304" pitchFamily="18" charset="0"/>
                        </a:rPr>
                        <a:t>SepalLength</a:t>
                      </a:r>
                      <a:endParaRPr lang="zh-CN" sz="1800" b="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8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花萼长度</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8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浮点数</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3252765"/>
                  </a:ext>
                </a:extLst>
              </a:tr>
              <a:tr h="539310">
                <a:tc>
                  <a:txBody>
                    <a:bodyPr/>
                    <a:lstStyle/>
                    <a:p>
                      <a:pPr algn="ctr">
                        <a:lnSpc>
                          <a:spcPct val="150000"/>
                        </a:lnSpc>
                      </a:pPr>
                      <a:r>
                        <a:rPr lang="en-US" sz="1800" b="0" kern="100">
                          <a:solidFill>
                            <a:schemeClr val="tx1"/>
                          </a:solidFill>
                          <a:effectLst/>
                          <a:latin typeface="Times New Roman" panose="02020603050405020304" pitchFamily="18" charset="0"/>
                          <a:cs typeface="Times New Roman" panose="02020603050405020304" pitchFamily="18" charset="0"/>
                        </a:rPr>
                        <a:t>SepalWidth</a:t>
                      </a:r>
                      <a:endParaRPr lang="zh-CN" sz="1800" b="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8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花萼宽度</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8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浮点数</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98451725"/>
                  </a:ext>
                </a:extLst>
              </a:tr>
              <a:tr h="539310">
                <a:tc>
                  <a:txBody>
                    <a:bodyPr/>
                    <a:lstStyle/>
                    <a:p>
                      <a:pPr algn="ctr">
                        <a:lnSpc>
                          <a:spcPct val="150000"/>
                        </a:lnSpc>
                      </a:pPr>
                      <a:r>
                        <a:rPr lang="en-US" sz="1800" b="0" kern="100" dirty="0" err="1">
                          <a:solidFill>
                            <a:schemeClr val="tx1"/>
                          </a:solidFill>
                          <a:effectLst/>
                          <a:latin typeface="Times New Roman" panose="02020603050405020304" pitchFamily="18" charset="0"/>
                          <a:cs typeface="Times New Roman" panose="02020603050405020304" pitchFamily="18" charset="0"/>
                        </a:rPr>
                        <a:t>PetalLength</a:t>
                      </a:r>
                      <a:endParaRPr lang="zh-CN" sz="1800" b="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800" b="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花瓣长度</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8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浮点数</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07391881"/>
                  </a:ext>
                </a:extLst>
              </a:tr>
              <a:tr h="539310">
                <a:tc>
                  <a:txBody>
                    <a:bodyPr/>
                    <a:lstStyle/>
                    <a:p>
                      <a:pPr algn="ctr">
                        <a:lnSpc>
                          <a:spcPct val="150000"/>
                        </a:lnSpc>
                      </a:pPr>
                      <a:r>
                        <a:rPr lang="en-US" sz="1800" b="0" kern="100" dirty="0" err="1">
                          <a:solidFill>
                            <a:schemeClr val="tx1"/>
                          </a:solidFill>
                          <a:effectLst/>
                          <a:latin typeface="Times New Roman" panose="02020603050405020304" pitchFamily="18" charset="0"/>
                          <a:cs typeface="Times New Roman" panose="02020603050405020304" pitchFamily="18" charset="0"/>
                        </a:rPr>
                        <a:t>PetalWidth</a:t>
                      </a:r>
                      <a:endParaRPr lang="zh-CN" sz="1800" b="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800" b="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花萼宽度</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8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浮点数</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1315024"/>
                  </a:ext>
                </a:extLst>
              </a:tr>
            </a:tbl>
          </a:graphicData>
        </a:graphic>
      </p:graphicFrame>
    </p:spTree>
    <p:extLst>
      <p:ext uri="{BB962C8B-B14F-4D97-AF65-F5344CB8AC3E}">
        <p14:creationId xmlns:p14="http://schemas.microsoft.com/office/powerpoint/2010/main" val="354901301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51834" y="63183"/>
            <a:ext cx="4288353" cy="584775"/>
          </a:xfrm>
          <a:prstGeom prst="rect">
            <a:avLst/>
          </a:prstGeom>
          <a:noFill/>
          <a:ln w="9525">
            <a:noFill/>
          </a:ln>
        </p:spPr>
        <p:txBody>
          <a:bodyPr wrap="none" anchor="t" anchorCtr="0">
            <a:spAutoFit/>
          </a:bodyPr>
          <a:lstStyle/>
          <a:p>
            <a:pPr algn="ct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实验部分</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数据集介绍</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14</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3" y="1322753"/>
            <a:ext cx="10206355" cy="4636847"/>
          </a:xfrm>
          <a:prstGeom prst="rect">
            <a:avLst/>
          </a:prstGeom>
          <a:noFill/>
        </p:spPr>
        <p:txBody>
          <a:bodyPr wrap="square" rtlCol="0">
            <a:spAutoFit/>
          </a:bodyPr>
          <a:lstStyle/>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图</a:t>
            </a:r>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en-US" sz="2000" dirty="0">
                <a:latin typeface="宋体" panose="02010600030101010101" pitchFamily="2" charset="-122"/>
                <a:ea typeface="宋体" panose="02010600030101010101" pitchFamily="2" charset="-122"/>
                <a:cs typeface="宋体" panose="02010600030101010101" pitchFamily="2" charset="-122"/>
              </a:rPr>
              <a:t>选取两个属性对鸢尾花数据集可视化</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pic>
        <p:nvPicPr>
          <p:cNvPr id="8" name="图形 7">
            <a:extLst>
              <a:ext uri="{FF2B5EF4-FFF2-40B4-BE49-F238E27FC236}">
                <a16:creationId xmlns:a16="http://schemas.microsoft.com/office/drawing/2014/main" id="{2575865F-A2DB-4A0C-8368-973604FB2D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71825" y="990881"/>
            <a:ext cx="5848350" cy="4391025"/>
          </a:xfrm>
          <a:prstGeom prst="rect">
            <a:avLst/>
          </a:prstGeom>
        </p:spPr>
      </p:pic>
    </p:spTree>
    <p:extLst>
      <p:ext uri="{BB962C8B-B14F-4D97-AF65-F5344CB8AC3E}">
        <p14:creationId xmlns:p14="http://schemas.microsoft.com/office/powerpoint/2010/main" val="276592144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51834" y="63183"/>
            <a:ext cx="4288353" cy="584775"/>
          </a:xfrm>
          <a:prstGeom prst="rect">
            <a:avLst/>
          </a:prstGeom>
          <a:noFill/>
          <a:ln w="9525">
            <a:noFill/>
          </a:ln>
        </p:spPr>
        <p:txBody>
          <a:bodyPr wrap="none" anchor="t" anchorCtr="0">
            <a:spAutoFit/>
          </a:bodyPr>
          <a:lstStyle/>
          <a:p>
            <a:pPr algn="ct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实验部分</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数据集介绍</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15</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3" y="1322753"/>
            <a:ext cx="10206355" cy="4636847"/>
          </a:xfrm>
          <a:prstGeom prst="rect">
            <a:avLst/>
          </a:prstGeom>
          <a:noFill/>
        </p:spPr>
        <p:txBody>
          <a:bodyPr wrap="square" rtlCol="0">
            <a:spAutoFit/>
          </a:bodyPr>
          <a:lstStyle/>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图</a:t>
            </a:r>
            <a:r>
              <a:rPr lang="en-US" altLang="zh-CN" sz="2000" dirty="0">
                <a:latin typeface="宋体" panose="02010600030101010101" pitchFamily="2" charset="-122"/>
                <a:ea typeface="宋体" panose="02010600030101010101" pitchFamily="2" charset="-122"/>
                <a:cs typeface="宋体" panose="02010600030101010101" pitchFamily="2" charset="-122"/>
              </a:rPr>
              <a:t>3.</a:t>
            </a:r>
            <a:r>
              <a:rPr lang="zh-CN" altLang="en-US" sz="2000" dirty="0">
                <a:latin typeface="宋体" panose="02010600030101010101" pitchFamily="2" charset="-122"/>
                <a:ea typeface="宋体" panose="02010600030101010101" pitchFamily="2" charset="-122"/>
                <a:cs typeface="宋体" panose="02010600030101010101" pitchFamily="2" charset="-122"/>
              </a:rPr>
              <a:t>使用</a:t>
            </a:r>
            <a:r>
              <a:rPr lang="en-US" altLang="zh-CN" sz="2000" dirty="0">
                <a:latin typeface="宋体" panose="02010600030101010101" pitchFamily="2" charset="-122"/>
                <a:ea typeface="宋体" panose="02010600030101010101" pitchFamily="2" charset="-122"/>
                <a:cs typeface="宋体" panose="02010600030101010101" pitchFamily="2" charset="-122"/>
              </a:rPr>
              <a:t>TSNE</a:t>
            </a:r>
            <a:r>
              <a:rPr lang="zh-CN" altLang="en-US" sz="2000" dirty="0">
                <a:latin typeface="宋体" panose="02010600030101010101" pitchFamily="2" charset="-122"/>
                <a:ea typeface="宋体" panose="02010600030101010101" pitchFamily="2" charset="-122"/>
                <a:cs typeface="宋体" panose="02010600030101010101" pitchFamily="2" charset="-122"/>
              </a:rPr>
              <a:t>工具对鸢尾花数据集可视化</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pic>
        <p:nvPicPr>
          <p:cNvPr id="12" name="图形 11">
            <a:extLst>
              <a:ext uri="{FF2B5EF4-FFF2-40B4-BE49-F238E27FC236}">
                <a16:creationId xmlns:a16="http://schemas.microsoft.com/office/drawing/2014/main" id="{B794ADF3-15FA-48C1-8FA6-238B9AEF41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71825" y="1036345"/>
            <a:ext cx="5848350" cy="4391025"/>
          </a:xfrm>
          <a:prstGeom prst="rect">
            <a:avLst/>
          </a:prstGeom>
        </p:spPr>
      </p:pic>
    </p:spTree>
    <p:extLst>
      <p:ext uri="{BB962C8B-B14F-4D97-AF65-F5344CB8AC3E}">
        <p14:creationId xmlns:p14="http://schemas.microsoft.com/office/powerpoint/2010/main" val="148220403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51839" y="63183"/>
            <a:ext cx="4288353"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实验部分</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数据集介绍</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16</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3" y="727626"/>
            <a:ext cx="10206355" cy="6021841"/>
          </a:xfrm>
          <a:prstGeom prst="rect">
            <a:avLst/>
          </a:prstGeom>
          <a:noFill/>
        </p:spPr>
        <p:txBody>
          <a:bodyPr wrap="square" rtlCol="0">
            <a:spAutoFit/>
          </a:bodyPr>
          <a:lstStyle/>
          <a:p>
            <a:pPr marL="28575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手写数字数据集（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digits</a:t>
            </a:r>
            <a:r>
              <a:rPr lang="zh-CN" altLang="en-US" sz="2000" dirty="0">
                <a:latin typeface="宋体" panose="02010600030101010101" pitchFamily="2" charset="-122"/>
                <a:ea typeface="宋体" panose="02010600030101010101" pitchFamily="2" charset="-122"/>
                <a:cs typeface="宋体" panose="02010600030101010101" pitchFamily="2" charset="-122"/>
              </a:rPr>
              <a:t>）：本数据集中的数据是标记过的手写数字的图片，一共</a:t>
            </a:r>
            <a:r>
              <a:rPr lang="en-US" altLang="zh-CN" sz="2000" dirty="0">
                <a:latin typeface="宋体" panose="02010600030101010101" pitchFamily="2" charset="-122"/>
                <a:ea typeface="宋体" panose="02010600030101010101" pitchFamily="2" charset="-122"/>
                <a:cs typeface="宋体" panose="02010600030101010101" pitchFamily="2" charset="-122"/>
              </a:rPr>
              <a:t>1797</a:t>
            </a:r>
            <a:r>
              <a:rPr lang="zh-CN" altLang="en-US" sz="2000" dirty="0">
                <a:latin typeface="宋体" panose="02010600030101010101" pitchFamily="2" charset="-122"/>
                <a:ea typeface="宋体" panose="02010600030101010101" pitchFamily="2" charset="-122"/>
                <a:cs typeface="宋体" panose="02010600030101010101" pitchFamily="2" charset="-122"/>
              </a:rPr>
              <a:t>个样本，用</a:t>
            </a:r>
            <a:r>
              <a:rPr lang="en-US" altLang="zh-CN" sz="2000" dirty="0">
                <a:latin typeface="宋体" panose="02010600030101010101" pitchFamily="2" charset="-122"/>
                <a:ea typeface="宋体" panose="02010600030101010101" pitchFamily="2" charset="-122"/>
                <a:cs typeface="宋体" panose="02010600030101010101" pitchFamily="2" charset="-122"/>
              </a:rPr>
              <a:t>8*8</a:t>
            </a:r>
            <a:r>
              <a:rPr lang="zh-CN" altLang="en-US" sz="2000" dirty="0">
                <a:latin typeface="宋体" panose="02010600030101010101" pitchFamily="2" charset="-122"/>
                <a:ea typeface="宋体" panose="02010600030101010101" pitchFamily="2" charset="-122"/>
                <a:cs typeface="宋体" panose="02010600030101010101" pitchFamily="2" charset="-122"/>
              </a:rPr>
              <a:t>的矩阵表示即每个样本有</a:t>
            </a:r>
            <a:r>
              <a:rPr lang="en-US" altLang="zh-CN" sz="2000" dirty="0">
                <a:latin typeface="宋体" panose="02010600030101010101" pitchFamily="2" charset="-122"/>
                <a:ea typeface="宋体" panose="02010600030101010101" pitchFamily="2" charset="-122"/>
                <a:cs typeface="宋体" panose="02010600030101010101" pitchFamily="2" charset="-122"/>
              </a:rPr>
              <a:t>64</a:t>
            </a:r>
            <a:r>
              <a:rPr lang="zh-CN" altLang="en-US" sz="2000" dirty="0">
                <a:latin typeface="宋体" panose="02010600030101010101" pitchFamily="2" charset="-122"/>
                <a:ea typeface="宋体" panose="02010600030101010101" pitchFamily="2" charset="-122"/>
                <a:cs typeface="宋体" panose="02010600030101010101" pitchFamily="2" charset="-122"/>
              </a:rPr>
              <a:t>个属性，每个属性的取值范围</a:t>
            </a:r>
            <a:r>
              <a:rPr lang="zh-CN" altLang="en-US" sz="2000" dirty="0">
                <a:latin typeface="宋体" panose="02010600030101010101" pitchFamily="2" charset="-122"/>
                <a:ea typeface="宋体" panose="02010600030101010101" pitchFamily="2" charset="-122"/>
              </a:rPr>
              <a:t>是</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rPr>
              <a:t>16</a:t>
            </a:r>
            <a:r>
              <a:rPr lang="zh-CN" altLang="en-US" sz="2000" dirty="0">
                <a:latin typeface="宋体" panose="02010600030101010101" pitchFamily="2" charset="-122"/>
                <a:ea typeface="宋体" panose="02010600030101010101" pitchFamily="2" charset="-122"/>
              </a:rPr>
              <a:t>，代表颜色的深度</a:t>
            </a:r>
            <a:r>
              <a:rPr lang="zh-CN" altLang="en-US" sz="2000" dirty="0">
                <a:latin typeface="宋体" panose="02010600030101010101" pitchFamily="2" charset="-122"/>
                <a:ea typeface="宋体" panose="02010600030101010101" pitchFamily="2" charset="-122"/>
                <a:cs typeface="宋体" panose="02010600030101010101" pitchFamily="2" charset="-122"/>
              </a:rPr>
              <a:t>。一共</a:t>
            </a:r>
            <a:r>
              <a:rPr lang="en-US" altLang="zh-CN" sz="2000" dirty="0">
                <a:latin typeface="宋体" panose="02010600030101010101" pitchFamily="2" charset="-122"/>
                <a:ea typeface="宋体" panose="02010600030101010101" pitchFamily="2" charset="-122"/>
                <a:cs typeface="宋体" panose="02010600030101010101" pitchFamily="2" charset="-122"/>
              </a:rPr>
              <a:t>10</a:t>
            </a:r>
            <a:r>
              <a:rPr lang="zh-CN" altLang="en-US" sz="2000" dirty="0">
                <a:latin typeface="宋体" panose="02010600030101010101" pitchFamily="2" charset="-122"/>
                <a:ea typeface="宋体" panose="02010600030101010101" pitchFamily="2" charset="-122"/>
                <a:cs typeface="宋体" panose="02010600030101010101" pitchFamily="2" charset="-122"/>
              </a:rPr>
              <a:t>个类别，分别是数字</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9</a:t>
            </a:r>
            <a:r>
              <a:rPr lang="zh-CN" altLang="en-US" sz="2000" dirty="0">
                <a:latin typeface="宋体" panose="02010600030101010101" pitchFamily="2" charset="-122"/>
                <a:ea typeface="宋体" panose="02010600030101010101" pitchFamily="2" charset="-122"/>
                <a:cs typeface="宋体" panose="02010600030101010101" pitchFamily="2" charset="-122"/>
              </a:rPr>
              <a:t>，每个类别大概有</a:t>
            </a:r>
            <a:r>
              <a:rPr lang="en-US" altLang="zh-CN" sz="2000" dirty="0">
                <a:latin typeface="宋体" panose="02010600030101010101" pitchFamily="2" charset="-122"/>
                <a:ea typeface="宋体" panose="02010600030101010101" pitchFamily="2" charset="-122"/>
                <a:cs typeface="宋体" panose="02010600030101010101" pitchFamily="2" charset="-122"/>
              </a:rPr>
              <a:t>180</a:t>
            </a:r>
            <a:r>
              <a:rPr lang="zh-CN" altLang="en-US" sz="2000" dirty="0">
                <a:latin typeface="宋体" panose="02010600030101010101" pitchFamily="2" charset="-122"/>
                <a:ea typeface="宋体" panose="02010600030101010101" pitchFamily="2" charset="-122"/>
                <a:cs typeface="宋体" panose="02010600030101010101" pitchFamily="2" charset="-122"/>
              </a:rPr>
              <a:t>个样本。对数据集样本进行可视化操作，实验结果见图</a:t>
            </a:r>
            <a:r>
              <a:rPr lang="en-US" altLang="zh-CN" sz="2000" dirty="0">
                <a:latin typeface="宋体" panose="02010600030101010101" pitchFamily="2" charset="-122"/>
                <a:ea typeface="宋体" panose="02010600030101010101" pitchFamily="2" charset="-122"/>
                <a:cs typeface="宋体" panose="02010600030101010101" pitchFamily="2" charset="-122"/>
              </a:rPr>
              <a:t>6</a:t>
            </a:r>
            <a:r>
              <a:rPr lang="zh-CN" altLang="en-US" sz="2000" dirty="0">
                <a:latin typeface="宋体" panose="02010600030101010101" pitchFamily="2" charset="-122"/>
                <a:ea typeface="宋体" panose="02010600030101010101" pitchFamily="2" charset="-122"/>
                <a:cs typeface="宋体" panose="02010600030101010101" pitchFamily="2" charset="-122"/>
              </a:rPr>
              <a:t>。取样本</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和样本</a:t>
            </a:r>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en-US" sz="2000" dirty="0">
                <a:latin typeface="宋体" panose="02010600030101010101" pitchFamily="2" charset="-122"/>
                <a:ea typeface="宋体" panose="02010600030101010101" pitchFamily="2" charset="-122"/>
                <a:cs typeface="宋体" panose="02010600030101010101" pitchFamily="2" charset="-122"/>
              </a:rPr>
              <a:t>进行展示，见图</a:t>
            </a:r>
            <a:r>
              <a:rPr lang="en-US" altLang="zh-CN" sz="2000" dirty="0">
                <a:latin typeface="宋体" panose="02010600030101010101" pitchFamily="2" charset="-122"/>
                <a:ea typeface="宋体" panose="02010600030101010101" pitchFamily="2" charset="-122"/>
                <a:cs typeface="宋体" panose="02010600030101010101" pitchFamily="2" charset="-122"/>
              </a:rPr>
              <a:t>4</a:t>
            </a:r>
            <a:r>
              <a:rPr lang="zh-CN" altLang="en-US" sz="2000" dirty="0">
                <a:latin typeface="宋体" panose="02010600030101010101" pitchFamily="2" charset="-122"/>
                <a:ea typeface="宋体" panose="02010600030101010101" pitchFamily="2" charset="-122"/>
                <a:cs typeface="宋体" panose="02010600030101010101" pitchFamily="2" charset="-122"/>
              </a:rPr>
              <a:t>和图</a:t>
            </a:r>
            <a:r>
              <a:rPr lang="en-US" altLang="zh-CN" sz="2000" dirty="0">
                <a:latin typeface="宋体" panose="02010600030101010101" pitchFamily="2" charset="-122"/>
                <a:ea typeface="宋体" panose="02010600030101010101" pitchFamily="2" charset="-122"/>
                <a:cs typeface="宋体" panose="02010600030101010101" pitchFamily="2" charset="-122"/>
              </a:rPr>
              <a:t>5.</a:t>
            </a: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   图</a:t>
            </a:r>
            <a:r>
              <a:rPr lang="en-US" altLang="zh-CN" sz="2000" dirty="0">
                <a:latin typeface="宋体" panose="02010600030101010101" pitchFamily="2" charset="-122"/>
                <a:ea typeface="宋体" panose="02010600030101010101" pitchFamily="2" charset="-122"/>
                <a:cs typeface="宋体" panose="02010600030101010101" pitchFamily="2" charset="-122"/>
              </a:rPr>
              <a:t>4.</a:t>
            </a:r>
            <a:r>
              <a:rPr lang="zh-CN" altLang="en-US" sz="2000" dirty="0">
                <a:latin typeface="宋体" panose="02010600030101010101" pitchFamily="2" charset="-122"/>
                <a:ea typeface="宋体" panose="02010600030101010101" pitchFamily="2" charset="-122"/>
                <a:cs typeface="宋体" panose="02010600030101010101" pitchFamily="2" charset="-122"/>
              </a:rPr>
              <a:t>手写数字数据集第</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个样本                图</a:t>
            </a:r>
            <a:r>
              <a:rPr lang="en-US" altLang="zh-CN" sz="2000" dirty="0">
                <a:latin typeface="宋体" panose="02010600030101010101" pitchFamily="2" charset="-122"/>
                <a:ea typeface="宋体" panose="02010600030101010101" pitchFamily="2" charset="-122"/>
                <a:cs typeface="宋体" panose="02010600030101010101" pitchFamily="2" charset="-122"/>
              </a:rPr>
              <a:t>5.</a:t>
            </a:r>
            <a:r>
              <a:rPr lang="zh-CN" altLang="en-US" sz="2000" dirty="0">
                <a:latin typeface="宋体" panose="02010600030101010101" pitchFamily="2" charset="-122"/>
                <a:ea typeface="宋体" panose="02010600030101010101" pitchFamily="2" charset="-122"/>
                <a:cs typeface="宋体" panose="02010600030101010101" pitchFamily="2" charset="-122"/>
              </a:rPr>
              <a:t>手写数字数据集第</a:t>
            </a:r>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en-US" sz="2000" dirty="0">
                <a:latin typeface="宋体" panose="02010600030101010101" pitchFamily="2" charset="-122"/>
                <a:ea typeface="宋体" panose="02010600030101010101" pitchFamily="2" charset="-122"/>
                <a:cs typeface="宋体" panose="02010600030101010101" pitchFamily="2" charset="-122"/>
              </a:rPr>
              <a:t>个样本</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pic>
        <p:nvPicPr>
          <p:cNvPr id="5" name="图形 4">
            <a:extLst>
              <a:ext uri="{FF2B5EF4-FFF2-40B4-BE49-F238E27FC236}">
                <a16:creationId xmlns:a16="http://schemas.microsoft.com/office/drawing/2014/main" id="{21B90643-721B-4248-A82C-29FE6B8574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3779" y="2679738"/>
            <a:ext cx="3095912" cy="3095912"/>
          </a:xfrm>
          <a:prstGeom prst="rect">
            <a:avLst/>
          </a:prstGeom>
        </p:spPr>
      </p:pic>
      <p:pic>
        <p:nvPicPr>
          <p:cNvPr id="7" name="图形 6">
            <a:extLst>
              <a:ext uri="{FF2B5EF4-FFF2-40B4-BE49-F238E27FC236}">
                <a16:creationId xmlns:a16="http://schemas.microsoft.com/office/drawing/2014/main" id="{8DDBEBB8-BBCC-4BC9-96CC-5E731AF781F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48334" y="2679738"/>
            <a:ext cx="3095912" cy="3095912"/>
          </a:xfrm>
          <a:prstGeom prst="rect">
            <a:avLst/>
          </a:prstGeom>
        </p:spPr>
      </p:pic>
    </p:spTree>
    <p:extLst>
      <p:ext uri="{BB962C8B-B14F-4D97-AF65-F5344CB8AC3E}">
        <p14:creationId xmlns:p14="http://schemas.microsoft.com/office/powerpoint/2010/main" val="347922659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51839" y="63183"/>
            <a:ext cx="4288353"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实验部分</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数据集介绍</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17</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3" y="727626"/>
            <a:ext cx="10206355" cy="5098512"/>
          </a:xfrm>
          <a:prstGeom prst="rect">
            <a:avLst/>
          </a:prstGeom>
          <a:noFill/>
        </p:spPr>
        <p:txBody>
          <a:bodyPr wrap="square" rtlCol="0">
            <a:spAutoFit/>
          </a:bodyPr>
          <a:lstStyle/>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图</a:t>
            </a:r>
            <a:r>
              <a:rPr lang="en-US" altLang="zh-CN" sz="2000" dirty="0">
                <a:latin typeface="宋体" panose="02010600030101010101" pitchFamily="2" charset="-122"/>
                <a:ea typeface="宋体" panose="02010600030101010101" pitchFamily="2" charset="-122"/>
                <a:cs typeface="宋体" panose="02010600030101010101" pitchFamily="2" charset="-122"/>
              </a:rPr>
              <a:t>6.</a:t>
            </a:r>
            <a:r>
              <a:rPr lang="zh-CN" altLang="en-US" sz="2000" dirty="0">
                <a:latin typeface="宋体" panose="02010600030101010101" pitchFamily="2" charset="-122"/>
                <a:ea typeface="宋体" panose="02010600030101010101" pitchFamily="2" charset="-122"/>
                <a:cs typeface="宋体" panose="02010600030101010101" pitchFamily="2" charset="-122"/>
              </a:rPr>
              <a:t>手写数字数据集样本可视化</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pic>
        <p:nvPicPr>
          <p:cNvPr id="11" name="图形 10">
            <a:extLst>
              <a:ext uri="{FF2B5EF4-FFF2-40B4-BE49-F238E27FC236}">
                <a16:creationId xmlns:a16="http://schemas.microsoft.com/office/drawing/2014/main" id="{DC362427-BC26-48D1-9608-38C9FE9CCD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71825" y="897583"/>
            <a:ext cx="5848350" cy="4391025"/>
          </a:xfrm>
          <a:prstGeom prst="rect">
            <a:avLst/>
          </a:prstGeom>
        </p:spPr>
      </p:pic>
    </p:spTree>
    <p:extLst>
      <p:ext uri="{BB962C8B-B14F-4D97-AF65-F5344CB8AC3E}">
        <p14:creationId xmlns:p14="http://schemas.microsoft.com/office/powerpoint/2010/main" val="57248770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4304484" y="63183"/>
            <a:ext cx="3583033" cy="584775"/>
          </a:xfrm>
          <a:prstGeom prst="rect">
            <a:avLst/>
          </a:prstGeom>
          <a:noFill/>
          <a:ln w="9525">
            <a:noFill/>
          </a:ln>
        </p:spPr>
        <p:txBody>
          <a:bodyPr wrap="none" anchor="t" anchorCtr="0">
            <a:spAutoFit/>
          </a:bodyPr>
          <a:lstStyle/>
          <a:p>
            <a:pPr algn="ct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Kmeans</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聚类结果</a:t>
            </a:r>
            <a:endParaRPr lang="zh-CN" altLang="en-US" sz="3200" dirty="0">
              <a:latin typeface="宋体" panose="02010600030101010101" pitchFamily="2" charset="-122"/>
              <a:ea typeface="宋体" panose="02010600030101010101" pitchFamily="2" charset="-122"/>
            </a:endParaRP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18</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3" y="727626"/>
            <a:ext cx="10206355" cy="5560176"/>
          </a:xfrm>
          <a:prstGeom prst="rect">
            <a:avLst/>
          </a:prstGeom>
          <a:noFill/>
        </p:spPr>
        <p:txBody>
          <a:bodyPr wrap="square" rtlCol="0">
            <a:spAutoFit/>
          </a:bodyPr>
          <a:lstStyle/>
          <a:p>
            <a:pPr marL="28575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使用</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Kmeans</a:t>
            </a:r>
            <a:r>
              <a:rPr lang="zh-CN" altLang="en-US" sz="2000" dirty="0">
                <a:latin typeface="宋体" panose="02010600030101010101" pitchFamily="2" charset="-122"/>
                <a:ea typeface="宋体" panose="02010600030101010101" pitchFamily="2" charset="-122"/>
                <a:cs typeface="宋体" panose="02010600030101010101" pitchFamily="2" charset="-122"/>
              </a:rPr>
              <a:t>算法对鸢尾花数据集进行聚类实验，选择</a:t>
            </a:r>
            <a:r>
              <a:rPr lang="en-US" altLang="zh-CN" sz="2000" dirty="0">
                <a:latin typeface="宋体" panose="02010600030101010101" pitchFamily="2" charset="-122"/>
                <a:ea typeface="宋体" panose="02010600030101010101" pitchFamily="2" charset="-122"/>
                <a:cs typeface="宋体" panose="02010600030101010101" pitchFamily="2" charset="-122"/>
              </a:rPr>
              <a:t>3</a:t>
            </a:r>
            <a:r>
              <a:rPr lang="zh-CN" altLang="en-US" sz="2000" dirty="0">
                <a:latin typeface="宋体" panose="02010600030101010101" pitchFamily="2" charset="-122"/>
                <a:ea typeface="宋体" panose="02010600030101010101" pitchFamily="2" charset="-122"/>
                <a:cs typeface="宋体" panose="02010600030101010101" pitchFamily="2" charset="-122"/>
              </a:rPr>
              <a:t>个簇数量，最大迭代次数为</a:t>
            </a:r>
            <a:r>
              <a:rPr lang="en-US" altLang="zh-CN" sz="2000" dirty="0">
                <a:latin typeface="宋体" panose="02010600030101010101" pitchFamily="2" charset="-122"/>
                <a:ea typeface="宋体" panose="02010600030101010101" pitchFamily="2" charset="-122"/>
                <a:cs typeface="宋体" panose="02010600030101010101" pitchFamily="2" charset="-122"/>
              </a:rPr>
              <a:t>300</a:t>
            </a:r>
            <a:r>
              <a:rPr lang="zh-CN" altLang="en-US" sz="2000" dirty="0">
                <a:latin typeface="宋体" panose="02010600030101010101" pitchFamily="2" charset="-122"/>
                <a:ea typeface="宋体" panose="02010600030101010101" pitchFamily="2" charset="-122"/>
                <a:cs typeface="宋体" panose="02010600030101010101" pitchFamily="2" charset="-122"/>
              </a:rPr>
              <a:t>，随机选取</a:t>
            </a:r>
            <a:r>
              <a:rPr lang="en-US" altLang="zh-CN" sz="2000" dirty="0">
                <a:latin typeface="宋体" panose="02010600030101010101" pitchFamily="2" charset="-122"/>
                <a:ea typeface="宋体" panose="02010600030101010101" pitchFamily="2" charset="-122"/>
                <a:cs typeface="宋体" panose="02010600030101010101" pitchFamily="2" charset="-122"/>
              </a:rPr>
              <a:t>3</a:t>
            </a:r>
            <a:r>
              <a:rPr lang="zh-CN" altLang="en-US" sz="2000" dirty="0">
                <a:latin typeface="宋体" panose="02010600030101010101" pitchFamily="2" charset="-122"/>
                <a:ea typeface="宋体" panose="02010600030101010101" pitchFamily="2" charset="-122"/>
                <a:cs typeface="宋体" panose="02010600030101010101" pitchFamily="2" charset="-122"/>
              </a:rPr>
              <a:t>个初始化均值，随机数种子为</a:t>
            </a:r>
            <a:r>
              <a:rPr lang="en-US" altLang="zh-CN" sz="2000" dirty="0">
                <a:latin typeface="宋体" panose="02010600030101010101" pitchFamily="2" charset="-122"/>
                <a:ea typeface="宋体" panose="02010600030101010101" pitchFamily="2" charset="-122"/>
                <a:cs typeface="宋体" panose="02010600030101010101" pitchFamily="2" charset="-122"/>
              </a:rPr>
              <a:t>3</a:t>
            </a:r>
            <a:r>
              <a:rPr lang="zh-CN" altLang="en-US" sz="2000" dirty="0">
                <a:latin typeface="宋体" panose="02010600030101010101" pitchFamily="2" charset="-122"/>
                <a:ea typeface="宋体" panose="02010600030101010101" pitchFamily="2" charset="-122"/>
                <a:cs typeface="宋体" panose="02010600030101010101" pitchFamily="2" charset="-122"/>
              </a:rPr>
              <a:t>，得到结果见图</a:t>
            </a:r>
            <a:r>
              <a:rPr lang="en-US" altLang="zh-CN" sz="2000" dirty="0">
                <a:latin typeface="宋体" panose="02010600030101010101" pitchFamily="2" charset="-122"/>
                <a:ea typeface="宋体" panose="02010600030101010101" pitchFamily="2" charset="-122"/>
                <a:cs typeface="宋体" panose="02010600030101010101" pitchFamily="2" charset="-122"/>
              </a:rPr>
              <a:t>7</a:t>
            </a: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图</a:t>
            </a:r>
            <a:r>
              <a:rPr lang="en-US" altLang="zh-CN" sz="2000" dirty="0">
                <a:latin typeface="宋体" panose="02010600030101010101" pitchFamily="2" charset="-122"/>
                <a:ea typeface="宋体" panose="02010600030101010101" pitchFamily="2" charset="-122"/>
                <a:cs typeface="宋体" panose="02010600030101010101" pitchFamily="2" charset="-122"/>
              </a:rPr>
              <a:t>7.</a:t>
            </a:r>
            <a:r>
              <a:rPr lang="zh-CN" altLang="en-US" sz="2000" dirty="0">
                <a:latin typeface="宋体" panose="02010600030101010101" pitchFamily="2" charset="-122"/>
                <a:ea typeface="宋体" panose="02010600030101010101" pitchFamily="2" charset="-122"/>
                <a:cs typeface="宋体" panose="02010600030101010101" pitchFamily="2" charset="-122"/>
              </a:rPr>
              <a:t>鸢尾花数据集聚类结果</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pic>
        <p:nvPicPr>
          <p:cNvPr id="11" name="图形 10">
            <a:extLst>
              <a:ext uri="{FF2B5EF4-FFF2-40B4-BE49-F238E27FC236}">
                <a16:creationId xmlns:a16="http://schemas.microsoft.com/office/drawing/2014/main" id="{5411C6D5-EEC8-4A86-80C6-43689145E8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3706" y="1653365"/>
            <a:ext cx="5383594" cy="4042080"/>
          </a:xfrm>
          <a:prstGeom prst="rect">
            <a:avLst/>
          </a:prstGeom>
        </p:spPr>
      </p:pic>
    </p:spTree>
    <p:extLst>
      <p:ext uri="{BB962C8B-B14F-4D97-AF65-F5344CB8AC3E}">
        <p14:creationId xmlns:p14="http://schemas.microsoft.com/office/powerpoint/2010/main" val="34390861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4304484" y="63183"/>
            <a:ext cx="3583033" cy="584775"/>
          </a:xfrm>
          <a:prstGeom prst="rect">
            <a:avLst/>
          </a:prstGeom>
          <a:noFill/>
          <a:ln w="9525">
            <a:noFill/>
          </a:ln>
        </p:spPr>
        <p:txBody>
          <a:bodyPr wrap="none" anchor="t" anchorCtr="0">
            <a:spAutoFit/>
          </a:bodyPr>
          <a:lstStyle/>
          <a:p>
            <a:pPr algn="ct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Kmeans</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聚类结果</a:t>
            </a:r>
            <a:endParaRPr lang="zh-CN" altLang="en-US" sz="3200" dirty="0">
              <a:latin typeface="宋体" panose="02010600030101010101" pitchFamily="2" charset="-122"/>
              <a:ea typeface="宋体" panose="02010600030101010101" pitchFamily="2" charset="-122"/>
            </a:endParaRP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19</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3" y="727626"/>
            <a:ext cx="10206355" cy="5560176"/>
          </a:xfrm>
          <a:prstGeom prst="rect">
            <a:avLst/>
          </a:prstGeom>
          <a:noFill/>
        </p:spPr>
        <p:txBody>
          <a:bodyPr wrap="square" rtlCol="0">
            <a:spAutoFit/>
          </a:bodyPr>
          <a:lstStyle/>
          <a:p>
            <a:pPr marL="28575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使用</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Kmeans</a:t>
            </a:r>
            <a:r>
              <a:rPr lang="zh-CN" altLang="en-US" sz="2000" dirty="0">
                <a:latin typeface="宋体" panose="02010600030101010101" pitchFamily="2" charset="-122"/>
                <a:ea typeface="宋体" panose="02010600030101010101" pitchFamily="2" charset="-122"/>
                <a:cs typeface="宋体" panose="02010600030101010101" pitchFamily="2" charset="-122"/>
              </a:rPr>
              <a:t>算法对手写数字数据集进行聚类实验，选择</a:t>
            </a:r>
            <a:r>
              <a:rPr lang="en-US" altLang="zh-CN" sz="2000" dirty="0">
                <a:latin typeface="宋体" panose="02010600030101010101" pitchFamily="2" charset="-122"/>
                <a:ea typeface="宋体" panose="02010600030101010101" pitchFamily="2" charset="-122"/>
                <a:cs typeface="宋体" panose="02010600030101010101" pitchFamily="2" charset="-122"/>
              </a:rPr>
              <a:t>10</a:t>
            </a:r>
            <a:r>
              <a:rPr lang="zh-CN" altLang="en-US" sz="2000" dirty="0">
                <a:latin typeface="宋体" panose="02010600030101010101" pitchFamily="2" charset="-122"/>
                <a:ea typeface="宋体" panose="02010600030101010101" pitchFamily="2" charset="-122"/>
                <a:cs typeface="宋体" panose="02010600030101010101" pitchFamily="2" charset="-122"/>
              </a:rPr>
              <a:t>个簇数量，最大迭代次数为</a:t>
            </a:r>
            <a:r>
              <a:rPr lang="en-US" altLang="zh-CN" sz="2000" dirty="0">
                <a:latin typeface="宋体" panose="02010600030101010101" pitchFamily="2" charset="-122"/>
                <a:ea typeface="宋体" panose="02010600030101010101" pitchFamily="2" charset="-122"/>
                <a:cs typeface="宋体" panose="02010600030101010101" pitchFamily="2" charset="-122"/>
              </a:rPr>
              <a:t>300</a:t>
            </a:r>
            <a:r>
              <a:rPr lang="zh-CN" altLang="en-US" sz="2000" dirty="0">
                <a:latin typeface="宋体" panose="02010600030101010101" pitchFamily="2" charset="-122"/>
                <a:ea typeface="宋体" panose="02010600030101010101" pitchFamily="2" charset="-122"/>
                <a:cs typeface="宋体" panose="02010600030101010101" pitchFamily="2" charset="-122"/>
              </a:rPr>
              <a:t>，随机数种子为</a:t>
            </a:r>
            <a:r>
              <a:rPr lang="en-US" altLang="zh-CN" sz="2000" dirty="0">
                <a:latin typeface="宋体" panose="02010600030101010101" pitchFamily="2" charset="-122"/>
                <a:ea typeface="宋体" panose="02010600030101010101" pitchFamily="2" charset="-122"/>
                <a:cs typeface="宋体" panose="02010600030101010101" pitchFamily="2" charset="-122"/>
              </a:rPr>
              <a:t>3</a:t>
            </a:r>
            <a:r>
              <a:rPr lang="zh-CN" altLang="en-US" sz="2000" dirty="0">
                <a:latin typeface="宋体" panose="02010600030101010101" pitchFamily="2" charset="-122"/>
                <a:ea typeface="宋体" panose="02010600030101010101" pitchFamily="2" charset="-122"/>
                <a:cs typeface="宋体" panose="02010600030101010101" pitchFamily="2" charset="-122"/>
              </a:rPr>
              <a:t>，得到结果见图</a:t>
            </a:r>
            <a:r>
              <a:rPr lang="en-US" altLang="zh-CN" sz="2000" dirty="0">
                <a:latin typeface="宋体" panose="02010600030101010101" pitchFamily="2" charset="-122"/>
                <a:ea typeface="宋体" panose="02010600030101010101" pitchFamily="2" charset="-122"/>
                <a:cs typeface="宋体" panose="02010600030101010101" pitchFamily="2" charset="-122"/>
              </a:rPr>
              <a:t>8</a:t>
            </a: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图</a:t>
            </a:r>
            <a:r>
              <a:rPr lang="en-US" altLang="zh-CN" sz="2000" dirty="0">
                <a:latin typeface="宋体" panose="02010600030101010101" pitchFamily="2" charset="-122"/>
                <a:ea typeface="宋体" panose="02010600030101010101" pitchFamily="2" charset="-122"/>
                <a:cs typeface="宋体" panose="02010600030101010101" pitchFamily="2" charset="-122"/>
              </a:rPr>
              <a:t>8.</a:t>
            </a:r>
            <a:r>
              <a:rPr lang="zh-CN" altLang="en-US" sz="2000" dirty="0">
                <a:latin typeface="宋体" panose="02010600030101010101" pitchFamily="2" charset="-122"/>
                <a:ea typeface="宋体" panose="02010600030101010101" pitchFamily="2" charset="-122"/>
                <a:cs typeface="宋体" panose="02010600030101010101" pitchFamily="2" charset="-122"/>
              </a:rPr>
              <a:t>手写数字数据集聚类结果</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pic>
        <p:nvPicPr>
          <p:cNvPr id="5" name="图形 4">
            <a:extLst>
              <a:ext uri="{FF2B5EF4-FFF2-40B4-BE49-F238E27FC236}">
                <a16:creationId xmlns:a16="http://schemas.microsoft.com/office/drawing/2014/main" id="{BB87ABB2-4708-48D4-B650-618A668FA6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64476" y="1718688"/>
            <a:ext cx="5263048" cy="3951572"/>
          </a:xfrm>
          <a:prstGeom prst="rect">
            <a:avLst/>
          </a:prstGeom>
        </p:spPr>
      </p:pic>
    </p:spTree>
    <p:extLst>
      <p:ext uri="{BB962C8B-B14F-4D97-AF65-F5344CB8AC3E}">
        <p14:creationId xmlns:p14="http://schemas.microsoft.com/office/powerpoint/2010/main" val="14183117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5187950" y="62548"/>
            <a:ext cx="1816100" cy="583565"/>
          </a:xfrm>
          <a:prstGeom prst="rect">
            <a:avLst/>
          </a:prstGeom>
          <a:noFill/>
          <a:ln w="9525">
            <a:noFill/>
          </a:ln>
        </p:spPr>
        <p:txBody>
          <a:bodyPr wrap="none" anchor="t" anchorCtr="0">
            <a:spAutoFit/>
          </a:bodyPr>
          <a:lstStyle/>
          <a:p>
            <a:r>
              <a:rPr lang="zh-CN" altLang="en-US" sz="3200" dirty="0">
                <a:latin typeface="宋体" panose="02010600030101010101" pitchFamily="2" charset="-122"/>
                <a:ea typeface="宋体" panose="02010600030101010101" pitchFamily="2" charset="-122"/>
              </a:rPr>
              <a:t>主要内容</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7" name="文本框 6">
            <a:extLst>
              <a:ext uri="{FF2B5EF4-FFF2-40B4-BE49-F238E27FC236}">
                <a16:creationId xmlns:a16="http://schemas.microsoft.com/office/drawing/2014/main" id="{C927B3BB-7129-4981-9971-08B7CDB28129}"/>
              </a:ext>
            </a:extLst>
          </p:cNvPr>
          <p:cNvSpPr txBox="1"/>
          <p:nvPr/>
        </p:nvSpPr>
        <p:spPr>
          <a:xfrm>
            <a:off x="992823" y="1764121"/>
            <a:ext cx="10206355" cy="2775760"/>
          </a:xfrm>
          <a:prstGeom prst="rect">
            <a:avLst/>
          </a:prstGeom>
          <a:noFill/>
        </p:spPr>
        <p:txBody>
          <a:bodyPr wrap="square" rtlCol="0">
            <a:spAutoFit/>
          </a:bodyPr>
          <a:lstStyle/>
          <a:p>
            <a:pPr marL="628650" indent="-342900">
              <a:lnSpc>
                <a:spcPct val="150000"/>
              </a:lnSpc>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cs typeface="宋体" panose="02010600030101010101" pitchFamily="2" charset="-122"/>
              </a:rPr>
              <a:t>第一部分：聚类概述</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cs typeface="宋体" panose="02010600030101010101" pitchFamily="2" charset="-122"/>
              </a:rPr>
              <a:t>第二部分：原型聚类</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cs typeface="宋体" panose="02010600030101010101" pitchFamily="2" charset="-122"/>
              </a:rPr>
              <a:t>第三部分：密度聚类</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cs typeface="宋体" panose="02010600030101010101" pitchFamily="2" charset="-122"/>
              </a:rPr>
              <a:t>第四部分：层次聚类</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cs typeface="宋体" panose="02010600030101010101" pitchFamily="2" charset="-122"/>
              </a:rPr>
              <a:t>第五部分：实验部分</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4304512" y="63183"/>
            <a:ext cx="3583033" cy="584775"/>
          </a:xfrm>
          <a:prstGeom prst="rect">
            <a:avLst/>
          </a:prstGeom>
          <a:noFill/>
          <a:ln w="9525">
            <a:noFill/>
          </a:ln>
        </p:spPr>
        <p:txBody>
          <a:bodyPr wrap="none" anchor="t" anchorCtr="0">
            <a:spAutoFit/>
          </a:bodyPr>
          <a:lstStyle/>
          <a:p>
            <a:pPr algn="ct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Kmeans</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性能度量</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20</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3" y="1334548"/>
            <a:ext cx="10206355" cy="3727239"/>
          </a:xfrm>
          <a:prstGeom prst="rect">
            <a:avLst/>
          </a:prstGeom>
          <a:noFill/>
        </p:spPr>
        <p:txBody>
          <a:bodyPr wrap="square" rtlCol="0">
            <a:spAutoFit/>
          </a:bodyPr>
          <a:lstStyle/>
          <a:p>
            <a:pPr marL="628650" indent="-342900">
              <a:lnSpc>
                <a:spcPct val="150000"/>
              </a:lnSpc>
              <a:buFont typeface="Wingdings" panose="05000000000000000000" pitchFamily="2" charset="2"/>
              <a:buChar char="l"/>
            </a:pP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轮廓系数（</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Silhouette</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）：每个样本都有对应的轮廓系数，轮廓系数由两个部分组成：</a:t>
            </a:r>
            <a:endPar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1085850" lvl="1" indent="-342900">
              <a:lnSpc>
                <a:spcPct val="150000"/>
              </a:lnSpc>
              <a:buFont typeface="Arial" panose="020B0604020202020204" pitchFamily="34" charset="0"/>
              <a:buChar char="•"/>
            </a:pPr>
            <a:r>
              <a:rPr lang="en-US" altLang="zh-CN" sz="2000" kern="12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kern="12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rPr>
              <a:t>样本与同一簇类中的其他样本点的平均距离</a:t>
            </a:r>
            <a:endParaRPr lang="en-US" altLang="zh-CN" sz="2000" dirty="0">
              <a:latin typeface="宋体" panose="02010600030101010101" pitchFamily="2" charset="-122"/>
              <a:ea typeface="宋体" panose="02010600030101010101" pitchFamily="2" charset="-122"/>
            </a:endParaRPr>
          </a:p>
          <a:p>
            <a:pPr marL="1085850" lvl="1" indent="-342900">
              <a:lnSpc>
                <a:spcPct val="150000"/>
              </a:lnSpc>
              <a:buFont typeface="Arial" panose="020B0604020202020204" pitchFamily="34" charset="0"/>
              <a:buChar char="•"/>
            </a:pPr>
            <a:r>
              <a:rPr lang="en-US" altLang="zh-CN" sz="2000" kern="12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kern="1200" dirty="0">
                <a:latin typeface="宋体" panose="02010600030101010101" pitchFamily="2" charset="-122"/>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rPr>
              <a:t>样本与距离最近簇类中所有样本点的平均距离</a:t>
            </a:r>
            <a:endParaRPr lang="en-US" altLang="zh-CN" sz="2000" dirty="0">
              <a:latin typeface="宋体" panose="02010600030101010101" pitchFamily="2" charset="-122"/>
              <a:ea typeface="宋体" panose="02010600030101010101" pitchFamily="2" charset="-122"/>
            </a:endParaRPr>
          </a:p>
          <a:p>
            <a:pPr marL="1085850" lvl="1" indent="-342900">
              <a:lnSpc>
                <a:spcPct val="150000"/>
              </a:lnSpc>
              <a:buFont typeface="Arial" panose="020B0604020202020204" pitchFamily="34" charset="0"/>
              <a:buChar char="•"/>
            </a:pPr>
            <a:r>
              <a:rPr lang="zh-CN" altLang="en-US" sz="2000" kern="1200" dirty="0">
                <a:latin typeface="宋体" panose="02010600030101010101" pitchFamily="2" charset="-122"/>
                <a:ea typeface="宋体" panose="02010600030101010101" pitchFamily="2" charset="-122"/>
                <a:cs typeface="Times New Roman" panose="02020603050405020304" pitchFamily="18" charset="0"/>
              </a:rPr>
              <a:t>           </a:t>
            </a:r>
            <a:r>
              <a:rPr lang="en-US" altLang="zh-CN" sz="2000" kern="1200" dirty="0">
                <a:latin typeface="宋体" panose="02010600030101010101" pitchFamily="2" charset="-122"/>
                <a:ea typeface="宋体" panose="02010600030101010101" pitchFamily="2" charset="-122"/>
                <a:cs typeface="Times New Roman" panose="02020603050405020304" pitchFamily="18" charset="0"/>
              </a:rPr>
              <a:t>,</a:t>
            </a:r>
            <a:r>
              <a:rPr lang="zh-CN" altLang="en-US" sz="2000" kern="1200" dirty="0">
                <a:latin typeface="宋体" panose="02010600030101010101" pitchFamily="2" charset="-122"/>
                <a:ea typeface="宋体" panose="02010600030101010101" pitchFamily="2" charset="-122"/>
                <a:cs typeface="Times New Roman" panose="02020603050405020304" pitchFamily="18" charset="0"/>
              </a:rPr>
              <a:t>一组数据集的轮廓系数等于该数据集的每个样本轮廓系数的平均值</a:t>
            </a:r>
            <a:endParaRPr lang="en-US" altLang="zh-CN" sz="2000" kern="1200" dirty="0">
              <a:latin typeface="宋体" panose="02010600030101010101" pitchFamily="2" charset="-122"/>
              <a:ea typeface="宋体" panose="02010600030101010101" pitchFamily="2" charset="-122"/>
              <a:cs typeface="Times New Roman" panose="02020603050405020304" pitchFamily="18" charset="0"/>
            </a:endParaRPr>
          </a:p>
          <a:p>
            <a:pPr marL="1085850" lvl="1" indent="-342900">
              <a:lnSpc>
                <a:spcPct val="150000"/>
              </a:lnSpc>
              <a:buFont typeface="Arial" panose="020B0604020202020204" pitchFamily="34" charset="0"/>
              <a:buChar char="•"/>
            </a:pPr>
            <a:r>
              <a:rPr lang="zh-CN" altLang="en-US" sz="2000" b="1" dirty="0">
                <a:solidFill>
                  <a:srgbClr val="0070C0"/>
                </a:solidFill>
                <a:latin typeface="宋体" panose="02010600030101010101" pitchFamily="2" charset="-122"/>
                <a:ea typeface="宋体" panose="02010600030101010101" pitchFamily="2" charset="-122"/>
                <a:cs typeface="Times New Roman" panose="02020603050405020304" pitchFamily="18" charset="0"/>
              </a:rPr>
              <a:t>轮廓系数越大，簇密度较高且分离度较大</a:t>
            </a:r>
            <a:endParaRPr lang="zh-CN" altLang="en-US" sz="2000" b="1" kern="1200" dirty="0">
              <a:solidFill>
                <a:srgbClr val="0070C0"/>
              </a:solidFill>
              <a:latin typeface="宋体" panose="02010600030101010101" pitchFamily="2" charset="-122"/>
              <a:ea typeface="宋体" panose="02010600030101010101" pitchFamily="2" charset="-122"/>
              <a:cs typeface="Times New Roman" panose="02020603050405020304" pitchFamily="18" charset="0"/>
            </a:endParaRPr>
          </a:p>
          <a:p>
            <a:pPr marL="628650" indent="-342900">
              <a:lnSpc>
                <a:spcPct val="150000"/>
              </a:lnSpc>
              <a:buFont typeface="Wingdings" panose="05000000000000000000" pitchFamily="2" charset="2"/>
              <a:buChar char="l"/>
            </a:pPr>
            <a:r>
              <a:rPr lang="zh-CN" altLang="en-US" sz="20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调整的互信息指数（</a:t>
            </a:r>
            <a:r>
              <a:rPr lang="en-US" altLang="zh-CN" sz="20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AMI</a:t>
            </a:r>
            <a:r>
              <a:rPr lang="zh-CN" altLang="en-US" sz="20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AMI</a:t>
            </a:r>
            <a:r>
              <a:rPr lang="zh-CN" altLang="en-US" sz="20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不会受到</a:t>
            </a:r>
            <a:r>
              <a:rPr lang="en-US" altLang="zh-CN" sz="20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取值的影响，取值范围为</a:t>
            </a:r>
            <a:r>
              <a:rPr lang="en-US" altLang="zh-CN" sz="20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[-1,1]</a:t>
            </a:r>
            <a:r>
              <a:rPr lang="zh-CN" altLang="en-US" sz="20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，数值越大，两种聚类</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结果越接近</a:t>
            </a:r>
            <a:endParaRPr lang="en-US" altLang="zh-CN" sz="20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628650" indent="-342900">
              <a:lnSpc>
                <a:spcPct val="150000"/>
              </a:lnSpc>
              <a:buFont typeface="Wingdings" panose="05000000000000000000" pitchFamily="2" charset="2"/>
              <a:buChar char="l"/>
            </a:pPr>
            <a:r>
              <a:rPr lang="en-US" altLang="zh-CN" sz="20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V-measure</a:t>
            </a:r>
            <a:r>
              <a:rPr lang="zh-CN" altLang="en-US" sz="20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：取值范围为</a:t>
            </a:r>
            <a:r>
              <a:rPr lang="en-US" altLang="zh-CN" sz="20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[0,1]</a:t>
            </a:r>
            <a:r>
              <a:rPr lang="zh-CN" altLang="en-US" sz="20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，数值越大，聚类效果越好</a:t>
            </a:r>
          </a:p>
        </p:txBody>
      </p:sp>
      <p:graphicFrame>
        <p:nvGraphicFramePr>
          <p:cNvPr id="2" name="对象 1">
            <a:extLst>
              <a:ext uri="{FF2B5EF4-FFF2-40B4-BE49-F238E27FC236}">
                <a16:creationId xmlns:a16="http://schemas.microsoft.com/office/drawing/2014/main" id="{A3735519-3427-4E27-B10F-0FB90966CE2D}"/>
              </a:ext>
            </a:extLst>
          </p:cNvPr>
          <p:cNvGraphicFramePr>
            <a:graphicFrameLocks noChangeAspect="1"/>
          </p:cNvGraphicFramePr>
          <p:nvPr>
            <p:extLst>
              <p:ext uri="{D42A27DB-BD31-4B8C-83A1-F6EECF244321}">
                <p14:modId xmlns:p14="http://schemas.microsoft.com/office/powerpoint/2010/main" val="3403702164"/>
              </p:ext>
            </p:extLst>
          </p:nvPr>
        </p:nvGraphicFramePr>
        <p:xfrm>
          <a:off x="2146679" y="2721193"/>
          <a:ext cx="1405056" cy="626014"/>
        </p:xfrm>
        <a:graphic>
          <a:graphicData uri="http://schemas.openxmlformats.org/presentationml/2006/ole">
            <mc:AlternateContent xmlns:mc="http://schemas.openxmlformats.org/markup-compatibility/2006">
              <mc:Choice xmlns:v="urn:schemas-microsoft-com:vml" Requires="v">
                <p:oleObj spid="_x0000_s3077" name="Equation" r:id="rId4" imgW="939600" imgH="419040" progId="Equation.DSMT4">
                  <p:embed/>
                </p:oleObj>
              </mc:Choice>
              <mc:Fallback>
                <p:oleObj name="Equation" r:id="rId4" imgW="939600" imgH="419040" progId="Equation.DSMT4">
                  <p:embed/>
                  <p:pic>
                    <p:nvPicPr>
                      <p:cNvPr id="0" name=""/>
                      <p:cNvPicPr/>
                      <p:nvPr/>
                    </p:nvPicPr>
                    <p:blipFill>
                      <a:blip r:embed="rId5"/>
                      <a:stretch>
                        <a:fillRect/>
                      </a:stretch>
                    </p:blipFill>
                    <p:spPr>
                      <a:xfrm>
                        <a:off x="2146679" y="2721193"/>
                        <a:ext cx="1405056" cy="626014"/>
                      </a:xfrm>
                      <a:prstGeom prst="rect">
                        <a:avLst/>
                      </a:prstGeom>
                    </p:spPr>
                  </p:pic>
                </p:oleObj>
              </mc:Fallback>
            </mc:AlternateContent>
          </a:graphicData>
        </a:graphic>
      </p:graphicFrame>
    </p:spTree>
    <p:extLst>
      <p:ext uri="{BB962C8B-B14F-4D97-AF65-F5344CB8AC3E}">
        <p14:creationId xmlns:p14="http://schemas.microsoft.com/office/powerpoint/2010/main" val="80802613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4304505" y="63183"/>
            <a:ext cx="3583032" cy="584775"/>
          </a:xfrm>
          <a:prstGeom prst="rect">
            <a:avLst/>
          </a:prstGeom>
          <a:noFill/>
          <a:ln w="9525">
            <a:noFill/>
          </a:ln>
        </p:spPr>
        <p:txBody>
          <a:bodyPr wrap="none" anchor="t" anchorCtr="0">
            <a:spAutoFit/>
          </a:bodyPr>
          <a:lstStyle/>
          <a:p>
            <a:pPr algn="ct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Kmeans</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性能度量</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21</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3" y="1341409"/>
            <a:ext cx="10206355" cy="2328523"/>
          </a:xfrm>
          <a:prstGeom prst="rect">
            <a:avLst/>
          </a:prstGeom>
          <a:noFill/>
        </p:spPr>
        <p:txBody>
          <a:bodyPr wrap="square" rtlCol="0">
            <a:spAutoFit/>
          </a:bodyPr>
          <a:lstStyle/>
          <a:p>
            <a:pPr marL="28575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选取鸢尾花数据集和手写数字数据集进行实验。</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对比模型的性能度量，实现结果见表</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2.</a:t>
            </a:r>
          </a:p>
          <a:p>
            <a:pPr marL="285750" algn="ctr">
              <a:lnSpc>
                <a:spcPct val="150000"/>
              </a:lnSpc>
            </a:pP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表</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2.</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不同数据集下</a:t>
            </a:r>
            <a:r>
              <a:rPr lang="en-US" altLang="zh-CN" sz="2000"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Kmeans</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的性能度量</a:t>
            </a: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5" name="表格 5">
            <a:extLst>
              <a:ext uri="{FF2B5EF4-FFF2-40B4-BE49-F238E27FC236}">
                <a16:creationId xmlns:a16="http://schemas.microsoft.com/office/drawing/2014/main" id="{D47A5C34-A371-47DC-BBCD-4A9FE4544D27}"/>
              </a:ext>
            </a:extLst>
          </p:cNvPr>
          <p:cNvGraphicFramePr>
            <a:graphicFrameLocks noGrp="1"/>
          </p:cNvGraphicFramePr>
          <p:nvPr>
            <p:extLst>
              <p:ext uri="{D42A27DB-BD31-4B8C-83A1-F6EECF244321}">
                <p14:modId xmlns:p14="http://schemas.microsoft.com/office/powerpoint/2010/main" val="1678005951"/>
              </p:ext>
            </p:extLst>
          </p:nvPr>
        </p:nvGraphicFramePr>
        <p:xfrm>
          <a:off x="1627674" y="2427172"/>
          <a:ext cx="8936653" cy="11125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905482727"/>
                    </a:ext>
                  </a:extLst>
                </a:gridCol>
                <a:gridCol w="1016000">
                  <a:extLst>
                    <a:ext uri="{9D8B030D-6E8A-4147-A177-3AD203B41FA5}">
                      <a16:colId xmlns:a16="http://schemas.microsoft.com/office/drawing/2014/main" val="253729825"/>
                    </a:ext>
                  </a:extLst>
                </a:gridCol>
                <a:gridCol w="1016000">
                  <a:extLst>
                    <a:ext uri="{9D8B030D-6E8A-4147-A177-3AD203B41FA5}">
                      <a16:colId xmlns:a16="http://schemas.microsoft.com/office/drawing/2014/main" val="73502157"/>
                    </a:ext>
                  </a:extLst>
                </a:gridCol>
                <a:gridCol w="1016000">
                  <a:extLst>
                    <a:ext uri="{9D8B030D-6E8A-4147-A177-3AD203B41FA5}">
                      <a16:colId xmlns:a16="http://schemas.microsoft.com/office/drawing/2014/main" val="3037412777"/>
                    </a:ext>
                  </a:extLst>
                </a:gridCol>
                <a:gridCol w="1016000">
                  <a:extLst>
                    <a:ext uri="{9D8B030D-6E8A-4147-A177-3AD203B41FA5}">
                      <a16:colId xmlns:a16="http://schemas.microsoft.com/office/drawing/2014/main" val="1864655958"/>
                    </a:ext>
                  </a:extLst>
                </a:gridCol>
                <a:gridCol w="1136261">
                  <a:extLst>
                    <a:ext uri="{9D8B030D-6E8A-4147-A177-3AD203B41FA5}">
                      <a16:colId xmlns:a16="http://schemas.microsoft.com/office/drawing/2014/main" val="383013945"/>
                    </a:ext>
                  </a:extLst>
                </a:gridCol>
                <a:gridCol w="1059543">
                  <a:extLst>
                    <a:ext uri="{9D8B030D-6E8A-4147-A177-3AD203B41FA5}">
                      <a16:colId xmlns:a16="http://schemas.microsoft.com/office/drawing/2014/main" val="1785831631"/>
                    </a:ext>
                  </a:extLst>
                </a:gridCol>
                <a:gridCol w="1660849">
                  <a:extLst>
                    <a:ext uri="{9D8B030D-6E8A-4147-A177-3AD203B41FA5}">
                      <a16:colId xmlns:a16="http://schemas.microsoft.com/office/drawing/2014/main" val="837085433"/>
                    </a:ext>
                  </a:extLst>
                </a:gridCol>
              </a:tblGrid>
              <a:tr h="370840">
                <a:tc>
                  <a:txBody>
                    <a:bodyPr/>
                    <a:lstStyle/>
                    <a:p>
                      <a:pPr algn="ctr"/>
                      <a:r>
                        <a:rPr lang="zh-CN" altLang="en-US" sz="1800" b="0" dirty="0">
                          <a:solidFill>
                            <a:schemeClr val="tx1"/>
                          </a:solidFill>
                          <a:latin typeface="宋体" panose="02010600030101010101" pitchFamily="2" charset="-122"/>
                          <a:ea typeface="宋体" panose="02010600030101010101" pitchFamily="2" charset="-122"/>
                        </a:rPr>
                        <a:t>数据集</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8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JC</a:t>
                      </a:r>
                      <a:endParaRPr lang="zh-CN" altLang="en-US" sz="18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8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FMI</a:t>
                      </a:r>
                      <a:endParaRPr lang="zh-CN" altLang="en-US" sz="18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8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ARI</a:t>
                      </a:r>
                      <a:endParaRPr lang="zh-CN" altLang="en-US" sz="18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8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DBI</a:t>
                      </a:r>
                      <a:endParaRPr lang="zh-CN" altLang="en-US" sz="18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Silhouette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8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AMI</a:t>
                      </a:r>
                      <a:endParaRPr lang="zh-CN" altLang="en-US" sz="18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8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V-measure</a:t>
                      </a:r>
                      <a:endParaRPr lang="zh-CN" altLang="en-US" sz="18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28638891"/>
                  </a:ext>
                </a:extLst>
              </a:tr>
              <a:tr h="370840">
                <a:tc>
                  <a:txBody>
                    <a:bodyPr/>
                    <a:lstStyle/>
                    <a:p>
                      <a:pPr algn="ctr"/>
                      <a:r>
                        <a:rPr lang="en-US" altLang="zh-CN" sz="1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iris</a:t>
                      </a:r>
                      <a:endParaRPr lang="zh-CN" altLang="en-US" sz="1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0.8141</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0.8208</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0.7302</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0.6619</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0.5528</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0.7551</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0.7581</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901409266"/>
                  </a:ext>
                </a:extLst>
              </a:tr>
              <a:tr h="370840">
                <a:tc>
                  <a:txBody>
                    <a:bodyPr/>
                    <a:lstStyle/>
                    <a:p>
                      <a:pPr algn="ctr"/>
                      <a:r>
                        <a:rPr lang="en-US" altLang="zh-CN" sz="1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digits</a:t>
                      </a:r>
                      <a:endParaRPr lang="zh-CN" altLang="en-US" sz="1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0.0038</a:t>
                      </a:r>
                      <a:endParaRPr lang="zh-CN" altLang="en-US" sz="180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0.7003</a:t>
                      </a:r>
                      <a:endParaRPr lang="zh-CN" altLang="en-US" sz="180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0.6658</a:t>
                      </a:r>
                      <a:endParaRPr lang="zh-CN" altLang="en-US" sz="180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1.9254</a:t>
                      </a:r>
                      <a:endParaRPr lang="zh-CN" altLang="en-US" sz="180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0.1824</a:t>
                      </a:r>
                      <a:endParaRPr lang="zh-CN" altLang="en-US" sz="180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0.7442</a:t>
                      </a:r>
                      <a:endParaRPr lang="zh-CN" altLang="en-US" sz="180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0.7468</a:t>
                      </a:r>
                      <a:endParaRPr lang="zh-CN" altLang="en-US" sz="180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875409159"/>
                  </a:ext>
                </a:extLst>
              </a:tr>
            </a:tbl>
          </a:graphicData>
        </a:graphic>
      </p:graphicFrame>
    </p:spTree>
    <p:extLst>
      <p:ext uri="{BB962C8B-B14F-4D97-AF65-F5344CB8AC3E}">
        <p14:creationId xmlns:p14="http://schemas.microsoft.com/office/powerpoint/2010/main" val="37422095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4509669" y="63183"/>
            <a:ext cx="3172663" cy="584775"/>
          </a:xfrm>
          <a:prstGeom prst="rect">
            <a:avLst/>
          </a:prstGeom>
          <a:noFill/>
          <a:ln w="9525">
            <a:noFill/>
          </a:ln>
        </p:spPr>
        <p:txBody>
          <a:bodyPr wrap="none" anchor="t" anchorCtr="0">
            <a:spAutoFit/>
          </a:bodyPr>
          <a:lstStyle/>
          <a:p>
            <a:pPr algn="ct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Kmeans</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簇数量</a:t>
            </a:r>
            <a:endParaRPr lang="zh-CN" altLang="en-US" sz="3200" dirty="0">
              <a:latin typeface="宋体" panose="02010600030101010101" pitchFamily="2" charset="-122"/>
              <a:ea typeface="宋体" panose="02010600030101010101" pitchFamily="2" charset="-122"/>
            </a:endParaRP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22</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3" y="727626"/>
            <a:ext cx="10206355" cy="5560176"/>
          </a:xfrm>
          <a:prstGeom prst="rect">
            <a:avLst/>
          </a:prstGeom>
          <a:noFill/>
        </p:spPr>
        <p:txBody>
          <a:bodyPr wrap="square" rtlCol="0">
            <a:spAutoFit/>
          </a:bodyPr>
          <a:lstStyle/>
          <a:p>
            <a:pPr marL="28575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使用</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Kmeans</a:t>
            </a:r>
            <a:r>
              <a:rPr lang="zh-CN" altLang="en-US" sz="2000" dirty="0">
                <a:latin typeface="宋体" panose="02010600030101010101" pitchFamily="2" charset="-122"/>
                <a:ea typeface="宋体" panose="02010600030101010101" pitchFamily="2" charset="-122"/>
                <a:cs typeface="宋体" panose="02010600030101010101" pitchFamily="2" charset="-122"/>
              </a:rPr>
              <a:t>算法对鸢尾花数据集进行聚类实验，选择</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10</a:t>
            </a:r>
            <a:r>
              <a:rPr lang="zh-CN" altLang="en-US" sz="2000" dirty="0">
                <a:latin typeface="宋体" panose="02010600030101010101" pitchFamily="2" charset="-122"/>
                <a:ea typeface="宋体" panose="02010600030101010101" pitchFamily="2" charset="-122"/>
                <a:cs typeface="宋体" panose="02010600030101010101" pitchFamily="2" charset="-122"/>
              </a:rPr>
              <a:t>个簇数量进行比较实验，最大迭代次数为</a:t>
            </a:r>
            <a:r>
              <a:rPr lang="en-US" altLang="zh-CN" sz="2000" dirty="0">
                <a:latin typeface="宋体" panose="02010600030101010101" pitchFamily="2" charset="-122"/>
                <a:ea typeface="宋体" panose="02010600030101010101" pitchFamily="2" charset="-122"/>
                <a:cs typeface="宋体" panose="02010600030101010101" pitchFamily="2" charset="-122"/>
              </a:rPr>
              <a:t>300</a:t>
            </a:r>
            <a:r>
              <a:rPr lang="zh-CN" altLang="en-US" sz="2000" dirty="0">
                <a:latin typeface="宋体" panose="02010600030101010101" pitchFamily="2" charset="-122"/>
                <a:ea typeface="宋体" panose="02010600030101010101" pitchFamily="2" charset="-122"/>
                <a:cs typeface="宋体" panose="02010600030101010101" pitchFamily="2" charset="-122"/>
              </a:rPr>
              <a:t>，选择</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FMI</a:t>
            </a:r>
            <a:r>
              <a:rPr lang="zh-CN" altLang="en-US" sz="2000" dirty="0">
                <a:latin typeface="宋体" panose="02010600030101010101" pitchFamily="2" charset="-122"/>
                <a:ea typeface="宋体" panose="02010600030101010101" pitchFamily="2" charset="-122"/>
                <a:cs typeface="宋体" panose="02010600030101010101" pitchFamily="2" charset="-122"/>
              </a:rPr>
              <a:t>作为性能度量，实验结果见图</a:t>
            </a:r>
            <a:r>
              <a:rPr lang="en-US" altLang="zh-CN" sz="2000" dirty="0">
                <a:latin typeface="宋体" panose="02010600030101010101" pitchFamily="2" charset="-122"/>
                <a:ea typeface="宋体" panose="02010600030101010101" pitchFamily="2" charset="-122"/>
                <a:cs typeface="宋体" panose="02010600030101010101" pitchFamily="2" charset="-122"/>
              </a:rPr>
              <a:t>9</a:t>
            </a: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图</a:t>
            </a:r>
            <a:r>
              <a:rPr lang="en-US" altLang="zh-CN" sz="2000" dirty="0">
                <a:latin typeface="宋体" panose="02010600030101010101" pitchFamily="2" charset="-122"/>
                <a:ea typeface="宋体" panose="02010600030101010101" pitchFamily="2" charset="-122"/>
                <a:cs typeface="宋体" panose="02010600030101010101" pitchFamily="2" charset="-122"/>
              </a:rPr>
              <a:t>9.</a:t>
            </a:r>
            <a:r>
              <a:rPr lang="zh-CN" altLang="en-US" sz="2000" dirty="0">
                <a:latin typeface="宋体" panose="02010600030101010101" pitchFamily="2" charset="-122"/>
                <a:ea typeface="宋体" panose="02010600030101010101" pitchFamily="2" charset="-122"/>
                <a:cs typeface="宋体" panose="02010600030101010101" pitchFamily="2" charset="-122"/>
              </a:rPr>
              <a:t>鸢尾花数据集在不同簇数量下的聚类效果</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由实验可知，在选择簇数量为</a:t>
            </a:r>
            <a:r>
              <a:rPr lang="en-US" altLang="zh-CN" sz="2000" dirty="0">
                <a:latin typeface="宋体" panose="02010600030101010101" pitchFamily="2" charset="-122"/>
                <a:ea typeface="宋体" panose="02010600030101010101" pitchFamily="2" charset="-122"/>
                <a:cs typeface="宋体" panose="02010600030101010101" pitchFamily="2" charset="-122"/>
              </a:rPr>
              <a:t>3</a:t>
            </a:r>
            <a:r>
              <a:rPr lang="zh-CN" altLang="en-US" sz="2000" dirty="0">
                <a:latin typeface="宋体" panose="02010600030101010101" pitchFamily="2" charset="-122"/>
                <a:ea typeface="宋体" panose="02010600030101010101" pitchFamily="2" charset="-122"/>
                <a:cs typeface="宋体" panose="02010600030101010101" pitchFamily="2" charset="-122"/>
              </a:rPr>
              <a:t>时，模型的效果最好，符合预期。</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pic>
        <p:nvPicPr>
          <p:cNvPr id="5" name="图形 4">
            <a:extLst>
              <a:ext uri="{FF2B5EF4-FFF2-40B4-BE49-F238E27FC236}">
                <a16:creationId xmlns:a16="http://schemas.microsoft.com/office/drawing/2014/main" id="{86F6AE28-5E18-44E2-A3AC-D0F314E3BC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77622" y="1702107"/>
            <a:ext cx="4836756" cy="3636393"/>
          </a:xfrm>
          <a:prstGeom prst="rect">
            <a:avLst/>
          </a:prstGeom>
        </p:spPr>
      </p:pic>
    </p:spTree>
    <p:extLst>
      <p:ext uri="{BB962C8B-B14F-4D97-AF65-F5344CB8AC3E}">
        <p14:creationId xmlns:p14="http://schemas.microsoft.com/office/powerpoint/2010/main" val="192664310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278598" y="63183"/>
            <a:ext cx="5634876" cy="584775"/>
          </a:xfrm>
          <a:prstGeom prst="rect">
            <a:avLst/>
          </a:prstGeom>
          <a:noFill/>
          <a:ln w="9525">
            <a:noFill/>
          </a:ln>
        </p:spPr>
        <p:txBody>
          <a:bodyPr wrap="none" anchor="t" anchorCtr="0">
            <a:spAutoFit/>
          </a:bodyPr>
          <a:lstStyle/>
          <a:p>
            <a:pPr algn="ct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Kmeans</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初始向量的选择方式</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23</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3" y="2033907"/>
            <a:ext cx="10206355" cy="2790187"/>
          </a:xfrm>
          <a:prstGeom prst="rect">
            <a:avLst/>
          </a:prstGeom>
          <a:noFill/>
        </p:spPr>
        <p:txBody>
          <a:bodyPr wrap="square" rtlCol="0">
            <a:spAutoFit/>
          </a:bodyPr>
          <a:lstStyle/>
          <a:p>
            <a:pPr marL="285750">
              <a:lnSpc>
                <a:spcPct val="150000"/>
              </a:lnSpc>
            </a:pP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选择初始向量的方式有两种：完全随机选取和使用优化过的‘</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k-means++</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’。选择两种不同的方法进行对比实验，性能度量选择，实验结果见</a:t>
            </a:r>
            <a:r>
              <a:rPr lang="zh-CN" altLang="en-US" sz="2000" dirty="0">
                <a:latin typeface="宋体" panose="02010600030101010101" pitchFamily="2" charset="-122"/>
                <a:ea typeface="宋体" panose="02010600030101010101" pitchFamily="2" charset="-122"/>
                <a:cs typeface="宋体" panose="02010600030101010101" pitchFamily="2" charset="-122"/>
              </a:rPr>
              <a:t>表</a:t>
            </a:r>
            <a:r>
              <a:rPr lang="en-US" altLang="zh-CN" sz="2000" dirty="0">
                <a:latin typeface="宋体" panose="02010600030101010101" pitchFamily="2" charset="-122"/>
                <a:ea typeface="宋体" panose="02010600030101010101" pitchFamily="2" charset="-122"/>
                <a:cs typeface="宋体" panose="02010600030101010101" pitchFamily="2" charset="-122"/>
              </a:rPr>
              <a:t>3</a:t>
            </a:r>
          </a:p>
          <a:p>
            <a:pPr marL="285750" algn="ctr">
              <a:lnSpc>
                <a:spcPct val="150000"/>
              </a:lnSpc>
            </a:pP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表</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3.</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不同初始向量的方法下</a:t>
            </a:r>
            <a:r>
              <a:rPr lang="en-US" altLang="zh-CN" sz="2000" dirty="0" err="1">
                <a:solidFill>
                  <a:schemeClr val="tx2"/>
                </a:solidFill>
                <a:latin typeface="宋体" panose="02010600030101010101" pitchFamily="2" charset="-122"/>
                <a:ea typeface="宋体" panose="02010600030101010101" pitchFamily="2" charset="-122"/>
                <a:cs typeface="宋体" panose="02010600030101010101" pitchFamily="2" charset="-122"/>
              </a:rPr>
              <a:t>Kmeans</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的性能</a:t>
            </a: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2" name="表格 5">
            <a:extLst>
              <a:ext uri="{FF2B5EF4-FFF2-40B4-BE49-F238E27FC236}">
                <a16:creationId xmlns:a16="http://schemas.microsoft.com/office/drawing/2014/main" id="{703BAC07-9F4B-4548-A6FF-7E607B02D9E1}"/>
              </a:ext>
            </a:extLst>
          </p:cNvPr>
          <p:cNvGraphicFramePr>
            <a:graphicFrameLocks noGrp="1"/>
          </p:cNvGraphicFramePr>
          <p:nvPr>
            <p:extLst>
              <p:ext uri="{D42A27DB-BD31-4B8C-83A1-F6EECF244321}">
                <p14:modId xmlns:p14="http://schemas.microsoft.com/office/powerpoint/2010/main" val="3358360054"/>
              </p:ext>
            </p:extLst>
          </p:nvPr>
        </p:nvGraphicFramePr>
        <p:xfrm>
          <a:off x="1660849" y="3528871"/>
          <a:ext cx="8920065" cy="1112520"/>
        </p:xfrm>
        <a:graphic>
          <a:graphicData uri="http://schemas.openxmlformats.org/drawingml/2006/table">
            <a:tbl>
              <a:tblPr firstRow="1" bandRow="1">
                <a:tableStyleId>{5C22544A-7EE6-4342-B048-85BDC9FD1C3A}</a:tableStyleId>
              </a:tblPr>
              <a:tblGrid>
                <a:gridCol w="1387151">
                  <a:extLst>
                    <a:ext uri="{9D8B030D-6E8A-4147-A177-3AD203B41FA5}">
                      <a16:colId xmlns:a16="http://schemas.microsoft.com/office/drawing/2014/main" val="566899921"/>
                    </a:ext>
                  </a:extLst>
                </a:gridCol>
                <a:gridCol w="1016000">
                  <a:extLst>
                    <a:ext uri="{9D8B030D-6E8A-4147-A177-3AD203B41FA5}">
                      <a16:colId xmlns:a16="http://schemas.microsoft.com/office/drawing/2014/main" val="3784147725"/>
                    </a:ext>
                  </a:extLst>
                </a:gridCol>
                <a:gridCol w="1016000">
                  <a:extLst>
                    <a:ext uri="{9D8B030D-6E8A-4147-A177-3AD203B41FA5}">
                      <a16:colId xmlns:a16="http://schemas.microsoft.com/office/drawing/2014/main" val="3502678090"/>
                    </a:ext>
                  </a:extLst>
                </a:gridCol>
                <a:gridCol w="1016000">
                  <a:extLst>
                    <a:ext uri="{9D8B030D-6E8A-4147-A177-3AD203B41FA5}">
                      <a16:colId xmlns:a16="http://schemas.microsoft.com/office/drawing/2014/main" val="2237399281"/>
                    </a:ext>
                  </a:extLst>
                </a:gridCol>
                <a:gridCol w="1016000">
                  <a:extLst>
                    <a:ext uri="{9D8B030D-6E8A-4147-A177-3AD203B41FA5}">
                      <a16:colId xmlns:a16="http://schemas.microsoft.com/office/drawing/2014/main" val="3468911784"/>
                    </a:ext>
                  </a:extLst>
                </a:gridCol>
                <a:gridCol w="1145592">
                  <a:extLst>
                    <a:ext uri="{9D8B030D-6E8A-4147-A177-3AD203B41FA5}">
                      <a16:colId xmlns:a16="http://schemas.microsoft.com/office/drawing/2014/main" val="3652998494"/>
                    </a:ext>
                  </a:extLst>
                </a:gridCol>
                <a:gridCol w="886408">
                  <a:extLst>
                    <a:ext uri="{9D8B030D-6E8A-4147-A177-3AD203B41FA5}">
                      <a16:colId xmlns:a16="http://schemas.microsoft.com/office/drawing/2014/main" val="1447592155"/>
                    </a:ext>
                  </a:extLst>
                </a:gridCol>
                <a:gridCol w="1436914">
                  <a:extLst>
                    <a:ext uri="{9D8B030D-6E8A-4147-A177-3AD203B41FA5}">
                      <a16:colId xmlns:a16="http://schemas.microsoft.com/office/drawing/2014/main" val="2188515056"/>
                    </a:ext>
                  </a:extLst>
                </a:gridCol>
              </a:tblGrid>
              <a:tr h="370840">
                <a:tc>
                  <a:txBody>
                    <a:bodyPr/>
                    <a:lstStyle/>
                    <a:p>
                      <a:pPr algn="ctr"/>
                      <a:r>
                        <a:rPr lang="zh-CN" altLang="en-US" b="0" dirty="0">
                          <a:solidFill>
                            <a:schemeClr val="tx1"/>
                          </a:solidFill>
                          <a:latin typeface="宋体" panose="02010600030101010101" pitchFamily="2" charset="-122"/>
                          <a:ea typeface="宋体" panose="02010600030101010101" pitchFamily="2" charset="-122"/>
                        </a:rPr>
                        <a:t>初始方法</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b="0" dirty="0">
                          <a:solidFill>
                            <a:schemeClr val="tx1"/>
                          </a:solidFill>
                          <a:latin typeface="宋体" panose="02010600030101010101" pitchFamily="2" charset="-122"/>
                          <a:ea typeface="宋体" panose="02010600030101010101" pitchFamily="2" charset="-122"/>
                        </a:rPr>
                        <a:t>JC</a:t>
                      </a:r>
                      <a:endParaRPr lang="zh-CN" altLang="en-US" b="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b="0" dirty="0">
                          <a:solidFill>
                            <a:schemeClr val="tx1"/>
                          </a:solidFill>
                          <a:latin typeface="宋体" panose="02010600030101010101" pitchFamily="2" charset="-122"/>
                          <a:ea typeface="宋体" panose="02010600030101010101" pitchFamily="2" charset="-122"/>
                        </a:rPr>
                        <a:t>FMI</a:t>
                      </a:r>
                      <a:endParaRPr lang="zh-CN" altLang="en-US" b="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b="0" dirty="0">
                          <a:solidFill>
                            <a:schemeClr val="tx1"/>
                          </a:solidFill>
                          <a:latin typeface="宋体" panose="02010600030101010101" pitchFamily="2" charset="-122"/>
                          <a:ea typeface="宋体" panose="02010600030101010101" pitchFamily="2" charset="-122"/>
                        </a:rPr>
                        <a:t>ARI</a:t>
                      </a:r>
                      <a:endParaRPr lang="zh-CN" altLang="en-US" b="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b="0" dirty="0">
                          <a:solidFill>
                            <a:schemeClr val="tx1"/>
                          </a:solidFill>
                          <a:latin typeface="宋体" panose="02010600030101010101" pitchFamily="2" charset="-122"/>
                          <a:ea typeface="宋体" panose="02010600030101010101" pitchFamily="2" charset="-122"/>
                        </a:rPr>
                        <a:t>DBI</a:t>
                      </a:r>
                      <a:endParaRPr lang="zh-CN" altLang="en-US" b="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Silhouette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b="0" dirty="0">
                          <a:solidFill>
                            <a:schemeClr val="tx1"/>
                          </a:solidFill>
                          <a:latin typeface="宋体" panose="02010600030101010101" pitchFamily="2" charset="-122"/>
                          <a:ea typeface="宋体" panose="02010600030101010101" pitchFamily="2" charset="-122"/>
                        </a:rPr>
                        <a:t>AMI</a:t>
                      </a:r>
                      <a:endParaRPr lang="zh-CN" altLang="en-US" b="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V-measure</a:t>
                      </a:r>
                      <a:endPar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80619207"/>
                  </a:ext>
                </a:extLst>
              </a:tr>
              <a:tr h="370840">
                <a:tc>
                  <a:txBody>
                    <a:bodyPr/>
                    <a:lstStyle/>
                    <a:p>
                      <a:pPr algn="ctr"/>
                      <a:r>
                        <a:rPr lang="en-US" altLang="zh-CN" b="0" dirty="0">
                          <a:solidFill>
                            <a:schemeClr val="tx1"/>
                          </a:solidFill>
                          <a:latin typeface="宋体" panose="02010600030101010101" pitchFamily="2" charset="-122"/>
                          <a:ea typeface="宋体" panose="02010600030101010101" pitchFamily="2" charset="-122"/>
                        </a:rPr>
                        <a:t>random</a:t>
                      </a:r>
                      <a:endParaRPr lang="zh-CN" altLang="en-US" b="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b="0" dirty="0">
                          <a:solidFill>
                            <a:schemeClr val="tx1"/>
                          </a:solidFill>
                          <a:latin typeface="宋体" panose="02010600030101010101" pitchFamily="2" charset="-122"/>
                          <a:ea typeface="宋体" panose="02010600030101010101" pitchFamily="2" charset="-122"/>
                        </a:rPr>
                        <a:t>0.2500</a:t>
                      </a:r>
                      <a:endParaRPr lang="zh-CN" altLang="en-US" b="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b="0" dirty="0">
                          <a:solidFill>
                            <a:schemeClr val="tx1"/>
                          </a:solidFill>
                          <a:latin typeface="宋体" panose="02010600030101010101" pitchFamily="2" charset="-122"/>
                          <a:ea typeface="宋体" panose="02010600030101010101" pitchFamily="2" charset="-122"/>
                        </a:rPr>
                        <a:t>0.8208</a:t>
                      </a:r>
                      <a:endParaRPr lang="zh-CN" altLang="en-US" b="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b="0" dirty="0">
                          <a:solidFill>
                            <a:schemeClr val="tx1"/>
                          </a:solidFill>
                          <a:latin typeface="宋体" panose="02010600030101010101" pitchFamily="2" charset="-122"/>
                          <a:ea typeface="宋体" panose="02010600030101010101" pitchFamily="2" charset="-122"/>
                        </a:rPr>
                        <a:t>0.7302</a:t>
                      </a:r>
                      <a:endParaRPr lang="zh-CN" altLang="en-US" b="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b="0" dirty="0">
                          <a:solidFill>
                            <a:schemeClr val="tx1"/>
                          </a:solidFill>
                          <a:latin typeface="宋体" panose="02010600030101010101" pitchFamily="2" charset="-122"/>
                          <a:ea typeface="宋体" panose="02010600030101010101" pitchFamily="2" charset="-122"/>
                        </a:rPr>
                        <a:t>0.6619</a:t>
                      </a:r>
                      <a:endParaRPr lang="zh-CN" altLang="en-US" b="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b="0" dirty="0">
                          <a:solidFill>
                            <a:schemeClr val="tx1"/>
                          </a:solidFill>
                          <a:latin typeface="宋体" panose="02010600030101010101" pitchFamily="2" charset="-122"/>
                          <a:ea typeface="宋体" panose="02010600030101010101" pitchFamily="2" charset="-122"/>
                        </a:rPr>
                        <a:t>0.5528</a:t>
                      </a:r>
                      <a:endParaRPr lang="zh-CN" altLang="en-US" b="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b="0" dirty="0">
                          <a:solidFill>
                            <a:schemeClr val="tx1"/>
                          </a:solidFill>
                          <a:latin typeface="宋体" panose="02010600030101010101" pitchFamily="2" charset="-122"/>
                          <a:ea typeface="宋体" panose="02010600030101010101" pitchFamily="2" charset="-122"/>
                        </a:rPr>
                        <a:t>0.7511</a:t>
                      </a:r>
                      <a:endParaRPr lang="zh-CN" altLang="en-US" b="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b="0" dirty="0">
                          <a:solidFill>
                            <a:schemeClr val="tx1"/>
                          </a:solidFill>
                          <a:latin typeface="宋体" panose="02010600030101010101" pitchFamily="2" charset="-122"/>
                          <a:ea typeface="宋体" panose="02010600030101010101" pitchFamily="2" charset="-122"/>
                        </a:rPr>
                        <a:t>0.7582</a:t>
                      </a:r>
                      <a:endParaRPr lang="zh-CN" altLang="en-US" b="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74839287"/>
                  </a:ext>
                </a:extLst>
              </a:tr>
              <a:tr h="370840">
                <a:tc>
                  <a:txBody>
                    <a:bodyPr/>
                    <a:lstStyle/>
                    <a:p>
                      <a:pPr algn="ctr"/>
                      <a:r>
                        <a:rPr lang="en-US" altLang="zh-CN" b="0" dirty="0">
                          <a:solidFill>
                            <a:schemeClr val="tx1"/>
                          </a:solidFill>
                          <a:latin typeface="宋体" panose="02010600030101010101" pitchFamily="2" charset="-122"/>
                          <a:ea typeface="宋体" panose="02010600030101010101" pitchFamily="2" charset="-122"/>
                        </a:rPr>
                        <a:t>k-means++</a:t>
                      </a:r>
                      <a:endParaRPr lang="zh-CN" altLang="en-US" b="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b="0" dirty="0">
                          <a:solidFill>
                            <a:schemeClr val="tx1"/>
                          </a:solidFill>
                          <a:latin typeface="宋体" panose="02010600030101010101" pitchFamily="2" charset="-122"/>
                          <a:ea typeface="宋体" panose="02010600030101010101" pitchFamily="2" charset="-122"/>
                        </a:rPr>
                        <a:t>0.8141</a:t>
                      </a:r>
                      <a:endParaRPr lang="zh-CN" altLang="en-US" b="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b="0" dirty="0">
                          <a:solidFill>
                            <a:schemeClr val="tx1"/>
                          </a:solidFill>
                          <a:latin typeface="宋体" panose="02010600030101010101" pitchFamily="2" charset="-122"/>
                          <a:ea typeface="宋体" panose="02010600030101010101" pitchFamily="2" charset="-122"/>
                        </a:rPr>
                        <a:t>0.8208</a:t>
                      </a:r>
                      <a:endParaRPr lang="zh-CN" altLang="en-US" b="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b="0" dirty="0">
                          <a:solidFill>
                            <a:schemeClr val="tx1"/>
                          </a:solidFill>
                          <a:latin typeface="宋体" panose="02010600030101010101" pitchFamily="2" charset="-122"/>
                          <a:ea typeface="宋体" panose="02010600030101010101" pitchFamily="2" charset="-122"/>
                        </a:rPr>
                        <a:t>0.7302</a:t>
                      </a:r>
                      <a:endParaRPr lang="zh-CN" altLang="en-US" b="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b="0" dirty="0">
                          <a:solidFill>
                            <a:schemeClr val="tx1"/>
                          </a:solidFill>
                          <a:latin typeface="宋体" panose="02010600030101010101" pitchFamily="2" charset="-122"/>
                          <a:ea typeface="宋体" panose="02010600030101010101" pitchFamily="2" charset="-122"/>
                        </a:rPr>
                        <a:t>0.6619</a:t>
                      </a:r>
                      <a:endParaRPr lang="zh-CN" altLang="en-US" b="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b="0" dirty="0">
                          <a:solidFill>
                            <a:schemeClr val="tx1"/>
                          </a:solidFill>
                          <a:latin typeface="宋体" panose="02010600030101010101" pitchFamily="2" charset="-122"/>
                          <a:ea typeface="宋体" panose="02010600030101010101" pitchFamily="2" charset="-122"/>
                        </a:rPr>
                        <a:t>0.5528</a:t>
                      </a:r>
                      <a:endParaRPr lang="zh-CN" altLang="en-US" b="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b="0" dirty="0">
                          <a:solidFill>
                            <a:schemeClr val="tx1"/>
                          </a:solidFill>
                          <a:latin typeface="宋体" panose="02010600030101010101" pitchFamily="2" charset="-122"/>
                          <a:ea typeface="宋体" panose="02010600030101010101" pitchFamily="2" charset="-122"/>
                        </a:rPr>
                        <a:t>0.7511</a:t>
                      </a:r>
                      <a:endParaRPr lang="zh-CN" altLang="en-US" b="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b="0" dirty="0">
                          <a:solidFill>
                            <a:schemeClr val="tx1"/>
                          </a:solidFill>
                          <a:latin typeface="宋体" panose="02010600030101010101" pitchFamily="2" charset="-122"/>
                          <a:ea typeface="宋体" panose="02010600030101010101" pitchFamily="2" charset="-122"/>
                        </a:rPr>
                        <a:t>0.7582</a:t>
                      </a:r>
                      <a:endParaRPr lang="zh-CN" altLang="en-US" b="0" dirty="0">
                        <a:solidFill>
                          <a:schemeClr val="tx1"/>
                        </a:solidFill>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74891198"/>
                  </a:ext>
                </a:extLst>
              </a:tr>
            </a:tbl>
          </a:graphicData>
        </a:graphic>
      </p:graphicFrame>
    </p:spTree>
    <p:extLst>
      <p:ext uri="{BB962C8B-B14F-4D97-AF65-F5344CB8AC3E}">
        <p14:creationId xmlns:p14="http://schemas.microsoft.com/office/powerpoint/2010/main" val="57561285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746639" y="63183"/>
            <a:ext cx="4698722" cy="584775"/>
          </a:xfrm>
          <a:prstGeom prst="rect">
            <a:avLst/>
          </a:prstGeom>
          <a:noFill/>
          <a:ln w="9525">
            <a:noFill/>
          </a:ln>
        </p:spPr>
        <p:txBody>
          <a:bodyPr wrap="none" anchor="t" anchorCtr="0">
            <a:spAutoFit/>
          </a:bodyPr>
          <a:lstStyle/>
          <a:p>
            <a:pPr algn="ctr"/>
            <a:r>
              <a:rPr lang="en-US" altLang="zh-CN" sz="3200" dirty="0" err="1">
                <a:latin typeface="宋体" panose="02010600030101010101" pitchFamily="2" charset="-122"/>
                <a:ea typeface="宋体" panose="02010600030101010101" pitchFamily="2" charset="-122"/>
              </a:rPr>
              <a:t>Kmeans</a:t>
            </a:r>
            <a:r>
              <a:rPr lang="zh-CN" altLang="en-US" sz="3200" dirty="0">
                <a:latin typeface="宋体" panose="02010600030101010101" pitchFamily="2" charset="-122"/>
                <a:ea typeface="宋体" panose="02010600030101010101" pitchFamily="2" charset="-122"/>
              </a:rPr>
              <a:t>模型的优点与缺点</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24</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3" y="879744"/>
            <a:ext cx="10206355" cy="5560176"/>
          </a:xfrm>
          <a:prstGeom prst="rect">
            <a:avLst/>
          </a:prstGeom>
          <a:noFill/>
        </p:spPr>
        <p:txBody>
          <a:bodyPr wrap="square" rtlCol="0">
            <a:spAutoFit/>
          </a:bodyPr>
          <a:lstStyle/>
          <a:p>
            <a:pPr marL="28575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优点：</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是解决聚类问题的一种经典算法，简单、快速、效果好</a:t>
            </a:r>
            <a:endParaRPr lang="en-US" altLang="zh-CN" sz="2000" dirty="0">
              <a:latin typeface="宋体" panose="02010600030101010101" pitchFamily="2" charset="-122"/>
              <a:ea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对处理大数据集，该算法保持可伸缩性和高效率</a:t>
            </a:r>
            <a:endParaRPr lang="en-US" altLang="zh-CN" sz="2000" dirty="0">
              <a:latin typeface="宋体" panose="02010600030101010101" pitchFamily="2" charset="-122"/>
              <a:ea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当结果簇是密集的，它的效果较好</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缺点：</a:t>
            </a: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effectLst/>
                <a:latin typeface="宋体" panose="02010600030101010101" pitchFamily="2" charset="-122"/>
                <a:ea typeface="宋体" panose="02010600030101010101" pitchFamily="2" charset="-122"/>
              </a:rPr>
              <a:t>在簇的平均值可被定义的情况下才能使用，例如字符串等非数值型数据则不适用</a:t>
            </a:r>
            <a:endParaRPr lang="en-US" altLang="zh-CN" sz="2000" dirty="0">
              <a:effectLst/>
              <a:latin typeface="宋体" panose="02010600030101010101" pitchFamily="2" charset="-122"/>
              <a:ea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effectLst/>
                <a:latin typeface="宋体" panose="02010600030101010101" pitchFamily="2" charset="-122"/>
                <a:ea typeface="宋体" panose="02010600030101010101" pitchFamily="2" charset="-122"/>
              </a:rPr>
              <a:t>必须事先给出</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effectLst/>
                <a:latin typeface="宋体" panose="02010600030101010101" pitchFamily="2" charset="-122"/>
                <a:ea typeface="宋体" panose="02010600030101010101" pitchFamily="2" charset="-122"/>
              </a:rPr>
              <a:t>（要生成的簇的数目），而且对初值敏感，对于不同的初始值，可能会导致不同结果</a:t>
            </a:r>
            <a:endParaRPr lang="en-US" altLang="zh-CN" sz="2000" dirty="0">
              <a:effectLst/>
              <a:latin typeface="宋体" panose="02010600030101010101" pitchFamily="2" charset="-122"/>
              <a:ea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effectLst/>
                <a:latin typeface="宋体" panose="02010600030101010101" pitchFamily="2" charset="-122"/>
                <a:ea typeface="宋体" panose="02010600030101010101" pitchFamily="2" charset="-122"/>
              </a:rPr>
              <a:t>应用数据集存在局限性，不适合于非凸形状的簇或者大小差别很大的簇</a:t>
            </a:r>
            <a:endParaRPr lang="en-US" altLang="zh-CN" sz="2000" dirty="0">
              <a:effectLst/>
              <a:latin typeface="宋体" panose="02010600030101010101" pitchFamily="2" charset="-122"/>
              <a:ea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effectLst/>
                <a:latin typeface="宋体" panose="02010600030101010101" pitchFamily="2" charset="-122"/>
                <a:ea typeface="宋体" panose="02010600030101010101" pitchFamily="2" charset="-122"/>
              </a:rPr>
              <a:t>对躁声和孤立点数据敏感</a:t>
            </a: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85042088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矩形 1"/>
          <p:cNvSpPr/>
          <p:nvPr/>
        </p:nvSpPr>
        <p:spPr>
          <a:xfrm>
            <a:off x="5187950" y="69215"/>
            <a:ext cx="1816100" cy="583565"/>
          </a:xfrm>
          <a:prstGeom prst="rect">
            <a:avLst/>
          </a:prstGeom>
          <a:noFill/>
          <a:ln w="9525">
            <a:noFill/>
          </a:ln>
        </p:spPr>
        <p:txBody>
          <a:bodyPr wrap="none" anchor="t" anchorCtr="0">
            <a:spAutoFit/>
          </a:bodyPr>
          <a:lstStyle/>
          <a:p>
            <a:r>
              <a:rPr lang="zh-CN" altLang="en-US" sz="3200" dirty="0">
                <a:latin typeface="宋体" panose="02010600030101010101" pitchFamily="2" charset="-122"/>
                <a:ea typeface="宋体" panose="02010600030101010101" pitchFamily="2" charset="-122"/>
              </a:rPr>
              <a:t>参考文献</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25</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6" name="页脚占位符 5"/>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7" name="文本框 6">
            <a:extLst>
              <a:ext uri="{FF2B5EF4-FFF2-40B4-BE49-F238E27FC236}">
                <a16:creationId xmlns:a16="http://schemas.microsoft.com/office/drawing/2014/main" id="{2AD86D2D-E912-4397-9019-CEB3CA64265D}"/>
              </a:ext>
            </a:extLst>
          </p:cNvPr>
          <p:cNvSpPr txBox="1"/>
          <p:nvPr/>
        </p:nvSpPr>
        <p:spPr>
          <a:xfrm>
            <a:off x="992823" y="1455420"/>
            <a:ext cx="10206355" cy="3170099"/>
          </a:xfrm>
          <a:prstGeom prst="rect">
            <a:avLst/>
          </a:prstGeom>
          <a:noFill/>
        </p:spPr>
        <p:txBody>
          <a:bodyPr wrap="square" rtlCol="0">
            <a:spAutoFit/>
          </a:bodyPr>
          <a:lstStyle/>
          <a:p>
            <a:pPr>
              <a:lnSpc>
                <a:spcPct val="150000"/>
              </a:lnSpc>
            </a:pP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[1]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周志华</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机器学习 </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[M].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清华大学出版社</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 2019.</a:t>
            </a:r>
          </a:p>
          <a:p>
            <a:pPr>
              <a:lnSpc>
                <a:spcPct val="150000"/>
              </a:lnSpc>
            </a:pP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[2]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李航</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统计学习方法 </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[M].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清华大学出版社</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 2019.</a:t>
            </a:r>
          </a:p>
          <a:p>
            <a:pPr>
              <a:lnSpc>
                <a:spcPct val="150000"/>
              </a:lnSpc>
            </a:pPr>
            <a:endPar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endParaRPr>
          </a:p>
          <a:p>
            <a:pPr>
              <a:lnSpc>
                <a:spcPct val="150000"/>
              </a:lnSpc>
            </a:pPr>
            <a:endPar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endParaRPr>
          </a:p>
          <a:p>
            <a:pPr>
              <a:lnSpc>
                <a:spcPct val="150000"/>
              </a:lnSpc>
            </a:pPr>
            <a:endPar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nvPicPr>
        <p:blipFill>
          <a:blip r:embed="rId3"/>
          <a:stretch>
            <a:fillRect/>
          </a:stretch>
        </p:blipFill>
        <p:spPr>
          <a:xfrm>
            <a:off x="-91440" y="1492885"/>
            <a:ext cx="6179820" cy="3870960"/>
          </a:xfrm>
          <a:prstGeom prst="rect">
            <a:avLst/>
          </a:prstGeom>
          <a:noFill/>
          <a:ln w="9525">
            <a:noFill/>
          </a:ln>
        </p:spPr>
      </p:pic>
      <p:sp>
        <p:nvSpPr>
          <p:cNvPr id="13" name="矩形 12"/>
          <p:cNvSpPr/>
          <p:nvPr/>
        </p:nvSpPr>
        <p:spPr>
          <a:xfrm>
            <a:off x="5101273" y="3728720"/>
            <a:ext cx="2682875" cy="539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zh-CN" altLang="en-US" sz="1600" strike="noStrike" noProof="1">
                <a:solidFill>
                  <a:schemeClr val="tx1"/>
                </a:solidFill>
              </a:rPr>
              <a:t>汇报人：</a:t>
            </a:r>
          </a:p>
        </p:txBody>
      </p:sp>
      <p:pic>
        <p:nvPicPr>
          <p:cNvPr id="7" name="图片 6" descr="c9717dd4-1a19-4f12-b344-cdd92a0d193f"/>
          <p:cNvPicPr>
            <a:picLocks noChangeAspect="1"/>
          </p:cNvPicPr>
          <p:nvPr/>
        </p:nvPicPr>
        <p:blipFill>
          <a:blip r:embed="rId4"/>
          <a:srcRect l="3104" t="2991" r="315" b="75759"/>
          <a:stretch>
            <a:fillRect/>
          </a:stretch>
        </p:blipFill>
        <p:spPr>
          <a:xfrm>
            <a:off x="194945" y="168910"/>
            <a:ext cx="3116580" cy="970280"/>
          </a:xfrm>
          <a:prstGeom prst="round2DiagRect">
            <a:avLst/>
          </a:prstGeom>
        </p:spPr>
      </p:pic>
      <p:sp>
        <p:nvSpPr>
          <p:cNvPr id="10" name="日期占位符 9"/>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1" name="页脚占位符 10"/>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6" name="任意多边形: 形状 5"/>
          <p:cNvSpPr/>
          <p:nvPr/>
        </p:nvSpPr>
        <p:spPr>
          <a:xfrm>
            <a:off x="4683967" y="2134870"/>
            <a:ext cx="7508033" cy="2587625"/>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6006465" y="2586144"/>
            <a:ext cx="5012690" cy="461665"/>
          </a:xfrm>
          <a:prstGeom prst="rect">
            <a:avLst/>
          </a:prstGeom>
          <a:noFill/>
        </p:spPr>
        <p:txBody>
          <a:bodyPr wrap="square" rtlCol="0">
            <a:spAutoFit/>
          </a:bodyPr>
          <a:lstStyle/>
          <a:p>
            <a:pPr algn="dist"/>
            <a:r>
              <a:rPr lang="zh-CN" altLang="en-US" sz="2400" b="1" dirty="0">
                <a:solidFill>
                  <a:schemeClr val="bg1"/>
                </a:solidFill>
                <a:latin typeface="宋体" panose="02010600030101010101" pitchFamily="2" charset="-122"/>
                <a:ea typeface="宋体" panose="02010600030101010101" pitchFamily="2" charset="-122"/>
                <a:cs typeface="+mn-ea"/>
                <a:sym typeface="+mn-lt"/>
              </a:rPr>
              <a:t>感谢聆听与指导</a:t>
            </a:r>
          </a:p>
        </p:txBody>
      </p:sp>
      <p:sp>
        <p:nvSpPr>
          <p:cNvPr id="17" name="矩形: 圆角 16"/>
          <p:cNvSpPr/>
          <p:nvPr/>
        </p:nvSpPr>
        <p:spPr>
          <a:xfrm>
            <a:off x="6006465" y="3475176"/>
            <a:ext cx="5012690" cy="753110"/>
          </a:xfrm>
          <a:prstGeom prst="roundRect">
            <a:avLst>
              <a:gd name="adj" fmla="val 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汇报人：任放  学号：</a:t>
            </a:r>
            <a:r>
              <a:rPr lang="en-US" altLang="zh-CN"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21085401007</a:t>
            </a:r>
            <a:endPar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endParaRPr>
          </a:p>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年级：研一</a:t>
            </a:r>
            <a:r>
              <a:rPr lang="en-US" altLang="zh-CN"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  </a:t>
            </a: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日期：</a:t>
            </a:r>
            <a:r>
              <a:rPr lang="en-US" altLang="zh-CN"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2022/2/23</a:t>
            </a:r>
          </a:p>
        </p:txBody>
      </p:sp>
      <p:sp>
        <p:nvSpPr>
          <p:cNvPr id="19" name="灯片编号占位符 18"/>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26</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5182930" y="63183"/>
            <a:ext cx="1826141" cy="584775"/>
          </a:xfrm>
          <a:prstGeom prst="rect">
            <a:avLst/>
          </a:prstGeom>
          <a:noFill/>
          <a:ln w="9525">
            <a:noFill/>
          </a:ln>
        </p:spPr>
        <p:txBody>
          <a:bodyPr wrap="none" anchor="t" anchorCtr="0">
            <a:spAutoFit/>
          </a:bodyPr>
          <a:lstStyle/>
          <a:p>
            <a:r>
              <a:rPr lang="zh-CN" altLang="en-US" sz="3200" dirty="0">
                <a:latin typeface="宋体" panose="02010600030101010101" pitchFamily="2" charset="-122"/>
                <a:ea typeface="宋体" panose="02010600030101010101" pitchFamily="2" charset="-122"/>
              </a:rPr>
              <a:t>聚类概述</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3</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42" name="文本框 41">
            <a:extLst>
              <a:ext uri="{FF2B5EF4-FFF2-40B4-BE49-F238E27FC236}">
                <a16:creationId xmlns:a16="http://schemas.microsoft.com/office/drawing/2014/main" id="{BF50F4A3-B117-4286-A9B0-EBF922127803}"/>
              </a:ext>
            </a:extLst>
          </p:cNvPr>
          <p:cNvSpPr txBox="1"/>
          <p:nvPr/>
        </p:nvSpPr>
        <p:spPr>
          <a:xfrm>
            <a:off x="992823" y="714229"/>
            <a:ext cx="10206355" cy="5560176"/>
          </a:xfrm>
          <a:prstGeom prst="rect">
            <a:avLst/>
          </a:prstGeom>
          <a:noFill/>
        </p:spPr>
        <p:txBody>
          <a:bodyPr wrap="square" rtlCol="0">
            <a:spAutoFit/>
          </a:bodyPr>
          <a:lstStyle/>
          <a:p>
            <a:pPr marL="285750">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机器学习一般分为监督学习、无监督学习、半监督学习和强化学习等</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628650" indent="-342900">
              <a:lnSpc>
                <a:spcPct val="150000"/>
              </a:lnSpc>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监督学习（</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Supervised Learning</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）：指从</a:t>
            </a:r>
            <a:r>
              <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标注数据</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中学习预测模型，主要模型有支持向量机、贝叶斯等</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628650" indent="-342900">
              <a:lnSpc>
                <a:spcPct val="150000"/>
              </a:lnSpc>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无监督学习（</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Unsupervised Learning</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）：指从</a:t>
            </a:r>
            <a:r>
              <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未标注数据</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中学习预测模型，主要模型有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k-means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628650" indent="-342900">
              <a:lnSpc>
                <a:spcPct val="150000"/>
              </a:lnSpc>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半监督学习（</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Semi-Supervised Learning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）：指利用标注数据和未标注数据学习预测模型的机器学习问题。通常</a:t>
            </a:r>
            <a:r>
              <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有少量标注信息、大量未标注信息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，半监督学习</a:t>
            </a:r>
            <a:r>
              <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旨在利用未标注数据中的信息，辅助标注数据，进行监督学习</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，以较低的成本达到较好的学习效果</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628650" indent="-342900">
              <a:lnSpc>
                <a:spcPct val="150000"/>
              </a:lnSpc>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强化学习（</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Reinforcement Learning</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）：指智能系统在与环境的连续互动中学习最优行为策略的机器学习问题。即模型</a:t>
            </a:r>
            <a:r>
              <a:rPr lang="zh-CN" altLang="en-US" sz="2000" dirty="0">
                <a:latin typeface="宋体" panose="02010600030101010101" pitchFamily="2" charset="-122"/>
                <a:ea typeface="宋体" panose="02010600030101010101" pitchFamily="2" charset="-122"/>
              </a:rPr>
              <a:t>会根据环境的反馈信息调优，类似于人通过试错进行学习</a:t>
            </a:r>
            <a:endParaRPr lang="en-US" altLang="zh-CN" sz="20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5182930" y="63183"/>
            <a:ext cx="1826141" cy="584775"/>
          </a:xfrm>
          <a:prstGeom prst="rect">
            <a:avLst/>
          </a:prstGeom>
          <a:noFill/>
          <a:ln w="9525">
            <a:noFill/>
          </a:ln>
        </p:spPr>
        <p:txBody>
          <a:bodyPr wrap="none" anchor="t" anchorCtr="0">
            <a:spAutoFit/>
          </a:bodyPr>
          <a:lstStyle/>
          <a:p>
            <a:r>
              <a:rPr lang="zh-CN" altLang="en-US" sz="3200" dirty="0">
                <a:latin typeface="宋体" panose="02010600030101010101" pitchFamily="2" charset="-122"/>
                <a:ea typeface="宋体" panose="02010600030101010101" pitchFamily="2" charset="-122"/>
              </a:rPr>
              <a:t>聚类概述</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4</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42" name="文本框 41">
            <a:extLst>
              <a:ext uri="{FF2B5EF4-FFF2-40B4-BE49-F238E27FC236}">
                <a16:creationId xmlns:a16="http://schemas.microsoft.com/office/drawing/2014/main" id="{BF50F4A3-B117-4286-A9B0-EBF922127803}"/>
              </a:ext>
            </a:extLst>
          </p:cNvPr>
          <p:cNvSpPr txBox="1"/>
          <p:nvPr/>
        </p:nvSpPr>
        <p:spPr>
          <a:xfrm>
            <a:off x="992823" y="1803074"/>
            <a:ext cx="10206355" cy="3251852"/>
          </a:xfrm>
          <a:prstGeom prst="rect">
            <a:avLst/>
          </a:prstGeom>
          <a:noFill/>
        </p:spPr>
        <p:txBody>
          <a:bodyPr wrap="square" rtlCol="0">
            <a:spAutoFit/>
          </a:bodyPr>
          <a:lstStyle/>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聚类（</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Clustering</a:t>
            </a:r>
            <a:r>
              <a:rPr lang="zh-CN" altLang="en-US" sz="2000" dirty="0">
                <a:latin typeface="宋体" panose="02010600030101010101" pitchFamily="2" charset="-122"/>
                <a:ea typeface="宋体" panose="02010600030101010101" pitchFamily="2" charset="-122"/>
                <a:cs typeface="宋体" panose="02010600030101010101" pitchFamily="2" charset="-122"/>
              </a:rPr>
              <a:t>）：聚类属于</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无监督学习</a:t>
            </a:r>
            <a:r>
              <a:rPr lang="zh-CN" altLang="en-US" sz="2000" dirty="0">
                <a:latin typeface="宋体" panose="02010600030101010101" pitchFamily="2" charset="-122"/>
                <a:ea typeface="宋体" panose="02010600030101010101" pitchFamily="2" charset="-122"/>
                <a:cs typeface="宋体" panose="02010600030101010101" pitchFamily="2" charset="-122"/>
              </a:rPr>
              <a:t>，聚类试图将数据集中的样本划分为若干个通常是</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不相交的子集</a:t>
            </a:r>
            <a:r>
              <a:rPr lang="zh-CN" altLang="en-US" sz="2000" dirty="0">
                <a:latin typeface="宋体" panose="02010600030101010101" pitchFamily="2" charset="-122"/>
                <a:ea typeface="宋体" panose="02010600030101010101" pitchFamily="2" charset="-122"/>
                <a:cs typeface="宋体" panose="02010600030101010101" pitchFamily="2" charset="-122"/>
              </a:rPr>
              <a:t>，每个子集称为一个“</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簇</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距离计算：直观上，我们希望聚类结果是“物以类聚”，也就是说需要“</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簇内相似度高</a:t>
            </a:r>
            <a:r>
              <a:rPr lang="zh-CN" altLang="en-US" sz="2000" dirty="0">
                <a:latin typeface="宋体" panose="02010600030101010101" pitchFamily="2" charset="-122"/>
                <a:ea typeface="宋体" panose="02010600030101010101" pitchFamily="2" charset="-122"/>
                <a:cs typeface="宋体" panose="02010600030101010101" pitchFamily="2" charset="-122"/>
              </a:rPr>
              <a:t>”且“</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簇间相似度低</a:t>
            </a:r>
            <a:r>
              <a:rPr lang="zh-CN" altLang="en-US" sz="2000" dirty="0">
                <a:latin typeface="宋体" panose="02010600030101010101" pitchFamily="2" charset="-122"/>
                <a:ea typeface="宋体" panose="02010600030101010101" pitchFamily="2" charset="-122"/>
                <a:cs typeface="宋体" panose="02010600030101010101" pitchFamily="2" charset="-122"/>
              </a:rPr>
              <a:t>”，这里的</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相似度由样本间距离定量表示</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性能度量：也称有效性指标，用于对聚类结果进行评估，主要分为两类：</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1085850" lvl="1" indent="-342900">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rPr>
              <a:t>外部指标：将聚类结果与某个“</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参考模型</a:t>
            </a:r>
            <a:r>
              <a:rPr lang="zh-CN" altLang="en-US" sz="2000" dirty="0">
                <a:latin typeface="宋体" panose="02010600030101010101" pitchFamily="2" charset="-122"/>
                <a:ea typeface="宋体" panose="02010600030101010101" pitchFamily="2" charset="-122"/>
                <a:cs typeface="宋体" panose="02010600030101010101" pitchFamily="2" charset="-122"/>
              </a:rPr>
              <a:t>”进行比较</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1085850" lvl="1" indent="-342900">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rPr>
              <a:t>内部指标：</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直接考察聚类结果</a:t>
            </a:r>
            <a:r>
              <a:rPr lang="zh-CN" altLang="en-US" sz="2000" dirty="0">
                <a:latin typeface="宋体" panose="02010600030101010101" pitchFamily="2" charset="-122"/>
                <a:ea typeface="宋体" panose="02010600030101010101" pitchFamily="2" charset="-122"/>
                <a:cs typeface="宋体" panose="02010600030101010101" pitchFamily="2" charset="-122"/>
              </a:rPr>
              <a:t>而不利用任何参考模型</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91946188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4157008" y="63183"/>
            <a:ext cx="3877985" cy="584775"/>
          </a:xfrm>
          <a:prstGeom prst="rect">
            <a:avLst/>
          </a:prstGeom>
          <a:noFill/>
          <a:ln w="9525">
            <a:noFill/>
          </a:ln>
        </p:spPr>
        <p:txBody>
          <a:bodyPr wrap="none" anchor="t" anchorCtr="0">
            <a:spAutoFit/>
          </a:bodyPr>
          <a:lstStyle/>
          <a:p>
            <a:r>
              <a:rPr lang="zh-CN" altLang="en-US" sz="3200" dirty="0">
                <a:latin typeface="宋体" panose="02010600030101010101" pitchFamily="2" charset="-122"/>
                <a:ea typeface="宋体" panose="02010600030101010101" pitchFamily="2" charset="-122"/>
              </a:rPr>
              <a:t>聚类概述</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距离计算</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5</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F50F4A3-B117-4286-A9B0-EBF922127803}"/>
                  </a:ext>
                </a:extLst>
              </p:cNvPr>
              <p:cNvSpPr txBox="1"/>
              <p:nvPr/>
            </p:nvSpPr>
            <p:spPr>
              <a:xfrm>
                <a:off x="992823" y="1629822"/>
                <a:ext cx="10206355" cy="3598357"/>
              </a:xfrm>
              <a:prstGeom prst="rect">
                <a:avLst/>
              </a:prstGeom>
              <a:noFill/>
            </p:spPr>
            <p:txBody>
              <a:bodyPr wrap="square" rtlCol="0">
                <a:spAutoFit/>
              </a:bodyPr>
              <a:lstStyle/>
              <a:p>
                <a:pPr marL="28575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对于</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连续属性</a:t>
                </a:r>
                <a:r>
                  <a:rPr lang="zh-CN" altLang="en-US" sz="2000" dirty="0">
                    <a:latin typeface="宋体" panose="02010600030101010101" pitchFamily="2" charset="-122"/>
                    <a:ea typeface="宋体" panose="02010600030101010101" pitchFamily="2" charset="-122"/>
                    <a:cs typeface="宋体" panose="02010600030101010101" pitchFamily="2" charset="-122"/>
                  </a:rPr>
                  <a:t>和具有“</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序关系</a:t>
                </a:r>
                <a:r>
                  <a:rPr lang="zh-CN" altLang="en-US" sz="2000" dirty="0">
                    <a:latin typeface="宋体" panose="02010600030101010101" pitchFamily="2" charset="-122"/>
                    <a:ea typeface="宋体" panose="02010600030101010101" pitchFamily="2" charset="-122"/>
                    <a:cs typeface="宋体" panose="02010600030101010101" pitchFamily="2" charset="-122"/>
                  </a:rPr>
                  <a:t>”的离散属性，可以使用闵可夫斯基距离；对于</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无序的离散属性</a:t>
                </a:r>
                <a:r>
                  <a:rPr lang="zh-CN" altLang="en-US" sz="2000" dirty="0">
                    <a:latin typeface="宋体" panose="02010600030101010101" pitchFamily="2" charset="-122"/>
                    <a:ea typeface="宋体" panose="02010600030101010101" pitchFamily="2" charset="-122"/>
                    <a:cs typeface="宋体" panose="02010600030101010101" pitchFamily="2" charset="-122"/>
                  </a:rPr>
                  <a:t>，可以使用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VDM</a:t>
                </a:r>
                <a:r>
                  <a:rPr lang="zh-CN" altLang="en-US" sz="2000" dirty="0">
                    <a:latin typeface="宋体" panose="02010600030101010101" pitchFamily="2" charset="-122"/>
                    <a:ea typeface="宋体" panose="02010600030101010101" pitchFamily="2" charset="-122"/>
                    <a:cs typeface="宋体" panose="02010600030101010101" pitchFamily="2" charset="-122"/>
                  </a:rPr>
                  <a:t>距离。给定样本</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𝑖</m:t>
                        </m:r>
                      </m:sub>
                    </m:sSub>
                    <m:r>
                      <a:rPr lang="en-US" altLang="zh-CN" sz="2000" b="0" i="1" smtClean="0">
                        <a:latin typeface="Cambria Math" panose="02040503050406030204" pitchFamily="18" charset="0"/>
                        <a:ea typeface="宋体" panose="02010600030101010101" pitchFamily="2" charset="-122"/>
                      </a:rPr>
                      <m:t>=</m:t>
                    </m:r>
                    <m:d>
                      <m:dPr>
                        <m:ctrlPr>
                          <a:rPr lang="en-US" altLang="zh-CN" sz="2000" b="0" i="1" smtClean="0">
                            <a:latin typeface="Cambria Math" panose="02040503050406030204" pitchFamily="18" charset="0"/>
                            <a:ea typeface="宋体" panose="02010600030101010101" pitchFamily="2" charset="-122"/>
                          </a:rPr>
                        </m:ctrlPr>
                      </m:dPr>
                      <m:e>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𝑥</m:t>
                            </m:r>
                          </m:e>
                          <m:sub>
                            <m:r>
                              <a:rPr lang="en-US" altLang="zh-CN" sz="2000" i="1">
                                <a:latin typeface="Cambria Math" panose="02040503050406030204" pitchFamily="18" charset="0"/>
                                <a:ea typeface="宋体" panose="02010600030101010101" pitchFamily="2" charset="-122"/>
                              </a:rPr>
                              <m:t>𝑖</m:t>
                            </m:r>
                            <m:r>
                              <a:rPr lang="en-US" altLang="zh-CN" sz="2000" i="1">
                                <a:latin typeface="Cambria Math" panose="02040503050406030204" pitchFamily="18" charset="0"/>
                                <a:ea typeface="宋体" panose="02010600030101010101" pitchFamily="2" charset="-122"/>
                              </a:rPr>
                              <m:t>1</m:t>
                            </m:r>
                          </m:sub>
                        </m:sSub>
                        <m:r>
                          <a:rPr lang="en-US" altLang="zh-CN" sz="2000" i="1">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𝑥</m:t>
                            </m:r>
                          </m:e>
                          <m:sub>
                            <m:r>
                              <a:rPr lang="en-US" altLang="zh-CN" sz="2000" i="1">
                                <a:latin typeface="Cambria Math" panose="02040503050406030204" pitchFamily="18" charset="0"/>
                                <a:ea typeface="宋体" panose="02010600030101010101" pitchFamily="2" charset="-122"/>
                              </a:rPr>
                              <m:t>𝑖</m:t>
                            </m:r>
                            <m:r>
                              <a:rPr lang="en-US" altLang="zh-CN" sz="2000" i="1">
                                <a:latin typeface="Cambria Math" panose="02040503050406030204" pitchFamily="18" charset="0"/>
                                <a:ea typeface="宋体" panose="02010600030101010101" pitchFamily="2" charset="-122"/>
                              </a:rPr>
                              <m:t>2</m:t>
                            </m:r>
                          </m:sub>
                        </m:sSub>
                        <m:r>
                          <a:rPr lang="en-US" altLang="zh-CN" sz="2000" i="1">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𝑥</m:t>
                            </m:r>
                          </m:e>
                          <m:sub>
                            <m:r>
                              <a:rPr lang="en-US" altLang="zh-CN" sz="2000" i="1">
                                <a:latin typeface="Cambria Math" panose="02040503050406030204" pitchFamily="18" charset="0"/>
                                <a:ea typeface="宋体" panose="02010600030101010101" pitchFamily="2" charset="-122"/>
                              </a:rPr>
                              <m:t>𝑖𝑛</m:t>
                            </m:r>
                          </m:sub>
                        </m:sSub>
                      </m:e>
                    </m:d>
                  </m:oMath>
                </a14:m>
                <a:r>
                  <a:rPr lang="zh-CN" altLang="en-US" sz="2000" dirty="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sSub>
                      <m:sSubPr>
                        <m:ctrlPr>
                          <a:rPr lang="en-US" altLang="zh-CN" sz="2000" i="1" dirty="0" smtClean="0">
                            <a:latin typeface="Cambria Math" panose="02040503050406030204" pitchFamily="18" charset="0"/>
                            <a:ea typeface="宋体" panose="02010600030101010101" pitchFamily="2" charset="-122"/>
                          </a:rPr>
                        </m:ctrlPr>
                      </m:sSubPr>
                      <m:e>
                        <m:r>
                          <a:rPr lang="en-US" altLang="zh-CN" sz="2000" b="0" i="1" dirty="0" smtClean="0">
                            <a:latin typeface="Cambria Math" panose="02040503050406030204" pitchFamily="18" charset="0"/>
                            <a:ea typeface="宋体" panose="02010600030101010101" pitchFamily="2" charset="-122"/>
                          </a:rPr>
                          <m:t>𝑥</m:t>
                        </m:r>
                      </m:e>
                      <m:sub>
                        <m:r>
                          <a:rPr lang="en-US" altLang="zh-CN" sz="2000" b="0" i="1" dirty="0" smtClean="0">
                            <a:latin typeface="Cambria Math" panose="02040503050406030204" pitchFamily="18" charset="0"/>
                            <a:ea typeface="宋体" panose="02010600030101010101" pitchFamily="2" charset="-122"/>
                          </a:rPr>
                          <m:t>𝑗</m:t>
                        </m:r>
                      </m:sub>
                    </m:sSub>
                    <m:r>
                      <a:rPr lang="en-US" altLang="zh-CN" sz="2000" b="0" i="1" dirty="0" smtClean="0">
                        <a:latin typeface="Cambria Math" panose="02040503050406030204" pitchFamily="18" charset="0"/>
                        <a:ea typeface="宋体" panose="02010600030101010101" pitchFamily="2" charset="-122"/>
                      </a:rPr>
                      <m:t>=</m:t>
                    </m:r>
                    <m:d>
                      <m:dPr>
                        <m:ctrlPr>
                          <a:rPr lang="en-US" altLang="zh-CN" sz="2000" b="0" i="1" dirty="0" smtClean="0">
                            <a:latin typeface="Cambria Math" panose="02040503050406030204" pitchFamily="18" charset="0"/>
                            <a:ea typeface="宋体" panose="02010600030101010101" pitchFamily="2" charset="-122"/>
                          </a:rPr>
                        </m:ctrlPr>
                      </m:dPr>
                      <m:e>
                        <m:sSub>
                          <m:sSubPr>
                            <m:ctrlPr>
                              <a:rPr lang="en-US" altLang="zh-CN" sz="2000" i="1" dirty="0">
                                <a:latin typeface="Cambria Math" panose="02040503050406030204" pitchFamily="18" charset="0"/>
                                <a:ea typeface="宋体" panose="02010600030101010101" pitchFamily="2" charset="-122"/>
                              </a:rPr>
                            </m:ctrlPr>
                          </m:sSubPr>
                          <m:e>
                            <m:r>
                              <a:rPr lang="en-US" altLang="zh-CN" sz="2000" i="1" dirty="0">
                                <a:latin typeface="Cambria Math" panose="02040503050406030204" pitchFamily="18" charset="0"/>
                                <a:ea typeface="宋体" panose="02010600030101010101" pitchFamily="2" charset="-122"/>
                              </a:rPr>
                              <m:t>𝑥</m:t>
                            </m:r>
                          </m:e>
                          <m:sub>
                            <m:r>
                              <a:rPr lang="en-US" altLang="zh-CN" sz="2000" i="1" dirty="0">
                                <a:latin typeface="Cambria Math" panose="02040503050406030204" pitchFamily="18" charset="0"/>
                                <a:ea typeface="宋体" panose="02010600030101010101" pitchFamily="2" charset="-122"/>
                              </a:rPr>
                              <m:t>𝑗</m:t>
                            </m:r>
                            <m:r>
                              <a:rPr lang="en-US" altLang="zh-CN" sz="2000" i="1" dirty="0">
                                <a:latin typeface="Cambria Math" panose="02040503050406030204" pitchFamily="18" charset="0"/>
                                <a:ea typeface="宋体" panose="02010600030101010101" pitchFamily="2" charset="-122"/>
                              </a:rPr>
                              <m:t>1</m:t>
                            </m:r>
                          </m:sub>
                        </m:sSub>
                        <m:r>
                          <a:rPr lang="en-US" altLang="zh-CN" sz="2000" i="1" dirty="0">
                            <a:latin typeface="Cambria Math" panose="02040503050406030204" pitchFamily="18" charset="0"/>
                            <a:ea typeface="宋体" panose="02010600030101010101" pitchFamily="2" charset="-122"/>
                          </a:rPr>
                          <m:t>;</m:t>
                        </m:r>
                        <m:sSub>
                          <m:sSubPr>
                            <m:ctrlPr>
                              <a:rPr lang="en-US" altLang="zh-CN" sz="2000" i="1" dirty="0">
                                <a:latin typeface="Cambria Math" panose="02040503050406030204" pitchFamily="18" charset="0"/>
                                <a:ea typeface="宋体" panose="02010600030101010101" pitchFamily="2" charset="-122"/>
                              </a:rPr>
                            </m:ctrlPr>
                          </m:sSubPr>
                          <m:e>
                            <m:r>
                              <a:rPr lang="en-US" altLang="zh-CN" sz="2000" i="1" dirty="0">
                                <a:latin typeface="Cambria Math" panose="02040503050406030204" pitchFamily="18" charset="0"/>
                                <a:ea typeface="宋体" panose="02010600030101010101" pitchFamily="2" charset="-122"/>
                              </a:rPr>
                              <m:t>𝑥</m:t>
                            </m:r>
                          </m:e>
                          <m:sub>
                            <m:r>
                              <a:rPr lang="en-US" altLang="zh-CN" sz="2000" i="1" dirty="0">
                                <a:latin typeface="Cambria Math" panose="02040503050406030204" pitchFamily="18" charset="0"/>
                                <a:ea typeface="宋体" panose="02010600030101010101" pitchFamily="2" charset="-122"/>
                              </a:rPr>
                              <m:t>𝑗</m:t>
                            </m:r>
                            <m:r>
                              <a:rPr lang="en-US" altLang="zh-CN" sz="2000" i="1" dirty="0">
                                <a:latin typeface="Cambria Math" panose="02040503050406030204" pitchFamily="18" charset="0"/>
                                <a:ea typeface="宋体" panose="02010600030101010101" pitchFamily="2" charset="-122"/>
                              </a:rPr>
                              <m:t>2</m:t>
                            </m:r>
                          </m:sub>
                        </m:sSub>
                        <m:r>
                          <a:rPr lang="en-US" altLang="zh-CN" sz="2000" i="1" dirty="0">
                            <a:latin typeface="Cambria Math" panose="02040503050406030204" pitchFamily="18" charset="0"/>
                            <a:ea typeface="宋体" panose="02010600030101010101" pitchFamily="2" charset="-122"/>
                          </a:rPr>
                          <m:t>;…;</m:t>
                        </m:r>
                        <m:sSub>
                          <m:sSubPr>
                            <m:ctrlPr>
                              <a:rPr lang="en-US" altLang="zh-CN" sz="2000" i="1" dirty="0">
                                <a:latin typeface="Cambria Math" panose="02040503050406030204" pitchFamily="18" charset="0"/>
                                <a:ea typeface="宋体" panose="02010600030101010101" pitchFamily="2" charset="-122"/>
                              </a:rPr>
                            </m:ctrlPr>
                          </m:sSubPr>
                          <m:e>
                            <m:r>
                              <a:rPr lang="en-US" altLang="zh-CN" sz="2000" i="1" dirty="0">
                                <a:latin typeface="Cambria Math" panose="02040503050406030204" pitchFamily="18" charset="0"/>
                                <a:ea typeface="宋体" panose="02010600030101010101" pitchFamily="2" charset="-122"/>
                              </a:rPr>
                              <m:t>𝑥</m:t>
                            </m:r>
                          </m:e>
                          <m:sub>
                            <m:r>
                              <a:rPr lang="en-US" altLang="zh-CN" sz="2000" i="1" dirty="0">
                                <a:latin typeface="Cambria Math" panose="02040503050406030204" pitchFamily="18" charset="0"/>
                                <a:ea typeface="宋体" panose="02010600030101010101" pitchFamily="2" charset="-122"/>
                              </a:rPr>
                              <m:t>𝑗𝑛</m:t>
                            </m:r>
                          </m:sub>
                        </m:sSub>
                      </m:e>
                    </m:d>
                  </m:oMath>
                </a14:m>
                <a:endParaRPr lang="en-US" altLang="zh-CN" sz="2000" dirty="0">
                  <a:latin typeface="宋体" panose="02010600030101010101" pitchFamily="2" charset="-122"/>
                  <a:ea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闵可夫斯基距离：</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𝑑𝑖𝑠𝑡</m:t>
                        </m:r>
                      </m:e>
                      <m:sub>
                        <m:r>
                          <a:rPr lang="en-US" altLang="zh-CN" sz="2000" b="0" i="1" smtClean="0">
                            <a:latin typeface="Cambria Math" panose="02040503050406030204" pitchFamily="18" charset="0"/>
                            <a:ea typeface="宋体" panose="02010600030101010101" pitchFamily="2" charset="-122"/>
                          </a:rPr>
                          <m:t>𝑚𝑘</m:t>
                        </m:r>
                      </m:sub>
                    </m:sSub>
                    <m:d>
                      <m:dPr>
                        <m:ctrlPr>
                          <a:rPr lang="en-US" altLang="zh-CN" sz="2000" b="0" i="1" smtClean="0">
                            <a:latin typeface="Cambria Math" panose="02040503050406030204" pitchFamily="18" charset="0"/>
                            <a:ea typeface="宋体" panose="02010600030101010101" pitchFamily="2" charset="-122"/>
                          </a:rPr>
                        </m:ctrlPr>
                      </m:dPr>
                      <m:e>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𝑖</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𝑗</m:t>
                            </m:r>
                          </m:sub>
                        </m:sSub>
                      </m:e>
                    </m:d>
                    <m:r>
                      <a:rPr lang="en-US" altLang="zh-CN" sz="2000" b="0" i="1" smtClean="0">
                        <a:latin typeface="Cambria Math" panose="02040503050406030204" pitchFamily="18" charset="0"/>
                        <a:ea typeface="宋体" panose="02010600030101010101" pitchFamily="2" charset="-122"/>
                      </a:rPr>
                      <m:t>=</m:t>
                    </m:r>
                    <m:sSup>
                      <m:sSupPr>
                        <m:ctrlPr>
                          <a:rPr lang="en-US" altLang="zh-CN" sz="2000" b="0" i="1" smtClean="0">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m:t>
                        </m:r>
                        <m:nary>
                          <m:naryPr>
                            <m:chr m:val="∑"/>
                            <m:ctrlPr>
                              <a:rPr lang="en-US" altLang="zh-CN" sz="2000" b="0" i="1" smtClean="0">
                                <a:latin typeface="Cambria Math" panose="02040503050406030204" pitchFamily="18" charset="0"/>
                                <a:ea typeface="宋体" panose="02010600030101010101" pitchFamily="2" charset="-122"/>
                              </a:rPr>
                            </m:ctrlPr>
                          </m:naryPr>
                          <m:sub>
                            <m:r>
                              <m:rPr>
                                <m:brk m:alnAt="23"/>
                              </m:rPr>
                              <a:rPr lang="en-US" altLang="zh-CN" sz="2000" b="0" i="1" smtClean="0">
                                <a:latin typeface="Cambria Math" panose="02040503050406030204" pitchFamily="18" charset="0"/>
                                <a:ea typeface="宋体" panose="02010600030101010101" pitchFamily="2" charset="-122"/>
                              </a:rPr>
                              <m:t>𝑢</m:t>
                            </m:r>
                            <m:r>
                              <a:rPr lang="en-US" altLang="zh-CN" sz="2000" b="0" i="1" smtClean="0">
                                <a:latin typeface="Cambria Math" panose="02040503050406030204" pitchFamily="18" charset="0"/>
                                <a:ea typeface="宋体" panose="02010600030101010101" pitchFamily="2" charset="-122"/>
                              </a:rPr>
                              <m:t>=1</m:t>
                            </m:r>
                          </m:sub>
                          <m:sup>
                            <m:r>
                              <a:rPr lang="en-US" altLang="zh-CN" sz="2000" b="0" i="1" smtClean="0">
                                <a:latin typeface="Cambria Math" panose="02040503050406030204" pitchFamily="18" charset="0"/>
                                <a:ea typeface="宋体" panose="02010600030101010101" pitchFamily="2" charset="-122"/>
                              </a:rPr>
                              <m:t>𝑛</m:t>
                            </m:r>
                          </m:sup>
                          <m:e>
                            <m:d>
                              <m:dPr>
                                <m:begChr m:val="|"/>
                                <m:endChr m:val="|"/>
                                <m:ctrlPr>
                                  <a:rPr lang="en-US" altLang="zh-CN" sz="2000" b="0" i="1" smtClean="0">
                                    <a:latin typeface="Cambria Math" panose="02040503050406030204" pitchFamily="18" charset="0"/>
                                    <a:ea typeface="宋体" panose="02010600030101010101" pitchFamily="2" charset="-122"/>
                                  </a:rPr>
                                </m:ctrlPr>
                              </m:dPr>
                              <m:e>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𝑖𝑢</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𝑗𝑢</m:t>
                                    </m:r>
                                  </m:sub>
                                </m:sSub>
                              </m:e>
                            </m:d>
                          </m:e>
                        </m:nary>
                        <m:r>
                          <a:rPr lang="en-US" altLang="zh-CN" sz="2000" b="0" i="1" smtClean="0">
                            <a:latin typeface="Cambria Math" panose="02040503050406030204" pitchFamily="18" charset="0"/>
                            <a:ea typeface="宋体" panose="02010600030101010101" pitchFamily="2" charset="-122"/>
                          </a:rPr>
                          <m:t>)</m:t>
                        </m:r>
                      </m:e>
                      <m:sup>
                        <m:f>
                          <m:fPr>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1</m:t>
                            </m:r>
                          </m:num>
                          <m:den>
                            <m:r>
                              <a:rPr lang="en-US" altLang="zh-CN" sz="2000" b="0" i="1" smtClean="0">
                                <a:latin typeface="Cambria Math" panose="02040503050406030204" pitchFamily="18" charset="0"/>
                                <a:ea typeface="宋体" panose="02010600030101010101" pitchFamily="2" charset="-122"/>
                              </a:rPr>
                              <m:t>𝑝</m:t>
                            </m:r>
                          </m:den>
                        </m:f>
                      </m:sup>
                    </m:sSup>
                  </m:oMath>
                </a14:m>
                <a:r>
                  <a:rPr lang="zh-CN" altLang="en-US" sz="2000" dirty="0">
                    <a:latin typeface="宋体" panose="02010600030101010101" pitchFamily="2" charset="-122"/>
                    <a:ea typeface="宋体" panose="02010600030101010101" pitchFamily="2" charset="-122"/>
                    <a:cs typeface="宋体" panose="02010600030101010101" pitchFamily="2" charset="-122"/>
                  </a:rPr>
                  <a:t>，其中当</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𝑝</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=2</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时，即为欧式距离；</a:t>
                </a:r>
                <a:r>
                  <a:rPr lang="en-US" altLang="zh-CN" sz="2000" dirty="0">
                    <a:ea typeface="宋体" panose="02010600030101010101" pitchFamily="2" charset="-122"/>
                    <a:cs typeface="宋体" panose="02010600030101010101" pitchFamily="2" charset="-122"/>
                  </a:rPr>
                  <a:t> </a:t>
                </a:r>
                <a14:m>
                  <m:oMath xmlns:m="http://schemas.openxmlformats.org/officeDocument/2006/math">
                    <m:r>
                      <a:rPr lang="en-US" altLang="zh-CN" sz="2000" i="1">
                        <a:latin typeface="Cambria Math" panose="02040503050406030204" pitchFamily="18" charset="0"/>
                        <a:ea typeface="宋体" panose="02010600030101010101" pitchFamily="2" charset="-122"/>
                        <a:cs typeface="宋体" panose="02010600030101010101" pitchFamily="2" charset="-122"/>
                      </a:rPr>
                      <m:t>𝑝</m:t>
                    </m:r>
                    <m:r>
                      <a:rPr lang="en-US" altLang="zh-CN" sz="2000" i="1">
                        <a:latin typeface="Cambria Math" panose="02040503050406030204" pitchFamily="18" charset="0"/>
                        <a:ea typeface="宋体" panose="02010600030101010101" pitchFamily="2" charset="-122"/>
                        <a:cs typeface="宋体" panose="02010600030101010101" pitchFamily="2" charset="-122"/>
                      </a:rPr>
                      <m:t>=1</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时，即为曼哈顿距离</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VDM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距离</a:t>
                </a:r>
                <a:r>
                  <a:rPr lang="zh-CN" altLang="en-US" sz="2000" dirty="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𝑉𝐷𝑀</m:t>
                        </m:r>
                      </m:e>
                      <m:sub>
                        <m:r>
                          <a:rPr lang="en-US" altLang="zh-CN" sz="2000" b="0" i="1" smtClean="0">
                            <a:latin typeface="Cambria Math" panose="02040503050406030204" pitchFamily="18" charset="0"/>
                            <a:ea typeface="宋体" panose="02010600030101010101" pitchFamily="2" charset="-122"/>
                          </a:rPr>
                          <m:t>𝑃</m:t>
                        </m:r>
                      </m:sub>
                    </m:sSub>
                    <m:d>
                      <m:dPr>
                        <m:ctrlPr>
                          <a:rPr lang="en-US" altLang="zh-CN" sz="200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𝑎</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𝑏</m:t>
                        </m:r>
                      </m:e>
                    </m:d>
                    <m:r>
                      <a:rPr lang="en-US" altLang="zh-CN" sz="2000" b="0" i="1" smtClean="0">
                        <a:latin typeface="Cambria Math" panose="02040503050406030204" pitchFamily="18" charset="0"/>
                        <a:ea typeface="宋体" panose="02010600030101010101" pitchFamily="2" charset="-122"/>
                      </a:rPr>
                      <m:t>=</m:t>
                    </m:r>
                    <m:nary>
                      <m:naryPr>
                        <m:chr m:val="∑"/>
                        <m:ctrlPr>
                          <a:rPr lang="en-US" altLang="zh-CN" sz="2000" b="0" i="1" smtClean="0">
                            <a:latin typeface="Cambria Math" panose="02040503050406030204" pitchFamily="18" charset="0"/>
                            <a:ea typeface="宋体" panose="02010600030101010101" pitchFamily="2" charset="-122"/>
                          </a:rPr>
                        </m:ctrlPr>
                      </m:naryPr>
                      <m:sub>
                        <m:r>
                          <m:rPr>
                            <m:brk m:alnAt="23"/>
                          </m:rPr>
                          <a:rPr lang="en-US" altLang="zh-CN" sz="2000" b="0" i="1" smtClean="0">
                            <a:latin typeface="Cambria Math" panose="02040503050406030204" pitchFamily="18" charset="0"/>
                            <a:ea typeface="宋体" panose="02010600030101010101" pitchFamily="2" charset="-122"/>
                          </a:rPr>
                          <m:t>𝑖</m:t>
                        </m:r>
                        <m:r>
                          <a:rPr lang="en-US" altLang="zh-CN" sz="2000" b="0" i="1" smtClean="0">
                            <a:latin typeface="Cambria Math" panose="02040503050406030204" pitchFamily="18" charset="0"/>
                            <a:ea typeface="宋体" panose="02010600030101010101" pitchFamily="2" charset="-122"/>
                          </a:rPr>
                          <m:t>=1</m:t>
                        </m:r>
                      </m:sub>
                      <m:sup>
                        <m:r>
                          <a:rPr lang="en-US" altLang="zh-CN" sz="2000" b="0" i="1" smtClean="0">
                            <a:latin typeface="Cambria Math" panose="02040503050406030204" pitchFamily="18" charset="0"/>
                            <a:ea typeface="宋体" panose="02010600030101010101" pitchFamily="2" charset="-122"/>
                          </a:rPr>
                          <m:t>𝑘</m:t>
                        </m:r>
                      </m:sup>
                      <m:e>
                        <m:sSup>
                          <m:sSupPr>
                            <m:ctrlPr>
                              <a:rPr lang="en-US" altLang="zh-CN" sz="2000" b="0" i="1" smtClean="0">
                                <a:latin typeface="Cambria Math" panose="02040503050406030204" pitchFamily="18" charset="0"/>
                                <a:ea typeface="宋体" panose="02010600030101010101" pitchFamily="2" charset="-122"/>
                              </a:rPr>
                            </m:ctrlPr>
                          </m:sSupPr>
                          <m:e>
                            <m:d>
                              <m:dPr>
                                <m:begChr m:val="|"/>
                                <m:endChr m:val="|"/>
                                <m:ctrlPr>
                                  <a:rPr lang="en-US" altLang="zh-CN" sz="2000" b="0" i="1" smtClean="0">
                                    <a:latin typeface="Cambria Math" panose="02040503050406030204" pitchFamily="18" charset="0"/>
                                    <a:ea typeface="宋体" panose="02010600030101010101" pitchFamily="2" charset="-122"/>
                                  </a:rPr>
                                </m:ctrlPr>
                              </m:dPr>
                              <m:e>
                                <m:f>
                                  <m:fPr>
                                    <m:ctrlPr>
                                      <a:rPr lang="en-US" altLang="zh-CN" sz="2000" b="0" i="1" smtClean="0">
                                        <a:latin typeface="Cambria Math" panose="02040503050406030204" pitchFamily="18" charset="0"/>
                                        <a:ea typeface="宋体" panose="02010600030101010101" pitchFamily="2" charset="-122"/>
                                      </a:rPr>
                                    </m:ctrlPr>
                                  </m:fPr>
                                  <m:num>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𝑚</m:t>
                                        </m:r>
                                      </m:e>
                                      <m:sub>
                                        <m:r>
                                          <a:rPr lang="en-US" altLang="zh-CN" sz="2000" b="0" i="1" smtClean="0">
                                            <a:latin typeface="Cambria Math" panose="02040503050406030204" pitchFamily="18" charset="0"/>
                                            <a:ea typeface="宋体" panose="02010600030101010101" pitchFamily="2" charset="-122"/>
                                          </a:rPr>
                                          <m:t>𝑢</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𝑎</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𝑖</m:t>
                                        </m:r>
                                      </m:sub>
                                    </m:sSub>
                                  </m:num>
                                  <m:den>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𝑚</m:t>
                                        </m:r>
                                      </m:e>
                                      <m:sub>
                                        <m:r>
                                          <a:rPr lang="en-US" altLang="zh-CN" sz="2000" b="0" i="1" smtClean="0">
                                            <a:latin typeface="Cambria Math" panose="02040503050406030204" pitchFamily="18" charset="0"/>
                                            <a:ea typeface="宋体" panose="02010600030101010101" pitchFamily="2" charset="-122"/>
                                          </a:rPr>
                                          <m:t>𝑢</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𝑎</m:t>
                                        </m:r>
                                      </m:sub>
                                    </m:sSub>
                                  </m:den>
                                </m:f>
                                <m:r>
                                  <a:rPr lang="en-US" altLang="zh-CN" sz="2000" b="0" i="1" smtClean="0">
                                    <a:latin typeface="Cambria Math" panose="02040503050406030204" pitchFamily="18" charset="0"/>
                                    <a:ea typeface="宋体" panose="02010600030101010101" pitchFamily="2" charset="-122"/>
                                  </a:rPr>
                                  <m:t>−</m:t>
                                </m:r>
                                <m:f>
                                  <m:fPr>
                                    <m:ctrlPr>
                                      <a:rPr lang="en-US" altLang="zh-CN" sz="2000" b="0" i="1" smtClean="0">
                                        <a:latin typeface="Cambria Math" panose="02040503050406030204" pitchFamily="18" charset="0"/>
                                        <a:ea typeface="宋体" panose="02010600030101010101" pitchFamily="2" charset="-122"/>
                                      </a:rPr>
                                    </m:ctrlPr>
                                  </m:fPr>
                                  <m:num>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𝑚</m:t>
                                        </m:r>
                                      </m:e>
                                      <m:sub>
                                        <m:r>
                                          <a:rPr lang="en-US" altLang="zh-CN" sz="2000" b="0" i="1" smtClean="0">
                                            <a:latin typeface="Cambria Math" panose="02040503050406030204" pitchFamily="18" charset="0"/>
                                            <a:ea typeface="宋体" panose="02010600030101010101" pitchFamily="2" charset="-122"/>
                                          </a:rPr>
                                          <m:t>𝑢</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𝑏</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𝑖</m:t>
                                        </m:r>
                                      </m:sub>
                                    </m:sSub>
                                  </m:num>
                                  <m:den>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𝑚</m:t>
                                        </m:r>
                                      </m:e>
                                      <m:sub>
                                        <m:r>
                                          <a:rPr lang="en-US" altLang="zh-CN" sz="2000" b="0" i="1" smtClean="0">
                                            <a:latin typeface="Cambria Math" panose="02040503050406030204" pitchFamily="18" charset="0"/>
                                            <a:ea typeface="宋体" panose="02010600030101010101" pitchFamily="2" charset="-122"/>
                                          </a:rPr>
                                          <m:t>𝑢</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𝑏</m:t>
                                        </m:r>
                                      </m:sub>
                                    </m:sSub>
                                  </m:den>
                                </m:f>
                              </m:e>
                            </m:d>
                          </m:e>
                          <m:sup>
                            <m:r>
                              <a:rPr lang="en-US" altLang="zh-CN" sz="2000" b="0" i="1" smtClean="0">
                                <a:latin typeface="Cambria Math" panose="02040503050406030204" pitchFamily="18" charset="0"/>
                                <a:ea typeface="宋体" panose="02010600030101010101" pitchFamily="2" charset="-122"/>
                              </a:rPr>
                              <m:t>𝑝</m:t>
                            </m:r>
                          </m:sup>
                        </m:sSup>
                      </m:e>
                    </m:nary>
                  </m:oMath>
                </a14:m>
                <a:r>
                  <a:rPr lang="zh-CN" altLang="en-US" sz="2000" dirty="0">
                    <a:latin typeface="宋体" panose="02010600030101010101" pitchFamily="2" charset="-122"/>
                    <a:ea typeface="宋体" panose="02010600030101010101" pitchFamily="2" charset="-122"/>
                    <a:cs typeface="宋体" panose="02010600030101010101" pitchFamily="2" charset="-122"/>
                  </a:rPr>
                  <a:t>，其中</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𝑚</m:t>
                        </m:r>
                      </m:e>
                      <m:sub>
                        <m:r>
                          <a:rPr lang="en-US" altLang="zh-CN" sz="2000" i="1">
                            <a:latin typeface="Cambria Math" panose="02040503050406030204" pitchFamily="18" charset="0"/>
                            <a:ea typeface="宋体" panose="02010600030101010101" pitchFamily="2" charset="-122"/>
                          </a:rPr>
                          <m:t>𝑢</m:t>
                        </m:r>
                        <m:r>
                          <a:rPr lang="en-US" altLang="zh-CN" sz="2000" i="1">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rPr>
                          <m:t>𝑎</m:t>
                        </m:r>
                      </m:sub>
                    </m:sSub>
                  </m:oMath>
                </a14:m>
                <a:r>
                  <a:rPr lang="zh-CN" altLang="en-US" sz="2000" dirty="0">
                    <a:latin typeface="宋体" panose="02010600030101010101" pitchFamily="2" charset="-122"/>
                    <a:ea typeface="宋体" panose="02010600030101010101" pitchFamily="2" charset="-122"/>
                    <a:cs typeface="宋体" panose="02010600030101010101" pitchFamily="2" charset="-122"/>
                  </a:rPr>
                  <a:t>表示在属性</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u</a:t>
                </a:r>
                <a:r>
                  <a:rPr lang="zh-CN" altLang="en-US" sz="2000" dirty="0">
                    <a:latin typeface="宋体" panose="02010600030101010101" pitchFamily="2" charset="-122"/>
                    <a:ea typeface="宋体" panose="02010600030101010101" pitchFamily="2" charset="-122"/>
                    <a:cs typeface="宋体" panose="02010600030101010101" pitchFamily="2" charset="-122"/>
                  </a:rPr>
                  <a:t>上取值为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宋体" panose="02010600030101010101" pitchFamily="2" charset="-122"/>
                    <a:ea typeface="宋体" panose="02010600030101010101" pitchFamily="2" charset="-122"/>
                    <a:cs typeface="宋体" panose="02010600030101010101" pitchFamily="2" charset="-122"/>
                  </a:rPr>
                  <a:t>的样本数，</a:t>
                </a:r>
                <a:r>
                  <a:rPr lang="en-US" altLang="zh-CN" sz="2000" dirty="0">
                    <a:ea typeface="宋体" panose="02010600030101010101" pitchFamily="2" charset="-122"/>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𝑚</m:t>
                        </m:r>
                      </m:e>
                      <m:sub>
                        <m:r>
                          <a:rPr lang="en-US" altLang="zh-CN" sz="2000" i="1">
                            <a:latin typeface="Cambria Math" panose="02040503050406030204" pitchFamily="18" charset="0"/>
                            <a:ea typeface="宋体" panose="02010600030101010101" pitchFamily="2" charset="-122"/>
                          </a:rPr>
                          <m:t>𝑢</m:t>
                        </m:r>
                        <m:r>
                          <a:rPr lang="en-US" altLang="zh-CN" sz="2000" i="1">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rPr>
                          <m:t>𝑎</m:t>
                        </m:r>
                        <m:r>
                          <a:rPr lang="en-US" altLang="zh-CN" sz="2000" i="1">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rPr>
                          <m:t>𝑖</m:t>
                        </m:r>
                      </m:sub>
                    </m:sSub>
                    <m:r>
                      <a:rPr lang="zh-CN" altLang="en-US" sz="2000" i="1" smtClean="0">
                        <a:latin typeface="Cambria Math" panose="02040503050406030204" pitchFamily="18" charset="0"/>
                        <a:ea typeface="宋体" panose="02010600030101010101" pitchFamily="2" charset="-122"/>
                      </a:rPr>
                      <m:t>表示</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在第</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dirty="0">
                    <a:latin typeface="宋体" panose="02010600030101010101" pitchFamily="2" charset="-122"/>
                    <a:ea typeface="宋体" panose="02010600030101010101" pitchFamily="2" charset="-122"/>
                    <a:cs typeface="宋体" panose="02010600030101010101" pitchFamily="2" charset="-122"/>
                  </a:rPr>
                  <a:t>个样本簇中在属性</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u</a:t>
                </a:r>
                <a:r>
                  <a:rPr lang="zh-CN" altLang="en-US" sz="2000" dirty="0">
                    <a:latin typeface="宋体" panose="02010600030101010101" pitchFamily="2" charset="-122"/>
                    <a:ea typeface="宋体" panose="02010600030101010101" pitchFamily="2" charset="-122"/>
                    <a:cs typeface="宋体" panose="02010600030101010101" pitchFamily="2" charset="-122"/>
                  </a:rPr>
                  <a:t>上取值为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宋体" panose="02010600030101010101" pitchFamily="2" charset="-122"/>
                    <a:ea typeface="宋体" panose="02010600030101010101" pitchFamily="2" charset="-122"/>
                    <a:cs typeface="宋体" panose="02010600030101010101" pitchFamily="2" charset="-122"/>
                  </a:rPr>
                  <a:t>的样本数，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宋体" panose="02010600030101010101" pitchFamily="2" charset="-122"/>
                  </a:rPr>
                  <a:t>为样本簇数</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2" name="文本框 41">
                <a:extLst>
                  <a:ext uri="{FF2B5EF4-FFF2-40B4-BE49-F238E27FC236}">
                    <a16:creationId xmlns:a16="http://schemas.microsoft.com/office/drawing/2014/main" id="{BF50F4A3-B117-4286-A9B0-EBF922127803}"/>
                  </a:ext>
                </a:extLst>
              </p:cNvPr>
              <p:cNvSpPr txBox="1">
                <a:spLocks noRot="1" noChangeAspect="1" noMove="1" noResize="1" noEditPoints="1" noAdjustHandles="1" noChangeArrowheads="1" noChangeShapeType="1" noTextEdit="1"/>
              </p:cNvSpPr>
              <p:nvPr/>
            </p:nvSpPr>
            <p:spPr>
              <a:xfrm>
                <a:off x="992823" y="1629822"/>
                <a:ext cx="10206355" cy="3598357"/>
              </a:xfrm>
              <a:prstGeom prst="rect">
                <a:avLst/>
              </a:prstGeom>
              <a:blipFill>
                <a:blip r:embed="rId3"/>
                <a:stretch>
                  <a:fillRect b="-1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17820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4157008" y="63183"/>
            <a:ext cx="3877985" cy="584775"/>
          </a:xfrm>
          <a:prstGeom prst="rect">
            <a:avLst/>
          </a:prstGeom>
          <a:noFill/>
          <a:ln w="9525">
            <a:noFill/>
          </a:ln>
        </p:spPr>
        <p:txBody>
          <a:bodyPr wrap="none" anchor="t" anchorCtr="0">
            <a:spAutoFit/>
          </a:bodyPr>
          <a:lstStyle/>
          <a:p>
            <a:r>
              <a:rPr lang="zh-CN" altLang="en-US" sz="3200" dirty="0">
                <a:latin typeface="宋体" panose="02010600030101010101" pitchFamily="2" charset="-122"/>
                <a:ea typeface="宋体" panose="02010600030101010101" pitchFamily="2" charset="-122"/>
              </a:rPr>
              <a:t>聚类概述</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性能度量</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6</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F50F4A3-B117-4286-A9B0-EBF922127803}"/>
                  </a:ext>
                </a:extLst>
              </p:cNvPr>
              <p:cNvSpPr txBox="1"/>
              <p:nvPr/>
            </p:nvSpPr>
            <p:spPr>
              <a:xfrm>
                <a:off x="992823" y="667225"/>
                <a:ext cx="10206355" cy="5990101"/>
              </a:xfrm>
              <a:prstGeom prst="rect">
                <a:avLst/>
              </a:prstGeom>
              <a:noFill/>
            </p:spPr>
            <p:txBody>
              <a:bodyPr wrap="square" rtlCol="0">
                <a:spAutoFit/>
              </a:bodyPr>
              <a:lstStyle/>
              <a:p>
                <a:pPr marL="285750">
                  <a:lnSpc>
                    <a:spcPct val="150000"/>
                  </a:lnSpc>
                </a:pP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外部指标</a:t>
                </a:r>
                <a:r>
                  <a:rPr lang="zh-CN" altLang="en-US" sz="2000" dirty="0">
                    <a:latin typeface="宋体" panose="02010600030101010101" pitchFamily="2" charset="-122"/>
                    <a:ea typeface="宋体" panose="02010600030101010101" pitchFamily="2" charset="-122"/>
                    <a:cs typeface="宋体" panose="02010600030101010101" pitchFamily="2" charset="-122"/>
                  </a:rPr>
                  <a:t>：主要包括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Jaccard</a:t>
                </a:r>
                <a:r>
                  <a:rPr lang="zh-CN" altLang="en-US" sz="2000" dirty="0">
                    <a:latin typeface="宋体" panose="02010600030101010101" pitchFamily="2" charset="-122"/>
                    <a:ea typeface="宋体" panose="02010600030101010101" pitchFamily="2" charset="-122"/>
                    <a:cs typeface="宋体" panose="02010600030101010101" pitchFamily="2" charset="-122"/>
                  </a:rPr>
                  <a:t>系数，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FM</a:t>
                </a:r>
                <a:r>
                  <a:rPr lang="zh-CN" altLang="en-US" sz="2000" dirty="0">
                    <a:latin typeface="宋体" panose="02010600030101010101" pitchFamily="2" charset="-122"/>
                    <a:ea typeface="宋体" panose="02010600030101010101" pitchFamily="2" charset="-122"/>
                    <a:cs typeface="宋体" panose="02010600030101010101" pitchFamily="2" charset="-122"/>
                  </a:rPr>
                  <a:t>指数，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Rand</a:t>
                </a:r>
                <a:r>
                  <a:rPr lang="zh-CN" altLang="en-US" sz="2000" dirty="0">
                    <a:latin typeface="宋体" panose="02010600030101010101" pitchFamily="2" charset="-122"/>
                    <a:ea typeface="宋体" panose="02010600030101010101" pitchFamily="2" charset="-122"/>
                    <a:cs typeface="宋体" panose="02010600030101010101" pitchFamily="2" charset="-122"/>
                  </a:rPr>
                  <a:t>指数。对数据集</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𝐷</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d>
                      <m:dPr>
                        <m:begChr m:val="{"/>
                        <m:endChr m:val="}"/>
                        <m:ctrlPr>
                          <a:rPr lang="en-US" altLang="zh-CN" sz="2000" b="0" i="1" smtClean="0">
                            <a:latin typeface="Cambria Math" panose="02040503050406030204" pitchFamily="18" charset="0"/>
                            <a:ea typeface="宋体" panose="02010600030101010101" pitchFamily="2" charset="-122"/>
                          </a:rPr>
                        </m:ctrlPr>
                      </m:dPr>
                      <m:e>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1</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2</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𝑚</m:t>
                            </m:r>
                          </m:sub>
                        </m:sSub>
                      </m:e>
                    </m:d>
                  </m:oMath>
                </a14:m>
                <a:r>
                  <a:rPr lang="zh-CN" altLang="en-US" sz="2000" dirty="0">
                    <a:latin typeface="宋体" panose="02010600030101010101" pitchFamily="2" charset="-122"/>
                    <a:ea typeface="宋体" panose="02010600030101010101" pitchFamily="2" charset="-122"/>
                    <a:cs typeface="宋体" panose="02010600030101010101" pitchFamily="2" charset="-122"/>
                  </a:rPr>
                  <a:t>，设聚类给出的簇划分为</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𝐶</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𝐶</m:t>
                        </m:r>
                      </m:e>
                      <m:sub>
                        <m:r>
                          <a:rPr lang="en-US" altLang="zh-CN" sz="2000" b="0" i="1" smtClean="0">
                            <a:latin typeface="Cambria Math" panose="02040503050406030204" pitchFamily="18" charset="0"/>
                            <a:ea typeface="宋体" panose="02010600030101010101" pitchFamily="2" charset="-122"/>
                          </a:rPr>
                          <m:t>1</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𝐶</m:t>
                        </m:r>
                      </m:e>
                      <m:sub>
                        <m:r>
                          <a:rPr lang="en-US" altLang="zh-CN" sz="2000" b="0" i="1" smtClean="0">
                            <a:latin typeface="Cambria Math" panose="02040503050406030204" pitchFamily="18" charset="0"/>
                            <a:ea typeface="宋体" panose="02010600030101010101" pitchFamily="2" charset="-122"/>
                          </a:rPr>
                          <m:t>2</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𝐶</m:t>
                        </m:r>
                      </m:e>
                      <m:sub>
                        <m:r>
                          <a:rPr lang="en-US" altLang="zh-CN" sz="2000" b="0" i="1" smtClean="0">
                            <a:latin typeface="Cambria Math" panose="02040503050406030204" pitchFamily="18" charset="0"/>
                            <a:ea typeface="宋体" panose="02010600030101010101" pitchFamily="2" charset="-122"/>
                          </a:rPr>
                          <m:t>𝑘</m:t>
                        </m:r>
                      </m:sub>
                    </m:sSub>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参考模型的簇划分</a:t>
                </a:r>
                <a:r>
                  <a:rPr lang="zh-CN" altLang="en-US" sz="2000" dirty="0">
                    <a:latin typeface="宋体" panose="02010600030101010101" pitchFamily="2" charset="-122"/>
                    <a:ea typeface="宋体" panose="02010600030101010101" pitchFamily="2" charset="-122"/>
                    <a:cs typeface="宋体" panose="02010600030101010101" pitchFamily="2" charset="-122"/>
                  </a:rPr>
                  <a:t>为</a:t>
                </a:r>
                <a14:m>
                  <m:oMath xmlns:m="http://schemas.openxmlformats.org/officeDocument/2006/math">
                    <m:sSup>
                      <m:sSupPr>
                        <m:ctrlPr>
                          <a:rPr lang="en-US" altLang="zh-CN" sz="2000" i="1" smtClean="0">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𝐶</m:t>
                        </m:r>
                      </m:e>
                      <m:sup>
                        <m:r>
                          <a:rPr lang="en-US" altLang="zh-CN" sz="2000" b="0" i="1" smtClean="0">
                            <a:latin typeface="Cambria Math" panose="02040503050406030204" pitchFamily="18" charset="0"/>
                            <a:ea typeface="宋体" panose="02010600030101010101" pitchFamily="2" charset="-122"/>
                          </a:rPr>
                          <m:t>∗</m:t>
                        </m:r>
                      </m:sup>
                    </m:sSup>
                    <m:r>
                      <a:rPr lang="en-US" altLang="zh-CN" sz="2000" b="0" i="1" smtClean="0">
                        <a:latin typeface="Cambria Math" panose="02040503050406030204" pitchFamily="18" charset="0"/>
                        <a:ea typeface="宋体" panose="02010600030101010101" pitchFamily="2" charset="-122"/>
                      </a:rPr>
                      <m:t>=</m:t>
                    </m:r>
                    <m:d>
                      <m:dPr>
                        <m:begChr m:val="{"/>
                        <m:endChr m:val="}"/>
                        <m:ctrlPr>
                          <a:rPr lang="en-US" altLang="zh-CN" sz="2000" b="0" i="1" smtClean="0">
                            <a:latin typeface="Cambria Math" panose="02040503050406030204" pitchFamily="18" charset="0"/>
                            <a:ea typeface="宋体" panose="02010600030101010101" pitchFamily="2" charset="-122"/>
                          </a:rPr>
                        </m:ctrlPr>
                      </m:dPr>
                      <m:e>
                        <m:sSubSup>
                          <m:sSubSupPr>
                            <m:ctrlPr>
                              <a:rPr lang="en-US" altLang="zh-CN" sz="2000" b="0" i="1" smtClean="0">
                                <a:latin typeface="Cambria Math" panose="02040503050406030204" pitchFamily="18" charset="0"/>
                                <a:ea typeface="宋体" panose="02010600030101010101" pitchFamily="2" charset="-122"/>
                              </a:rPr>
                            </m:ctrlPr>
                          </m:sSubSupPr>
                          <m:e>
                            <m:r>
                              <a:rPr lang="en-US" altLang="zh-CN" sz="2000" b="0" i="1" smtClean="0">
                                <a:latin typeface="Cambria Math" panose="02040503050406030204" pitchFamily="18" charset="0"/>
                                <a:ea typeface="宋体" panose="02010600030101010101" pitchFamily="2" charset="-122"/>
                              </a:rPr>
                              <m:t>𝐶</m:t>
                            </m:r>
                          </m:e>
                          <m:sub>
                            <m:r>
                              <a:rPr lang="en-US" altLang="zh-CN" sz="2000" b="0" i="1" smtClean="0">
                                <a:latin typeface="Cambria Math" panose="02040503050406030204" pitchFamily="18" charset="0"/>
                                <a:ea typeface="宋体" panose="02010600030101010101" pitchFamily="2" charset="-122"/>
                              </a:rPr>
                              <m:t>1</m:t>
                            </m:r>
                          </m:sub>
                          <m:sup>
                            <m:r>
                              <a:rPr lang="en-US" altLang="zh-CN" sz="2000" b="0" i="1" smtClean="0">
                                <a:latin typeface="Cambria Math" panose="02040503050406030204" pitchFamily="18" charset="0"/>
                                <a:ea typeface="宋体" panose="02010600030101010101" pitchFamily="2" charset="-122"/>
                              </a:rPr>
                              <m:t>∗</m:t>
                            </m:r>
                          </m:sup>
                        </m:sSubSup>
                        <m:r>
                          <a:rPr lang="en-US" altLang="zh-CN" sz="2000" b="0" i="1" smtClean="0">
                            <a:latin typeface="Cambria Math" panose="02040503050406030204" pitchFamily="18" charset="0"/>
                            <a:ea typeface="宋体" panose="02010600030101010101" pitchFamily="2" charset="-122"/>
                          </a:rPr>
                          <m:t>,</m:t>
                        </m:r>
                        <m:sSubSup>
                          <m:sSubSupPr>
                            <m:ctrlPr>
                              <a:rPr lang="en-US" altLang="zh-CN" sz="2000" b="0" i="1" smtClean="0">
                                <a:latin typeface="Cambria Math" panose="02040503050406030204" pitchFamily="18" charset="0"/>
                                <a:ea typeface="宋体" panose="02010600030101010101" pitchFamily="2" charset="-122"/>
                              </a:rPr>
                            </m:ctrlPr>
                          </m:sSubSupPr>
                          <m:e>
                            <m:r>
                              <a:rPr lang="en-US" altLang="zh-CN" sz="2000" b="0" i="1" smtClean="0">
                                <a:latin typeface="Cambria Math" panose="02040503050406030204" pitchFamily="18" charset="0"/>
                                <a:ea typeface="宋体" panose="02010600030101010101" pitchFamily="2" charset="-122"/>
                              </a:rPr>
                              <m:t>𝐶</m:t>
                            </m:r>
                          </m:e>
                          <m:sub>
                            <m:r>
                              <a:rPr lang="en-US" altLang="zh-CN" sz="2000" b="0" i="1" smtClean="0">
                                <a:latin typeface="Cambria Math" panose="02040503050406030204" pitchFamily="18" charset="0"/>
                                <a:ea typeface="宋体" panose="02010600030101010101" pitchFamily="2" charset="-122"/>
                              </a:rPr>
                              <m:t>2</m:t>
                            </m:r>
                          </m:sub>
                          <m:sup>
                            <m:r>
                              <a:rPr lang="en-US" altLang="zh-CN" sz="2000" b="0" i="1" smtClean="0">
                                <a:latin typeface="Cambria Math" panose="02040503050406030204" pitchFamily="18" charset="0"/>
                                <a:ea typeface="宋体" panose="02010600030101010101" pitchFamily="2" charset="-122"/>
                              </a:rPr>
                              <m:t>∗</m:t>
                            </m:r>
                          </m:sup>
                        </m:sSubSup>
                        <m:r>
                          <a:rPr lang="en-US" altLang="zh-CN" sz="2000" b="0" i="1" smtClean="0">
                            <a:latin typeface="Cambria Math" panose="02040503050406030204" pitchFamily="18" charset="0"/>
                            <a:ea typeface="宋体" panose="02010600030101010101" pitchFamily="2" charset="-122"/>
                          </a:rPr>
                          <m:t>,…,</m:t>
                        </m:r>
                        <m:sSubSup>
                          <m:sSubSupPr>
                            <m:ctrlPr>
                              <a:rPr lang="en-US" altLang="zh-CN" sz="2000" b="0" i="1" smtClean="0">
                                <a:latin typeface="Cambria Math" panose="02040503050406030204" pitchFamily="18" charset="0"/>
                                <a:ea typeface="宋体" panose="02010600030101010101" pitchFamily="2" charset="-122"/>
                              </a:rPr>
                            </m:ctrlPr>
                          </m:sSubSupPr>
                          <m:e>
                            <m:r>
                              <a:rPr lang="en-US" altLang="zh-CN" sz="2000" b="0" i="1" smtClean="0">
                                <a:latin typeface="Cambria Math" panose="02040503050406030204" pitchFamily="18" charset="0"/>
                                <a:ea typeface="宋体" panose="02010600030101010101" pitchFamily="2" charset="-122"/>
                              </a:rPr>
                              <m:t>𝐶</m:t>
                            </m:r>
                          </m:e>
                          <m:sub>
                            <m:r>
                              <a:rPr lang="en-US" altLang="zh-CN" sz="2000" b="0" i="1" smtClean="0">
                                <a:latin typeface="Cambria Math" panose="02040503050406030204" pitchFamily="18" charset="0"/>
                                <a:ea typeface="宋体" panose="02010600030101010101" pitchFamily="2" charset="-122"/>
                              </a:rPr>
                              <m:t>𝑘</m:t>
                            </m:r>
                          </m:sub>
                          <m:sup>
                            <m:r>
                              <a:rPr lang="en-US" altLang="zh-CN" sz="2000" b="0" i="1" smtClean="0">
                                <a:latin typeface="Cambria Math" panose="02040503050406030204" pitchFamily="18" charset="0"/>
                                <a:ea typeface="宋体" panose="02010600030101010101" pitchFamily="2" charset="-122"/>
                              </a:rPr>
                              <m:t>∗</m:t>
                            </m:r>
                          </m:sup>
                        </m:sSubSup>
                      </m:e>
                    </m:d>
                  </m:oMath>
                </a14:m>
                <a:r>
                  <a:rPr lang="zh-CN" altLang="en-US" sz="2000" dirty="0">
                    <a:latin typeface="宋体" panose="02010600030101010101" pitchFamily="2" charset="-122"/>
                    <a:ea typeface="宋体" panose="02010600030101010101" pitchFamily="2" charset="-122"/>
                    <a:cs typeface="宋体" panose="02010600030101010101" pitchFamily="2" charset="-122"/>
                  </a:rPr>
                  <a:t>相应的，</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令</a:t>
                </a:r>
                <a14:m>
                  <m:oMath xmlns:m="http://schemas.openxmlformats.org/officeDocument/2006/math">
                    <m:r>
                      <a:rPr lang="zh-CN" altLang="en-US" sz="2000" i="1" smtClean="0">
                        <a:solidFill>
                          <a:schemeClr val="accent1"/>
                        </a:solidFill>
                        <a:latin typeface="Cambria Math" panose="02040503050406030204" pitchFamily="18" charset="0"/>
                      </a:rPr>
                      <m:t>𝜆</m:t>
                    </m:r>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与</a:t>
                </a:r>
                <a14:m>
                  <m:oMath xmlns:m="http://schemas.openxmlformats.org/officeDocument/2006/math">
                    <m:sSup>
                      <m:sSupPr>
                        <m:ctrlPr>
                          <a:rPr lang="en-US" altLang="zh-CN" sz="2000" i="1" dirty="0" smtClean="0">
                            <a:solidFill>
                              <a:schemeClr val="accent1"/>
                            </a:solidFill>
                            <a:latin typeface="Cambria Math" panose="02040503050406030204" pitchFamily="18" charset="0"/>
                            <a:ea typeface="宋体" panose="02010600030101010101" pitchFamily="2" charset="-122"/>
                          </a:rPr>
                        </m:ctrlPr>
                      </m:sSupPr>
                      <m:e>
                        <m:r>
                          <a:rPr lang="en-US" altLang="zh-CN" sz="2000" i="1" dirty="0" smtClean="0">
                            <a:solidFill>
                              <a:schemeClr val="accent1"/>
                            </a:solidFill>
                            <a:latin typeface="Cambria Math" panose="02040503050406030204" pitchFamily="18" charset="0"/>
                          </a:rPr>
                          <m:t>𝜆</m:t>
                        </m:r>
                      </m:e>
                      <m:sup>
                        <m:r>
                          <a:rPr lang="en-US" altLang="zh-CN" sz="2000" b="0" i="1" dirty="0" smtClean="0">
                            <a:solidFill>
                              <a:schemeClr val="accent1"/>
                            </a:solidFill>
                            <a:latin typeface="Cambria Math" panose="02040503050406030204" pitchFamily="18" charset="0"/>
                            <a:ea typeface="宋体" panose="02010600030101010101" pitchFamily="2" charset="-122"/>
                          </a:rPr>
                          <m:t>∗</m:t>
                        </m:r>
                      </m:sup>
                    </m:sSup>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分别表示与</a:t>
                </a:r>
                <a14:m>
                  <m:oMath xmlns:m="http://schemas.openxmlformats.org/officeDocument/2006/math">
                    <m:r>
                      <a:rPr lang="en-US" altLang="zh-CN" sz="2000" i="1">
                        <a:solidFill>
                          <a:schemeClr val="accent1"/>
                        </a:solidFill>
                        <a:latin typeface="Cambria Math" panose="02040503050406030204" pitchFamily="18" charset="0"/>
                        <a:ea typeface="宋体" panose="02010600030101010101" pitchFamily="2" charset="-122"/>
                        <a:cs typeface="宋体" panose="02010600030101010101" pitchFamily="2" charset="-122"/>
                      </a:rPr>
                      <m:t>𝐶</m:t>
                    </m:r>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和</a:t>
                </a:r>
                <a14:m>
                  <m:oMath xmlns:m="http://schemas.openxmlformats.org/officeDocument/2006/math">
                    <m:sSup>
                      <m:sSupPr>
                        <m:ctrlPr>
                          <a:rPr lang="en-US" altLang="zh-CN" sz="2000" i="1">
                            <a:solidFill>
                              <a:schemeClr val="accent1"/>
                            </a:solidFill>
                            <a:latin typeface="Cambria Math" panose="02040503050406030204" pitchFamily="18" charset="0"/>
                            <a:ea typeface="宋体" panose="02010600030101010101" pitchFamily="2" charset="-122"/>
                          </a:rPr>
                        </m:ctrlPr>
                      </m:sSupPr>
                      <m:e>
                        <m:r>
                          <a:rPr lang="en-US" altLang="zh-CN" sz="2000" i="1">
                            <a:solidFill>
                              <a:schemeClr val="accent1"/>
                            </a:solidFill>
                            <a:latin typeface="Cambria Math" panose="02040503050406030204" pitchFamily="18" charset="0"/>
                            <a:ea typeface="宋体" panose="02010600030101010101" pitchFamily="2" charset="-122"/>
                          </a:rPr>
                          <m:t>𝐶</m:t>
                        </m:r>
                      </m:e>
                      <m:sup>
                        <m:r>
                          <a:rPr lang="en-US" altLang="zh-CN" sz="2000" i="1">
                            <a:solidFill>
                              <a:schemeClr val="accent1"/>
                            </a:solidFill>
                            <a:latin typeface="Cambria Math" panose="02040503050406030204" pitchFamily="18" charset="0"/>
                            <a:ea typeface="宋体" panose="02010600030101010101" pitchFamily="2" charset="-122"/>
                          </a:rPr>
                          <m:t>∗</m:t>
                        </m:r>
                      </m:sup>
                    </m:sSup>
                    <m:r>
                      <a:rPr lang="zh-CN" altLang="en-US" sz="2000" i="1" smtClean="0">
                        <a:solidFill>
                          <a:schemeClr val="accent1"/>
                        </a:solidFill>
                        <a:latin typeface="Cambria Math" panose="02040503050406030204" pitchFamily="18" charset="0"/>
                        <a:ea typeface="宋体" panose="02010600030101010101" pitchFamily="2" charset="-122"/>
                      </a:rPr>
                      <m:t>对应</m:t>
                    </m:r>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的簇标记向量</a:t>
                </a:r>
                <a:r>
                  <a:rPr lang="zh-CN" altLang="en-US" sz="2000" dirty="0">
                    <a:latin typeface="宋体" panose="02010600030101010101" pitchFamily="2" charset="-122"/>
                    <a:ea typeface="宋体" panose="02010600030101010101" pitchFamily="2" charset="-122"/>
                    <a:cs typeface="宋体" panose="02010600030101010101" pitchFamily="2" charset="-122"/>
                  </a:rPr>
                  <a:t>，将</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样本两两配对</a:t>
                </a:r>
                <a:r>
                  <a:rPr lang="zh-CN" altLang="en-US" sz="2000" dirty="0">
                    <a:latin typeface="宋体" panose="02010600030101010101" pitchFamily="2" charset="-122"/>
                    <a:ea typeface="宋体" panose="02010600030101010101" pitchFamily="2" charset="-122"/>
                    <a:cs typeface="宋体" panose="02010600030101010101" pitchFamily="2" charset="-122"/>
                  </a:rPr>
                  <a:t>考虑，定义</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𝑎</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d>
                      <m:dPr>
                        <m:begChr m:val="|"/>
                        <m:endChr m:val="|"/>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𝑆𝑆</m:t>
                        </m:r>
                      </m:e>
                    </m:d>
                  </m:oMath>
                </a14:m>
                <a:r>
                  <a:rPr lang="zh-CN" altLang="en-US" sz="2000" dirty="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𝑆𝑆</m:t>
                    </m:r>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m:t>
                    </m:r>
                    <m:d>
                      <m:dPr>
                        <m:begChr m:val="{"/>
                        <m:endChr m:val="}"/>
                        <m:ctrlPr>
                          <a:rPr lang="en-US" altLang="zh-CN" sz="2000" b="0" i="1" dirty="0" smtClean="0">
                            <a:latin typeface="Cambria Math" panose="02040503050406030204" pitchFamily="18" charset="0"/>
                            <a:ea typeface="宋体" panose="02010600030101010101" pitchFamily="2" charset="-122"/>
                          </a:rPr>
                        </m:ctrlPr>
                      </m:dPr>
                      <m:e>
                        <m:d>
                          <m:dPr>
                            <m:ctrlPr>
                              <a:rPr lang="en-US" altLang="zh-CN" sz="2000" b="0" i="1" dirty="0" smtClean="0">
                                <a:latin typeface="Cambria Math" panose="02040503050406030204" pitchFamily="18" charset="0"/>
                                <a:ea typeface="宋体" panose="02010600030101010101" pitchFamily="2" charset="-122"/>
                              </a:rPr>
                            </m:ctrlPr>
                          </m:dPr>
                          <m:e>
                            <m:sSub>
                              <m:sSubPr>
                                <m:ctrlPr>
                                  <a:rPr lang="en-US" altLang="zh-CN" sz="2000" b="0" i="1" dirty="0" smtClean="0">
                                    <a:latin typeface="Cambria Math" panose="02040503050406030204" pitchFamily="18" charset="0"/>
                                    <a:ea typeface="宋体" panose="02010600030101010101" pitchFamily="2" charset="-122"/>
                                  </a:rPr>
                                </m:ctrlPr>
                              </m:sSubPr>
                              <m:e>
                                <m:r>
                                  <a:rPr lang="en-US" altLang="zh-CN" sz="2000" b="0" i="1" dirty="0" smtClean="0">
                                    <a:latin typeface="Cambria Math" panose="02040503050406030204" pitchFamily="18" charset="0"/>
                                    <a:ea typeface="宋体" panose="02010600030101010101" pitchFamily="2" charset="-122"/>
                                  </a:rPr>
                                  <m:t>𝑥</m:t>
                                </m:r>
                              </m:e>
                              <m:sub>
                                <m:r>
                                  <a:rPr lang="en-US" altLang="zh-CN" sz="2000" b="0" i="1" dirty="0" smtClean="0">
                                    <a:latin typeface="Cambria Math" panose="02040503050406030204" pitchFamily="18" charset="0"/>
                                    <a:ea typeface="宋体" panose="02010600030101010101" pitchFamily="2" charset="-122"/>
                                  </a:rPr>
                                  <m:t>𝑖</m:t>
                                </m:r>
                              </m:sub>
                            </m:sSub>
                            <m:r>
                              <a:rPr lang="en-US" altLang="zh-CN" sz="2000" b="0" i="1" dirty="0" smtClean="0">
                                <a:latin typeface="Cambria Math" panose="02040503050406030204" pitchFamily="18" charset="0"/>
                                <a:ea typeface="宋体" panose="02010600030101010101" pitchFamily="2" charset="-122"/>
                              </a:rPr>
                              <m:t>,</m:t>
                            </m:r>
                            <m:sSub>
                              <m:sSubPr>
                                <m:ctrlPr>
                                  <a:rPr lang="en-US" altLang="zh-CN" sz="2000" b="0" i="1" dirty="0" smtClean="0">
                                    <a:latin typeface="Cambria Math" panose="02040503050406030204" pitchFamily="18" charset="0"/>
                                    <a:ea typeface="宋体" panose="02010600030101010101" pitchFamily="2" charset="-122"/>
                                  </a:rPr>
                                </m:ctrlPr>
                              </m:sSubPr>
                              <m:e>
                                <m:r>
                                  <a:rPr lang="en-US" altLang="zh-CN" sz="2000" b="0" i="1" dirty="0" smtClean="0">
                                    <a:latin typeface="Cambria Math" panose="02040503050406030204" pitchFamily="18" charset="0"/>
                                    <a:ea typeface="宋体" panose="02010600030101010101" pitchFamily="2" charset="-122"/>
                                  </a:rPr>
                                  <m:t>𝑥</m:t>
                                </m:r>
                              </m:e>
                              <m:sub>
                                <m:r>
                                  <a:rPr lang="en-US" altLang="zh-CN" sz="2000" b="0" i="1" dirty="0" smtClean="0">
                                    <a:latin typeface="Cambria Math" panose="02040503050406030204" pitchFamily="18" charset="0"/>
                                    <a:ea typeface="宋体" panose="02010600030101010101" pitchFamily="2" charset="-122"/>
                                  </a:rPr>
                                  <m:t>𝑗</m:t>
                                </m:r>
                              </m:sub>
                            </m:sSub>
                          </m:e>
                        </m:d>
                      </m:e>
                      <m:e>
                        <m:sSub>
                          <m:sSubPr>
                            <m:ctrlPr>
                              <a:rPr lang="en-US" altLang="zh-CN" sz="2000" b="0" i="1" dirty="0" smtClean="0">
                                <a:latin typeface="Cambria Math" panose="02040503050406030204" pitchFamily="18" charset="0"/>
                                <a:ea typeface="宋体" panose="02010600030101010101" pitchFamily="2" charset="-122"/>
                              </a:rPr>
                            </m:ctrlPr>
                          </m:sSubPr>
                          <m:e>
                            <m:r>
                              <a:rPr lang="zh-CN" altLang="en-US" sz="2000" i="1">
                                <a:latin typeface="Cambria Math" panose="02040503050406030204" pitchFamily="18" charset="0"/>
                              </a:rPr>
                              <m:t>𝜆</m:t>
                            </m:r>
                          </m:e>
                          <m:sub>
                            <m:r>
                              <a:rPr lang="en-US" altLang="zh-CN" sz="2000" b="0" i="1" dirty="0" smtClean="0">
                                <a:latin typeface="Cambria Math" panose="02040503050406030204" pitchFamily="18" charset="0"/>
                                <a:ea typeface="宋体" panose="02010600030101010101" pitchFamily="2" charset="-122"/>
                              </a:rPr>
                              <m:t>𝑖</m:t>
                            </m:r>
                          </m:sub>
                        </m:sSub>
                        <m:r>
                          <a:rPr lang="en-US" altLang="zh-CN" sz="2000" b="0" i="1" dirty="0" smtClean="0">
                            <a:latin typeface="Cambria Math" panose="02040503050406030204" pitchFamily="18" charset="0"/>
                            <a:ea typeface="宋体" panose="02010600030101010101" pitchFamily="2" charset="-122"/>
                          </a:rPr>
                          <m:t>=</m:t>
                        </m:r>
                        <m:sSub>
                          <m:sSubPr>
                            <m:ctrlPr>
                              <a:rPr lang="en-US" altLang="zh-CN" sz="2000" b="0" i="1" dirty="0" smtClean="0">
                                <a:latin typeface="Cambria Math" panose="02040503050406030204" pitchFamily="18" charset="0"/>
                                <a:ea typeface="宋体" panose="02010600030101010101" pitchFamily="2" charset="-122"/>
                              </a:rPr>
                            </m:ctrlPr>
                          </m:sSubPr>
                          <m:e>
                            <m:r>
                              <a:rPr lang="zh-CN" altLang="en-US" sz="2000" i="1">
                                <a:latin typeface="Cambria Math" panose="02040503050406030204" pitchFamily="18" charset="0"/>
                              </a:rPr>
                              <m:t>𝜆</m:t>
                            </m:r>
                          </m:e>
                          <m:sub>
                            <m:r>
                              <a:rPr lang="en-US" altLang="zh-CN" sz="2000" b="0" i="1" dirty="0" smtClean="0">
                                <a:latin typeface="Cambria Math" panose="02040503050406030204" pitchFamily="18" charset="0"/>
                                <a:ea typeface="宋体" panose="02010600030101010101" pitchFamily="2" charset="-122"/>
                              </a:rPr>
                              <m:t>𝑗</m:t>
                            </m:r>
                          </m:sub>
                        </m:sSub>
                        <m:r>
                          <a:rPr lang="en-US" altLang="zh-CN" sz="2000" b="0" i="1" dirty="0" smtClean="0">
                            <a:latin typeface="Cambria Math" panose="02040503050406030204" pitchFamily="18" charset="0"/>
                            <a:ea typeface="宋体" panose="02010600030101010101" pitchFamily="2" charset="-122"/>
                          </a:rPr>
                          <m:t>,</m:t>
                        </m:r>
                        <m:sSub>
                          <m:sSubPr>
                            <m:ctrlPr>
                              <a:rPr lang="en-US" altLang="zh-CN" sz="2000" b="0" i="1" dirty="0" smtClean="0">
                                <a:latin typeface="Cambria Math" panose="02040503050406030204" pitchFamily="18" charset="0"/>
                                <a:ea typeface="宋体" panose="02010600030101010101" pitchFamily="2" charset="-122"/>
                              </a:rPr>
                            </m:ctrlPr>
                          </m:sSubPr>
                          <m:e>
                            <m:sSup>
                              <m:sSupPr>
                                <m:ctrlPr>
                                  <a:rPr lang="en-US" altLang="zh-CN" sz="2000" i="1" dirty="0">
                                    <a:latin typeface="Cambria Math" panose="02040503050406030204" pitchFamily="18" charset="0"/>
                                    <a:ea typeface="宋体" panose="02010600030101010101" pitchFamily="2" charset="-122"/>
                                  </a:rPr>
                                </m:ctrlPr>
                              </m:sSupPr>
                              <m:e>
                                <m:r>
                                  <a:rPr lang="en-US" altLang="zh-CN" sz="2000" i="1" dirty="0">
                                    <a:latin typeface="Cambria Math" panose="02040503050406030204" pitchFamily="18" charset="0"/>
                                  </a:rPr>
                                  <m:t>𝜆</m:t>
                                </m:r>
                              </m:e>
                              <m:sup>
                                <m:r>
                                  <a:rPr lang="en-US" altLang="zh-CN" sz="2000" i="1" dirty="0">
                                    <a:latin typeface="Cambria Math" panose="02040503050406030204" pitchFamily="18" charset="0"/>
                                    <a:ea typeface="宋体" panose="02010600030101010101" pitchFamily="2" charset="-122"/>
                                  </a:rPr>
                                  <m:t>∗</m:t>
                                </m:r>
                              </m:sup>
                            </m:sSup>
                          </m:e>
                          <m:sub>
                            <m:r>
                              <a:rPr lang="en-US" altLang="zh-CN" sz="2000" b="0" i="1" dirty="0" smtClean="0">
                                <a:latin typeface="Cambria Math" panose="02040503050406030204" pitchFamily="18" charset="0"/>
                                <a:ea typeface="宋体" panose="02010600030101010101" pitchFamily="2" charset="-122"/>
                              </a:rPr>
                              <m:t>𝑖</m:t>
                            </m:r>
                          </m:sub>
                        </m:sSub>
                        <m:r>
                          <a:rPr lang="en-US" altLang="zh-CN" sz="2000" b="0" i="1" dirty="0" smtClean="0">
                            <a:latin typeface="Cambria Math" panose="02040503050406030204" pitchFamily="18" charset="0"/>
                            <a:ea typeface="宋体" panose="02010600030101010101" pitchFamily="2" charset="-122"/>
                          </a:rPr>
                          <m:t>=</m:t>
                        </m:r>
                        <m:sSub>
                          <m:sSubPr>
                            <m:ctrlPr>
                              <a:rPr lang="en-US" altLang="zh-CN" sz="2000" b="0" i="1" dirty="0" smtClean="0">
                                <a:latin typeface="Cambria Math" panose="02040503050406030204" pitchFamily="18" charset="0"/>
                                <a:ea typeface="宋体" panose="02010600030101010101" pitchFamily="2" charset="-122"/>
                              </a:rPr>
                            </m:ctrlPr>
                          </m:sSubPr>
                          <m:e>
                            <m:sSup>
                              <m:sSupPr>
                                <m:ctrlPr>
                                  <a:rPr lang="en-US" altLang="zh-CN" sz="2000" i="1" dirty="0">
                                    <a:latin typeface="Cambria Math" panose="02040503050406030204" pitchFamily="18" charset="0"/>
                                    <a:ea typeface="宋体" panose="02010600030101010101" pitchFamily="2" charset="-122"/>
                                  </a:rPr>
                                </m:ctrlPr>
                              </m:sSupPr>
                              <m:e>
                                <m:r>
                                  <a:rPr lang="en-US" altLang="zh-CN" sz="2000" i="1" dirty="0">
                                    <a:latin typeface="Cambria Math" panose="02040503050406030204" pitchFamily="18" charset="0"/>
                                  </a:rPr>
                                  <m:t>𝜆</m:t>
                                </m:r>
                              </m:e>
                              <m:sup>
                                <m:r>
                                  <a:rPr lang="en-US" altLang="zh-CN" sz="2000" i="1" dirty="0">
                                    <a:latin typeface="Cambria Math" panose="02040503050406030204" pitchFamily="18" charset="0"/>
                                    <a:ea typeface="宋体" panose="02010600030101010101" pitchFamily="2" charset="-122"/>
                                  </a:rPr>
                                  <m:t>∗</m:t>
                                </m:r>
                              </m:sup>
                            </m:sSup>
                          </m:e>
                          <m:sub>
                            <m:r>
                              <a:rPr lang="en-US" altLang="zh-CN" sz="2000" b="0" i="1" dirty="0" smtClean="0">
                                <a:latin typeface="Cambria Math" panose="02040503050406030204" pitchFamily="18" charset="0"/>
                                <a:ea typeface="宋体" panose="02010600030101010101" pitchFamily="2" charset="-122"/>
                              </a:rPr>
                              <m:t>𝑗</m:t>
                            </m:r>
                          </m:sub>
                        </m:sSub>
                        <m:r>
                          <a:rPr lang="en-US" altLang="zh-CN" sz="2000" b="0" i="1" dirty="0" smtClean="0">
                            <a:latin typeface="Cambria Math" panose="02040503050406030204" pitchFamily="18" charset="0"/>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𝑖</m:t>
                        </m:r>
                        <m:r>
                          <a:rPr lang="en-US" altLang="zh-CN" sz="2000" b="0" i="1" dirty="0" smtClean="0">
                            <a:latin typeface="Cambria Math" panose="02040503050406030204" pitchFamily="18" charset="0"/>
                            <a:ea typeface="宋体" panose="02010600030101010101" pitchFamily="2" charset="-122"/>
                          </a:rPr>
                          <m:t>&lt;</m:t>
                        </m:r>
                        <m:r>
                          <a:rPr lang="en-US" altLang="zh-CN" sz="2000" b="0" i="1" dirty="0" smtClean="0">
                            <a:latin typeface="Cambria Math" panose="02040503050406030204" pitchFamily="18" charset="0"/>
                            <a:ea typeface="宋体" panose="02010600030101010101" pitchFamily="2" charset="-122"/>
                          </a:rPr>
                          <m:t>𝑗</m:t>
                        </m:r>
                      </m:e>
                    </m:d>
                  </m:oMath>
                </a14:m>
                <a:endParaRPr lang="en-US" altLang="zh-CN" sz="2000" b="0" i="1" dirty="0">
                  <a:latin typeface="Cambria Math" panose="02040503050406030204" pitchFamily="18" charset="0"/>
                  <a:ea typeface="宋体" panose="02010600030101010101" pitchFamily="2" charset="-122"/>
                </a:endParaRPr>
              </a:p>
              <a:p>
                <a:pPr marL="628650" indent="-342900">
                  <a:lnSpc>
                    <a:spcPct val="150000"/>
                  </a:lnSpc>
                  <a:buFont typeface="Wingdings" panose="05000000000000000000" pitchFamily="2" charset="2"/>
                  <a:buChar char="l"/>
                </a:pPr>
                <a14:m>
                  <m:oMath xmlns:m="http://schemas.openxmlformats.org/officeDocument/2006/math">
                    <m:r>
                      <m:rPr>
                        <m:sty m:val="p"/>
                      </m:rPr>
                      <a:rPr lang="en-US" altLang="zh-CN" sz="2000" i="1" dirty="0">
                        <a:latin typeface="Cambria Math" panose="02040503050406030204" pitchFamily="18" charset="0"/>
                        <a:ea typeface="宋体" panose="02010600030101010101" pitchFamily="2" charset="-122"/>
                        <a:cs typeface="宋体" panose="02010600030101010101" pitchFamily="2" charset="-122"/>
                      </a:rPr>
                      <m:t>b</m:t>
                    </m:r>
                    <m:r>
                      <a:rPr lang="en-US" altLang="zh-CN" sz="2000" i="1">
                        <a:latin typeface="Cambria Math" panose="02040503050406030204" pitchFamily="18" charset="0"/>
                        <a:ea typeface="宋体" panose="02010600030101010101" pitchFamily="2" charset="-122"/>
                        <a:cs typeface="宋体" panose="02010600030101010101" pitchFamily="2" charset="-122"/>
                      </a:rPr>
                      <m:t>=</m:t>
                    </m:r>
                    <m:d>
                      <m:dPr>
                        <m:begChr m:val="|"/>
                        <m:endChr m:val="|"/>
                        <m:ctrlPr>
                          <a:rPr lang="en-US" altLang="zh-CN" sz="2000" i="1">
                            <a:latin typeface="Cambria Math" panose="02040503050406030204" pitchFamily="18" charset="0"/>
                            <a:ea typeface="宋体" panose="02010600030101010101" pitchFamily="2" charset="-122"/>
                          </a:rPr>
                        </m:ctrlPr>
                      </m:dPr>
                      <m:e>
                        <m:r>
                          <a:rPr lang="en-US" altLang="zh-CN" sz="2000" i="1">
                            <a:latin typeface="Cambria Math" panose="02040503050406030204" pitchFamily="18" charset="0"/>
                            <a:ea typeface="宋体" panose="02010600030101010101" pitchFamily="2" charset="-122"/>
                          </a:rPr>
                          <m:t>𝑆</m:t>
                        </m:r>
                        <m:r>
                          <a:rPr lang="en-US" altLang="zh-CN" sz="2000" b="0" i="1" smtClean="0">
                            <a:latin typeface="Cambria Math" panose="02040503050406030204" pitchFamily="18" charset="0"/>
                            <a:ea typeface="宋体" panose="02010600030101010101" pitchFamily="2" charset="-122"/>
                          </a:rPr>
                          <m:t>𝐷</m:t>
                        </m:r>
                      </m:e>
                    </m:d>
                  </m:oMath>
                </a14:m>
                <a:r>
                  <a:rPr lang="zh-CN" altLang="en-US" sz="2000" dirty="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r>
                      <a:rPr lang="en-US" altLang="zh-CN" sz="2000" i="1" dirty="0">
                        <a:latin typeface="Cambria Math" panose="02040503050406030204" pitchFamily="18" charset="0"/>
                        <a:ea typeface="宋体" panose="02010600030101010101" pitchFamily="2" charset="-122"/>
                        <a:cs typeface="宋体" panose="02010600030101010101" pitchFamily="2" charset="-122"/>
                      </a:rPr>
                      <m:t>𝑆</m:t>
                    </m:r>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𝐷</m:t>
                    </m:r>
                    <m:r>
                      <a:rPr lang="en-US" altLang="zh-CN" sz="2000" i="1" dirty="0">
                        <a:latin typeface="Cambria Math" panose="02040503050406030204" pitchFamily="18" charset="0"/>
                        <a:ea typeface="宋体" panose="02010600030101010101" pitchFamily="2" charset="-122"/>
                        <a:cs typeface="宋体" panose="02010600030101010101" pitchFamily="2" charset="-122"/>
                      </a:rPr>
                      <m:t>=</m:t>
                    </m:r>
                    <m:d>
                      <m:dPr>
                        <m:begChr m:val="{"/>
                        <m:endChr m:val="}"/>
                        <m:ctrlPr>
                          <a:rPr lang="en-US" altLang="zh-CN" sz="2000" i="1" dirty="0">
                            <a:latin typeface="Cambria Math" panose="02040503050406030204" pitchFamily="18" charset="0"/>
                            <a:ea typeface="宋体" panose="02010600030101010101" pitchFamily="2" charset="-122"/>
                          </a:rPr>
                        </m:ctrlPr>
                      </m:dPr>
                      <m:e>
                        <m:d>
                          <m:dPr>
                            <m:ctrlPr>
                              <a:rPr lang="en-US" altLang="zh-CN" sz="2000" i="1" dirty="0">
                                <a:latin typeface="Cambria Math" panose="02040503050406030204" pitchFamily="18" charset="0"/>
                                <a:ea typeface="宋体" panose="02010600030101010101" pitchFamily="2" charset="-122"/>
                              </a:rPr>
                            </m:ctrlPr>
                          </m:dPr>
                          <m:e>
                            <m:sSub>
                              <m:sSubPr>
                                <m:ctrlPr>
                                  <a:rPr lang="en-US" altLang="zh-CN" sz="2000" i="1" dirty="0">
                                    <a:latin typeface="Cambria Math" panose="02040503050406030204" pitchFamily="18" charset="0"/>
                                    <a:ea typeface="宋体" panose="02010600030101010101" pitchFamily="2" charset="-122"/>
                                  </a:rPr>
                                </m:ctrlPr>
                              </m:sSubPr>
                              <m:e>
                                <m:r>
                                  <a:rPr lang="en-US" altLang="zh-CN" sz="2000" i="1" dirty="0">
                                    <a:latin typeface="Cambria Math" panose="02040503050406030204" pitchFamily="18" charset="0"/>
                                    <a:ea typeface="宋体" panose="02010600030101010101" pitchFamily="2" charset="-122"/>
                                  </a:rPr>
                                  <m:t>𝑥</m:t>
                                </m:r>
                              </m:e>
                              <m:sub>
                                <m:r>
                                  <a:rPr lang="en-US" altLang="zh-CN" sz="2000" i="1" dirty="0">
                                    <a:latin typeface="Cambria Math" panose="02040503050406030204" pitchFamily="18" charset="0"/>
                                    <a:ea typeface="宋体" panose="02010600030101010101" pitchFamily="2" charset="-122"/>
                                  </a:rPr>
                                  <m:t>𝑖</m:t>
                                </m:r>
                              </m:sub>
                            </m:sSub>
                            <m:r>
                              <a:rPr lang="en-US" altLang="zh-CN" sz="2000" i="1" dirty="0">
                                <a:latin typeface="Cambria Math" panose="02040503050406030204" pitchFamily="18" charset="0"/>
                                <a:ea typeface="宋体" panose="02010600030101010101" pitchFamily="2" charset="-122"/>
                              </a:rPr>
                              <m:t>,</m:t>
                            </m:r>
                            <m:sSub>
                              <m:sSubPr>
                                <m:ctrlPr>
                                  <a:rPr lang="en-US" altLang="zh-CN" sz="2000" i="1" dirty="0">
                                    <a:latin typeface="Cambria Math" panose="02040503050406030204" pitchFamily="18" charset="0"/>
                                    <a:ea typeface="宋体" panose="02010600030101010101" pitchFamily="2" charset="-122"/>
                                  </a:rPr>
                                </m:ctrlPr>
                              </m:sSubPr>
                              <m:e>
                                <m:r>
                                  <a:rPr lang="en-US" altLang="zh-CN" sz="2000" i="1" dirty="0">
                                    <a:latin typeface="Cambria Math" panose="02040503050406030204" pitchFamily="18" charset="0"/>
                                    <a:ea typeface="宋体" panose="02010600030101010101" pitchFamily="2" charset="-122"/>
                                  </a:rPr>
                                  <m:t>𝑥</m:t>
                                </m:r>
                              </m:e>
                              <m:sub>
                                <m:r>
                                  <a:rPr lang="en-US" altLang="zh-CN" sz="2000" i="1" dirty="0">
                                    <a:latin typeface="Cambria Math" panose="02040503050406030204" pitchFamily="18" charset="0"/>
                                    <a:ea typeface="宋体" panose="02010600030101010101" pitchFamily="2" charset="-122"/>
                                  </a:rPr>
                                  <m:t>𝑗</m:t>
                                </m:r>
                              </m:sub>
                            </m:sSub>
                          </m:e>
                        </m:d>
                      </m:e>
                      <m:e>
                        <m:sSub>
                          <m:sSubPr>
                            <m:ctrlPr>
                              <a:rPr lang="en-US" altLang="zh-CN" sz="2000" i="1" dirty="0">
                                <a:latin typeface="Cambria Math" panose="02040503050406030204" pitchFamily="18" charset="0"/>
                                <a:ea typeface="宋体" panose="02010600030101010101" pitchFamily="2" charset="-122"/>
                              </a:rPr>
                            </m:ctrlPr>
                          </m:sSubPr>
                          <m:e>
                            <m:r>
                              <a:rPr lang="zh-CN" altLang="en-US" sz="2000" i="1">
                                <a:latin typeface="Cambria Math" panose="02040503050406030204" pitchFamily="18" charset="0"/>
                              </a:rPr>
                              <m:t>𝜆</m:t>
                            </m:r>
                          </m:e>
                          <m:sub>
                            <m:r>
                              <a:rPr lang="en-US" altLang="zh-CN" sz="2000" i="1" dirty="0">
                                <a:latin typeface="Cambria Math" panose="02040503050406030204" pitchFamily="18" charset="0"/>
                                <a:ea typeface="宋体" panose="02010600030101010101" pitchFamily="2" charset="-122"/>
                              </a:rPr>
                              <m:t>𝑖</m:t>
                            </m:r>
                          </m:sub>
                        </m:sSub>
                        <m:r>
                          <a:rPr lang="en-US" altLang="zh-CN" sz="2000" i="1" dirty="0">
                            <a:latin typeface="Cambria Math" panose="02040503050406030204" pitchFamily="18" charset="0"/>
                            <a:ea typeface="宋体" panose="02010600030101010101" pitchFamily="2" charset="-122"/>
                          </a:rPr>
                          <m:t>=</m:t>
                        </m:r>
                        <m:sSub>
                          <m:sSubPr>
                            <m:ctrlPr>
                              <a:rPr lang="en-US" altLang="zh-CN" sz="2000" i="1" dirty="0">
                                <a:latin typeface="Cambria Math" panose="02040503050406030204" pitchFamily="18" charset="0"/>
                                <a:ea typeface="宋体" panose="02010600030101010101" pitchFamily="2" charset="-122"/>
                              </a:rPr>
                            </m:ctrlPr>
                          </m:sSubPr>
                          <m:e>
                            <m:r>
                              <a:rPr lang="zh-CN" altLang="en-US" sz="2000" i="1">
                                <a:latin typeface="Cambria Math" panose="02040503050406030204" pitchFamily="18" charset="0"/>
                              </a:rPr>
                              <m:t>𝜆</m:t>
                            </m:r>
                          </m:e>
                          <m:sub>
                            <m:r>
                              <a:rPr lang="en-US" altLang="zh-CN" sz="2000" i="1" dirty="0">
                                <a:latin typeface="Cambria Math" panose="02040503050406030204" pitchFamily="18" charset="0"/>
                                <a:ea typeface="宋体" panose="02010600030101010101" pitchFamily="2" charset="-122"/>
                              </a:rPr>
                              <m:t>𝑗</m:t>
                            </m:r>
                          </m:sub>
                        </m:sSub>
                        <m:r>
                          <a:rPr lang="en-US" altLang="zh-CN" sz="2000" i="1" dirty="0">
                            <a:latin typeface="Cambria Math" panose="02040503050406030204" pitchFamily="18" charset="0"/>
                            <a:ea typeface="宋体" panose="02010600030101010101" pitchFamily="2" charset="-122"/>
                          </a:rPr>
                          <m:t>,</m:t>
                        </m:r>
                        <m:sSub>
                          <m:sSubPr>
                            <m:ctrlPr>
                              <a:rPr lang="en-US" altLang="zh-CN" sz="2000" i="1" dirty="0">
                                <a:latin typeface="Cambria Math" panose="02040503050406030204" pitchFamily="18" charset="0"/>
                                <a:ea typeface="宋体" panose="02010600030101010101" pitchFamily="2" charset="-122"/>
                              </a:rPr>
                            </m:ctrlPr>
                          </m:sSubPr>
                          <m:e>
                            <m:sSup>
                              <m:sSupPr>
                                <m:ctrlPr>
                                  <a:rPr lang="en-US" altLang="zh-CN" sz="2000" i="1" dirty="0">
                                    <a:latin typeface="Cambria Math" panose="02040503050406030204" pitchFamily="18" charset="0"/>
                                    <a:ea typeface="宋体" panose="02010600030101010101" pitchFamily="2" charset="-122"/>
                                  </a:rPr>
                                </m:ctrlPr>
                              </m:sSupPr>
                              <m:e>
                                <m:r>
                                  <a:rPr lang="en-US" altLang="zh-CN" sz="2000" i="1" dirty="0">
                                    <a:latin typeface="Cambria Math" panose="02040503050406030204" pitchFamily="18" charset="0"/>
                                  </a:rPr>
                                  <m:t>𝜆</m:t>
                                </m:r>
                              </m:e>
                              <m:sup>
                                <m:r>
                                  <a:rPr lang="en-US" altLang="zh-CN" sz="2000" i="1" dirty="0">
                                    <a:latin typeface="Cambria Math" panose="02040503050406030204" pitchFamily="18" charset="0"/>
                                    <a:ea typeface="宋体" panose="02010600030101010101" pitchFamily="2" charset="-122"/>
                                  </a:rPr>
                                  <m:t>∗</m:t>
                                </m:r>
                              </m:sup>
                            </m:sSup>
                          </m:e>
                          <m:sub>
                            <m:r>
                              <a:rPr lang="en-US" altLang="zh-CN" sz="2000" i="1" dirty="0">
                                <a:latin typeface="Cambria Math" panose="02040503050406030204" pitchFamily="18" charset="0"/>
                                <a:ea typeface="宋体" panose="02010600030101010101" pitchFamily="2" charset="-122"/>
                              </a:rPr>
                              <m:t>𝑖</m:t>
                            </m:r>
                          </m:sub>
                        </m:sSub>
                        <m:r>
                          <a:rPr lang="en-US" altLang="zh-CN" sz="2000" i="1" dirty="0" smtClean="0">
                            <a:latin typeface="Cambria Math" panose="02040503050406030204" pitchFamily="18" charset="0"/>
                            <a:ea typeface="Cambria Math" panose="02040503050406030204" pitchFamily="18" charset="0"/>
                          </a:rPr>
                          <m:t>≠</m:t>
                        </m:r>
                        <m:sSub>
                          <m:sSubPr>
                            <m:ctrlPr>
                              <a:rPr lang="en-US" altLang="zh-CN" sz="2000" i="1" dirty="0" smtClean="0">
                                <a:latin typeface="Cambria Math" panose="02040503050406030204" pitchFamily="18" charset="0"/>
                                <a:ea typeface="宋体" panose="02010600030101010101" pitchFamily="2" charset="-122"/>
                              </a:rPr>
                            </m:ctrlPr>
                          </m:sSubPr>
                          <m:e>
                            <m:sSup>
                              <m:sSupPr>
                                <m:ctrlPr>
                                  <a:rPr lang="en-US" altLang="zh-CN" sz="2000" i="1" dirty="0">
                                    <a:latin typeface="Cambria Math" panose="02040503050406030204" pitchFamily="18" charset="0"/>
                                    <a:ea typeface="宋体" panose="02010600030101010101" pitchFamily="2" charset="-122"/>
                                  </a:rPr>
                                </m:ctrlPr>
                              </m:sSupPr>
                              <m:e>
                                <m:r>
                                  <a:rPr lang="en-US" altLang="zh-CN" sz="2000" i="1" dirty="0">
                                    <a:latin typeface="Cambria Math" panose="02040503050406030204" pitchFamily="18" charset="0"/>
                                  </a:rPr>
                                  <m:t>𝜆</m:t>
                                </m:r>
                              </m:e>
                              <m:sup>
                                <m:r>
                                  <a:rPr lang="en-US" altLang="zh-CN" sz="2000" i="1" dirty="0">
                                    <a:latin typeface="Cambria Math" panose="02040503050406030204" pitchFamily="18" charset="0"/>
                                    <a:ea typeface="宋体" panose="02010600030101010101" pitchFamily="2" charset="-122"/>
                                  </a:rPr>
                                  <m:t>∗</m:t>
                                </m:r>
                              </m:sup>
                            </m:sSup>
                          </m:e>
                          <m:sub>
                            <m:r>
                              <a:rPr lang="en-US" altLang="zh-CN" sz="2000" i="1" dirty="0">
                                <a:latin typeface="Cambria Math" panose="02040503050406030204" pitchFamily="18" charset="0"/>
                                <a:ea typeface="宋体" panose="02010600030101010101" pitchFamily="2" charset="-122"/>
                              </a:rPr>
                              <m:t>𝑗</m:t>
                            </m:r>
                          </m:sub>
                        </m:sSub>
                        <m:r>
                          <a:rPr lang="en-US" altLang="zh-CN" sz="2000" i="1" dirty="0">
                            <a:latin typeface="Cambria Math" panose="02040503050406030204" pitchFamily="18" charset="0"/>
                            <a:ea typeface="宋体" panose="02010600030101010101" pitchFamily="2" charset="-122"/>
                          </a:rPr>
                          <m:t>,</m:t>
                        </m:r>
                        <m:r>
                          <a:rPr lang="en-US" altLang="zh-CN" sz="2000" i="1" dirty="0">
                            <a:latin typeface="Cambria Math" panose="02040503050406030204" pitchFamily="18" charset="0"/>
                            <a:ea typeface="宋体" panose="02010600030101010101" pitchFamily="2" charset="-122"/>
                          </a:rPr>
                          <m:t>𝑖</m:t>
                        </m:r>
                        <m:r>
                          <a:rPr lang="en-US" altLang="zh-CN" sz="2000" i="1" dirty="0">
                            <a:latin typeface="Cambria Math" panose="02040503050406030204" pitchFamily="18" charset="0"/>
                            <a:ea typeface="宋体" panose="02010600030101010101" pitchFamily="2" charset="-122"/>
                          </a:rPr>
                          <m:t>&lt;</m:t>
                        </m:r>
                        <m:r>
                          <a:rPr lang="en-US" altLang="zh-CN" sz="2000" i="1" dirty="0">
                            <a:latin typeface="Cambria Math" panose="02040503050406030204" pitchFamily="18" charset="0"/>
                            <a:ea typeface="宋体" panose="02010600030101010101" pitchFamily="2" charset="-122"/>
                          </a:rPr>
                          <m:t>𝑗</m:t>
                        </m:r>
                      </m:e>
                    </m:d>
                  </m:oMath>
                </a14:m>
                <a:endParaRPr lang="en-US" altLang="zh-CN" sz="2000" i="1" dirty="0">
                  <a:latin typeface="Cambria Math" panose="02040503050406030204" pitchFamily="18" charset="0"/>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14:m>
                  <m:oMath xmlns:m="http://schemas.openxmlformats.org/officeDocument/2006/math">
                    <m:r>
                      <m:rPr>
                        <m:sty m:val="p"/>
                      </m:rPr>
                      <a:rPr lang="en-US" altLang="zh-CN" sz="2000" i="1" dirty="0">
                        <a:latin typeface="Cambria Math" panose="02040503050406030204" pitchFamily="18" charset="0"/>
                        <a:ea typeface="宋体" panose="02010600030101010101" pitchFamily="2" charset="-122"/>
                        <a:cs typeface="宋体" panose="02010600030101010101" pitchFamily="2" charset="-122"/>
                      </a:rPr>
                      <m:t>c</m:t>
                    </m:r>
                    <m:r>
                      <a:rPr lang="en-US" altLang="zh-CN" sz="2000" i="1">
                        <a:latin typeface="Cambria Math" panose="02040503050406030204" pitchFamily="18" charset="0"/>
                        <a:ea typeface="宋体" panose="02010600030101010101" pitchFamily="2" charset="-122"/>
                        <a:cs typeface="宋体" panose="02010600030101010101" pitchFamily="2" charset="-122"/>
                      </a:rPr>
                      <m:t>=</m:t>
                    </m:r>
                    <m:d>
                      <m:dPr>
                        <m:begChr m:val="|"/>
                        <m:endChr m:val="|"/>
                        <m:ctrlPr>
                          <a:rPr lang="en-US" altLang="zh-CN" sz="200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𝐷𝑆</m:t>
                        </m:r>
                      </m:e>
                    </m:d>
                  </m:oMath>
                </a14:m>
                <a:r>
                  <a:rPr lang="zh-CN" altLang="en-US" sz="2000" dirty="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cs typeface="宋体" panose="02010600030101010101" pitchFamily="2" charset="-122"/>
                      </a:rPr>
                      <m:t>𝐷</m:t>
                    </m:r>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𝑆</m:t>
                    </m:r>
                    <m:r>
                      <a:rPr lang="en-US" altLang="zh-CN" sz="2000" i="1" dirty="0">
                        <a:latin typeface="Cambria Math" panose="02040503050406030204" pitchFamily="18" charset="0"/>
                        <a:ea typeface="宋体" panose="02010600030101010101" pitchFamily="2" charset="-122"/>
                        <a:cs typeface="宋体" panose="02010600030101010101" pitchFamily="2" charset="-122"/>
                      </a:rPr>
                      <m:t>=</m:t>
                    </m:r>
                    <m:d>
                      <m:dPr>
                        <m:begChr m:val="{"/>
                        <m:endChr m:val="}"/>
                        <m:ctrlPr>
                          <a:rPr lang="en-US" altLang="zh-CN" sz="2000" i="1" dirty="0">
                            <a:latin typeface="Cambria Math" panose="02040503050406030204" pitchFamily="18" charset="0"/>
                            <a:ea typeface="宋体" panose="02010600030101010101" pitchFamily="2" charset="-122"/>
                          </a:rPr>
                        </m:ctrlPr>
                      </m:dPr>
                      <m:e>
                        <m:d>
                          <m:dPr>
                            <m:ctrlPr>
                              <a:rPr lang="en-US" altLang="zh-CN" sz="2000" i="1" dirty="0">
                                <a:latin typeface="Cambria Math" panose="02040503050406030204" pitchFamily="18" charset="0"/>
                                <a:ea typeface="宋体" panose="02010600030101010101" pitchFamily="2" charset="-122"/>
                              </a:rPr>
                            </m:ctrlPr>
                          </m:dPr>
                          <m:e>
                            <m:sSub>
                              <m:sSubPr>
                                <m:ctrlPr>
                                  <a:rPr lang="en-US" altLang="zh-CN" sz="2000" i="1" dirty="0">
                                    <a:latin typeface="Cambria Math" panose="02040503050406030204" pitchFamily="18" charset="0"/>
                                    <a:ea typeface="宋体" panose="02010600030101010101" pitchFamily="2" charset="-122"/>
                                  </a:rPr>
                                </m:ctrlPr>
                              </m:sSubPr>
                              <m:e>
                                <m:r>
                                  <a:rPr lang="en-US" altLang="zh-CN" sz="2000" i="1" dirty="0">
                                    <a:latin typeface="Cambria Math" panose="02040503050406030204" pitchFamily="18" charset="0"/>
                                    <a:ea typeface="宋体" panose="02010600030101010101" pitchFamily="2" charset="-122"/>
                                  </a:rPr>
                                  <m:t>𝑥</m:t>
                                </m:r>
                              </m:e>
                              <m:sub>
                                <m:r>
                                  <a:rPr lang="en-US" altLang="zh-CN" sz="2000" i="1" dirty="0">
                                    <a:latin typeface="Cambria Math" panose="02040503050406030204" pitchFamily="18" charset="0"/>
                                    <a:ea typeface="宋体" panose="02010600030101010101" pitchFamily="2" charset="-122"/>
                                  </a:rPr>
                                  <m:t>𝑖</m:t>
                                </m:r>
                              </m:sub>
                            </m:sSub>
                            <m:r>
                              <a:rPr lang="en-US" altLang="zh-CN" sz="2000" i="1" dirty="0">
                                <a:latin typeface="Cambria Math" panose="02040503050406030204" pitchFamily="18" charset="0"/>
                                <a:ea typeface="宋体" panose="02010600030101010101" pitchFamily="2" charset="-122"/>
                              </a:rPr>
                              <m:t>,</m:t>
                            </m:r>
                            <m:sSub>
                              <m:sSubPr>
                                <m:ctrlPr>
                                  <a:rPr lang="en-US" altLang="zh-CN" sz="2000" i="1" dirty="0">
                                    <a:latin typeface="Cambria Math" panose="02040503050406030204" pitchFamily="18" charset="0"/>
                                    <a:ea typeface="宋体" panose="02010600030101010101" pitchFamily="2" charset="-122"/>
                                  </a:rPr>
                                </m:ctrlPr>
                              </m:sSubPr>
                              <m:e>
                                <m:r>
                                  <a:rPr lang="en-US" altLang="zh-CN" sz="2000" i="1" dirty="0">
                                    <a:latin typeface="Cambria Math" panose="02040503050406030204" pitchFamily="18" charset="0"/>
                                    <a:ea typeface="宋体" panose="02010600030101010101" pitchFamily="2" charset="-122"/>
                                  </a:rPr>
                                  <m:t>𝑥</m:t>
                                </m:r>
                              </m:e>
                              <m:sub>
                                <m:r>
                                  <a:rPr lang="en-US" altLang="zh-CN" sz="2000" i="1" dirty="0">
                                    <a:latin typeface="Cambria Math" panose="02040503050406030204" pitchFamily="18" charset="0"/>
                                    <a:ea typeface="宋体" panose="02010600030101010101" pitchFamily="2" charset="-122"/>
                                  </a:rPr>
                                  <m:t>𝑗</m:t>
                                </m:r>
                              </m:sub>
                            </m:sSub>
                          </m:e>
                        </m:d>
                      </m:e>
                      <m:e>
                        <m:sSub>
                          <m:sSubPr>
                            <m:ctrlPr>
                              <a:rPr lang="en-US" altLang="zh-CN" sz="2000" i="1" dirty="0">
                                <a:latin typeface="Cambria Math" panose="02040503050406030204" pitchFamily="18" charset="0"/>
                                <a:ea typeface="宋体" panose="02010600030101010101" pitchFamily="2" charset="-122"/>
                              </a:rPr>
                            </m:ctrlPr>
                          </m:sSubPr>
                          <m:e>
                            <m:r>
                              <a:rPr lang="zh-CN" altLang="en-US" sz="2000" i="1">
                                <a:latin typeface="Cambria Math" panose="02040503050406030204" pitchFamily="18" charset="0"/>
                              </a:rPr>
                              <m:t>𝜆</m:t>
                            </m:r>
                          </m:e>
                          <m:sub>
                            <m:r>
                              <a:rPr lang="en-US" altLang="zh-CN" sz="2000" i="1" dirty="0">
                                <a:latin typeface="Cambria Math" panose="02040503050406030204" pitchFamily="18" charset="0"/>
                                <a:ea typeface="宋体" panose="02010600030101010101" pitchFamily="2" charset="-122"/>
                              </a:rPr>
                              <m:t>𝑖</m:t>
                            </m:r>
                          </m:sub>
                        </m:sSub>
                        <m:r>
                          <a:rPr lang="en-US" altLang="zh-CN" sz="2000" i="1" dirty="0">
                            <a:latin typeface="Cambria Math" panose="02040503050406030204" pitchFamily="18" charset="0"/>
                            <a:ea typeface="宋体" panose="02010600030101010101" pitchFamily="2" charset="-122"/>
                          </a:rPr>
                          <m:t>≠</m:t>
                        </m:r>
                        <m:sSub>
                          <m:sSubPr>
                            <m:ctrlPr>
                              <a:rPr lang="en-US" altLang="zh-CN" sz="2000" i="1" dirty="0">
                                <a:latin typeface="Cambria Math" panose="02040503050406030204" pitchFamily="18" charset="0"/>
                                <a:ea typeface="宋体" panose="02010600030101010101" pitchFamily="2" charset="-122"/>
                              </a:rPr>
                            </m:ctrlPr>
                          </m:sSubPr>
                          <m:e>
                            <m:r>
                              <a:rPr lang="zh-CN" altLang="en-US" sz="2000" i="1">
                                <a:latin typeface="Cambria Math" panose="02040503050406030204" pitchFamily="18" charset="0"/>
                              </a:rPr>
                              <m:t>𝜆</m:t>
                            </m:r>
                          </m:e>
                          <m:sub>
                            <m:r>
                              <a:rPr lang="en-US" altLang="zh-CN" sz="2000" i="1" dirty="0">
                                <a:latin typeface="Cambria Math" panose="02040503050406030204" pitchFamily="18" charset="0"/>
                                <a:ea typeface="宋体" panose="02010600030101010101" pitchFamily="2" charset="-122"/>
                              </a:rPr>
                              <m:t>𝑗</m:t>
                            </m:r>
                          </m:sub>
                        </m:sSub>
                        <m:r>
                          <a:rPr lang="en-US" altLang="zh-CN" sz="2000" i="1" dirty="0">
                            <a:latin typeface="Cambria Math" panose="02040503050406030204" pitchFamily="18" charset="0"/>
                            <a:ea typeface="宋体" panose="02010600030101010101" pitchFamily="2" charset="-122"/>
                          </a:rPr>
                          <m:t>,</m:t>
                        </m:r>
                        <m:sSub>
                          <m:sSubPr>
                            <m:ctrlPr>
                              <a:rPr lang="en-US" altLang="zh-CN" sz="2000" i="1" dirty="0">
                                <a:latin typeface="Cambria Math" panose="02040503050406030204" pitchFamily="18" charset="0"/>
                                <a:ea typeface="宋体" panose="02010600030101010101" pitchFamily="2" charset="-122"/>
                              </a:rPr>
                            </m:ctrlPr>
                          </m:sSubPr>
                          <m:e>
                            <m:sSup>
                              <m:sSupPr>
                                <m:ctrlPr>
                                  <a:rPr lang="en-US" altLang="zh-CN" sz="2000" i="1" dirty="0">
                                    <a:latin typeface="Cambria Math" panose="02040503050406030204" pitchFamily="18" charset="0"/>
                                    <a:ea typeface="宋体" panose="02010600030101010101" pitchFamily="2" charset="-122"/>
                                  </a:rPr>
                                </m:ctrlPr>
                              </m:sSupPr>
                              <m:e>
                                <m:r>
                                  <a:rPr lang="en-US" altLang="zh-CN" sz="2000" i="1" dirty="0">
                                    <a:latin typeface="Cambria Math" panose="02040503050406030204" pitchFamily="18" charset="0"/>
                                  </a:rPr>
                                  <m:t>𝜆</m:t>
                                </m:r>
                              </m:e>
                              <m:sup>
                                <m:r>
                                  <a:rPr lang="en-US" altLang="zh-CN" sz="2000" i="1" dirty="0">
                                    <a:latin typeface="Cambria Math" panose="02040503050406030204" pitchFamily="18" charset="0"/>
                                    <a:ea typeface="宋体" panose="02010600030101010101" pitchFamily="2" charset="-122"/>
                                  </a:rPr>
                                  <m:t>∗</m:t>
                                </m:r>
                              </m:sup>
                            </m:sSup>
                          </m:e>
                          <m:sub>
                            <m:r>
                              <a:rPr lang="en-US" altLang="zh-CN" sz="2000" i="1" dirty="0">
                                <a:latin typeface="Cambria Math" panose="02040503050406030204" pitchFamily="18" charset="0"/>
                                <a:ea typeface="宋体" panose="02010600030101010101" pitchFamily="2" charset="-122"/>
                              </a:rPr>
                              <m:t>𝑖</m:t>
                            </m:r>
                          </m:sub>
                        </m:sSub>
                        <m:r>
                          <a:rPr lang="en-US" altLang="zh-CN" sz="2000" i="1" dirty="0">
                            <a:latin typeface="Cambria Math" panose="02040503050406030204" pitchFamily="18" charset="0"/>
                            <a:ea typeface="Cambria Math" panose="02040503050406030204" pitchFamily="18" charset="0"/>
                          </a:rPr>
                          <m:t>=</m:t>
                        </m:r>
                        <m:sSub>
                          <m:sSubPr>
                            <m:ctrlPr>
                              <a:rPr lang="en-US" altLang="zh-CN" sz="2000" i="1" dirty="0" smtClean="0">
                                <a:latin typeface="Cambria Math" panose="02040503050406030204" pitchFamily="18" charset="0"/>
                                <a:ea typeface="宋体" panose="02010600030101010101" pitchFamily="2" charset="-122"/>
                              </a:rPr>
                            </m:ctrlPr>
                          </m:sSubPr>
                          <m:e>
                            <m:sSup>
                              <m:sSupPr>
                                <m:ctrlPr>
                                  <a:rPr lang="en-US" altLang="zh-CN" sz="2000" i="1" dirty="0">
                                    <a:latin typeface="Cambria Math" panose="02040503050406030204" pitchFamily="18" charset="0"/>
                                    <a:ea typeface="宋体" panose="02010600030101010101" pitchFamily="2" charset="-122"/>
                                  </a:rPr>
                                </m:ctrlPr>
                              </m:sSupPr>
                              <m:e>
                                <m:r>
                                  <a:rPr lang="en-US" altLang="zh-CN" sz="2000" i="1" dirty="0">
                                    <a:latin typeface="Cambria Math" panose="02040503050406030204" pitchFamily="18" charset="0"/>
                                  </a:rPr>
                                  <m:t>𝜆</m:t>
                                </m:r>
                              </m:e>
                              <m:sup>
                                <m:r>
                                  <a:rPr lang="en-US" altLang="zh-CN" sz="2000" i="1" dirty="0">
                                    <a:latin typeface="Cambria Math" panose="02040503050406030204" pitchFamily="18" charset="0"/>
                                    <a:ea typeface="宋体" panose="02010600030101010101" pitchFamily="2" charset="-122"/>
                                  </a:rPr>
                                  <m:t>∗</m:t>
                                </m:r>
                              </m:sup>
                            </m:sSup>
                          </m:e>
                          <m:sub>
                            <m:r>
                              <a:rPr lang="en-US" altLang="zh-CN" sz="2000" i="1" dirty="0">
                                <a:latin typeface="Cambria Math" panose="02040503050406030204" pitchFamily="18" charset="0"/>
                                <a:ea typeface="宋体" panose="02010600030101010101" pitchFamily="2" charset="-122"/>
                              </a:rPr>
                              <m:t>𝑗</m:t>
                            </m:r>
                          </m:sub>
                        </m:sSub>
                        <m:r>
                          <a:rPr lang="en-US" altLang="zh-CN" sz="2000" i="1" dirty="0">
                            <a:latin typeface="Cambria Math" panose="02040503050406030204" pitchFamily="18" charset="0"/>
                            <a:ea typeface="宋体" panose="02010600030101010101" pitchFamily="2" charset="-122"/>
                          </a:rPr>
                          <m:t>,</m:t>
                        </m:r>
                        <m:r>
                          <a:rPr lang="en-US" altLang="zh-CN" sz="2000" i="1" dirty="0">
                            <a:latin typeface="Cambria Math" panose="02040503050406030204" pitchFamily="18" charset="0"/>
                            <a:ea typeface="宋体" panose="02010600030101010101" pitchFamily="2" charset="-122"/>
                          </a:rPr>
                          <m:t>𝑖</m:t>
                        </m:r>
                        <m:r>
                          <a:rPr lang="en-US" altLang="zh-CN" sz="2000" i="1" dirty="0">
                            <a:latin typeface="Cambria Math" panose="02040503050406030204" pitchFamily="18" charset="0"/>
                            <a:ea typeface="宋体" panose="02010600030101010101" pitchFamily="2" charset="-122"/>
                          </a:rPr>
                          <m:t>&lt;</m:t>
                        </m:r>
                        <m:r>
                          <a:rPr lang="en-US" altLang="zh-CN" sz="2000" i="1" dirty="0">
                            <a:latin typeface="Cambria Math" panose="02040503050406030204" pitchFamily="18" charset="0"/>
                            <a:ea typeface="宋体" panose="02010600030101010101" pitchFamily="2" charset="-122"/>
                          </a:rPr>
                          <m:t>𝑗</m:t>
                        </m:r>
                      </m:e>
                    </m:d>
                  </m:oMath>
                </a14:m>
                <a:endParaRPr lang="en-US" altLang="zh-CN" sz="2000" i="1" dirty="0">
                  <a:latin typeface="Cambria Math" panose="02040503050406030204" pitchFamily="18" charset="0"/>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14:m>
                  <m:oMath xmlns:m="http://schemas.openxmlformats.org/officeDocument/2006/math">
                    <m:r>
                      <m:rPr>
                        <m:sty m:val="p"/>
                      </m:rPr>
                      <a:rPr lang="en-US" altLang="zh-CN" sz="2000" i="1" dirty="0">
                        <a:latin typeface="Cambria Math" panose="02040503050406030204" pitchFamily="18" charset="0"/>
                        <a:ea typeface="宋体" panose="02010600030101010101" pitchFamily="2" charset="-122"/>
                        <a:cs typeface="宋体" panose="02010600030101010101" pitchFamily="2" charset="-122"/>
                      </a:rPr>
                      <m:t>d</m:t>
                    </m:r>
                    <m:r>
                      <a:rPr lang="en-US" altLang="zh-CN" sz="2000" i="1">
                        <a:latin typeface="Cambria Math" panose="02040503050406030204" pitchFamily="18" charset="0"/>
                        <a:ea typeface="宋体" panose="02010600030101010101" pitchFamily="2" charset="-122"/>
                        <a:cs typeface="宋体" panose="02010600030101010101" pitchFamily="2" charset="-122"/>
                      </a:rPr>
                      <m:t>=</m:t>
                    </m:r>
                    <m:d>
                      <m:dPr>
                        <m:begChr m:val="|"/>
                        <m:endChr m:val="|"/>
                        <m:ctrlPr>
                          <a:rPr lang="en-US" altLang="zh-CN" sz="200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𝐷𝐷</m:t>
                        </m:r>
                      </m:e>
                    </m:d>
                  </m:oMath>
                </a14:m>
                <a:r>
                  <a:rPr lang="zh-CN" altLang="en-US" sz="2000" dirty="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𝐷𝐷</m:t>
                    </m:r>
                    <m:r>
                      <a:rPr lang="en-US" altLang="zh-CN" sz="2000" i="1" dirty="0">
                        <a:latin typeface="Cambria Math" panose="02040503050406030204" pitchFamily="18" charset="0"/>
                        <a:ea typeface="宋体" panose="02010600030101010101" pitchFamily="2" charset="-122"/>
                        <a:cs typeface="宋体" panose="02010600030101010101" pitchFamily="2" charset="-122"/>
                      </a:rPr>
                      <m:t>=</m:t>
                    </m:r>
                    <m:d>
                      <m:dPr>
                        <m:begChr m:val="{"/>
                        <m:endChr m:val="}"/>
                        <m:ctrlPr>
                          <a:rPr lang="en-US" altLang="zh-CN" sz="2000" i="1" dirty="0">
                            <a:latin typeface="Cambria Math" panose="02040503050406030204" pitchFamily="18" charset="0"/>
                            <a:ea typeface="宋体" panose="02010600030101010101" pitchFamily="2" charset="-122"/>
                          </a:rPr>
                        </m:ctrlPr>
                      </m:dPr>
                      <m:e>
                        <m:d>
                          <m:dPr>
                            <m:ctrlPr>
                              <a:rPr lang="en-US" altLang="zh-CN" sz="2000" i="1" dirty="0">
                                <a:latin typeface="Cambria Math" panose="02040503050406030204" pitchFamily="18" charset="0"/>
                                <a:ea typeface="宋体" panose="02010600030101010101" pitchFamily="2" charset="-122"/>
                              </a:rPr>
                            </m:ctrlPr>
                          </m:dPr>
                          <m:e>
                            <m:sSub>
                              <m:sSubPr>
                                <m:ctrlPr>
                                  <a:rPr lang="en-US" altLang="zh-CN" sz="2000" i="1" dirty="0">
                                    <a:latin typeface="Cambria Math" panose="02040503050406030204" pitchFamily="18" charset="0"/>
                                    <a:ea typeface="宋体" panose="02010600030101010101" pitchFamily="2" charset="-122"/>
                                  </a:rPr>
                                </m:ctrlPr>
                              </m:sSubPr>
                              <m:e>
                                <m:r>
                                  <a:rPr lang="en-US" altLang="zh-CN" sz="2000" i="1" dirty="0">
                                    <a:latin typeface="Cambria Math" panose="02040503050406030204" pitchFamily="18" charset="0"/>
                                    <a:ea typeface="宋体" panose="02010600030101010101" pitchFamily="2" charset="-122"/>
                                  </a:rPr>
                                  <m:t>𝑥</m:t>
                                </m:r>
                              </m:e>
                              <m:sub>
                                <m:r>
                                  <a:rPr lang="en-US" altLang="zh-CN" sz="2000" i="1" dirty="0">
                                    <a:latin typeface="Cambria Math" panose="02040503050406030204" pitchFamily="18" charset="0"/>
                                    <a:ea typeface="宋体" panose="02010600030101010101" pitchFamily="2" charset="-122"/>
                                  </a:rPr>
                                  <m:t>𝑖</m:t>
                                </m:r>
                              </m:sub>
                            </m:sSub>
                            <m:r>
                              <a:rPr lang="en-US" altLang="zh-CN" sz="2000" i="1" dirty="0">
                                <a:latin typeface="Cambria Math" panose="02040503050406030204" pitchFamily="18" charset="0"/>
                                <a:ea typeface="宋体" panose="02010600030101010101" pitchFamily="2" charset="-122"/>
                              </a:rPr>
                              <m:t>,</m:t>
                            </m:r>
                            <m:sSub>
                              <m:sSubPr>
                                <m:ctrlPr>
                                  <a:rPr lang="en-US" altLang="zh-CN" sz="2000" i="1" dirty="0">
                                    <a:latin typeface="Cambria Math" panose="02040503050406030204" pitchFamily="18" charset="0"/>
                                    <a:ea typeface="宋体" panose="02010600030101010101" pitchFamily="2" charset="-122"/>
                                  </a:rPr>
                                </m:ctrlPr>
                              </m:sSubPr>
                              <m:e>
                                <m:r>
                                  <a:rPr lang="en-US" altLang="zh-CN" sz="2000" i="1" dirty="0">
                                    <a:latin typeface="Cambria Math" panose="02040503050406030204" pitchFamily="18" charset="0"/>
                                    <a:ea typeface="宋体" panose="02010600030101010101" pitchFamily="2" charset="-122"/>
                                  </a:rPr>
                                  <m:t>𝑥</m:t>
                                </m:r>
                              </m:e>
                              <m:sub>
                                <m:r>
                                  <a:rPr lang="en-US" altLang="zh-CN" sz="2000" i="1" dirty="0">
                                    <a:latin typeface="Cambria Math" panose="02040503050406030204" pitchFamily="18" charset="0"/>
                                    <a:ea typeface="宋体" panose="02010600030101010101" pitchFamily="2" charset="-122"/>
                                  </a:rPr>
                                  <m:t>𝑗</m:t>
                                </m:r>
                              </m:sub>
                            </m:sSub>
                          </m:e>
                        </m:d>
                      </m:e>
                      <m:e>
                        <m:sSub>
                          <m:sSubPr>
                            <m:ctrlPr>
                              <a:rPr lang="en-US" altLang="zh-CN" sz="2000" i="1" dirty="0">
                                <a:latin typeface="Cambria Math" panose="02040503050406030204" pitchFamily="18" charset="0"/>
                                <a:ea typeface="宋体" panose="02010600030101010101" pitchFamily="2" charset="-122"/>
                              </a:rPr>
                            </m:ctrlPr>
                          </m:sSubPr>
                          <m:e>
                            <m:r>
                              <a:rPr lang="zh-CN" altLang="en-US" sz="2000" i="1">
                                <a:latin typeface="Cambria Math" panose="02040503050406030204" pitchFamily="18" charset="0"/>
                              </a:rPr>
                              <m:t>𝜆</m:t>
                            </m:r>
                          </m:e>
                          <m:sub>
                            <m:r>
                              <a:rPr lang="en-US" altLang="zh-CN" sz="2000" i="1" dirty="0">
                                <a:latin typeface="Cambria Math" panose="02040503050406030204" pitchFamily="18" charset="0"/>
                                <a:ea typeface="宋体" panose="02010600030101010101" pitchFamily="2" charset="-122"/>
                              </a:rPr>
                              <m:t>𝑖</m:t>
                            </m:r>
                          </m:sub>
                        </m:sSub>
                        <m:r>
                          <a:rPr lang="en-US" altLang="zh-CN" sz="2000" i="1" dirty="0" smtClean="0">
                            <a:latin typeface="Cambria Math" panose="02040503050406030204" pitchFamily="18" charset="0"/>
                            <a:ea typeface="Cambria Math" panose="02040503050406030204" pitchFamily="18" charset="0"/>
                          </a:rPr>
                          <m:t>≠</m:t>
                        </m:r>
                        <m:sSub>
                          <m:sSubPr>
                            <m:ctrlPr>
                              <a:rPr lang="en-US" altLang="zh-CN" sz="2000" i="1" dirty="0" smtClean="0">
                                <a:latin typeface="Cambria Math" panose="02040503050406030204" pitchFamily="18" charset="0"/>
                                <a:ea typeface="宋体" panose="02010600030101010101" pitchFamily="2" charset="-122"/>
                              </a:rPr>
                            </m:ctrlPr>
                          </m:sSubPr>
                          <m:e>
                            <m:r>
                              <a:rPr lang="zh-CN" altLang="en-US" sz="2000" i="1">
                                <a:latin typeface="Cambria Math" panose="02040503050406030204" pitchFamily="18" charset="0"/>
                              </a:rPr>
                              <m:t>𝜆</m:t>
                            </m:r>
                          </m:e>
                          <m:sub>
                            <m:r>
                              <a:rPr lang="en-US" altLang="zh-CN" sz="2000" i="1" dirty="0">
                                <a:latin typeface="Cambria Math" panose="02040503050406030204" pitchFamily="18" charset="0"/>
                                <a:ea typeface="宋体" panose="02010600030101010101" pitchFamily="2" charset="-122"/>
                              </a:rPr>
                              <m:t>𝑗</m:t>
                            </m:r>
                          </m:sub>
                        </m:sSub>
                        <m:r>
                          <a:rPr lang="en-US" altLang="zh-CN" sz="2000" i="1" dirty="0">
                            <a:latin typeface="Cambria Math" panose="02040503050406030204" pitchFamily="18" charset="0"/>
                            <a:ea typeface="宋体" panose="02010600030101010101" pitchFamily="2" charset="-122"/>
                          </a:rPr>
                          <m:t>,</m:t>
                        </m:r>
                        <m:sSub>
                          <m:sSubPr>
                            <m:ctrlPr>
                              <a:rPr lang="en-US" altLang="zh-CN" sz="2000" i="1" dirty="0">
                                <a:latin typeface="Cambria Math" panose="02040503050406030204" pitchFamily="18" charset="0"/>
                                <a:ea typeface="宋体" panose="02010600030101010101" pitchFamily="2" charset="-122"/>
                              </a:rPr>
                            </m:ctrlPr>
                          </m:sSubPr>
                          <m:e>
                            <m:sSup>
                              <m:sSupPr>
                                <m:ctrlPr>
                                  <a:rPr lang="en-US" altLang="zh-CN" sz="2000" i="1" dirty="0">
                                    <a:latin typeface="Cambria Math" panose="02040503050406030204" pitchFamily="18" charset="0"/>
                                    <a:ea typeface="宋体" panose="02010600030101010101" pitchFamily="2" charset="-122"/>
                                  </a:rPr>
                                </m:ctrlPr>
                              </m:sSupPr>
                              <m:e>
                                <m:r>
                                  <a:rPr lang="en-US" altLang="zh-CN" sz="2000" i="1" dirty="0">
                                    <a:latin typeface="Cambria Math" panose="02040503050406030204" pitchFamily="18" charset="0"/>
                                  </a:rPr>
                                  <m:t>𝜆</m:t>
                                </m:r>
                              </m:e>
                              <m:sup>
                                <m:r>
                                  <a:rPr lang="en-US" altLang="zh-CN" sz="2000" i="1" dirty="0">
                                    <a:latin typeface="Cambria Math" panose="02040503050406030204" pitchFamily="18" charset="0"/>
                                    <a:ea typeface="宋体" panose="02010600030101010101" pitchFamily="2" charset="-122"/>
                                  </a:rPr>
                                  <m:t>∗</m:t>
                                </m:r>
                              </m:sup>
                            </m:sSup>
                          </m:e>
                          <m:sub>
                            <m:r>
                              <a:rPr lang="en-US" altLang="zh-CN" sz="2000" i="1" dirty="0">
                                <a:latin typeface="Cambria Math" panose="02040503050406030204" pitchFamily="18" charset="0"/>
                                <a:ea typeface="宋体" panose="02010600030101010101" pitchFamily="2" charset="-122"/>
                              </a:rPr>
                              <m:t>𝑖</m:t>
                            </m:r>
                          </m:sub>
                        </m:sSub>
                        <m:r>
                          <a:rPr lang="en-US" altLang="zh-CN" sz="2000" i="1" dirty="0" smtClean="0">
                            <a:latin typeface="Cambria Math" panose="02040503050406030204" pitchFamily="18" charset="0"/>
                            <a:ea typeface="Cambria Math" panose="02040503050406030204" pitchFamily="18" charset="0"/>
                          </a:rPr>
                          <m:t>≠</m:t>
                        </m:r>
                        <m:sSub>
                          <m:sSubPr>
                            <m:ctrlPr>
                              <a:rPr lang="en-US" altLang="zh-CN" sz="2000" i="1" dirty="0" smtClean="0">
                                <a:latin typeface="Cambria Math" panose="02040503050406030204" pitchFamily="18" charset="0"/>
                                <a:ea typeface="宋体" panose="02010600030101010101" pitchFamily="2" charset="-122"/>
                              </a:rPr>
                            </m:ctrlPr>
                          </m:sSubPr>
                          <m:e>
                            <m:sSup>
                              <m:sSupPr>
                                <m:ctrlPr>
                                  <a:rPr lang="en-US" altLang="zh-CN" sz="2000" i="1" dirty="0">
                                    <a:latin typeface="Cambria Math" panose="02040503050406030204" pitchFamily="18" charset="0"/>
                                    <a:ea typeface="宋体" panose="02010600030101010101" pitchFamily="2" charset="-122"/>
                                  </a:rPr>
                                </m:ctrlPr>
                              </m:sSupPr>
                              <m:e>
                                <m:r>
                                  <a:rPr lang="en-US" altLang="zh-CN" sz="2000" i="1" dirty="0">
                                    <a:latin typeface="Cambria Math" panose="02040503050406030204" pitchFamily="18" charset="0"/>
                                  </a:rPr>
                                  <m:t>𝜆</m:t>
                                </m:r>
                              </m:e>
                              <m:sup>
                                <m:r>
                                  <a:rPr lang="en-US" altLang="zh-CN" sz="2000" i="1" dirty="0">
                                    <a:latin typeface="Cambria Math" panose="02040503050406030204" pitchFamily="18" charset="0"/>
                                    <a:ea typeface="宋体" panose="02010600030101010101" pitchFamily="2" charset="-122"/>
                                  </a:rPr>
                                  <m:t>∗</m:t>
                                </m:r>
                              </m:sup>
                            </m:sSup>
                          </m:e>
                          <m:sub>
                            <m:r>
                              <a:rPr lang="en-US" altLang="zh-CN" sz="2000" i="1" dirty="0">
                                <a:latin typeface="Cambria Math" panose="02040503050406030204" pitchFamily="18" charset="0"/>
                                <a:ea typeface="宋体" panose="02010600030101010101" pitchFamily="2" charset="-122"/>
                              </a:rPr>
                              <m:t>𝑗</m:t>
                            </m:r>
                          </m:sub>
                        </m:sSub>
                        <m:r>
                          <a:rPr lang="en-US" altLang="zh-CN" sz="2000" i="1" dirty="0">
                            <a:latin typeface="Cambria Math" panose="02040503050406030204" pitchFamily="18" charset="0"/>
                            <a:ea typeface="宋体" panose="02010600030101010101" pitchFamily="2" charset="-122"/>
                          </a:rPr>
                          <m:t>,</m:t>
                        </m:r>
                        <m:r>
                          <a:rPr lang="en-US" altLang="zh-CN" sz="2000" i="1" dirty="0">
                            <a:latin typeface="Cambria Math" panose="02040503050406030204" pitchFamily="18" charset="0"/>
                            <a:ea typeface="宋体" panose="02010600030101010101" pitchFamily="2" charset="-122"/>
                          </a:rPr>
                          <m:t>𝑖</m:t>
                        </m:r>
                        <m:r>
                          <a:rPr lang="en-US" altLang="zh-CN" sz="2000" i="1" dirty="0">
                            <a:latin typeface="Cambria Math" panose="02040503050406030204" pitchFamily="18" charset="0"/>
                            <a:ea typeface="宋体" panose="02010600030101010101" pitchFamily="2" charset="-122"/>
                          </a:rPr>
                          <m:t>&lt;</m:t>
                        </m:r>
                        <m:r>
                          <a:rPr lang="en-US" altLang="zh-CN" sz="2000" i="1" dirty="0">
                            <a:latin typeface="Cambria Math" panose="02040503050406030204" pitchFamily="18" charset="0"/>
                            <a:ea typeface="宋体" panose="02010600030101010101" pitchFamily="2" charset="-122"/>
                          </a:rPr>
                          <m:t>𝑗</m:t>
                        </m:r>
                      </m:e>
                    </m:d>
                  </m:oMath>
                </a14:m>
                <a:r>
                  <a:rPr lang="zh-CN" altLang="en-US" sz="2000" b="0" dirty="0">
                    <a:ea typeface="宋体" panose="02010600030101010101" pitchFamily="2" charset="-122"/>
                    <a:cs typeface="宋体" panose="02010600030101010101" pitchFamily="2" charset="-122"/>
                  </a:rPr>
                  <a:t>，其中</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𝑎</m:t>
                    </m:r>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𝑏</m:t>
                    </m:r>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𝑐</m:t>
                    </m:r>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𝑑</m:t>
                    </m:r>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m:t>
                    </m:r>
                    <m:f>
                      <m:fPr>
                        <m:ctrlP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ctrlPr>
                      </m:fPr>
                      <m:num>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𝑚</m:t>
                        </m:r>
                        <m:d>
                          <m:dPr>
                            <m:ctrlPr>
                              <a:rPr lang="en-US" altLang="zh-CN" sz="2000" b="0" i="1" dirty="0" smtClean="0">
                                <a:latin typeface="Cambria Math" panose="02040503050406030204" pitchFamily="18" charset="0"/>
                                <a:ea typeface="宋体" panose="02010600030101010101" pitchFamily="2" charset="-122"/>
                              </a:rPr>
                            </m:ctrlPr>
                          </m:dPr>
                          <m:e>
                            <m:r>
                              <a:rPr lang="en-US" altLang="zh-CN" sz="2000" b="0" i="1" dirty="0" smtClean="0">
                                <a:latin typeface="Cambria Math" panose="02040503050406030204" pitchFamily="18" charset="0"/>
                                <a:ea typeface="宋体" panose="02010600030101010101" pitchFamily="2" charset="-122"/>
                              </a:rPr>
                              <m:t>𝑚</m:t>
                            </m:r>
                            <m:r>
                              <a:rPr lang="en-US" altLang="zh-CN" sz="2000" b="0" i="1" dirty="0" smtClean="0">
                                <a:latin typeface="Cambria Math" panose="02040503050406030204" pitchFamily="18" charset="0"/>
                                <a:ea typeface="宋体" panose="02010600030101010101" pitchFamily="2" charset="-122"/>
                              </a:rPr>
                              <m:t>−1</m:t>
                            </m:r>
                          </m:e>
                        </m:d>
                      </m:num>
                      <m:den>
                        <m:r>
                          <a:rPr lang="en-US" altLang="zh-CN" sz="2000" b="0" i="1" dirty="0" smtClean="0">
                            <a:latin typeface="Cambria Math" panose="02040503050406030204" pitchFamily="18" charset="0"/>
                            <a:ea typeface="宋体" panose="02010600030101010101" pitchFamily="2" charset="-122"/>
                          </a:rPr>
                          <m:t>2</m:t>
                        </m:r>
                      </m:den>
                    </m:f>
                  </m:oMath>
                </a14:m>
                <a:endParaRPr lang="en-US" altLang="zh-CN" sz="2000" b="0" dirty="0">
                  <a:ea typeface="宋体" panose="02010600030101010101" pitchFamily="2" charset="-122"/>
                </a:endParaRPr>
              </a:p>
              <a:p>
                <a:pPr marL="628650" indent="-342900">
                  <a:lnSpc>
                    <a:spcPct val="150000"/>
                  </a:lnSpc>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Jaccard</a:t>
                </a:r>
                <a:r>
                  <a:rPr lang="zh-CN" altLang="en-US" sz="2000" dirty="0">
                    <a:latin typeface="宋体" panose="02010600030101010101" pitchFamily="2" charset="-122"/>
                    <a:ea typeface="宋体" panose="02010600030101010101" pitchFamily="2" charset="-122"/>
                    <a:cs typeface="宋体" panose="02010600030101010101" pitchFamily="2" charset="-122"/>
                  </a:rPr>
                  <a:t>系数（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JC</a:t>
                </a:r>
                <a:r>
                  <a:rPr lang="zh-CN" altLang="en-US" sz="2000" dirty="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𝐽𝐶</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f>
                      <m:fPr>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𝑎</m:t>
                        </m:r>
                      </m:num>
                      <m:den>
                        <m:r>
                          <a:rPr lang="en-US" altLang="zh-CN" sz="2000" b="0" i="1" smtClean="0">
                            <a:latin typeface="Cambria Math" panose="02040503050406030204" pitchFamily="18" charset="0"/>
                            <a:ea typeface="宋体" panose="02010600030101010101" pitchFamily="2" charset="-122"/>
                          </a:rPr>
                          <m:t>𝑎</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𝑏</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𝑐</m:t>
                        </m:r>
                      </m:den>
                    </m:f>
                  </m:oMath>
                </a14:m>
                <a:endParaRPr lang="en-US" altLang="zh-CN" sz="2000" b="0" dirty="0">
                  <a:latin typeface="宋体" panose="02010600030101010101" pitchFamily="2" charset="-122"/>
                  <a:ea typeface="宋体" panose="02010600030101010101" pitchFamily="2" charset="-122"/>
                </a:endParaRPr>
              </a:p>
              <a:p>
                <a:pPr marL="628650" indent="-342900">
                  <a:lnSpc>
                    <a:spcPct val="150000"/>
                  </a:lnSpc>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FM</a:t>
                </a:r>
                <a:r>
                  <a:rPr lang="zh-CN" altLang="en-US" sz="2000" dirty="0">
                    <a:latin typeface="宋体" panose="02010600030101010101" pitchFamily="2" charset="-122"/>
                    <a:ea typeface="宋体" panose="02010600030101010101" pitchFamily="2" charset="-122"/>
                    <a:cs typeface="宋体" panose="02010600030101010101" pitchFamily="2" charset="-122"/>
                  </a:rPr>
                  <a:t>指数（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FMI</a:t>
                </a:r>
                <a:r>
                  <a:rPr lang="zh-CN" altLang="en-US" sz="2000" dirty="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𝐹𝑀𝐼</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rad>
                      <m:radPr>
                        <m:degHide m:val="on"/>
                        <m:ctrlPr>
                          <a:rPr lang="en-US" altLang="zh-CN" sz="2000" b="0" i="1" smtClean="0">
                            <a:latin typeface="Cambria Math" panose="02040503050406030204" pitchFamily="18" charset="0"/>
                            <a:ea typeface="宋体" panose="02010600030101010101" pitchFamily="2" charset="-122"/>
                          </a:rPr>
                        </m:ctrlPr>
                      </m:radPr>
                      <m:deg/>
                      <m:e>
                        <m:f>
                          <m:fPr>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𝑎</m:t>
                            </m:r>
                          </m:num>
                          <m:den>
                            <m:r>
                              <a:rPr lang="en-US" altLang="zh-CN" sz="2000" b="0" i="1" smtClean="0">
                                <a:latin typeface="Cambria Math" panose="02040503050406030204" pitchFamily="18" charset="0"/>
                                <a:ea typeface="宋体" panose="02010600030101010101" pitchFamily="2" charset="-122"/>
                              </a:rPr>
                              <m:t>𝑎</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𝑏</m:t>
                            </m:r>
                          </m:den>
                        </m:f>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𝑎</m:t>
                            </m:r>
                          </m:num>
                          <m:den>
                            <m:r>
                              <a:rPr lang="en-US" altLang="zh-CN" sz="2000" b="0" i="1" smtClean="0">
                                <a:latin typeface="Cambria Math" panose="02040503050406030204" pitchFamily="18" charset="0"/>
                                <a:ea typeface="宋体" panose="02010600030101010101" pitchFamily="2" charset="-122"/>
                              </a:rPr>
                              <m:t>𝑎</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𝑐</m:t>
                            </m:r>
                          </m:den>
                        </m:f>
                      </m:e>
                    </m:rad>
                  </m:oMath>
                </a14:m>
                <a:endParaRPr lang="en-US" altLang="zh-CN" sz="2000" b="0" dirty="0">
                  <a:latin typeface="宋体" panose="02010600030101010101" pitchFamily="2" charset="-122"/>
                  <a:ea typeface="宋体" panose="02010600030101010101" pitchFamily="2" charset="-122"/>
                </a:endParaRPr>
              </a:p>
              <a:p>
                <a:pPr marL="628650" indent="-342900">
                  <a:lnSpc>
                    <a:spcPct val="150000"/>
                  </a:lnSpc>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Rand</a:t>
                </a:r>
                <a:r>
                  <a:rPr lang="zh-CN" altLang="en-US" sz="2000" dirty="0">
                    <a:latin typeface="宋体" panose="02010600030101010101" pitchFamily="2" charset="-122"/>
                    <a:ea typeface="宋体" panose="02010600030101010101" pitchFamily="2" charset="-122"/>
                    <a:cs typeface="宋体" panose="02010600030101010101" pitchFamily="2" charset="-122"/>
                  </a:rPr>
                  <a:t>指数（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RI</a:t>
                </a:r>
                <a:r>
                  <a:rPr lang="zh-CN" altLang="en-US" sz="2000" dirty="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𝑅𝐼</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f>
                      <m:fPr>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2</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𝑎</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𝑑</m:t>
                            </m:r>
                          </m:e>
                        </m:d>
                      </m:num>
                      <m:den>
                        <m:r>
                          <a:rPr lang="en-US" altLang="zh-CN" sz="2000" b="0" i="1" smtClean="0">
                            <a:latin typeface="Cambria Math" panose="02040503050406030204" pitchFamily="18" charset="0"/>
                            <a:ea typeface="宋体" panose="02010600030101010101" pitchFamily="2" charset="-122"/>
                          </a:rPr>
                          <m:t>𝑚</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𝑚</m:t>
                            </m:r>
                            <m:r>
                              <a:rPr lang="en-US" altLang="zh-CN" sz="2000" b="0" i="1" smtClean="0">
                                <a:latin typeface="Cambria Math" panose="02040503050406030204" pitchFamily="18" charset="0"/>
                                <a:ea typeface="宋体" panose="02010600030101010101" pitchFamily="2" charset="-122"/>
                              </a:rPr>
                              <m:t>−1</m:t>
                            </m:r>
                          </m:e>
                        </m:d>
                      </m:den>
                    </m:f>
                  </m:oMath>
                </a14:m>
                <a:r>
                  <a:rPr lang="zh-CN" altLang="en-US" sz="2000" dirty="0">
                    <a:latin typeface="宋体" panose="02010600030101010101" pitchFamily="2" charset="-122"/>
                    <a:ea typeface="宋体" panose="02010600030101010101" pitchFamily="2" charset="-122"/>
                    <a:cs typeface="宋体" panose="02010600030101010101" pitchFamily="2" charset="-122"/>
                  </a:rPr>
                  <a:t>，这三个性能指标的</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值在</a:t>
                </a:r>
                <a:r>
                  <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rPr>
                  <a:t>[0,1]</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区间中，值大越好</a:t>
                </a:r>
                <a:endPar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2" name="文本框 41">
                <a:extLst>
                  <a:ext uri="{FF2B5EF4-FFF2-40B4-BE49-F238E27FC236}">
                    <a16:creationId xmlns:a16="http://schemas.microsoft.com/office/drawing/2014/main" id="{BF50F4A3-B117-4286-A9B0-EBF922127803}"/>
                  </a:ext>
                </a:extLst>
              </p:cNvPr>
              <p:cNvSpPr txBox="1">
                <a:spLocks noRot="1" noChangeAspect="1" noMove="1" noResize="1" noEditPoints="1" noAdjustHandles="1" noChangeArrowheads="1" noChangeShapeType="1" noTextEdit="1"/>
              </p:cNvSpPr>
              <p:nvPr/>
            </p:nvSpPr>
            <p:spPr>
              <a:xfrm>
                <a:off x="992823" y="667225"/>
                <a:ext cx="10206355" cy="5990101"/>
              </a:xfrm>
              <a:prstGeom prst="rect">
                <a:avLst/>
              </a:prstGeom>
              <a:blipFill>
                <a:blip r:embed="rId3"/>
                <a:stretch>
                  <a:fillRect r="-1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371140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4157008" y="63183"/>
            <a:ext cx="3877985" cy="584775"/>
          </a:xfrm>
          <a:prstGeom prst="rect">
            <a:avLst/>
          </a:prstGeom>
          <a:noFill/>
          <a:ln w="9525">
            <a:noFill/>
          </a:ln>
        </p:spPr>
        <p:txBody>
          <a:bodyPr wrap="none" anchor="t" anchorCtr="0">
            <a:spAutoFit/>
          </a:bodyPr>
          <a:lstStyle/>
          <a:p>
            <a:r>
              <a:rPr lang="zh-CN" altLang="en-US" sz="3200" dirty="0">
                <a:latin typeface="宋体" panose="02010600030101010101" pitchFamily="2" charset="-122"/>
                <a:ea typeface="宋体" panose="02010600030101010101" pitchFamily="2" charset="-122"/>
              </a:rPr>
              <a:t>聚类概述</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性能度量</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7</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F50F4A3-B117-4286-A9B0-EBF922127803}"/>
                  </a:ext>
                </a:extLst>
              </p:cNvPr>
              <p:cNvSpPr txBox="1"/>
              <p:nvPr/>
            </p:nvSpPr>
            <p:spPr>
              <a:xfrm>
                <a:off x="992823" y="1366288"/>
                <a:ext cx="10206355" cy="4125425"/>
              </a:xfrm>
              <a:prstGeom prst="rect">
                <a:avLst/>
              </a:prstGeom>
              <a:noFill/>
            </p:spPr>
            <p:txBody>
              <a:bodyPr wrap="square" rtlCol="0">
                <a:spAutoFit/>
              </a:bodyPr>
              <a:lstStyle/>
              <a:p>
                <a:pPr marL="285750">
                  <a:lnSpc>
                    <a:spcPct val="150000"/>
                  </a:lnSpc>
                </a:pP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内部指标</a:t>
                </a:r>
                <a:r>
                  <a:rPr lang="zh-CN" altLang="en-US" sz="2000" dirty="0">
                    <a:latin typeface="宋体" panose="02010600030101010101" pitchFamily="2" charset="-122"/>
                    <a:ea typeface="宋体" panose="02010600030101010101" pitchFamily="2" charset="-122"/>
                    <a:cs typeface="宋体" panose="02010600030101010101" pitchFamily="2" charset="-122"/>
                  </a:rPr>
                  <a:t>：主要包括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DB</a:t>
                </a:r>
                <a:r>
                  <a:rPr lang="zh-CN" altLang="en-US" sz="2000" dirty="0">
                    <a:latin typeface="宋体" panose="02010600030101010101" pitchFamily="2" charset="-122"/>
                    <a:ea typeface="宋体" panose="02010600030101010101" pitchFamily="2" charset="-122"/>
                    <a:cs typeface="宋体" panose="02010600030101010101" pitchFamily="2" charset="-122"/>
                  </a:rPr>
                  <a:t>指数，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Dunn</a:t>
                </a:r>
                <a:r>
                  <a:rPr lang="zh-CN" altLang="en-US" sz="2000" dirty="0">
                    <a:latin typeface="宋体" panose="02010600030101010101" pitchFamily="2" charset="-122"/>
                    <a:ea typeface="宋体" panose="02010600030101010101" pitchFamily="2" charset="-122"/>
                    <a:cs typeface="宋体" panose="02010600030101010101" pitchFamily="2" charset="-122"/>
                  </a:rPr>
                  <a:t>指数，聚类结果的族划分</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𝐶</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d>
                      <m:dPr>
                        <m:begChr m:val="{"/>
                        <m:endChr m:val="}"/>
                        <m:ctrlPr>
                          <a:rPr lang="en-US" altLang="zh-CN" sz="2000" b="0" i="1" smtClean="0">
                            <a:latin typeface="Cambria Math" panose="02040503050406030204" pitchFamily="18" charset="0"/>
                            <a:ea typeface="宋体" panose="02010600030101010101" pitchFamily="2" charset="-122"/>
                          </a:rPr>
                        </m:ctrlPr>
                      </m:dPr>
                      <m:e>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𝐶</m:t>
                            </m:r>
                          </m:e>
                          <m:sub>
                            <m:r>
                              <a:rPr lang="en-US" altLang="zh-CN" sz="2000" b="0" i="1" smtClean="0">
                                <a:latin typeface="Cambria Math" panose="02040503050406030204" pitchFamily="18" charset="0"/>
                                <a:ea typeface="宋体" panose="02010600030101010101" pitchFamily="2" charset="-122"/>
                              </a:rPr>
                              <m:t>1</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𝐶</m:t>
                            </m:r>
                          </m:e>
                          <m:sub>
                            <m:r>
                              <a:rPr lang="en-US" altLang="zh-CN" sz="2000" b="0" i="1" smtClean="0">
                                <a:latin typeface="Cambria Math" panose="02040503050406030204" pitchFamily="18" charset="0"/>
                                <a:ea typeface="宋体" panose="02010600030101010101" pitchFamily="2" charset="-122"/>
                              </a:rPr>
                              <m:t>2</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𝐶</m:t>
                            </m:r>
                          </m:e>
                          <m:sub>
                            <m:r>
                              <a:rPr lang="en-US" altLang="zh-CN" sz="2000" b="0" i="1" smtClean="0">
                                <a:latin typeface="Cambria Math" panose="02040503050406030204" pitchFamily="18" charset="0"/>
                                <a:ea typeface="宋体" panose="02010600030101010101" pitchFamily="2" charset="-122"/>
                              </a:rPr>
                              <m:t>𝑘</m:t>
                            </m:r>
                          </m:sub>
                        </m:sSub>
                      </m:e>
                    </m:d>
                  </m:oMath>
                </a14:m>
                <a:r>
                  <a:rPr lang="zh-CN" altLang="en-US" sz="2000" dirty="0">
                    <a:latin typeface="Cambria Math" panose="02040503050406030204" pitchFamily="18" charset="0"/>
                    <a:ea typeface="宋体" panose="02010600030101010101" pitchFamily="2" charset="-122"/>
                    <a:cs typeface="宋体" panose="02010600030101010101" pitchFamily="2" charset="-122"/>
                  </a:rPr>
                  <a:t>，定义</a:t>
                </a:r>
                <a:endParaRPr lang="en-US" altLang="zh-CN" sz="2000" b="0" i="1" dirty="0">
                  <a:latin typeface="Cambria Math" panose="02040503050406030204" pitchFamily="18" charset="0"/>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𝑎𝑣𝑔</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𝐶</m:t>
                        </m:r>
                      </m:e>
                    </m:d>
                    <m:r>
                      <a:rPr lang="en-US" altLang="zh-CN" sz="2000" b="0" i="1" smtClean="0">
                        <a:latin typeface="Cambria Math" panose="02040503050406030204" pitchFamily="18" charset="0"/>
                        <a:ea typeface="宋体" panose="02010600030101010101" pitchFamily="2" charset="-122"/>
                      </a:rPr>
                      <m:t>=</m:t>
                    </m:r>
                    <m:f>
                      <m:fPr>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2</m:t>
                        </m:r>
                      </m:num>
                      <m:den>
                        <m:d>
                          <m:dPr>
                            <m:begChr m:val="|"/>
                            <m:endChr m:val="|"/>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𝐶</m:t>
                            </m:r>
                          </m:e>
                        </m:d>
                        <m:d>
                          <m:dPr>
                            <m:ctrlPr>
                              <a:rPr lang="en-US" altLang="zh-CN" sz="2000" b="0" i="1" smtClean="0">
                                <a:latin typeface="Cambria Math" panose="02040503050406030204" pitchFamily="18" charset="0"/>
                                <a:ea typeface="宋体" panose="02010600030101010101" pitchFamily="2" charset="-122"/>
                              </a:rPr>
                            </m:ctrlPr>
                          </m:dPr>
                          <m:e>
                            <m:d>
                              <m:dPr>
                                <m:begChr m:val="|"/>
                                <m:endChr m:val="|"/>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𝐶</m:t>
                                </m:r>
                              </m:e>
                            </m:d>
                            <m:r>
                              <a:rPr lang="en-US" altLang="zh-CN" sz="2000" b="0" i="1" smtClean="0">
                                <a:latin typeface="Cambria Math" panose="02040503050406030204" pitchFamily="18" charset="0"/>
                                <a:ea typeface="宋体" panose="02010600030101010101" pitchFamily="2" charset="-122"/>
                              </a:rPr>
                              <m:t>−1</m:t>
                            </m:r>
                          </m:e>
                        </m:d>
                      </m:den>
                    </m:f>
                    <m:nary>
                      <m:naryPr>
                        <m:chr m:val="∑"/>
                        <m:supHide m:val="on"/>
                        <m:ctrlPr>
                          <a:rPr lang="en-US" altLang="zh-CN" sz="2000" b="0" i="1" smtClean="0">
                            <a:latin typeface="Cambria Math" panose="02040503050406030204" pitchFamily="18" charset="0"/>
                            <a:ea typeface="宋体" panose="02010600030101010101" pitchFamily="2" charset="-122"/>
                          </a:rPr>
                        </m:ctrlPr>
                      </m:naryPr>
                      <m:sub>
                        <m:r>
                          <m:rPr>
                            <m:brk m:alnAt="7"/>
                          </m:rPr>
                          <a:rPr lang="en-US" altLang="zh-CN" sz="2000" b="0" i="1" smtClean="0">
                            <a:latin typeface="Cambria Math" panose="02040503050406030204" pitchFamily="18" charset="0"/>
                            <a:ea typeface="宋体" panose="02010600030101010101" pitchFamily="2" charset="-122"/>
                          </a:rPr>
                          <m:t>1</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𝑗</m:t>
                        </m:r>
                        <m:r>
                          <a:rPr lang="en-US" altLang="zh-CN" sz="2000" b="0" i="1" smtClean="0">
                            <a:latin typeface="Cambria Math" panose="02040503050406030204" pitchFamily="18" charset="0"/>
                            <a:ea typeface="Cambria Math" panose="02040503050406030204" pitchFamily="18" charset="0"/>
                          </a:rPr>
                          <m:t>≤</m:t>
                        </m:r>
                        <m:d>
                          <m:dPr>
                            <m:begChr m:val="|"/>
                            <m:endChr m:val="|"/>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𝐶</m:t>
                            </m:r>
                          </m:e>
                        </m:d>
                      </m:sub>
                      <m:sup/>
                      <m:e>
                        <m:r>
                          <a:rPr lang="en-US" altLang="zh-CN" sz="2000" b="0" i="1" smtClean="0">
                            <a:latin typeface="Cambria Math" panose="02040503050406030204" pitchFamily="18" charset="0"/>
                            <a:ea typeface="宋体" panose="02010600030101010101" pitchFamily="2" charset="-122"/>
                          </a:rPr>
                          <m:t>𝑑𝑖𝑠𝑡</m:t>
                        </m:r>
                        <m:d>
                          <m:dPr>
                            <m:ctrlPr>
                              <a:rPr lang="en-US" altLang="zh-CN" sz="2000" b="0" i="1" smtClean="0">
                                <a:latin typeface="Cambria Math" panose="02040503050406030204" pitchFamily="18" charset="0"/>
                                <a:ea typeface="宋体" panose="02010600030101010101" pitchFamily="2" charset="-122"/>
                              </a:rPr>
                            </m:ctrlPr>
                          </m:dPr>
                          <m:e>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𝑖</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𝑗</m:t>
                                </m:r>
                              </m:sub>
                            </m:sSub>
                          </m:e>
                        </m:d>
                      </m:e>
                    </m:nary>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14:m>
                  <m:oMath xmlns:m="http://schemas.openxmlformats.org/officeDocument/2006/math">
                    <m:r>
                      <a:rPr lang="en-US" altLang="zh-CN" sz="2000" b="0" i="1" smtClean="0">
                        <a:solidFill>
                          <a:schemeClr val="tx1"/>
                        </a:solidFill>
                        <a:latin typeface="Cambria Math" panose="02040503050406030204" pitchFamily="18" charset="0"/>
                        <a:ea typeface="宋体" panose="02010600030101010101" pitchFamily="2" charset="-122"/>
                        <a:cs typeface="宋体" panose="02010600030101010101" pitchFamily="2" charset="-122"/>
                      </a:rPr>
                      <m:t>𝑑𝑖𝑎𝑚</m:t>
                    </m:r>
                    <m:d>
                      <m:dPr>
                        <m:ctrlPr>
                          <a:rPr lang="en-US" altLang="zh-CN" sz="2000" b="0" i="1" smtClean="0">
                            <a:solidFill>
                              <a:schemeClr val="tx1"/>
                            </a:solidFill>
                            <a:latin typeface="Cambria Math" panose="02040503050406030204" pitchFamily="18" charset="0"/>
                            <a:ea typeface="宋体" panose="02010600030101010101" pitchFamily="2" charset="-122"/>
                          </a:rPr>
                        </m:ctrlPr>
                      </m:dPr>
                      <m:e>
                        <m:r>
                          <a:rPr lang="en-US" altLang="zh-CN" sz="2000" b="0" i="1" smtClean="0">
                            <a:solidFill>
                              <a:schemeClr val="tx1"/>
                            </a:solidFill>
                            <a:latin typeface="Cambria Math" panose="02040503050406030204" pitchFamily="18" charset="0"/>
                            <a:ea typeface="宋体" panose="02010600030101010101" pitchFamily="2" charset="-122"/>
                          </a:rPr>
                          <m:t>𝐶</m:t>
                        </m:r>
                      </m:e>
                    </m:d>
                    <m:r>
                      <a:rPr lang="en-US" altLang="zh-CN" sz="2000" b="0" i="1" smtClean="0">
                        <a:solidFill>
                          <a:schemeClr val="tx1"/>
                        </a:solidFill>
                        <a:latin typeface="Cambria Math" panose="02040503050406030204" pitchFamily="18" charset="0"/>
                        <a:ea typeface="宋体" panose="02010600030101010101" pitchFamily="2" charset="-122"/>
                      </a:rPr>
                      <m:t>=</m:t>
                    </m:r>
                    <m:sSub>
                      <m:sSubPr>
                        <m:ctrlPr>
                          <a:rPr lang="en-US" altLang="zh-CN" sz="2000" b="0" i="1" smtClean="0">
                            <a:solidFill>
                              <a:schemeClr val="tx1"/>
                            </a:solidFill>
                            <a:latin typeface="Cambria Math" panose="02040503050406030204" pitchFamily="18" charset="0"/>
                            <a:ea typeface="宋体" panose="02010600030101010101" pitchFamily="2" charset="-122"/>
                          </a:rPr>
                        </m:ctrlPr>
                      </m:sSubPr>
                      <m:e>
                        <m:r>
                          <a:rPr lang="en-US" altLang="zh-CN" sz="2000" b="0" i="1" smtClean="0">
                            <a:solidFill>
                              <a:schemeClr val="tx1"/>
                            </a:solidFill>
                            <a:latin typeface="Cambria Math" panose="02040503050406030204" pitchFamily="18" charset="0"/>
                            <a:ea typeface="宋体" panose="02010600030101010101" pitchFamily="2" charset="-122"/>
                          </a:rPr>
                          <m:t>𝑚𝑎𝑥</m:t>
                        </m:r>
                      </m:e>
                      <m:sub>
                        <m:r>
                          <a:rPr lang="en-US" altLang="zh-CN" sz="2000" b="0" i="1" smtClean="0">
                            <a:solidFill>
                              <a:schemeClr val="tx1"/>
                            </a:solidFill>
                            <a:latin typeface="Cambria Math" panose="02040503050406030204" pitchFamily="18" charset="0"/>
                            <a:ea typeface="宋体" panose="02010600030101010101" pitchFamily="2" charset="-122"/>
                          </a:rPr>
                          <m:t>1</m:t>
                        </m:r>
                        <m:r>
                          <a:rPr lang="en-US" altLang="zh-CN" sz="2000" b="0" i="1" smtClean="0">
                            <a:solidFill>
                              <a:schemeClr val="tx1"/>
                            </a:solidFill>
                            <a:latin typeface="Cambria Math" panose="02040503050406030204" pitchFamily="18" charset="0"/>
                            <a:ea typeface="Cambria Math" panose="02040503050406030204" pitchFamily="18" charset="0"/>
                          </a:rPr>
                          <m:t>≤</m:t>
                        </m:r>
                        <m:r>
                          <a:rPr lang="en-US" altLang="zh-CN" sz="2000" b="0" i="1" smtClean="0">
                            <a:solidFill>
                              <a:schemeClr val="tx1"/>
                            </a:solidFill>
                            <a:latin typeface="Cambria Math" panose="02040503050406030204" pitchFamily="18" charset="0"/>
                            <a:ea typeface="Cambria Math" panose="02040503050406030204" pitchFamily="18" charset="0"/>
                          </a:rPr>
                          <m:t>𝑖</m:t>
                        </m:r>
                        <m:r>
                          <a:rPr lang="en-US" altLang="zh-CN" sz="2000" b="0" i="1" smtClean="0">
                            <a:solidFill>
                              <a:schemeClr val="tx1"/>
                            </a:solidFill>
                            <a:latin typeface="Cambria Math" panose="02040503050406030204" pitchFamily="18" charset="0"/>
                            <a:ea typeface="Cambria Math" panose="02040503050406030204" pitchFamily="18" charset="0"/>
                          </a:rPr>
                          <m:t>≤</m:t>
                        </m:r>
                        <m:r>
                          <a:rPr lang="en-US" altLang="zh-CN" sz="2000" b="0" i="1" smtClean="0">
                            <a:solidFill>
                              <a:schemeClr val="tx1"/>
                            </a:solidFill>
                            <a:latin typeface="Cambria Math" panose="02040503050406030204" pitchFamily="18" charset="0"/>
                            <a:ea typeface="Cambria Math" panose="02040503050406030204" pitchFamily="18" charset="0"/>
                          </a:rPr>
                          <m:t>𝑗</m:t>
                        </m:r>
                        <m:r>
                          <a:rPr lang="en-US" altLang="zh-CN" sz="2000" b="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zh-CN" sz="2000" b="0" i="1" smtClean="0">
                                <a:solidFill>
                                  <a:schemeClr val="tx1"/>
                                </a:solidFill>
                                <a:latin typeface="Cambria Math" panose="02040503050406030204" pitchFamily="18" charset="0"/>
                                <a:ea typeface="Cambria Math" panose="02040503050406030204" pitchFamily="18" charset="0"/>
                              </a:rPr>
                            </m:ctrlPr>
                          </m:dPr>
                          <m:e>
                            <m:r>
                              <a:rPr lang="en-US" altLang="zh-CN" sz="2000" b="0" i="1" smtClean="0">
                                <a:solidFill>
                                  <a:schemeClr val="tx1"/>
                                </a:solidFill>
                                <a:latin typeface="Cambria Math" panose="02040503050406030204" pitchFamily="18" charset="0"/>
                                <a:ea typeface="Cambria Math" panose="02040503050406030204" pitchFamily="18" charset="0"/>
                              </a:rPr>
                              <m:t>𝐶</m:t>
                            </m:r>
                          </m:e>
                        </m:d>
                      </m:sub>
                    </m:sSub>
                    <m:r>
                      <a:rPr lang="en-US" altLang="zh-CN" sz="2000" b="0" i="1" smtClean="0">
                        <a:solidFill>
                          <a:schemeClr val="tx1"/>
                        </a:solidFill>
                        <a:latin typeface="Cambria Math" panose="02040503050406030204" pitchFamily="18" charset="0"/>
                        <a:ea typeface="宋体" panose="02010600030101010101" pitchFamily="2" charset="-122"/>
                      </a:rPr>
                      <m:t>𝑑𝑖𝑠𝑡</m:t>
                    </m:r>
                    <m:r>
                      <a:rPr lang="en-US" altLang="zh-CN" sz="2000" b="0" i="1" smtClean="0">
                        <a:solidFill>
                          <a:schemeClr val="tx1"/>
                        </a:solidFill>
                        <a:latin typeface="Cambria Math" panose="02040503050406030204" pitchFamily="18" charset="0"/>
                        <a:ea typeface="宋体" panose="02010600030101010101" pitchFamily="2" charset="-122"/>
                      </a:rPr>
                      <m:t>(</m:t>
                    </m:r>
                    <m:sSub>
                      <m:sSubPr>
                        <m:ctrlPr>
                          <a:rPr lang="en-US" altLang="zh-CN" sz="2000" i="1">
                            <a:solidFill>
                              <a:schemeClr val="tx1"/>
                            </a:solidFill>
                            <a:latin typeface="Cambria Math" panose="02040503050406030204" pitchFamily="18" charset="0"/>
                            <a:ea typeface="宋体" panose="02010600030101010101" pitchFamily="2" charset="-122"/>
                          </a:rPr>
                        </m:ctrlPr>
                      </m:sSubPr>
                      <m:e>
                        <m:r>
                          <a:rPr lang="en-US" altLang="zh-CN" sz="2000" i="1">
                            <a:solidFill>
                              <a:schemeClr val="tx1"/>
                            </a:solidFill>
                            <a:latin typeface="Cambria Math" panose="02040503050406030204" pitchFamily="18" charset="0"/>
                            <a:ea typeface="宋体" panose="02010600030101010101" pitchFamily="2" charset="-122"/>
                          </a:rPr>
                          <m:t>𝑥</m:t>
                        </m:r>
                      </m:e>
                      <m:sub>
                        <m:r>
                          <a:rPr lang="en-US" altLang="zh-CN" sz="2000" i="1">
                            <a:solidFill>
                              <a:schemeClr val="tx1"/>
                            </a:solidFill>
                            <a:latin typeface="Cambria Math" panose="02040503050406030204" pitchFamily="18" charset="0"/>
                            <a:ea typeface="宋体" panose="02010600030101010101" pitchFamily="2" charset="-122"/>
                          </a:rPr>
                          <m:t>𝑖</m:t>
                        </m:r>
                      </m:sub>
                    </m:sSub>
                    <m:r>
                      <a:rPr lang="en-US" altLang="zh-CN" sz="2000" i="1">
                        <a:solidFill>
                          <a:schemeClr val="tx1"/>
                        </a:solidFill>
                        <a:latin typeface="Cambria Math" panose="02040503050406030204" pitchFamily="18" charset="0"/>
                        <a:ea typeface="宋体" panose="02010600030101010101" pitchFamily="2" charset="-122"/>
                      </a:rPr>
                      <m:t>,</m:t>
                    </m:r>
                    <m:sSub>
                      <m:sSubPr>
                        <m:ctrlPr>
                          <a:rPr lang="en-US" altLang="zh-CN" sz="2000" i="1">
                            <a:solidFill>
                              <a:schemeClr val="tx1"/>
                            </a:solidFill>
                            <a:latin typeface="Cambria Math" panose="02040503050406030204" pitchFamily="18" charset="0"/>
                            <a:ea typeface="宋体" panose="02010600030101010101" pitchFamily="2" charset="-122"/>
                          </a:rPr>
                        </m:ctrlPr>
                      </m:sSubPr>
                      <m:e>
                        <m:r>
                          <a:rPr lang="en-US" altLang="zh-CN" sz="2000" i="1">
                            <a:solidFill>
                              <a:schemeClr val="tx1"/>
                            </a:solidFill>
                            <a:latin typeface="Cambria Math" panose="02040503050406030204" pitchFamily="18" charset="0"/>
                            <a:ea typeface="宋体" panose="02010600030101010101" pitchFamily="2" charset="-122"/>
                          </a:rPr>
                          <m:t>𝑥</m:t>
                        </m:r>
                      </m:e>
                      <m:sub>
                        <m:r>
                          <a:rPr lang="en-US" altLang="zh-CN" sz="2000" i="1">
                            <a:solidFill>
                              <a:schemeClr val="tx1"/>
                            </a:solidFill>
                            <a:latin typeface="Cambria Math" panose="02040503050406030204" pitchFamily="18" charset="0"/>
                            <a:ea typeface="宋体" panose="02010600030101010101" pitchFamily="2" charset="-122"/>
                          </a:rPr>
                          <m:t>𝑗</m:t>
                        </m:r>
                      </m:sub>
                    </m:sSub>
                    <m:r>
                      <a:rPr lang="en-US" altLang="zh-CN" sz="2000" b="0" i="1" smtClean="0">
                        <a:solidFill>
                          <a:schemeClr val="tx1"/>
                        </a:solidFill>
                        <a:latin typeface="Cambria Math" panose="02040503050406030204" pitchFamily="18" charset="0"/>
                        <a:ea typeface="宋体" panose="02010600030101010101" pitchFamily="2" charset="-122"/>
                      </a:rPr>
                      <m:t>)</m:t>
                    </m:r>
                  </m:oMath>
                </a14:m>
                <a:endPar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14:m>
                  <m:oMath xmlns:m="http://schemas.openxmlformats.org/officeDocument/2006/math">
                    <m:sSub>
                      <m:sSubPr>
                        <m:ctrlPr>
                          <a:rPr lang="en-US" altLang="zh-CN" sz="2000" i="1" smtClean="0">
                            <a:solidFill>
                              <a:schemeClr val="tx1"/>
                            </a:solidFill>
                            <a:latin typeface="Cambria Math" panose="02040503050406030204" pitchFamily="18" charset="0"/>
                            <a:ea typeface="宋体" panose="02010600030101010101" pitchFamily="2" charset="-122"/>
                          </a:rPr>
                        </m:ctrlPr>
                      </m:sSubPr>
                      <m:e>
                        <m:r>
                          <a:rPr lang="en-US" altLang="zh-CN" sz="2000" b="0" i="1" smtClean="0">
                            <a:solidFill>
                              <a:schemeClr val="tx1"/>
                            </a:solidFill>
                            <a:latin typeface="Cambria Math" panose="02040503050406030204" pitchFamily="18" charset="0"/>
                            <a:ea typeface="宋体" panose="02010600030101010101" pitchFamily="2" charset="-122"/>
                          </a:rPr>
                          <m:t>𝑑</m:t>
                        </m:r>
                      </m:e>
                      <m:sub>
                        <m:r>
                          <a:rPr lang="en-US" altLang="zh-CN" sz="2000" b="0" i="1" smtClean="0">
                            <a:solidFill>
                              <a:schemeClr val="tx1"/>
                            </a:solidFill>
                            <a:latin typeface="Cambria Math" panose="02040503050406030204" pitchFamily="18" charset="0"/>
                            <a:ea typeface="宋体" panose="02010600030101010101" pitchFamily="2" charset="-122"/>
                          </a:rPr>
                          <m:t>𝑚𝑖𝑛</m:t>
                        </m:r>
                      </m:sub>
                    </m:sSub>
                    <m:d>
                      <m:dPr>
                        <m:ctrlPr>
                          <a:rPr lang="en-US" altLang="zh-CN" sz="2000" i="1" smtClean="0">
                            <a:solidFill>
                              <a:schemeClr val="tx1"/>
                            </a:solidFill>
                            <a:latin typeface="Cambria Math" panose="02040503050406030204" pitchFamily="18" charset="0"/>
                            <a:ea typeface="宋体" panose="02010600030101010101" pitchFamily="2" charset="-122"/>
                          </a:rPr>
                        </m:ctrlPr>
                      </m:dPr>
                      <m:e>
                        <m:sSub>
                          <m:sSubPr>
                            <m:ctrlPr>
                              <a:rPr lang="en-US" altLang="zh-CN" sz="2000" i="1">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𝐶</m:t>
                            </m:r>
                          </m:e>
                          <m:sub>
                            <m:r>
                              <a:rPr lang="en-US" altLang="zh-CN" sz="2000" i="1">
                                <a:latin typeface="Cambria Math" panose="02040503050406030204" pitchFamily="18" charset="0"/>
                                <a:ea typeface="宋体" panose="02010600030101010101" pitchFamily="2" charset="-122"/>
                              </a:rPr>
                              <m:t>𝑖</m:t>
                            </m:r>
                          </m:sub>
                        </m:sSub>
                        <m:r>
                          <a:rPr lang="en-US" altLang="zh-CN" sz="2000" i="1">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𝐶</m:t>
                            </m:r>
                          </m:e>
                          <m:sub>
                            <m:r>
                              <a:rPr lang="en-US" altLang="zh-CN" sz="2000" i="1">
                                <a:latin typeface="Cambria Math" panose="02040503050406030204" pitchFamily="18" charset="0"/>
                                <a:ea typeface="宋体" panose="02010600030101010101" pitchFamily="2" charset="-122"/>
                              </a:rPr>
                              <m:t>𝑗</m:t>
                            </m:r>
                          </m:sub>
                        </m:sSub>
                      </m:e>
                    </m:d>
                    <m:r>
                      <a:rPr lang="en-US" altLang="zh-CN" sz="2000" b="0" i="1" smtClean="0">
                        <a:solidFill>
                          <a:schemeClr val="tx1"/>
                        </a:solidFill>
                        <a:latin typeface="Cambria Math" panose="02040503050406030204" pitchFamily="18" charset="0"/>
                        <a:ea typeface="宋体" panose="02010600030101010101" pitchFamily="2" charset="-122"/>
                      </a:rPr>
                      <m:t>=</m:t>
                    </m:r>
                    <m:sSub>
                      <m:sSubPr>
                        <m:ctrlPr>
                          <a:rPr lang="en-US" altLang="zh-CN" sz="2000" b="0" i="1" smtClean="0">
                            <a:solidFill>
                              <a:schemeClr val="tx1"/>
                            </a:solidFill>
                            <a:latin typeface="Cambria Math" panose="02040503050406030204" pitchFamily="18" charset="0"/>
                            <a:ea typeface="宋体" panose="02010600030101010101" pitchFamily="2" charset="-122"/>
                          </a:rPr>
                        </m:ctrlPr>
                      </m:sSubPr>
                      <m:e>
                        <m:r>
                          <a:rPr lang="en-US" altLang="zh-CN" sz="2000" b="0" i="1" smtClean="0">
                            <a:solidFill>
                              <a:schemeClr val="tx1"/>
                            </a:solidFill>
                            <a:latin typeface="Cambria Math" panose="02040503050406030204" pitchFamily="18" charset="0"/>
                            <a:ea typeface="宋体" panose="02010600030101010101" pitchFamily="2" charset="-122"/>
                          </a:rPr>
                          <m:t>𝑚𝑖𝑛</m:t>
                        </m:r>
                      </m:e>
                      <m:sub>
                        <m:sSub>
                          <m:sSubPr>
                            <m:ctrlPr>
                              <a:rPr lang="en-US" altLang="zh-CN" sz="2000" b="0" i="1" smtClean="0">
                                <a:solidFill>
                                  <a:schemeClr val="tx1"/>
                                </a:solidFill>
                                <a:latin typeface="Cambria Math" panose="02040503050406030204" pitchFamily="18" charset="0"/>
                                <a:ea typeface="宋体" panose="02010600030101010101" pitchFamily="2" charset="-122"/>
                              </a:rPr>
                            </m:ctrlPr>
                          </m:sSubPr>
                          <m:e>
                            <m:r>
                              <a:rPr lang="en-US" altLang="zh-CN" sz="2000" b="0" i="1" smtClean="0">
                                <a:solidFill>
                                  <a:schemeClr val="tx1"/>
                                </a:solidFill>
                                <a:latin typeface="Cambria Math" panose="02040503050406030204" pitchFamily="18" charset="0"/>
                                <a:ea typeface="宋体" panose="02010600030101010101" pitchFamily="2" charset="-122"/>
                              </a:rPr>
                              <m:t>𝑥</m:t>
                            </m:r>
                          </m:e>
                          <m:sub>
                            <m:r>
                              <a:rPr lang="en-US" altLang="zh-CN" sz="2000" b="0" i="1" smtClean="0">
                                <a:solidFill>
                                  <a:schemeClr val="tx1"/>
                                </a:solidFill>
                                <a:latin typeface="Cambria Math" panose="02040503050406030204" pitchFamily="18" charset="0"/>
                                <a:ea typeface="宋体" panose="02010600030101010101" pitchFamily="2" charset="-122"/>
                              </a:rPr>
                              <m:t>𝑖</m:t>
                            </m:r>
                          </m:sub>
                        </m:sSub>
                        <m:r>
                          <a:rPr lang="en-US" altLang="zh-CN" sz="2000" b="0" i="1" smtClean="0">
                            <a:solidFill>
                              <a:schemeClr val="tx1"/>
                            </a:solidFill>
                            <a:latin typeface="Cambria Math" panose="02040503050406030204" pitchFamily="18" charset="0"/>
                            <a:ea typeface="Cambria Math" panose="02040503050406030204" pitchFamily="18" charset="0"/>
                          </a:rPr>
                          <m:t>∈</m:t>
                        </m:r>
                        <m:sSub>
                          <m:sSubPr>
                            <m:ctrlPr>
                              <a:rPr lang="en-US" altLang="zh-CN" sz="2000" b="0" i="1" smtClean="0">
                                <a:solidFill>
                                  <a:schemeClr val="tx1"/>
                                </a:solidFill>
                                <a:latin typeface="Cambria Math" panose="02040503050406030204" pitchFamily="18" charset="0"/>
                                <a:ea typeface="Cambria Math" panose="02040503050406030204" pitchFamily="18"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rPr>
                              <m:t>𝐶</m:t>
                            </m:r>
                          </m:e>
                          <m:sub>
                            <m:r>
                              <a:rPr lang="en-US" altLang="zh-CN" sz="2000" b="0" i="1" smtClean="0">
                                <a:solidFill>
                                  <a:schemeClr val="tx1"/>
                                </a:solidFill>
                                <a:latin typeface="Cambria Math" panose="02040503050406030204" pitchFamily="18" charset="0"/>
                                <a:ea typeface="Cambria Math" panose="02040503050406030204" pitchFamily="18" charset="0"/>
                              </a:rPr>
                              <m:t>𝑖</m:t>
                            </m:r>
                          </m:sub>
                        </m:sSub>
                        <m:r>
                          <a:rPr lang="en-US" altLang="zh-CN" sz="2000" b="0" i="1" smtClean="0">
                            <a:solidFill>
                              <a:schemeClr val="tx1"/>
                            </a:solidFill>
                            <a:latin typeface="Cambria Math" panose="02040503050406030204" pitchFamily="18" charset="0"/>
                            <a:ea typeface="Cambria Math" panose="02040503050406030204" pitchFamily="18" charset="0"/>
                          </a:rPr>
                          <m:t>,</m:t>
                        </m:r>
                        <m:sSub>
                          <m:sSubPr>
                            <m:ctrlPr>
                              <a:rPr lang="en-US" altLang="zh-CN" sz="2000" b="0" i="1" smtClean="0">
                                <a:solidFill>
                                  <a:schemeClr val="tx1"/>
                                </a:solidFill>
                                <a:latin typeface="Cambria Math" panose="02040503050406030204" pitchFamily="18" charset="0"/>
                                <a:ea typeface="Cambria Math" panose="02040503050406030204" pitchFamily="18"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rPr>
                              <m:t>𝑥</m:t>
                            </m:r>
                          </m:e>
                          <m:sub>
                            <m:r>
                              <a:rPr lang="en-US" altLang="zh-CN" sz="2000" b="0" i="1" smtClean="0">
                                <a:solidFill>
                                  <a:schemeClr val="tx1"/>
                                </a:solidFill>
                                <a:latin typeface="Cambria Math" panose="02040503050406030204" pitchFamily="18" charset="0"/>
                                <a:ea typeface="Cambria Math" panose="02040503050406030204" pitchFamily="18" charset="0"/>
                              </a:rPr>
                              <m:t>𝑗</m:t>
                            </m:r>
                          </m:sub>
                        </m:sSub>
                        <m:r>
                          <a:rPr lang="en-US" altLang="zh-CN" sz="2000" b="0" i="1" smtClean="0">
                            <a:solidFill>
                              <a:schemeClr val="tx1"/>
                            </a:solidFill>
                            <a:latin typeface="Cambria Math" panose="02040503050406030204" pitchFamily="18" charset="0"/>
                            <a:ea typeface="Cambria Math" panose="02040503050406030204" pitchFamily="18" charset="0"/>
                          </a:rPr>
                          <m:t>∈</m:t>
                        </m:r>
                        <m:sSub>
                          <m:sSubPr>
                            <m:ctrlPr>
                              <a:rPr lang="en-US" altLang="zh-CN" sz="2000" b="0" i="1" smtClean="0">
                                <a:solidFill>
                                  <a:schemeClr val="tx1"/>
                                </a:solidFill>
                                <a:latin typeface="Cambria Math" panose="02040503050406030204" pitchFamily="18" charset="0"/>
                                <a:ea typeface="Cambria Math" panose="02040503050406030204" pitchFamily="18"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rPr>
                              <m:t>𝐶</m:t>
                            </m:r>
                          </m:e>
                          <m:sub>
                            <m:r>
                              <a:rPr lang="en-US" altLang="zh-CN" sz="2000" b="0" i="1" smtClean="0">
                                <a:solidFill>
                                  <a:schemeClr val="tx1"/>
                                </a:solidFill>
                                <a:latin typeface="Cambria Math" panose="02040503050406030204" pitchFamily="18" charset="0"/>
                                <a:ea typeface="Cambria Math" panose="02040503050406030204" pitchFamily="18" charset="0"/>
                              </a:rPr>
                              <m:t>𝑗</m:t>
                            </m:r>
                          </m:sub>
                        </m:sSub>
                      </m:sub>
                    </m:sSub>
                    <m:r>
                      <a:rPr lang="en-US" altLang="zh-CN" sz="2000" b="0" i="1" smtClean="0">
                        <a:solidFill>
                          <a:schemeClr val="tx1"/>
                        </a:solidFill>
                        <a:latin typeface="Cambria Math" panose="02040503050406030204" pitchFamily="18" charset="0"/>
                        <a:ea typeface="宋体" panose="02010600030101010101" pitchFamily="2" charset="-122"/>
                      </a:rPr>
                      <m:t>𝑑𝑖𝑠𝑡</m:t>
                    </m:r>
                    <m:r>
                      <a:rPr lang="en-US" altLang="zh-CN" sz="2000" b="0" i="1" smtClean="0">
                        <a:solidFill>
                          <a:schemeClr val="tx1"/>
                        </a:solidFill>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𝑥</m:t>
                        </m:r>
                      </m:e>
                      <m:sub>
                        <m:r>
                          <a:rPr lang="en-US" altLang="zh-CN" sz="2000" i="1">
                            <a:latin typeface="Cambria Math" panose="02040503050406030204" pitchFamily="18" charset="0"/>
                            <a:ea typeface="宋体" panose="02010600030101010101" pitchFamily="2" charset="-122"/>
                          </a:rPr>
                          <m:t>𝑖</m:t>
                        </m:r>
                      </m:sub>
                    </m:sSub>
                    <m:r>
                      <a:rPr lang="en-US" altLang="zh-CN" sz="2000" i="1">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𝑥</m:t>
                        </m:r>
                      </m:e>
                      <m:sub>
                        <m:r>
                          <a:rPr lang="en-US" altLang="zh-CN" sz="2000" i="1">
                            <a:latin typeface="Cambria Math" panose="02040503050406030204" pitchFamily="18" charset="0"/>
                            <a:ea typeface="宋体" panose="02010600030101010101" pitchFamily="2" charset="-122"/>
                          </a:rPr>
                          <m:t>𝑗</m:t>
                        </m:r>
                      </m:sub>
                    </m:sSub>
                    <m:r>
                      <a:rPr lang="en-US" altLang="zh-CN" sz="2000" b="0" i="1" smtClean="0">
                        <a:solidFill>
                          <a:schemeClr val="tx1"/>
                        </a:solidFill>
                        <a:latin typeface="Cambria Math" panose="02040503050406030204" pitchFamily="18" charset="0"/>
                        <a:ea typeface="宋体" panose="02010600030101010101" pitchFamily="2" charset="-122"/>
                      </a:rPr>
                      <m:t>)</m:t>
                    </m:r>
                  </m:oMath>
                </a14:m>
                <a:endPar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14:m>
                  <m:oMath xmlns:m="http://schemas.openxmlformats.org/officeDocument/2006/math">
                    <m:sSub>
                      <m:sSubPr>
                        <m:ctrlPr>
                          <a:rPr lang="en-US" altLang="zh-CN" sz="2000" i="1" smtClean="0">
                            <a:solidFill>
                              <a:schemeClr val="tx1"/>
                            </a:solidFill>
                            <a:latin typeface="Cambria Math" panose="02040503050406030204" pitchFamily="18" charset="0"/>
                            <a:ea typeface="宋体" panose="02010600030101010101" pitchFamily="2" charset="-122"/>
                          </a:rPr>
                        </m:ctrlPr>
                      </m:sSubPr>
                      <m:e>
                        <m:r>
                          <a:rPr lang="en-US" altLang="zh-CN" sz="2000" b="0" i="1" smtClean="0">
                            <a:solidFill>
                              <a:schemeClr val="tx1"/>
                            </a:solidFill>
                            <a:latin typeface="Cambria Math" panose="02040503050406030204" pitchFamily="18" charset="0"/>
                            <a:ea typeface="宋体" panose="02010600030101010101" pitchFamily="2" charset="-122"/>
                          </a:rPr>
                          <m:t>𝑑</m:t>
                        </m:r>
                      </m:e>
                      <m:sub>
                        <m:r>
                          <a:rPr lang="en-US" altLang="zh-CN" sz="2000" b="0" i="1" smtClean="0">
                            <a:solidFill>
                              <a:schemeClr val="tx1"/>
                            </a:solidFill>
                            <a:latin typeface="Cambria Math" panose="02040503050406030204" pitchFamily="18" charset="0"/>
                            <a:ea typeface="宋体" panose="02010600030101010101" pitchFamily="2" charset="-122"/>
                          </a:rPr>
                          <m:t>𝑐𝑒𝑛</m:t>
                        </m:r>
                      </m:sub>
                    </m:sSub>
                    <m:d>
                      <m:dPr>
                        <m:ctrlPr>
                          <a:rPr lang="en-US" altLang="zh-CN" sz="2000" i="1" smtClean="0">
                            <a:solidFill>
                              <a:schemeClr val="tx1"/>
                            </a:solidFill>
                            <a:latin typeface="Cambria Math" panose="02040503050406030204" pitchFamily="18" charset="0"/>
                            <a:ea typeface="宋体" panose="02010600030101010101" pitchFamily="2" charset="-122"/>
                          </a:rPr>
                        </m:ctrlPr>
                      </m:dPr>
                      <m:e>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𝐶</m:t>
                            </m:r>
                          </m:e>
                          <m:sub>
                            <m:r>
                              <a:rPr lang="en-US" altLang="zh-CN" sz="2000" i="1">
                                <a:latin typeface="Cambria Math" panose="02040503050406030204" pitchFamily="18" charset="0"/>
                                <a:ea typeface="宋体" panose="02010600030101010101" pitchFamily="2" charset="-122"/>
                              </a:rPr>
                              <m:t>𝑖</m:t>
                            </m:r>
                          </m:sub>
                        </m:sSub>
                        <m:r>
                          <a:rPr lang="en-US" altLang="zh-CN" sz="2000" i="1">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𝐶</m:t>
                            </m:r>
                          </m:e>
                          <m:sub>
                            <m:r>
                              <a:rPr lang="en-US" altLang="zh-CN" sz="2000" i="1">
                                <a:latin typeface="Cambria Math" panose="02040503050406030204" pitchFamily="18" charset="0"/>
                                <a:ea typeface="宋体" panose="02010600030101010101" pitchFamily="2" charset="-122"/>
                              </a:rPr>
                              <m:t>𝑗</m:t>
                            </m:r>
                          </m:sub>
                        </m:sSub>
                      </m:e>
                    </m:d>
                    <m:r>
                      <a:rPr lang="en-US" altLang="zh-CN" sz="2000" b="0" i="1" smtClean="0">
                        <a:solidFill>
                          <a:schemeClr val="tx1"/>
                        </a:solidFill>
                        <a:latin typeface="Cambria Math" panose="02040503050406030204" pitchFamily="18" charset="0"/>
                        <a:ea typeface="宋体" panose="02010600030101010101" pitchFamily="2" charset="-122"/>
                      </a:rPr>
                      <m:t>=</m:t>
                    </m:r>
                    <m:r>
                      <a:rPr lang="en-US" altLang="zh-CN" sz="2000" b="0" i="1" smtClean="0">
                        <a:solidFill>
                          <a:schemeClr val="tx1"/>
                        </a:solidFill>
                        <a:latin typeface="Cambria Math" panose="02040503050406030204" pitchFamily="18" charset="0"/>
                        <a:ea typeface="宋体" panose="02010600030101010101" pitchFamily="2" charset="-122"/>
                      </a:rPr>
                      <m:t>𝑑𝑖𝑠𝑡</m:t>
                    </m:r>
                    <m:r>
                      <a:rPr lang="en-US" altLang="zh-CN" sz="2000" b="0" i="1" smtClean="0">
                        <a:solidFill>
                          <a:schemeClr val="tx1"/>
                        </a:solidFill>
                        <a:latin typeface="Cambria Math" panose="02040503050406030204" pitchFamily="18" charset="0"/>
                        <a:ea typeface="宋体" panose="02010600030101010101" pitchFamily="2" charset="-122"/>
                      </a:rPr>
                      <m:t>(</m:t>
                    </m:r>
                    <m:sSub>
                      <m:sSubPr>
                        <m:ctrlPr>
                          <a:rPr lang="en-US" altLang="zh-CN" sz="2000" b="0" i="1" smtClean="0">
                            <a:solidFill>
                              <a:schemeClr val="tx1"/>
                            </a:solidFill>
                            <a:latin typeface="Cambria Math" panose="02040503050406030204" pitchFamily="18" charset="0"/>
                            <a:ea typeface="宋体" panose="02010600030101010101" pitchFamily="2" charset="-122"/>
                          </a:rPr>
                        </m:ctrlPr>
                      </m:sSubPr>
                      <m:e>
                        <m:r>
                          <a:rPr lang="zh-CN" altLang="en-US" sz="2000" b="0" i="1" smtClean="0">
                            <a:solidFill>
                              <a:schemeClr val="tx1"/>
                            </a:solidFill>
                            <a:latin typeface="Cambria Math" panose="02040503050406030204" pitchFamily="18" charset="0"/>
                            <a:ea typeface="宋体" panose="02010600030101010101" pitchFamily="2" charset="-122"/>
                          </a:rPr>
                          <m:t>𝜇</m:t>
                        </m:r>
                      </m:e>
                      <m:sub>
                        <m:r>
                          <a:rPr lang="en-US" altLang="zh-CN" sz="2000" b="0" i="1" smtClean="0">
                            <a:solidFill>
                              <a:schemeClr val="tx1"/>
                            </a:solidFill>
                            <a:latin typeface="Cambria Math" panose="02040503050406030204" pitchFamily="18" charset="0"/>
                            <a:ea typeface="宋体" panose="02010600030101010101" pitchFamily="2" charset="-122"/>
                          </a:rPr>
                          <m:t>𝑖</m:t>
                        </m:r>
                      </m:sub>
                    </m:sSub>
                    <m:r>
                      <a:rPr lang="en-US" altLang="zh-CN" sz="2000" i="1">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zh-CN" altLang="en-US" sz="2000" i="1" smtClean="0">
                            <a:latin typeface="Cambria Math" panose="02040503050406030204" pitchFamily="18" charset="0"/>
                            <a:ea typeface="宋体" panose="02010600030101010101" pitchFamily="2" charset="-122"/>
                          </a:rPr>
                          <m:t>𝜇</m:t>
                        </m:r>
                      </m:e>
                      <m:sub>
                        <m:r>
                          <a:rPr lang="en-US" altLang="zh-CN" sz="2000" i="1">
                            <a:latin typeface="Cambria Math" panose="02040503050406030204" pitchFamily="18" charset="0"/>
                            <a:ea typeface="宋体" panose="02010600030101010101" pitchFamily="2" charset="-122"/>
                          </a:rPr>
                          <m:t>𝑗</m:t>
                        </m:r>
                      </m:sub>
                    </m:sSub>
                    <m:r>
                      <a:rPr lang="en-US" altLang="zh-CN" sz="2000" b="0" i="1" smtClean="0">
                        <a:solidFill>
                          <a:schemeClr val="tx1"/>
                        </a:solidFill>
                        <a:latin typeface="Cambria Math" panose="02040503050406030204" pitchFamily="18" charset="0"/>
                        <a:ea typeface="宋体" panose="02010600030101010101" pitchFamily="2" charset="-122"/>
                      </a:rPr>
                      <m:t>)</m:t>
                    </m:r>
                  </m:oMath>
                </a14:m>
                <a:endPar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DB</a:t>
                </a:r>
                <a:r>
                  <a:rPr lang="zh-CN" altLang="en-US" sz="2000" dirty="0">
                    <a:latin typeface="宋体" panose="02010600030101010101" pitchFamily="2" charset="-122"/>
                    <a:ea typeface="宋体" panose="02010600030101010101" pitchFamily="2" charset="-122"/>
                    <a:cs typeface="宋体" panose="02010600030101010101" pitchFamily="2" charset="-122"/>
                  </a:rPr>
                  <a:t>指数（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DBI</a:t>
                </a:r>
                <a:r>
                  <a:rPr lang="zh-CN" altLang="en-US" sz="2000" dirty="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r>
                      <m:rPr>
                        <m:sty m:val="p"/>
                      </m:rPr>
                      <a:rPr lang="en-US" altLang="zh-CN" sz="2000" b="0" i="0" smtClean="0">
                        <a:latin typeface="Cambria Math" panose="02040503050406030204" pitchFamily="18" charset="0"/>
                        <a:ea typeface="宋体" panose="02010600030101010101" pitchFamily="2" charset="-122"/>
                      </a:rPr>
                      <m:t>DBI</m:t>
                    </m:r>
                    <m:r>
                      <a:rPr lang="en-US" altLang="zh-CN" sz="2000" b="0" i="0" smtClean="0">
                        <a:latin typeface="Cambria Math" panose="02040503050406030204" pitchFamily="18" charset="0"/>
                        <a:ea typeface="宋体" panose="02010600030101010101" pitchFamily="2" charset="-122"/>
                      </a:rPr>
                      <m:t>=</m:t>
                    </m:r>
                    <m:f>
                      <m:fPr>
                        <m:ctrlPr>
                          <a:rPr lang="en-US" altLang="zh-CN" sz="200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1</m:t>
                        </m:r>
                      </m:num>
                      <m:den>
                        <m:r>
                          <a:rPr lang="en-US" altLang="zh-CN" sz="2000" b="0" i="1" smtClean="0">
                            <a:latin typeface="Cambria Math" panose="02040503050406030204" pitchFamily="18" charset="0"/>
                            <a:ea typeface="宋体" panose="02010600030101010101" pitchFamily="2" charset="-122"/>
                          </a:rPr>
                          <m:t>𝑘</m:t>
                        </m:r>
                      </m:den>
                    </m:f>
                    <m:nary>
                      <m:naryPr>
                        <m:chr m:val="∑"/>
                        <m:limLoc m:val="subSup"/>
                        <m:ctrlPr>
                          <a:rPr lang="en-US" altLang="zh-CN" sz="2000" i="1" smtClean="0">
                            <a:latin typeface="Cambria Math" panose="02040503050406030204" pitchFamily="18" charset="0"/>
                            <a:ea typeface="宋体" panose="02010600030101010101" pitchFamily="2" charset="-122"/>
                          </a:rPr>
                        </m:ctrlPr>
                      </m:naryPr>
                      <m:sub>
                        <m:r>
                          <m:rPr>
                            <m:brk m:alnAt="25"/>
                          </m:rPr>
                          <a:rPr lang="en-US" altLang="zh-CN" sz="2000" b="0" i="1" smtClean="0">
                            <a:latin typeface="Cambria Math" panose="02040503050406030204" pitchFamily="18" charset="0"/>
                            <a:ea typeface="宋体" panose="02010600030101010101" pitchFamily="2" charset="-122"/>
                          </a:rPr>
                          <m:t>𝑖</m:t>
                        </m:r>
                        <m:r>
                          <a:rPr lang="en-US" altLang="zh-CN" sz="2000" b="0" i="1" smtClean="0">
                            <a:latin typeface="Cambria Math" panose="02040503050406030204" pitchFamily="18" charset="0"/>
                            <a:ea typeface="宋体" panose="02010600030101010101" pitchFamily="2" charset="-122"/>
                          </a:rPr>
                          <m:t>=1</m:t>
                        </m:r>
                      </m:sub>
                      <m:sup>
                        <m:r>
                          <a:rPr lang="en-US" altLang="zh-CN" sz="2000" b="0" i="1" smtClean="0">
                            <a:latin typeface="Cambria Math" panose="02040503050406030204" pitchFamily="18" charset="0"/>
                            <a:ea typeface="宋体" panose="02010600030101010101" pitchFamily="2" charset="-122"/>
                          </a:rPr>
                          <m:t>𝑘</m:t>
                        </m:r>
                      </m:sup>
                      <m:e>
                        <m:r>
                          <a:rPr lang="en-US" altLang="zh-CN" sz="2000" b="0" i="1" smtClean="0">
                            <a:latin typeface="Cambria Math" panose="02040503050406030204" pitchFamily="18" charset="0"/>
                            <a:ea typeface="宋体" panose="02010600030101010101" pitchFamily="2" charset="-122"/>
                          </a:rPr>
                          <m:t>𝑚𝑎𝑥</m:t>
                        </m:r>
                        <m:d>
                          <m:dPr>
                            <m:ctrlPr>
                              <a:rPr lang="en-US" altLang="zh-CN" sz="2000" b="0" i="1" smtClean="0">
                                <a:latin typeface="Cambria Math" panose="02040503050406030204" pitchFamily="18" charset="0"/>
                                <a:ea typeface="宋体" panose="02010600030101010101" pitchFamily="2" charset="-122"/>
                              </a:rPr>
                            </m:ctrlPr>
                          </m:dPr>
                          <m:e>
                            <m:f>
                              <m:fPr>
                                <m:ctrlPr>
                                  <a:rPr lang="en-US" altLang="zh-CN" sz="2000" b="0" i="1" smtClean="0">
                                    <a:latin typeface="Cambria Math" panose="02040503050406030204" pitchFamily="18" charset="0"/>
                                    <a:ea typeface="宋体" panose="02010600030101010101" pitchFamily="2" charset="-122"/>
                                  </a:rPr>
                                </m:ctrlPr>
                              </m:fPr>
                              <m:num>
                                <m:r>
                                  <a:rPr lang="en-US" altLang="zh-CN" sz="2000" i="1">
                                    <a:latin typeface="Cambria Math" panose="02040503050406030204" pitchFamily="18" charset="0"/>
                                    <a:ea typeface="宋体" panose="02010600030101010101" pitchFamily="2" charset="-122"/>
                                    <a:cs typeface="宋体" panose="02010600030101010101" pitchFamily="2" charset="-122"/>
                                  </a:rPr>
                                  <m:t>𝑎𝑣𝑔</m:t>
                                </m:r>
                                <m:d>
                                  <m:dPr>
                                    <m:ctrlPr>
                                      <a:rPr lang="en-US" altLang="zh-CN" sz="2000" i="1">
                                        <a:latin typeface="Cambria Math" panose="02040503050406030204" pitchFamily="18" charset="0"/>
                                        <a:ea typeface="宋体" panose="02010600030101010101" pitchFamily="2" charset="-122"/>
                                      </a:rPr>
                                    </m:ctrlPr>
                                  </m:dPr>
                                  <m:e>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𝐶</m:t>
                                        </m:r>
                                      </m:e>
                                      <m:sub>
                                        <m:r>
                                          <a:rPr lang="en-US" altLang="zh-CN" sz="2000" b="0" i="1" smtClean="0">
                                            <a:latin typeface="Cambria Math" panose="02040503050406030204" pitchFamily="18" charset="0"/>
                                            <a:ea typeface="宋体" panose="02010600030101010101" pitchFamily="2" charset="-122"/>
                                          </a:rPr>
                                          <m:t>𝑖</m:t>
                                        </m:r>
                                      </m:sub>
                                    </m:sSub>
                                  </m:e>
                                </m:d>
                                <m:r>
                                  <a:rPr lang="en-US" altLang="zh-CN" sz="2000" b="0" i="1" smtClean="0">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cs typeface="宋体" panose="02010600030101010101" pitchFamily="2" charset="-122"/>
                                  </a:rPr>
                                  <m:t>𝑎𝑣𝑔</m:t>
                                </m:r>
                                <m:d>
                                  <m:dPr>
                                    <m:ctrlPr>
                                      <a:rPr lang="en-US" altLang="zh-CN" sz="2000" i="1">
                                        <a:latin typeface="Cambria Math" panose="02040503050406030204" pitchFamily="18" charset="0"/>
                                        <a:ea typeface="宋体" panose="02010600030101010101" pitchFamily="2" charset="-122"/>
                                      </a:rPr>
                                    </m:ctrlPr>
                                  </m:dPr>
                                  <m:e>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𝐶</m:t>
                                        </m:r>
                                      </m:e>
                                      <m:sub>
                                        <m:r>
                                          <a:rPr lang="en-US" altLang="zh-CN" sz="2000" b="0" i="1" smtClean="0">
                                            <a:latin typeface="Cambria Math" panose="02040503050406030204" pitchFamily="18" charset="0"/>
                                            <a:ea typeface="宋体" panose="02010600030101010101" pitchFamily="2" charset="-122"/>
                                          </a:rPr>
                                          <m:t>𝑗</m:t>
                                        </m:r>
                                      </m:sub>
                                    </m:sSub>
                                  </m:e>
                                </m:d>
                              </m:num>
                              <m:den>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𝑑</m:t>
                                    </m:r>
                                  </m:e>
                                  <m:sub>
                                    <m:r>
                                      <a:rPr lang="en-US" altLang="zh-CN" sz="2000" i="1">
                                        <a:latin typeface="Cambria Math" panose="02040503050406030204" pitchFamily="18" charset="0"/>
                                        <a:ea typeface="宋体" panose="02010600030101010101" pitchFamily="2" charset="-122"/>
                                      </a:rPr>
                                      <m:t>𝑐𝑒𝑛</m:t>
                                    </m:r>
                                  </m:sub>
                                </m:sSub>
                                <m:d>
                                  <m:dPr>
                                    <m:ctrlPr>
                                      <a:rPr lang="en-US" altLang="zh-CN" sz="2000" i="1">
                                        <a:latin typeface="Cambria Math" panose="02040503050406030204" pitchFamily="18" charset="0"/>
                                        <a:ea typeface="宋体" panose="02010600030101010101" pitchFamily="2" charset="-122"/>
                                      </a:rPr>
                                    </m:ctrlPr>
                                  </m:dPr>
                                  <m:e>
                                    <m:sSub>
                                      <m:sSubPr>
                                        <m:ctrlPr>
                                          <a:rPr lang="en-US" altLang="zh-CN" sz="2000" i="1">
                                            <a:latin typeface="Cambria Math" panose="02040503050406030204" pitchFamily="18" charset="0"/>
                                            <a:ea typeface="宋体" panose="02010600030101010101" pitchFamily="2" charset="-122"/>
                                          </a:rPr>
                                        </m:ctrlPr>
                                      </m:sSubPr>
                                      <m:e>
                                        <m:r>
                                          <a:rPr lang="zh-CN" altLang="en-US" sz="2000" i="1" smtClean="0">
                                            <a:latin typeface="Cambria Math" panose="02040503050406030204" pitchFamily="18" charset="0"/>
                                            <a:ea typeface="宋体" panose="02010600030101010101" pitchFamily="2" charset="-122"/>
                                          </a:rPr>
                                          <m:t>𝜇</m:t>
                                        </m:r>
                                      </m:e>
                                      <m:sub>
                                        <m:r>
                                          <a:rPr lang="en-US" altLang="zh-CN" sz="2000" i="1">
                                            <a:latin typeface="Cambria Math" panose="02040503050406030204" pitchFamily="18" charset="0"/>
                                            <a:ea typeface="宋体" panose="02010600030101010101" pitchFamily="2" charset="-122"/>
                                          </a:rPr>
                                          <m:t>𝑖</m:t>
                                        </m:r>
                                      </m:sub>
                                    </m:sSub>
                                    <m:r>
                                      <a:rPr lang="en-US" altLang="zh-CN" sz="2000" i="1">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zh-CN" altLang="en-US" sz="2000" i="1" smtClean="0">
                                            <a:latin typeface="Cambria Math" panose="02040503050406030204" pitchFamily="18" charset="0"/>
                                            <a:ea typeface="宋体" panose="02010600030101010101" pitchFamily="2" charset="-122"/>
                                          </a:rPr>
                                          <m:t>𝜇</m:t>
                                        </m:r>
                                      </m:e>
                                      <m:sub>
                                        <m:r>
                                          <a:rPr lang="en-US" altLang="zh-CN" sz="2000" i="1">
                                            <a:latin typeface="Cambria Math" panose="02040503050406030204" pitchFamily="18" charset="0"/>
                                            <a:ea typeface="宋体" panose="02010600030101010101" pitchFamily="2" charset="-122"/>
                                          </a:rPr>
                                          <m:t>𝑗</m:t>
                                        </m:r>
                                      </m:sub>
                                    </m:sSub>
                                  </m:e>
                                </m:d>
                              </m:den>
                            </m:f>
                          </m:e>
                        </m:d>
                      </m:e>
                    </m:nary>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𝑗</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𝑖</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DBI</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数值越小越好</a:t>
                </a:r>
                <a:endPar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Dunn</a:t>
                </a:r>
                <a:r>
                  <a:rPr lang="zh-CN" altLang="en-US" sz="2000" dirty="0">
                    <a:latin typeface="宋体" panose="02010600030101010101" pitchFamily="2" charset="-122"/>
                    <a:ea typeface="宋体" panose="02010600030101010101" pitchFamily="2" charset="-122"/>
                    <a:cs typeface="宋体" panose="02010600030101010101" pitchFamily="2" charset="-122"/>
                  </a:rPr>
                  <a:t>指数：                     </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rPr>
                  <a:t>DI</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数值越大越好</a:t>
                </a:r>
                <a:endPar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2" name="文本框 41">
                <a:extLst>
                  <a:ext uri="{FF2B5EF4-FFF2-40B4-BE49-F238E27FC236}">
                    <a16:creationId xmlns:a16="http://schemas.microsoft.com/office/drawing/2014/main" id="{BF50F4A3-B117-4286-A9B0-EBF922127803}"/>
                  </a:ext>
                </a:extLst>
              </p:cNvPr>
              <p:cNvSpPr txBox="1">
                <a:spLocks noRot="1" noChangeAspect="1" noMove="1" noResize="1" noEditPoints="1" noAdjustHandles="1" noChangeArrowheads="1" noChangeShapeType="1" noTextEdit="1"/>
              </p:cNvSpPr>
              <p:nvPr/>
            </p:nvSpPr>
            <p:spPr>
              <a:xfrm>
                <a:off x="992823" y="1366288"/>
                <a:ext cx="10206355" cy="4125425"/>
              </a:xfrm>
              <a:prstGeom prst="rect">
                <a:avLst/>
              </a:prstGeom>
              <a:blipFill>
                <a:blip r:embed="rId4"/>
                <a:stretch>
                  <a:fillRect b="-2216"/>
                </a:stretch>
              </a:blipFill>
            </p:spPr>
            <p:txBody>
              <a:bodyPr/>
              <a:lstStyle/>
              <a:p>
                <a:r>
                  <a:rPr lang="zh-CN" altLang="en-US">
                    <a:noFill/>
                  </a:rPr>
                  <a:t> </a:t>
                </a:r>
              </a:p>
            </p:txBody>
          </p:sp>
        </mc:Fallback>
      </mc:AlternateContent>
      <p:graphicFrame>
        <p:nvGraphicFramePr>
          <p:cNvPr id="2" name="对象 1">
            <a:extLst>
              <a:ext uri="{FF2B5EF4-FFF2-40B4-BE49-F238E27FC236}">
                <a16:creationId xmlns:a16="http://schemas.microsoft.com/office/drawing/2014/main" id="{91B9CFD1-9B00-462D-B933-21E0CE2FF1DC}"/>
              </a:ext>
            </a:extLst>
          </p:cNvPr>
          <p:cNvGraphicFramePr>
            <a:graphicFrameLocks noChangeAspect="1"/>
          </p:cNvGraphicFramePr>
          <p:nvPr>
            <p:extLst>
              <p:ext uri="{D42A27DB-BD31-4B8C-83A1-F6EECF244321}">
                <p14:modId xmlns:p14="http://schemas.microsoft.com/office/powerpoint/2010/main" val="4273076390"/>
              </p:ext>
            </p:extLst>
          </p:nvPr>
        </p:nvGraphicFramePr>
        <p:xfrm>
          <a:off x="2937361" y="4878844"/>
          <a:ext cx="2768600" cy="887412"/>
        </p:xfrm>
        <a:graphic>
          <a:graphicData uri="http://schemas.openxmlformats.org/presentationml/2006/ole">
            <mc:AlternateContent xmlns:mc="http://schemas.openxmlformats.org/markup-compatibility/2006">
              <mc:Choice xmlns:v="urn:schemas-microsoft-com:vml" Requires="v">
                <p:oleObj spid="_x0000_s1032" name="Equation" r:id="rId5" imgW="1981080" imgH="634680" progId="Equation.DSMT4">
                  <p:embed/>
                </p:oleObj>
              </mc:Choice>
              <mc:Fallback>
                <p:oleObj name="Equation" r:id="rId5" imgW="1981080" imgH="634680" progId="Equation.DSMT4">
                  <p:embed/>
                  <p:pic>
                    <p:nvPicPr>
                      <p:cNvPr id="0" name=""/>
                      <p:cNvPicPr/>
                      <p:nvPr/>
                    </p:nvPicPr>
                    <p:blipFill>
                      <a:blip r:embed="rId6"/>
                      <a:stretch>
                        <a:fillRect/>
                      </a:stretch>
                    </p:blipFill>
                    <p:spPr>
                      <a:xfrm>
                        <a:off x="2937361" y="4878844"/>
                        <a:ext cx="2768600" cy="887412"/>
                      </a:xfrm>
                      <a:prstGeom prst="rect">
                        <a:avLst/>
                      </a:prstGeom>
                    </p:spPr>
                  </p:pic>
                </p:oleObj>
              </mc:Fallback>
            </mc:AlternateContent>
          </a:graphicData>
        </a:graphic>
      </p:graphicFrame>
    </p:spTree>
    <p:extLst>
      <p:ext uri="{BB962C8B-B14F-4D97-AF65-F5344CB8AC3E}">
        <p14:creationId xmlns:p14="http://schemas.microsoft.com/office/powerpoint/2010/main" val="78295264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5182930" y="63183"/>
            <a:ext cx="1826141" cy="584775"/>
          </a:xfrm>
          <a:prstGeom prst="rect">
            <a:avLst/>
          </a:prstGeom>
          <a:noFill/>
          <a:ln w="9525">
            <a:noFill/>
          </a:ln>
        </p:spPr>
        <p:txBody>
          <a:bodyPr wrap="none" anchor="t" anchorCtr="0">
            <a:spAutoFit/>
          </a:bodyPr>
          <a:lstStyle/>
          <a:p>
            <a:r>
              <a:rPr lang="zh-CN" altLang="en-US" sz="3200" dirty="0">
                <a:latin typeface="宋体" panose="02010600030101010101" pitchFamily="2" charset="-122"/>
                <a:ea typeface="宋体" panose="02010600030101010101" pitchFamily="2" charset="-122"/>
              </a:rPr>
              <a:t>原型聚类</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8</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42" name="文本框 41">
            <a:extLst>
              <a:ext uri="{FF2B5EF4-FFF2-40B4-BE49-F238E27FC236}">
                <a16:creationId xmlns:a16="http://schemas.microsoft.com/office/drawing/2014/main" id="{BF50F4A3-B117-4286-A9B0-EBF922127803}"/>
              </a:ext>
            </a:extLst>
          </p:cNvPr>
          <p:cNvSpPr txBox="1"/>
          <p:nvPr/>
        </p:nvSpPr>
        <p:spPr>
          <a:xfrm>
            <a:off x="992823" y="1796213"/>
            <a:ext cx="10206355" cy="3265574"/>
          </a:xfrm>
          <a:prstGeom prst="rect">
            <a:avLst/>
          </a:prstGeom>
          <a:noFill/>
        </p:spPr>
        <p:txBody>
          <a:bodyPr wrap="square" rtlCol="0">
            <a:spAutoFit/>
          </a:bodyPr>
          <a:lstStyle/>
          <a:p>
            <a:pPr marL="285750">
              <a:lnSpc>
                <a:spcPct val="150000"/>
              </a:lnSpc>
            </a:pPr>
            <a:r>
              <a:rPr lang="zh-CN" altLang="en-US" sz="2000" dirty="0">
                <a:latin typeface="宋体" panose="02010600030101010101" pitchFamily="2" charset="-122"/>
                <a:ea typeface="宋体" panose="02010600030101010101" pitchFamily="2" charset="-122"/>
                <a:cs typeface="Times New Roman" panose="02020603050405020304" pitchFamily="18" charset="0"/>
              </a:rPr>
              <a:t>原型聚类也称“基于原型的聚类”，此算法假设聚类结构能通过一组原型刻画，主要包括以下几种算法。</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marL="628650" indent="-342900">
              <a:lnSpc>
                <a:spcPct val="150000"/>
              </a:lnSpc>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Times New Roman" panose="02020603050405020304" pitchFamily="18" charset="0"/>
              </a:rPr>
              <a:t>均值算法</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k-means</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Times New Roman" panose="02020603050405020304" pitchFamily="18" charset="0"/>
              </a:rPr>
              <a:t>均值聚类将样本集合划分为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Times New Roman" panose="02020603050405020304" pitchFamily="18" charset="0"/>
              </a:rPr>
              <a:t>个子集，构成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Times New Roman" panose="02020603050405020304" pitchFamily="18" charset="0"/>
              </a:rPr>
              <a:t>个类（簇），将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所有</a:t>
            </a:r>
            <a:r>
              <a:rPr lang="zh-CN" altLang="en-US" sz="2000" dirty="0">
                <a:latin typeface="宋体" panose="02010600030101010101" pitchFamily="2" charset="-122"/>
                <a:ea typeface="宋体" panose="02010600030101010101" pitchFamily="2" charset="-122"/>
                <a:cs typeface="Times New Roman" panose="02020603050405020304" pitchFamily="18" charset="0"/>
              </a:rPr>
              <a:t>样本分到这</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Times New Roman" panose="02020603050405020304" pitchFamily="18" charset="0"/>
              </a:rPr>
              <a:t>个类中，每个样本到其所属类的中心的距离最小</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Times New Roman" panose="02020603050405020304" pitchFamily="18" charset="0"/>
              </a:rPr>
              <a:t>学习向量量化（</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LVQ</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LVQ</a:t>
            </a:r>
            <a:r>
              <a:rPr lang="zh-CN" altLang="en-US" sz="2000" dirty="0">
                <a:latin typeface="宋体" panose="02010600030101010101" pitchFamily="2" charset="-122"/>
                <a:ea typeface="宋体" panose="02010600030101010101" pitchFamily="2" charset="-122"/>
                <a:cs typeface="Times New Roman" panose="02020603050405020304" pitchFamily="18" charset="0"/>
              </a:rPr>
              <a:t>假设数据样本带有类别标记，学习过程中利用样本的这些监督信息来辅助聚类</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Times New Roman" panose="02020603050405020304" pitchFamily="18" charset="0"/>
              </a:rPr>
              <a:t>高斯混合聚类（</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Mixture-of-Gaussian</a:t>
            </a:r>
            <a:r>
              <a:rPr lang="zh-CN" altLang="en-US" sz="2000" dirty="0">
                <a:latin typeface="宋体" panose="02010600030101010101" pitchFamily="2" charset="-122"/>
                <a:ea typeface="宋体" panose="02010600030101010101" pitchFamily="2" charset="-122"/>
                <a:cs typeface="Times New Roman" panose="02020603050405020304" pitchFamily="18" charset="0"/>
              </a:rPr>
              <a:t>）：采用概率模型来表达聚类原型</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8337414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4304484" y="63183"/>
            <a:ext cx="3583032" cy="584775"/>
          </a:xfrm>
          <a:prstGeom prst="rect">
            <a:avLst/>
          </a:prstGeom>
          <a:noFill/>
          <a:ln w="9525">
            <a:noFill/>
          </a:ln>
        </p:spPr>
        <p:txBody>
          <a:bodyPr wrap="none" anchor="t" anchorCtr="0">
            <a:spAutoFit/>
          </a:bodyPr>
          <a:lstStyle/>
          <a:p>
            <a:r>
              <a:rPr lang="zh-CN" altLang="en-US" sz="3200" dirty="0">
                <a:latin typeface="宋体" panose="02010600030101010101" pitchFamily="2" charset="-122"/>
                <a:ea typeface="宋体" panose="02010600030101010101" pitchFamily="2" charset="-122"/>
              </a:rPr>
              <a:t>原型聚类</a:t>
            </a:r>
            <a:r>
              <a:rPr lang="en-US" altLang="zh-CN" sz="3200" dirty="0">
                <a:latin typeface="宋体" panose="02010600030101010101" pitchFamily="2" charset="-122"/>
                <a:ea typeface="宋体" panose="02010600030101010101" pitchFamily="2" charset="-122"/>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Kmeans</a:t>
            </a:r>
            <a:endParaRPr lang="zh-CN" altLang="en-US" sz="3200" dirty="0">
              <a:latin typeface="宋体" panose="02010600030101010101" pitchFamily="2" charset="-122"/>
              <a:ea typeface="宋体" panose="02010600030101010101" pitchFamily="2" charset="-122"/>
            </a:endParaRP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2022/2/23</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9</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F50F4A3-B117-4286-A9B0-EBF922127803}"/>
                  </a:ext>
                </a:extLst>
              </p:cNvPr>
              <p:cNvSpPr txBox="1"/>
              <p:nvPr/>
            </p:nvSpPr>
            <p:spPr>
              <a:xfrm>
                <a:off x="992823" y="2369223"/>
                <a:ext cx="10206355" cy="2119555"/>
              </a:xfrm>
              <a:prstGeom prst="rect">
                <a:avLst/>
              </a:prstGeom>
              <a:noFill/>
            </p:spPr>
            <p:txBody>
              <a:bodyPr wrap="square" rtlCol="0">
                <a:spAutoFit/>
              </a:bodyPr>
              <a:lstStyle/>
              <a:p>
                <a:pPr marL="285750">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Times New Roman" panose="02020603050405020304" pitchFamily="18" charset="0"/>
                  </a:rPr>
                  <a:t>均值算法</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k-means</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cs typeface="Times New Roman" panose="02020603050405020304" pitchFamily="18" charset="0"/>
                  </a:rPr>
                  <a:t>：对于给定的样本集，按照</a:t>
                </a:r>
                <a:r>
                  <a:rPr lang="zh-CN" altLang="en-US" sz="20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样本之间的距离大小</a:t>
                </a:r>
                <a:r>
                  <a:rPr lang="zh-CN" altLang="en-US" sz="2000" dirty="0">
                    <a:latin typeface="宋体" panose="02010600030101010101" pitchFamily="2" charset="-122"/>
                    <a:ea typeface="宋体" panose="02010600030101010101" pitchFamily="2" charset="-122"/>
                    <a:cs typeface="Times New Roman" panose="02020603050405020304" pitchFamily="18" charset="0"/>
                  </a:rPr>
                  <a:t>，将样本集划分为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Times New Roman" panose="02020603050405020304" pitchFamily="18" charset="0"/>
                  </a:rPr>
                  <a:t>个簇。使得</a:t>
                </a:r>
                <a:r>
                  <a:rPr lang="zh-CN" altLang="en-US" sz="20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簇内的点尽量紧密地靠近，而簇间的距离尽量的大</a:t>
                </a:r>
                <a:r>
                  <a:rPr lang="zh-CN" altLang="en-US" sz="2000" dirty="0">
                    <a:latin typeface="宋体" panose="02010600030101010101" pitchFamily="2" charset="-122"/>
                    <a:ea typeface="宋体" panose="02010600030101010101" pitchFamily="2" charset="-122"/>
                    <a:cs typeface="Times New Roman" panose="02020603050405020304" pitchFamily="18" charset="0"/>
                  </a:rPr>
                  <a:t>。定量表示如下</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marL="285750">
                  <a:lnSpc>
                    <a:spcPct val="150000"/>
                  </a:lnSpc>
                </a:pP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𝐸</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nary>
                      <m:naryPr>
                        <m:chr m:val="∑"/>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23"/>
                          </m:r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sup>
                      <m:e>
                        <m:nary>
                          <m:naryPr>
                            <m:chr m:val="∑"/>
                            <m:supHide m:val="on"/>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7"/>
                              </m:r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𝐶</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𝑖</m:t>
                                </m:r>
                              </m:sub>
                            </m:sSub>
                          </m:sub>
                          <m:sup/>
                          <m:e>
                            <m:sSubSup>
                              <m:sSubSup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0" i="1" smtClean="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e>
                                </m:d>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p>
                            </m:sSubSup>
                          </m:e>
                        </m:nary>
                      </m:e>
                    </m:nary>
                  </m:oMath>
                </a14:m>
                <a:r>
                  <a:rPr lang="zh-CN" altLang="en-US" sz="2000" dirty="0">
                    <a:latin typeface="宋体" panose="02010600030101010101" pitchFamily="2" charset="-122"/>
                    <a:ea typeface="宋体" panose="02010600030101010101" pitchFamily="2" charset="-122"/>
                    <a:cs typeface="Times New Roman" panose="02020603050405020304" pitchFamily="18" charset="0"/>
                  </a:rPr>
                  <a:t>，其中</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000" dirty="0">
                    <a:latin typeface="宋体" panose="02010600030101010101" pitchFamily="2" charset="-122"/>
                    <a:ea typeface="宋体" panose="02010600030101010101" pitchFamily="2" charset="-122"/>
                    <a:cs typeface="Times New Roman" panose="02020603050405020304" pitchFamily="18" charset="0"/>
                  </a:rPr>
                  <a:t>是簇</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000" dirty="0">
                    <a:latin typeface="宋体" panose="02010600030101010101" pitchFamily="2" charset="-122"/>
                    <a:ea typeface="宋体" panose="02010600030101010101" pitchFamily="2" charset="-122"/>
                    <a:cs typeface="Times New Roman" panose="02020603050405020304" pitchFamily="18" charset="0"/>
                  </a:rPr>
                  <a:t>的均值向量，也称为</a:t>
                </a:r>
                <a:r>
                  <a:rPr lang="zh-CN" altLang="en-US" sz="20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质心</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num>
                      <m:den>
                        <m:d>
                          <m:dPr>
                            <m:begChr m:val="|"/>
                            <m:endChr m:val="|"/>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e>
                        </m:d>
                      </m:den>
                    </m:f>
                    <m:nary>
                      <m:naryPr>
                        <m:chr m:val="∑"/>
                        <m:supHide m:val="on"/>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7"/>
                          </m:r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𝐶</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𝑖</m:t>
                            </m:r>
                          </m:sub>
                        </m:sSub>
                      </m:sub>
                      <m:sup/>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nary>
                  </m:oMath>
                </a14:m>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kmeans</a:t>
                </a:r>
                <a:r>
                  <a:rPr lang="zh-CN" altLang="en-US" sz="2000" dirty="0">
                    <a:latin typeface="宋体" panose="02010600030101010101" pitchFamily="2" charset="-122"/>
                    <a:ea typeface="宋体" panose="02010600030101010101" pitchFamily="2" charset="-122"/>
                    <a:cs typeface="Times New Roman" panose="02020603050405020304" pitchFamily="18" charset="0"/>
                  </a:rPr>
                  <a:t>算法就是要使得</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cs typeface="Times New Roman" panose="02020603050405020304" pitchFamily="18" charset="0"/>
                      </a:rPr>
                      <m:t>𝐸</m:t>
                    </m:r>
                  </m:oMath>
                </a14:m>
                <a:r>
                  <a:rPr lang="zh-CN" altLang="en-US" sz="2000" dirty="0">
                    <a:latin typeface="宋体" panose="02010600030101010101" pitchFamily="2" charset="-122"/>
                    <a:ea typeface="宋体" panose="02010600030101010101" pitchFamily="2" charset="-122"/>
                    <a:cs typeface="Times New Roman" panose="02020603050405020304" pitchFamily="18" charset="0"/>
                  </a:rPr>
                  <a:t>最小，其伪代码见图</a:t>
                </a:r>
                <a:r>
                  <a:rPr lang="en-US" altLang="zh-CN" sz="2000" dirty="0">
                    <a:latin typeface="宋体" panose="02010600030101010101" pitchFamily="2" charset="-122"/>
                    <a:ea typeface="宋体" panose="02010600030101010101" pitchFamily="2" charset="-122"/>
                    <a:cs typeface="Times New Roman" panose="02020603050405020304" pitchFamily="18" charset="0"/>
                  </a:rPr>
                  <a:t>1</a:t>
                </a:r>
              </a:p>
            </p:txBody>
          </p:sp>
        </mc:Choice>
        <mc:Fallback xmlns="">
          <p:sp>
            <p:nvSpPr>
              <p:cNvPr id="42" name="文本框 41">
                <a:extLst>
                  <a:ext uri="{FF2B5EF4-FFF2-40B4-BE49-F238E27FC236}">
                    <a16:creationId xmlns:a16="http://schemas.microsoft.com/office/drawing/2014/main" id="{BF50F4A3-B117-4286-A9B0-EBF922127803}"/>
                  </a:ext>
                </a:extLst>
              </p:cNvPr>
              <p:cNvSpPr txBox="1">
                <a:spLocks noRot="1" noChangeAspect="1" noMove="1" noResize="1" noEditPoints="1" noAdjustHandles="1" noChangeArrowheads="1" noChangeShapeType="1" noTextEdit="1"/>
              </p:cNvSpPr>
              <p:nvPr/>
            </p:nvSpPr>
            <p:spPr>
              <a:xfrm>
                <a:off x="992823" y="2369223"/>
                <a:ext cx="10206355" cy="2119555"/>
              </a:xfrm>
              <a:prstGeom prst="rect">
                <a:avLst/>
              </a:prstGeom>
              <a:blipFill>
                <a:blip r:embed="rId3"/>
                <a:stretch>
                  <a:fillRect r="-239" b="-83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218428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heme/theme1.xml><?xml version="1.0" encoding="utf-8"?>
<a:theme xmlns:a="http://schemas.openxmlformats.org/drawingml/2006/main" name="自定义设计方案">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285750" algn="l">
          <a:lnSpc>
            <a:spcPct val="150000"/>
          </a:lnSpc>
          <a:defRPr sz="2400" dirty="0">
            <a:latin typeface="宋体" panose="02010600030101010101" pitchFamily="2" charset="-122"/>
            <a:ea typeface="宋体" panose="02010600030101010101" pitchFamily="2" charset="-122"/>
            <a:cs typeface="宋体"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5757</TotalTime>
  <Words>2267</Words>
  <Application>Microsoft Office PowerPoint</Application>
  <PresentationFormat>宽屏</PresentationFormat>
  <Paragraphs>355</Paragraphs>
  <Slides>26</Slides>
  <Notes>26</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26</vt:i4>
      </vt:variant>
    </vt:vector>
  </HeadingPairs>
  <TitlesOfParts>
    <vt:vector size="35" baseType="lpstr">
      <vt:lpstr>宋体</vt:lpstr>
      <vt:lpstr>Arial</vt:lpstr>
      <vt:lpstr>Calibri</vt:lpstr>
      <vt:lpstr>Cambria Math</vt:lpstr>
      <vt:lpstr>Times New Roman</vt:lpstr>
      <vt:lpstr>Wingdings</vt:lpstr>
      <vt:lpstr>自定义设计方案</vt:lpstr>
      <vt:lpstr>1_自定义设计方案</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RenFun</cp:lastModifiedBy>
  <cp:revision>389</cp:revision>
  <dcterms:created xsi:type="dcterms:W3CDTF">2015-08-18T02:51:00Z</dcterms:created>
  <dcterms:modified xsi:type="dcterms:W3CDTF">2022-03-13T07:51:31Z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2EB49776A9034C3AB908CB2377F97A4C</vt:lpwstr>
  </property>
</Properties>
</file>