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 id="2147483808" r:id="rId2"/>
    <p:sldMasterId id="2147483811" r:id="rId3"/>
    <p:sldMasterId id="2147483814" r:id="rId4"/>
    <p:sldMasterId id="2147483823" r:id="rId5"/>
    <p:sldMasterId id="2147483828" r:id="rId6"/>
    <p:sldMasterId id="2147483831" r:id="rId7"/>
  </p:sldMasterIdLst>
  <p:notesMasterIdLst>
    <p:notesMasterId r:id="rId44"/>
  </p:notesMasterIdLst>
  <p:handoutMasterIdLst>
    <p:handoutMasterId r:id="rId45"/>
  </p:handoutMasterIdLst>
  <p:sldIdLst>
    <p:sldId id="262" r:id="rId8"/>
    <p:sldId id="797" r:id="rId9"/>
    <p:sldId id="800" r:id="rId10"/>
    <p:sldId id="804" r:id="rId11"/>
    <p:sldId id="809" r:id="rId12"/>
    <p:sldId id="811" r:id="rId13"/>
    <p:sldId id="446" r:id="rId14"/>
    <p:sldId id="799" r:id="rId15"/>
    <p:sldId id="805" r:id="rId16"/>
    <p:sldId id="798" r:id="rId17"/>
    <p:sldId id="812" r:id="rId18"/>
    <p:sldId id="808" r:id="rId19"/>
    <p:sldId id="763" r:id="rId20"/>
    <p:sldId id="760" r:id="rId21"/>
    <p:sldId id="772" r:id="rId22"/>
    <p:sldId id="787" r:id="rId23"/>
    <p:sldId id="788" r:id="rId24"/>
    <p:sldId id="764" r:id="rId25"/>
    <p:sldId id="762" r:id="rId26"/>
    <p:sldId id="776" r:id="rId27"/>
    <p:sldId id="773" r:id="rId28"/>
    <p:sldId id="774" r:id="rId29"/>
    <p:sldId id="775" r:id="rId30"/>
    <p:sldId id="770" r:id="rId31"/>
    <p:sldId id="777" r:id="rId32"/>
    <p:sldId id="778" r:id="rId33"/>
    <p:sldId id="785" r:id="rId34"/>
    <p:sldId id="779" r:id="rId35"/>
    <p:sldId id="780" r:id="rId36"/>
    <p:sldId id="781" r:id="rId37"/>
    <p:sldId id="782" r:id="rId38"/>
    <p:sldId id="783" r:id="rId39"/>
    <p:sldId id="789" r:id="rId40"/>
    <p:sldId id="791" r:id="rId41"/>
    <p:sldId id="793" r:id="rId42"/>
    <p:sldId id="790" r:id="rId43"/>
  </p:sldIdLst>
  <p:sldSz cx="12195175"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709">
          <p15:clr>
            <a:srgbClr val="A4A3A4"/>
          </p15:clr>
        </p15:guide>
        <p15:guide id="2" orient="horz" pos="572">
          <p15:clr>
            <a:srgbClr val="A4A3A4"/>
          </p15:clr>
        </p15:guide>
        <p15:guide id="3" pos="7062">
          <p15:clr>
            <a:srgbClr val="A4A3A4"/>
          </p15:clr>
        </p15:guide>
        <p15:guide id="4" pos="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A350"/>
    <a:srgbClr val="993300"/>
    <a:srgbClr val="00CC99"/>
    <a:srgbClr val="990000"/>
    <a:srgbClr val="A7D971"/>
    <a:srgbClr val="0099CC"/>
    <a:srgbClr val="D9D9D9"/>
    <a:srgbClr val="FDE8D3"/>
    <a:srgbClr val="969696"/>
    <a:srgbClr val="FCD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4" autoAdjust="0"/>
    <p:restoredTop sz="97641" autoAdjust="0"/>
  </p:normalViewPr>
  <p:slideViewPr>
    <p:cSldViewPr snapToObjects="1" showGuides="1">
      <p:cViewPr>
        <p:scale>
          <a:sx n="66" d="100"/>
          <a:sy n="66" d="100"/>
        </p:scale>
        <p:origin x="1638" y="-30"/>
      </p:cViewPr>
      <p:guideLst>
        <p:guide orient="horz" pos="709"/>
        <p:guide orient="horz" pos="572"/>
        <p:guide pos="7062"/>
        <p:guide pos="620"/>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D7AFDBD2-14B2-407E-9579-856098389AE8}" type="datetimeFigureOut">
              <a:rPr lang="zh-CN" altLang="en-US"/>
              <a:pPr>
                <a:defRPr/>
              </a:pPr>
              <a:t>2016/10/27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94D88BE0-6E7C-4D8E-90AA-6F94E9E74BC0}" type="slidenum">
              <a:rPr lang="zh-CN" altLang="en-US"/>
              <a:pPr>
                <a:defRPr/>
              </a:pPr>
              <a:t>‹#›</a:t>
            </a:fld>
            <a:endParaRPr lang="en-US" altLang="zh-CN"/>
          </a:p>
        </p:txBody>
      </p:sp>
    </p:spTree>
    <p:extLst>
      <p:ext uri="{BB962C8B-B14F-4D97-AF65-F5344CB8AC3E}">
        <p14:creationId xmlns:p14="http://schemas.microsoft.com/office/powerpoint/2010/main" val="331960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1075D-70FC-4CD8-939C-9B4836EE289F}" type="datetimeFigureOut">
              <a:rPr lang="zh-CN" altLang="en-US" smtClean="0"/>
              <a:pPr/>
              <a:t>2016/10/27</a:t>
            </a:fld>
            <a:endParaRPr lang="zh-CN" altLang="en-US"/>
          </a:p>
        </p:txBody>
      </p:sp>
      <p:sp>
        <p:nvSpPr>
          <p:cNvPr id="4" name="幻灯片图像占位符 3"/>
          <p:cNvSpPr>
            <a:spLocks noGrp="1" noRot="1" noChangeAspect="1"/>
          </p:cNvSpPr>
          <p:nvPr>
            <p:ph type="sldImg" idx="2"/>
          </p:nvPr>
        </p:nvSpPr>
        <p:spPr>
          <a:xfrm>
            <a:off x="381000" y="783771"/>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45424-9522-4F47-961C-36461304544D}" type="slidenum">
              <a:rPr lang="zh-CN" altLang="en-US" smtClean="0"/>
              <a:pPr/>
              <a:t>‹#›</a:t>
            </a:fld>
            <a:endParaRPr lang="zh-CN" altLang="en-US"/>
          </a:p>
        </p:txBody>
      </p:sp>
    </p:spTree>
    <p:extLst>
      <p:ext uri="{BB962C8B-B14F-4D97-AF65-F5344CB8AC3E}">
        <p14:creationId xmlns:p14="http://schemas.microsoft.com/office/powerpoint/2010/main" val="116267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784225"/>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zh-CN"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fld id="{0E645424-9522-4F47-961C-36461304544D}" type="slidenum">
              <a:rPr lang="zh-CN" altLang="en-US" smtClean="0"/>
              <a:pPr/>
              <a:t>1</a:t>
            </a:fld>
            <a:endParaRPr lang="zh-CN" altLang="en-US"/>
          </a:p>
        </p:txBody>
      </p:sp>
    </p:spTree>
    <p:extLst>
      <p:ext uri="{BB962C8B-B14F-4D97-AF65-F5344CB8AC3E}">
        <p14:creationId xmlns:p14="http://schemas.microsoft.com/office/powerpoint/2010/main" val="372732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normAutofit/>
          </a:bodyPr>
          <a:lstStyle/>
          <a:p>
            <a:endParaRPr lang="zh-CN" altLang="zh-CN" sz="900" kern="1200" dirty="0" smtClean="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solidFill>
                  <a:prstClr val="black"/>
                </a:solidFill>
              </a:rPr>
              <a:pPr/>
              <a:t>6</a:t>
            </a:fld>
            <a:endParaRPr lang="en-US" altLang="zh-CN" dirty="0">
              <a:solidFill>
                <a:prstClr val="black"/>
              </a:solidFill>
            </a:endParaRPr>
          </a:p>
        </p:txBody>
      </p:sp>
    </p:spTree>
    <p:extLst>
      <p:ext uri="{BB962C8B-B14F-4D97-AF65-F5344CB8AC3E}">
        <p14:creationId xmlns:p14="http://schemas.microsoft.com/office/powerpoint/2010/main" val="273214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solidFill>
                  <a:prstClr val="black"/>
                </a:solidFill>
              </a:rPr>
              <a:pPr/>
              <a:t>11</a:t>
            </a:fld>
            <a:endParaRPr lang="en-US" altLang="zh-CN" dirty="0">
              <a:solidFill>
                <a:prstClr val="black"/>
              </a:solidFill>
            </a:endParaRPr>
          </a:p>
        </p:txBody>
      </p:sp>
    </p:spTree>
    <p:extLst>
      <p:ext uri="{BB962C8B-B14F-4D97-AF65-F5344CB8AC3E}">
        <p14:creationId xmlns:p14="http://schemas.microsoft.com/office/powerpoint/2010/main" val="75770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45424-9522-4F47-961C-36461304544D}"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278097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80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1866582"/>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004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a:xfrm>
            <a:off x="10147826" y="6229350"/>
            <a:ext cx="1439708" cy="476250"/>
          </a:xfrm>
          <a:prstGeom prst="rect">
            <a:avLst/>
          </a:prstGeom>
        </p:spPr>
        <p:txBody>
          <a:bodyPr/>
          <a:lstStyle>
            <a:lvl1pPr>
              <a:defRPr/>
            </a:lvl1pPr>
          </a:lstStyle>
          <a:p>
            <a:fld id="{C96484FD-FD01-47A1-946D-6D8C7348FA6E}"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3"/>
            <a:ext cx="10179584" cy="745784"/>
          </a:xfr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796" y="1453020"/>
            <a:ext cx="10168330" cy="46223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6" name="直接连接符 5"/>
          <p:cNvCxnSpPr/>
          <p:nvPr/>
        </p:nvCxnSpPr>
        <p:spPr bwMode="auto">
          <a:xfrm>
            <a:off x="551336" y="1143001"/>
            <a:ext cx="10959353" cy="0"/>
          </a:xfrm>
          <a:prstGeom prst="line">
            <a:avLst/>
          </a:prstGeom>
          <a:noFill/>
          <a:ln w="31750">
            <a:solidFill>
              <a:srgbClr val="9E0000"/>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p:cNvCxnSpPr/>
          <p:nvPr userDrawn="1"/>
        </p:nvCxnSpPr>
        <p:spPr bwMode="auto">
          <a:xfrm>
            <a:off x="551336" y="1143001"/>
            <a:ext cx="10959353" cy="0"/>
          </a:xfrm>
          <a:prstGeom prst="line">
            <a:avLst/>
          </a:prstGeom>
          <a:noFill/>
          <a:ln w="31750">
            <a:solidFill>
              <a:srgbClr val="9E0000"/>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26801332"/>
      </p:ext>
    </p:extLst>
  </p:cSld>
  <p:clrMapOvr>
    <a:masterClrMapping/>
  </p:clrMapOvr>
  <p:transition advClick="0" advTm="8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299" y="400099"/>
            <a:ext cx="10440989" cy="573353"/>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10200415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299" y="400099"/>
            <a:ext cx="10440989" cy="573353"/>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10200415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0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3"/>
            <a:ext cx="10179584" cy="745784"/>
          </a:xfr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796" y="1453020"/>
            <a:ext cx="10168330" cy="46223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6" name="直接连接符 5"/>
          <p:cNvCxnSpPr/>
          <p:nvPr/>
        </p:nvCxnSpPr>
        <p:spPr bwMode="auto">
          <a:xfrm>
            <a:off x="551336" y="1143001"/>
            <a:ext cx="10959353" cy="0"/>
          </a:xfrm>
          <a:prstGeom prst="line">
            <a:avLst/>
          </a:prstGeom>
          <a:noFill/>
          <a:ln w="31750">
            <a:solidFill>
              <a:srgbClr val="9E0000"/>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p:cNvCxnSpPr/>
          <p:nvPr userDrawn="1"/>
        </p:nvCxnSpPr>
        <p:spPr bwMode="auto">
          <a:xfrm>
            <a:off x="551336" y="1143001"/>
            <a:ext cx="10959353" cy="0"/>
          </a:xfrm>
          <a:prstGeom prst="line">
            <a:avLst/>
          </a:prstGeom>
          <a:noFill/>
          <a:ln w="31750">
            <a:solidFill>
              <a:srgbClr val="9E0000"/>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18579028"/>
      </p:ext>
    </p:extLst>
  </p:cSld>
  <p:clrMapOvr>
    <a:masterClrMapping/>
  </p:clrMapOvr>
  <p:transition advClick="0" advTm="8000">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6.xml"/><Relationship Id="rId1" Type="http://schemas.openxmlformats.org/officeDocument/2006/relationships/slideLayout" Target="../slideLayouts/slideLayout8.xml"/><Relationship Id="rId4" Type="http://schemas.openxmlformats.org/officeDocument/2006/relationships/image" Target="../media/image8.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84"/>
          <p:cNvGrpSpPr>
            <a:grpSpLocks/>
          </p:cNvGrpSpPr>
          <p:nvPr userDrawn="1"/>
        </p:nvGrpSpPr>
        <p:grpSpPr bwMode="auto">
          <a:xfrm>
            <a:off x="1588" y="1588"/>
            <a:ext cx="12193587" cy="6858000"/>
            <a:chOff x="1" y="1"/>
            <a:chExt cx="7681" cy="4320"/>
          </a:xfrm>
        </p:grpSpPr>
        <p:pic>
          <p:nvPicPr>
            <p:cNvPr id="1033" name="Picture 85" descr="封面元素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1"/>
              <a:ext cx="7681"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86"/>
            <p:cNvSpPr>
              <a:spLocks noChangeArrowheads="1"/>
            </p:cNvSpPr>
            <p:nvPr userDrawn="1"/>
          </p:nvSpPr>
          <p:spPr bwMode="auto">
            <a:xfrm>
              <a:off x="6554" y="3482"/>
              <a:ext cx="602" cy="62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7" name="Rectangle 8"/>
          <p:cNvSpPr>
            <a:spLocks noGrp="1" noChangeArrowheads="1"/>
          </p:cNvSpPr>
          <p:nvPr>
            <p:ph type="title"/>
          </p:nvPr>
        </p:nvSpPr>
        <p:spPr bwMode="auto">
          <a:xfrm>
            <a:off x="876300" y="2636838"/>
            <a:ext cx="7583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152" name="Text Box 5"/>
          <p:cNvSpPr txBox="1">
            <a:spLocks noChangeArrowheads="1"/>
          </p:cNvSpPr>
          <p:nvPr userDrawn="1"/>
        </p:nvSpPr>
        <p:spPr bwMode="auto">
          <a:xfrm>
            <a:off x="87630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sp>
        <p:nvSpPr>
          <p:cNvPr id="2127" name="Text Box 79"/>
          <p:cNvSpPr txBox="1">
            <a:spLocks noChangeArrowheads="1"/>
          </p:cNvSpPr>
          <p:nvPr userDrawn="1"/>
        </p:nvSpPr>
        <p:spPr bwMode="auto">
          <a:xfrm>
            <a:off x="-3846513" y="1330325"/>
            <a:ext cx="3702050"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defRPr/>
            </a:pPr>
            <a:r>
              <a:rPr lang="en-US" sz="1100" noProof="1" smtClean="0">
                <a:solidFill>
                  <a:srgbClr val="FFFFFF"/>
                </a:solidFill>
                <a:latin typeface="FrutigerNext LT Regular" pitchFamily="34" charset="0"/>
                <a:ea typeface="ＭＳ Ｐゴシック" pitchFamily="34" charset="-128"/>
              </a:rPr>
              <a:t>Slide title</a:t>
            </a:r>
            <a:r>
              <a:rPr lang="en-US" altLang="zh-CN" sz="1100" smtClean="0">
                <a:solidFill>
                  <a:srgbClr val="FFFFFF"/>
                </a:solidFill>
                <a:latin typeface="FrutigerNext LT Regular" pitchFamily="34" charset="0"/>
                <a:ea typeface="ＭＳ Ｐゴシック" pitchFamily="34" charset="-128"/>
              </a:rPr>
              <a:t> </a:t>
            </a:r>
            <a:r>
              <a:rPr lang="en-US" altLang="zh-CN" sz="1100" smtClean="0">
                <a:solidFill>
                  <a:srgbClr val="FFFFFF"/>
                </a:solidFill>
                <a:latin typeface="FrutigerNext LT Regular" pitchFamily="34" charset="0"/>
                <a:ea typeface="华文细黑" pitchFamily="2" charset="-122"/>
              </a:rPr>
              <a:t>:40-47pt  </a:t>
            </a:r>
          </a:p>
          <a:p>
            <a:pPr algn="r">
              <a:lnSpc>
                <a:spcPct val="125000"/>
              </a:lnSpc>
              <a:defRPr/>
            </a:pPr>
            <a:r>
              <a:rPr lang="en-US" sz="1100" noProof="1" smtClean="0">
                <a:solidFill>
                  <a:srgbClr val="FFFFFF"/>
                </a:solidFill>
                <a:latin typeface="FrutigerNext LT Regular" pitchFamily="34" charset="0"/>
                <a:ea typeface="ＭＳ Ｐゴシック" pitchFamily="34" charset="-128"/>
              </a:rPr>
              <a:t>Slide subtitle </a:t>
            </a:r>
            <a:r>
              <a:rPr lang="en-US" altLang="zh-CN" sz="1100" smtClean="0">
                <a:solidFill>
                  <a:srgbClr val="FFFFFF"/>
                </a:solidFill>
                <a:latin typeface="FrutigerNext LT Regular" pitchFamily="34" charset="0"/>
                <a:ea typeface="华文细黑" pitchFamily="2" charset="-122"/>
              </a:rPr>
              <a:t>:26-30pt</a:t>
            </a:r>
          </a:p>
          <a:p>
            <a:pPr algn="r">
              <a:lnSpc>
                <a:spcPct val="125000"/>
              </a:lnSpc>
              <a:defRPr/>
            </a:pPr>
            <a:r>
              <a:rPr lang="en-US" altLang="zh-CN" sz="1100" smtClean="0">
                <a:solidFill>
                  <a:srgbClr val="FFFFFF"/>
                </a:solidFill>
                <a:latin typeface="FrutigerNext LT Regular" pitchFamily="34" charset="0"/>
                <a:ea typeface="华文细黑" pitchFamily="2" charset="-122"/>
              </a:rPr>
              <a:t>Color::white</a:t>
            </a:r>
          </a:p>
          <a:p>
            <a:pPr algn="r">
              <a:lnSpc>
                <a:spcPct val="125000"/>
              </a:lnSpc>
              <a:defRPr/>
            </a:pPr>
            <a:r>
              <a:rPr lang="zh-CN" altLang="en-US" sz="1100" smtClean="0">
                <a:solidFill>
                  <a:srgbClr val="FFFFFF"/>
                </a:solidFill>
                <a:latin typeface="FrutigerNext LT Regular" pitchFamily="34" charset="0"/>
                <a:ea typeface="ＭＳ Ｐゴシック" pitchFamily="34" charset="-128"/>
              </a:rPr>
              <a:t> </a:t>
            </a:r>
            <a:r>
              <a:rPr lang="en-US" altLang="zh-CN" sz="1100" smtClean="0">
                <a:solidFill>
                  <a:srgbClr val="FFFFFF"/>
                </a:solidFill>
                <a:latin typeface="FrutigerNext LT Regular" pitchFamily="34" charset="0"/>
                <a:ea typeface="ＭＳ Ｐゴシック" pitchFamily="34" charset="-128"/>
              </a:rPr>
              <a:t>Corporate Font </a:t>
            </a:r>
            <a:r>
              <a:rPr lang="en-US" altLang="zh-CN" sz="1100" smtClean="0">
                <a:solidFill>
                  <a:srgbClr val="FFFFFF"/>
                </a:solidFill>
                <a:latin typeface="FrutigerNext LT Regular" pitchFamily="34" charset="0"/>
                <a:ea typeface="华文细黑" pitchFamily="2" charset="-122"/>
              </a:rPr>
              <a:t>:</a:t>
            </a:r>
          </a:p>
          <a:p>
            <a:pPr algn="r">
              <a:lnSpc>
                <a:spcPct val="125000"/>
              </a:lnSpc>
              <a:defRPr/>
            </a:pPr>
            <a:r>
              <a:rPr lang="en-US" altLang="zh-CN" sz="1100" smtClean="0">
                <a:solidFill>
                  <a:srgbClr val="FFFFFF"/>
                </a:solidFill>
                <a:latin typeface="FrutigerNext LT Regular" pitchFamily="34" charset="0"/>
                <a:ea typeface="华文细黑" pitchFamily="2" charset="-122"/>
              </a:rPr>
              <a:t>FrutigerNext LT Medium</a:t>
            </a:r>
          </a:p>
          <a:p>
            <a:pPr algn="r">
              <a:lnSpc>
                <a:spcPct val="125000"/>
              </a:lnSpc>
              <a:defRPr/>
            </a:pPr>
            <a:r>
              <a:rPr lang="en-US" altLang="zh-CN" sz="1100" smtClean="0">
                <a:solidFill>
                  <a:srgbClr val="FFFFFF"/>
                </a:solidFill>
                <a:latin typeface="FrutigerNext LT Regular" pitchFamily="34" charset="0"/>
                <a:ea typeface="ＭＳ Ｐゴシック" pitchFamily="34" charset="-128"/>
              </a:rPr>
              <a:t>Font to be used by customers and </a:t>
            </a:r>
          </a:p>
          <a:p>
            <a:pPr algn="r">
              <a:lnSpc>
                <a:spcPct val="125000"/>
              </a:lnSpc>
              <a:defRPr/>
            </a:pPr>
            <a:r>
              <a:rPr lang="en-US" altLang="zh-CN" sz="1100" smtClean="0">
                <a:solidFill>
                  <a:srgbClr val="FFFFFF"/>
                </a:solidFill>
                <a:latin typeface="FrutigerNext LT Regular" pitchFamily="34" charset="0"/>
                <a:ea typeface="ＭＳ Ｐゴシック" pitchFamily="34" charset="-128"/>
              </a:rPr>
              <a:t>partners </a:t>
            </a:r>
            <a:r>
              <a:rPr lang="en-US" altLang="zh-CN" sz="1100" smtClean="0">
                <a:solidFill>
                  <a:srgbClr val="FFFFFF"/>
                </a:solidFill>
                <a:latin typeface="FrutigerNext LT Regular" pitchFamily="34" charset="0"/>
                <a:ea typeface="华文细黑" pitchFamily="2" charset="-122"/>
              </a:rPr>
              <a:t>: </a:t>
            </a:r>
          </a:p>
          <a:p>
            <a:pPr algn="r">
              <a:lnSpc>
                <a:spcPct val="125000"/>
              </a:lnSpc>
              <a:defRPr/>
            </a:pPr>
            <a:r>
              <a:rPr lang="en-US" altLang="zh-CN" sz="1100" smtClean="0">
                <a:solidFill>
                  <a:srgbClr val="FFFFFF"/>
                </a:solidFill>
                <a:latin typeface="FrutigerNext LT Regular" pitchFamily="34" charset="0"/>
                <a:ea typeface="华文细黑" pitchFamily="2" charset="-122"/>
              </a:rPr>
              <a:t>Arial</a:t>
            </a:r>
          </a:p>
        </p:txBody>
      </p:sp>
      <p:sp>
        <p:nvSpPr>
          <p:cNvPr id="310" name="Rectangle 19"/>
          <p:cNvSpPr>
            <a:spLocks noGrp="1" noChangeArrowheads="1"/>
          </p:cNvSpPr>
          <p:nvPr>
            <p:ph type="dt" sz="quarter" idx="2"/>
          </p:nvPr>
        </p:nvSpPr>
        <p:spPr bwMode="auto">
          <a:xfrm>
            <a:off x="876300" y="479425"/>
            <a:ext cx="1625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12" name="Picture 77" descr="Logo"/>
          <p:cNvPicPr>
            <a:picLocks noChangeAspect="1" noChangeArrowheads="1"/>
          </p:cNvPicPr>
          <p:nvPr userDrawn="1"/>
        </p:nvPicPr>
        <p:blipFill>
          <a:blip r:embed="rId5" cstate="print"/>
          <a:srcRect/>
          <a:stretch>
            <a:fillRect/>
          </a:stretch>
        </p:blipFill>
        <p:spPr bwMode="auto">
          <a:xfrm>
            <a:off x="10610850" y="5698744"/>
            <a:ext cx="706438" cy="704850"/>
          </a:xfrm>
          <a:prstGeom prst="rect">
            <a:avLst/>
          </a:prstGeom>
          <a:noFill/>
        </p:spPr>
      </p:pic>
    </p:spTree>
  </p:cSld>
  <p:clrMap bg1="lt1" tx1="dk1" bg2="lt2" tx2="dk2" accent1="accent1" accent2="accent2" accent3="accent3" accent4="accent4" accent5="accent5" accent6="accent6" hlink="hlink" folHlink="folHlink"/>
  <p:sldLayoutIdLst>
    <p:sldLayoutId id="2147483815" r:id="rId1"/>
    <p:sldLayoutId id="2147483816"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80" descr="PPT胶片内页元素-16比9-目录"/>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3"/>
          <p:cNvSpPr>
            <a:spLocks noGrp="1" noChangeArrowheads="1"/>
          </p:cNvSpPr>
          <p:nvPr>
            <p:ph type="title"/>
          </p:nvPr>
        </p:nvSpPr>
        <p:spPr bwMode="auto">
          <a:xfrm>
            <a:off x="876300" y="325438"/>
            <a:ext cx="10440988"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2052" name="Rectangle 68"/>
          <p:cNvSpPr>
            <a:spLocks noGrp="1" noChangeArrowheads="1"/>
          </p:cNvSpPr>
          <p:nvPr>
            <p:ph type="body" idx="1"/>
          </p:nvPr>
        </p:nvSpPr>
        <p:spPr bwMode="auto">
          <a:xfrm>
            <a:off x="876300" y="1628775"/>
            <a:ext cx="10440988"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userDrawn="1"/>
        </p:nvSpPr>
        <p:spPr bwMode="auto">
          <a:xfrm>
            <a:off x="-3846513" y="1330325"/>
            <a:ext cx="3702050" cy="3675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en-US" sz="1100" dirty="0" smtClean="0">
                <a:solidFill>
                  <a:schemeClr val="bg1"/>
                </a:solidFill>
                <a:latin typeface="FrutigerNext LT Regular" pitchFamily="34" charset="0"/>
              </a:rPr>
              <a:t> </a:t>
            </a:r>
            <a:r>
              <a:rPr lang="en-US" altLang="zh-CN" sz="1100" dirty="0" smtClean="0">
                <a:solidFill>
                  <a:srgbClr val="FFFFFF"/>
                </a:solidFill>
                <a:latin typeface="FrutigerNext LT Regular" pitchFamily="34" charset="0"/>
              </a:rPr>
              <a:t>Content Page Title </a:t>
            </a:r>
          </a:p>
          <a:p>
            <a:pPr algn="r" eaLnBrk="1" hangingPunct="1">
              <a:spcBef>
                <a:spcPct val="20000"/>
              </a:spcBef>
              <a:defRPr/>
            </a:pPr>
            <a:r>
              <a:rPr lang="en-US" altLang="zh-CN" sz="1100" dirty="0" smtClean="0">
                <a:solidFill>
                  <a:srgbClr val="FFFFFF"/>
                </a:solidFill>
                <a:latin typeface="FrutigerNext LT Regular" pitchFamily="34" charset="0"/>
              </a:rPr>
              <a:t>35-40pt  </a:t>
            </a:r>
            <a:endParaRPr lang="zh-CN" altLang="en-US" sz="1100" dirty="0" smtClean="0">
              <a:solidFill>
                <a:srgbClr val="FFFFFF"/>
              </a:solidFill>
              <a:latin typeface="FrutigerNext LT Regular" pitchFamily="34" charset="0"/>
            </a:endParaRPr>
          </a:p>
          <a:p>
            <a:pPr algn="r" eaLnBrk="1" hangingPunct="1">
              <a:spcBef>
                <a:spcPct val="20000"/>
              </a:spcBef>
              <a:defRPr/>
            </a:pPr>
            <a:r>
              <a:rPr lang="en-US" altLang="zh-CN" sz="1100" dirty="0" smtClean="0">
                <a:solidFill>
                  <a:srgbClr val="FFFFFF"/>
                </a:solidFill>
                <a:latin typeface="FrutigerNext LT Regular" pitchFamily="34" charset="0"/>
              </a:rPr>
              <a:t>Color: R153 G0 B0</a:t>
            </a:r>
          </a:p>
          <a:p>
            <a:pPr algn="r" eaLnBrk="1" hangingPunct="1">
              <a:spcBef>
                <a:spcPct val="20000"/>
              </a:spcBef>
              <a:defRPr/>
            </a:pPr>
            <a:r>
              <a:rPr lang="en-US" altLang="zh-CN" sz="1100" dirty="0" smtClean="0">
                <a:solidFill>
                  <a:srgbClr val="FFFFFF"/>
                </a:solidFill>
                <a:latin typeface="FrutigerNext LT Regular" pitchFamily="34" charset="0"/>
              </a:rPr>
              <a:t>Corporate Font: </a:t>
            </a:r>
          </a:p>
          <a:p>
            <a:pPr algn="r" eaLnBrk="1" hangingPunct="1">
              <a:spcBef>
                <a:spcPct val="20000"/>
              </a:spcBef>
              <a:defRPr/>
            </a:pPr>
            <a:r>
              <a:rPr lang="en-US" altLang="zh-CN" sz="1100" dirty="0" err="1" smtClean="0">
                <a:solidFill>
                  <a:srgbClr val="FFFFFF"/>
                </a:solidFill>
                <a:latin typeface="FrutigerNext LT Regular" pitchFamily="34" charset="0"/>
              </a:rPr>
              <a:t>FrutigerNext</a:t>
            </a:r>
            <a:r>
              <a:rPr lang="en-US" altLang="zh-CN" sz="1100" dirty="0" smtClean="0">
                <a:solidFill>
                  <a:srgbClr val="FFFFFF"/>
                </a:solidFill>
                <a:latin typeface="FrutigerNext LT Regular" pitchFamily="34" charset="0"/>
              </a:rPr>
              <a:t> LT Medium</a:t>
            </a:r>
          </a:p>
          <a:p>
            <a:pPr algn="r" eaLnBrk="1" hangingPunct="1">
              <a:spcBef>
                <a:spcPct val="20000"/>
              </a:spcBef>
              <a:defRPr/>
            </a:pPr>
            <a:r>
              <a:rPr lang="en-US" altLang="zh-CN" sz="1100" dirty="0" smtClean="0">
                <a:solidFill>
                  <a:srgbClr val="FFFFFF"/>
                </a:solidFill>
                <a:latin typeface="FrutigerNext LT Regular" pitchFamily="34" charset="0"/>
              </a:rPr>
              <a:t>Font to be used by customers and partners:  </a:t>
            </a:r>
          </a:p>
          <a:p>
            <a:pPr algn="r" eaLnBrk="1" hangingPunct="1">
              <a:spcBef>
                <a:spcPct val="20000"/>
              </a:spcBef>
              <a:defRPr/>
            </a:pPr>
            <a:r>
              <a:rPr lang="en-US" altLang="zh-CN" sz="1100" dirty="0" smtClean="0">
                <a:solidFill>
                  <a:srgbClr val="FFFFFF"/>
                </a:solidFill>
                <a:latin typeface="FrutigerNext LT Regular" pitchFamily="34" charset="0"/>
              </a:rPr>
              <a:t>Arial</a:t>
            </a:r>
          </a:p>
          <a:p>
            <a:pPr algn="r" eaLnBrk="1" hangingPunct="1">
              <a:spcBef>
                <a:spcPct val="20000"/>
              </a:spcBef>
              <a:defRPr/>
            </a:pPr>
            <a:endParaRPr lang="en-US" altLang="zh-CN" sz="1100" dirty="0" smtClean="0">
              <a:solidFill>
                <a:srgbClr val="FFFFFF"/>
              </a:solidFill>
              <a:latin typeface="FrutigerNext LT Regular" pitchFamily="34" charset="0"/>
            </a:endParaRPr>
          </a:p>
          <a:p>
            <a:pPr algn="r" eaLnBrk="1" hangingPunct="1">
              <a:spcBef>
                <a:spcPct val="20000"/>
              </a:spcBef>
              <a:defRPr/>
            </a:pPr>
            <a:endParaRPr lang="zh-CN" altLang="en-US" sz="1100" dirty="0" smtClean="0">
              <a:solidFill>
                <a:srgbClr val="FFFFFF"/>
              </a:solidFill>
              <a:latin typeface="FrutigerNext LT Regular" pitchFamily="34" charset="0"/>
            </a:endParaRPr>
          </a:p>
          <a:p>
            <a:pPr algn="r" eaLnBrk="1" hangingPunct="1">
              <a:spcBef>
                <a:spcPct val="20000"/>
              </a:spcBef>
              <a:defRPr/>
            </a:pPr>
            <a:r>
              <a:rPr lang="zh-CN" altLang="en-US" sz="1100" dirty="0" smtClean="0">
                <a:solidFill>
                  <a:srgbClr val="FFFFFF"/>
                </a:solidFill>
                <a:latin typeface="FrutigerNext LT Regular" pitchFamily="34" charset="0"/>
              </a:rPr>
              <a:t> </a:t>
            </a:r>
            <a:r>
              <a:rPr lang="en-US" altLang="zh-CN" sz="1100" dirty="0" smtClean="0">
                <a:solidFill>
                  <a:srgbClr val="FFFFFF"/>
                </a:solidFill>
                <a:latin typeface="FrutigerNext LT Regular" pitchFamily="34" charset="0"/>
              </a:rPr>
              <a:t>Content Page Text :</a:t>
            </a:r>
          </a:p>
          <a:p>
            <a:pPr algn="r" eaLnBrk="1" hangingPunct="1">
              <a:spcBef>
                <a:spcPct val="20000"/>
              </a:spcBef>
              <a:defRPr/>
            </a:pPr>
            <a:r>
              <a:rPr lang="en-US" altLang="zh-CN" sz="1100" dirty="0" smtClean="0">
                <a:solidFill>
                  <a:srgbClr val="FFFFFF"/>
                </a:solidFill>
                <a:latin typeface="FrutigerNext LT Regular" pitchFamily="34" charset="0"/>
              </a:rPr>
              <a:t>28-30pt</a:t>
            </a:r>
          </a:p>
          <a:p>
            <a:pPr algn="r">
              <a:spcBef>
                <a:spcPct val="20000"/>
              </a:spcBef>
              <a:defRPr/>
            </a:pPr>
            <a:r>
              <a:rPr lang="en-US" sz="1100" noProof="1" smtClean="0">
                <a:solidFill>
                  <a:srgbClr val="FFFFFF"/>
                </a:solidFill>
                <a:latin typeface="FrutigerNext LT Regular" pitchFamily="34" charset="0"/>
              </a:rPr>
              <a:t>Bullets level 2-5</a:t>
            </a:r>
          </a:p>
          <a:p>
            <a:pPr algn="r">
              <a:spcBef>
                <a:spcPct val="20000"/>
              </a:spcBef>
              <a:defRPr/>
            </a:pPr>
            <a:r>
              <a:rPr lang="en-US" altLang="zh-CN" sz="1100" dirty="0" smtClean="0">
                <a:solidFill>
                  <a:srgbClr val="FFFFFF"/>
                </a:solidFill>
                <a:latin typeface="FrutigerNext LT Regular" pitchFamily="34" charset="0"/>
              </a:rPr>
              <a:t>20-30pt  </a:t>
            </a:r>
          </a:p>
          <a:p>
            <a:pPr algn="r" eaLnBrk="1" hangingPunct="1">
              <a:spcBef>
                <a:spcPct val="20000"/>
              </a:spcBef>
              <a:defRPr/>
            </a:pPr>
            <a:r>
              <a:rPr lang="en-US" altLang="zh-CN" sz="1100" dirty="0" err="1" smtClean="0">
                <a:solidFill>
                  <a:srgbClr val="FFFFFF"/>
                </a:solidFill>
                <a:latin typeface="FrutigerNext LT Regular" pitchFamily="34" charset="0"/>
              </a:rPr>
              <a:t>Color:Black</a:t>
            </a:r>
            <a:endParaRPr lang="en-US" altLang="zh-CN" sz="1100" dirty="0" smtClean="0">
              <a:solidFill>
                <a:srgbClr val="FFFFFF"/>
              </a:solidFill>
              <a:latin typeface="FrutigerNext LT Regular" pitchFamily="34" charset="0"/>
            </a:endParaRPr>
          </a:p>
          <a:p>
            <a:pPr algn="r" eaLnBrk="1" hangingPunct="1">
              <a:spcBef>
                <a:spcPct val="20000"/>
              </a:spcBef>
              <a:defRPr/>
            </a:pPr>
            <a:r>
              <a:rPr lang="en-US" altLang="zh-CN" sz="1100" dirty="0" smtClean="0">
                <a:solidFill>
                  <a:srgbClr val="FFFFFF"/>
                </a:solidFill>
                <a:latin typeface="FrutigerNext LT Regular" pitchFamily="34" charset="0"/>
              </a:rPr>
              <a:t>Corporate Font: </a:t>
            </a:r>
          </a:p>
          <a:p>
            <a:pPr algn="r" eaLnBrk="1" hangingPunct="1">
              <a:spcBef>
                <a:spcPct val="20000"/>
              </a:spcBef>
              <a:defRPr/>
            </a:pPr>
            <a:r>
              <a:rPr lang="en-US" altLang="zh-CN" sz="1100" dirty="0" err="1" smtClean="0">
                <a:solidFill>
                  <a:srgbClr val="FFFFFF"/>
                </a:solidFill>
                <a:latin typeface="FrutigerNext LT Regular" pitchFamily="34" charset="0"/>
              </a:rPr>
              <a:t>FrutigerNext</a:t>
            </a:r>
            <a:r>
              <a:rPr lang="en-US" altLang="zh-CN" sz="1100" dirty="0" smtClean="0">
                <a:solidFill>
                  <a:srgbClr val="FFFFFF"/>
                </a:solidFill>
                <a:latin typeface="FrutigerNext LT Regular" pitchFamily="34" charset="0"/>
              </a:rPr>
              <a:t> LT Medium</a:t>
            </a:r>
          </a:p>
          <a:p>
            <a:pPr algn="r" eaLnBrk="1" hangingPunct="1">
              <a:spcBef>
                <a:spcPct val="20000"/>
              </a:spcBef>
              <a:defRPr/>
            </a:pPr>
            <a:r>
              <a:rPr lang="en-US" altLang="zh-CN" sz="1100" dirty="0" smtClean="0">
                <a:solidFill>
                  <a:srgbClr val="FFFFFF"/>
                </a:solidFill>
                <a:latin typeface="FrutigerNext LT Regular" pitchFamily="34" charset="0"/>
              </a:rPr>
              <a:t>Font to be used by customers and partners:  </a:t>
            </a:r>
          </a:p>
          <a:p>
            <a:pPr algn="r" eaLnBrk="1" hangingPunct="1">
              <a:spcBef>
                <a:spcPct val="20000"/>
              </a:spcBef>
              <a:defRPr/>
            </a:pPr>
            <a:r>
              <a:rPr lang="en-US" altLang="zh-CN" sz="1100" dirty="0" smtClean="0">
                <a:solidFill>
                  <a:srgbClr val="FFFFFF"/>
                </a:solidFill>
                <a:latin typeface="FrutigerNext LT Regular" pitchFamily="34" charset="0"/>
              </a:rPr>
              <a:t>Arial</a:t>
            </a:r>
            <a:endParaRPr lang="zh-CN" altLang="en-US" sz="1100" dirty="0" smtClean="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02" descr="PPT胶片内页元素-16比9-内页"/>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6224588"/>
            <a:ext cx="1219041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182225" y="6392863"/>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userDrawn="1"/>
        </p:nvSpPr>
        <p:spPr bwMode="auto">
          <a:xfrm>
            <a:off x="876300" y="6502400"/>
            <a:ext cx="2541588"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25438"/>
            <a:ext cx="10440988"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3079" name="Rectangle 21"/>
          <p:cNvSpPr>
            <a:spLocks noChangeArrowheads="1"/>
          </p:cNvSpPr>
          <p:nvPr userDrawn="1"/>
        </p:nvSpPr>
        <p:spPr bwMode="auto">
          <a:xfrm>
            <a:off x="5137150" y="6502400"/>
            <a:ext cx="16256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1200">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75"/>
            <a:ext cx="10440988"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grpSp>
        <p:nvGrpSpPr>
          <p:cNvPr id="3081" name="Group 88"/>
          <p:cNvGrpSpPr>
            <a:grpSpLocks/>
          </p:cNvGrpSpPr>
          <p:nvPr userDrawn="1"/>
        </p:nvGrpSpPr>
        <p:grpSpPr bwMode="auto">
          <a:xfrm>
            <a:off x="12436475" y="3832225"/>
            <a:ext cx="1152525" cy="3025775"/>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7" name="Group 87"/>
            <p:cNvGrpSpPr>
              <a:grpSpLocks/>
            </p:cNvGrpSpPr>
            <p:nvPr userDrawn="1"/>
          </p:nvGrpSpPr>
          <p:grpSpPr bwMode="auto">
            <a:xfrm>
              <a:off x="5941" y="2475"/>
              <a:ext cx="409" cy="1783"/>
              <a:chOff x="5921" y="2387"/>
              <a:chExt cx="409" cy="1783"/>
            </a:xfrm>
          </p:grpSpPr>
          <p:grpSp>
            <p:nvGrpSpPr>
              <p:cNvPr id="3088"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89"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0"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1"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2"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3"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4"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5"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6"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7"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8"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099"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3100"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3082" name="Rectangle 5"/>
          <p:cNvSpPr>
            <a:spLocks noChangeArrowheads="1"/>
          </p:cNvSpPr>
          <p:nvPr userDrawn="1"/>
        </p:nvSpPr>
        <p:spPr bwMode="auto">
          <a:xfrm>
            <a:off x="8483600" y="6502400"/>
            <a:ext cx="2797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a:solidFill>
                  <a:srgbClr val="000000"/>
                </a:solidFill>
                <a:latin typeface="FrutigerNext LT Bold" pitchFamily="34" charset="0"/>
                <a:ea typeface="ＭＳ Ｐゴシック" pitchFamily="34" charset="-128"/>
              </a:rPr>
              <a:t>Page </a:t>
            </a:r>
            <a:fld id="{D186A68E-6AAB-4CA5-B401-16AD87CA962D}" type="slidenum">
              <a:rPr lang="de-DE" altLang="zh-CN" sz="120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userDrawn="1"/>
        </p:nvSpPr>
        <p:spPr bwMode="auto">
          <a:xfrm>
            <a:off x="-3846513" y="1330325"/>
            <a:ext cx="3702050"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zh-CN" sz="1100" smtClean="0">
                <a:solidFill>
                  <a:srgbClr val="FFFFFF"/>
                </a:solidFill>
                <a:latin typeface="FrutigerNext LT Regular" pitchFamily="34" charset="0"/>
              </a:rPr>
              <a:t>Slide title :32-35pt  </a:t>
            </a:r>
          </a:p>
          <a:p>
            <a:pPr algn="r" eaLnBrk="1" hangingPunct="1">
              <a:spcBef>
                <a:spcPct val="20000"/>
              </a:spcBef>
              <a:defRPr/>
            </a:pPr>
            <a:r>
              <a:rPr lang="zh-CN" altLang="zh-CN" sz="1100" smtClean="0">
                <a:solidFill>
                  <a:srgbClr val="FFFFFF"/>
                </a:solidFill>
                <a:latin typeface="FrutigerNext LT Regular" pitchFamily="34" charset="0"/>
              </a:rPr>
              <a:t>Color: R153 G0 B0</a:t>
            </a:r>
          </a:p>
          <a:p>
            <a:pPr algn="r" eaLnBrk="1" hangingPunct="1">
              <a:spcBef>
                <a:spcPct val="20000"/>
              </a:spcBef>
              <a:defRPr/>
            </a:pPr>
            <a:r>
              <a:rPr lang="zh-CN" altLang="zh-CN" sz="1100" smtClean="0">
                <a:solidFill>
                  <a:srgbClr val="FFFFFF"/>
                </a:solidFill>
                <a:latin typeface="FrutigerNext LT Regular" pitchFamily="34" charset="0"/>
              </a:rPr>
              <a:t>Corporate Font :</a:t>
            </a:r>
          </a:p>
          <a:p>
            <a:pPr algn="r" eaLnBrk="1" hangingPunct="1">
              <a:spcBef>
                <a:spcPct val="20000"/>
              </a:spcBef>
              <a:defRPr/>
            </a:pPr>
            <a:r>
              <a:rPr lang="zh-CN" altLang="zh-CN" sz="1100" smtClean="0">
                <a:solidFill>
                  <a:srgbClr val="FFFFFF"/>
                </a:solidFill>
                <a:latin typeface="FrutigerNext LT Regular" pitchFamily="34" charset="0"/>
              </a:rPr>
              <a:t>FrutigerNext LT Medium</a:t>
            </a:r>
          </a:p>
          <a:p>
            <a:pPr algn="r" eaLnBrk="1" hangingPunct="1">
              <a:spcBef>
                <a:spcPct val="20000"/>
              </a:spcBef>
              <a:defRPr/>
            </a:pPr>
            <a:r>
              <a:rPr lang="zh-CN" altLang="zh-CN" sz="110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smtClean="0">
                <a:solidFill>
                  <a:srgbClr val="FFFFFF"/>
                </a:solidFill>
                <a:latin typeface="FrutigerNext LT Regular" pitchFamily="34" charset="0"/>
              </a:rPr>
              <a:t>partners : </a:t>
            </a:r>
          </a:p>
          <a:p>
            <a:pPr algn="r" eaLnBrk="1" hangingPunct="1">
              <a:spcBef>
                <a:spcPct val="20000"/>
              </a:spcBef>
              <a:defRPr/>
            </a:pPr>
            <a:r>
              <a:rPr lang="zh-CN" altLang="zh-CN" sz="1100" smtClean="0">
                <a:solidFill>
                  <a:srgbClr val="FFFFFF"/>
                </a:solidFill>
                <a:latin typeface="FrutigerNext LT Regular" pitchFamily="34" charset="0"/>
              </a:rPr>
              <a:t>Arial</a:t>
            </a:r>
          </a:p>
          <a:p>
            <a:pPr algn="r" eaLnBrk="1" hangingPunct="1">
              <a:spcBef>
                <a:spcPct val="20000"/>
              </a:spcBef>
              <a:defRPr/>
            </a:pPr>
            <a:endParaRPr lang="zh-CN" altLang="zh-CN" sz="1100" smtClean="0">
              <a:solidFill>
                <a:srgbClr val="FFFFFF"/>
              </a:solidFill>
              <a:latin typeface="FrutigerNext LT Regular" pitchFamily="34" charset="0"/>
            </a:endParaRPr>
          </a:p>
          <a:p>
            <a:pPr algn="r" eaLnBrk="1" hangingPunct="1">
              <a:spcBef>
                <a:spcPct val="20000"/>
              </a:spcBef>
              <a:defRPr/>
            </a:pPr>
            <a:endParaRPr lang="zh-CN" altLang="zh-CN" sz="1100" smtClean="0">
              <a:solidFill>
                <a:srgbClr val="FFFFFF"/>
              </a:solidFill>
              <a:latin typeface="FrutigerNext LT Regular" pitchFamily="34" charset="0"/>
            </a:endParaRPr>
          </a:p>
          <a:p>
            <a:pPr algn="r" eaLnBrk="1" hangingPunct="1">
              <a:spcBef>
                <a:spcPct val="20000"/>
              </a:spcBef>
              <a:defRPr/>
            </a:pPr>
            <a:endParaRPr lang="zh-CN" altLang="zh-CN" sz="1100" smtClean="0">
              <a:solidFill>
                <a:srgbClr val="FFFFFF"/>
              </a:solidFill>
              <a:latin typeface="FrutigerNext LT Regular" pitchFamily="34" charset="0"/>
            </a:endParaRPr>
          </a:p>
          <a:p>
            <a:pPr algn="r" eaLnBrk="1" hangingPunct="1">
              <a:spcBef>
                <a:spcPct val="20000"/>
              </a:spcBef>
              <a:defRPr/>
            </a:pPr>
            <a:r>
              <a:rPr lang="zh-CN" altLang="zh-CN" sz="1100" smtClean="0">
                <a:solidFill>
                  <a:srgbClr val="FFFFFF"/>
                </a:solidFill>
                <a:latin typeface="FrutigerNext LT Regular" pitchFamily="34" charset="0"/>
              </a:rPr>
              <a:t>Slide text :20-22pt</a:t>
            </a:r>
          </a:p>
          <a:p>
            <a:pPr algn="r" eaLnBrk="1" hangingPunct="1">
              <a:spcBef>
                <a:spcPct val="20000"/>
              </a:spcBef>
              <a:defRPr/>
            </a:pPr>
            <a:r>
              <a:rPr lang="zh-CN" altLang="zh-CN" sz="1100" smtClean="0">
                <a:solidFill>
                  <a:srgbClr val="FFFFFF"/>
                </a:solidFill>
                <a:latin typeface="FrutigerNext LT Regular" pitchFamily="34" charset="0"/>
              </a:rPr>
              <a:t>Bullets level 2-5:</a:t>
            </a:r>
          </a:p>
          <a:p>
            <a:pPr algn="r" eaLnBrk="1" hangingPunct="1">
              <a:spcBef>
                <a:spcPct val="20000"/>
              </a:spcBef>
              <a:defRPr/>
            </a:pPr>
            <a:r>
              <a:rPr lang="zh-CN" altLang="zh-CN" sz="1100" smtClean="0">
                <a:solidFill>
                  <a:srgbClr val="FFFFFF"/>
                </a:solidFill>
                <a:latin typeface="FrutigerNext LT Regular" pitchFamily="34" charset="0"/>
              </a:rPr>
              <a:t> 18pt  </a:t>
            </a:r>
          </a:p>
          <a:p>
            <a:pPr algn="r" eaLnBrk="1" hangingPunct="1">
              <a:spcBef>
                <a:spcPct val="20000"/>
              </a:spcBef>
              <a:defRPr/>
            </a:pPr>
            <a:r>
              <a:rPr lang="zh-CN" altLang="zh-CN" sz="1100" smtClean="0">
                <a:solidFill>
                  <a:srgbClr val="FFFFFF"/>
                </a:solidFill>
                <a:latin typeface="FrutigerNext LT Regular" pitchFamily="34" charset="0"/>
              </a:rPr>
              <a:t>Color:Black</a:t>
            </a:r>
          </a:p>
          <a:p>
            <a:pPr algn="r" eaLnBrk="1" hangingPunct="1">
              <a:spcBef>
                <a:spcPct val="20000"/>
              </a:spcBef>
              <a:defRPr/>
            </a:pPr>
            <a:r>
              <a:rPr lang="zh-CN" altLang="zh-CN" sz="1100" smtClean="0">
                <a:solidFill>
                  <a:srgbClr val="FFFFFF"/>
                </a:solidFill>
                <a:latin typeface="FrutigerNext LT Regular" pitchFamily="34" charset="0"/>
              </a:rPr>
              <a:t>Corporate Font :</a:t>
            </a:r>
          </a:p>
          <a:p>
            <a:pPr algn="r" eaLnBrk="1" hangingPunct="1">
              <a:spcBef>
                <a:spcPct val="20000"/>
              </a:spcBef>
              <a:defRPr/>
            </a:pPr>
            <a:r>
              <a:rPr lang="zh-CN" altLang="zh-CN" sz="1100" smtClean="0">
                <a:solidFill>
                  <a:srgbClr val="FFFFFF"/>
                </a:solidFill>
                <a:latin typeface="FrutigerNext LT Regular" pitchFamily="34" charset="0"/>
              </a:rPr>
              <a:t>FrutigerNext LT Medium</a:t>
            </a:r>
          </a:p>
          <a:p>
            <a:pPr algn="r" eaLnBrk="1" hangingPunct="1">
              <a:spcBef>
                <a:spcPct val="20000"/>
              </a:spcBef>
              <a:defRPr/>
            </a:pPr>
            <a:r>
              <a:rPr lang="zh-CN" altLang="zh-CN" sz="110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smtClean="0">
                <a:solidFill>
                  <a:srgbClr val="FFFFFF"/>
                </a:solidFill>
                <a:latin typeface="FrutigerNext LT Regular" pitchFamily="34" charset="0"/>
              </a:rPr>
              <a:t>partners : </a:t>
            </a:r>
          </a:p>
          <a:p>
            <a:pPr algn="r" eaLnBrk="1" hangingPunct="1">
              <a:spcBef>
                <a:spcPct val="20000"/>
              </a:spcBef>
              <a:defRPr/>
            </a:pPr>
            <a:r>
              <a:rPr lang="zh-CN" altLang="zh-CN" sz="1100" smtClean="0">
                <a:solidFill>
                  <a:srgbClr val="FFFFFF"/>
                </a:solidFill>
                <a:latin typeface="FrutigerNext LT Regular" pitchFamily="34" charset="0"/>
              </a:rPr>
              <a:t>Arial</a:t>
            </a:r>
          </a:p>
        </p:txBody>
      </p:sp>
      <p:sp>
        <p:nvSpPr>
          <p:cNvPr id="3084" name="Text Box 84"/>
          <p:cNvSpPr txBox="1">
            <a:spLocks noChangeArrowheads="1"/>
          </p:cNvSpPr>
          <p:nvPr userDrawn="1"/>
        </p:nvSpPr>
        <p:spPr bwMode="auto">
          <a:xfrm>
            <a:off x="12339638" y="57150"/>
            <a:ext cx="1727200" cy="1101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a:solidFill>
                  <a:srgbClr val="FFFFFF"/>
                </a:solidFill>
                <a:latin typeface="FrutigerNext LT Regular" pitchFamily="34" charset="0"/>
              </a:rPr>
              <a:t>Top right  corner  for   field-mark, customer or partner logotypes. </a:t>
            </a:r>
          </a:p>
          <a:p>
            <a:pPr eaLnBrk="1" hangingPunct="1"/>
            <a:endParaRPr lang="en-US" altLang="zh-CN" sz="1100">
              <a:solidFill>
                <a:srgbClr val="FFFFFF"/>
              </a:solidFill>
              <a:latin typeface="FrutigerNext LT Regular" pitchFamily="34" charset="0"/>
            </a:endParaRPr>
          </a:p>
          <a:p>
            <a:pPr eaLnBrk="1" hangingPunct="1"/>
            <a:r>
              <a:rPr lang="en-US" altLang="zh-CN" sz="1100">
                <a:solidFill>
                  <a:srgbClr val="FFFFFF"/>
                </a:solidFill>
                <a:latin typeface="FrutigerNext LT Regular" pitchFamily="34" charset="0"/>
              </a:rPr>
              <a:t>----------------   </a:t>
            </a:r>
          </a:p>
          <a:p>
            <a:pPr eaLnBrk="1" hangingPunct="1"/>
            <a:endParaRPr lang="zh-CN" altLang="en-US" sz="1100">
              <a:solidFill>
                <a:srgbClr val="FFFFFF"/>
              </a:solidFill>
              <a:latin typeface="FrutigerNext LT Regular" pitchFamily="34" charset="0"/>
            </a:endParaRPr>
          </a:p>
        </p:txBody>
      </p:sp>
      <p:sp>
        <p:nvSpPr>
          <p:cNvPr id="3085" name="Text Box 85"/>
          <p:cNvSpPr txBox="1">
            <a:spLocks noChangeArrowheads="1"/>
          </p:cNvSpPr>
          <p:nvPr userDrawn="1"/>
        </p:nvSpPr>
        <p:spPr bwMode="auto">
          <a:xfrm>
            <a:off x="12339638" y="1196975"/>
            <a:ext cx="1727200" cy="195438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dirty="0">
                <a:solidFill>
                  <a:srgbClr val="FFFFFF"/>
                </a:solidFill>
                <a:latin typeface="FrutigerNext LT Regular" pitchFamily="34" charset="0"/>
              </a:rPr>
              <a:t>The </a:t>
            </a:r>
            <a:r>
              <a:rPr lang="en-US" altLang="zh-CN" sz="1100" dirty="0" err="1" smtClean="0">
                <a:solidFill>
                  <a:srgbClr val="FFFFFF"/>
                </a:solidFill>
                <a:latin typeface="FrutigerNext LT Regular" pitchFamily="34" charset="0"/>
              </a:rPr>
              <a:t>follWNing</a:t>
            </a:r>
            <a:r>
              <a:rPr lang="en-US" altLang="zh-CN" sz="1100" dirty="0" smtClean="0">
                <a:solidFill>
                  <a:srgbClr val="FFFFFF"/>
                </a:solidFill>
                <a:latin typeface="FrutigerNext LT Regular" pitchFamily="34" charset="0"/>
              </a:rPr>
              <a:t> </a:t>
            </a:r>
            <a:r>
              <a:rPr lang="en-US" altLang="zh-CN" sz="1100" dirty="0">
                <a:solidFill>
                  <a:srgbClr val="FFFFFF"/>
                </a:solidFill>
                <a:latin typeface="FrutigerNext LT Regular" pitchFamily="34" charset="0"/>
              </a:rPr>
              <a:t>nine groups of colors are an example of </a:t>
            </a:r>
            <a:r>
              <a:rPr lang="en-US" altLang="zh-CN" sz="1100" dirty="0" err="1" smtClean="0">
                <a:solidFill>
                  <a:srgbClr val="FFFFFF"/>
                </a:solidFill>
                <a:latin typeface="FrutigerNext LT Regular" pitchFamily="34" charset="0"/>
              </a:rPr>
              <a:t>hWN</a:t>
            </a:r>
            <a:r>
              <a:rPr lang="en-US" altLang="zh-CN" sz="1100" dirty="0" smtClean="0">
                <a:solidFill>
                  <a:srgbClr val="FFFFFF"/>
                </a:solidFill>
                <a:latin typeface="FrutigerNext LT Regular" pitchFamily="34" charset="0"/>
              </a:rPr>
              <a:t> </a:t>
            </a:r>
            <a:r>
              <a:rPr lang="en-US" altLang="zh-CN" sz="1100" dirty="0">
                <a:solidFill>
                  <a:srgbClr val="FFFFFF"/>
                </a:solidFill>
                <a:latin typeface="FrutigerNext LT Regular" pitchFamily="34" charset="0"/>
              </a:rPr>
              <a:t>our design colors can be used, please take note that you should only use one design color group per slide. </a:t>
            </a:r>
          </a:p>
          <a:p>
            <a:pPr eaLnBrk="1" hangingPunct="1"/>
            <a:r>
              <a:rPr lang="en-US" altLang="zh-CN" sz="1100" dirty="0">
                <a:solidFill>
                  <a:srgbClr val="FFFFFF"/>
                </a:solidFill>
                <a:latin typeface="FrutigerNext LT Regular" pitchFamily="34" charset="0"/>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818" r:id="rId1"/>
    <p:sldLayoutId id="2147483830" r:id="rId2"/>
    <p:sldLayoutId id="2147483833"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85" descr="PPT胶片内页元素-16比9-封底"/>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79" descr="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616575"/>
            <a:ext cx="121951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80"/>
          <p:cNvSpPr txBox="1">
            <a:spLocks noChangeArrowheads="1"/>
          </p:cNvSpPr>
          <p:nvPr userDrawn="1"/>
        </p:nvSpPr>
        <p:spPr bwMode="auto">
          <a:xfrm>
            <a:off x="4613275" y="2616200"/>
            <a:ext cx="2968625" cy="82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en-US" altLang="zh-CN" sz="4800">
                <a:solidFill>
                  <a:schemeClr val="folHlink"/>
                </a:solidFill>
                <a:latin typeface="FrutigerNext LT Medium" pitchFamily="34" charset="0"/>
                <a:ea typeface="ＭＳ Ｐゴシック" pitchFamily="34" charset="-128"/>
              </a:rPr>
              <a:t>Thank you</a:t>
            </a:r>
          </a:p>
        </p:txBody>
      </p:sp>
      <p:sp>
        <p:nvSpPr>
          <p:cNvPr id="4101" name="Text Box 81"/>
          <p:cNvSpPr txBox="1">
            <a:spLocks noChangeArrowheads="1"/>
          </p:cNvSpPr>
          <p:nvPr userDrawn="1"/>
        </p:nvSpPr>
        <p:spPr bwMode="auto">
          <a:xfrm>
            <a:off x="4633913" y="3409950"/>
            <a:ext cx="2927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en-US" altLang="zh-CN" sz="2800">
                <a:solidFill>
                  <a:srgbClr val="666666"/>
                </a:solidFill>
                <a:latin typeface="FrutigerNext LT Regular" pitchFamily="34" charset="0"/>
                <a:ea typeface="ＭＳ Ｐゴシック" pitchFamily="34" charset="-128"/>
              </a:rPr>
              <a:t>www.huawei.com</a:t>
            </a:r>
            <a:endParaRPr lang="en-US" altLang="zh-CN" sz="2300">
              <a:solidFill>
                <a:srgbClr val="990000"/>
              </a:solidFill>
              <a:latin typeface="FrutigerNext LT Regular" pitchFamily="34" charset="0"/>
              <a:ea typeface="ＭＳ Ｐゴシック" pitchFamily="34" charset="-128"/>
            </a:endParaRPr>
          </a:p>
        </p:txBody>
      </p:sp>
      <p:sp>
        <p:nvSpPr>
          <p:cNvPr id="6" name="Rectangle 11"/>
          <p:cNvSpPr>
            <a:spLocks noChangeArrowheads="1"/>
          </p:cNvSpPr>
          <p:nvPr userDrawn="1"/>
        </p:nvSpPr>
        <p:spPr bwMode="auto">
          <a:xfrm>
            <a:off x="765460" y="5863069"/>
            <a:ext cx="6324600" cy="72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2D2015"/>
                </a:solidFill>
                <a:effectLst/>
                <a:uLnTx/>
                <a:uFillTx/>
                <a:latin typeface="FrutigerNext LT Medium" pitchFamily="34" charset="0"/>
                <a:ea typeface="宋体" pitchFamily="2" charset="-122"/>
              </a:rPr>
              <a:t>Copyright©2011 Huawei Technologies Co., Ltd. All Rights Reserved. </a:t>
            </a:r>
          </a:p>
          <a:p>
            <a:pPr marL="0" marR="0" lvl="0" indent="0" defTabSz="914400" eaLnBrk="1" fontAlgn="auto" latinLnBrk="0" hangingPunct="1">
              <a:lnSpc>
                <a:spcPct val="115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2D2015"/>
                </a:solidFill>
                <a:effectLst/>
                <a:uLnTx/>
                <a:uFillTx/>
                <a:latin typeface="FrutigerNext LT Medium" pitchFamily="34" charset="0"/>
                <a:ea typeface="宋体" pitchFamily="2" charset="-122"/>
              </a:rPr>
              <a:t>The information contained in this document is for reference purpose only, and is subject to </a:t>
            </a:r>
          </a:p>
          <a:p>
            <a:pPr marL="0" marR="0" lvl="0" indent="0" defTabSz="914400" eaLnBrk="1" fontAlgn="auto" latinLnBrk="0" hangingPunct="1">
              <a:lnSpc>
                <a:spcPct val="115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2D2015"/>
                </a:solidFill>
                <a:effectLst/>
                <a:uLnTx/>
                <a:uFillTx/>
                <a:latin typeface="FrutigerNext LT Medium" pitchFamily="34" charset="0"/>
                <a:ea typeface="宋体" pitchFamily="2" charset="-122"/>
              </a:rPr>
              <a:t>change or withdrawal according to specific customer requirements and conditions. </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02" descr="PPT胶片内页元素-16比9-内页"/>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6224588"/>
            <a:ext cx="1219041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82225" y="6392863"/>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userDrawn="1"/>
        </p:nvSpPr>
        <p:spPr bwMode="auto">
          <a:xfrm>
            <a:off x="876300" y="6502400"/>
            <a:ext cx="2541588"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srgbClr val="000000"/>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25438"/>
            <a:ext cx="10440988"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3079" name="Rectangle 21"/>
          <p:cNvSpPr>
            <a:spLocks noChangeArrowheads="1"/>
          </p:cNvSpPr>
          <p:nvPr userDrawn="1"/>
        </p:nvSpPr>
        <p:spPr bwMode="auto">
          <a:xfrm>
            <a:off x="5137150" y="6502400"/>
            <a:ext cx="16256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1200">
                <a:solidFill>
                  <a:srgbClr val="000000"/>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75"/>
            <a:ext cx="10440988"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grpSp>
        <p:nvGrpSpPr>
          <p:cNvPr id="2" name="Group 88"/>
          <p:cNvGrpSpPr>
            <a:grpSpLocks/>
          </p:cNvGrpSpPr>
          <p:nvPr userDrawn="1"/>
        </p:nvGrpSpPr>
        <p:grpSpPr bwMode="auto">
          <a:xfrm>
            <a:off x="12436475" y="3832225"/>
            <a:ext cx="1152525" cy="3025775"/>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grpSp>
      <p:sp>
        <p:nvSpPr>
          <p:cNvPr id="3082" name="Rectangle 5"/>
          <p:cNvSpPr>
            <a:spLocks noChangeArrowheads="1"/>
          </p:cNvSpPr>
          <p:nvPr userDrawn="1"/>
        </p:nvSpPr>
        <p:spPr bwMode="auto">
          <a:xfrm>
            <a:off x="8483600" y="6502400"/>
            <a:ext cx="2797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a:solidFill>
                  <a:srgbClr val="000000"/>
                </a:solidFill>
                <a:latin typeface="FrutigerNext LT Bold" pitchFamily="34" charset="0"/>
                <a:ea typeface="ＭＳ Ｐゴシック" pitchFamily="34" charset="-128"/>
              </a:rPr>
              <a:t>Page </a:t>
            </a:r>
            <a:fld id="{D186A68E-6AAB-4CA5-B401-16AD87CA962D}" type="slidenum">
              <a:rPr lang="de-DE" altLang="zh-CN" sz="120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userDrawn="1"/>
        </p:nvSpPr>
        <p:spPr bwMode="auto">
          <a:xfrm>
            <a:off x="-3846513" y="1330325"/>
            <a:ext cx="3702050"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zh-CN" sz="1100" smtClean="0">
                <a:solidFill>
                  <a:srgbClr val="FFFFFF"/>
                </a:solidFill>
                <a:latin typeface="FrutigerNext LT Regular" pitchFamily="34" charset="0"/>
              </a:rPr>
              <a:t>Slide title :32-35pt  </a:t>
            </a:r>
          </a:p>
          <a:p>
            <a:pPr algn="r" eaLnBrk="1" hangingPunct="1">
              <a:spcBef>
                <a:spcPct val="20000"/>
              </a:spcBef>
              <a:defRPr/>
            </a:pPr>
            <a:r>
              <a:rPr lang="zh-CN" altLang="zh-CN" sz="1100" smtClean="0">
                <a:solidFill>
                  <a:srgbClr val="FFFFFF"/>
                </a:solidFill>
                <a:latin typeface="FrutigerNext LT Regular" pitchFamily="34" charset="0"/>
              </a:rPr>
              <a:t>Color: R153 G0 B0</a:t>
            </a:r>
          </a:p>
          <a:p>
            <a:pPr algn="r" eaLnBrk="1" hangingPunct="1">
              <a:spcBef>
                <a:spcPct val="20000"/>
              </a:spcBef>
              <a:defRPr/>
            </a:pPr>
            <a:r>
              <a:rPr lang="zh-CN" altLang="zh-CN" sz="1100" smtClean="0">
                <a:solidFill>
                  <a:srgbClr val="FFFFFF"/>
                </a:solidFill>
                <a:latin typeface="FrutigerNext LT Regular" pitchFamily="34" charset="0"/>
              </a:rPr>
              <a:t>Corporate Font :</a:t>
            </a:r>
          </a:p>
          <a:p>
            <a:pPr algn="r" eaLnBrk="1" hangingPunct="1">
              <a:spcBef>
                <a:spcPct val="20000"/>
              </a:spcBef>
              <a:defRPr/>
            </a:pPr>
            <a:r>
              <a:rPr lang="zh-CN" altLang="zh-CN" sz="1100" smtClean="0">
                <a:solidFill>
                  <a:srgbClr val="FFFFFF"/>
                </a:solidFill>
                <a:latin typeface="FrutigerNext LT Regular" pitchFamily="34" charset="0"/>
              </a:rPr>
              <a:t>FrutigerNext LT Medium</a:t>
            </a:r>
          </a:p>
          <a:p>
            <a:pPr algn="r" eaLnBrk="1" hangingPunct="1">
              <a:spcBef>
                <a:spcPct val="20000"/>
              </a:spcBef>
              <a:defRPr/>
            </a:pPr>
            <a:r>
              <a:rPr lang="zh-CN" altLang="zh-CN" sz="110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smtClean="0">
                <a:solidFill>
                  <a:srgbClr val="FFFFFF"/>
                </a:solidFill>
                <a:latin typeface="FrutigerNext LT Regular" pitchFamily="34" charset="0"/>
              </a:rPr>
              <a:t>partners : </a:t>
            </a:r>
          </a:p>
          <a:p>
            <a:pPr algn="r" eaLnBrk="1" hangingPunct="1">
              <a:spcBef>
                <a:spcPct val="20000"/>
              </a:spcBef>
              <a:defRPr/>
            </a:pPr>
            <a:r>
              <a:rPr lang="zh-CN" altLang="zh-CN" sz="1100" smtClean="0">
                <a:solidFill>
                  <a:srgbClr val="FFFFFF"/>
                </a:solidFill>
                <a:latin typeface="FrutigerNext LT Regular" pitchFamily="34" charset="0"/>
              </a:rPr>
              <a:t>Arial</a:t>
            </a:r>
          </a:p>
          <a:p>
            <a:pPr algn="r" eaLnBrk="1" hangingPunct="1">
              <a:spcBef>
                <a:spcPct val="20000"/>
              </a:spcBef>
              <a:defRPr/>
            </a:pPr>
            <a:endParaRPr lang="zh-CN" altLang="zh-CN" sz="1100" smtClean="0">
              <a:solidFill>
                <a:srgbClr val="FFFFFF"/>
              </a:solidFill>
              <a:latin typeface="FrutigerNext LT Regular" pitchFamily="34" charset="0"/>
            </a:endParaRPr>
          </a:p>
          <a:p>
            <a:pPr algn="r" eaLnBrk="1" hangingPunct="1">
              <a:spcBef>
                <a:spcPct val="20000"/>
              </a:spcBef>
              <a:defRPr/>
            </a:pPr>
            <a:endParaRPr lang="zh-CN" altLang="zh-CN" sz="1100" smtClean="0">
              <a:solidFill>
                <a:srgbClr val="FFFFFF"/>
              </a:solidFill>
              <a:latin typeface="FrutigerNext LT Regular" pitchFamily="34" charset="0"/>
            </a:endParaRPr>
          </a:p>
          <a:p>
            <a:pPr algn="r" eaLnBrk="1" hangingPunct="1">
              <a:spcBef>
                <a:spcPct val="20000"/>
              </a:spcBef>
              <a:defRPr/>
            </a:pPr>
            <a:endParaRPr lang="zh-CN" altLang="zh-CN" sz="1100" smtClean="0">
              <a:solidFill>
                <a:srgbClr val="FFFFFF"/>
              </a:solidFill>
              <a:latin typeface="FrutigerNext LT Regular" pitchFamily="34" charset="0"/>
            </a:endParaRPr>
          </a:p>
          <a:p>
            <a:pPr algn="r" eaLnBrk="1" hangingPunct="1">
              <a:spcBef>
                <a:spcPct val="20000"/>
              </a:spcBef>
              <a:defRPr/>
            </a:pPr>
            <a:r>
              <a:rPr lang="zh-CN" altLang="zh-CN" sz="1100" smtClean="0">
                <a:solidFill>
                  <a:srgbClr val="FFFFFF"/>
                </a:solidFill>
                <a:latin typeface="FrutigerNext LT Regular" pitchFamily="34" charset="0"/>
              </a:rPr>
              <a:t>Slide text :20-22pt</a:t>
            </a:r>
          </a:p>
          <a:p>
            <a:pPr algn="r" eaLnBrk="1" hangingPunct="1">
              <a:spcBef>
                <a:spcPct val="20000"/>
              </a:spcBef>
              <a:defRPr/>
            </a:pPr>
            <a:r>
              <a:rPr lang="zh-CN" altLang="zh-CN" sz="1100" smtClean="0">
                <a:solidFill>
                  <a:srgbClr val="FFFFFF"/>
                </a:solidFill>
                <a:latin typeface="FrutigerNext LT Regular" pitchFamily="34" charset="0"/>
              </a:rPr>
              <a:t>Bullets level 2-5:</a:t>
            </a:r>
          </a:p>
          <a:p>
            <a:pPr algn="r" eaLnBrk="1" hangingPunct="1">
              <a:spcBef>
                <a:spcPct val="20000"/>
              </a:spcBef>
              <a:defRPr/>
            </a:pPr>
            <a:r>
              <a:rPr lang="zh-CN" altLang="zh-CN" sz="1100" smtClean="0">
                <a:solidFill>
                  <a:srgbClr val="FFFFFF"/>
                </a:solidFill>
                <a:latin typeface="FrutigerNext LT Regular" pitchFamily="34" charset="0"/>
              </a:rPr>
              <a:t> 18pt  </a:t>
            </a:r>
          </a:p>
          <a:p>
            <a:pPr algn="r" eaLnBrk="1" hangingPunct="1">
              <a:spcBef>
                <a:spcPct val="20000"/>
              </a:spcBef>
              <a:defRPr/>
            </a:pPr>
            <a:r>
              <a:rPr lang="zh-CN" altLang="zh-CN" sz="1100" smtClean="0">
                <a:solidFill>
                  <a:srgbClr val="FFFFFF"/>
                </a:solidFill>
                <a:latin typeface="FrutigerNext LT Regular" pitchFamily="34" charset="0"/>
              </a:rPr>
              <a:t>Color:Black</a:t>
            </a:r>
          </a:p>
          <a:p>
            <a:pPr algn="r" eaLnBrk="1" hangingPunct="1">
              <a:spcBef>
                <a:spcPct val="20000"/>
              </a:spcBef>
              <a:defRPr/>
            </a:pPr>
            <a:r>
              <a:rPr lang="zh-CN" altLang="zh-CN" sz="1100" smtClean="0">
                <a:solidFill>
                  <a:srgbClr val="FFFFFF"/>
                </a:solidFill>
                <a:latin typeface="FrutigerNext LT Regular" pitchFamily="34" charset="0"/>
              </a:rPr>
              <a:t>Corporate Font :</a:t>
            </a:r>
          </a:p>
          <a:p>
            <a:pPr algn="r" eaLnBrk="1" hangingPunct="1">
              <a:spcBef>
                <a:spcPct val="20000"/>
              </a:spcBef>
              <a:defRPr/>
            </a:pPr>
            <a:r>
              <a:rPr lang="zh-CN" altLang="zh-CN" sz="1100" smtClean="0">
                <a:solidFill>
                  <a:srgbClr val="FFFFFF"/>
                </a:solidFill>
                <a:latin typeface="FrutigerNext LT Regular" pitchFamily="34" charset="0"/>
              </a:rPr>
              <a:t>FrutigerNext LT Medium</a:t>
            </a:r>
          </a:p>
          <a:p>
            <a:pPr algn="r" eaLnBrk="1" hangingPunct="1">
              <a:spcBef>
                <a:spcPct val="20000"/>
              </a:spcBef>
              <a:defRPr/>
            </a:pPr>
            <a:r>
              <a:rPr lang="zh-CN" altLang="zh-CN" sz="110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smtClean="0">
                <a:solidFill>
                  <a:srgbClr val="FFFFFF"/>
                </a:solidFill>
                <a:latin typeface="FrutigerNext LT Regular" pitchFamily="34" charset="0"/>
              </a:rPr>
              <a:t>partners : </a:t>
            </a:r>
          </a:p>
          <a:p>
            <a:pPr algn="r" eaLnBrk="1" hangingPunct="1">
              <a:spcBef>
                <a:spcPct val="20000"/>
              </a:spcBef>
              <a:defRPr/>
            </a:pPr>
            <a:r>
              <a:rPr lang="zh-CN" altLang="zh-CN" sz="1100" smtClean="0">
                <a:solidFill>
                  <a:srgbClr val="FFFFFF"/>
                </a:solidFill>
                <a:latin typeface="FrutigerNext LT Regular" pitchFamily="34" charset="0"/>
              </a:rPr>
              <a:t>Arial</a:t>
            </a:r>
          </a:p>
        </p:txBody>
      </p:sp>
      <p:sp>
        <p:nvSpPr>
          <p:cNvPr id="3084" name="Text Box 84"/>
          <p:cNvSpPr txBox="1">
            <a:spLocks noChangeArrowheads="1"/>
          </p:cNvSpPr>
          <p:nvPr userDrawn="1"/>
        </p:nvSpPr>
        <p:spPr bwMode="auto">
          <a:xfrm>
            <a:off x="12339638" y="57150"/>
            <a:ext cx="1727200" cy="1101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a:solidFill>
                  <a:srgbClr val="FFFFFF"/>
                </a:solidFill>
                <a:latin typeface="FrutigerNext LT Regular" pitchFamily="34" charset="0"/>
              </a:rPr>
              <a:t>Top right  corner  for   field-mark, customer or partner logotypes. </a:t>
            </a:r>
          </a:p>
          <a:p>
            <a:pPr eaLnBrk="1" hangingPunct="1"/>
            <a:endParaRPr lang="en-US" altLang="zh-CN" sz="1100">
              <a:solidFill>
                <a:srgbClr val="FFFFFF"/>
              </a:solidFill>
              <a:latin typeface="FrutigerNext LT Regular" pitchFamily="34" charset="0"/>
            </a:endParaRPr>
          </a:p>
          <a:p>
            <a:pPr eaLnBrk="1" hangingPunct="1"/>
            <a:r>
              <a:rPr lang="en-US" altLang="zh-CN" sz="1100">
                <a:solidFill>
                  <a:srgbClr val="FFFFFF"/>
                </a:solidFill>
                <a:latin typeface="FrutigerNext LT Regular" pitchFamily="34" charset="0"/>
              </a:rPr>
              <a:t>----------------   </a:t>
            </a:r>
          </a:p>
          <a:p>
            <a:pPr eaLnBrk="1" hangingPunct="1"/>
            <a:endParaRPr lang="zh-CN" altLang="en-US" sz="1100">
              <a:solidFill>
                <a:srgbClr val="FFFFFF"/>
              </a:solidFill>
              <a:latin typeface="FrutigerNext LT Regular" pitchFamily="34" charset="0"/>
            </a:endParaRPr>
          </a:p>
        </p:txBody>
      </p:sp>
      <p:sp>
        <p:nvSpPr>
          <p:cNvPr id="3085" name="Text Box 85"/>
          <p:cNvSpPr txBox="1">
            <a:spLocks noChangeArrowheads="1"/>
          </p:cNvSpPr>
          <p:nvPr userDrawn="1"/>
        </p:nvSpPr>
        <p:spPr bwMode="auto">
          <a:xfrm>
            <a:off x="12339638" y="1196975"/>
            <a:ext cx="1727200" cy="195438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dirty="0">
                <a:solidFill>
                  <a:srgbClr val="FFFFFF"/>
                </a:solidFill>
                <a:latin typeface="FrutigerNext LT Regular" pitchFamily="34" charset="0"/>
              </a:rPr>
              <a:t>The </a:t>
            </a:r>
            <a:r>
              <a:rPr lang="en-US" altLang="zh-CN" sz="1100" dirty="0" err="1" smtClean="0">
                <a:solidFill>
                  <a:srgbClr val="FFFFFF"/>
                </a:solidFill>
                <a:latin typeface="FrutigerNext LT Regular" pitchFamily="34" charset="0"/>
              </a:rPr>
              <a:t>follWNing</a:t>
            </a:r>
            <a:r>
              <a:rPr lang="en-US" altLang="zh-CN" sz="1100" dirty="0" smtClean="0">
                <a:solidFill>
                  <a:srgbClr val="FFFFFF"/>
                </a:solidFill>
                <a:latin typeface="FrutigerNext LT Regular" pitchFamily="34" charset="0"/>
              </a:rPr>
              <a:t> </a:t>
            </a:r>
            <a:r>
              <a:rPr lang="en-US" altLang="zh-CN" sz="1100" dirty="0">
                <a:solidFill>
                  <a:srgbClr val="FFFFFF"/>
                </a:solidFill>
                <a:latin typeface="FrutigerNext LT Regular" pitchFamily="34" charset="0"/>
              </a:rPr>
              <a:t>nine groups of colors are an example of </a:t>
            </a:r>
            <a:r>
              <a:rPr lang="en-US" altLang="zh-CN" sz="1100" dirty="0" err="1" smtClean="0">
                <a:solidFill>
                  <a:srgbClr val="FFFFFF"/>
                </a:solidFill>
                <a:latin typeface="FrutigerNext LT Regular" pitchFamily="34" charset="0"/>
              </a:rPr>
              <a:t>hWN</a:t>
            </a:r>
            <a:r>
              <a:rPr lang="en-US" altLang="zh-CN" sz="1100" dirty="0" smtClean="0">
                <a:solidFill>
                  <a:srgbClr val="FFFFFF"/>
                </a:solidFill>
                <a:latin typeface="FrutigerNext LT Regular" pitchFamily="34" charset="0"/>
              </a:rPr>
              <a:t> </a:t>
            </a:r>
            <a:r>
              <a:rPr lang="en-US" altLang="zh-CN" sz="1100" dirty="0">
                <a:solidFill>
                  <a:srgbClr val="FFFFFF"/>
                </a:solidFill>
                <a:latin typeface="FrutigerNext LT Regular" pitchFamily="34" charset="0"/>
              </a:rPr>
              <a:t>our design colors can be used, please take note that you should only use one design color group per slide. </a:t>
            </a:r>
          </a:p>
          <a:p>
            <a:pPr eaLnBrk="1" hangingPunct="1"/>
            <a:r>
              <a:rPr lang="en-US" altLang="zh-CN" sz="1100" dirty="0">
                <a:solidFill>
                  <a:srgbClr val="FFFFFF"/>
                </a:solidFill>
                <a:latin typeface="FrutigerNext LT Regular" pitchFamily="34" charset="0"/>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85" descr="PPT胶片内页元素-16比9-封底"/>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79" descr="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616575"/>
            <a:ext cx="121951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80"/>
          <p:cNvSpPr txBox="1">
            <a:spLocks noChangeArrowheads="1"/>
          </p:cNvSpPr>
          <p:nvPr userDrawn="1"/>
        </p:nvSpPr>
        <p:spPr bwMode="auto">
          <a:xfrm>
            <a:off x="4613275" y="2616200"/>
            <a:ext cx="2968625" cy="82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en-US" altLang="zh-CN" sz="4800">
                <a:solidFill>
                  <a:srgbClr val="990000"/>
                </a:solidFill>
                <a:latin typeface="FrutigerNext LT Medium" pitchFamily="34" charset="0"/>
                <a:ea typeface="ＭＳ Ｐゴシック" pitchFamily="34" charset="-128"/>
              </a:rPr>
              <a:t>Thank you</a:t>
            </a:r>
          </a:p>
        </p:txBody>
      </p:sp>
      <p:sp>
        <p:nvSpPr>
          <p:cNvPr id="4101" name="Text Box 81"/>
          <p:cNvSpPr txBox="1">
            <a:spLocks noChangeArrowheads="1"/>
          </p:cNvSpPr>
          <p:nvPr userDrawn="1"/>
        </p:nvSpPr>
        <p:spPr bwMode="auto">
          <a:xfrm>
            <a:off x="4633913" y="3409950"/>
            <a:ext cx="2927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en-US" altLang="zh-CN" sz="2800">
                <a:solidFill>
                  <a:srgbClr val="666666"/>
                </a:solidFill>
                <a:latin typeface="FrutigerNext LT Regular" pitchFamily="34" charset="0"/>
                <a:ea typeface="ＭＳ Ｐゴシック" pitchFamily="34" charset="-128"/>
              </a:rPr>
              <a:t>www.huawei.com</a:t>
            </a:r>
            <a:endParaRPr lang="en-US" altLang="zh-CN" sz="2300">
              <a:solidFill>
                <a:srgbClr val="990000"/>
              </a:solidFill>
              <a:latin typeface="FrutigerNext LT Regular" pitchFamily="34" charset="0"/>
              <a:ea typeface="ＭＳ Ｐゴシック" pitchFamily="34" charset="-128"/>
            </a:endParaRPr>
          </a:p>
        </p:txBody>
      </p:sp>
      <p:sp>
        <p:nvSpPr>
          <p:cNvPr id="6" name="Rectangle 11"/>
          <p:cNvSpPr>
            <a:spLocks noChangeArrowheads="1"/>
          </p:cNvSpPr>
          <p:nvPr userDrawn="1"/>
        </p:nvSpPr>
        <p:spPr bwMode="auto">
          <a:xfrm>
            <a:off x="765460" y="5863069"/>
            <a:ext cx="6324600" cy="72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115000"/>
              </a:lnSpc>
              <a:spcBef>
                <a:spcPts val="0"/>
              </a:spcBef>
              <a:spcAft>
                <a:spcPts val="0"/>
              </a:spcAft>
              <a:defRPr/>
            </a:pPr>
            <a:r>
              <a:rPr lang="en-US" altLang="zh-CN" sz="1200" kern="0" dirty="0" smtClean="0">
                <a:solidFill>
                  <a:srgbClr val="2D2015"/>
                </a:solidFill>
                <a:latin typeface="FrutigerNext LT Medium" pitchFamily="34" charset="0"/>
                <a:ea typeface="宋体" pitchFamily="2" charset="-122"/>
              </a:rPr>
              <a:t>Copyright©2011 Huawei Technologies Co., Ltd. All Rights Reserved. </a:t>
            </a:r>
          </a:p>
          <a:p>
            <a:pPr fontAlgn="auto">
              <a:lnSpc>
                <a:spcPct val="115000"/>
              </a:lnSpc>
              <a:spcBef>
                <a:spcPts val="0"/>
              </a:spcBef>
              <a:spcAft>
                <a:spcPts val="0"/>
              </a:spcAft>
              <a:defRPr/>
            </a:pPr>
            <a:r>
              <a:rPr lang="en-US" altLang="zh-CN" sz="1200" kern="0" dirty="0" smtClean="0">
                <a:solidFill>
                  <a:srgbClr val="2D2015"/>
                </a:solidFill>
                <a:latin typeface="FrutigerNext LT Medium" pitchFamily="34" charset="0"/>
                <a:ea typeface="宋体" pitchFamily="2" charset="-122"/>
              </a:rPr>
              <a:t>The information contained in this document is for reference purpose only, and is subject to </a:t>
            </a:r>
          </a:p>
          <a:p>
            <a:pPr fontAlgn="auto">
              <a:lnSpc>
                <a:spcPct val="115000"/>
              </a:lnSpc>
              <a:spcBef>
                <a:spcPts val="0"/>
              </a:spcBef>
              <a:spcAft>
                <a:spcPts val="0"/>
              </a:spcAft>
              <a:defRPr/>
            </a:pPr>
            <a:r>
              <a:rPr lang="en-US" altLang="zh-CN" sz="1200" kern="0" dirty="0" smtClean="0">
                <a:solidFill>
                  <a:srgbClr val="2D2015"/>
                </a:solidFill>
                <a:latin typeface="FrutigerNext LT Medium" pitchFamily="34" charset="0"/>
                <a:ea typeface="宋体" pitchFamily="2" charset="-122"/>
              </a:rPr>
              <a:t>change or withdrawal according to specific customer requirements and conditions. </a:t>
            </a:r>
          </a:p>
        </p:txBody>
      </p:sp>
    </p:spTree>
  </p:cSld>
  <p:clrMap bg1="lt1" tx1="dk1" bg2="lt2" tx2="dk2" accent1="accent1" accent2="accent2" accent3="accent3" accent4="accent4" accent5="accent5" accent6="accent6" hlink="hlink" folHlink="folHlink"/>
  <p:sldLayoutIdLst>
    <p:sldLayoutId id="214748382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A7D9FF"/>
            </a:gs>
            <a:gs pos="64999">
              <a:srgbClr val="F0EBD5"/>
            </a:gs>
            <a:gs pos="100000">
              <a:srgbClr val="D1C39F"/>
            </a:gs>
          </a:gsLst>
          <a:lin ang="2700000" scaled="0"/>
          <a:tileRect/>
        </a:gradFill>
        <a:effectLst/>
      </p:bgPr>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6224591"/>
            <a:ext cx="1219041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876306" y="6502411"/>
            <a:ext cx="2532278"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056"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99601"/>
            <a:ext cx="10440988" cy="7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026" rIns="60054" bIns="30026" numCol="1" anchor="t" anchorCtr="0" compatLnSpc="1">
            <a:prstTxWarp prst="textNoShape">
              <a:avLst/>
            </a:prstTxWarp>
          </a:bodyPr>
          <a:lstStyle/>
          <a:p>
            <a:pPr lvl="0"/>
            <a:r>
              <a:rPr lang="en-US" altLang="zh-CN" dirty="0" smtClean="0"/>
              <a:t>Click to edit Master title style</a:t>
            </a:r>
            <a:endParaRPr lang="zh-CN" altLang="en-US" dirty="0" smtClean="0"/>
          </a:p>
        </p:txBody>
      </p:sp>
      <p:sp>
        <p:nvSpPr>
          <p:cNvPr id="3079" name="Rectangle 21"/>
          <p:cNvSpPr>
            <a:spLocks noChangeArrowheads="1"/>
          </p:cNvSpPr>
          <p:nvPr/>
        </p:nvSpPr>
        <p:spPr bwMode="auto">
          <a:xfrm>
            <a:off x="5137151" y="6502411"/>
            <a:ext cx="164278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024" tIns="0" rIns="80024" bIns="0">
            <a:spAutoFit/>
          </a:bodyPr>
          <a:lstStyle/>
          <a:p>
            <a:pPr defTabSz="801115" eaLnBrk="0" hangingPunct="0"/>
            <a:r>
              <a:rPr lang="en-US" altLang="zh-CN" sz="1200" dirty="0">
                <a:solidFill>
                  <a:srgbClr val="000000"/>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81"/>
            <a:ext cx="10440988"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063" tIns="30031" rIns="60063" bIns="30031"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2" name="Group 88"/>
          <p:cNvGrpSpPr>
            <a:grpSpLocks/>
          </p:cNvGrpSpPr>
          <p:nvPr/>
        </p:nvGrpSpPr>
        <p:grpSpPr bwMode="auto">
          <a:xfrm>
            <a:off x="12436488" y="3832234"/>
            <a:ext cx="1152525" cy="3025775"/>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ndParaRPr>
                </a:p>
              </p:txBody>
            </p:sp>
          </p:grpSp>
        </p:grpSp>
      </p:grpSp>
      <p:sp>
        <p:nvSpPr>
          <p:cNvPr id="3082" name="Rectangle 5"/>
          <p:cNvSpPr>
            <a:spLocks noChangeArrowheads="1"/>
          </p:cNvSpPr>
          <p:nvPr/>
        </p:nvSpPr>
        <p:spPr bwMode="auto">
          <a:xfrm>
            <a:off x="8483613" y="6502400"/>
            <a:ext cx="2797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ＭＳ Ｐゴシック" pitchFamily="34" charset="-128"/>
              </a:rPr>
              <a:t>Page </a:t>
            </a:r>
            <a:fld id="{D186A68E-6AAB-4CA5-B401-16AD87CA962D}" type="slidenum">
              <a:rPr lang="de-DE" altLang="zh-CN" sz="120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p:nvSpPr>
        <p:spPr bwMode="auto">
          <a:xfrm>
            <a:off x="-3846513" y="1330327"/>
            <a:ext cx="3702050" cy="379000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291" tIns="39145" rIns="78291" bIns="39145">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zh-CN" sz="1067" dirty="0" smtClean="0">
                <a:solidFill>
                  <a:srgbClr val="FFFFFF"/>
                </a:solidFill>
                <a:latin typeface="FrutigerNext LT Regular" pitchFamily="34" charset="0"/>
              </a:rPr>
              <a:t>Slide title :32-35pt  </a:t>
            </a:r>
          </a:p>
          <a:p>
            <a:pPr algn="r" eaLnBrk="1" hangingPunct="1">
              <a:spcBef>
                <a:spcPct val="20000"/>
              </a:spcBef>
              <a:defRPr/>
            </a:pPr>
            <a:r>
              <a:rPr lang="zh-CN" altLang="zh-CN" sz="1067" dirty="0" smtClean="0">
                <a:solidFill>
                  <a:srgbClr val="FFFFFF"/>
                </a:solidFill>
                <a:latin typeface="FrutigerNext LT Regular" pitchFamily="34" charset="0"/>
              </a:rPr>
              <a:t>Color: R153 G0 B0</a:t>
            </a:r>
          </a:p>
          <a:p>
            <a:pPr algn="r" eaLnBrk="1" hangingPunct="1">
              <a:spcBef>
                <a:spcPct val="20000"/>
              </a:spcBef>
              <a:defRPr/>
            </a:pPr>
            <a:r>
              <a:rPr lang="zh-CN" altLang="zh-CN" sz="1067" dirty="0" smtClean="0">
                <a:solidFill>
                  <a:srgbClr val="FFFFFF"/>
                </a:solidFill>
                <a:latin typeface="FrutigerNext LT Regular" pitchFamily="34" charset="0"/>
              </a:rPr>
              <a:t>Corporate Font :</a:t>
            </a:r>
          </a:p>
          <a:p>
            <a:pPr algn="r" eaLnBrk="1" hangingPunct="1">
              <a:spcBef>
                <a:spcPct val="20000"/>
              </a:spcBef>
              <a:defRPr/>
            </a:pPr>
            <a:r>
              <a:rPr lang="zh-CN" altLang="zh-CN" sz="1067" dirty="0" smtClean="0">
                <a:solidFill>
                  <a:srgbClr val="FFFFFF"/>
                </a:solidFill>
                <a:latin typeface="FrutigerNext LT Regular" pitchFamily="34" charset="0"/>
              </a:rPr>
              <a:t>FrutigerNext LT Medium</a:t>
            </a:r>
          </a:p>
          <a:p>
            <a:pPr algn="r" eaLnBrk="1" hangingPunct="1">
              <a:spcBef>
                <a:spcPct val="20000"/>
              </a:spcBef>
              <a:defRPr/>
            </a:pPr>
            <a:r>
              <a:rPr lang="zh-CN" altLang="zh-CN" sz="1067" dirty="0" smtClean="0">
                <a:solidFill>
                  <a:srgbClr val="FFFFFF"/>
                </a:solidFill>
                <a:latin typeface="FrutigerNext LT Regular" pitchFamily="34" charset="0"/>
              </a:rPr>
              <a:t>Font to be used by customers and </a:t>
            </a:r>
          </a:p>
          <a:p>
            <a:pPr algn="r" eaLnBrk="1" hangingPunct="1">
              <a:spcBef>
                <a:spcPct val="20000"/>
              </a:spcBef>
              <a:defRPr/>
            </a:pPr>
            <a:r>
              <a:rPr lang="zh-CN" altLang="zh-CN" sz="1067" dirty="0" smtClean="0">
                <a:solidFill>
                  <a:srgbClr val="FFFFFF"/>
                </a:solidFill>
                <a:latin typeface="FrutigerNext LT Regular" pitchFamily="34" charset="0"/>
              </a:rPr>
              <a:t>partners : </a:t>
            </a:r>
          </a:p>
          <a:p>
            <a:pPr algn="r" eaLnBrk="1" hangingPunct="1">
              <a:spcBef>
                <a:spcPct val="20000"/>
              </a:spcBef>
              <a:defRPr/>
            </a:pPr>
            <a:r>
              <a:rPr lang="zh-CN" altLang="zh-CN" sz="1067" dirty="0" smtClean="0">
                <a:solidFill>
                  <a:srgbClr val="FFFFFF"/>
                </a:solidFill>
                <a:latin typeface="FrutigerNext LT Regular" pitchFamily="34" charset="0"/>
              </a:rPr>
              <a:t>Arial</a:t>
            </a:r>
          </a:p>
          <a:p>
            <a:pPr algn="r" eaLnBrk="1" hangingPunct="1">
              <a:spcBef>
                <a:spcPct val="20000"/>
              </a:spcBef>
              <a:defRPr/>
            </a:pPr>
            <a:endParaRPr lang="zh-CN" altLang="zh-CN" sz="1067" dirty="0" smtClean="0">
              <a:solidFill>
                <a:srgbClr val="FFFFFF"/>
              </a:solidFill>
              <a:latin typeface="FrutigerNext LT Regular" pitchFamily="34" charset="0"/>
            </a:endParaRPr>
          </a:p>
          <a:p>
            <a:pPr algn="r" eaLnBrk="1" hangingPunct="1">
              <a:spcBef>
                <a:spcPct val="20000"/>
              </a:spcBef>
              <a:defRPr/>
            </a:pPr>
            <a:endParaRPr lang="zh-CN" altLang="zh-CN" sz="1067" dirty="0" smtClean="0">
              <a:solidFill>
                <a:srgbClr val="FFFFFF"/>
              </a:solidFill>
              <a:latin typeface="FrutigerNext LT Regular" pitchFamily="34" charset="0"/>
            </a:endParaRPr>
          </a:p>
          <a:p>
            <a:pPr algn="r" eaLnBrk="1" hangingPunct="1">
              <a:spcBef>
                <a:spcPct val="20000"/>
              </a:spcBef>
              <a:defRPr/>
            </a:pPr>
            <a:endParaRPr lang="zh-CN" altLang="zh-CN" sz="1067" dirty="0" smtClean="0">
              <a:solidFill>
                <a:srgbClr val="FFFFFF"/>
              </a:solidFill>
              <a:latin typeface="FrutigerNext LT Regular" pitchFamily="34" charset="0"/>
            </a:endParaRPr>
          </a:p>
          <a:p>
            <a:pPr algn="r" eaLnBrk="1" hangingPunct="1">
              <a:spcBef>
                <a:spcPct val="20000"/>
              </a:spcBef>
              <a:defRPr/>
            </a:pPr>
            <a:r>
              <a:rPr lang="zh-CN" altLang="zh-CN" sz="1067" dirty="0" smtClean="0">
                <a:solidFill>
                  <a:srgbClr val="FFFFFF"/>
                </a:solidFill>
                <a:latin typeface="FrutigerNext LT Regular" pitchFamily="34" charset="0"/>
              </a:rPr>
              <a:t>Slide text :20-22pt</a:t>
            </a:r>
          </a:p>
          <a:p>
            <a:pPr algn="r" eaLnBrk="1" hangingPunct="1">
              <a:spcBef>
                <a:spcPct val="20000"/>
              </a:spcBef>
              <a:defRPr/>
            </a:pPr>
            <a:r>
              <a:rPr lang="zh-CN" altLang="zh-CN" sz="1067" dirty="0" smtClean="0">
                <a:solidFill>
                  <a:srgbClr val="FFFFFF"/>
                </a:solidFill>
                <a:latin typeface="FrutigerNext LT Regular" pitchFamily="34" charset="0"/>
              </a:rPr>
              <a:t>Bullets level 2-5:</a:t>
            </a:r>
          </a:p>
          <a:p>
            <a:pPr algn="r" eaLnBrk="1" hangingPunct="1">
              <a:spcBef>
                <a:spcPct val="20000"/>
              </a:spcBef>
              <a:defRPr/>
            </a:pPr>
            <a:r>
              <a:rPr lang="zh-CN" altLang="zh-CN" sz="1067" dirty="0" smtClean="0">
                <a:solidFill>
                  <a:srgbClr val="FFFFFF"/>
                </a:solidFill>
                <a:latin typeface="FrutigerNext LT Regular" pitchFamily="34" charset="0"/>
              </a:rPr>
              <a:t> 18pt  </a:t>
            </a:r>
          </a:p>
          <a:p>
            <a:pPr algn="r" eaLnBrk="1" hangingPunct="1">
              <a:spcBef>
                <a:spcPct val="20000"/>
              </a:spcBef>
              <a:defRPr/>
            </a:pPr>
            <a:r>
              <a:rPr lang="zh-CN" altLang="zh-CN" sz="1067" dirty="0" smtClean="0">
                <a:solidFill>
                  <a:srgbClr val="FFFFFF"/>
                </a:solidFill>
                <a:latin typeface="FrutigerNext LT Regular" pitchFamily="34" charset="0"/>
              </a:rPr>
              <a:t>Color:Black</a:t>
            </a:r>
          </a:p>
          <a:p>
            <a:pPr algn="r" eaLnBrk="1" hangingPunct="1">
              <a:spcBef>
                <a:spcPct val="20000"/>
              </a:spcBef>
              <a:defRPr/>
            </a:pPr>
            <a:r>
              <a:rPr lang="zh-CN" altLang="zh-CN" sz="1067" dirty="0" smtClean="0">
                <a:solidFill>
                  <a:srgbClr val="FFFFFF"/>
                </a:solidFill>
                <a:latin typeface="FrutigerNext LT Regular" pitchFamily="34" charset="0"/>
              </a:rPr>
              <a:t>Corporate Font :</a:t>
            </a:r>
          </a:p>
          <a:p>
            <a:pPr algn="r" eaLnBrk="1" hangingPunct="1">
              <a:spcBef>
                <a:spcPct val="20000"/>
              </a:spcBef>
              <a:defRPr/>
            </a:pPr>
            <a:r>
              <a:rPr lang="zh-CN" altLang="zh-CN" sz="1067" dirty="0" smtClean="0">
                <a:solidFill>
                  <a:srgbClr val="FFFFFF"/>
                </a:solidFill>
                <a:latin typeface="FrutigerNext LT Regular" pitchFamily="34" charset="0"/>
              </a:rPr>
              <a:t>FrutigerNext LT Medium</a:t>
            </a:r>
          </a:p>
          <a:p>
            <a:pPr algn="r" eaLnBrk="1" hangingPunct="1">
              <a:spcBef>
                <a:spcPct val="20000"/>
              </a:spcBef>
              <a:defRPr/>
            </a:pPr>
            <a:r>
              <a:rPr lang="zh-CN" altLang="zh-CN" sz="1067" dirty="0" smtClean="0">
                <a:solidFill>
                  <a:srgbClr val="FFFFFF"/>
                </a:solidFill>
                <a:latin typeface="FrutigerNext LT Regular" pitchFamily="34" charset="0"/>
              </a:rPr>
              <a:t>Font to be used by customers and </a:t>
            </a:r>
          </a:p>
          <a:p>
            <a:pPr algn="r" eaLnBrk="1" hangingPunct="1">
              <a:spcBef>
                <a:spcPct val="20000"/>
              </a:spcBef>
              <a:defRPr/>
            </a:pPr>
            <a:r>
              <a:rPr lang="zh-CN" altLang="zh-CN" sz="1067" dirty="0" smtClean="0">
                <a:solidFill>
                  <a:srgbClr val="FFFFFF"/>
                </a:solidFill>
                <a:latin typeface="FrutigerNext LT Regular" pitchFamily="34" charset="0"/>
              </a:rPr>
              <a:t>partners : </a:t>
            </a:r>
          </a:p>
          <a:p>
            <a:pPr algn="r" eaLnBrk="1" hangingPunct="1">
              <a:spcBef>
                <a:spcPct val="20000"/>
              </a:spcBef>
              <a:defRPr/>
            </a:pPr>
            <a:r>
              <a:rPr lang="zh-CN" altLang="zh-CN" sz="1067" dirty="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12339647" y="57155"/>
            <a:ext cx="1727200" cy="107753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6" tIns="45688" rIns="91376" bIns="45688">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67" dirty="0">
                <a:solidFill>
                  <a:srgbClr val="FFFFFF"/>
                </a:solidFill>
                <a:latin typeface="FrutigerNext LT Regular" pitchFamily="34" charset="0"/>
              </a:rPr>
              <a:t>Top right  corner  for   field-mark, customer or partner logotypes. </a:t>
            </a:r>
          </a:p>
          <a:p>
            <a:pPr eaLnBrk="1" hangingPunct="1"/>
            <a:endParaRPr lang="en-US" altLang="zh-CN" sz="1067" dirty="0">
              <a:solidFill>
                <a:srgbClr val="FFFFFF"/>
              </a:solidFill>
              <a:latin typeface="FrutigerNext LT Regular" pitchFamily="34" charset="0"/>
            </a:endParaRPr>
          </a:p>
          <a:p>
            <a:pPr eaLnBrk="1" hangingPunct="1"/>
            <a:r>
              <a:rPr lang="en-US" altLang="zh-CN" sz="1067" dirty="0">
                <a:solidFill>
                  <a:srgbClr val="FFFFFF"/>
                </a:solidFill>
                <a:latin typeface="FrutigerNext LT Regular" pitchFamily="34" charset="0"/>
              </a:rPr>
              <a:t>----------------   </a:t>
            </a:r>
          </a:p>
          <a:p>
            <a:pPr eaLnBrk="1" hangingPunct="1"/>
            <a:endParaRPr lang="zh-CN" altLang="en-US" sz="1067" dirty="0">
              <a:solidFill>
                <a:srgbClr val="FFFFFF"/>
              </a:solidFill>
              <a:latin typeface="FrutigerNext LT Regular" pitchFamily="34" charset="0"/>
            </a:endParaRPr>
          </a:p>
        </p:txBody>
      </p:sp>
      <p:sp>
        <p:nvSpPr>
          <p:cNvPr id="3085" name="Text Box 85"/>
          <p:cNvSpPr txBox="1">
            <a:spLocks noChangeArrowheads="1"/>
          </p:cNvSpPr>
          <p:nvPr/>
        </p:nvSpPr>
        <p:spPr bwMode="auto">
          <a:xfrm>
            <a:off x="12339647" y="1196977"/>
            <a:ext cx="1727200" cy="173438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6" tIns="45688" rIns="91376" bIns="45688">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67"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pPr eaLnBrk="1" hangingPunct="1"/>
            <a:r>
              <a:rPr lang="en-US" altLang="zh-CN" sz="1067" dirty="0">
                <a:solidFill>
                  <a:srgbClr val="FFFFFF"/>
                </a:solidFill>
                <a:latin typeface="FrutigerNext LT Regular" pitchFamily="34" charset="0"/>
              </a:rPr>
              <a:t> For specific usage details, refer to the “Typesetting Standard”.</a:t>
            </a:r>
          </a:p>
        </p:txBody>
      </p:sp>
      <p:cxnSp>
        <p:nvCxnSpPr>
          <p:cNvPr id="87" name="Straight Connector 82"/>
          <p:cNvCxnSpPr/>
          <p:nvPr/>
        </p:nvCxnSpPr>
        <p:spPr bwMode="auto">
          <a:xfrm>
            <a:off x="9674452" y="0"/>
            <a:ext cx="0" cy="246888"/>
          </a:xfrm>
          <a:prstGeom prst="line">
            <a:avLst/>
          </a:prstGeom>
          <a:noFill/>
          <a:ln w="38100">
            <a:solidFill>
              <a:srgbClr val="FFFFF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2" descr="C:\Users\z00124665\Desktop\A BETTER WAY SOLUTIONS.wmf"/>
          <p:cNvPicPr>
            <a:picLocks noChangeAspect="1" noChangeArrowheads="1"/>
          </p:cNvPicPr>
          <p:nvPr/>
        </p:nvPicPr>
        <p:blipFill>
          <a:blip r:embed="rId4" cstate="print"/>
          <a:srcRect/>
          <a:stretch>
            <a:fillRect/>
          </a:stretch>
        </p:blipFill>
        <p:spPr bwMode="auto">
          <a:xfrm>
            <a:off x="8813011" y="177223"/>
            <a:ext cx="3270250" cy="91068"/>
          </a:xfrm>
          <a:prstGeom prst="rect">
            <a:avLst/>
          </a:prstGeom>
          <a:noFill/>
        </p:spPr>
      </p:pic>
      <p:pic>
        <p:nvPicPr>
          <p:cNvPr id="83" name="Picture 101" descr="图片3副本"/>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35322" y="6354325"/>
            <a:ext cx="917860" cy="34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363044"/>
      </p:ext>
    </p:extLst>
  </p:cSld>
  <p:clrMap bg1="lt1" tx1="dk1" bg2="lt2" tx2="dk2" accent1="accent1" accent2="accent2" accent3="accent3" accent4="accent4" accent5="accent5" accent6="accent6" hlink="hlink" folHlink="folHlink"/>
  <p:sldLayoutIdLst>
    <p:sldLayoutId id="2147483832" r:id="rId1"/>
  </p:sldLayoutIdLst>
  <p:transition advClick="0">
    <p:wipe dir="r"/>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6875"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745"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6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49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55" indent="-342655"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417" indent="-28554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179" indent="-228437"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053" indent="-228437" algn="l" rtl="0" eaLnBrk="0" fontAlgn="base" hangingPunct="0">
        <a:lnSpc>
          <a:spcPct val="140000"/>
        </a:lnSpc>
        <a:spcBef>
          <a:spcPct val="0"/>
        </a:spcBef>
        <a:spcAft>
          <a:spcPct val="0"/>
        </a:spcAft>
        <a:buChar char="–"/>
        <a:defRPr sz="1333">
          <a:solidFill>
            <a:schemeClr val="tx1"/>
          </a:solidFill>
          <a:latin typeface="FrutigerNext LT Regular" pitchFamily="34" charset="0"/>
          <a:ea typeface="+mn-ea"/>
          <a:cs typeface="+mn-cs"/>
        </a:defRPr>
      </a:lvl4pPr>
      <a:lvl5pPr marL="2055925" indent="-228437"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2799" indent="-22843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671" indent="-22843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542" indent="-22843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3415" indent="-22843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745" rtl="0" eaLnBrk="1" latinLnBrk="0" hangingPunct="1">
        <a:defRPr sz="1733" kern="1200">
          <a:solidFill>
            <a:schemeClr val="tx1"/>
          </a:solidFill>
          <a:latin typeface="+mn-lt"/>
          <a:ea typeface="+mn-ea"/>
          <a:cs typeface="+mn-cs"/>
        </a:defRPr>
      </a:lvl1pPr>
      <a:lvl2pPr marL="456875" algn="l" defTabSz="913745" rtl="0" eaLnBrk="1" latinLnBrk="0" hangingPunct="1">
        <a:defRPr sz="1733" kern="1200">
          <a:solidFill>
            <a:schemeClr val="tx1"/>
          </a:solidFill>
          <a:latin typeface="+mn-lt"/>
          <a:ea typeface="+mn-ea"/>
          <a:cs typeface="+mn-cs"/>
        </a:defRPr>
      </a:lvl2pPr>
      <a:lvl3pPr marL="913745" algn="l" defTabSz="913745" rtl="0" eaLnBrk="1" latinLnBrk="0" hangingPunct="1">
        <a:defRPr sz="1733" kern="1200">
          <a:solidFill>
            <a:schemeClr val="tx1"/>
          </a:solidFill>
          <a:latin typeface="+mn-lt"/>
          <a:ea typeface="+mn-ea"/>
          <a:cs typeface="+mn-cs"/>
        </a:defRPr>
      </a:lvl3pPr>
      <a:lvl4pPr marL="1370618" algn="l" defTabSz="913745" rtl="0" eaLnBrk="1" latinLnBrk="0" hangingPunct="1">
        <a:defRPr sz="1733" kern="1200">
          <a:solidFill>
            <a:schemeClr val="tx1"/>
          </a:solidFill>
          <a:latin typeface="+mn-lt"/>
          <a:ea typeface="+mn-ea"/>
          <a:cs typeface="+mn-cs"/>
        </a:defRPr>
      </a:lvl4pPr>
      <a:lvl5pPr marL="1827490" algn="l" defTabSz="913745" rtl="0" eaLnBrk="1" latinLnBrk="0" hangingPunct="1">
        <a:defRPr sz="1733" kern="1200">
          <a:solidFill>
            <a:schemeClr val="tx1"/>
          </a:solidFill>
          <a:latin typeface="+mn-lt"/>
          <a:ea typeface="+mn-ea"/>
          <a:cs typeface="+mn-cs"/>
        </a:defRPr>
      </a:lvl5pPr>
      <a:lvl6pPr marL="2284362" algn="l" defTabSz="913745" rtl="0" eaLnBrk="1" latinLnBrk="0" hangingPunct="1">
        <a:defRPr sz="1733" kern="1200">
          <a:solidFill>
            <a:schemeClr val="tx1"/>
          </a:solidFill>
          <a:latin typeface="+mn-lt"/>
          <a:ea typeface="+mn-ea"/>
          <a:cs typeface="+mn-cs"/>
        </a:defRPr>
      </a:lvl6pPr>
      <a:lvl7pPr marL="2741235" algn="l" defTabSz="913745" rtl="0" eaLnBrk="1" latinLnBrk="0" hangingPunct="1">
        <a:defRPr sz="1733" kern="1200">
          <a:solidFill>
            <a:schemeClr val="tx1"/>
          </a:solidFill>
          <a:latin typeface="+mn-lt"/>
          <a:ea typeface="+mn-ea"/>
          <a:cs typeface="+mn-cs"/>
        </a:defRPr>
      </a:lvl7pPr>
      <a:lvl8pPr marL="3198107" algn="l" defTabSz="913745" rtl="0" eaLnBrk="1" latinLnBrk="0" hangingPunct="1">
        <a:defRPr sz="1733" kern="1200">
          <a:solidFill>
            <a:schemeClr val="tx1"/>
          </a:solidFill>
          <a:latin typeface="+mn-lt"/>
          <a:ea typeface="+mn-ea"/>
          <a:cs typeface="+mn-cs"/>
        </a:defRPr>
      </a:lvl8pPr>
      <a:lvl9pPr marL="3654978" algn="l" defTabSz="913745"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913011" y="2533650"/>
            <a:ext cx="10334626" cy="67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algn="ctr" eaLnBrk="1" hangingPunct="1"/>
            <a:r>
              <a:rPr lang="zh-CN" altLang="en-US" sz="3800" dirty="0" smtClean="0"/>
              <a:t>中石油</a:t>
            </a:r>
            <a:r>
              <a:rPr lang="zh-CN" altLang="en-US" sz="3800" dirty="0" smtClean="0"/>
              <a:t>局域网</a:t>
            </a:r>
            <a:r>
              <a:rPr lang="zh-CN" altLang="en-US" sz="3800" dirty="0" smtClean="0"/>
              <a:t>项目介绍</a:t>
            </a:r>
            <a:endParaRPr lang="zh-CN" altLang="en-US" sz="3800" dirty="0" smtClean="0"/>
          </a:p>
        </p:txBody>
      </p:sp>
      <p:pic>
        <p:nvPicPr>
          <p:cNvPr id="18433" name="图片 1" descr="说明: 说明: 说明: 2"/>
          <p:cNvPicPr>
            <a:picLocks noChangeAspect="1" noChangeArrowheads="1"/>
          </p:cNvPicPr>
          <p:nvPr/>
        </p:nvPicPr>
        <p:blipFill>
          <a:blip r:embed="rId3"/>
          <a:srcRect/>
          <a:stretch>
            <a:fillRect/>
          </a:stretch>
        </p:blipFill>
        <p:spPr bwMode="auto">
          <a:xfrm>
            <a:off x="696987" y="454360"/>
            <a:ext cx="947889" cy="908720"/>
          </a:xfrm>
          <a:prstGeom prst="rect">
            <a:avLst/>
          </a:prstGeom>
          <a:noFill/>
          <a:ln w="9525">
            <a:noFill/>
            <a:miter lim="800000"/>
            <a:headEnd/>
            <a:tailEnd/>
          </a:ln>
        </p:spPr>
      </p:pic>
    </p:spTree>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项目介绍</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局域网项目本次改造范围</a:t>
            </a:r>
          </a:p>
        </p:txBody>
      </p:sp>
      <p:sp>
        <p:nvSpPr>
          <p:cNvPr id="5" name="矩形 4"/>
          <p:cNvSpPr/>
          <p:nvPr/>
        </p:nvSpPr>
        <p:spPr>
          <a:xfrm>
            <a:off x="985019" y="2662740"/>
            <a:ext cx="4392488" cy="3046988"/>
          </a:xfrm>
          <a:prstGeom prst="rect">
            <a:avLst/>
          </a:prstGeom>
        </p:spPr>
        <p:txBody>
          <a:bodyPr wrap="square">
            <a:spAutoFit/>
          </a:bodyPr>
          <a:lstStyle/>
          <a:p>
            <a:pPr>
              <a:lnSpc>
                <a:spcPct val="150000"/>
              </a:lnSpc>
              <a:buFont typeface="Wingdings" pitchFamily="2" charset="2"/>
              <a:buChar char="l"/>
            </a:pPr>
            <a:r>
              <a:rPr lang="zh-CN" altLang="en-US" sz="1600" b="1" dirty="0" smtClean="0">
                <a:solidFill>
                  <a:srgbClr val="993300"/>
                </a:solidFill>
              </a:rPr>
              <a:t>油气田企业</a:t>
            </a:r>
            <a:endParaRPr lang="en-US" altLang="zh-CN" sz="1600" b="1" dirty="0" smtClean="0">
              <a:solidFill>
                <a:srgbClr val="993300"/>
              </a:solidFill>
            </a:endParaRPr>
          </a:p>
          <a:p>
            <a:pPr>
              <a:lnSpc>
                <a:spcPct val="150000"/>
              </a:lnSpc>
            </a:pPr>
            <a:r>
              <a:rPr lang="zh-CN" altLang="en-US" sz="1600" dirty="0" smtClean="0"/>
              <a:t>浙江油田  青海油田  西南油气田</a:t>
            </a:r>
            <a:endParaRPr lang="en-US" altLang="zh-CN" sz="1600" dirty="0" smtClean="0"/>
          </a:p>
          <a:p>
            <a:pPr>
              <a:lnSpc>
                <a:spcPct val="150000"/>
              </a:lnSpc>
              <a:buFont typeface="Wingdings" pitchFamily="2" charset="2"/>
              <a:buChar char="l"/>
            </a:pPr>
            <a:r>
              <a:rPr lang="zh-CN" altLang="en-US" sz="1600" b="1" dirty="0" smtClean="0">
                <a:solidFill>
                  <a:srgbClr val="993300"/>
                </a:solidFill>
              </a:rPr>
              <a:t>炼化企业</a:t>
            </a:r>
            <a:endParaRPr lang="en-US" altLang="zh-CN" sz="1600" b="1" dirty="0" smtClean="0">
              <a:solidFill>
                <a:srgbClr val="993300"/>
              </a:solidFill>
            </a:endParaRPr>
          </a:p>
          <a:p>
            <a:pPr>
              <a:lnSpc>
                <a:spcPct val="150000"/>
              </a:lnSpc>
            </a:pPr>
            <a:r>
              <a:rPr lang="zh-CN" altLang="en-US" sz="1600" dirty="0" smtClean="0"/>
              <a:t>兰州石化  华北化工销售  西南化工销售</a:t>
            </a:r>
            <a:endParaRPr lang="en-US" altLang="zh-CN" sz="1600" dirty="0" smtClean="0"/>
          </a:p>
          <a:p>
            <a:pPr>
              <a:lnSpc>
                <a:spcPct val="150000"/>
              </a:lnSpc>
            </a:pPr>
            <a:r>
              <a:rPr lang="zh-CN" altLang="en-US" sz="1600" dirty="0" smtClean="0"/>
              <a:t>华东化工销售  华南化工销售</a:t>
            </a:r>
            <a:endParaRPr lang="en-US" altLang="zh-CN" sz="1600" dirty="0" smtClean="0"/>
          </a:p>
          <a:p>
            <a:pPr>
              <a:lnSpc>
                <a:spcPct val="150000"/>
              </a:lnSpc>
              <a:buFont typeface="Wingdings" pitchFamily="2" charset="2"/>
              <a:buChar char="l"/>
            </a:pPr>
            <a:r>
              <a:rPr lang="zh-CN" altLang="en-US" sz="1600" b="1" dirty="0" smtClean="0">
                <a:solidFill>
                  <a:srgbClr val="993300"/>
                </a:solidFill>
              </a:rPr>
              <a:t>销售企业</a:t>
            </a:r>
            <a:endParaRPr lang="en-US" altLang="zh-CN" sz="1600" b="1" dirty="0" smtClean="0">
              <a:solidFill>
                <a:srgbClr val="993300"/>
              </a:solidFill>
            </a:endParaRPr>
          </a:p>
          <a:p>
            <a:pPr>
              <a:lnSpc>
                <a:spcPct val="150000"/>
              </a:lnSpc>
            </a:pPr>
            <a:r>
              <a:rPr lang="zh-CN" altLang="en-US" sz="1600" dirty="0" smtClean="0"/>
              <a:t>燃料油   青海销售  内蒙古销售  陕西销售</a:t>
            </a:r>
            <a:endParaRPr lang="en-US" altLang="zh-CN" sz="1600" dirty="0" smtClean="0"/>
          </a:p>
          <a:p>
            <a:pPr>
              <a:lnSpc>
                <a:spcPct val="150000"/>
              </a:lnSpc>
            </a:pPr>
            <a:r>
              <a:rPr lang="zh-CN" altLang="en-US" sz="1600" dirty="0" smtClean="0"/>
              <a:t>甘肃销售  云南销售  贵州销售  河北销售</a:t>
            </a:r>
            <a:endParaRPr lang="en-US" altLang="zh-CN" sz="1600" dirty="0" smtClean="0"/>
          </a:p>
        </p:txBody>
      </p:sp>
      <p:sp>
        <p:nvSpPr>
          <p:cNvPr id="6" name="矩形 5"/>
          <p:cNvSpPr/>
          <p:nvPr/>
        </p:nvSpPr>
        <p:spPr>
          <a:xfrm>
            <a:off x="8617719" y="2732440"/>
            <a:ext cx="3528392" cy="3046988"/>
          </a:xfrm>
          <a:prstGeom prst="rect">
            <a:avLst/>
          </a:prstGeom>
        </p:spPr>
        <p:txBody>
          <a:bodyPr wrap="square">
            <a:spAutoFit/>
          </a:bodyPr>
          <a:lstStyle/>
          <a:p>
            <a:pPr>
              <a:lnSpc>
                <a:spcPct val="150000"/>
              </a:lnSpc>
              <a:buFont typeface="Wingdings" pitchFamily="2" charset="2"/>
              <a:buChar char="l"/>
            </a:pPr>
            <a:r>
              <a:rPr lang="zh-CN" altLang="en-US" sz="1600" b="1" dirty="0" smtClean="0">
                <a:solidFill>
                  <a:srgbClr val="993300"/>
                </a:solidFill>
              </a:rPr>
              <a:t>天然气与管道储运企业</a:t>
            </a:r>
            <a:endParaRPr lang="en-US" altLang="zh-CN" sz="1600" b="1" dirty="0" smtClean="0">
              <a:solidFill>
                <a:srgbClr val="993300"/>
              </a:solidFill>
            </a:endParaRPr>
          </a:p>
          <a:p>
            <a:pPr>
              <a:lnSpc>
                <a:spcPct val="150000"/>
              </a:lnSpc>
            </a:pPr>
            <a:r>
              <a:rPr lang="zh-CN" altLang="en-US" sz="1600" dirty="0" smtClean="0"/>
              <a:t>江苏液化天然气</a:t>
            </a:r>
            <a:endParaRPr lang="en-US" altLang="zh-CN" sz="1600" dirty="0" smtClean="0"/>
          </a:p>
          <a:p>
            <a:pPr>
              <a:lnSpc>
                <a:spcPct val="150000"/>
              </a:lnSpc>
              <a:buFont typeface="Wingdings" pitchFamily="2" charset="2"/>
              <a:buChar char="l"/>
            </a:pPr>
            <a:r>
              <a:rPr lang="zh-CN" altLang="en-US" sz="1600" b="1" dirty="0" smtClean="0">
                <a:solidFill>
                  <a:srgbClr val="993300"/>
                </a:solidFill>
              </a:rPr>
              <a:t>装备制造企业</a:t>
            </a:r>
            <a:endParaRPr lang="en-US" altLang="zh-CN" sz="1600" b="1" dirty="0" smtClean="0">
              <a:solidFill>
                <a:srgbClr val="993300"/>
              </a:solidFill>
            </a:endParaRPr>
          </a:p>
          <a:p>
            <a:pPr>
              <a:lnSpc>
                <a:spcPct val="150000"/>
              </a:lnSpc>
            </a:pPr>
            <a:r>
              <a:rPr lang="zh-CN" altLang="en-US" sz="1600" dirty="0" smtClean="0"/>
              <a:t>渤海装备</a:t>
            </a:r>
            <a:endParaRPr lang="en-US" altLang="zh-CN" sz="1600" dirty="0" smtClean="0"/>
          </a:p>
          <a:p>
            <a:pPr>
              <a:lnSpc>
                <a:spcPct val="150000"/>
              </a:lnSpc>
              <a:buFont typeface="Wingdings" pitchFamily="2" charset="2"/>
              <a:buChar char="l"/>
            </a:pPr>
            <a:r>
              <a:rPr lang="zh-CN" altLang="en-US" sz="1600" b="1" dirty="0" smtClean="0">
                <a:solidFill>
                  <a:srgbClr val="993300"/>
                </a:solidFill>
              </a:rPr>
              <a:t>科研及事业单位</a:t>
            </a:r>
            <a:endParaRPr lang="en-US" altLang="zh-CN" sz="1600" b="1" dirty="0" smtClean="0">
              <a:solidFill>
                <a:srgbClr val="993300"/>
              </a:solidFill>
            </a:endParaRPr>
          </a:p>
          <a:p>
            <a:pPr>
              <a:lnSpc>
                <a:spcPct val="150000"/>
              </a:lnSpc>
            </a:pPr>
            <a:r>
              <a:rPr lang="zh-CN" altLang="en-US" sz="1600" dirty="0" smtClean="0"/>
              <a:t>规划总院</a:t>
            </a:r>
            <a:endParaRPr lang="en-US" altLang="zh-CN" sz="1600" dirty="0" smtClean="0"/>
          </a:p>
          <a:p>
            <a:pPr>
              <a:lnSpc>
                <a:spcPct val="150000"/>
              </a:lnSpc>
              <a:buFont typeface="Wingdings" pitchFamily="2" charset="2"/>
              <a:buChar char="l"/>
            </a:pPr>
            <a:r>
              <a:rPr lang="zh-CN" altLang="en-US" sz="1600" b="1" dirty="0" smtClean="0">
                <a:solidFill>
                  <a:srgbClr val="993300"/>
                </a:solidFill>
              </a:rPr>
              <a:t>其他单位</a:t>
            </a:r>
            <a:endParaRPr lang="en-US" altLang="zh-CN" sz="1600" b="1" dirty="0" smtClean="0">
              <a:solidFill>
                <a:srgbClr val="993300"/>
              </a:solidFill>
            </a:endParaRPr>
          </a:p>
          <a:p>
            <a:pPr>
              <a:lnSpc>
                <a:spcPct val="150000"/>
              </a:lnSpc>
            </a:pPr>
            <a:r>
              <a:rPr lang="zh-CN" altLang="en-US" sz="1600" dirty="0" smtClean="0"/>
              <a:t>天然气运输公司</a:t>
            </a:r>
            <a:endParaRPr lang="en-US" altLang="zh-CN" sz="1600" dirty="0" smtClean="0"/>
          </a:p>
        </p:txBody>
      </p:sp>
      <p:sp>
        <p:nvSpPr>
          <p:cNvPr id="8" name="矩形 7"/>
          <p:cNvSpPr/>
          <p:nvPr/>
        </p:nvSpPr>
        <p:spPr>
          <a:xfrm>
            <a:off x="913011" y="1040951"/>
            <a:ext cx="10297914" cy="1291379"/>
          </a:xfrm>
          <a:prstGeom prst="rect">
            <a:avLst/>
          </a:prstGeom>
        </p:spPr>
        <p:txBody>
          <a:bodyPr wrap="square">
            <a:spAutoFit/>
          </a:bodyPr>
          <a:lstStyle/>
          <a:p>
            <a:pPr>
              <a:lnSpc>
                <a:spcPct val="150000"/>
              </a:lnSpc>
            </a:pPr>
            <a:r>
              <a:rPr lang="zh-CN" altLang="en-US" dirty="0" smtClean="0"/>
              <a:t>中石油</a:t>
            </a:r>
            <a:r>
              <a:rPr lang="en-US" altLang="zh-CN" dirty="0" smtClean="0"/>
              <a:t>B</a:t>
            </a:r>
            <a:r>
              <a:rPr lang="zh-CN" altLang="en-US" dirty="0" smtClean="0"/>
              <a:t>包项目是中石油十二五局域网改造的一部分，一期涉及</a:t>
            </a:r>
            <a:r>
              <a:rPr lang="en-US" altLang="zh-CN" dirty="0" smtClean="0"/>
              <a:t>20</a:t>
            </a:r>
            <a:r>
              <a:rPr lang="zh-CN" altLang="en-US" dirty="0" smtClean="0"/>
              <a:t>多家局级单位，后续还有</a:t>
            </a:r>
            <a:r>
              <a:rPr lang="en-US" altLang="zh-CN" dirty="0" smtClean="0"/>
              <a:t>100</a:t>
            </a:r>
            <a:r>
              <a:rPr lang="zh-CN" altLang="en-US" dirty="0" smtClean="0"/>
              <a:t>多家单位需要进行改造；本次项目涉及的产品</a:t>
            </a:r>
            <a:r>
              <a:rPr lang="zh-CN" altLang="en-US" dirty="0" smtClean="0"/>
              <a:t>包括</a:t>
            </a:r>
            <a:r>
              <a:rPr lang="en-US" altLang="zh-CN" dirty="0" smtClean="0"/>
              <a:t>NE40E-X8</a:t>
            </a:r>
            <a:r>
              <a:rPr lang="en-US" altLang="zh-CN" dirty="0" smtClean="0"/>
              <a:t>/X3</a:t>
            </a:r>
            <a:r>
              <a:rPr lang="zh-CN" altLang="en-US" dirty="0" smtClean="0"/>
              <a:t>，</a:t>
            </a:r>
            <a:r>
              <a:rPr lang="en-US" altLang="zh-CN" dirty="0" smtClean="0"/>
              <a:t>S9700</a:t>
            </a:r>
            <a:r>
              <a:rPr lang="en-US" altLang="zh-CN" dirty="0" smtClean="0"/>
              <a:t>/S12700</a:t>
            </a:r>
            <a:r>
              <a:rPr lang="zh-CN" altLang="en-US" dirty="0" smtClean="0"/>
              <a:t>系列，</a:t>
            </a:r>
            <a:r>
              <a:rPr lang="en-US" altLang="zh-CN" dirty="0" smtClean="0"/>
              <a:t>AR2240</a:t>
            </a:r>
            <a:r>
              <a:rPr lang="zh-CN" altLang="en-US" dirty="0" smtClean="0"/>
              <a:t>，</a:t>
            </a:r>
            <a:r>
              <a:rPr lang="en-US" altLang="zh-CN" dirty="0" smtClean="0"/>
              <a:t>S5700</a:t>
            </a:r>
            <a:r>
              <a:rPr lang="zh-CN" altLang="en-US" dirty="0" smtClean="0"/>
              <a:t>系列，</a:t>
            </a:r>
            <a:r>
              <a:rPr lang="en-US" altLang="zh-CN" dirty="0" smtClean="0"/>
              <a:t>eSight</a:t>
            </a:r>
            <a:r>
              <a:rPr lang="zh-CN" altLang="en-US" dirty="0" smtClean="0"/>
              <a:t>网</a:t>
            </a:r>
            <a:r>
              <a:rPr lang="zh-CN" altLang="en-US" dirty="0" smtClean="0"/>
              <a:t>管系列；</a:t>
            </a:r>
            <a:endParaRPr lang="zh-CN" altLang="en-US" dirty="0" smtClean="0"/>
          </a:p>
        </p:txBody>
      </p:sp>
      <p:sp>
        <p:nvSpPr>
          <p:cNvPr id="2" name="文本框 1"/>
          <p:cNvSpPr txBox="1"/>
          <p:nvPr/>
        </p:nvSpPr>
        <p:spPr>
          <a:xfrm>
            <a:off x="768995" y="2332330"/>
            <a:ext cx="5400600" cy="400110"/>
          </a:xfrm>
          <a:prstGeom prst="rect">
            <a:avLst/>
          </a:prstGeom>
          <a:noFill/>
        </p:spPr>
        <p:txBody>
          <a:bodyPr wrap="square" rtlCol="0">
            <a:spAutoFit/>
          </a:bodyPr>
          <a:lstStyle/>
          <a:p>
            <a:r>
              <a:rPr lang="zh-CN" altLang="en-US" sz="2000" b="1" dirty="0" smtClean="0">
                <a:solidFill>
                  <a:srgbClr val="FF0000"/>
                </a:solidFill>
              </a:rPr>
              <a:t>主要涉及单位类型：</a:t>
            </a:r>
            <a:endParaRPr lang="zh-CN" altLang="en-US" sz="2000" b="1" dirty="0">
              <a:solidFill>
                <a:srgbClr val="FF0000"/>
              </a:solidFill>
            </a:endParaRPr>
          </a:p>
        </p:txBody>
      </p:sp>
      <p:sp>
        <p:nvSpPr>
          <p:cNvPr id="3" name="矩形 2"/>
          <p:cNvSpPr/>
          <p:nvPr/>
        </p:nvSpPr>
        <p:spPr>
          <a:xfrm>
            <a:off x="985019" y="5709728"/>
            <a:ext cx="9966672" cy="646331"/>
          </a:xfrm>
          <a:prstGeom prst="rect">
            <a:avLst/>
          </a:prstGeom>
        </p:spPr>
        <p:txBody>
          <a:bodyPr wrap="square">
            <a:spAutoFit/>
          </a:bodyPr>
          <a:lstStyle/>
          <a:p>
            <a:r>
              <a:rPr lang="zh-CN" altLang="en-US" b="1" dirty="0">
                <a:solidFill>
                  <a:srgbClr val="FF0000"/>
                </a:solidFill>
              </a:rPr>
              <a:t>本期项目涉及的公司业务不同，分布范围差异较大，包含全国性分公司、跨省分公司、省局分公司和市局</a:t>
            </a:r>
            <a:r>
              <a:rPr lang="zh-CN" altLang="en-US" b="1" dirty="0" smtClean="0">
                <a:solidFill>
                  <a:srgbClr val="FF0000"/>
                </a:solidFill>
              </a:rPr>
              <a:t>分公司！</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2260" y="358583"/>
            <a:ext cx="11401267" cy="745784"/>
          </a:xfrm>
        </p:spPr>
        <p:txBody>
          <a:bodyPr/>
          <a:lstStyle/>
          <a:p>
            <a:r>
              <a:rPr lang="zh-CN" altLang="en-US" sz="2667" dirty="0" smtClean="0">
                <a:latin typeface="宋体" pitchFamily="2" charset="-122"/>
                <a:ea typeface="宋体" pitchFamily="2" charset="-122"/>
              </a:rPr>
              <a:t>项目介绍</a:t>
            </a:r>
            <a:r>
              <a:rPr lang="en-US" altLang="zh-CN" sz="2667" dirty="0" smtClean="0">
                <a:latin typeface="宋体" pitchFamily="2" charset="-122"/>
                <a:ea typeface="宋体" pitchFamily="2" charset="-122"/>
              </a:rPr>
              <a:t>-</a:t>
            </a:r>
            <a:r>
              <a:rPr lang="zh-CN" altLang="en-US" sz="2667" dirty="0" smtClean="0">
                <a:latin typeface="宋体" pitchFamily="2" charset="-122"/>
                <a:ea typeface="宋体" pitchFamily="2" charset="-122"/>
              </a:rPr>
              <a:t>模板材料（项目</a:t>
            </a:r>
            <a:r>
              <a:rPr lang="zh-CN" altLang="en-US" sz="2667" dirty="0">
                <a:latin typeface="宋体" pitchFamily="2" charset="-122"/>
                <a:ea typeface="宋体" pitchFamily="2" charset="-122"/>
              </a:rPr>
              <a:t>定制</a:t>
            </a:r>
            <a:r>
              <a:rPr lang="zh-CN" altLang="en-US" sz="2667" dirty="0" smtClean="0">
                <a:latin typeface="宋体" pitchFamily="2" charset="-122"/>
                <a:ea typeface="宋体" pitchFamily="2" charset="-122"/>
              </a:rPr>
              <a:t>化，务必高要求</a:t>
            </a:r>
            <a:r>
              <a:rPr lang="zh-CN" altLang="en-US" sz="2667" dirty="0">
                <a:latin typeface="宋体" pitchFamily="2" charset="-122"/>
                <a:ea typeface="宋体" pitchFamily="2" charset="-122"/>
              </a:rPr>
              <a:t>、</a:t>
            </a:r>
            <a:r>
              <a:rPr lang="zh-CN" altLang="en-US" sz="2667" dirty="0" smtClean="0">
                <a:latin typeface="宋体" pitchFamily="2" charset="-122"/>
                <a:ea typeface="宋体" pitchFamily="2" charset="-122"/>
              </a:rPr>
              <a:t>高标准完成）</a:t>
            </a:r>
            <a:endParaRPr lang="en-US" sz="2667" dirty="0">
              <a:latin typeface="宋体" pitchFamily="2" charset="-122"/>
              <a:ea typeface="宋体" pitchFamily="2" charset="-122"/>
            </a:endParaRPr>
          </a:p>
        </p:txBody>
      </p:sp>
      <p:grpSp>
        <p:nvGrpSpPr>
          <p:cNvPr id="75" name="组合 78"/>
          <p:cNvGrpSpPr>
            <a:grpSpLocks/>
          </p:cNvGrpSpPr>
          <p:nvPr/>
        </p:nvGrpSpPr>
        <p:grpSpPr bwMode="auto">
          <a:xfrm>
            <a:off x="6940984" y="7193900"/>
            <a:ext cx="2944283" cy="339758"/>
            <a:chOff x="8017420" y="483454"/>
            <a:chExt cx="3480767" cy="254722"/>
          </a:xfrm>
        </p:grpSpPr>
        <p:sp>
          <p:nvSpPr>
            <p:cNvPr id="76" name="矩形 101"/>
            <p:cNvSpPr>
              <a:spLocks noChangeArrowheads="1"/>
            </p:cNvSpPr>
            <p:nvPr/>
          </p:nvSpPr>
          <p:spPr bwMode="auto">
            <a:xfrm>
              <a:off x="8017420" y="492131"/>
              <a:ext cx="1680567" cy="246045"/>
            </a:xfrm>
            <a:prstGeom prst="rect">
              <a:avLst/>
            </a:prstGeom>
            <a:noFill/>
            <a:ln w="9525">
              <a:noFill/>
              <a:miter lim="800000"/>
              <a:headEnd/>
              <a:tailEnd/>
            </a:ln>
          </p:spPr>
          <p:txBody>
            <a:bodyPr lIns="121873" tIns="60937" rIns="121873" bIns="60937" anchor="ctr">
              <a:spAutoFit/>
            </a:bodyPr>
            <a:lstStyle/>
            <a:p>
              <a:endParaRPr lang="zh-CN" altLang="en-US" sz="1333" b="1">
                <a:solidFill>
                  <a:srgbClr val="FF0000"/>
                </a:solidFill>
                <a:latin typeface="Arial" pitchFamily="34" charset="0"/>
                <a:ea typeface="华文细黑" pitchFamily="2" charset="-122"/>
              </a:endParaRPr>
            </a:p>
          </p:txBody>
        </p:sp>
        <p:sp>
          <p:nvSpPr>
            <p:cNvPr id="77" name="矩形 102"/>
            <p:cNvSpPr>
              <a:spLocks noChangeArrowheads="1"/>
            </p:cNvSpPr>
            <p:nvPr/>
          </p:nvSpPr>
          <p:spPr bwMode="auto">
            <a:xfrm>
              <a:off x="9842002" y="483454"/>
              <a:ext cx="1656185" cy="246046"/>
            </a:xfrm>
            <a:prstGeom prst="rect">
              <a:avLst/>
            </a:prstGeom>
            <a:noFill/>
            <a:ln w="9525">
              <a:noFill/>
              <a:miter lim="800000"/>
              <a:headEnd/>
              <a:tailEnd/>
            </a:ln>
          </p:spPr>
          <p:txBody>
            <a:bodyPr lIns="121873" tIns="60937" rIns="121873" bIns="60937" anchor="ctr">
              <a:spAutoFit/>
            </a:bodyPr>
            <a:lstStyle/>
            <a:p>
              <a:endParaRPr lang="zh-CN" altLang="en-US" sz="1333" b="1">
                <a:solidFill>
                  <a:srgbClr val="FF0000"/>
                </a:solidFill>
                <a:latin typeface="Arial" pitchFamily="34" charset="0"/>
                <a:ea typeface="华文细黑" pitchFamily="2" charset="-122"/>
              </a:endParaRPr>
            </a:p>
          </p:txBody>
        </p:sp>
      </p:grpSp>
      <p:pic>
        <p:nvPicPr>
          <p:cNvPr id="2" name="图片 1"/>
          <p:cNvPicPr>
            <a:picLocks noChangeAspect="1"/>
          </p:cNvPicPr>
          <p:nvPr/>
        </p:nvPicPr>
        <p:blipFill>
          <a:blip r:embed="rId3"/>
          <a:stretch>
            <a:fillRect/>
          </a:stretch>
        </p:blipFill>
        <p:spPr>
          <a:xfrm>
            <a:off x="919488" y="1539384"/>
            <a:ext cx="2930831" cy="2789716"/>
          </a:xfrm>
          <a:prstGeom prst="rect">
            <a:avLst/>
          </a:prstGeom>
        </p:spPr>
      </p:pic>
      <p:pic>
        <p:nvPicPr>
          <p:cNvPr id="4" name="图片 3"/>
          <p:cNvPicPr>
            <a:picLocks noChangeAspect="1"/>
          </p:cNvPicPr>
          <p:nvPr/>
        </p:nvPicPr>
        <p:blipFill>
          <a:blip r:embed="rId4"/>
          <a:stretch>
            <a:fillRect/>
          </a:stretch>
        </p:blipFill>
        <p:spPr>
          <a:xfrm>
            <a:off x="3463092" y="1299359"/>
            <a:ext cx="2575572" cy="4803647"/>
          </a:xfrm>
          <a:prstGeom prst="rect">
            <a:avLst/>
          </a:prstGeom>
        </p:spPr>
      </p:pic>
      <p:pic>
        <p:nvPicPr>
          <p:cNvPr id="5" name="图片 4"/>
          <p:cNvPicPr>
            <a:picLocks noChangeAspect="1"/>
          </p:cNvPicPr>
          <p:nvPr/>
        </p:nvPicPr>
        <p:blipFill>
          <a:blip r:embed="rId5"/>
          <a:stretch>
            <a:fillRect/>
          </a:stretch>
        </p:blipFill>
        <p:spPr>
          <a:xfrm>
            <a:off x="835872" y="4309763"/>
            <a:ext cx="2930831" cy="2013931"/>
          </a:xfrm>
          <a:prstGeom prst="rect">
            <a:avLst/>
          </a:prstGeom>
        </p:spPr>
      </p:pic>
      <p:sp>
        <p:nvSpPr>
          <p:cNvPr id="42" name="矩形 80"/>
          <p:cNvSpPr>
            <a:spLocks noChangeArrowheads="1"/>
          </p:cNvSpPr>
          <p:nvPr/>
        </p:nvSpPr>
        <p:spPr bwMode="auto">
          <a:xfrm>
            <a:off x="6157594" y="1299359"/>
            <a:ext cx="5775933" cy="4803648"/>
          </a:xfrm>
          <a:prstGeom prst="rect">
            <a:avLst/>
          </a:prstGeom>
          <a:noFill/>
          <a:ln w="25400">
            <a:solidFill>
              <a:srgbClr val="CC3300"/>
            </a:solidFill>
            <a:miter lim="800000"/>
            <a:headEnd/>
            <a:tailEnd/>
          </a:ln>
        </p:spPr>
        <p:txBody>
          <a:bodyPr lIns="121873" tIns="60937" rIns="121873" bIns="60937" anchor="ctr"/>
          <a:lstStyle/>
          <a:p>
            <a:pPr>
              <a:buClr>
                <a:srgbClr val="CC9900"/>
              </a:buClr>
              <a:buFont typeface="Wingdings" pitchFamily="2" charset="2"/>
              <a:buChar char="n"/>
            </a:pPr>
            <a:endParaRPr lang="zh-CN" altLang="en-US" sz="1600" b="1">
              <a:solidFill>
                <a:srgbClr val="000000"/>
              </a:solidFill>
              <a:latin typeface="Arial" pitchFamily="34" charset="0"/>
              <a:ea typeface="华文细黑" pitchFamily="2" charset="-122"/>
            </a:endParaRPr>
          </a:p>
        </p:txBody>
      </p:sp>
      <p:sp>
        <p:nvSpPr>
          <p:cNvPr id="43" name="矩形 15"/>
          <p:cNvSpPr>
            <a:spLocks noChangeArrowheads="1"/>
          </p:cNvSpPr>
          <p:nvPr/>
        </p:nvSpPr>
        <p:spPr bwMode="auto">
          <a:xfrm>
            <a:off x="6291480" y="1378864"/>
            <a:ext cx="5506740" cy="541867"/>
          </a:xfrm>
          <a:prstGeom prst="rect">
            <a:avLst/>
          </a:prstGeom>
          <a:solidFill>
            <a:srgbClr val="990000"/>
          </a:solidFill>
          <a:ln w="9525">
            <a:noFill/>
            <a:miter lim="800000"/>
            <a:headEnd/>
            <a:tailEnd/>
          </a:ln>
          <a:effectLst>
            <a:outerShdw blurRad="50800" dist="38100" algn="l" rotWithShape="0">
              <a:prstClr val="black">
                <a:alpha val="40000"/>
              </a:prstClr>
            </a:outerShdw>
          </a:effectLst>
        </p:spPr>
        <p:txBody>
          <a:bodyPr lIns="121873" tIns="60937" rIns="121873" bIns="60937" anchor="ctr"/>
          <a:lstStyle/>
          <a:p>
            <a:pPr algn="ctr">
              <a:buClr>
                <a:srgbClr val="CC9900"/>
              </a:buClr>
              <a:defRPr/>
            </a:pPr>
            <a:r>
              <a:rPr lang="zh-CN" altLang="en-US" b="1" dirty="0" smtClean="0">
                <a:solidFill>
                  <a:srgbClr val="FFFFFF"/>
                </a:solidFill>
                <a:latin typeface="Arial"/>
                <a:ea typeface="华文细黑"/>
              </a:rPr>
              <a:t>主要技术环节</a:t>
            </a:r>
            <a:endParaRPr lang="zh-CN" altLang="en-US" b="1" dirty="0">
              <a:solidFill>
                <a:srgbClr val="FFFFFF"/>
              </a:solidFill>
              <a:latin typeface="Arial"/>
              <a:ea typeface="华文细黑"/>
            </a:endParaRPr>
          </a:p>
        </p:txBody>
      </p:sp>
      <p:sp>
        <p:nvSpPr>
          <p:cNvPr id="44" name="矩形 43"/>
          <p:cNvSpPr/>
          <p:nvPr/>
        </p:nvSpPr>
        <p:spPr bwMode="auto">
          <a:xfrm>
            <a:off x="6251468" y="2708921"/>
            <a:ext cx="1796137" cy="3240359"/>
          </a:xfrm>
          <a:prstGeom prst="rect">
            <a:avLst/>
          </a:prstGeom>
          <a:solidFill>
            <a:srgbClr val="B2B2B2">
              <a:lumMod val="60000"/>
              <a:lumOff val="40000"/>
              <a:alpha val="49000"/>
            </a:srgbClr>
          </a:solidFill>
          <a:ln>
            <a:noFill/>
          </a:ln>
          <a:effectLst>
            <a:outerShdw blurRad="63500" sx="102000" sy="102000" algn="ctr" rotWithShape="0">
              <a:prstClr val="black">
                <a:alpha val="6000"/>
              </a:prstClr>
            </a:outerShdw>
          </a:effectLst>
          <a:extLst/>
        </p:spPr>
        <p:txBody>
          <a:bodyPr lIns="121873" tIns="60937" rIns="121873" bIns="60937" anchor="ctr"/>
          <a:lstStyle/>
          <a:p>
            <a:pPr defTabSz="1066773">
              <a:lnSpc>
                <a:spcPct val="150000"/>
              </a:lnSpc>
            </a:pPr>
            <a:r>
              <a:rPr lang="zh-CN" altLang="en-US" sz="1333" dirty="0">
                <a:solidFill>
                  <a:srgbClr val="0070C0"/>
                </a:solidFill>
                <a:latin typeface="宋体" pitchFamily="2" charset="-122"/>
              </a:rPr>
              <a:t>◆业务现状调研</a:t>
            </a:r>
            <a:endParaRPr lang="en-US" altLang="zh-CN" sz="1333" dirty="0">
              <a:solidFill>
                <a:srgbClr val="0070C0"/>
              </a:solidFill>
              <a:latin typeface="宋体" pitchFamily="2" charset="-122"/>
            </a:endParaRPr>
          </a:p>
          <a:p>
            <a:pPr defTabSz="1066773">
              <a:lnSpc>
                <a:spcPct val="150000"/>
              </a:lnSpc>
            </a:pPr>
            <a:r>
              <a:rPr lang="zh-CN" altLang="en-US" sz="1333" dirty="0">
                <a:solidFill>
                  <a:srgbClr val="000000"/>
                </a:solidFill>
                <a:latin typeface="宋体" pitchFamily="2" charset="-122"/>
              </a:rPr>
              <a:t>总体业务部署</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业务承载走向</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业务拓扑了解</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现</a:t>
            </a:r>
            <a:r>
              <a:rPr lang="zh-CN" altLang="en-US" sz="1333" dirty="0">
                <a:solidFill>
                  <a:srgbClr val="000000"/>
                </a:solidFill>
                <a:latin typeface="宋体" pitchFamily="2" charset="-122"/>
              </a:rPr>
              <a:t>网配置采集</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70C0"/>
                </a:solidFill>
                <a:latin typeface="宋体" pitchFamily="2" charset="-122"/>
              </a:rPr>
              <a:t>◆核心机房环境调研</a:t>
            </a:r>
            <a:endParaRPr lang="en-US" altLang="zh-CN" sz="1333" dirty="0">
              <a:solidFill>
                <a:srgbClr val="0070C0"/>
              </a:solidFill>
              <a:latin typeface="宋体" pitchFamily="2" charset="-122"/>
            </a:endParaRPr>
          </a:p>
          <a:p>
            <a:pPr defTabSz="1066773">
              <a:lnSpc>
                <a:spcPct val="150000"/>
              </a:lnSpc>
            </a:pPr>
            <a:r>
              <a:rPr lang="zh-CN" altLang="en-US" sz="1333" dirty="0">
                <a:solidFill>
                  <a:srgbClr val="0070C0"/>
                </a:solidFill>
                <a:latin typeface="宋体" pitchFamily="2" charset="-122"/>
              </a:rPr>
              <a:t>◆分公司环境调研</a:t>
            </a:r>
            <a:endParaRPr lang="en-US" altLang="zh-CN" sz="1333" dirty="0">
              <a:solidFill>
                <a:srgbClr val="0070C0"/>
              </a:solidFill>
              <a:latin typeface="宋体" pitchFamily="2" charset="-122"/>
            </a:endParaRPr>
          </a:p>
          <a:p>
            <a:pPr defTabSz="1066773">
              <a:lnSpc>
                <a:spcPct val="150000"/>
              </a:lnSpc>
            </a:pPr>
            <a:r>
              <a:rPr lang="zh-CN" altLang="en-US" sz="1333" dirty="0">
                <a:solidFill>
                  <a:srgbClr val="0070C0"/>
                </a:solidFill>
                <a:latin typeface="宋体" pitchFamily="2" charset="-122"/>
              </a:rPr>
              <a:t>◆现网信息梳理</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端口互联、</a:t>
            </a:r>
            <a:r>
              <a:rPr lang="en-US" altLang="zh-CN" sz="1333" dirty="0" err="1">
                <a:solidFill>
                  <a:srgbClr val="000000"/>
                </a:solidFill>
                <a:latin typeface="宋体" pitchFamily="2" charset="-122"/>
              </a:rPr>
              <a:t>vlan</a:t>
            </a:r>
            <a:r>
              <a:rPr lang="zh-CN" altLang="en-US" sz="1333" dirty="0">
                <a:solidFill>
                  <a:srgbClr val="000000"/>
                </a:solidFill>
                <a:latin typeface="宋体" pitchFamily="2" charset="-122"/>
              </a:rPr>
              <a:t>地址</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路由、可靠性业务</a:t>
            </a:r>
            <a:endParaRPr lang="en-US" altLang="zh-CN" sz="1333" dirty="0">
              <a:solidFill>
                <a:srgbClr val="000000"/>
              </a:solidFill>
              <a:latin typeface="宋体" pitchFamily="2" charset="-122"/>
            </a:endParaRPr>
          </a:p>
          <a:p>
            <a:pPr defTabSz="1066773">
              <a:lnSpc>
                <a:spcPct val="150000"/>
              </a:lnSpc>
            </a:pPr>
            <a:r>
              <a:rPr lang="en-US" altLang="zh-CN" sz="1333" dirty="0" err="1">
                <a:solidFill>
                  <a:srgbClr val="000000"/>
                </a:solidFill>
                <a:latin typeface="宋体" pitchFamily="2" charset="-122"/>
              </a:rPr>
              <a:t>Qos</a:t>
            </a:r>
            <a:r>
              <a:rPr lang="zh-CN" altLang="en-US" sz="1333" dirty="0">
                <a:solidFill>
                  <a:srgbClr val="000000"/>
                </a:solidFill>
                <a:latin typeface="宋体" pitchFamily="2" charset="-122"/>
              </a:rPr>
              <a:t>、安全类业务</a:t>
            </a:r>
            <a:endParaRPr lang="en-US" altLang="zh-CN" sz="1333" dirty="0">
              <a:solidFill>
                <a:srgbClr val="000000"/>
              </a:solidFill>
              <a:latin typeface="宋体" pitchFamily="2" charset="-122"/>
            </a:endParaRPr>
          </a:p>
        </p:txBody>
      </p:sp>
      <p:sp>
        <p:nvSpPr>
          <p:cNvPr id="45" name="矩形 66"/>
          <p:cNvSpPr>
            <a:spLocks noChangeArrowheads="1"/>
          </p:cNvSpPr>
          <p:nvPr/>
        </p:nvSpPr>
        <p:spPr bwMode="auto">
          <a:xfrm>
            <a:off x="6270825" y="1998516"/>
            <a:ext cx="1776781" cy="710405"/>
          </a:xfrm>
          <a:prstGeom prst="rect">
            <a:avLst/>
          </a:prstGeom>
          <a:solidFill>
            <a:srgbClr val="00B050"/>
          </a:solidFill>
          <a:ln w="9525">
            <a:noFill/>
            <a:miter lim="800000"/>
            <a:headEnd/>
            <a:tailEnd/>
          </a:ln>
          <a:effectLst>
            <a:outerShdw blurRad="50800" dist="38100" algn="l" rotWithShape="0">
              <a:prstClr val="black">
                <a:alpha val="40000"/>
              </a:prstClr>
            </a:outerShdw>
          </a:effectLst>
        </p:spPr>
        <p:txBody>
          <a:bodyPr lIns="121873" tIns="60937" rIns="121873" bIns="60937" anchor="ctr"/>
          <a:lstStyle/>
          <a:p>
            <a:pPr algn="ctr">
              <a:buClr>
                <a:srgbClr val="CC9900"/>
              </a:buClr>
              <a:defRPr/>
            </a:pPr>
            <a:r>
              <a:rPr lang="zh-CN" altLang="en-US" b="1" dirty="0" smtClean="0">
                <a:solidFill>
                  <a:srgbClr val="FFFFFF"/>
                </a:solidFill>
                <a:latin typeface="Arial"/>
                <a:ea typeface="华文细黑"/>
              </a:rPr>
              <a:t>现网调研</a:t>
            </a:r>
            <a:endParaRPr lang="zh-CN" altLang="en-US" b="1" dirty="0">
              <a:solidFill>
                <a:srgbClr val="FFFFFF"/>
              </a:solidFill>
              <a:latin typeface="Arial"/>
              <a:ea typeface="华文细黑"/>
            </a:endParaRPr>
          </a:p>
        </p:txBody>
      </p:sp>
      <p:sp>
        <p:nvSpPr>
          <p:cNvPr id="50" name="矩形 49"/>
          <p:cNvSpPr/>
          <p:nvPr/>
        </p:nvSpPr>
        <p:spPr bwMode="auto">
          <a:xfrm>
            <a:off x="8168820" y="2708920"/>
            <a:ext cx="1796137" cy="3252736"/>
          </a:xfrm>
          <a:prstGeom prst="rect">
            <a:avLst/>
          </a:prstGeom>
          <a:solidFill>
            <a:srgbClr val="B2B2B2">
              <a:lumMod val="60000"/>
              <a:lumOff val="40000"/>
              <a:alpha val="49000"/>
            </a:srgbClr>
          </a:solidFill>
          <a:ln>
            <a:noFill/>
          </a:ln>
          <a:effectLst>
            <a:outerShdw blurRad="63500" sx="102000" sy="102000" algn="ctr" rotWithShape="0">
              <a:prstClr val="black">
                <a:alpha val="6000"/>
              </a:prstClr>
            </a:outerShdw>
          </a:effectLst>
          <a:extLst/>
        </p:spPr>
        <p:txBody>
          <a:bodyPr lIns="121873" tIns="60937" rIns="121873" bIns="60937" anchor="ctr"/>
          <a:lstStyle/>
          <a:p>
            <a:pPr defTabSz="1066773">
              <a:lnSpc>
                <a:spcPct val="150000"/>
              </a:lnSpc>
            </a:pPr>
            <a:r>
              <a:rPr lang="zh-CN" altLang="en-US" sz="1333" dirty="0">
                <a:solidFill>
                  <a:srgbClr val="0070C0"/>
                </a:solidFill>
                <a:latin typeface="宋体" pitchFamily="2" charset="-122"/>
              </a:rPr>
              <a:t>◆网络规划设计</a:t>
            </a:r>
            <a:endParaRPr lang="en-US" altLang="zh-CN" sz="1333" dirty="0">
              <a:solidFill>
                <a:srgbClr val="0070C0"/>
              </a:solidFill>
              <a:latin typeface="宋体" pitchFamily="2" charset="-122"/>
            </a:endParaRPr>
          </a:p>
          <a:p>
            <a:pPr defTabSz="1066773">
              <a:lnSpc>
                <a:spcPct val="150000"/>
              </a:lnSpc>
            </a:pPr>
            <a:r>
              <a:rPr lang="zh-CN" altLang="en-US" sz="1333" dirty="0">
                <a:latin typeface="宋体" pitchFamily="2" charset="-122"/>
              </a:rPr>
              <a:t>目标拓扑设计</a:t>
            </a:r>
            <a:endParaRPr lang="en-US" altLang="zh-CN" sz="1333" dirty="0">
              <a:latin typeface="宋体" pitchFamily="2" charset="-122"/>
            </a:endParaRPr>
          </a:p>
          <a:p>
            <a:pPr defTabSz="1066773">
              <a:lnSpc>
                <a:spcPct val="150000"/>
              </a:lnSpc>
            </a:pPr>
            <a:r>
              <a:rPr lang="zh-CN" altLang="en-US" sz="1333" dirty="0">
                <a:latin typeface="宋体" pitchFamily="2" charset="-122"/>
              </a:rPr>
              <a:t>业务流量模型设计</a:t>
            </a:r>
            <a:endParaRPr lang="en-US" altLang="zh-CN" sz="1333" dirty="0">
              <a:latin typeface="宋体" pitchFamily="2" charset="-122"/>
            </a:endParaRPr>
          </a:p>
          <a:p>
            <a:pPr defTabSz="1066773">
              <a:lnSpc>
                <a:spcPct val="150000"/>
              </a:lnSpc>
            </a:pPr>
            <a:r>
              <a:rPr lang="zh-CN" altLang="en-US" sz="1333" dirty="0">
                <a:latin typeface="宋体" pitchFamily="2" charset="-122"/>
              </a:rPr>
              <a:t>迁移策略制定</a:t>
            </a:r>
            <a:endParaRPr lang="en-US" altLang="zh-CN" sz="1333" dirty="0">
              <a:latin typeface="宋体" pitchFamily="2" charset="-122"/>
            </a:endParaRPr>
          </a:p>
          <a:p>
            <a:pPr defTabSz="1066773">
              <a:lnSpc>
                <a:spcPct val="150000"/>
              </a:lnSpc>
            </a:pPr>
            <a:r>
              <a:rPr lang="zh-CN" altLang="en-US" sz="1333" dirty="0">
                <a:latin typeface="宋体" pitchFamily="2" charset="-122"/>
              </a:rPr>
              <a:t>可靠性规划设计</a:t>
            </a:r>
            <a:endParaRPr lang="en-US" altLang="zh-CN" sz="1333" dirty="0">
              <a:latin typeface="宋体" pitchFamily="2" charset="-122"/>
            </a:endParaRPr>
          </a:p>
          <a:p>
            <a:pPr defTabSz="1066773">
              <a:lnSpc>
                <a:spcPct val="150000"/>
              </a:lnSpc>
            </a:pPr>
            <a:r>
              <a:rPr lang="en-US" altLang="zh-CN" sz="1333" dirty="0" err="1">
                <a:latin typeface="宋体" pitchFamily="2" charset="-122"/>
              </a:rPr>
              <a:t>vlan</a:t>
            </a:r>
            <a:r>
              <a:rPr lang="zh-CN" altLang="en-US" sz="1333" dirty="0">
                <a:latin typeface="宋体" pitchFamily="2" charset="-122"/>
              </a:rPr>
              <a:t>、</a:t>
            </a:r>
            <a:r>
              <a:rPr lang="en-US" altLang="zh-CN" sz="1333" dirty="0">
                <a:latin typeface="宋体" pitchFamily="2" charset="-122"/>
              </a:rPr>
              <a:t>IP</a:t>
            </a:r>
            <a:r>
              <a:rPr lang="zh-CN" altLang="en-US" sz="1333" dirty="0">
                <a:latin typeface="宋体" pitchFamily="2" charset="-122"/>
              </a:rPr>
              <a:t>基础规划</a:t>
            </a:r>
            <a:endParaRPr lang="en-US" altLang="zh-CN" sz="1333" dirty="0">
              <a:latin typeface="宋体" pitchFamily="2" charset="-122"/>
            </a:endParaRPr>
          </a:p>
          <a:p>
            <a:pPr defTabSz="1066773">
              <a:lnSpc>
                <a:spcPct val="150000"/>
              </a:lnSpc>
            </a:pPr>
            <a:r>
              <a:rPr lang="en-US" altLang="zh-CN" sz="1333" dirty="0">
                <a:latin typeface="宋体" pitchFamily="2" charset="-122"/>
              </a:rPr>
              <a:t>IGP</a:t>
            </a:r>
            <a:r>
              <a:rPr lang="zh-CN" altLang="en-US" sz="1333" dirty="0">
                <a:latin typeface="宋体" pitchFamily="2" charset="-122"/>
              </a:rPr>
              <a:t>路由规划</a:t>
            </a:r>
            <a:endParaRPr lang="en-US" altLang="zh-CN" sz="1333" dirty="0">
              <a:latin typeface="宋体" pitchFamily="2" charset="-122"/>
            </a:endParaRPr>
          </a:p>
          <a:p>
            <a:pPr defTabSz="1066773">
              <a:lnSpc>
                <a:spcPct val="150000"/>
              </a:lnSpc>
            </a:pPr>
            <a:r>
              <a:rPr lang="zh-CN" altLang="en-US" sz="1333" dirty="0">
                <a:latin typeface="宋体" pitchFamily="2" charset="-122"/>
              </a:rPr>
              <a:t>安全、</a:t>
            </a:r>
            <a:r>
              <a:rPr lang="en-US" altLang="zh-CN" sz="1333" dirty="0">
                <a:latin typeface="宋体" pitchFamily="2" charset="-122"/>
              </a:rPr>
              <a:t>QOS</a:t>
            </a:r>
            <a:r>
              <a:rPr lang="zh-CN" altLang="en-US" sz="1333" dirty="0">
                <a:latin typeface="宋体" pitchFamily="2" charset="-122"/>
              </a:rPr>
              <a:t>规划</a:t>
            </a:r>
            <a:endParaRPr lang="en-US" altLang="zh-CN" sz="1333" dirty="0">
              <a:latin typeface="宋体" pitchFamily="2" charset="-122"/>
            </a:endParaRPr>
          </a:p>
          <a:p>
            <a:pPr defTabSz="1066773">
              <a:lnSpc>
                <a:spcPct val="150000"/>
              </a:lnSpc>
            </a:pPr>
            <a:r>
              <a:rPr lang="zh-CN" altLang="en-US" sz="1333" dirty="0">
                <a:latin typeface="宋体" pitchFamily="2" charset="-122"/>
              </a:rPr>
              <a:t>可靠性规划</a:t>
            </a:r>
            <a:endParaRPr lang="en-US" altLang="zh-CN" sz="1333" dirty="0">
              <a:latin typeface="宋体" pitchFamily="2" charset="-122"/>
            </a:endParaRPr>
          </a:p>
          <a:p>
            <a:pPr defTabSz="1066773">
              <a:lnSpc>
                <a:spcPct val="150000"/>
              </a:lnSpc>
            </a:pPr>
            <a:r>
              <a:rPr lang="zh-CN" altLang="en-US" sz="1333" dirty="0">
                <a:solidFill>
                  <a:srgbClr val="0070C0"/>
                </a:solidFill>
                <a:latin typeface="宋体" pitchFamily="2" charset="-122"/>
              </a:rPr>
              <a:t>◆方案评审优化</a:t>
            </a:r>
            <a:endParaRPr lang="en-US" altLang="zh-CN" sz="1333" dirty="0">
              <a:latin typeface="宋体" pitchFamily="2" charset="-122"/>
            </a:endParaRPr>
          </a:p>
          <a:p>
            <a:pPr defTabSz="1066773">
              <a:lnSpc>
                <a:spcPct val="150000"/>
              </a:lnSpc>
            </a:pPr>
            <a:r>
              <a:rPr lang="zh-CN" altLang="en-US" sz="1333" dirty="0">
                <a:latin typeface="宋体" pitchFamily="2" charset="-122"/>
              </a:rPr>
              <a:t>专家团队评审会签</a:t>
            </a:r>
            <a:endParaRPr lang="en-US" altLang="zh-CN" sz="1333" dirty="0">
              <a:latin typeface="宋体" pitchFamily="2" charset="-122"/>
            </a:endParaRPr>
          </a:p>
        </p:txBody>
      </p:sp>
      <p:sp>
        <p:nvSpPr>
          <p:cNvPr id="51" name="矩形 66"/>
          <p:cNvSpPr>
            <a:spLocks noChangeArrowheads="1"/>
          </p:cNvSpPr>
          <p:nvPr/>
        </p:nvSpPr>
        <p:spPr bwMode="auto">
          <a:xfrm>
            <a:off x="8188177" y="2010891"/>
            <a:ext cx="1776781" cy="698031"/>
          </a:xfrm>
          <a:prstGeom prst="rect">
            <a:avLst/>
          </a:prstGeom>
          <a:solidFill>
            <a:srgbClr val="0066CC"/>
          </a:solidFill>
          <a:ln w="9525">
            <a:noFill/>
            <a:miter lim="800000"/>
            <a:headEnd/>
            <a:tailEnd/>
          </a:ln>
          <a:effectLst>
            <a:outerShdw blurRad="50800" dist="38100" algn="l" rotWithShape="0">
              <a:prstClr val="black">
                <a:alpha val="40000"/>
              </a:prstClr>
            </a:outerShdw>
          </a:effectLst>
        </p:spPr>
        <p:txBody>
          <a:bodyPr lIns="121873" tIns="60937" rIns="121873" bIns="60937" anchor="ctr"/>
          <a:lstStyle/>
          <a:p>
            <a:pPr algn="ctr">
              <a:buClr>
                <a:srgbClr val="CC9900"/>
              </a:buClr>
              <a:defRPr/>
            </a:pPr>
            <a:r>
              <a:rPr lang="zh-CN" altLang="en-US" b="1" dirty="0" smtClean="0">
                <a:solidFill>
                  <a:srgbClr val="FFFFFF"/>
                </a:solidFill>
                <a:latin typeface="Arial"/>
                <a:ea typeface="华文细黑"/>
              </a:rPr>
              <a:t>规划设计</a:t>
            </a:r>
            <a:endParaRPr lang="zh-CN" altLang="en-US" b="1" dirty="0">
              <a:solidFill>
                <a:srgbClr val="FFFFFF"/>
              </a:solidFill>
              <a:latin typeface="Arial"/>
              <a:ea typeface="华文细黑"/>
            </a:endParaRPr>
          </a:p>
        </p:txBody>
      </p:sp>
      <p:sp>
        <p:nvSpPr>
          <p:cNvPr id="52" name="矩形 51"/>
          <p:cNvSpPr/>
          <p:nvPr/>
        </p:nvSpPr>
        <p:spPr bwMode="auto">
          <a:xfrm>
            <a:off x="10056783" y="2708920"/>
            <a:ext cx="1796137" cy="3248251"/>
          </a:xfrm>
          <a:prstGeom prst="rect">
            <a:avLst/>
          </a:prstGeom>
          <a:solidFill>
            <a:srgbClr val="B2B2B2">
              <a:lumMod val="60000"/>
              <a:lumOff val="40000"/>
              <a:alpha val="49000"/>
            </a:srgbClr>
          </a:solidFill>
          <a:ln>
            <a:noFill/>
          </a:ln>
          <a:effectLst>
            <a:outerShdw blurRad="63500" sx="102000" sy="102000" algn="ctr" rotWithShape="0">
              <a:prstClr val="black">
                <a:alpha val="6000"/>
              </a:prstClr>
            </a:outerShdw>
          </a:effectLst>
          <a:extLst/>
        </p:spPr>
        <p:txBody>
          <a:bodyPr lIns="121873" tIns="60937" rIns="121873" bIns="60937" anchor="ctr"/>
          <a:lstStyle/>
          <a:p>
            <a:pPr defTabSz="1066773">
              <a:lnSpc>
                <a:spcPct val="150000"/>
              </a:lnSpc>
            </a:pPr>
            <a:r>
              <a:rPr lang="zh-CN" altLang="en-US" sz="1333" dirty="0">
                <a:solidFill>
                  <a:srgbClr val="0070C0"/>
                </a:solidFill>
                <a:latin typeface="宋体" pitchFamily="2" charset="-122"/>
              </a:rPr>
              <a:t>◆</a:t>
            </a:r>
            <a:r>
              <a:rPr lang="zh-CN" altLang="en-US" sz="1333" dirty="0">
                <a:solidFill>
                  <a:srgbClr val="0070C0"/>
                </a:solidFill>
                <a:latin typeface="宋体" pitchFamily="2" charset="-122"/>
              </a:rPr>
              <a:t>割</a:t>
            </a:r>
            <a:r>
              <a:rPr lang="zh-CN" altLang="en-US" sz="1333" dirty="0">
                <a:solidFill>
                  <a:srgbClr val="0070C0"/>
                </a:solidFill>
                <a:latin typeface="宋体" pitchFamily="2" charset="-122"/>
              </a:rPr>
              <a:t>接迁移方案制定</a:t>
            </a:r>
            <a:endParaRPr lang="en-US" altLang="zh-CN" sz="1333" dirty="0">
              <a:solidFill>
                <a:srgbClr val="0070C0"/>
              </a:solidFill>
              <a:latin typeface="宋体" pitchFamily="2" charset="-122"/>
            </a:endParaRPr>
          </a:p>
          <a:p>
            <a:pPr defTabSz="1066773">
              <a:lnSpc>
                <a:spcPct val="150000"/>
              </a:lnSpc>
            </a:pPr>
            <a:r>
              <a:rPr lang="zh-CN" altLang="en-US" sz="1333" dirty="0">
                <a:solidFill>
                  <a:srgbClr val="000000"/>
                </a:solidFill>
                <a:latin typeface="宋体" pitchFamily="2" charset="-122"/>
              </a:rPr>
              <a:t>割</a:t>
            </a:r>
            <a:r>
              <a:rPr lang="zh-CN" altLang="en-US" sz="1333" dirty="0">
                <a:solidFill>
                  <a:srgbClr val="000000"/>
                </a:solidFill>
                <a:latin typeface="宋体" pitchFamily="2" charset="-122"/>
              </a:rPr>
              <a:t>接流程表制定</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割</a:t>
            </a:r>
            <a:r>
              <a:rPr lang="zh-CN" altLang="en-US" sz="1333" dirty="0">
                <a:solidFill>
                  <a:srgbClr val="000000"/>
                </a:solidFill>
                <a:latin typeface="宋体" pitchFamily="2" charset="-122"/>
              </a:rPr>
              <a:t>接脚本制作</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方案汇总评审</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保障资源落实</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70C0"/>
                </a:solidFill>
                <a:latin typeface="宋体" pitchFamily="2" charset="-122"/>
              </a:rPr>
              <a:t>◆</a:t>
            </a:r>
            <a:r>
              <a:rPr lang="zh-CN" altLang="en-US" sz="1333" dirty="0">
                <a:solidFill>
                  <a:srgbClr val="0070C0"/>
                </a:solidFill>
                <a:latin typeface="宋体" pitchFamily="2" charset="-122"/>
              </a:rPr>
              <a:t>割</a:t>
            </a:r>
            <a:r>
              <a:rPr lang="zh-CN" altLang="en-US" sz="1333" dirty="0">
                <a:solidFill>
                  <a:srgbClr val="0070C0"/>
                </a:solidFill>
                <a:latin typeface="宋体" pitchFamily="2" charset="-122"/>
              </a:rPr>
              <a:t>接迁移</a:t>
            </a:r>
            <a:endParaRPr lang="en-US" altLang="zh-CN" sz="1333" dirty="0">
              <a:solidFill>
                <a:srgbClr val="0070C0"/>
              </a:solidFill>
              <a:latin typeface="宋体" pitchFamily="2" charset="-122"/>
            </a:endParaRPr>
          </a:p>
          <a:p>
            <a:pPr defTabSz="1066773">
              <a:lnSpc>
                <a:spcPct val="150000"/>
              </a:lnSpc>
            </a:pPr>
            <a:r>
              <a:rPr lang="zh-CN" altLang="en-US" sz="1333" dirty="0">
                <a:latin typeface="宋体" pitchFamily="2" charset="-122"/>
              </a:rPr>
              <a:t>割接</a:t>
            </a:r>
            <a:r>
              <a:rPr lang="zh-CN" altLang="en-US" sz="1333" dirty="0">
                <a:latin typeface="宋体" pitchFamily="2" charset="-122"/>
              </a:rPr>
              <a:t>迁移实施</a:t>
            </a:r>
            <a:endParaRPr lang="en-US" altLang="zh-CN" sz="1333" dirty="0">
              <a:latin typeface="宋体" pitchFamily="2" charset="-122"/>
            </a:endParaRPr>
          </a:p>
          <a:p>
            <a:pPr defTabSz="1066773">
              <a:lnSpc>
                <a:spcPct val="150000"/>
              </a:lnSpc>
            </a:pPr>
            <a:r>
              <a:rPr lang="zh-CN" altLang="en-US" sz="1333" dirty="0">
                <a:latin typeface="宋体" pitchFamily="2" charset="-122"/>
              </a:rPr>
              <a:t>割</a:t>
            </a:r>
            <a:r>
              <a:rPr lang="zh-CN" altLang="en-US" sz="1333" dirty="0">
                <a:latin typeface="宋体" pitchFamily="2" charset="-122"/>
              </a:rPr>
              <a:t>接迁移测试保障</a:t>
            </a:r>
            <a:endParaRPr lang="en-US" altLang="zh-CN" sz="1333" dirty="0">
              <a:latin typeface="宋体" pitchFamily="2" charset="-122"/>
            </a:endParaRPr>
          </a:p>
          <a:p>
            <a:pPr defTabSz="1066773">
              <a:lnSpc>
                <a:spcPct val="150000"/>
              </a:lnSpc>
            </a:pPr>
            <a:r>
              <a:rPr lang="zh-CN" altLang="en-US" sz="1333" dirty="0">
                <a:solidFill>
                  <a:srgbClr val="0070C0"/>
                </a:solidFill>
                <a:latin typeface="宋体" pitchFamily="2" charset="-122"/>
              </a:rPr>
              <a:t>◆割接值守</a:t>
            </a:r>
            <a:endParaRPr lang="en-US" altLang="zh-CN" sz="1333" dirty="0">
              <a:solidFill>
                <a:srgbClr val="0070C0"/>
              </a:solidFill>
              <a:latin typeface="宋体" pitchFamily="2" charset="-122"/>
            </a:endParaRPr>
          </a:p>
          <a:p>
            <a:pPr defTabSz="1066773">
              <a:lnSpc>
                <a:spcPct val="150000"/>
              </a:lnSpc>
            </a:pPr>
            <a:r>
              <a:rPr lang="zh-CN" altLang="en-US" sz="1333" dirty="0">
                <a:solidFill>
                  <a:srgbClr val="0070C0"/>
                </a:solidFill>
                <a:latin typeface="宋体" pitchFamily="2" charset="-122"/>
              </a:rPr>
              <a:t>◆培训验收</a:t>
            </a:r>
            <a:endParaRPr lang="en-US" altLang="zh-CN" sz="1333" dirty="0">
              <a:solidFill>
                <a:srgbClr val="000000"/>
              </a:solidFill>
              <a:latin typeface="宋体" pitchFamily="2" charset="-122"/>
            </a:endParaRPr>
          </a:p>
          <a:p>
            <a:pPr defTabSz="1066773">
              <a:lnSpc>
                <a:spcPct val="150000"/>
              </a:lnSpc>
            </a:pPr>
            <a:r>
              <a:rPr lang="zh-CN" altLang="en-US" sz="1333" dirty="0">
                <a:solidFill>
                  <a:srgbClr val="000000"/>
                </a:solidFill>
                <a:latin typeface="宋体" pitchFamily="2" charset="-122"/>
              </a:rPr>
              <a:t>定制</a:t>
            </a:r>
            <a:r>
              <a:rPr lang="zh-CN" altLang="en-US" sz="1333" dirty="0">
                <a:solidFill>
                  <a:srgbClr val="000000"/>
                </a:solidFill>
                <a:latin typeface="宋体" pitchFamily="2" charset="-122"/>
              </a:rPr>
              <a:t>培训、文档交接</a:t>
            </a:r>
            <a:endParaRPr lang="en-US" altLang="zh-CN" sz="1333" dirty="0">
              <a:solidFill>
                <a:srgbClr val="000000"/>
              </a:solidFill>
              <a:latin typeface="宋体" pitchFamily="2" charset="-122"/>
            </a:endParaRPr>
          </a:p>
        </p:txBody>
      </p:sp>
      <p:sp>
        <p:nvSpPr>
          <p:cNvPr id="89" name="矩形 66"/>
          <p:cNvSpPr>
            <a:spLocks noChangeArrowheads="1"/>
          </p:cNvSpPr>
          <p:nvPr/>
        </p:nvSpPr>
        <p:spPr bwMode="auto">
          <a:xfrm>
            <a:off x="10076139" y="2006406"/>
            <a:ext cx="1776781" cy="702516"/>
          </a:xfrm>
          <a:prstGeom prst="rect">
            <a:avLst/>
          </a:prstGeom>
          <a:solidFill>
            <a:srgbClr val="FF9900"/>
          </a:solidFill>
          <a:ln w="9525">
            <a:noFill/>
            <a:miter lim="800000"/>
            <a:headEnd/>
            <a:tailEnd/>
          </a:ln>
          <a:effectLst>
            <a:outerShdw blurRad="50800" dist="38100" algn="l" rotWithShape="0">
              <a:prstClr val="black">
                <a:alpha val="40000"/>
              </a:prstClr>
            </a:outerShdw>
          </a:effectLst>
        </p:spPr>
        <p:txBody>
          <a:bodyPr lIns="121873" tIns="60937" rIns="121873" bIns="60937" anchor="ctr"/>
          <a:lstStyle/>
          <a:p>
            <a:pPr algn="ctr">
              <a:buClr>
                <a:srgbClr val="CC9900"/>
              </a:buClr>
              <a:defRPr/>
            </a:pPr>
            <a:r>
              <a:rPr lang="zh-CN" altLang="en-US" b="1" dirty="0" smtClean="0">
                <a:solidFill>
                  <a:srgbClr val="FFFFFF"/>
                </a:solidFill>
                <a:latin typeface="Arial"/>
                <a:ea typeface="华文细黑"/>
              </a:rPr>
              <a:t>实施迁移</a:t>
            </a:r>
            <a:endParaRPr lang="zh-CN" altLang="en-US" b="1" dirty="0">
              <a:solidFill>
                <a:srgbClr val="FFFFFF"/>
              </a:solidFill>
              <a:latin typeface="Arial"/>
              <a:ea typeface="华文细黑"/>
            </a:endParaRPr>
          </a:p>
        </p:txBody>
      </p:sp>
    </p:spTree>
    <p:extLst>
      <p:ext uri="{BB962C8B-B14F-4D97-AF65-F5344CB8AC3E}">
        <p14:creationId xmlns:p14="http://schemas.microsoft.com/office/powerpoint/2010/main" val="24902838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项目介绍</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交付要求</a:t>
            </a:r>
            <a:endParaRPr lang="zh-CN" altLang="en-US" dirty="0" smtClean="0">
              <a:latin typeface="黑体" pitchFamily="2" charset="-122"/>
              <a:ea typeface="黑体" pitchFamily="2" charset="-122"/>
            </a:endParaRPr>
          </a:p>
        </p:txBody>
      </p:sp>
      <p:sp>
        <p:nvSpPr>
          <p:cNvPr id="2" name="文本框 1"/>
          <p:cNvSpPr txBox="1"/>
          <p:nvPr/>
        </p:nvSpPr>
        <p:spPr>
          <a:xfrm>
            <a:off x="1201043" y="1268760"/>
            <a:ext cx="8496944" cy="2585323"/>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1</a:t>
            </a:r>
            <a:r>
              <a:rPr lang="zh-CN" altLang="en-US" dirty="0" smtClean="0"/>
              <a:t>、所有接口关系都只能与总部项目组客户接口，不能与当地甲方客户接口；</a:t>
            </a:r>
            <a:endParaRPr lang="en-US" altLang="zh-CN" dirty="0" smtClean="0"/>
          </a:p>
          <a:p>
            <a:pPr marL="285750" indent="-285750">
              <a:buFont typeface="Wingdings" panose="05000000000000000000" pitchFamily="2" charset="2"/>
              <a:buChar char="Ø"/>
            </a:pPr>
            <a:r>
              <a:rPr lang="en-US" altLang="zh-CN" dirty="0" smtClean="0"/>
              <a:t>2</a:t>
            </a:r>
            <a:r>
              <a:rPr lang="zh-CN" altLang="en-US" dirty="0" smtClean="0"/>
              <a:t>、所有文档务必按照要求保质保量完成，否则影响最终的审计和验收，客户有专门审计项目组对每个分项目做文档抽检，如果抽到不合格，会</a:t>
            </a:r>
            <a:r>
              <a:rPr lang="zh-CN" altLang="en-US" dirty="0"/>
              <a:t>从</a:t>
            </a:r>
            <a:r>
              <a:rPr lang="zh-CN" altLang="en-US" dirty="0" smtClean="0"/>
              <a:t>重处罚；</a:t>
            </a:r>
            <a:endParaRPr lang="en-US" altLang="zh-CN" dirty="0" smtClean="0"/>
          </a:p>
          <a:p>
            <a:pPr marL="285750" indent="-285750">
              <a:buFont typeface="Wingdings" panose="05000000000000000000" pitchFamily="2" charset="2"/>
              <a:buChar char="Ø"/>
            </a:pPr>
            <a:r>
              <a:rPr lang="en-US" altLang="zh-CN" dirty="0" smtClean="0"/>
              <a:t>3</a:t>
            </a:r>
            <a:r>
              <a:rPr lang="zh-CN" altLang="en-US" dirty="0" smtClean="0"/>
              <a:t>、不能在客户界面体现</a:t>
            </a:r>
            <a:r>
              <a:rPr lang="en-US" altLang="zh-CN" dirty="0" smtClean="0"/>
              <a:t>asp</a:t>
            </a:r>
            <a:r>
              <a:rPr lang="zh-CN" altLang="en-US" dirty="0" smtClean="0"/>
              <a:t>和华为原厂的差别，你们就是原厂；</a:t>
            </a:r>
            <a:endParaRPr lang="en-US" altLang="zh-CN" dirty="0" smtClean="0"/>
          </a:p>
          <a:p>
            <a:pPr marL="285750" indent="-285750">
              <a:buFont typeface="Wingdings" panose="05000000000000000000" pitchFamily="2" charset="2"/>
              <a:buChar char="Ø"/>
            </a:pPr>
            <a:r>
              <a:rPr lang="en-US" altLang="zh-CN" dirty="0" smtClean="0"/>
              <a:t>4</a:t>
            </a:r>
            <a:r>
              <a:rPr lang="zh-CN" altLang="en-US" dirty="0" smtClean="0"/>
              <a:t>、项目交付以达成项目为目标，对于客户提出的要求要会灰度沟通，尽量站在客户角度进行思考解决，切忌直接的否定答复；</a:t>
            </a:r>
            <a:endParaRPr lang="en-US" altLang="zh-CN" dirty="0" smtClean="0"/>
          </a:p>
          <a:p>
            <a:pPr marL="285750" indent="-285750">
              <a:buFont typeface="Wingdings" panose="05000000000000000000" pitchFamily="2" charset="2"/>
              <a:buChar char="Ø"/>
            </a:pPr>
            <a:r>
              <a:rPr lang="en-US" altLang="zh-CN" dirty="0" smtClean="0"/>
              <a:t>5</a:t>
            </a:r>
            <a:r>
              <a:rPr lang="zh-CN" altLang="en-US" dirty="0" smtClean="0"/>
              <a:t>、任何的不尊敬客户行为、与客户争吵、工作期间玩手机、作息时间不同步、这些都是前期项目客户重点投诉的行为；</a:t>
            </a:r>
            <a:endParaRPr lang="en-US" altLang="zh-CN" dirty="0" smtClean="0"/>
          </a:p>
          <a:p>
            <a:pPr marL="285750" indent="-285750">
              <a:buFont typeface="Wingdings" panose="05000000000000000000" pitchFamily="2" charset="2"/>
              <a:buChar char="Ø"/>
            </a:pPr>
            <a:r>
              <a:rPr lang="en-US" altLang="zh-CN" dirty="0" smtClean="0"/>
              <a:t>6</a:t>
            </a:r>
            <a:r>
              <a:rPr lang="zh-CN" altLang="en-US" dirty="0" smtClean="0"/>
              <a:t>、一切策略疑问，务必咨询总部项目组华为侧人员确认；</a:t>
            </a:r>
            <a:endParaRPr lang="zh-CN" altLang="en-US" dirty="0"/>
          </a:p>
        </p:txBody>
      </p:sp>
    </p:spTree>
    <p:extLst>
      <p:ext uri="{BB962C8B-B14F-4D97-AF65-F5344CB8AC3E}">
        <p14:creationId xmlns:p14="http://schemas.microsoft.com/office/powerpoint/2010/main" val="852518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1671464"/>
            <a:ext cx="12195175" cy="533400"/>
          </a:xfrm>
          <a:prstGeom prst="rect">
            <a:avLst/>
          </a:prstGeom>
          <a:gradFill rotWithShape="1">
            <a:gsLst>
              <a:gs pos="0">
                <a:srgbClr val="990000"/>
              </a:gs>
              <a:gs pos="100000">
                <a:schemeClr val="tx2">
                  <a:alpha val="17000"/>
                </a:schemeClr>
              </a:gs>
            </a:gsLst>
            <a:lin ang="0" scaled="1"/>
          </a:gradFill>
          <a:ln w="25400" algn="ctr">
            <a:noFill/>
            <a:miter lim="800000"/>
            <a:headEnd/>
            <a:tailEnd/>
          </a:ln>
          <a:effectLst/>
        </p:spPr>
        <p:txBody>
          <a:bodyPr wrap="none" lIns="91427" tIns="45714" rIns="91427" bIns="45714" anchor="ctr"/>
          <a:lstStyle/>
          <a:p>
            <a:endParaRPr lang="zh-CN" altLang="en-US" dirty="0">
              <a:solidFill>
                <a:srgbClr val="000000"/>
              </a:solidFill>
            </a:endParaRPr>
          </a:p>
        </p:txBody>
      </p:sp>
      <p:sp>
        <p:nvSpPr>
          <p:cNvPr id="11267" name="矩形 23"/>
          <p:cNvSpPr txBox="1">
            <a:spLocks noChangeArrowheads="1"/>
          </p:cNvSpPr>
          <p:nvPr/>
        </p:nvSpPr>
        <p:spPr bwMode="auto">
          <a:xfrm>
            <a:off x="985019" y="519644"/>
            <a:ext cx="10179584" cy="677108"/>
          </a:xfrm>
          <a:prstGeom prst="rect">
            <a:avLst/>
          </a:prstGeom>
          <a:noFill/>
          <a:ln w="9525">
            <a:noFill/>
            <a:miter lim="800000"/>
            <a:headEnd/>
            <a:tailEnd/>
          </a:ln>
        </p:spPr>
        <p:txBody>
          <a:bodyPr lIns="0" tIns="0" rIns="106883" bIns="0" anchor="ctr">
            <a:spAutoFit/>
          </a:bodyPr>
          <a:lstStyle/>
          <a:p>
            <a:pPr defTabSz="1069051"/>
            <a:r>
              <a:rPr lang="zh-CN" altLang="en-US" sz="4400" b="1" dirty="0" smtClean="0">
                <a:solidFill>
                  <a:srgbClr val="990000"/>
                </a:solidFill>
                <a:latin typeface="FrutigerNext LT Medium" pitchFamily="34" charset="0"/>
                <a:ea typeface="黑体" pitchFamily="49" charset="-122"/>
              </a:rPr>
              <a:t>目录</a:t>
            </a:r>
            <a:endParaRPr lang="en-US" altLang="zh-CN" sz="4400" b="1" dirty="0">
              <a:solidFill>
                <a:srgbClr val="990000"/>
              </a:solidFill>
              <a:latin typeface="FrutigerNext LT Medium" pitchFamily="34" charset="0"/>
              <a:ea typeface="黑体" pitchFamily="49" charset="-122"/>
            </a:endParaRPr>
          </a:p>
        </p:txBody>
      </p:sp>
      <p:sp>
        <p:nvSpPr>
          <p:cNvPr id="7" name="内容占位符 6"/>
          <p:cNvSpPr>
            <a:spLocks noGrp="1"/>
          </p:cNvSpPr>
          <p:nvPr>
            <p:ph idx="1"/>
          </p:nvPr>
        </p:nvSpPr>
        <p:spPr>
          <a:xfrm>
            <a:off x="1993131" y="1107033"/>
            <a:ext cx="7056784" cy="3474095"/>
          </a:xfrm>
        </p:spPr>
        <p:txBody>
          <a:bodyPr/>
          <a:lstStyle/>
          <a:p>
            <a:pPr lvl="1" eaLnBrk="1" hangingPunct="1">
              <a:defRPr/>
            </a:pPr>
            <a:r>
              <a:rPr lang="zh-CN" altLang="en-US" sz="2400" dirty="0" smtClean="0">
                <a:latin typeface="微软雅黑" pitchFamily="34" charset="-122"/>
                <a:ea typeface="微软雅黑" pitchFamily="34" charset="-122"/>
              </a:rPr>
              <a:t>项目介绍</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维护模式</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维护动作</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版本管理</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例行工作</a:t>
            </a: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维护模式</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中石油</a:t>
            </a:r>
            <a:r>
              <a:rPr lang="zh-CN" altLang="en-US" dirty="0" smtClean="0"/>
              <a:t>维护模式</a:t>
            </a:r>
            <a:endParaRPr lang="zh-CN" altLang="en-US" dirty="0" smtClean="0">
              <a:latin typeface="黑体" pitchFamily="2" charset="-122"/>
              <a:ea typeface="黑体" pitchFamily="2" charset="-122"/>
            </a:endParaRPr>
          </a:p>
        </p:txBody>
      </p:sp>
      <p:sp>
        <p:nvSpPr>
          <p:cNvPr id="6" name="矩形 5"/>
          <p:cNvSpPr/>
          <p:nvPr/>
        </p:nvSpPr>
        <p:spPr>
          <a:xfrm>
            <a:off x="913011" y="980728"/>
            <a:ext cx="9865096" cy="923330"/>
          </a:xfrm>
          <a:prstGeom prst="rect">
            <a:avLst/>
          </a:prstGeom>
        </p:spPr>
        <p:txBody>
          <a:bodyPr wrap="square">
            <a:spAutoFit/>
          </a:bodyPr>
          <a:lstStyle/>
          <a:p>
            <a:pPr>
              <a:lnSpc>
                <a:spcPct val="150000"/>
              </a:lnSpc>
            </a:pPr>
            <a:r>
              <a:rPr lang="zh-CN" altLang="en-US" dirty="0" smtClean="0"/>
              <a:t>中石油局域网承建单位为局域网项目组</a:t>
            </a:r>
            <a:r>
              <a:rPr lang="zh-CN" altLang="zh-CN" dirty="0" smtClean="0"/>
              <a:t>，负责</a:t>
            </a:r>
            <a:r>
              <a:rPr lang="zh-CN" altLang="en-US" dirty="0" smtClean="0"/>
              <a:t>十二五</a:t>
            </a:r>
            <a:r>
              <a:rPr lang="zh-CN" altLang="zh-CN" dirty="0" smtClean="0"/>
              <a:t>网络建设，网络运行管理采用集中、分布相结合的监控</a:t>
            </a:r>
            <a:r>
              <a:rPr lang="zh-CN" altLang="en-US" dirty="0" smtClean="0"/>
              <a:t>，维护暂时以</a:t>
            </a:r>
            <a:r>
              <a:rPr lang="zh-CN" altLang="en-US" dirty="0" smtClean="0">
                <a:solidFill>
                  <a:srgbClr val="FF0000"/>
                </a:solidFill>
              </a:rPr>
              <a:t>各地区公司</a:t>
            </a:r>
            <a:r>
              <a:rPr lang="zh-CN" altLang="en-US" dirty="0" smtClean="0"/>
              <a:t>为主，局域网项目组正在做统一运维的工作</a:t>
            </a:r>
            <a:r>
              <a:rPr lang="zh-CN" altLang="zh-CN" dirty="0" smtClean="0"/>
              <a:t>，如下图所示：</a:t>
            </a:r>
            <a:endParaRPr lang="zh-CN" altLang="en-US" dirty="0"/>
          </a:p>
        </p:txBody>
      </p:sp>
      <p:sp>
        <p:nvSpPr>
          <p:cNvPr id="26625" name="Rectangle 1"/>
          <p:cNvSpPr>
            <a:spLocks noChangeArrowheads="1"/>
          </p:cNvSpPr>
          <p:nvPr/>
        </p:nvSpPr>
        <p:spPr bwMode="auto">
          <a:xfrm>
            <a:off x="6673649" y="1799863"/>
            <a:ext cx="5040562"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lnSpc>
                <a:spcPct val="150000"/>
              </a:lnSpc>
            </a:pPr>
            <a:r>
              <a:rPr lang="en-US" altLang="zh-CN" sz="1600" dirty="0" smtClean="0"/>
              <a:t>1</a:t>
            </a:r>
            <a:r>
              <a:rPr lang="zh-CN" altLang="en-US" sz="1600" dirty="0" smtClean="0"/>
              <a:t>、</a:t>
            </a:r>
            <a:r>
              <a:rPr lang="zh-CN" altLang="zh-CN" sz="1600" dirty="0" smtClean="0"/>
              <a:t>集中、分布相结合的监控</a:t>
            </a:r>
            <a:r>
              <a:rPr lang="zh-CN" altLang="en-US" sz="1600" dirty="0" smtClean="0"/>
              <a:t>：</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l"/>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局域网项目组</a:t>
            </a:r>
            <a:r>
              <a:rPr kumimoji="0" lang="zh-CN" altLang="en-GB"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能够实时、集中的监控全网的网络设备和链路的运行管理状况。</a:t>
            </a:r>
          </a:p>
          <a:p>
            <a:pPr marL="0" marR="0" lvl="0" indent="0" algn="l" defTabSz="914400" rtl="0" eaLnBrk="0" fontAlgn="base" latinLnBrk="0" hangingPunct="0">
              <a:lnSpc>
                <a:spcPct val="150000"/>
              </a:lnSpc>
              <a:spcBef>
                <a:spcPct val="0"/>
              </a:spcBef>
              <a:spcAft>
                <a:spcPct val="0"/>
              </a:spcAft>
              <a:buClrTx/>
              <a:buSzTx/>
              <a:buFont typeface="Wingdings" pitchFamily="2" charset="2"/>
              <a:buChar char="l"/>
              <a:tabLst/>
            </a:pPr>
            <a:r>
              <a:rPr lang="zh-CN" altLang="en-US" sz="1600" dirty="0" smtClean="0">
                <a:latin typeface="Times New Roman" pitchFamily="18" charset="0"/>
                <a:ea typeface="宋体" pitchFamily="2" charset="-122"/>
                <a:cs typeface="Times New Roman" pitchFamily="18" charset="0"/>
              </a:rPr>
              <a:t>地区公司</a:t>
            </a:r>
            <a:r>
              <a:rPr kumimoji="0" lang="zh-CN" altLang="en-GB"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能够实时监控</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地区公司</a:t>
            </a:r>
            <a:r>
              <a:rPr kumimoji="0" lang="zh-CN" altLang="en-GB"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本地网络设备和链路，及其下联的</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二、三级单位</a:t>
            </a:r>
            <a:r>
              <a:rPr kumimoji="0" lang="zh-CN" altLang="en-GB"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的网络设备和链路的运行管理状况</a:t>
            </a:r>
            <a:r>
              <a:rPr kumimoji="0" lang="zh-CN" altLang="en-GB" sz="1600" b="0" i="0" u="none" strike="noStrike" cap="none" normalizeH="0" baseline="0" dirty="0" smtClean="0">
                <a:ln>
                  <a:noFill/>
                </a:ln>
                <a:solidFill>
                  <a:schemeClr val="tx1"/>
                </a:solidFill>
                <a:effectLst/>
                <a:latin typeface="Arial" pitchFamily="34" charset="0"/>
                <a:ea typeface="宋体" pitchFamily="2" charset="-122"/>
              </a:rPr>
              <a:t> </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a:lnSpc>
                <a:spcPct val="150000"/>
              </a:lnSpc>
            </a:pPr>
            <a:r>
              <a:rPr lang="en-US" altLang="zh-CN" sz="1600" dirty="0" smtClean="0"/>
              <a:t>2</a:t>
            </a:r>
            <a:r>
              <a:rPr lang="zh-CN" altLang="en-US" sz="1600" dirty="0" smtClean="0"/>
              <a:t>、地区公司主导，逐渐统一的</a:t>
            </a:r>
            <a:r>
              <a:rPr lang="zh-CN" altLang="zh-CN" sz="1600" dirty="0" smtClean="0"/>
              <a:t>维护：</a:t>
            </a:r>
          </a:p>
          <a:p>
            <a:pPr lvl="0">
              <a:lnSpc>
                <a:spcPct val="150000"/>
              </a:lnSpc>
              <a:buFont typeface="Wingdings" pitchFamily="2" charset="2"/>
              <a:buChar char="l"/>
            </a:pPr>
            <a:r>
              <a:rPr lang="zh-CN" altLang="en-US" sz="1600" dirty="0" smtClean="0"/>
              <a:t>当前各地区公司维护自己的网络，对于全国和跨省的公司，单位内部有指定的运维人员，远程配合地区公司总部网管进行维护</a:t>
            </a:r>
            <a:r>
              <a:rPr lang="zh-CN" altLang="zh-CN" sz="1600" dirty="0" smtClean="0"/>
              <a:t>。</a:t>
            </a:r>
          </a:p>
          <a:p>
            <a:pPr>
              <a:lnSpc>
                <a:spcPct val="150000"/>
              </a:lnSpc>
              <a:buFont typeface="Wingdings" pitchFamily="2" charset="2"/>
              <a:buChar char="l"/>
            </a:pPr>
            <a:r>
              <a:rPr lang="zh-CN" altLang="en-US" sz="1600" dirty="0" smtClean="0"/>
              <a:t>局域网项目组目前以建设和监控为主，后期会逐步推广统一运维，将重要问题的处理接手</a:t>
            </a:r>
            <a:r>
              <a:rPr lang="zh-CN" altLang="zh-CN" sz="1600" dirty="0" smtClean="0"/>
              <a:t>。</a:t>
            </a:r>
            <a:endParaRPr kumimoji="0" lang="zh-CN" altLang="en-GB"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3" name="椭圆 132"/>
          <p:cNvSpPr/>
          <p:nvPr/>
        </p:nvSpPr>
        <p:spPr>
          <a:xfrm>
            <a:off x="4165397" y="5228644"/>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34" name="椭圆 133"/>
          <p:cNvSpPr/>
          <p:nvPr/>
        </p:nvSpPr>
        <p:spPr>
          <a:xfrm>
            <a:off x="3020059" y="5239765"/>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35" name="椭圆 134"/>
          <p:cNvSpPr/>
          <p:nvPr/>
        </p:nvSpPr>
        <p:spPr>
          <a:xfrm>
            <a:off x="1814238" y="5217523"/>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36" name="椭圆 135"/>
          <p:cNvSpPr/>
          <p:nvPr/>
        </p:nvSpPr>
        <p:spPr>
          <a:xfrm>
            <a:off x="2949280" y="3311673"/>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中石油广域网</a:t>
            </a:r>
          </a:p>
        </p:txBody>
      </p:sp>
      <p:sp>
        <p:nvSpPr>
          <p:cNvPr id="137" name="椭圆 136"/>
          <p:cNvSpPr/>
          <p:nvPr/>
        </p:nvSpPr>
        <p:spPr>
          <a:xfrm>
            <a:off x="3426719" y="4276415"/>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39" name="椭圆 138"/>
          <p:cNvSpPr/>
          <p:nvPr/>
        </p:nvSpPr>
        <p:spPr>
          <a:xfrm>
            <a:off x="2219610" y="4254172"/>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40" name="圆角矩形 139"/>
          <p:cNvSpPr/>
          <p:nvPr/>
        </p:nvSpPr>
        <p:spPr>
          <a:xfrm>
            <a:off x="2545196" y="3816285"/>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141" name="圆角矩形 140"/>
          <p:cNvSpPr/>
          <p:nvPr/>
        </p:nvSpPr>
        <p:spPr>
          <a:xfrm>
            <a:off x="3435728" y="3816285"/>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142" name="圆角矩形 141"/>
          <p:cNvSpPr/>
          <p:nvPr/>
        </p:nvSpPr>
        <p:spPr>
          <a:xfrm>
            <a:off x="2108937" y="4785196"/>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43" name="圆角矩形 142"/>
          <p:cNvSpPr/>
          <p:nvPr/>
        </p:nvSpPr>
        <p:spPr>
          <a:xfrm>
            <a:off x="3050945" y="4785196"/>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44" name="圆角矩形 143"/>
          <p:cNvSpPr/>
          <p:nvPr/>
        </p:nvSpPr>
        <p:spPr>
          <a:xfrm>
            <a:off x="3992953" y="4785196"/>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45" name="圆角矩形 144"/>
          <p:cNvSpPr/>
          <p:nvPr/>
        </p:nvSpPr>
        <p:spPr>
          <a:xfrm>
            <a:off x="1691981" y="5737426"/>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46" name="圆角矩形 145"/>
          <p:cNvSpPr/>
          <p:nvPr/>
        </p:nvSpPr>
        <p:spPr>
          <a:xfrm>
            <a:off x="2644284" y="5737426"/>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47" name="圆角矩形 146"/>
          <p:cNvSpPr/>
          <p:nvPr/>
        </p:nvSpPr>
        <p:spPr>
          <a:xfrm>
            <a:off x="3546399" y="5737426"/>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48" name="圆角矩形 147"/>
          <p:cNvSpPr/>
          <p:nvPr/>
        </p:nvSpPr>
        <p:spPr>
          <a:xfrm>
            <a:off x="4498701" y="5737426"/>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149" name="直接连接符 148"/>
          <p:cNvCxnSpPr>
            <a:stCxn id="194" idx="2"/>
            <a:endCxn id="140" idx="0"/>
          </p:cNvCxnSpPr>
          <p:nvPr/>
        </p:nvCxnSpPr>
        <p:spPr>
          <a:xfrm rot="5400000">
            <a:off x="2826739" y="3286535"/>
            <a:ext cx="613042" cy="446458"/>
          </a:xfrm>
          <a:prstGeom prst="line">
            <a:avLst/>
          </a:prstGeom>
          <a:noFill/>
          <a:ln w="9525" cap="flat" cmpd="sng" algn="ctr">
            <a:solidFill>
              <a:srgbClr val="4F81BD">
                <a:shade val="95000"/>
                <a:satMod val="105000"/>
              </a:srgbClr>
            </a:solidFill>
            <a:prstDash val="solid"/>
          </a:ln>
          <a:effectLst/>
        </p:spPr>
      </p:cxnSp>
      <p:cxnSp>
        <p:nvCxnSpPr>
          <p:cNvPr id="150" name="直接连接符 149"/>
          <p:cNvCxnSpPr>
            <a:stCxn id="194" idx="2"/>
            <a:endCxn id="141" idx="0"/>
          </p:cNvCxnSpPr>
          <p:nvPr/>
        </p:nvCxnSpPr>
        <p:spPr>
          <a:xfrm rot="16200000" flipH="1">
            <a:off x="3272005" y="3287727"/>
            <a:ext cx="613042" cy="444074"/>
          </a:xfrm>
          <a:prstGeom prst="line">
            <a:avLst/>
          </a:prstGeom>
          <a:noFill/>
          <a:ln w="9525" cap="flat" cmpd="sng" algn="ctr">
            <a:solidFill>
              <a:srgbClr val="4F81BD">
                <a:shade val="95000"/>
                <a:satMod val="105000"/>
              </a:srgbClr>
            </a:solidFill>
            <a:prstDash val="solid"/>
          </a:ln>
          <a:effectLst/>
        </p:spPr>
      </p:cxnSp>
      <p:cxnSp>
        <p:nvCxnSpPr>
          <p:cNvPr id="151" name="直接连接符 150"/>
          <p:cNvCxnSpPr>
            <a:stCxn id="140" idx="2"/>
            <a:endCxn id="142" idx="0"/>
          </p:cNvCxnSpPr>
          <p:nvPr/>
        </p:nvCxnSpPr>
        <p:spPr>
          <a:xfrm rot="5400000">
            <a:off x="2382602" y="4257766"/>
            <a:ext cx="618601" cy="436259"/>
          </a:xfrm>
          <a:prstGeom prst="line">
            <a:avLst/>
          </a:prstGeom>
          <a:noFill/>
          <a:ln w="9525" cap="flat" cmpd="sng" algn="ctr">
            <a:solidFill>
              <a:srgbClr val="4F81BD">
                <a:shade val="95000"/>
                <a:satMod val="105000"/>
              </a:srgbClr>
            </a:solidFill>
            <a:prstDash val="solid"/>
          </a:ln>
          <a:effectLst/>
        </p:spPr>
      </p:cxnSp>
      <p:cxnSp>
        <p:nvCxnSpPr>
          <p:cNvPr id="152" name="直接连接符 151"/>
          <p:cNvCxnSpPr>
            <a:stCxn id="141" idx="2"/>
            <a:endCxn id="143" idx="0"/>
          </p:cNvCxnSpPr>
          <p:nvPr/>
        </p:nvCxnSpPr>
        <p:spPr>
          <a:xfrm rot="5400000">
            <a:off x="3298872" y="4283504"/>
            <a:ext cx="618601" cy="384783"/>
          </a:xfrm>
          <a:prstGeom prst="line">
            <a:avLst/>
          </a:prstGeom>
          <a:noFill/>
          <a:ln w="9525" cap="flat" cmpd="sng" algn="ctr">
            <a:solidFill>
              <a:srgbClr val="4F81BD">
                <a:shade val="95000"/>
                <a:satMod val="105000"/>
              </a:srgbClr>
            </a:solidFill>
            <a:prstDash val="solid"/>
          </a:ln>
          <a:effectLst/>
        </p:spPr>
      </p:cxnSp>
      <p:cxnSp>
        <p:nvCxnSpPr>
          <p:cNvPr id="153" name="直接连接符 152"/>
          <p:cNvCxnSpPr>
            <a:stCxn id="141" idx="2"/>
            <a:endCxn id="144" idx="0"/>
          </p:cNvCxnSpPr>
          <p:nvPr/>
        </p:nvCxnSpPr>
        <p:spPr>
          <a:xfrm rot="16200000" flipH="1">
            <a:off x="3769875" y="4197282"/>
            <a:ext cx="618601" cy="557225"/>
          </a:xfrm>
          <a:prstGeom prst="line">
            <a:avLst/>
          </a:prstGeom>
          <a:noFill/>
          <a:ln w="9525" cap="flat" cmpd="sng" algn="ctr">
            <a:solidFill>
              <a:srgbClr val="4F81BD">
                <a:shade val="95000"/>
                <a:satMod val="105000"/>
              </a:srgbClr>
            </a:solidFill>
            <a:prstDash val="solid"/>
          </a:ln>
          <a:effectLst/>
        </p:spPr>
      </p:cxnSp>
      <p:cxnSp>
        <p:nvCxnSpPr>
          <p:cNvPr id="154" name="直接连接符 153"/>
          <p:cNvCxnSpPr>
            <a:stCxn id="142" idx="2"/>
            <a:endCxn id="145" idx="0"/>
          </p:cNvCxnSpPr>
          <p:nvPr/>
        </p:nvCxnSpPr>
        <p:spPr>
          <a:xfrm rot="5400000">
            <a:off x="1964334" y="5227988"/>
            <a:ext cx="601920" cy="416956"/>
          </a:xfrm>
          <a:prstGeom prst="line">
            <a:avLst/>
          </a:prstGeom>
          <a:noFill/>
          <a:ln w="9525" cap="flat" cmpd="sng" algn="ctr">
            <a:solidFill>
              <a:srgbClr val="4F81BD">
                <a:shade val="95000"/>
                <a:satMod val="105000"/>
              </a:srgbClr>
            </a:solidFill>
            <a:prstDash val="solid"/>
          </a:ln>
          <a:effectLst/>
        </p:spPr>
      </p:cxnSp>
      <p:cxnSp>
        <p:nvCxnSpPr>
          <p:cNvPr id="155" name="直接连接符 154"/>
          <p:cNvCxnSpPr>
            <a:stCxn id="146" idx="0"/>
            <a:endCxn id="143" idx="2"/>
          </p:cNvCxnSpPr>
          <p:nvPr/>
        </p:nvCxnSpPr>
        <p:spPr>
          <a:xfrm rot="5400000" flipH="1" flipV="1">
            <a:off x="2911489" y="5233136"/>
            <a:ext cx="601920" cy="406661"/>
          </a:xfrm>
          <a:prstGeom prst="line">
            <a:avLst/>
          </a:prstGeom>
          <a:noFill/>
          <a:ln w="9525" cap="flat" cmpd="sng" algn="ctr">
            <a:solidFill>
              <a:srgbClr val="4F81BD">
                <a:shade val="95000"/>
                <a:satMod val="105000"/>
              </a:srgbClr>
            </a:solidFill>
            <a:prstDash val="solid"/>
          </a:ln>
          <a:effectLst/>
        </p:spPr>
      </p:cxnSp>
      <p:cxnSp>
        <p:nvCxnSpPr>
          <p:cNvPr id="156" name="直接连接符 155"/>
          <p:cNvCxnSpPr>
            <a:stCxn id="143" idx="2"/>
            <a:endCxn id="147" idx="0"/>
          </p:cNvCxnSpPr>
          <p:nvPr/>
        </p:nvCxnSpPr>
        <p:spPr>
          <a:xfrm rot="16200000" flipH="1">
            <a:off x="3362547" y="5188739"/>
            <a:ext cx="601920" cy="495454"/>
          </a:xfrm>
          <a:prstGeom prst="line">
            <a:avLst/>
          </a:prstGeom>
          <a:noFill/>
          <a:ln w="9525" cap="flat" cmpd="sng" algn="ctr">
            <a:solidFill>
              <a:srgbClr val="4F81BD">
                <a:shade val="95000"/>
                <a:satMod val="105000"/>
              </a:srgbClr>
            </a:solidFill>
            <a:prstDash val="solid"/>
          </a:ln>
          <a:effectLst/>
        </p:spPr>
      </p:cxnSp>
      <p:cxnSp>
        <p:nvCxnSpPr>
          <p:cNvPr id="157" name="直接连接符 156"/>
          <p:cNvCxnSpPr>
            <a:stCxn id="144" idx="2"/>
            <a:endCxn id="148" idx="0"/>
          </p:cNvCxnSpPr>
          <p:nvPr/>
        </p:nvCxnSpPr>
        <p:spPr>
          <a:xfrm rot="16200000" flipH="1">
            <a:off x="4309702" y="5183592"/>
            <a:ext cx="601920" cy="505748"/>
          </a:xfrm>
          <a:prstGeom prst="line">
            <a:avLst/>
          </a:prstGeom>
          <a:noFill/>
          <a:ln w="9525" cap="flat" cmpd="sng" algn="ctr">
            <a:solidFill>
              <a:srgbClr val="4F81BD">
                <a:shade val="95000"/>
                <a:satMod val="105000"/>
              </a:srgbClr>
            </a:solidFill>
            <a:prstDash val="solid"/>
          </a:ln>
          <a:effectLst/>
        </p:spPr>
      </p:cxnSp>
      <p:cxnSp>
        <p:nvCxnSpPr>
          <p:cNvPr id="164" name="直接连接符 163"/>
          <p:cNvCxnSpPr/>
          <p:nvPr/>
        </p:nvCxnSpPr>
        <p:spPr bwMode="auto">
          <a:xfrm>
            <a:off x="1192523" y="3978322"/>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171" name="直接箭头连接符 170"/>
          <p:cNvCxnSpPr/>
          <p:nvPr/>
        </p:nvCxnSpPr>
        <p:spPr bwMode="auto">
          <a:xfrm rot="16200000" flipH="1">
            <a:off x="878813" y="4380170"/>
            <a:ext cx="798934"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4" name="直接箭头连接符 173"/>
          <p:cNvCxnSpPr/>
          <p:nvPr/>
        </p:nvCxnSpPr>
        <p:spPr bwMode="auto">
          <a:xfrm rot="16200000" flipV="1">
            <a:off x="873554" y="5540444"/>
            <a:ext cx="817838" cy="2"/>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75" name="TextBox 174"/>
          <p:cNvSpPr txBox="1"/>
          <p:nvPr/>
        </p:nvSpPr>
        <p:spPr>
          <a:xfrm>
            <a:off x="656071" y="4769994"/>
            <a:ext cx="1210588" cy="400110"/>
          </a:xfrm>
          <a:prstGeom prst="rect">
            <a:avLst/>
          </a:prstGeom>
          <a:noFill/>
        </p:spPr>
        <p:txBody>
          <a:bodyPr wrap="none" rtlCol="0">
            <a:spAutoFit/>
          </a:bodyPr>
          <a:lstStyle/>
          <a:p>
            <a:pPr algn="ctr"/>
            <a:r>
              <a:rPr lang="zh-CN" altLang="en-US" sz="1000" b="1" dirty="0" smtClean="0"/>
              <a:t>地区公司负责维护</a:t>
            </a:r>
            <a:endParaRPr lang="en-US" altLang="zh-CN" sz="1000" b="1" dirty="0" smtClean="0"/>
          </a:p>
          <a:p>
            <a:pPr algn="ctr"/>
            <a:r>
              <a:rPr lang="zh-CN" altLang="en-US" sz="1000" b="1" dirty="0" smtClean="0"/>
              <a:t>局域网组逐步参与</a:t>
            </a:r>
            <a:endParaRPr lang="zh-CN" altLang="en-US" sz="1000" b="1" dirty="0"/>
          </a:p>
        </p:txBody>
      </p:sp>
      <p:cxnSp>
        <p:nvCxnSpPr>
          <p:cNvPr id="177" name="直接连接符 176"/>
          <p:cNvCxnSpPr/>
          <p:nvPr/>
        </p:nvCxnSpPr>
        <p:spPr bwMode="auto">
          <a:xfrm>
            <a:off x="1200652" y="5949362"/>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178" name="直接连接符 177"/>
          <p:cNvCxnSpPr/>
          <p:nvPr/>
        </p:nvCxnSpPr>
        <p:spPr bwMode="auto">
          <a:xfrm>
            <a:off x="5675687" y="4005065"/>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179" name="直接箭头连接符 178"/>
          <p:cNvCxnSpPr/>
          <p:nvPr/>
        </p:nvCxnSpPr>
        <p:spPr bwMode="auto">
          <a:xfrm rot="16200000" flipH="1">
            <a:off x="5361977" y="4406913"/>
            <a:ext cx="798934"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0" name="直接箭头连接符 179"/>
          <p:cNvCxnSpPr/>
          <p:nvPr/>
        </p:nvCxnSpPr>
        <p:spPr bwMode="auto">
          <a:xfrm rot="5400000" flipH="1" flipV="1">
            <a:off x="5355526" y="5566790"/>
            <a:ext cx="818631" cy="1588"/>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5148288" y="4805790"/>
            <a:ext cx="1210588" cy="400110"/>
          </a:xfrm>
          <a:prstGeom prst="rect">
            <a:avLst/>
          </a:prstGeom>
          <a:noFill/>
        </p:spPr>
        <p:txBody>
          <a:bodyPr wrap="none" rtlCol="0">
            <a:spAutoFit/>
          </a:bodyPr>
          <a:lstStyle/>
          <a:p>
            <a:pPr algn="ctr"/>
            <a:r>
              <a:rPr lang="zh-CN" altLang="en-US" sz="1000" b="1" dirty="0" smtClean="0"/>
              <a:t>地区公司监控范围</a:t>
            </a:r>
            <a:endParaRPr lang="en-US" altLang="zh-CN" sz="1000" b="1" dirty="0" smtClean="0"/>
          </a:p>
          <a:p>
            <a:pPr algn="ctr"/>
            <a:r>
              <a:rPr lang="zh-CN" altLang="en-US" sz="1000" b="1" dirty="0" smtClean="0"/>
              <a:t>局域网组监控范围</a:t>
            </a:r>
            <a:endParaRPr lang="en-US" altLang="zh-CN" sz="1000" b="1" dirty="0" smtClean="0"/>
          </a:p>
        </p:txBody>
      </p:sp>
      <p:cxnSp>
        <p:nvCxnSpPr>
          <p:cNvPr id="182" name="直接连接符 181"/>
          <p:cNvCxnSpPr/>
          <p:nvPr/>
        </p:nvCxnSpPr>
        <p:spPr bwMode="auto">
          <a:xfrm>
            <a:off x="5683816" y="5976105"/>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sp>
        <p:nvSpPr>
          <p:cNvPr id="194" name="圆角矩形 193"/>
          <p:cNvSpPr/>
          <p:nvPr/>
        </p:nvSpPr>
        <p:spPr>
          <a:xfrm>
            <a:off x="2991654" y="2852933"/>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局域网</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项目组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97" name="圆角矩形 196"/>
          <p:cNvSpPr/>
          <p:nvPr/>
        </p:nvSpPr>
        <p:spPr>
          <a:xfrm>
            <a:off x="2108937" y="2852933"/>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广</a:t>
            </a: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域网</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维护</a:t>
            </a: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98" name="圆角矩形 197"/>
          <p:cNvSpPr/>
          <p:nvPr/>
        </p:nvSpPr>
        <p:spPr>
          <a:xfrm>
            <a:off x="2923803" y="2142586"/>
            <a:ext cx="865336"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中石油信息</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管理部</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199" name="直接连接符 198"/>
          <p:cNvCxnSpPr/>
          <p:nvPr/>
        </p:nvCxnSpPr>
        <p:spPr bwMode="auto">
          <a:xfrm>
            <a:off x="1194438" y="2993735"/>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200" name="直接箭头连接符 199"/>
          <p:cNvCxnSpPr/>
          <p:nvPr/>
        </p:nvCxnSpPr>
        <p:spPr bwMode="auto">
          <a:xfrm rot="16200000" flipH="1">
            <a:off x="1095749" y="3178895"/>
            <a:ext cx="368893"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1" name="直接箭头连接符 200"/>
          <p:cNvCxnSpPr/>
          <p:nvPr/>
        </p:nvCxnSpPr>
        <p:spPr bwMode="auto">
          <a:xfrm rot="5400000" flipH="1" flipV="1">
            <a:off x="1078369" y="3776020"/>
            <a:ext cx="404604"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02" name="TextBox 201"/>
          <p:cNvSpPr txBox="1"/>
          <p:nvPr/>
        </p:nvSpPr>
        <p:spPr>
          <a:xfrm>
            <a:off x="666806" y="3368823"/>
            <a:ext cx="1210589" cy="246221"/>
          </a:xfrm>
          <a:prstGeom prst="rect">
            <a:avLst/>
          </a:prstGeom>
          <a:noFill/>
        </p:spPr>
        <p:txBody>
          <a:bodyPr wrap="none" rtlCol="0">
            <a:spAutoFit/>
          </a:bodyPr>
          <a:lstStyle/>
          <a:p>
            <a:pPr algn="ctr"/>
            <a:r>
              <a:rPr lang="zh-CN" altLang="en-US" sz="1000" dirty="0" smtClean="0">
                <a:solidFill>
                  <a:schemeClr val="bg1">
                    <a:lumMod val="65000"/>
                  </a:schemeClr>
                </a:solidFill>
              </a:rPr>
              <a:t>广域网组维护范围</a:t>
            </a:r>
            <a:endParaRPr lang="en-US" altLang="zh-CN" sz="1000" dirty="0" smtClean="0">
              <a:solidFill>
                <a:schemeClr val="bg1">
                  <a:lumMod val="65000"/>
                </a:schemeClr>
              </a:solidFill>
            </a:endParaRPr>
          </a:p>
        </p:txBody>
      </p:sp>
      <p:cxnSp>
        <p:nvCxnSpPr>
          <p:cNvPr id="206" name="直接连接符 205"/>
          <p:cNvCxnSpPr>
            <a:stCxn id="198" idx="2"/>
            <a:endCxn id="194" idx="0"/>
          </p:cNvCxnSpPr>
          <p:nvPr/>
        </p:nvCxnSpPr>
        <p:spPr>
          <a:xfrm rot="16200000" flipH="1">
            <a:off x="3176462" y="2672905"/>
            <a:ext cx="360037" cy="18"/>
          </a:xfrm>
          <a:prstGeom prst="line">
            <a:avLst/>
          </a:prstGeom>
          <a:noFill/>
          <a:ln w="9525" cap="flat" cmpd="sng" algn="ctr">
            <a:solidFill>
              <a:srgbClr val="4F81BD">
                <a:shade val="95000"/>
                <a:satMod val="105000"/>
              </a:srgbClr>
            </a:solidFill>
            <a:prstDash val="solid"/>
          </a:ln>
          <a:effectLst/>
        </p:spPr>
      </p:cxnSp>
      <p:cxnSp>
        <p:nvCxnSpPr>
          <p:cNvPr id="209" name="直接连接符 208"/>
          <p:cNvCxnSpPr>
            <a:stCxn id="198" idx="2"/>
            <a:endCxn id="197" idx="0"/>
          </p:cNvCxnSpPr>
          <p:nvPr/>
        </p:nvCxnSpPr>
        <p:spPr>
          <a:xfrm rot="5400000">
            <a:off x="2735104" y="2231565"/>
            <a:ext cx="360037" cy="882699"/>
          </a:xfrm>
          <a:prstGeom prst="line">
            <a:avLst/>
          </a:prstGeom>
          <a:noFill/>
          <a:ln w="9525" cap="flat" cmpd="sng" algn="ctr">
            <a:solidFill>
              <a:srgbClr val="4F81BD">
                <a:shade val="95000"/>
                <a:satMod val="105000"/>
              </a:srgbClr>
            </a:solidFill>
            <a:prstDash val="solid"/>
          </a:ln>
          <a:effectLst/>
        </p:spPr>
      </p:cxnSp>
      <p:cxnSp>
        <p:nvCxnSpPr>
          <p:cNvPr id="217" name="直接连接符 216"/>
          <p:cNvCxnSpPr/>
          <p:nvPr/>
        </p:nvCxnSpPr>
        <p:spPr bwMode="auto">
          <a:xfrm>
            <a:off x="5674727" y="3017544"/>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218" name="直接箭头连接符 217"/>
          <p:cNvCxnSpPr/>
          <p:nvPr/>
        </p:nvCxnSpPr>
        <p:spPr bwMode="auto">
          <a:xfrm rot="16200000" flipH="1">
            <a:off x="5576038" y="3202704"/>
            <a:ext cx="368893"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9" name="直接箭头连接符 218"/>
          <p:cNvCxnSpPr/>
          <p:nvPr/>
        </p:nvCxnSpPr>
        <p:spPr bwMode="auto">
          <a:xfrm rot="5400000" flipH="1" flipV="1">
            <a:off x="5558658" y="3799829"/>
            <a:ext cx="404604"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0" name="TextBox 219"/>
          <p:cNvSpPr txBox="1"/>
          <p:nvPr/>
        </p:nvSpPr>
        <p:spPr>
          <a:xfrm>
            <a:off x="5165201" y="3383579"/>
            <a:ext cx="1210589" cy="246221"/>
          </a:xfrm>
          <a:prstGeom prst="rect">
            <a:avLst/>
          </a:prstGeom>
          <a:noFill/>
        </p:spPr>
        <p:txBody>
          <a:bodyPr wrap="none" rtlCol="0">
            <a:spAutoFit/>
          </a:bodyPr>
          <a:lstStyle/>
          <a:p>
            <a:pPr algn="ctr"/>
            <a:r>
              <a:rPr lang="zh-CN" altLang="en-US" sz="1000" dirty="0" smtClean="0">
                <a:solidFill>
                  <a:schemeClr val="bg1">
                    <a:lumMod val="65000"/>
                  </a:schemeClr>
                </a:solidFill>
              </a:rPr>
              <a:t>广域网组监控范围</a:t>
            </a:r>
            <a:endParaRPr lang="en-US" altLang="zh-CN" sz="10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中石油维护模式介绍</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华为</a:t>
            </a:r>
            <a:r>
              <a:rPr lang="zh-CN" altLang="en-US" dirty="0" smtClean="0"/>
              <a:t>维护模式</a:t>
            </a:r>
            <a:endParaRPr lang="zh-CN" altLang="en-US" dirty="0" smtClean="0">
              <a:latin typeface="黑体" pitchFamily="2" charset="-122"/>
              <a:ea typeface="黑体" pitchFamily="2" charset="-122"/>
            </a:endParaRPr>
          </a:p>
        </p:txBody>
      </p:sp>
      <p:sp>
        <p:nvSpPr>
          <p:cNvPr id="5" name="矩形 4"/>
          <p:cNvSpPr/>
          <p:nvPr/>
        </p:nvSpPr>
        <p:spPr>
          <a:xfrm>
            <a:off x="913011" y="980728"/>
            <a:ext cx="10297914" cy="1754326"/>
          </a:xfrm>
          <a:prstGeom prst="rect">
            <a:avLst/>
          </a:prstGeom>
        </p:spPr>
        <p:txBody>
          <a:bodyPr wrap="square">
            <a:spAutoFit/>
          </a:bodyPr>
          <a:lstStyle/>
          <a:p>
            <a:pPr>
              <a:lnSpc>
                <a:spcPct val="150000"/>
              </a:lnSpc>
            </a:pPr>
            <a:r>
              <a:rPr lang="zh-CN" altLang="en-US" dirty="0" smtClean="0"/>
              <a:t>        匹配中石油集中监控分级维护的网络维护模式，系统部负责与局域网项目组的接口工作，负责全国局域网维护的</a:t>
            </a:r>
            <a:r>
              <a:rPr lang="zh-CN" altLang="en-US" dirty="0" smtClean="0">
                <a:solidFill>
                  <a:srgbClr val="C00000"/>
                </a:solidFill>
              </a:rPr>
              <a:t>监控</a:t>
            </a:r>
            <a:r>
              <a:rPr lang="zh-CN" altLang="en-US" dirty="0" smtClean="0"/>
              <a:t>和客户满意度管理；各地区公司所在地办事处作为该公司网络的维护第一责任人，负责该公司的</a:t>
            </a:r>
            <a:r>
              <a:rPr lang="zh-CN" altLang="en-US" dirty="0" smtClean="0">
                <a:solidFill>
                  <a:srgbClr val="C00000"/>
                </a:solidFill>
              </a:rPr>
              <a:t>监控和维护</a:t>
            </a:r>
            <a:r>
              <a:rPr lang="zh-CN" altLang="en-US" dirty="0" smtClean="0"/>
              <a:t>；如果该地区公司属于跨省范围，二级单位或三级单位所在地代表处负责该分支的监控与维护。相关的维护责任矩阵见右边附件：</a:t>
            </a:r>
            <a:endParaRPr lang="en-US" altLang="zh-CN" dirty="0" smtClean="0"/>
          </a:p>
        </p:txBody>
      </p:sp>
      <p:sp>
        <p:nvSpPr>
          <p:cNvPr id="58" name="圆角矩形 57"/>
          <p:cNvSpPr/>
          <p:nvPr/>
        </p:nvSpPr>
        <p:spPr>
          <a:xfrm>
            <a:off x="2568927" y="3838351"/>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61" name="圆角矩形 60"/>
          <p:cNvSpPr/>
          <p:nvPr/>
        </p:nvSpPr>
        <p:spPr>
          <a:xfrm>
            <a:off x="2568927" y="4801702"/>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65" name="圆角矩形 64"/>
          <p:cNvSpPr/>
          <p:nvPr/>
        </p:nvSpPr>
        <p:spPr>
          <a:xfrm>
            <a:off x="2568927" y="5753932"/>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67" name="直接连接符 66"/>
          <p:cNvCxnSpPr/>
          <p:nvPr/>
        </p:nvCxnSpPr>
        <p:spPr>
          <a:xfrm rot="16200000" flipH="1">
            <a:off x="2627241" y="3531488"/>
            <a:ext cx="613042" cy="684"/>
          </a:xfrm>
          <a:prstGeom prst="line">
            <a:avLst/>
          </a:prstGeom>
          <a:noFill/>
          <a:ln w="9525" cap="flat" cmpd="sng" algn="ctr">
            <a:solidFill>
              <a:srgbClr val="4F81BD">
                <a:shade val="95000"/>
                <a:satMod val="105000"/>
              </a:srgbClr>
            </a:solidFill>
            <a:prstDash val="solid"/>
          </a:ln>
          <a:effectLst/>
        </p:spPr>
      </p:cxnSp>
      <p:cxnSp>
        <p:nvCxnSpPr>
          <p:cNvPr id="70" name="直接连接符 69"/>
          <p:cNvCxnSpPr/>
          <p:nvPr/>
        </p:nvCxnSpPr>
        <p:spPr>
          <a:xfrm rot="5400000">
            <a:off x="2627241" y="4495181"/>
            <a:ext cx="613041" cy="1588"/>
          </a:xfrm>
          <a:prstGeom prst="line">
            <a:avLst/>
          </a:prstGeom>
          <a:noFill/>
          <a:ln w="9525" cap="flat" cmpd="sng" algn="ctr">
            <a:solidFill>
              <a:srgbClr val="4F81BD">
                <a:shade val="95000"/>
                <a:satMod val="105000"/>
              </a:srgbClr>
            </a:solidFill>
            <a:prstDash val="solid"/>
          </a:ln>
          <a:effectLst/>
        </p:spPr>
      </p:cxnSp>
      <p:cxnSp>
        <p:nvCxnSpPr>
          <p:cNvPr id="74" name="直接连接符 73"/>
          <p:cNvCxnSpPr/>
          <p:nvPr/>
        </p:nvCxnSpPr>
        <p:spPr>
          <a:xfrm rot="5400000">
            <a:off x="2632801" y="5452972"/>
            <a:ext cx="601920" cy="1588"/>
          </a:xfrm>
          <a:prstGeom prst="line">
            <a:avLst/>
          </a:prstGeom>
          <a:noFill/>
          <a:ln w="9525" cap="flat" cmpd="sng" algn="ctr">
            <a:solidFill>
              <a:srgbClr val="4F81BD">
                <a:shade val="95000"/>
                <a:satMod val="105000"/>
              </a:srgbClr>
            </a:solidFill>
            <a:prstDash val="solid"/>
          </a:ln>
          <a:effectLst/>
        </p:spPr>
      </p:cxnSp>
      <p:cxnSp>
        <p:nvCxnSpPr>
          <p:cNvPr id="75" name="直接连接符 74"/>
          <p:cNvCxnSpPr/>
          <p:nvPr/>
        </p:nvCxnSpPr>
        <p:spPr bwMode="auto">
          <a:xfrm>
            <a:off x="1659015" y="4000388"/>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76" name="直接箭头连接符 75"/>
          <p:cNvCxnSpPr/>
          <p:nvPr/>
        </p:nvCxnSpPr>
        <p:spPr bwMode="auto">
          <a:xfrm rot="16200000" flipH="1">
            <a:off x="1345305" y="4402236"/>
            <a:ext cx="798934"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直接箭头连接符 76"/>
          <p:cNvCxnSpPr/>
          <p:nvPr/>
        </p:nvCxnSpPr>
        <p:spPr bwMode="auto">
          <a:xfrm rot="16200000" flipV="1">
            <a:off x="1340046" y="5562510"/>
            <a:ext cx="817838" cy="2"/>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1086351" y="4801113"/>
            <a:ext cx="1237198" cy="400110"/>
          </a:xfrm>
          <a:prstGeom prst="rect">
            <a:avLst/>
          </a:prstGeom>
          <a:noFill/>
        </p:spPr>
        <p:txBody>
          <a:bodyPr wrap="none" rtlCol="0">
            <a:spAutoFit/>
          </a:bodyPr>
          <a:lstStyle/>
          <a:p>
            <a:pPr algn="ctr"/>
            <a:r>
              <a:rPr lang="zh-CN" altLang="en-US" sz="1000" b="1" dirty="0" smtClean="0"/>
              <a:t>地区公司维护范围</a:t>
            </a:r>
            <a:endParaRPr lang="en-US" altLang="zh-CN" sz="1000" b="1" dirty="0" smtClean="0"/>
          </a:p>
          <a:p>
            <a:r>
              <a:rPr lang="zh-CN" altLang="en-US" sz="1000" b="1" dirty="0" smtClean="0"/>
              <a:t>局域网组逐步参与</a:t>
            </a:r>
            <a:endParaRPr lang="zh-CN" altLang="en-US" sz="1000" b="1" dirty="0"/>
          </a:p>
        </p:txBody>
      </p:sp>
      <p:cxnSp>
        <p:nvCxnSpPr>
          <p:cNvPr id="79" name="直接连接符 78"/>
          <p:cNvCxnSpPr/>
          <p:nvPr/>
        </p:nvCxnSpPr>
        <p:spPr bwMode="auto">
          <a:xfrm>
            <a:off x="1667144" y="5971428"/>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80" name="直接连接符 79"/>
          <p:cNvCxnSpPr/>
          <p:nvPr/>
        </p:nvCxnSpPr>
        <p:spPr bwMode="auto">
          <a:xfrm>
            <a:off x="8993490" y="4027130"/>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81" name="直接箭头连接符 80"/>
          <p:cNvCxnSpPr/>
          <p:nvPr/>
        </p:nvCxnSpPr>
        <p:spPr bwMode="auto">
          <a:xfrm rot="16200000" flipH="1">
            <a:off x="8726942" y="4381815"/>
            <a:ext cx="708803" cy="4195"/>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2" name="直接箭头连接符 81"/>
          <p:cNvCxnSpPr/>
          <p:nvPr/>
        </p:nvCxnSpPr>
        <p:spPr bwMode="auto">
          <a:xfrm rot="5400000" flipH="1" flipV="1">
            <a:off x="8729319" y="5644843"/>
            <a:ext cx="706654" cy="159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8545859" y="4719263"/>
            <a:ext cx="1043876" cy="553998"/>
          </a:xfrm>
          <a:prstGeom prst="rect">
            <a:avLst/>
          </a:prstGeom>
          <a:noFill/>
        </p:spPr>
        <p:txBody>
          <a:bodyPr wrap="none" rtlCol="0">
            <a:spAutoFit/>
          </a:bodyPr>
          <a:lstStyle/>
          <a:p>
            <a:pPr algn="ctr"/>
            <a:r>
              <a:rPr lang="zh-CN" altLang="en-US" sz="1000" b="1" dirty="0" smtClean="0"/>
              <a:t>地区公司</a:t>
            </a:r>
            <a:endParaRPr lang="en-US" altLang="zh-CN" sz="1000" b="1" dirty="0" smtClean="0"/>
          </a:p>
          <a:p>
            <a:pPr algn="ctr"/>
            <a:r>
              <a:rPr lang="zh-CN" altLang="en-US" sz="1000" b="1" dirty="0" smtClean="0"/>
              <a:t>所在地办事处</a:t>
            </a:r>
            <a:endParaRPr lang="en-US" altLang="zh-CN" sz="1000" b="1" dirty="0" smtClean="0"/>
          </a:p>
          <a:p>
            <a:pPr algn="ctr"/>
            <a:r>
              <a:rPr lang="zh-CN" altLang="en-US" sz="1000" b="1" dirty="0" smtClean="0">
                <a:solidFill>
                  <a:srgbClr val="FF0000"/>
                </a:solidFill>
              </a:rPr>
              <a:t>监控</a:t>
            </a:r>
            <a:r>
              <a:rPr lang="en-US" altLang="zh-CN" sz="1000" b="1" dirty="0" smtClean="0">
                <a:solidFill>
                  <a:srgbClr val="FF0000"/>
                </a:solidFill>
              </a:rPr>
              <a:t>&amp;</a:t>
            </a:r>
            <a:r>
              <a:rPr lang="zh-CN" altLang="en-US" sz="1000" b="1" dirty="0" smtClean="0">
                <a:solidFill>
                  <a:srgbClr val="FF0000"/>
                </a:solidFill>
              </a:rPr>
              <a:t>维护</a:t>
            </a:r>
            <a:r>
              <a:rPr lang="zh-CN" altLang="en-US" sz="1000" b="1" dirty="0" smtClean="0"/>
              <a:t>范围</a:t>
            </a:r>
            <a:endParaRPr lang="en-US" altLang="zh-CN" sz="1000" b="1" dirty="0" smtClean="0"/>
          </a:p>
        </p:txBody>
      </p:sp>
      <p:cxnSp>
        <p:nvCxnSpPr>
          <p:cNvPr id="84" name="直接连接符 83"/>
          <p:cNvCxnSpPr/>
          <p:nvPr/>
        </p:nvCxnSpPr>
        <p:spPr bwMode="auto">
          <a:xfrm>
            <a:off x="9001619" y="5998170"/>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sp>
        <p:nvSpPr>
          <p:cNvPr id="85" name="圆角矩形 84"/>
          <p:cNvSpPr/>
          <p:nvPr/>
        </p:nvSpPr>
        <p:spPr>
          <a:xfrm>
            <a:off x="2568927" y="2874999"/>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局域网</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项目组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98" name="圆角矩形 97"/>
          <p:cNvSpPr/>
          <p:nvPr/>
        </p:nvSpPr>
        <p:spPr>
          <a:xfrm>
            <a:off x="5733971" y="3856457"/>
            <a:ext cx="86165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地区公司所在地办事处</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99" name="圆角矩形 98"/>
          <p:cNvSpPr/>
          <p:nvPr/>
        </p:nvSpPr>
        <p:spPr>
          <a:xfrm>
            <a:off x="5732752" y="4819808"/>
            <a:ext cx="864096"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二级单位所在地办事处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00" name="圆角矩形 99"/>
          <p:cNvSpPr/>
          <p:nvPr/>
        </p:nvSpPr>
        <p:spPr>
          <a:xfrm>
            <a:off x="5727958" y="5772038"/>
            <a:ext cx="873685"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r>
              <a:rPr lang="zh-CN" altLang="en-US" sz="1000" kern="0" dirty="0" smtClean="0">
                <a:solidFill>
                  <a:sysClr val="windowText" lastClr="000000"/>
                </a:solidFill>
                <a:latin typeface="Calibri"/>
                <a:ea typeface="宋体"/>
              </a:rPr>
              <a:t>所在地办事处</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p:txBody>
      </p:sp>
      <p:cxnSp>
        <p:nvCxnSpPr>
          <p:cNvPr id="101" name="直接连接符 100"/>
          <p:cNvCxnSpPr/>
          <p:nvPr/>
        </p:nvCxnSpPr>
        <p:spPr>
          <a:xfrm rot="5400000">
            <a:off x="5858279" y="3547539"/>
            <a:ext cx="613042" cy="4794"/>
          </a:xfrm>
          <a:prstGeom prst="line">
            <a:avLst/>
          </a:prstGeom>
          <a:noFill/>
          <a:ln w="9525" cap="flat" cmpd="sng" algn="ctr">
            <a:solidFill>
              <a:srgbClr val="4F81BD">
                <a:shade val="95000"/>
                <a:satMod val="105000"/>
              </a:srgbClr>
            </a:solidFill>
            <a:prstDash val="solid"/>
          </a:ln>
          <a:effectLst/>
        </p:spPr>
      </p:cxnSp>
      <p:cxnSp>
        <p:nvCxnSpPr>
          <p:cNvPr id="102" name="直接连接符 101"/>
          <p:cNvCxnSpPr/>
          <p:nvPr/>
        </p:nvCxnSpPr>
        <p:spPr>
          <a:xfrm rot="5400000">
            <a:off x="5858280" y="4513287"/>
            <a:ext cx="613041" cy="1"/>
          </a:xfrm>
          <a:prstGeom prst="line">
            <a:avLst/>
          </a:prstGeom>
          <a:noFill/>
          <a:ln w="9525" cap="flat" cmpd="sng" algn="ctr">
            <a:solidFill>
              <a:srgbClr val="4F81BD">
                <a:shade val="95000"/>
                <a:satMod val="105000"/>
              </a:srgbClr>
            </a:solidFill>
            <a:prstDash val="solid"/>
          </a:ln>
          <a:effectLst/>
        </p:spPr>
      </p:cxnSp>
      <p:cxnSp>
        <p:nvCxnSpPr>
          <p:cNvPr id="103" name="直接连接符 102"/>
          <p:cNvCxnSpPr/>
          <p:nvPr/>
        </p:nvCxnSpPr>
        <p:spPr>
          <a:xfrm rot="16200000" flipH="1">
            <a:off x="5863840" y="5471077"/>
            <a:ext cx="601920" cy="1"/>
          </a:xfrm>
          <a:prstGeom prst="line">
            <a:avLst/>
          </a:prstGeom>
          <a:noFill/>
          <a:ln w="9525" cap="flat" cmpd="sng" algn="ctr">
            <a:solidFill>
              <a:srgbClr val="4F81BD">
                <a:shade val="95000"/>
                <a:satMod val="105000"/>
              </a:srgbClr>
            </a:solidFill>
            <a:prstDash val="solid"/>
          </a:ln>
          <a:effectLst/>
        </p:spPr>
      </p:cxnSp>
      <p:sp>
        <p:nvSpPr>
          <p:cNvPr id="104" name="圆角矩形 103"/>
          <p:cNvSpPr/>
          <p:nvPr/>
        </p:nvSpPr>
        <p:spPr>
          <a:xfrm>
            <a:off x="5732752" y="2893105"/>
            <a:ext cx="864096"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系统部</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117" name="直接箭头连接符 116"/>
          <p:cNvCxnSpPr/>
          <p:nvPr/>
        </p:nvCxnSpPr>
        <p:spPr bwMode="auto">
          <a:xfrm>
            <a:off x="3505299" y="4002769"/>
            <a:ext cx="1944216" cy="1588"/>
          </a:xfrm>
          <a:prstGeom prst="straightConnector1">
            <a:avLst/>
          </a:prstGeom>
          <a:noFill/>
          <a:ln>
            <a:solidFill>
              <a:schemeClr val="tx1"/>
            </a:solidFill>
            <a:prstDash val="dash"/>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3505299" y="3019018"/>
            <a:ext cx="1944216" cy="1588"/>
          </a:xfrm>
          <a:prstGeom prst="straightConnector1">
            <a:avLst/>
          </a:prstGeom>
          <a:noFill/>
          <a:ln>
            <a:solidFill>
              <a:schemeClr val="tx1"/>
            </a:solidFill>
            <a:prstDash val="dash"/>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a:off x="3523405" y="4924221"/>
            <a:ext cx="1944216" cy="1588"/>
          </a:xfrm>
          <a:prstGeom prst="straightConnector1">
            <a:avLst/>
          </a:prstGeom>
          <a:noFill/>
          <a:ln>
            <a:solidFill>
              <a:schemeClr val="tx1"/>
            </a:solidFill>
            <a:prstDash val="dash"/>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3568254" y="5926157"/>
            <a:ext cx="1944216" cy="1588"/>
          </a:xfrm>
          <a:prstGeom prst="straightConnector1">
            <a:avLst/>
          </a:prstGeom>
          <a:noFill/>
          <a:ln>
            <a:solidFill>
              <a:schemeClr val="tx1"/>
            </a:solidFill>
            <a:prstDash val="dash"/>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4144318" y="5677138"/>
            <a:ext cx="697628" cy="246221"/>
          </a:xfrm>
          <a:prstGeom prst="rect">
            <a:avLst/>
          </a:prstGeom>
          <a:noFill/>
        </p:spPr>
        <p:txBody>
          <a:bodyPr wrap="none" rtlCol="0">
            <a:spAutoFit/>
          </a:bodyPr>
          <a:lstStyle/>
          <a:p>
            <a:pPr algn="ctr"/>
            <a:r>
              <a:rPr lang="zh-CN" altLang="en-US" sz="1000" dirty="0" smtClean="0"/>
              <a:t>维护接口</a:t>
            </a:r>
            <a:endParaRPr lang="en-US" altLang="zh-CN" sz="1000" dirty="0" smtClean="0"/>
          </a:p>
        </p:txBody>
      </p:sp>
      <p:sp>
        <p:nvSpPr>
          <p:cNvPr id="41" name="TextBox 40"/>
          <p:cNvSpPr txBox="1"/>
          <p:nvPr/>
        </p:nvSpPr>
        <p:spPr>
          <a:xfrm>
            <a:off x="7199937" y="4694252"/>
            <a:ext cx="1043876" cy="553998"/>
          </a:xfrm>
          <a:prstGeom prst="rect">
            <a:avLst/>
          </a:prstGeom>
          <a:noFill/>
        </p:spPr>
        <p:txBody>
          <a:bodyPr wrap="none" rtlCol="0">
            <a:spAutoFit/>
          </a:bodyPr>
          <a:lstStyle/>
          <a:p>
            <a:pPr algn="ctr"/>
            <a:r>
              <a:rPr lang="zh-CN" altLang="en-US" sz="1000" b="1" dirty="0" smtClean="0"/>
              <a:t>二级单位</a:t>
            </a:r>
            <a:endParaRPr lang="en-US" altLang="zh-CN" sz="1000" b="1" dirty="0" smtClean="0"/>
          </a:p>
          <a:p>
            <a:pPr algn="ctr"/>
            <a:r>
              <a:rPr lang="zh-CN" altLang="en-US" sz="1000" b="1" dirty="0" smtClean="0"/>
              <a:t>所在地办事处</a:t>
            </a:r>
            <a:endParaRPr lang="en-US" altLang="zh-CN" sz="1000" b="1" dirty="0" smtClean="0"/>
          </a:p>
          <a:p>
            <a:pPr algn="ctr"/>
            <a:r>
              <a:rPr lang="zh-CN" altLang="en-US" sz="1000" b="1" dirty="0" smtClean="0">
                <a:solidFill>
                  <a:srgbClr val="FF0000"/>
                </a:solidFill>
              </a:rPr>
              <a:t>监控</a:t>
            </a:r>
            <a:r>
              <a:rPr lang="en-US" altLang="zh-CN" sz="1000" b="1" dirty="0" smtClean="0">
                <a:solidFill>
                  <a:srgbClr val="FF0000"/>
                </a:solidFill>
              </a:rPr>
              <a:t>&amp;</a:t>
            </a:r>
            <a:r>
              <a:rPr lang="zh-CN" altLang="en-US" sz="1000" b="1" dirty="0" smtClean="0">
                <a:solidFill>
                  <a:srgbClr val="FF0000"/>
                </a:solidFill>
              </a:rPr>
              <a:t>维护</a:t>
            </a:r>
            <a:r>
              <a:rPr lang="zh-CN" altLang="en-US" sz="1000" b="1" dirty="0" smtClean="0"/>
              <a:t>范围</a:t>
            </a:r>
            <a:endParaRPr lang="en-US" altLang="zh-CN" sz="1000" b="1" dirty="0" smtClean="0"/>
          </a:p>
        </p:txBody>
      </p:sp>
      <p:sp>
        <p:nvSpPr>
          <p:cNvPr id="42" name="TextBox 41"/>
          <p:cNvSpPr txBox="1"/>
          <p:nvPr/>
        </p:nvSpPr>
        <p:spPr>
          <a:xfrm>
            <a:off x="7187232" y="5683314"/>
            <a:ext cx="1043876" cy="553998"/>
          </a:xfrm>
          <a:prstGeom prst="rect">
            <a:avLst/>
          </a:prstGeom>
          <a:noFill/>
        </p:spPr>
        <p:txBody>
          <a:bodyPr wrap="none" rtlCol="0">
            <a:spAutoFit/>
          </a:bodyPr>
          <a:lstStyle/>
          <a:p>
            <a:pPr algn="ctr"/>
            <a:r>
              <a:rPr lang="zh-CN" altLang="en-US" sz="1000" b="1" dirty="0" smtClean="0"/>
              <a:t>三级单位</a:t>
            </a:r>
            <a:endParaRPr lang="en-US" altLang="zh-CN" sz="1000" b="1" dirty="0" smtClean="0"/>
          </a:p>
          <a:p>
            <a:pPr algn="ctr"/>
            <a:r>
              <a:rPr lang="zh-CN" altLang="en-US" sz="1000" b="1" dirty="0" smtClean="0"/>
              <a:t>所在地办事处</a:t>
            </a:r>
            <a:endParaRPr lang="en-US" altLang="zh-CN" sz="1000" b="1" dirty="0" smtClean="0"/>
          </a:p>
          <a:p>
            <a:pPr algn="ctr"/>
            <a:r>
              <a:rPr lang="zh-CN" altLang="en-US" sz="1000" b="1" dirty="0" smtClean="0">
                <a:solidFill>
                  <a:srgbClr val="FF0000"/>
                </a:solidFill>
              </a:rPr>
              <a:t>监控</a:t>
            </a:r>
            <a:r>
              <a:rPr lang="en-US" altLang="zh-CN" sz="1000" b="1" dirty="0" smtClean="0">
                <a:solidFill>
                  <a:srgbClr val="FF0000"/>
                </a:solidFill>
              </a:rPr>
              <a:t>&amp;</a:t>
            </a:r>
            <a:r>
              <a:rPr lang="zh-CN" altLang="en-US" sz="1000" b="1" dirty="0" smtClean="0">
                <a:solidFill>
                  <a:srgbClr val="FF0000"/>
                </a:solidFill>
              </a:rPr>
              <a:t>维护</a:t>
            </a:r>
            <a:r>
              <a:rPr lang="zh-CN" altLang="en-US" sz="1000" b="1" dirty="0" smtClean="0"/>
              <a:t>范围</a:t>
            </a:r>
            <a:endParaRPr lang="en-US" altLang="zh-CN" sz="1000" b="1" dirty="0" smtClean="0"/>
          </a:p>
        </p:txBody>
      </p:sp>
      <p:cxnSp>
        <p:nvCxnSpPr>
          <p:cNvPr id="43" name="直接箭头连接符 42"/>
          <p:cNvCxnSpPr/>
          <p:nvPr/>
        </p:nvCxnSpPr>
        <p:spPr bwMode="auto">
          <a:xfrm>
            <a:off x="6745659" y="4961646"/>
            <a:ext cx="468200" cy="1588"/>
          </a:xfrm>
          <a:prstGeom prst="straightConnector1">
            <a:avLst/>
          </a:prstGeom>
          <a:noFill/>
          <a:ln>
            <a:solidFill>
              <a:schemeClr val="tx1"/>
            </a:solidFill>
            <a:headEnd type="none"/>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a:off x="6772818" y="5972141"/>
            <a:ext cx="468200" cy="1588"/>
          </a:xfrm>
          <a:prstGeom prst="straightConnector1">
            <a:avLst/>
          </a:prstGeom>
          <a:noFill/>
          <a:ln>
            <a:solidFill>
              <a:schemeClr val="tx1"/>
            </a:solidFill>
            <a:headEnd type="none"/>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4134793" y="4674154"/>
            <a:ext cx="697628" cy="246221"/>
          </a:xfrm>
          <a:prstGeom prst="rect">
            <a:avLst/>
          </a:prstGeom>
          <a:noFill/>
        </p:spPr>
        <p:txBody>
          <a:bodyPr wrap="none" rtlCol="0">
            <a:spAutoFit/>
          </a:bodyPr>
          <a:lstStyle/>
          <a:p>
            <a:pPr algn="ctr"/>
            <a:r>
              <a:rPr lang="zh-CN" altLang="en-US" sz="1000" dirty="0" smtClean="0"/>
              <a:t>维护接口</a:t>
            </a:r>
            <a:endParaRPr lang="en-US" altLang="zh-CN" sz="1000" dirty="0" smtClean="0"/>
          </a:p>
        </p:txBody>
      </p:sp>
      <p:sp>
        <p:nvSpPr>
          <p:cNvPr id="64" name="TextBox 63"/>
          <p:cNvSpPr txBox="1"/>
          <p:nvPr/>
        </p:nvSpPr>
        <p:spPr>
          <a:xfrm>
            <a:off x="4134793" y="3752334"/>
            <a:ext cx="697628" cy="246221"/>
          </a:xfrm>
          <a:prstGeom prst="rect">
            <a:avLst/>
          </a:prstGeom>
          <a:noFill/>
        </p:spPr>
        <p:txBody>
          <a:bodyPr wrap="none" rtlCol="0">
            <a:spAutoFit/>
          </a:bodyPr>
          <a:lstStyle/>
          <a:p>
            <a:pPr algn="ctr"/>
            <a:r>
              <a:rPr lang="zh-CN" altLang="en-US" sz="1000" dirty="0" smtClean="0"/>
              <a:t>维护接口</a:t>
            </a:r>
            <a:endParaRPr lang="en-US" altLang="zh-CN" sz="1000" dirty="0" smtClean="0"/>
          </a:p>
        </p:txBody>
      </p:sp>
      <p:sp>
        <p:nvSpPr>
          <p:cNvPr id="66" name="TextBox 65"/>
          <p:cNvSpPr txBox="1"/>
          <p:nvPr/>
        </p:nvSpPr>
        <p:spPr>
          <a:xfrm>
            <a:off x="4144318" y="2769994"/>
            <a:ext cx="697628" cy="246221"/>
          </a:xfrm>
          <a:prstGeom prst="rect">
            <a:avLst/>
          </a:prstGeom>
          <a:noFill/>
        </p:spPr>
        <p:txBody>
          <a:bodyPr wrap="none" rtlCol="0">
            <a:spAutoFit/>
          </a:bodyPr>
          <a:lstStyle/>
          <a:p>
            <a:pPr algn="ctr"/>
            <a:r>
              <a:rPr lang="zh-CN" altLang="en-US" sz="1000" dirty="0" smtClean="0"/>
              <a:t>业务接口</a:t>
            </a:r>
            <a:endParaRPr lang="en-US" altLang="zh-CN" sz="1000" dirty="0" smtClean="0"/>
          </a:p>
        </p:txBody>
      </p:sp>
      <p:cxnSp>
        <p:nvCxnSpPr>
          <p:cNvPr id="72" name="直接连接符 71"/>
          <p:cNvCxnSpPr/>
          <p:nvPr/>
        </p:nvCxnSpPr>
        <p:spPr bwMode="auto">
          <a:xfrm>
            <a:off x="9833555" y="4037611"/>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73" name="直接箭头连接符 72"/>
          <p:cNvCxnSpPr/>
          <p:nvPr/>
        </p:nvCxnSpPr>
        <p:spPr bwMode="auto">
          <a:xfrm rot="16200000" flipH="1">
            <a:off x="9567007" y="4392296"/>
            <a:ext cx="708803" cy="4195"/>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6" name="直接箭头连接符 85"/>
          <p:cNvCxnSpPr/>
          <p:nvPr/>
        </p:nvCxnSpPr>
        <p:spPr bwMode="auto">
          <a:xfrm rot="5400000" flipH="1" flipV="1">
            <a:off x="9569384" y="5655324"/>
            <a:ext cx="706654" cy="159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9576424" y="4817248"/>
            <a:ext cx="697627" cy="400110"/>
          </a:xfrm>
          <a:prstGeom prst="rect">
            <a:avLst/>
          </a:prstGeom>
          <a:noFill/>
        </p:spPr>
        <p:txBody>
          <a:bodyPr wrap="none" rtlCol="0">
            <a:spAutoFit/>
          </a:bodyPr>
          <a:lstStyle/>
          <a:p>
            <a:pPr algn="ctr"/>
            <a:r>
              <a:rPr lang="zh-CN" altLang="en-US" sz="1000" b="1" dirty="0" smtClean="0">
                <a:solidFill>
                  <a:srgbClr val="FF0000"/>
                </a:solidFill>
              </a:rPr>
              <a:t>系统部</a:t>
            </a:r>
            <a:endParaRPr lang="en-US" altLang="zh-CN" sz="1000" b="1" dirty="0" smtClean="0">
              <a:solidFill>
                <a:srgbClr val="FF0000"/>
              </a:solidFill>
            </a:endParaRPr>
          </a:p>
          <a:p>
            <a:pPr algn="ctr"/>
            <a:r>
              <a:rPr lang="zh-CN" altLang="en-US" sz="1000" b="1" dirty="0" smtClean="0">
                <a:solidFill>
                  <a:srgbClr val="FF0000"/>
                </a:solidFill>
              </a:rPr>
              <a:t>监控</a:t>
            </a:r>
            <a:r>
              <a:rPr lang="zh-CN" altLang="en-US" sz="1000" b="1" dirty="0" smtClean="0"/>
              <a:t>范围</a:t>
            </a:r>
            <a:endParaRPr lang="en-US" altLang="zh-CN" sz="1000" b="1" dirty="0" smtClean="0"/>
          </a:p>
        </p:txBody>
      </p:sp>
      <p:cxnSp>
        <p:nvCxnSpPr>
          <p:cNvPr id="88" name="直接连接符 87"/>
          <p:cNvCxnSpPr/>
          <p:nvPr/>
        </p:nvCxnSpPr>
        <p:spPr bwMode="auto">
          <a:xfrm>
            <a:off x="9841684" y="6008651"/>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graphicFrame>
        <p:nvGraphicFramePr>
          <p:cNvPr id="45" name="对象 44"/>
          <p:cNvGraphicFramePr>
            <a:graphicFrameLocks noChangeAspect="1"/>
          </p:cNvGraphicFramePr>
          <p:nvPr>
            <p:extLst>
              <p:ext uri="{D42A27DB-BD31-4B8C-83A1-F6EECF244321}">
                <p14:modId xmlns:p14="http://schemas.microsoft.com/office/powerpoint/2010/main" val="1228456811"/>
              </p:ext>
            </p:extLst>
          </p:nvPr>
        </p:nvGraphicFramePr>
        <p:xfrm>
          <a:off x="8993490" y="2528317"/>
          <a:ext cx="914400" cy="828675"/>
        </p:xfrm>
        <a:graphic>
          <a:graphicData uri="http://schemas.openxmlformats.org/presentationml/2006/ole">
            <mc:AlternateContent xmlns:mc="http://schemas.openxmlformats.org/markup-compatibility/2006">
              <mc:Choice xmlns:v="urn:schemas-microsoft-com:vml" Requires="v">
                <p:oleObj spid="_x0000_s95257" name="工作表" showAsIcon="1" r:id="rId3" imgW="914400" imgH="828720" progId="Excel.Sheet.12">
                  <p:embed/>
                </p:oleObj>
              </mc:Choice>
              <mc:Fallback>
                <p:oleObj name="工作表" showAsIcon="1" r:id="rId3" imgW="914400" imgH="828720" progId="Excel.Sheet.12">
                  <p:embed/>
                  <p:pic>
                    <p:nvPicPr>
                      <p:cNvPr id="0" name="Picture 2"/>
                      <p:cNvPicPr>
                        <a:picLocks noChangeAspect="1" noChangeArrowheads="1"/>
                      </p:cNvPicPr>
                      <p:nvPr/>
                    </p:nvPicPr>
                    <p:blipFill>
                      <a:blip r:embed="rId4"/>
                      <a:srcRect/>
                      <a:stretch>
                        <a:fillRect/>
                      </a:stretch>
                    </p:blipFill>
                    <p:spPr bwMode="auto">
                      <a:xfrm>
                        <a:off x="8993490" y="2528317"/>
                        <a:ext cx="914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2241" y="996399"/>
            <a:ext cx="10297914" cy="5724644"/>
          </a:xfrm>
          <a:prstGeom prst="rect">
            <a:avLst/>
          </a:prstGeom>
        </p:spPr>
        <p:txBody>
          <a:bodyPr wrap="square">
            <a:spAutoFit/>
          </a:bodyPr>
          <a:lstStyle/>
          <a:p>
            <a:pPr>
              <a:lnSpc>
                <a:spcPct val="150000"/>
              </a:lnSpc>
              <a:buFont typeface="Wingdings" pitchFamily="2" charset="2"/>
              <a:buChar char="l"/>
            </a:pPr>
            <a:r>
              <a:rPr lang="zh-CN" altLang="en-US" sz="1600" b="1" dirty="0" smtClean="0"/>
              <a:t>中石油各地区公司局域网维护策略：</a:t>
            </a:r>
            <a:endParaRPr lang="en-US" altLang="zh-CN" sz="1600" b="1" dirty="0" smtClean="0"/>
          </a:p>
          <a:p>
            <a:pPr>
              <a:lnSpc>
                <a:spcPct val="150000"/>
              </a:lnSpc>
            </a:pPr>
            <a:r>
              <a:rPr lang="en-US" altLang="zh-CN" sz="1600" b="1" dirty="0" smtClean="0"/>
              <a:t>    </a:t>
            </a:r>
            <a:r>
              <a:rPr lang="zh-CN" altLang="en-US" sz="1400" b="1" dirty="0" smtClean="0"/>
              <a:t>采用地区公司所在地</a:t>
            </a:r>
            <a:r>
              <a:rPr lang="zh-CN" altLang="zh-CN" sz="1400" b="1" dirty="0" smtClean="0"/>
              <a:t>代表处</a:t>
            </a:r>
            <a:r>
              <a:rPr lang="zh-CN" altLang="en-US" sz="1400" b="1" dirty="0" smtClean="0"/>
              <a:t>工程师为主，大企业系统部辅助的方式进行维护，代表处工程师</a:t>
            </a:r>
            <a:r>
              <a:rPr lang="zh-CN" altLang="zh-CN" sz="1400" b="1" dirty="0" smtClean="0"/>
              <a:t>作为</a:t>
            </a:r>
            <a:r>
              <a:rPr lang="zh-CN" altLang="en-US" sz="1400" b="1" dirty="0" smtClean="0"/>
              <a:t>该地区公司网络的</a:t>
            </a:r>
            <a:r>
              <a:rPr lang="zh-CN" altLang="zh-CN" sz="1400" b="1" dirty="0" smtClean="0"/>
              <a:t>安全第一责任人，</a:t>
            </a:r>
            <a:r>
              <a:rPr lang="zh-CN" altLang="en-US" sz="1400" b="1" dirty="0" smtClean="0"/>
              <a:t>是网络</a:t>
            </a:r>
            <a:r>
              <a:rPr lang="zh-CN" altLang="zh-CN" sz="1400" b="1" dirty="0" smtClean="0"/>
              <a:t>维护主体</a:t>
            </a:r>
            <a:r>
              <a:rPr lang="zh-CN" altLang="en-US" sz="1400" b="1" dirty="0" smtClean="0"/>
              <a:t>。</a:t>
            </a:r>
            <a:endParaRPr lang="en-US" altLang="zh-CN" sz="1400" b="1" dirty="0" smtClean="0"/>
          </a:p>
          <a:p>
            <a:pPr>
              <a:lnSpc>
                <a:spcPct val="150000"/>
              </a:lnSpc>
            </a:pPr>
            <a:r>
              <a:rPr lang="zh-CN" altLang="en-US" sz="1200" b="1" dirty="0" smtClean="0">
                <a:solidFill>
                  <a:srgbClr val="C00000"/>
                </a:solidFill>
              </a:rPr>
              <a:t>地区公司所在地代表处工程师</a:t>
            </a:r>
            <a:r>
              <a:rPr lang="zh-CN" altLang="zh-CN" sz="1200" b="1" dirty="0" smtClean="0">
                <a:solidFill>
                  <a:srgbClr val="C00000"/>
                </a:solidFill>
              </a:rPr>
              <a:t>主要职责：</a:t>
            </a:r>
            <a:endParaRPr lang="en-US" altLang="zh-CN" sz="1200" b="1" dirty="0" smtClean="0">
              <a:solidFill>
                <a:srgbClr val="C00000"/>
              </a:solidFill>
            </a:endParaRPr>
          </a:p>
          <a:p>
            <a:pPr marL="342900" lvl="0" indent="-342900">
              <a:lnSpc>
                <a:spcPct val="150000"/>
              </a:lnSpc>
              <a:buFont typeface="+mj-lt"/>
              <a:buAutoNum type="arabicPeriod"/>
            </a:pPr>
            <a:r>
              <a:rPr lang="zh-CN" altLang="en-US" sz="1200" dirty="0" smtClean="0"/>
              <a:t>地区公司网络</a:t>
            </a:r>
            <a:r>
              <a:rPr lang="zh-CN" altLang="zh-CN" sz="1200" dirty="0" smtClean="0"/>
              <a:t>大事故的恢复；</a:t>
            </a:r>
          </a:p>
          <a:p>
            <a:pPr marL="342900" lvl="0" indent="-342900">
              <a:lnSpc>
                <a:spcPct val="150000"/>
              </a:lnSpc>
              <a:buFont typeface="+mj-lt"/>
              <a:buAutoNum type="arabicPeriod"/>
            </a:pPr>
            <a:r>
              <a:rPr lang="zh-CN" altLang="en-US" sz="1200" dirty="0" smtClean="0"/>
              <a:t>地区公司网络的例行</a:t>
            </a:r>
            <a:r>
              <a:rPr lang="zh-CN" altLang="zh-CN" sz="1200" dirty="0" smtClean="0"/>
              <a:t>巡检</a:t>
            </a:r>
            <a:r>
              <a:rPr lang="zh-CN" altLang="en-US" sz="1200" dirty="0" smtClean="0"/>
              <a:t>、</a:t>
            </a:r>
            <a:r>
              <a:rPr lang="zh-CN" altLang="zh-CN" sz="1200" dirty="0" smtClean="0"/>
              <a:t>故障处理、变更</a:t>
            </a:r>
            <a:r>
              <a:rPr lang="zh-CN" altLang="en-US" sz="1200" dirty="0" smtClean="0"/>
              <a:t>操作</a:t>
            </a:r>
            <a:r>
              <a:rPr lang="zh-CN" altLang="zh-CN" sz="1200" dirty="0" smtClean="0"/>
              <a:t>；</a:t>
            </a:r>
          </a:p>
          <a:p>
            <a:pPr marL="342900" lvl="0" indent="-342900">
              <a:lnSpc>
                <a:spcPct val="150000"/>
              </a:lnSpc>
              <a:buFont typeface="+mj-lt"/>
              <a:buAutoNum type="arabicPeriod"/>
            </a:pPr>
            <a:r>
              <a:rPr lang="zh-CN" altLang="en-US" sz="1200" dirty="0" smtClean="0"/>
              <a:t>与地区公司</a:t>
            </a:r>
            <a:r>
              <a:rPr lang="zh-CN" altLang="zh-CN" sz="1200" dirty="0" smtClean="0"/>
              <a:t>维护部门</a:t>
            </a:r>
            <a:r>
              <a:rPr lang="zh-CN" altLang="en-US" sz="1200" dirty="0" smtClean="0"/>
              <a:t>相关人员</a:t>
            </a:r>
            <a:r>
              <a:rPr lang="zh-CN" altLang="zh-CN" sz="1200" dirty="0" smtClean="0"/>
              <a:t>接口</a:t>
            </a:r>
            <a:r>
              <a:rPr lang="zh-CN" altLang="en-US" sz="1200" dirty="0" smtClean="0"/>
              <a:t>，并定期</a:t>
            </a:r>
            <a:r>
              <a:rPr lang="zh-CN" altLang="zh-CN" sz="1200" dirty="0" smtClean="0"/>
              <a:t>汇报</a:t>
            </a:r>
            <a:r>
              <a:rPr lang="zh-CN" altLang="en-US" sz="1200" dirty="0" smtClean="0"/>
              <a:t>地区公司网络运行情况</a:t>
            </a:r>
            <a:r>
              <a:rPr lang="zh-CN" altLang="zh-CN" sz="1200" dirty="0" smtClean="0"/>
              <a:t>；</a:t>
            </a:r>
            <a:endParaRPr lang="en-US" altLang="zh-CN" sz="1200" dirty="0" smtClean="0"/>
          </a:p>
          <a:p>
            <a:pPr marL="342900" indent="-342900">
              <a:lnSpc>
                <a:spcPct val="150000"/>
              </a:lnSpc>
              <a:buFont typeface="+mj-lt"/>
              <a:buAutoNum type="arabicPeriod"/>
            </a:pPr>
            <a:r>
              <a:rPr lang="zh-CN" altLang="en-US" sz="1200" dirty="0" smtClean="0"/>
              <a:t>地区公司提出对二级、三级单位维护需求时，负责跨办事处进行协调</a:t>
            </a:r>
            <a:r>
              <a:rPr lang="zh-CN" altLang="zh-CN" sz="1200" dirty="0" smtClean="0"/>
              <a:t>；</a:t>
            </a:r>
            <a:endParaRPr lang="en-US" altLang="zh-CN" sz="1200" dirty="0" smtClean="0"/>
          </a:p>
          <a:p>
            <a:pPr>
              <a:lnSpc>
                <a:spcPct val="150000"/>
              </a:lnSpc>
            </a:pPr>
            <a:r>
              <a:rPr lang="zh-CN" altLang="en-US" sz="1200" b="1" dirty="0" smtClean="0">
                <a:solidFill>
                  <a:srgbClr val="C00000"/>
                </a:solidFill>
              </a:rPr>
              <a:t>二级单位、三级单位所在地代表处工程师</a:t>
            </a:r>
            <a:r>
              <a:rPr lang="zh-CN" altLang="zh-CN" sz="1200" b="1" dirty="0" smtClean="0">
                <a:solidFill>
                  <a:srgbClr val="C00000"/>
                </a:solidFill>
              </a:rPr>
              <a:t>主要职责：</a:t>
            </a:r>
            <a:endParaRPr lang="en-US" altLang="zh-CN" sz="1200" b="1" dirty="0" smtClean="0">
              <a:solidFill>
                <a:srgbClr val="C00000"/>
              </a:solidFill>
            </a:endParaRPr>
          </a:p>
          <a:p>
            <a:pPr marL="342900" lvl="0" indent="-342900">
              <a:lnSpc>
                <a:spcPct val="150000"/>
              </a:lnSpc>
              <a:buFont typeface="+mj-lt"/>
              <a:buAutoNum type="arabicPeriod"/>
            </a:pPr>
            <a:r>
              <a:rPr lang="zh-CN" altLang="en-US" sz="1200" dirty="0" smtClean="0"/>
              <a:t>二级单位、三级单位网络</a:t>
            </a:r>
            <a:r>
              <a:rPr lang="zh-CN" altLang="zh-CN" sz="1200" dirty="0" smtClean="0"/>
              <a:t>事故的恢复；</a:t>
            </a:r>
          </a:p>
          <a:p>
            <a:pPr marL="342900" lvl="0" indent="-342900">
              <a:lnSpc>
                <a:spcPct val="150000"/>
              </a:lnSpc>
              <a:buFont typeface="+mj-lt"/>
              <a:buAutoNum type="arabicPeriod"/>
            </a:pPr>
            <a:r>
              <a:rPr lang="zh-CN" altLang="en-US" sz="1200" dirty="0" smtClean="0"/>
              <a:t>二级单位、三级单位的例行</a:t>
            </a:r>
            <a:r>
              <a:rPr lang="zh-CN" altLang="zh-CN" sz="1200" dirty="0" smtClean="0"/>
              <a:t>巡检</a:t>
            </a:r>
            <a:r>
              <a:rPr lang="zh-CN" altLang="en-US" sz="1200" dirty="0" smtClean="0"/>
              <a:t>、</a:t>
            </a:r>
            <a:r>
              <a:rPr lang="zh-CN" altLang="zh-CN" sz="1200" dirty="0" smtClean="0"/>
              <a:t>故障处理、变更</a:t>
            </a:r>
            <a:r>
              <a:rPr lang="zh-CN" altLang="en-US" sz="1200" dirty="0" smtClean="0"/>
              <a:t>操作</a:t>
            </a:r>
            <a:r>
              <a:rPr lang="zh-CN" altLang="zh-CN" sz="1200" dirty="0" smtClean="0"/>
              <a:t>；</a:t>
            </a:r>
          </a:p>
          <a:p>
            <a:pPr marL="342900" indent="-342900">
              <a:lnSpc>
                <a:spcPct val="150000"/>
              </a:lnSpc>
            </a:pPr>
            <a:r>
              <a:rPr lang="zh-CN" altLang="en-US" sz="1200" b="1" dirty="0" smtClean="0">
                <a:solidFill>
                  <a:srgbClr val="C00000"/>
                </a:solidFill>
              </a:rPr>
              <a:t>大企业系统部</a:t>
            </a:r>
            <a:r>
              <a:rPr lang="en-US" altLang="zh-CN" sz="1200" b="1" dirty="0" smtClean="0">
                <a:solidFill>
                  <a:srgbClr val="C00000"/>
                </a:solidFill>
              </a:rPr>
              <a:t>CTO</a:t>
            </a:r>
            <a:r>
              <a:rPr lang="zh-CN" altLang="zh-CN" sz="1200" b="1" dirty="0" smtClean="0">
                <a:solidFill>
                  <a:srgbClr val="C00000"/>
                </a:solidFill>
              </a:rPr>
              <a:t>主要职责：</a:t>
            </a:r>
            <a:endParaRPr lang="en-US" altLang="zh-CN" sz="1200" b="1" dirty="0" smtClean="0">
              <a:solidFill>
                <a:srgbClr val="C00000"/>
              </a:solidFill>
            </a:endParaRPr>
          </a:p>
          <a:p>
            <a:pPr marL="342900" lvl="0" indent="-342900">
              <a:lnSpc>
                <a:spcPct val="150000"/>
              </a:lnSpc>
              <a:buFont typeface="+mj-lt"/>
              <a:buAutoNum type="arabicPeriod"/>
            </a:pPr>
            <a:r>
              <a:rPr lang="zh-CN" altLang="en-US" sz="1200" dirty="0" smtClean="0"/>
              <a:t>中石油局域网</a:t>
            </a:r>
            <a:r>
              <a:rPr lang="zh-CN" altLang="zh-CN" sz="1200" dirty="0" smtClean="0"/>
              <a:t>设备版本策略制定；</a:t>
            </a:r>
          </a:p>
          <a:p>
            <a:pPr marL="342900" lvl="0" indent="-342900">
              <a:lnSpc>
                <a:spcPct val="150000"/>
              </a:lnSpc>
              <a:buFont typeface="+mj-lt"/>
              <a:buAutoNum type="arabicPeriod"/>
            </a:pPr>
            <a:r>
              <a:rPr lang="zh-CN" altLang="zh-CN" sz="1200" dirty="0" smtClean="0"/>
              <a:t>针对</a:t>
            </a:r>
            <a:r>
              <a:rPr lang="zh-CN" altLang="en-US" sz="1200" dirty="0" smtClean="0"/>
              <a:t>地区公司</a:t>
            </a:r>
            <a:r>
              <a:rPr lang="zh-CN" altLang="zh-CN" sz="1200" dirty="0" smtClean="0"/>
              <a:t>的重大变更进行审核；</a:t>
            </a:r>
          </a:p>
          <a:p>
            <a:pPr marL="342900" lvl="0" indent="-342900">
              <a:lnSpc>
                <a:spcPct val="150000"/>
              </a:lnSpc>
              <a:buFont typeface="+mj-lt"/>
              <a:buAutoNum type="arabicPeriod"/>
            </a:pPr>
            <a:r>
              <a:rPr lang="zh-CN" altLang="en-US" sz="1200" dirty="0" smtClean="0"/>
              <a:t>地区公司</a:t>
            </a:r>
            <a:r>
              <a:rPr lang="zh-CN" altLang="zh-CN" sz="1200" dirty="0" smtClean="0"/>
              <a:t>重大事故恢复的过程中提供专家技术支持；</a:t>
            </a:r>
          </a:p>
          <a:p>
            <a:pPr marL="342900" lvl="0" indent="-342900">
              <a:lnSpc>
                <a:spcPct val="150000"/>
              </a:lnSpc>
              <a:buFont typeface="+mj-lt"/>
              <a:buAutoNum type="arabicPeriod"/>
            </a:pPr>
            <a:r>
              <a:rPr lang="zh-CN" altLang="zh-CN" sz="1200" dirty="0" smtClean="0"/>
              <a:t>对</a:t>
            </a:r>
            <a:r>
              <a:rPr lang="zh-CN" altLang="en-US" sz="1200" dirty="0" smtClean="0"/>
              <a:t>地区公司</a:t>
            </a:r>
            <a:r>
              <a:rPr lang="zh-CN" altLang="zh-CN" sz="1200" dirty="0" smtClean="0"/>
              <a:t>网络的数据规范性</a:t>
            </a:r>
            <a:r>
              <a:rPr lang="zh-CN" altLang="en-US" sz="1200" dirty="0" smtClean="0"/>
              <a:t>进行</a:t>
            </a:r>
            <a:r>
              <a:rPr lang="zh-CN" altLang="zh-CN" sz="1200" dirty="0" smtClean="0"/>
              <a:t>指导</a:t>
            </a:r>
            <a:r>
              <a:rPr lang="zh-CN" altLang="en-US" sz="1200" dirty="0" smtClean="0"/>
              <a:t>和</a:t>
            </a:r>
            <a:r>
              <a:rPr lang="zh-CN" altLang="zh-CN" sz="1200" dirty="0" smtClean="0"/>
              <a:t>监控；</a:t>
            </a:r>
            <a:r>
              <a:rPr lang="zh-CN" altLang="en-US" sz="1200" dirty="0" smtClean="0"/>
              <a:t>对地区公司巡检提供支持；</a:t>
            </a:r>
            <a:endParaRPr lang="zh-CN" altLang="zh-CN" sz="1200" dirty="0" smtClean="0"/>
          </a:p>
          <a:p>
            <a:pPr marL="342900" lvl="0" indent="-342900">
              <a:lnSpc>
                <a:spcPct val="150000"/>
              </a:lnSpc>
              <a:buFont typeface="+mj-lt"/>
              <a:buAutoNum type="arabicPeriod"/>
            </a:pPr>
            <a:r>
              <a:rPr lang="zh-CN" altLang="en-US" sz="1200" dirty="0" smtClean="0"/>
              <a:t>地区公司网络出现</a:t>
            </a:r>
            <a:r>
              <a:rPr lang="zh-CN" altLang="zh-CN" sz="1200" dirty="0" smtClean="0"/>
              <a:t>重大共性问题</a:t>
            </a:r>
            <a:r>
              <a:rPr lang="zh-CN" altLang="en-US" sz="1200" dirty="0" smtClean="0"/>
              <a:t>及时通报，并</a:t>
            </a:r>
            <a:r>
              <a:rPr lang="zh-CN" altLang="zh-CN" sz="1200" dirty="0" smtClean="0"/>
              <a:t>推动</a:t>
            </a:r>
            <a:r>
              <a:rPr lang="zh-CN" altLang="en-US" sz="1200" dirty="0" smtClean="0"/>
              <a:t>和监控其他地区公司的整改工作</a:t>
            </a:r>
            <a:r>
              <a:rPr lang="zh-CN" altLang="zh-CN" sz="1200" dirty="0" smtClean="0"/>
              <a:t>；</a:t>
            </a:r>
          </a:p>
          <a:p>
            <a:pPr marL="342900" lvl="0" indent="-342900">
              <a:lnSpc>
                <a:spcPct val="150000"/>
              </a:lnSpc>
              <a:buFont typeface="+mj-lt"/>
              <a:buAutoNum type="arabicPeriod"/>
            </a:pPr>
            <a:r>
              <a:rPr lang="zh-CN" altLang="en-US" sz="1200" dirty="0" smtClean="0"/>
              <a:t>地区公司</a:t>
            </a:r>
            <a:r>
              <a:rPr lang="zh-CN" altLang="zh-CN" sz="1200" dirty="0" smtClean="0"/>
              <a:t>之间经验共享、培训的作用；</a:t>
            </a:r>
          </a:p>
          <a:p>
            <a:pPr marL="342900" lvl="0" indent="-342900">
              <a:lnSpc>
                <a:spcPct val="150000"/>
              </a:lnSpc>
            </a:pPr>
            <a:endParaRPr lang="zh-CN" altLang="zh-CN" dirty="0"/>
          </a:p>
        </p:txBody>
      </p:sp>
      <p:sp>
        <p:nvSpPr>
          <p:cNvPr id="5" name="标题 1"/>
          <p:cNvSpPr>
            <a:spLocks noGrp="1"/>
          </p:cNvSpPr>
          <p:nvPr>
            <p:ph type="title"/>
          </p:nvPr>
        </p:nvSpPr>
        <p:spPr>
          <a:xfrm>
            <a:off x="913011" y="260648"/>
            <a:ext cx="9289032" cy="726851"/>
          </a:xfrm>
        </p:spPr>
        <p:txBody>
          <a:bodyPr/>
          <a:lstStyle/>
          <a:p>
            <a:pPr lvl="1"/>
            <a:r>
              <a:rPr lang="zh-CN" altLang="en-US" dirty="0" smtClean="0">
                <a:latin typeface="黑体" pitchFamily="2" charset="-122"/>
                <a:ea typeface="黑体" pitchFamily="2" charset="-122"/>
              </a:rPr>
              <a:t>中石油局域网维护模式介绍</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华为</a:t>
            </a:r>
            <a:r>
              <a:rPr lang="zh-CN" altLang="en-US" dirty="0" smtClean="0"/>
              <a:t>维护模式</a:t>
            </a:r>
            <a:endParaRPr lang="zh-CN" altLang="en-US"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3011" y="260648"/>
            <a:ext cx="7632700" cy="726851"/>
          </a:xfrm>
        </p:spPr>
        <p:txBody>
          <a:bodyPr/>
          <a:lstStyle/>
          <a:p>
            <a:pPr lvl="1"/>
            <a:r>
              <a:rPr lang="zh-CN" altLang="en-US" dirty="0" smtClean="0">
                <a:latin typeface="黑体" pitchFamily="2" charset="-122"/>
                <a:ea typeface="黑体" pitchFamily="2" charset="-122"/>
              </a:rPr>
              <a:t>中石油维护模式介绍</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华为</a:t>
            </a:r>
            <a:r>
              <a:rPr lang="zh-CN" altLang="en-US" dirty="0" smtClean="0"/>
              <a:t>维护模式</a:t>
            </a:r>
            <a:endParaRPr lang="zh-CN" altLang="en-US" dirty="0" smtClean="0">
              <a:latin typeface="黑体" pitchFamily="2" charset="-122"/>
              <a:ea typeface="黑体" pitchFamily="2" charset="-122"/>
            </a:endParaRPr>
          </a:p>
        </p:txBody>
      </p:sp>
      <p:sp>
        <p:nvSpPr>
          <p:cNvPr id="5" name="矩形 4"/>
          <p:cNvSpPr/>
          <p:nvPr/>
        </p:nvSpPr>
        <p:spPr>
          <a:xfrm>
            <a:off x="985019" y="1340768"/>
            <a:ext cx="9937874" cy="3416320"/>
          </a:xfrm>
          <a:prstGeom prst="rect">
            <a:avLst/>
          </a:prstGeom>
        </p:spPr>
        <p:txBody>
          <a:bodyPr wrap="square">
            <a:spAutoFit/>
          </a:bodyPr>
          <a:lstStyle/>
          <a:p>
            <a:pPr>
              <a:lnSpc>
                <a:spcPct val="150000"/>
              </a:lnSpc>
            </a:pPr>
            <a:r>
              <a:rPr lang="zh-CN" altLang="en-US" dirty="0" smtClean="0"/>
              <a:t>中石油网络维护的工作方法：</a:t>
            </a:r>
          </a:p>
          <a:p>
            <a:pPr>
              <a:lnSpc>
                <a:spcPct val="150000"/>
              </a:lnSpc>
            </a:pPr>
            <a:r>
              <a:rPr lang="en-US" altLang="zh-CN" dirty="0" smtClean="0"/>
              <a:t>1</a:t>
            </a:r>
            <a:r>
              <a:rPr lang="zh-CN" altLang="en-US" dirty="0" smtClean="0"/>
              <a:t>、大企业系统部</a:t>
            </a:r>
            <a:r>
              <a:rPr lang="en-US" altLang="zh-CN" dirty="0" smtClean="0"/>
              <a:t>CTO</a:t>
            </a:r>
            <a:r>
              <a:rPr lang="zh-CN" altLang="en-US" dirty="0" smtClean="0"/>
              <a:t>对代表处在中石油项目中的人员进行打分，纳入重点网考核中；</a:t>
            </a:r>
          </a:p>
          <a:p>
            <a:pPr>
              <a:lnSpc>
                <a:spcPct val="150000"/>
              </a:lnSpc>
            </a:pPr>
            <a:r>
              <a:rPr lang="en-US" altLang="zh-CN" dirty="0" smtClean="0"/>
              <a:t>2</a:t>
            </a:r>
            <a:r>
              <a:rPr lang="zh-CN" altLang="en-US" dirty="0" smtClean="0"/>
              <a:t>、大企业系统部</a:t>
            </a:r>
            <a:r>
              <a:rPr lang="en-US" altLang="zh-CN" dirty="0" smtClean="0"/>
              <a:t>CTO</a:t>
            </a:r>
            <a:r>
              <a:rPr lang="zh-CN" altLang="en-US" dirty="0" smtClean="0"/>
              <a:t>通过季报或者月报形式，来对全国中石油网络维护情况进行呈现（重大问题、共性问题、整改情况）；</a:t>
            </a:r>
          </a:p>
          <a:p>
            <a:pPr>
              <a:lnSpc>
                <a:spcPct val="150000"/>
              </a:lnSpc>
            </a:pPr>
            <a:r>
              <a:rPr lang="en-US" altLang="zh-CN" dirty="0" smtClean="0"/>
              <a:t>3</a:t>
            </a:r>
            <a:r>
              <a:rPr lang="zh-CN" altLang="en-US" dirty="0" smtClean="0"/>
              <a:t>、大企业系统部</a:t>
            </a:r>
            <a:r>
              <a:rPr lang="en-US" altLang="zh-CN" dirty="0" smtClean="0"/>
              <a:t>CTO</a:t>
            </a:r>
            <a:r>
              <a:rPr lang="zh-CN" altLang="en-US" dirty="0" smtClean="0"/>
              <a:t>和代表处相关维护责任人之间举行月度会议；</a:t>
            </a:r>
          </a:p>
          <a:p>
            <a:pPr>
              <a:lnSpc>
                <a:spcPct val="150000"/>
              </a:lnSpc>
            </a:pPr>
            <a:r>
              <a:rPr lang="en-US" altLang="zh-CN" dirty="0" smtClean="0"/>
              <a:t>4</a:t>
            </a:r>
            <a:r>
              <a:rPr lang="zh-CN" altLang="en-US" dirty="0" smtClean="0"/>
              <a:t>、组建</a:t>
            </a:r>
            <a:r>
              <a:rPr lang="en-US" altLang="zh-CN" dirty="0" err="1" smtClean="0"/>
              <a:t>espace</a:t>
            </a:r>
            <a:r>
              <a:rPr lang="zh-CN" altLang="en-US" dirty="0" smtClean="0"/>
              <a:t>群组，及时有效的沟通相关问题；</a:t>
            </a:r>
          </a:p>
          <a:p>
            <a:pPr>
              <a:lnSpc>
                <a:spcPct val="150000"/>
              </a:lnSpc>
            </a:pPr>
            <a:r>
              <a:rPr lang="en-US" altLang="zh-CN" dirty="0" smtClean="0"/>
              <a:t>5</a:t>
            </a:r>
            <a:r>
              <a:rPr lang="zh-CN" altLang="en-US" dirty="0" smtClean="0"/>
              <a:t>、汇报机制：代表处工程师在地区公司网络出现故障时及时建单，并通知大企业系统部</a:t>
            </a:r>
            <a:r>
              <a:rPr lang="en-US" altLang="zh-CN" dirty="0" smtClean="0"/>
              <a:t>CTO</a:t>
            </a:r>
            <a:r>
              <a:rPr lang="zh-CN" altLang="en-US" dirty="0" smtClean="0"/>
              <a:t>；</a:t>
            </a:r>
          </a:p>
          <a:p>
            <a:pPr>
              <a:lnSpc>
                <a:spcPct val="150000"/>
              </a:lnSpc>
            </a:pPr>
            <a:r>
              <a:rPr lang="en-US" altLang="zh-CN" dirty="0" smtClean="0"/>
              <a:t>6</a:t>
            </a:r>
            <a:r>
              <a:rPr lang="zh-CN" altLang="en-US" dirty="0" smtClean="0"/>
              <a:t>、大企业系统部</a:t>
            </a:r>
            <a:r>
              <a:rPr lang="en-US" altLang="zh-CN" dirty="0" smtClean="0"/>
              <a:t>CTO</a:t>
            </a:r>
            <a:r>
              <a:rPr lang="zh-CN" altLang="en-US" dirty="0" smtClean="0"/>
              <a:t>指导代表处进行故障处理和例行维护动作；</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2175520"/>
            <a:ext cx="12195175" cy="533400"/>
          </a:xfrm>
          <a:prstGeom prst="rect">
            <a:avLst/>
          </a:prstGeom>
          <a:gradFill rotWithShape="1">
            <a:gsLst>
              <a:gs pos="0">
                <a:srgbClr val="990000"/>
              </a:gs>
              <a:gs pos="100000">
                <a:schemeClr val="tx2">
                  <a:alpha val="17000"/>
                </a:schemeClr>
              </a:gs>
            </a:gsLst>
            <a:lin ang="0" scaled="1"/>
          </a:gradFill>
          <a:ln w="25400" algn="ctr">
            <a:noFill/>
            <a:miter lim="800000"/>
            <a:headEnd/>
            <a:tailEnd/>
          </a:ln>
          <a:effectLst/>
        </p:spPr>
        <p:txBody>
          <a:bodyPr wrap="none" lIns="91427" tIns="45714" rIns="91427" bIns="45714" anchor="ctr"/>
          <a:lstStyle/>
          <a:p>
            <a:endParaRPr lang="zh-CN" altLang="en-US" dirty="0">
              <a:solidFill>
                <a:srgbClr val="000000"/>
              </a:solidFill>
            </a:endParaRPr>
          </a:p>
        </p:txBody>
      </p:sp>
      <p:sp>
        <p:nvSpPr>
          <p:cNvPr id="11267" name="矩形 23"/>
          <p:cNvSpPr txBox="1">
            <a:spLocks noChangeArrowheads="1"/>
          </p:cNvSpPr>
          <p:nvPr/>
        </p:nvSpPr>
        <p:spPr bwMode="auto">
          <a:xfrm>
            <a:off x="985019" y="260648"/>
            <a:ext cx="10179584" cy="677108"/>
          </a:xfrm>
          <a:prstGeom prst="rect">
            <a:avLst/>
          </a:prstGeom>
          <a:noFill/>
          <a:ln w="9525">
            <a:noFill/>
            <a:miter lim="800000"/>
            <a:headEnd/>
            <a:tailEnd/>
          </a:ln>
        </p:spPr>
        <p:txBody>
          <a:bodyPr lIns="0" tIns="0" rIns="106883" bIns="0" anchor="ctr">
            <a:spAutoFit/>
          </a:bodyPr>
          <a:lstStyle/>
          <a:p>
            <a:pPr defTabSz="1069051"/>
            <a:r>
              <a:rPr lang="zh-CN" altLang="en-US" sz="4400" b="1" dirty="0" smtClean="0">
                <a:solidFill>
                  <a:srgbClr val="990000"/>
                </a:solidFill>
                <a:latin typeface="FrutigerNext LT Medium" pitchFamily="34" charset="0"/>
                <a:ea typeface="黑体" pitchFamily="49" charset="-122"/>
              </a:rPr>
              <a:t>目录</a:t>
            </a:r>
            <a:endParaRPr lang="en-US" altLang="zh-CN" sz="4400" b="1" dirty="0">
              <a:solidFill>
                <a:srgbClr val="990000"/>
              </a:solidFill>
              <a:latin typeface="FrutigerNext LT Medium" pitchFamily="34" charset="0"/>
              <a:ea typeface="黑体" pitchFamily="49" charset="-122"/>
            </a:endParaRPr>
          </a:p>
        </p:txBody>
      </p:sp>
      <p:sp>
        <p:nvSpPr>
          <p:cNvPr id="7" name="内容占位符 6"/>
          <p:cNvSpPr>
            <a:spLocks noGrp="1"/>
          </p:cNvSpPr>
          <p:nvPr>
            <p:ph idx="1"/>
          </p:nvPr>
        </p:nvSpPr>
        <p:spPr>
          <a:xfrm>
            <a:off x="1993131" y="1107033"/>
            <a:ext cx="7056784" cy="3474095"/>
          </a:xfrm>
        </p:spPr>
        <p:txBody>
          <a:bodyPr/>
          <a:lstStyle/>
          <a:p>
            <a:pPr lvl="1" eaLnBrk="1" hangingPunct="1">
              <a:defRPr/>
            </a:pPr>
            <a:r>
              <a:rPr lang="zh-CN" altLang="en-US" sz="2400" dirty="0" smtClean="0">
                <a:latin typeface="微软雅黑" pitchFamily="34" charset="-122"/>
                <a:ea typeface="微软雅黑" pitchFamily="34" charset="-122"/>
              </a:rPr>
              <a:t>项目介绍</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维护模式</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维护动作</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版本管理</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例行工作</a:t>
            </a: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故障处理（</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a:t>
            </a:r>
          </a:p>
        </p:txBody>
      </p:sp>
      <p:sp>
        <p:nvSpPr>
          <p:cNvPr id="6" name="矩形 5"/>
          <p:cNvSpPr/>
          <p:nvPr/>
        </p:nvSpPr>
        <p:spPr>
          <a:xfrm>
            <a:off x="1129035" y="1700808"/>
            <a:ext cx="9577833" cy="3831818"/>
          </a:xfrm>
          <a:prstGeom prst="rect">
            <a:avLst/>
          </a:prstGeom>
        </p:spPr>
        <p:txBody>
          <a:bodyPr wrap="square">
            <a:spAutoFit/>
          </a:bodyPr>
          <a:lstStyle/>
          <a:p>
            <a:pPr>
              <a:lnSpc>
                <a:spcPct val="150000"/>
              </a:lnSpc>
              <a:buFont typeface="Wingdings" pitchFamily="2" charset="2"/>
              <a:buChar char="l"/>
            </a:pPr>
            <a:r>
              <a:rPr lang="zh-CN" altLang="en-US" dirty="0" smtClean="0"/>
              <a:t>网上运行问题处理：</a:t>
            </a:r>
            <a:endParaRPr lang="en-US" altLang="zh-CN" dirty="0" smtClean="0"/>
          </a:p>
          <a:p>
            <a:pPr>
              <a:lnSpc>
                <a:spcPct val="150000"/>
              </a:lnSpc>
            </a:pPr>
            <a:r>
              <a:rPr lang="en-US" altLang="zh-CN" dirty="0" smtClean="0"/>
              <a:t>1</a:t>
            </a:r>
            <a:r>
              <a:rPr lang="zh-CN" altLang="en-US" dirty="0" smtClean="0"/>
              <a:t>、以规范谨慎操作为原则，避免在原因不明情况下盲目操作导致问题扩大；任何操作需获得客户授权；</a:t>
            </a:r>
            <a:endParaRPr lang="en-US" altLang="zh-CN" dirty="0" smtClean="0"/>
          </a:p>
          <a:p>
            <a:pPr>
              <a:lnSpc>
                <a:spcPct val="150000"/>
              </a:lnSpc>
            </a:pPr>
            <a:r>
              <a:rPr lang="en-US" altLang="zh-CN" dirty="0" smtClean="0"/>
              <a:t>2</a:t>
            </a:r>
            <a:r>
              <a:rPr lang="zh-CN" altLang="en-US" dirty="0" smtClean="0"/>
              <a:t>、受理的技术问题要录入</a:t>
            </a:r>
            <a:r>
              <a:rPr lang="en-US" altLang="zh-CN" dirty="0" err="1" smtClean="0"/>
              <a:t>icare</a:t>
            </a:r>
            <a:r>
              <a:rPr lang="zh-CN" altLang="en-US" dirty="0" smtClean="0"/>
              <a:t>系统，要关注处理及时性和录入规范性；监控问题处理</a:t>
            </a:r>
            <a:r>
              <a:rPr lang="en-US" altLang="zh-CN" dirty="0" smtClean="0"/>
              <a:t>SLA</a:t>
            </a:r>
            <a:r>
              <a:rPr lang="zh-CN" altLang="en-US" dirty="0" smtClean="0"/>
              <a:t>等</a:t>
            </a:r>
            <a:r>
              <a:rPr lang="en-US" altLang="zh-CN" dirty="0" smtClean="0"/>
              <a:t>KPI</a:t>
            </a:r>
            <a:r>
              <a:rPr lang="zh-CN" altLang="en-US" dirty="0" smtClean="0"/>
              <a:t>达成情况；</a:t>
            </a:r>
            <a:endParaRPr lang="en-US" altLang="zh-CN" dirty="0" smtClean="0"/>
          </a:p>
          <a:p>
            <a:pPr>
              <a:lnSpc>
                <a:spcPct val="150000"/>
              </a:lnSpc>
            </a:pPr>
            <a:r>
              <a:rPr lang="en-US" altLang="zh-CN" dirty="0" smtClean="0"/>
              <a:t>3</a:t>
            </a:r>
            <a:r>
              <a:rPr lang="zh-CN" altLang="en-US" dirty="0" smtClean="0"/>
              <a:t>、与处理问题的二线及研发人员保持信息同步；</a:t>
            </a:r>
            <a:r>
              <a:rPr lang="zh-CN" altLang="en-US" dirty="0" smtClean="0">
                <a:solidFill>
                  <a:srgbClr val="00CC99"/>
                </a:solidFill>
              </a:rPr>
              <a:t>（打通与研发的快速通道）</a:t>
            </a:r>
          </a:p>
          <a:p>
            <a:pPr>
              <a:lnSpc>
                <a:spcPct val="150000"/>
              </a:lnSpc>
            </a:pPr>
            <a:r>
              <a:rPr lang="en-US" altLang="zh-CN" dirty="0" smtClean="0"/>
              <a:t>4</a:t>
            </a:r>
            <a:r>
              <a:rPr lang="zh-CN" altLang="en-US" dirty="0" smtClean="0"/>
              <a:t>、建立问题跟踪表并定期发送相关人员；及时提供问题分析报告；</a:t>
            </a:r>
            <a:endParaRPr lang="en-US" altLang="zh-CN" dirty="0" smtClean="0"/>
          </a:p>
          <a:p>
            <a:pPr>
              <a:lnSpc>
                <a:spcPct val="150000"/>
              </a:lnSpc>
            </a:pPr>
            <a:r>
              <a:rPr lang="en-US" altLang="zh-CN" dirty="0" smtClean="0"/>
              <a:t>5</a:t>
            </a:r>
            <a:r>
              <a:rPr lang="zh-CN" altLang="en-US" dirty="0" smtClean="0"/>
              <a:t>、地区公司出现问题时代表处工程师及时通报系统部工程师和系统部服务经理，系统部人员负责支持并跟踪问题处理进展。</a:t>
            </a:r>
            <a:endParaRPr lang="en-US" altLang="zh-CN" dirty="0" smtClean="0"/>
          </a:p>
        </p:txBody>
      </p:sp>
      <p:sp>
        <p:nvSpPr>
          <p:cNvPr id="9" name="矩形 8"/>
          <p:cNvSpPr/>
          <p:nvPr/>
        </p:nvSpPr>
        <p:spPr>
          <a:xfrm>
            <a:off x="1057027" y="1196752"/>
            <a:ext cx="8480207" cy="523220"/>
          </a:xfrm>
          <a:prstGeom prst="rect">
            <a:avLst/>
          </a:prstGeom>
        </p:spPr>
        <p:txBody>
          <a:bodyPr wrap="none">
            <a:spAutoFit/>
          </a:bodyPr>
          <a:lstStyle/>
          <a:p>
            <a:r>
              <a:rPr lang="zh-CN" altLang="en-US" sz="2800" b="1" dirty="0" smtClean="0">
                <a:solidFill>
                  <a:srgbClr val="FF0000"/>
                </a:solidFill>
              </a:rPr>
              <a:t>以恢复生产业务为原则，优先保障生产业务系统运行</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85019" y="260648"/>
            <a:ext cx="3419740" cy="726851"/>
          </a:xfrm>
        </p:spPr>
        <p:txBody>
          <a:bodyPr/>
          <a:lstStyle/>
          <a:p>
            <a:pPr lvl="1"/>
            <a:r>
              <a:rPr lang="zh-CN" altLang="en-US" dirty="0" smtClean="0">
                <a:latin typeface="黑体" pitchFamily="2" charset="-122"/>
                <a:ea typeface="黑体" pitchFamily="2" charset="-122"/>
              </a:rPr>
              <a:t>组织架构对接</a:t>
            </a:r>
          </a:p>
        </p:txBody>
      </p:sp>
      <p:sp>
        <p:nvSpPr>
          <p:cNvPr id="71682" name="Rectangle 2"/>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4" name="Rectangle 4"/>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6" name="Rectangle 6"/>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1688" name="组合 71687"/>
          <p:cNvGrpSpPr/>
          <p:nvPr/>
        </p:nvGrpSpPr>
        <p:grpSpPr>
          <a:xfrm>
            <a:off x="41168" y="1234840"/>
            <a:ext cx="4572299" cy="4694043"/>
            <a:chOff x="197294" y="1234840"/>
            <a:chExt cx="4572299" cy="4694043"/>
          </a:xfrm>
        </p:grpSpPr>
        <p:sp>
          <p:nvSpPr>
            <p:cNvPr id="9" name="椭圆 8"/>
            <p:cNvSpPr/>
            <p:nvPr/>
          </p:nvSpPr>
          <p:spPr>
            <a:xfrm>
              <a:off x="3706620" y="4320898"/>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0" name="椭圆 9"/>
            <p:cNvSpPr/>
            <p:nvPr/>
          </p:nvSpPr>
          <p:spPr>
            <a:xfrm>
              <a:off x="2561282" y="4332019"/>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1" name="椭圆 10"/>
            <p:cNvSpPr/>
            <p:nvPr/>
          </p:nvSpPr>
          <p:spPr>
            <a:xfrm>
              <a:off x="1355461" y="4309777"/>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2" name="椭圆 11"/>
            <p:cNvSpPr/>
            <p:nvPr/>
          </p:nvSpPr>
          <p:spPr>
            <a:xfrm>
              <a:off x="2490503" y="2403927"/>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中石油广域网</a:t>
              </a:r>
            </a:p>
          </p:txBody>
        </p:sp>
        <p:sp>
          <p:nvSpPr>
            <p:cNvPr id="13" name="椭圆 12"/>
            <p:cNvSpPr/>
            <p:nvPr/>
          </p:nvSpPr>
          <p:spPr>
            <a:xfrm>
              <a:off x="2967942" y="3368669"/>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4" name="椭圆 13"/>
            <p:cNvSpPr/>
            <p:nvPr/>
          </p:nvSpPr>
          <p:spPr>
            <a:xfrm>
              <a:off x="1760833" y="3346426"/>
              <a:ext cx="810745" cy="437886"/>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运营商专线</a:t>
              </a:r>
            </a:p>
          </p:txBody>
        </p:sp>
        <p:sp>
          <p:nvSpPr>
            <p:cNvPr id="15" name="圆角矩形 14"/>
            <p:cNvSpPr/>
            <p:nvPr/>
          </p:nvSpPr>
          <p:spPr>
            <a:xfrm>
              <a:off x="2086419" y="2908539"/>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16" name="圆角矩形 15"/>
            <p:cNvSpPr/>
            <p:nvPr/>
          </p:nvSpPr>
          <p:spPr>
            <a:xfrm>
              <a:off x="2976951" y="2908539"/>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17" name="圆角矩形 16"/>
            <p:cNvSpPr/>
            <p:nvPr/>
          </p:nvSpPr>
          <p:spPr>
            <a:xfrm>
              <a:off x="1650160" y="3877450"/>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8" name="圆角矩形 17"/>
            <p:cNvSpPr/>
            <p:nvPr/>
          </p:nvSpPr>
          <p:spPr>
            <a:xfrm>
              <a:off x="2592168" y="3877450"/>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9" name="圆角矩形 18"/>
            <p:cNvSpPr/>
            <p:nvPr/>
          </p:nvSpPr>
          <p:spPr>
            <a:xfrm>
              <a:off x="3534176" y="3877450"/>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20" name="圆角矩形 19"/>
            <p:cNvSpPr/>
            <p:nvPr/>
          </p:nvSpPr>
          <p:spPr>
            <a:xfrm>
              <a:off x="1233204" y="4829680"/>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21" name="圆角矩形 20"/>
            <p:cNvSpPr/>
            <p:nvPr/>
          </p:nvSpPr>
          <p:spPr>
            <a:xfrm>
              <a:off x="2185507" y="4829680"/>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22" name="圆角矩形 21"/>
            <p:cNvSpPr/>
            <p:nvPr/>
          </p:nvSpPr>
          <p:spPr>
            <a:xfrm>
              <a:off x="3087622" y="4829680"/>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23" name="圆角矩形 22"/>
            <p:cNvSpPr/>
            <p:nvPr/>
          </p:nvSpPr>
          <p:spPr>
            <a:xfrm>
              <a:off x="4039924" y="4829680"/>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24" name="直接连接符 23"/>
            <p:cNvCxnSpPr>
              <a:stCxn id="43" idx="2"/>
              <a:endCxn id="15" idx="0"/>
            </p:cNvCxnSpPr>
            <p:nvPr/>
          </p:nvCxnSpPr>
          <p:spPr>
            <a:xfrm rot="5400000">
              <a:off x="2367962" y="2378789"/>
              <a:ext cx="613042" cy="446458"/>
            </a:xfrm>
            <a:prstGeom prst="line">
              <a:avLst/>
            </a:prstGeom>
            <a:noFill/>
            <a:ln w="9525" cap="flat" cmpd="sng" algn="ctr">
              <a:solidFill>
                <a:srgbClr val="4F81BD">
                  <a:shade val="95000"/>
                  <a:satMod val="105000"/>
                </a:srgbClr>
              </a:solidFill>
              <a:prstDash val="solid"/>
            </a:ln>
            <a:effectLst/>
          </p:spPr>
        </p:cxnSp>
        <p:cxnSp>
          <p:nvCxnSpPr>
            <p:cNvPr id="25" name="直接连接符 24"/>
            <p:cNvCxnSpPr>
              <a:stCxn id="43" idx="2"/>
              <a:endCxn id="16" idx="0"/>
            </p:cNvCxnSpPr>
            <p:nvPr/>
          </p:nvCxnSpPr>
          <p:spPr>
            <a:xfrm rot="16200000" flipH="1">
              <a:off x="2813228" y="2379981"/>
              <a:ext cx="613042" cy="444074"/>
            </a:xfrm>
            <a:prstGeom prst="line">
              <a:avLst/>
            </a:prstGeom>
            <a:noFill/>
            <a:ln w="9525" cap="flat" cmpd="sng" algn="ctr">
              <a:solidFill>
                <a:srgbClr val="4F81BD">
                  <a:shade val="95000"/>
                  <a:satMod val="105000"/>
                </a:srgbClr>
              </a:solidFill>
              <a:prstDash val="solid"/>
            </a:ln>
            <a:effectLst/>
          </p:spPr>
        </p:cxnSp>
        <p:cxnSp>
          <p:nvCxnSpPr>
            <p:cNvPr id="26" name="直接连接符 25"/>
            <p:cNvCxnSpPr>
              <a:stCxn id="15" idx="2"/>
              <a:endCxn id="17" idx="0"/>
            </p:cNvCxnSpPr>
            <p:nvPr/>
          </p:nvCxnSpPr>
          <p:spPr>
            <a:xfrm rot="5400000">
              <a:off x="1923825" y="3350020"/>
              <a:ext cx="618601" cy="436259"/>
            </a:xfrm>
            <a:prstGeom prst="line">
              <a:avLst/>
            </a:prstGeom>
            <a:noFill/>
            <a:ln w="9525" cap="flat" cmpd="sng" algn="ctr">
              <a:solidFill>
                <a:srgbClr val="4F81BD">
                  <a:shade val="95000"/>
                  <a:satMod val="105000"/>
                </a:srgbClr>
              </a:solidFill>
              <a:prstDash val="solid"/>
            </a:ln>
            <a:effectLst/>
          </p:spPr>
        </p:cxnSp>
        <p:cxnSp>
          <p:nvCxnSpPr>
            <p:cNvPr id="27" name="直接连接符 26"/>
            <p:cNvCxnSpPr>
              <a:stCxn id="16" idx="2"/>
              <a:endCxn id="18" idx="0"/>
            </p:cNvCxnSpPr>
            <p:nvPr/>
          </p:nvCxnSpPr>
          <p:spPr>
            <a:xfrm rot="5400000">
              <a:off x="2840095" y="3375758"/>
              <a:ext cx="618601" cy="384783"/>
            </a:xfrm>
            <a:prstGeom prst="line">
              <a:avLst/>
            </a:prstGeom>
            <a:noFill/>
            <a:ln w="9525" cap="flat" cmpd="sng" algn="ctr">
              <a:solidFill>
                <a:srgbClr val="4F81BD">
                  <a:shade val="95000"/>
                  <a:satMod val="105000"/>
                </a:srgbClr>
              </a:solidFill>
              <a:prstDash val="solid"/>
            </a:ln>
            <a:effectLst/>
          </p:spPr>
        </p:cxnSp>
        <p:cxnSp>
          <p:nvCxnSpPr>
            <p:cNvPr id="28" name="直接连接符 27"/>
            <p:cNvCxnSpPr>
              <a:stCxn id="16" idx="2"/>
              <a:endCxn id="19" idx="0"/>
            </p:cNvCxnSpPr>
            <p:nvPr/>
          </p:nvCxnSpPr>
          <p:spPr>
            <a:xfrm rot="16200000" flipH="1">
              <a:off x="3311098" y="3289536"/>
              <a:ext cx="618601" cy="557225"/>
            </a:xfrm>
            <a:prstGeom prst="line">
              <a:avLst/>
            </a:prstGeom>
            <a:noFill/>
            <a:ln w="9525" cap="flat" cmpd="sng" algn="ctr">
              <a:solidFill>
                <a:srgbClr val="4F81BD">
                  <a:shade val="95000"/>
                  <a:satMod val="105000"/>
                </a:srgbClr>
              </a:solidFill>
              <a:prstDash val="solid"/>
            </a:ln>
            <a:effectLst/>
          </p:spPr>
        </p:cxnSp>
        <p:cxnSp>
          <p:nvCxnSpPr>
            <p:cNvPr id="29" name="直接连接符 28"/>
            <p:cNvCxnSpPr>
              <a:stCxn id="17" idx="2"/>
              <a:endCxn id="20" idx="0"/>
            </p:cNvCxnSpPr>
            <p:nvPr/>
          </p:nvCxnSpPr>
          <p:spPr>
            <a:xfrm rot="5400000">
              <a:off x="1505557" y="4320242"/>
              <a:ext cx="601920" cy="416956"/>
            </a:xfrm>
            <a:prstGeom prst="line">
              <a:avLst/>
            </a:prstGeom>
            <a:noFill/>
            <a:ln w="9525" cap="flat" cmpd="sng" algn="ctr">
              <a:solidFill>
                <a:srgbClr val="4F81BD">
                  <a:shade val="95000"/>
                  <a:satMod val="105000"/>
                </a:srgbClr>
              </a:solidFill>
              <a:prstDash val="solid"/>
            </a:ln>
            <a:effectLst/>
          </p:spPr>
        </p:cxnSp>
        <p:cxnSp>
          <p:nvCxnSpPr>
            <p:cNvPr id="30" name="直接连接符 29"/>
            <p:cNvCxnSpPr>
              <a:stCxn id="21" idx="0"/>
              <a:endCxn id="18" idx="2"/>
            </p:cNvCxnSpPr>
            <p:nvPr/>
          </p:nvCxnSpPr>
          <p:spPr>
            <a:xfrm rot="5400000" flipH="1" flipV="1">
              <a:off x="2452712" y="4325390"/>
              <a:ext cx="601920" cy="406661"/>
            </a:xfrm>
            <a:prstGeom prst="line">
              <a:avLst/>
            </a:prstGeom>
            <a:noFill/>
            <a:ln w="9525" cap="flat" cmpd="sng" algn="ctr">
              <a:solidFill>
                <a:srgbClr val="4F81BD">
                  <a:shade val="95000"/>
                  <a:satMod val="105000"/>
                </a:srgbClr>
              </a:solidFill>
              <a:prstDash val="solid"/>
            </a:ln>
            <a:effectLst/>
          </p:spPr>
        </p:cxnSp>
        <p:cxnSp>
          <p:nvCxnSpPr>
            <p:cNvPr id="31" name="直接连接符 30"/>
            <p:cNvCxnSpPr>
              <a:stCxn id="18" idx="2"/>
              <a:endCxn id="22" idx="0"/>
            </p:cNvCxnSpPr>
            <p:nvPr/>
          </p:nvCxnSpPr>
          <p:spPr>
            <a:xfrm rot="16200000" flipH="1">
              <a:off x="2903770" y="4280993"/>
              <a:ext cx="601920" cy="495454"/>
            </a:xfrm>
            <a:prstGeom prst="line">
              <a:avLst/>
            </a:prstGeom>
            <a:noFill/>
            <a:ln w="9525" cap="flat" cmpd="sng" algn="ctr">
              <a:solidFill>
                <a:srgbClr val="4F81BD">
                  <a:shade val="95000"/>
                  <a:satMod val="105000"/>
                </a:srgbClr>
              </a:solidFill>
              <a:prstDash val="solid"/>
            </a:ln>
            <a:effectLst/>
          </p:spPr>
        </p:cxnSp>
        <p:cxnSp>
          <p:nvCxnSpPr>
            <p:cNvPr id="32" name="直接连接符 31"/>
            <p:cNvCxnSpPr>
              <a:stCxn id="19" idx="2"/>
              <a:endCxn id="23" idx="0"/>
            </p:cNvCxnSpPr>
            <p:nvPr/>
          </p:nvCxnSpPr>
          <p:spPr>
            <a:xfrm rot="16200000" flipH="1">
              <a:off x="3850925" y="4275846"/>
              <a:ext cx="601920" cy="505748"/>
            </a:xfrm>
            <a:prstGeom prst="line">
              <a:avLst/>
            </a:prstGeom>
            <a:noFill/>
            <a:ln w="9525" cap="flat" cmpd="sng" algn="ctr">
              <a:solidFill>
                <a:srgbClr val="4F81BD">
                  <a:shade val="95000"/>
                  <a:satMod val="105000"/>
                </a:srgbClr>
              </a:solidFill>
              <a:prstDash val="solid"/>
            </a:ln>
            <a:effectLst/>
          </p:spPr>
        </p:cxnSp>
        <p:cxnSp>
          <p:nvCxnSpPr>
            <p:cNvPr id="33" name="直接连接符 32"/>
            <p:cNvCxnSpPr/>
            <p:nvPr/>
          </p:nvCxnSpPr>
          <p:spPr bwMode="auto">
            <a:xfrm>
              <a:off x="733746" y="3070576"/>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34" name="直接箭头连接符 33"/>
            <p:cNvCxnSpPr/>
            <p:nvPr/>
          </p:nvCxnSpPr>
          <p:spPr bwMode="auto">
            <a:xfrm rot="16200000" flipH="1">
              <a:off x="420036" y="3472424"/>
              <a:ext cx="798934"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bwMode="auto">
            <a:xfrm rot="16200000" flipV="1">
              <a:off x="414777" y="4632698"/>
              <a:ext cx="817838" cy="2"/>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TextBox 174"/>
            <p:cNvSpPr txBox="1"/>
            <p:nvPr/>
          </p:nvSpPr>
          <p:spPr>
            <a:xfrm>
              <a:off x="197294" y="3862248"/>
              <a:ext cx="1210588" cy="400110"/>
            </a:xfrm>
            <a:prstGeom prst="rect">
              <a:avLst/>
            </a:prstGeom>
            <a:noFill/>
          </p:spPr>
          <p:txBody>
            <a:bodyPr wrap="none" rtlCol="0">
              <a:spAutoFit/>
            </a:bodyPr>
            <a:lstStyle/>
            <a:p>
              <a:pPr algn="ctr"/>
              <a:r>
                <a:rPr lang="zh-CN" altLang="en-US" sz="1000" b="1" dirty="0"/>
                <a:t>地区公司监控范围</a:t>
              </a:r>
              <a:endParaRPr lang="en-US" altLang="zh-CN" sz="1000" b="1" dirty="0"/>
            </a:p>
            <a:p>
              <a:pPr algn="ctr"/>
              <a:r>
                <a:rPr lang="zh-CN" altLang="en-US" sz="1000" b="1" dirty="0"/>
                <a:t>局域网组监控范围</a:t>
              </a:r>
              <a:endParaRPr lang="en-US" altLang="zh-CN" sz="1000" b="1" dirty="0"/>
            </a:p>
          </p:txBody>
        </p:sp>
        <p:cxnSp>
          <p:nvCxnSpPr>
            <p:cNvPr id="37" name="直接连接符 36"/>
            <p:cNvCxnSpPr/>
            <p:nvPr/>
          </p:nvCxnSpPr>
          <p:spPr bwMode="auto">
            <a:xfrm>
              <a:off x="741875" y="5041616"/>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sp>
          <p:nvSpPr>
            <p:cNvPr id="43" name="圆角矩形 42"/>
            <p:cNvSpPr/>
            <p:nvPr/>
          </p:nvSpPr>
          <p:spPr>
            <a:xfrm>
              <a:off x="2532877" y="1945187"/>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局域网</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项目组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4" name="圆角矩形 43"/>
            <p:cNvSpPr/>
            <p:nvPr/>
          </p:nvSpPr>
          <p:spPr>
            <a:xfrm>
              <a:off x="1650160" y="1945187"/>
              <a:ext cx="729669"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广</a:t>
              </a: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域网</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维护</a:t>
              </a: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5" name="圆角矩形 44"/>
            <p:cNvSpPr/>
            <p:nvPr/>
          </p:nvSpPr>
          <p:spPr>
            <a:xfrm>
              <a:off x="2465026" y="1234840"/>
              <a:ext cx="865336"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中石油信息</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管理部</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46" name="直接连接符 45"/>
            <p:cNvCxnSpPr/>
            <p:nvPr/>
          </p:nvCxnSpPr>
          <p:spPr bwMode="auto">
            <a:xfrm>
              <a:off x="735661" y="2085989"/>
              <a:ext cx="176021" cy="71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47" name="直接箭头连接符 46"/>
            <p:cNvCxnSpPr/>
            <p:nvPr/>
          </p:nvCxnSpPr>
          <p:spPr bwMode="auto">
            <a:xfrm rot="16200000" flipH="1">
              <a:off x="636972" y="2271149"/>
              <a:ext cx="368893"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bwMode="auto">
            <a:xfrm rot="5400000" flipH="1" flipV="1">
              <a:off x="619592" y="2868274"/>
              <a:ext cx="404604" cy="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9" name="TextBox 201"/>
            <p:cNvSpPr txBox="1"/>
            <p:nvPr/>
          </p:nvSpPr>
          <p:spPr>
            <a:xfrm>
              <a:off x="208029" y="2461077"/>
              <a:ext cx="1210589" cy="246221"/>
            </a:xfrm>
            <a:prstGeom prst="rect">
              <a:avLst/>
            </a:prstGeom>
            <a:noFill/>
          </p:spPr>
          <p:txBody>
            <a:bodyPr wrap="none" rtlCol="0">
              <a:spAutoFit/>
            </a:bodyPr>
            <a:lstStyle/>
            <a:p>
              <a:pPr algn="ctr"/>
              <a:r>
                <a:rPr lang="zh-CN" altLang="en-US" sz="1000" dirty="0" smtClean="0">
                  <a:solidFill>
                    <a:schemeClr val="bg1">
                      <a:lumMod val="65000"/>
                    </a:schemeClr>
                  </a:solidFill>
                </a:rPr>
                <a:t>广域网组监控范围</a:t>
              </a:r>
              <a:endParaRPr lang="en-US" altLang="zh-CN" sz="1000" dirty="0" smtClean="0">
                <a:solidFill>
                  <a:schemeClr val="bg1">
                    <a:lumMod val="65000"/>
                  </a:schemeClr>
                </a:solidFill>
              </a:endParaRPr>
            </a:p>
          </p:txBody>
        </p:sp>
        <p:cxnSp>
          <p:nvCxnSpPr>
            <p:cNvPr id="50" name="直接连接符 49"/>
            <p:cNvCxnSpPr>
              <a:stCxn id="45" idx="2"/>
              <a:endCxn id="43" idx="0"/>
            </p:cNvCxnSpPr>
            <p:nvPr/>
          </p:nvCxnSpPr>
          <p:spPr>
            <a:xfrm rot="16200000" flipH="1">
              <a:off x="2717685" y="1765159"/>
              <a:ext cx="360037" cy="18"/>
            </a:xfrm>
            <a:prstGeom prst="line">
              <a:avLst/>
            </a:prstGeom>
            <a:noFill/>
            <a:ln w="9525" cap="flat" cmpd="sng" algn="ctr">
              <a:solidFill>
                <a:srgbClr val="4F81BD">
                  <a:shade val="95000"/>
                  <a:satMod val="105000"/>
                </a:srgbClr>
              </a:solidFill>
              <a:prstDash val="solid"/>
            </a:ln>
            <a:effectLst/>
          </p:spPr>
        </p:cxnSp>
        <p:cxnSp>
          <p:nvCxnSpPr>
            <p:cNvPr id="51" name="直接连接符 50"/>
            <p:cNvCxnSpPr>
              <a:stCxn id="45" idx="2"/>
              <a:endCxn id="44" idx="0"/>
            </p:cNvCxnSpPr>
            <p:nvPr/>
          </p:nvCxnSpPr>
          <p:spPr>
            <a:xfrm rot="5400000">
              <a:off x="2276327" y="1323819"/>
              <a:ext cx="360037" cy="882699"/>
            </a:xfrm>
            <a:prstGeom prst="line">
              <a:avLst/>
            </a:prstGeom>
            <a:noFill/>
            <a:ln w="9525" cap="flat" cmpd="sng" algn="ctr">
              <a:solidFill>
                <a:srgbClr val="4F81BD">
                  <a:shade val="95000"/>
                  <a:satMod val="105000"/>
                </a:srgbClr>
              </a:solidFill>
              <a:prstDash val="solid"/>
            </a:ln>
            <a:effectLst/>
          </p:spPr>
        </p:cxnSp>
        <p:sp>
          <p:nvSpPr>
            <p:cNvPr id="4" name="文本框 3"/>
            <p:cNvSpPr txBox="1"/>
            <p:nvPr/>
          </p:nvSpPr>
          <p:spPr>
            <a:xfrm>
              <a:off x="678301" y="5559551"/>
              <a:ext cx="4032448" cy="369332"/>
            </a:xfrm>
            <a:prstGeom prst="rect">
              <a:avLst/>
            </a:prstGeom>
            <a:noFill/>
          </p:spPr>
          <p:txBody>
            <a:bodyPr wrap="square" rtlCol="0">
              <a:spAutoFit/>
            </a:bodyPr>
            <a:lstStyle/>
            <a:p>
              <a:r>
                <a:rPr lang="zh-CN" altLang="en-US" dirty="0" smtClean="0"/>
                <a:t>中石油局域网项目交付与维护干系图</a:t>
              </a:r>
              <a:endParaRPr lang="zh-CN" altLang="en-US" dirty="0"/>
            </a:p>
          </p:txBody>
        </p:sp>
      </p:grpSp>
      <p:sp>
        <p:nvSpPr>
          <p:cNvPr id="78" name="圆角矩形 77"/>
          <p:cNvSpPr/>
          <p:nvPr/>
        </p:nvSpPr>
        <p:spPr>
          <a:xfrm>
            <a:off x="9385987" y="3219601"/>
            <a:ext cx="729669" cy="386195"/>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79" name="圆角矩形 78"/>
          <p:cNvSpPr/>
          <p:nvPr/>
        </p:nvSpPr>
        <p:spPr>
          <a:xfrm>
            <a:off x="9385987" y="4281636"/>
            <a:ext cx="729669" cy="515516"/>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二、三级单位</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81" name="直接连接符 80"/>
          <p:cNvCxnSpPr/>
          <p:nvPr/>
        </p:nvCxnSpPr>
        <p:spPr>
          <a:xfrm rot="16200000" flipH="1">
            <a:off x="9412901" y="2881338"/>
            <a:ext cx="675841" cy="684"/>
          </a:xfrm>
          <a:prstGeom prst="line">
            <a:avLst/>
          </a:prstGeom>
          <a:noFill/>
          <a:ln w="9525" cap="flat" cmpd="sng" algn="ctr">
            <a:solidFill>
              <a:srgbClr val="4F81BD">
                <a:shade val="95000"/>
                <a:satMod val="105000"/>
              </a:srgbClr>
            </a:solidFill>
            <a:prstDash val="solid"/>
          </a:ln>
          <a:effectLst/>
        </p:spPr>
      </p:cxnSp>
      <p:cxnSp>
        <p:nvCxnSpPr>
          <p:cNvPr id="82" name="直接连接符 81"/>
          <p:cNvCxnSpPr/>
          <p:nvPr/>
        </p:nvCxnSpPr>
        <p:spPr>
          <a:xfrm rot="5400000">
            <a:off x="9412902" y="3943797"/>
            <a:ext cx="675840" cy="1588"/>
          </a:xfrm>
          <a:prstGeom prst="line">
            <a:avLst/>
          </a:prstGeom>
          <a:noFill/>
          <a:ln w="9525" cap="flat" cmpd="sng" algn="ctr">
            <a:solidFill>
              <a:srgbClr val="4F81BD">
                <a:shade val="95000"/>
                <a:satMod val="105000"/>
              </a:srgbClr>
            </a:solidFill>
            <a:prstDash val="solid"/>
          </a:ln>
          <a:effectLst/>
        </p:spPr>
      </p:cxnSp>
      <p:sp>
        <p:nvSpPr>
          <p:cNvPr id="84" name="圆角矩形 83"/>
          <p:cNvSpPr/>
          <p:nvPr/>
        </p:nvSpPr>
        <p:spPr>
          <a:xfrm>
            <a:off x="9385987" y="2157564"/>
            <a:ext cx="729669" cy="386195"/>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局域网</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项目组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85" name="圆角矩形 84"/>
          <p:cNvSpPr/>
          <p:nvPr/>
        </p:nvSpPr>
        <p:spPr>
          <a:xfrm>
            <a:off x="11200017" y="3239562"/>
            <a:ext cx="861659" cy="386195"/>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smtClean="0">
                <a:ln>
                  <a:noFill/>
                </a:ln>
                <a:solidFill>
                  <a:srgbClr val="FF0000"/>
                </a:solidFill>
                <a:effectLst/>
                <a:uLnTx/>
                <a:uFillTx/>
                <a:latin typeface="Calibri"/>
                <a:ea typeface="宋体"/>
                <a:cs typeface="+mn-cs"/>
              </a:rPr>
              <a:t>地区公司所在地办事处</a:t>
            </a:r>
            <a:endParaRPr kumimoji="0" lang="zh-CN" altLang="en-US" sz="1000" b="1" i="0" u="none" strike="noStrike" kern="0" cap="none" spc="0" normalizeH="0" baseline="0" noProof="0" dirty="0">
              <a:ln>
                <a:noFill/>
              </a:ln>
              <a:solidFill>
                <a:srgbClr val="FF0000"/>
              </a:solidFill>
              <a:effectLst/>
              <a:uLnTx/>
              <a:uFillTx/>
              <a:latin typeface="Calibri"/>
              <a:ea typeface="宋体"/>
              <a:cs typeface="+mn-cs"/>
            </a:endParaRPr>
          </a:p>
        </p:txBody>
      </p:sp>
      <p:sp>
        <p:nvSpPr>
          <p:cNvPr id="86" name="圆角矩形 85"/>
          <p:cNvSpPr/>
          <p:nvPr/>
        </p:nvSpPr>
        <p:spPr>
          <a:xfrm>
            <a:off x="11198798" y="4301596"/>
            <a:ext cx="864096" cy="495556"/>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二、三级单位所在地办事处</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88" name="直接连接符 87"/>
          <p:cNvCxnSpPr/>
          <p:nvPr/>
        </p:nvCxnSpPr>
        <p:spPr>
          <a:xfrm rot="5400000">
            <a:off x="11292925" y="2899244"/>
            <a:ext cx="675841" cy="4794"/>
          </a:xfrm>
          <a:prstGeom prst="line">
            <a:avLst/>
          </a:prstGeom>
          <a:noFill/>
          <a:ln w="9525" cap="flat" cmpd="sng" algn="ctr">
            <a:solidFill>
              <a:srgbClr val="4F81BD">
                <a:shade val="95000"/>
                <a:satMod val="105000"/>
              </a:srgbClr>
            </a:solidFill>
            <a:prstDash val="solid"/>
          </a:ln>
          <a:effectLst/>
        </p:spPr>
      </p:cxnSp>
      <p:cxnSp>
        <p:nvCxnSpPr>
          <p:cNvPr id="89" name="直接连接符 88"/>
          <p:cNvCxnSpPr/>
          <p:nvPr/>
        </p:nvCxnSpPr>
        <p:spPr>
          <a:xfrm rot="5400000">
            <a:off x="11292927" y="3963676"/>
            <a:ext cx="675840" cy="1"/>
          </a:xfrm>
          <a:prstGeom prst="line">
            <a:avLst/>
          </a:prstGeom>
          <a:noFill/>
          <a:ln w="9525" cap="flat" cmpd="sng" algn="ctr">
            <a:solidFill>
              <a:srgbClr val="4F81BD">
                <a:shade val="95000"/>
                <a:satMod val="105000"/>
              </a:srgbClr>
            </a:solidFill>
            <a:prstDash val="solid"/>
          </a:ln>
          <a:effectLst/>
        </p:spPr>
      </p:cxnSp>
      <p:sp>
        <p:nvSpPr>
          <p:cNvPr id="91" name="圆角矩形 90"/>
          <p:cNvSpPr/>
          <p:nvPr/>
        </p:nvSpPr>
        <p:spPr>
          <a:xfrm>
            <a:off x="11198798" y="2177525"/>
            <a:ext cx="864096" cy="386195"/>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系统部</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92" name="直接箭头连接符 91"/>
          <p:cNvCxnSpPr/>
          <p:nvPr/>
        </p:nvCxnSpPr>
        <p:spPr bwMode="auto">
          <a:xfrm>
            <a:off x="10322359" y="3400862"/>
            <a:ext cx="565983" cy="2657"/>
          </a:xfrm>
          <a:prstGeom prst="straightConnector1">
            <a:avLst/>
          </a:prstGeom>
          <a:noFill/>
          <a:ln>
            <a:solidFill>
              <a:schemeClr val="tx1"/>
            </a:solidFill>
            <a:prstDash val="dash"/>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92"/>
          <p:cNvCxnSpPr/>
          <p:nvPr/>
        </p:nvCxnSpPr>
        <p:spPr bwMode="auto">
          <a:xfrm>
            <a:off x="10322359" y="2316337"/>
            <a:ext cx="584089" cy="0"/>
          </a:xfrm>
          <a:prstGeom prst="straightConnector1">
            <a:avLst/>
          </a:prstGeom>
          <a:noFill/>
          <a:ln>
            <a:solidFill>
              <a:schemeClr val="tx1"/>
            </a:solidFill>
            <a:prstDash val="soli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p:cNvCxnSpPr/>
          <p:nvPr/>
        </p:nvCxnSpPr>
        <p:spPr bwMode="auto">
          <a:xfrm>
            <a:off x="10340465" y="4416706"/>
            <a:ext cx="565983" cy="2657"/>
          </a:xfrm>
          <a:prstGeom prst="straightConnector1">
            <a:avLst/>
          </a:prstGeom>
          <a:noFill/>
          <a:ln>
            <a:solidFill>
              <a:schemeClr val="tx1"/>
            </a:solidFill>
            <a:prstDash val="dash"/>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62"/>
          <p:cNvSpPr txBox="1"/>
          <p:nvPr/>
        </p:nvSpPr>
        <p:spPr>
          <a:xfrm>
            <a:off x="10090908" y="4141022"/>
            <a:ext cx="1065095" cy="271444"/>
          </a:xfrm>
          <a:prstGeom prst="rect">
            <a:avLst/>
          </a:prstGeom>
          <a:noFill/>
        </p:spPr>
        <p:txBody>
          <a:bodyPr wrap="square" rtlCol="0">
            <a:spAutoFit/>
          </a:bodyPr>
          <a:lstStyle/>
          <a:p>
            <a:pPr algn="ctr"/>
            <a:r>
              <a:rPr lang="zh-CN" altLang="en-US" sz="1000" dirty="0" smtClean="0"/>
              <a:t>交付维护接口</a:t>
            </a:r>
            <a:endParaRPr lang="en-US" altLang="zh-CN" sz="1000" dirty="0" smtClean="0"/>
          </a:p>
        </p:txBody>
      </p:sp>
      <p:sp>
        <p:nvSpPr>
          <p:cNvPr id="98" name="TextBox 63"/>
          <p:cNvSpPr txBox="1"/>
          <p:nvPr/>
        </p:nvSpPr>
        <p:spPr>
          <a:xfrm>
            <a:off x="10179596" y="3073769"/>
            <a:ext cx="954731" cy="271444"/>
          </a:xfrm>
          <a:prstGeom prst="rect">
            <a:avLst/>
          </a:prstGeom>
          <a:noFill/>
        </p:spPr>
        <p:txBody>
          <a:bodyPr wrap="square" rtlCol="0">
            <a:spAutoFit/>
          </a:bodyPr>
          <a:lstStyle/>
          <a:p>
            <a:pPr algn="ctr"/>
            <a:r>
              <a:rPr lang="zh-CN" altLang="en-US" sz="1000" dirty="0" smtClean="0"/>
              <a:t>交付维护接口</a:t>
            </a:r>
            <a:endParaRPr lang="en-US" altLang="zh-CN" sz="1000" dirty="0" smtClean="0"/>
          </a:p>
        </p:txBody>
      </p:sp>
      <p:sp>
        <p:nvSpPr>
          <p:cNvPr id="99" name="TextBox 65"/>
          <p:cNvSpPr txBox="1"/>
          <p:nvPr/>
        </p:nvSpPr>
        <p:spPr>
          <a:xfrm>
            <a:off x="10166229" y="2013792"/>
            <a:ext cx="1127433" cy="271444"/>
          </a:xfrm>
          <a:prstGeom prst="rect">
            <a:avLst/>
          </a:prstGeom>
          <a:noFill/>
        </p:spPr>
        <p:txBody>
          <a:bodyPr wrap="square" rtlCol="0">
            <a:spAutoFit/>
          </a:bodyPr>
          <a:lstStyle/>
          <a:p>
            <a:pPr algn="ctr"/>
            <a:r>
              <a:rPr lang="zh-CN" altLang="en-US" sz="1000" dirty="0" smtClean="0"/>
              <a:t>交付维护总接口</a:t>
            </a:r>
            <a:endParaRPr lang="en-US" altLang="zh-CN" sz="1000" dirty="0" smtClean="0"/>
          </a:p>
        </p:txBody>
      </p:sp>
      <p:sp>
        <p:nvSpPr>
          <p:cNvPr id="101" name="圆角矩形 100"/>
          <p:cNvSpPr/>
          <p:nvPr/>
        </p:nvSpPr>
        <p:spPr>
          <a:xfrm>
            <a:off x="9385192" y="1133092"/>
            <a:ext cx="729669" cy="386195"/>
          </a:xfrm>
          <a:prstGeom prst="roundRect">
            <a:avLst/>
          </a:prstGeom>
          <a:solidFill>
            <a:schemeClr val="accent2">
              <a:lumMod val="75000"/>
            </a:scheme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客户方</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02" name="圆角矩形 101"/>
          <p:cNvSpPr/>
          <p:nvPr/>
        </p:nvSpPr>
        <p:spPr>
          <a:xfrm>
            <a:off x="11263614" y="1133092"/>
            <a:ext cx="729669" cy="386195"/>
          </a:xfrm>
          <a:prstGeom prst="roundRect">
            <a:avLst/>
          </a:prstGeom>
          <a:solidFill>
            <a:srgbClr val="F9A350"/>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华为方</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5" name="任意多边形 4"/>
          <p:cNvSpPr/>
          <p:nvPr/>
        </p:nvSpPr>
        <p:spPr bwMode="auto">
          <a:xfrm>
            <a:off x="10166229" y="2371349"/>
            <a:ext cx="740219" cy="2346477"/>
          </a:xfrm>
          <a:custGeom>
            <a:avLst/>
            <a:gdLst>
              <a:gd name="connsiteX0" fmla="*/ 546 w 2070646"/>
              <a:gd name="connsiteY0" fmla="*/ 2128443 h 2128443"/>
              <a:gd name="connsiteX1" fmla="*/ 13246 w 2070646"/>
              <a:gd name="connsiteY1" fmla="*/ 820343 h 2128443"/>
              <a:gd name="connsiteX2" fmla="*/ 89446 w 2070646"/>
              <a:gd name="connsiteY2" fmla="*/ 121843 h 2128443"/>
              <a:gd name="connsiteX3" fmla="*/ 699046 w 2070646"/>
              <a:gd name="connsiteY3" fmla="*/ 7543 h 2128443"/>
              <a:gd name="connsiteX4" fmla="*/ 2070646 w 2070646"/>
              <a:gd name="connsiteY4" fmla="*/ 20243 h 2128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646" h="2128443">
                <a:moveTo>
                  <a:pt x="546" y="2128443"/>
                </a:moveTo>
                <a:cubicBezTo>
                  <a:pt x="-513" y="1641609"/>
                  <a:pt x="-1571" y="1154776"/>
                  <a:pt x="13246" y="820343"/>
                </a:cubicBezTo>
                <a:cubicBezTo>
                  <a:pt x="28063" y="485910"/>
                  <a:pt x="-24854" y="257310"/>
                  <a:pt x="89446" y="121843"/>
                </a:cubicBezTo>
                <a:cubicBezTo>
                  <a:pt x="203746" y="-13624"/>
                  <a:pt x="368846" y="24476"/>
                  <a:pt x="699046" y="7543"/>
                </a:cubicBezTo>
                <a:cubicBezTo>
                  <a:pt x="1029246" y="-9390"/>
                  <a:pt x="1549946" y="5426"/>
                  <a:pt x="2070646" y="20243"/>
                </a:cubicBezTo>
              </a:path>
            </a:pathLst>
          </a:cu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a:p>
        </p:txBody>
      </p:sp>
      <p:sp>
        <p:nvSpPr>
          <p:cNvPr id="109" name="文本框 108"/>
          <p:cNvSpPr txBox="1"/>
          <p:nvPr/>
        </p:nvSpPr>
        <p:spPr>
          <a:xfrm>
            <a:off x="9591345" y="5559551"/>
            <a:ext cx="2277200" cy="407166"/>
          </a:xfrm>
          <a:prstGeom prst="rect">
            <a:avLst/>
          </a:prstGeom>
          <a:noFill/>
        </p:spPr>
        <p:txBody>
          <a:bodyPr wrap="square" rtlCol="0">
            <a:spAutoFit/>
          </a:bodyPr>
          <a:lstStyle/>
          <a:p>
            <a:r>
              <a:rPr lang="zh-CN" altLang="en-US" dirty="0" smtClean="0"/>
              <a:t>华为与客户对接关系</a:t>
            </a:r>
            <a:endParaRPr lang="zh-CN" altLang="en-US" dirty="0"/>
          </a:p>
        </p:txBody>
      </p:sp>
      <p:cxnSp>
        <p:nvCxnSpPr>
          <p:cNvPr id="71691" name="直接连接符 71690"/>
          <p:cNvCxnSpPr/>
          <p:nvPr/>
        </p:nvCxnSpPr>
        <p:spPr bwMode="auto">
          <a:xfrm>
            <a:off x="4861341" y="987499"/>
            <a:ext cx="0" cy="4814486"/>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3" name="直接连接符 71692"/>
          <p:cNvCxnSpPr/>
          <p:nvPr/>
        </p:nvCxnSpPr>
        <p:spPr bwMode="auto">
          <a:xfrm>
            <a:off x="8977907" y="987499"/>
            <a:ext cx="0" cy="4814486"/>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圆角矩形 117"/>
          <p:cNvSpPr/>
          <p:nvPr/>
        </p:nvSpPr>
        <p:spPr>
          <a:xfrm>
            <a:off x="6473965" y="1132333"/>
            <a:ext cx="865336"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中石油信息</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管理部</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19" name="圆角矩形 118"/>
          <p:cNvSpPr/>
          <p:nvPr/>
        </p:nvSpPr>
        <p:spPr>
          <a:xfrm>
            <a:off x="6332494" y="1844767"/>
            <a:ext cx="1145771"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局域网项目组</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（朱光）</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120" name="直接连接符 119"/>
          <p:cNvCxnSpPr/>
          <p:nvPr/>
        </p:nvCxnSpPr>
        <p:spPr>
          <a:xfrm rot="16200000" flipH="1">
            <a:off x="6726624" y="1664739"/>
            <a:ext cx="360037" cy="18"/>
          </a:xfrm>
          <a:prstGeom prst="line">
            <a:avLst/>
          </a:prstGeom>
          <a:noFill/>
          <a:ln w="9525" cap="flat" cmpd="sng" algn="ctr">
            <a:solidFill>
              <a:srgbClr val="4F81BD">
                <a:shade val="95000"/>
                <a:satMod val="105000"/>
              </a:srgbClr>
            </a:solidFill>
            <a:prstDash val="solid"/>
          </a:ln>
          <a:effectLst/>
        </p:spPr>
      </p:cxnSp>
      <p:sp>
        <p:nvSpPr>
          <p:cNvPr id="123" name="圆角矩形 122"/>
          <p:cNvSpPr/>
          <p:nvPr/>
        </p:nvSpPr>
        <p:spPr>
          <a:xfrm>
            <a:off x="4872766" y="2920495"/>
            <a:ext cx="751280"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运维组</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（马骁）</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24" name="圆角矩形 123"/>
          <p:cNvSpPr/>
          <p:nvPr/>
        </p:nvSpPr>
        <p:spPr>
          <a:xfrm>
            <a:off x="5734033" y="2920495"/>
            <a:ext cx="695484"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实施组</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（张宇）</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25" name="圆角矩形 124"/>
          <p:cNvSpPr/>
          <p:nvPr/>
        </p:nvSpPr>
        <p:spPr>
          <a:xfrm>
            <a:off x="6532233" y="2920495"/>
            <a:ext cx="729453"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Calibri"/>
                <a:ea typeface="宋体"/>
              </a:rPr>
              <a:t>资产</a:t>
            </a: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组</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（初洪娜）</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26" name="圆角矩形 125"/>
          <p:cNvSpPr/>
          <p:nvPr/>
        </p:nvSpPr>
        <p:spPr>
          <a:xfrm>
            <a:off x="7328533" y="2920495"/>
            <a:ext cx="695484"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验收组</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（韩宇）</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27" name="圆角矩形 126"/>
          <p:cNvSpPr/>
          <p:nvPr/>
        </p:nvSpPr>
        <p:spPr>
          <a:xfrm>
            <a:off x="8141504" y="2934674"/>
            <a:ext cx="695484"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Calibri"/>
                <a:ea typeface="宋体"/>
              </a:rPr>
              <a:t>规范</a:t>
            </a: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组</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（周游）</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71698" name="直接连接符 71697"/>
          <p:cNvCxnSpPr/>
          <p:nvPr/>
        </p:nvCxnSpPr>
        <p:spPr bwMode="auto">
          <a:xfrm>
            <a:off x="5248406" y="2751411"/>
            <a:ext cx="3240840" cy="0"/>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0" name="直接连接符 71699"/>
          <p:cNvCxnSpPr>
            <a:stCxn id="119" idx="2"/>
            <a:endCxn id="125" idx="0"/>
          </p:cNvCxnSpPr>
          <p:nvPr/>
        </p:nvCxnSpPr>
        <p:spPr bwMode="auto">
          <a:xfrm flipH="1">
            <a:off x="6896960" y="2195077"/>
            <a:ext cx="8420" cy="725418"/>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2" name="直接连接符 71701"/>
          <p:cNvCxnSpPr>
            <a:endCxn id="123" idx="0"/>
          </p:cNvCxnSpPr>
          <p:nvPr/>
        </p:nvCxnSpPr>
        <p:spPr bwMode="auto">
          <a:xfrm>
            <a:off x="5247413" y="2751411"/>
            <a:ext cx="993" cy="169084"/>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6" name="直接连接符 71705"/>
          <p:cNvCxnSpPr>
            <a:stCxn id="124" idx="0"/>
          </p:cNvCxnSpPr>
          <p:nvPr/>
        </p:nvCxnSpPr>
        <p:spPr bwMode="auto">
          <a:xfrm flipV="1">
            <a:off x="6081775" y="2751411"/>
            <a:ext cx="0" cy="169084"/>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9" name="直接连接符 71708"/>
          <p:cNvCxnSpPr>
            <a:stCxn id="125" idx="0"/>
          </p:cNvCxnSpPr>
          <p:nvPr/>
        </p:nvCxnSpPr>
        <p:spPr bwMode="auto">
          <a:xfrm flipV="1">
            <a:off x="6896960" y="2751411"/>
            <a:ext cx="0" cy="169084"/>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11" name="直接连接符 71710"/>
          <p:cNvCxnSpPr>
            <a:stCxn id="126" idx="0"/>
          </p:cNvCxnSpPr>
          <p:nvPr/>
        </p:nvCxnSpPr>
        <p:spPr bwMode="auto">
          <a:xfrm flipV="1">
            <a:off x="7676275" y="2751411"/>
            <a:ext cx="0" cy="169084"/>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stCxn id="127" idx="0"/>
          </p:cNvCxnSpPr>
          <p:nvPr/>
        </p:nvCxnSpPr>
        <p:spPr bwMode="auto">
          <a:xfrm flipV="1">
            <a:off x="8489246" y="2751411"/>
            <a:ext cx="0" cy="183263"/>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圆角矩形 149"/>
          <p:cNvSpPr/>
          <p:nvPr/>
        </p:nvSpPr>
        <p:spPr>
          <a:xfrm>
            <a:off x="6528395" y="3463794"/>
            <a:ext cx="865336"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noProof="0" dirty="0" smtClean="0">
                <a:solidFill>
                  <a:sysClr val="windowText" lastClr="000000"/>
                </a:solidFill>
                <a:latin typeface="Calibri"/>
                <a:ea typeface="宋体"/>
              </a:rPr>
              <a:t>地区公司</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51" name="圆角矩形 150"/>
          <p:cNvSpPr/>
          <p:nvPr/>
        </p:nvSpPr>
        <p:spPr>
          <a:xfrm>
            <a:off x="6456101" y="4049981"/>
            <a:ext cx="1004300"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地区公司信息管理部</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152" name="直接连接符 151"/>
          <p:cNvCxnSpPr>
            <a:stCxn id="150" idx="2"/>
            <a:endCxn id="151" idx="0"/>
          </p:cNvCxnSpPr>
          <p:nvPr/>
        </p:nvCxnSpPr>
        <p:spPr>
          <a:xfrm flipH="1">
            <a:off x="6958251" y="3814104"/>
            <a:ext cx="2812" cy="235877"/>
          </a:xfrm>
          <a:prstGeom prst="line">
            <a:avLst/>
          </a:prstGeom>
          <a:noFill/>
          <a:ln w="9525" cap="flat" cmpd="sng" algn="ctr">
            <a:solidFill>
              <a:srgbClr val="4F81BD">
                <a:shade val="95000"/>
                <a:satMod val="105000"/>
              </a:srgbClr>
            </a:solidFill>
            <a:prstDash val="solid"/>
          </a:ln>
          <a:effectLst/>
        </p:spPr>
      </p:cxnSp>
      <p:sp>
        <p:nvSpPr>
          <p:cNvPr id="153" name="圆角矩形 152"/>
          <p:cNvSpPr/>
          <p:nvPr/>
        </p:nvSpPr>
        <p:spPr>
          <a:xfrm>
            <a:off x="6262584" y="4598703"/>
            <a:ext cx="1394412"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地区公司运维建设科</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p:txBody>
      </p:sp>
      <p:cxnSp>
        <p:nvCxnSpPr>
          <p:cNvPr id="159" name="直接连接符 158"/>
          <p:cNvCxnSpPr>
            <a:stCxn id="151" idx="2"/>
          </p:cNvCxnSpPr>
          <p:nvPr/>
        </p:nvCxnSpPr>
        <p:spPr bwMode="auto">
          <a:xfrm flipH="1">
            <a:off x="6958232" y="4400291"/>
            <a:ext cx="19" cy="153803"/>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直接连接符 161"/>
          <p:cNvCxnSpPr/>
          <p:nvPr/>
        </p:nvCxnSpPr>
        <p:spPr bwMode="auto">
          <a:xfrm>
            <a:off x="6957628" y="4417667"/>
            <a:ext cx="3457" cy="0"/>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 name="文本框 164"/>
          <p:cNvSpPr txBox="1"/>
          <p:nvPr/>
        </p:nvSpPr>
        <p:spPr>
          <a:xfrm>
            <a:off x="5436754" y="5586672"/>
            <a:ext cx="4032448" cy="369332"/>
          </a:xfrm>
          <a:prstGeom prst="rect">
            <a:avLst/>
          </a:prstGeom>
          <a:noFill/>
        </p:spPr>
        <p:txBody>
          <a:bodyPr wrap="square" rtlCol="0">
            <a:spAutoFit/>
          </a:bodyPr>
          <a:lstStyle/>
          <a:p>
            <a:r>
              <a:rPr lang="zh-CN" altLang="en-US" dirty="0" smtClean="0"/>
              <a:t>中石油局域网项目组组织架构</a:t>
            </a:r>
            <a:endParaRPr lang="zh-CN" altLang="en-US" dirty="0"/>
          </a:p>
        </p:txBody>
      </p:sp>
      <p:sp>
        <p:nvSpPr>
          <p:cNvPr id="169" name="圆角矩形 168"/>
          <p:cNvSpPr/>
          <p:nvPr/>
        </p:nvSpPr>
        <p:spPr>
          <a:xfrm>
            <a:off x="6449516" y="5166922"/>
            <a:ext cx="1016223"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ysClr val="windowText" lastClr="000000"/>
                </a:solidFill>
                <a:effectLst/>
                <a:uLnTx/>
                <a:uFillTx/>
                <a:latin typeface="Calibri"/>
                <a:ea typeface="宋体"/>
                <a:cs typeface="+mn-cs"/>
              </a:rPr>
              <a:t>二级单位运维接口</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p:txBody>
      </p:sp>
      <p:cxnSp>
        <p:nvCxnSpPr>
          <p:cNvPr id="113" name="直接连接符 112"/>
          <p:cNvCxnSpPr>
            <a:stCxn id="153" idx="2"/>
            <a:endCxn id="169" idx="0"/>
          </p:cNvCxnSpPr>
          <p:nvPr/>
        </p:nvCxnSpPr>
        <p:spPr bwMode="auto">
          <a:xfrm flipH="1">
            <a:off x="6957628" y="4949013"/>
            <a:ext cx="2162" cy="217909"/>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7" name="圆角矩形 186"/>
          <p:cNvSpPr/>
          <p:nvPr/>
        </p:nvSpPr>
        <p:spPr>
          <a:xfrm>
            <a:off x="5949409" y="2295824"/>
            <a:ext cx="751280"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项目经理</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a:t>
            </a:r>
            <a:r>
              <a:rPr lang="zh-CN" altLang="en-US" sz="1000" kern="0" dirty="0" smtClean="0">
                <a:solidFill>
                  <a:sysClr val="windowText" lastClr="000000"/>
                </a:solidFill>
                <a:latin typeface="Calibri"/>
                <a:ea typeface="宋体"/>
              </a:rPr>
              <a:t>赵占领</a:t>
            </a:r>
            <a:r>
              <a:rPr lang="zh-CN" altLang="en-US" sz="1000" kern="0" dirty="0" smtClean="0">
                <a:solidFill>
                  <a:sysClr val="windowText" lastClr="000000"/>
                </a:solidFill>
                <a:latin typeface="Calibri"/>
                <a:ea typeface="宋体"/>
              </a:rPr>
              <a:t>）</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188" name="圆角矩形 187"/>
          <p:cNvSpPr/>
          <p:nvPr/>
        </p:nvSpPr>
        <p:spPr>
          <a:xfrm>
            <a:off x="7143409" y="2299353"/>
            <a:ext cx="751280" cy="35031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技术负责</a:t>
            </a:r>
            <a:endParaRPr kumimoji="0" lang="en-US" altLang="zh-CN" sz="1000" b="0" i="0" u="none" strike="noStrike" kern="0" cap="none" spc="0" normalizeH="0" baseline="0" noProof="0" dirty="0" smtClean="0">
              <a:ln>
                <a:noFill/>
              </a:ln>
              <a:solidFill>
                <a:sysClr val="windowText" lastClr="000000"/>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000" kern="0" dirty="0" smtClean="0">
                <a:solidFill>
                  <a:sysClr val="windowText" lastClr="000000"/>
                </a:solidFill>
                <a:latin typeface="Calibri"/>
                <a:ea typeface="宋体"/>
              </a:rPr>
              <a:t>（郭彦力）</a:t>
            </a:r>
            <a:endParaRPr kumimoji="0" lang="zh-CN" altLang="en-US" sz="1000" b="0" i="0" u="none" strike="noStrike" kern="0" cap="none" spc="0" normalizeH="0" baseline="0" noProof="0" dirty="0">
              <a:ln>
                <a:noFill/>
              </a:ln>
              <a:solidFill>
                <a:sysClr val="windowText" lastClr="000000"/>
              </a:solidFill>
              <a:effectLst/>
              <a:uLnTx/>
              <a:uFillTx/>
              <a:latin typeface="Calibri"/>
              <a:ea typeface="宋体"/>
              <a:cs typeface="+mn-cs"/>
            </a:endParaRPr>
          </a:p>
        </p:txBody>
      </p:sp>
      <p:cxnSp>
        <p:nvCxnSpPr>
          <p:cNvPr id="138" name="直接连接符 137"/>
          <p:cNvCxnSpPr>
            <a:stCxn id="187" idx="3"/>
            <a:endCxn id="188" idx="1"/>
          </p:cNvCxnSpPr>
          <p:nvPr/>
        </p:nvCxnSpPr>
        <p:spPr bwMode="auto">
          <a:xfrm>
            <a:off x="6700689" y="2470979"/>
            <a:ext cx="442720" cy="3529"/>
          </a:xfrm>
          <a:prstGeom prst="line">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故障处理（</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a:t>
            </a:r>
          </a:p>
        </p:txBody>
      </p:sp>
      <p:sp>
        <p:nvSpPr>
          <p:cNvPr id="5" name="矩形 4"/>
          <p:cNvSpPr/>
          <p:nvPr/>
        </p:nvSpPr>
        <p:spPr>
          <a:xfrm>
            <a:off x="985019" y="1052736"/>
            <a:ext cx="10225906" cy="3831818"/>
          </a:xfrm>
          <a:prstGeom prst="rect">
            <a:avLst/>
          </a:prstGeom>
        </p:spPr>
        <p:txBody>
          <a:bodyPr wrap="square">
            <a:spAutoFit/>
          </a:bodyPr>
          <a:lstStyle/>
          <a:p>
            <a:pPr>
              <a:lnSpc>
                <a:spcPct val="150000"/>
              </a:lnSpc>
              <a:buFont typeface="Wingdings" pitchFamily="2" charset="2"/>
              <a:buChar char="l"/>
            </a:pPr>
            <a:r>
              <a:rPr lang="zh-CN" altLang="en-US" dirty="0" smtClean="0"/>
              <a:t>重大事故处理：</a:t>
            </a:r>
            <a:endParaRPr lang="en-US" altLang="zh-CN" dirty="0" smtClean="0"/>
          </a:p>
          <a:p>
            <a:pPr>
              <a:lnSpc>
                <a:spcPct val="150000"/>
              </a:lnSpc>
            </a:pPr>
            <a:r>
              <a:rPr lang="en-US" altLang="zh-CN" dirty="0" smtClean="0"/>
              <a:t>1</a:t>
            </a:r>
            <a:r>
              <a:rPr lang="zh-CN" altLang="en-US" dirty="0" smtClean="0"/>
              <a:t>、地区公司网络重大事故时代表处工程师立即联系代表处服务主管和系统部服务经理进行事故定级，及时通知系统部工程师，拨打</a:t>
            </a:r>
            <a:r>
              <a:rPr lang="en-US" altLang="zh-CN" dirty="0" smtClean="0"/>
              <a:t>400</a:t>
            </a:r>
            <a:r>
              <a:rPr lang="zh-CN" altLang="en-US" dirty="0" smtClean="0"/>
              <a:t>电话及时通报事故；</a:t>
            </a:r>
          </a:p>
          <a:p>
            <a:pPr>
              <a:lnSpc>
                <a:spcPct val="150000"/>
              </a:lnSpc>
            </a:pPr>
            <a:r>
              <a:rPr lang="en-US" altLang="zh-CN" dirty="0" smtClean="0"/>
              <a:t>2</a:t>
            </a:r>
            <a:r>
              <a:rPr lang="zh-CN" altLang="en-US" dirty="0" smtClean="0"/>
              <a:t>、根据重大事故处理规范，优先保障生产业务，确保事故快速恢复，问题需快速定位、解决；</a:t>
            </a:r>
          </a:p>
          <a:p>
            <a:pPr>
              <a:lnSpc>
                <a:spcPct val="150000"/>
              </a:lnSpc>
            </a:pPr>
            <a:r>
              <a:rPr lang="en-US" altLang="zh-CN" dirty="0" smtClean="0"/>
              <a:t>3</a:t>
            </a:r>
            <a:r>
              <a:rPr lang="zh-CN" altLang="en-US" dirty="0" smtClean="0"/>
              <a:t>、与客户进行技术沟通，保持故障处理信息同步；</a:t>
            </a:r>
            <a:endParaRPr lang="en-US" altLang="zh-CN" dirty="0" smtClean="0"/>
          </a:p>
          <a:p>
            <a:pPr>
              <a:lnSpc>
                <a:spcPct val="150000"/>
              </a:lnSpc>
            </a:pPr>
            <a:r>
              <a:rPr lang="en-US" altLang="zh-CN" dirty="0" smtClean="0"/>
              <a:t>4</a:t>
            </a:r>
            <a:r>
              <a:rPr lang="zh-CN" altLang="en-US" dirty="0" smtClean="0"/>
              <a:t>、应急处置操作无效，启用故障处理流程，评估定位故障节点，提出临时处理方案，经客户授权同意后实施临时处置。</a:t>
            </a:r>
            <a:endParaRPr lang="en-US" altLang="zh-CN" dirty="0" smtClean="0"/>
          </a:p>
          <a:p>
            <a:pPr>
              <a:lnSpc>
                <a:spcPct val="150000"/>
              </a:lnSpc>
            </a:pPr>
            <a:r>
              <a:rPr lang="en-US" altLang="zh-CN" dirty="0" smtClean="0"/>
              <a:t>5</a:t>
            </a:r>
            <a:r>
              <a:rPr lang="zh-CN" altLang="en-US" dirty="0" smtClean="0"/>
              <a:t>、网络故障解决后，须及时通知相关部门进行业务测试，验证业务是否恢复；</a:t>
            </a:r>
            <a:endParaRPr lang="en-US" altLang="zh-CN" dirty="0" smtClean="0"/>
          </a:p>
          <a:p>
            <a:pPr>
              <a:lnSpc>
                <a:spcPct val="150000"/>
              </a:lnSpc>
            </a:pPr>
            <a:r>
              <a:rPr lang="en-US" altLang="zh-CN" dirty="0" smtClean="0"/>
              <a:t>6</a:t>
            </a:r>
            <a:r>
              <a:rPr lang="zh-CN" altLang="en-US" dirty="0" smtClean="0"/>
              <a:t>、记录应急处理过程，分析故障原因、总结应急处置经验，优化完善应急处理预案。</a:t>
            </a:r>
            <a:endParaRPr lang="zh-CN" altLang="en-US" dirty="0"/>
          </a:p>
        </p:txBody>
      </p:sp>
      <p:sp>
        <p:nvSpPr>
          <p:cNvPr id="6" name="矩形 5"/>
          <p:cNvSpPr/>
          <p:nvPr/>
        </p:nvSpPr>
        <p:spPr>
          <a:xfrm>
            <a:off x="985019" y="4941168"/>
            <a:ext cx="9505056" cy="875881"/>
          </a:xfrm>
          <a:prstGeom prst="rect">
            <a:avLst/>
          </a:prstGeom>
        </p:spPr>
        <p:txBody>
          <a:bodyPr wrap="square">
            <a:spAutoFit/>
          </a:bodyPr>
          <a:lstStyle/>
          <a:p>
            <a:pPr>
              <a:lnSpc>
                <a:spcPct val="150000"/>
              </a:lnSpc>
            </a:pPr>
            <a:r>
              <a:rPr lang="zh-CN" altLang="en-US" b="1" dirty="0" smtClean="0"/>
              <a:t>          网络运行出现重大事件，对业务服务造成重大影响，须立即通报事故，启动应急处理，快速恢复生产运行。</a:t>
            </a:r>
            <a:endParaRPr lang="en-US" altLang="zh-CN"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备件管理</a:t>
            </a:r>
          </a:p>
        </p:txBody>
      </p:sp>
      <p:sp>
        <p:nvSpPr>
          <p:cNvPr id="5" name="矩形 4"/>
          <p:cNvSpPr/>
          <p:nvPr/>
        </p:nvSpPr>
        <p:spPr>
          <a:xfrm>
            <a:off x="1201043" y="1484784"/>
            <a:ext cx="9793088" cy="2585323"/>
          </a:xfrm>
          <a:prstGeom prst="rect">
            <a:avLst/>
          </a:prstGeom>
        </p:spPr>
        <p:txBody>
          <a:bodyPr wrap="square">
            <a:spAutoFit/>
          </a:bodyPr>
          <a:lstStyle/>
          <a:p>
            <a:pPr>
              <a:lnSpc>
                <a:spcPct val="150000"/>
              </a:lnSpc>
              <a:buFont typeface="Wingdings" pitchFamily="2" charset="2"/>
              <a:buChar char="l"/>
            </a:pPr>
            <a:r>
              <a:rPr lang="zh-CN" altLang="en-US" dirty="0" smtClean="0"/>
              <a:t>分析网络中设备板卡情况和</a:t>
            </a:r>
            <a:r>
              <a:rPr lang="en-US" altLang="zh-CN" dirty="0" smtClean="0"/>
              <a:t>SLA</a:t>
            </a:r>
            <a:r>
              <a:rPr lang="zh-CN" altLang="en-US" dirty="0" smtClean="0"/>
              <a:t>达成情况数据，检视备件清单合理性，系统部工程师每季度刷新备件建议清单，各代表处工程师负责确认库房库存情况；</a:t>
            </a:r>
            <a:endParaRPr lang="en-US" altLang="zh-CN" dirty="0" smtClean="0"/>
          </a:p>
          <a:p>
            <a:pPr>
              <a:lnSpc>
                <a:spcPct val="150000"/>
              </a:lnSpc>
              <a:buFont typeface="Wingdings" pitchFamily="2" charset="2"/>
              <a:buChar char="l"/>
            </a:pPr>
            <a:r>
              <a:rPr lang="zh-CN" altLang="en-US" dirty="0" smtClean="0"/>
              <a:t>设备出现硬件故障时，通报</a:t>
            </a:r>
            <a:r>
              <a:rPr lang="en-US" altLang="zh-CN" dirty="0" smtClean="0"/>
              <a:t>400</a:t>
            </a:r>
            <a:r>
              <a:rPr lang="zh-CN" altLang="en-US" dirty="0" smtClean="0"/>
              <a:t>故障情况，并及时鉴权，处理故障同时申请相关备件；</a:t>
            </a:r>
            <a:endParaRPr lang="en-US" altLang="zh-CN" dirty="0" smtClean="0"/>
          </a:p>
          <a:p>
            <a:pPr>
              <a:lnSpc>
                <a:spcPct val="150000"/>
              </a:lnSpc>
              <a:buFont typeface="Wingdings" pitchFamily="2" charset="2"/>
              <a:buChar char="l"/>
            </a:pPr>
            <a:r>
              <a:rPr lang="zh-CN" altLang="en-US" dirty="0" smtClean="0"/>
              <a:t>各地区公司、二级单位和三级单位网络设备备件由所在地区代表处负责申请；</a:t>
            </a:r>
            <a:endParaRPr lang="en-US" altLang="zh-CN" dirty="0" smtClean="0"/>
          </a:p>
          <a:p>
            <a:pPr>
              <a:lnSpc>
                <a:spcPct val="150000"/>
              </a:lnSpc>
              <a:buFont typeface="Wingdings" pitchFamily="2" charset="2"/>
              <a:buChar char="l"/>
            </a:pPr>
            <a:r>
              <a:rPr lang="zh-CN" altLang="en-US" dirty="0" smtClean="0"/>
              <a:t>更换备件时间与客户沟通确定，严禁私自更换备件；</a:t>
            </a:r>
            <a:endParaRPr lang="en-US" altLang="zh-CN" dirty="0" smtClean="0"/>
          </a:p>
          <a:p>
            <a:pPr>
              <a:lnSpc>
                <a:spcPct val="150000"/>
              </a:lnSpc>
              <a:buFont typeface="Wingdings" pitchFamily="2" charset="2"/>
              <a:buChar char="l"/>
            </a:pPr>
            <a:r>
              <a:rPr lang="zh-CN" altLang="en-US" dirty="0" smtClean="0"/>
              <a:t>备件需分析时填写待分析电子流返回相关部门分析，并做好坏件跟踪，输出分析报告；</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网络巡检</a:t>
            </a:r>
          </a:p>
        </p:txBody>
      </p:sp>
      <p:sp>
        <p:nvSpPr>
          <p:cNvPr id="5" name="矩形 4"/>
          <p:cNvSpPr/>
          <p:nvPr/>
        </p:nvSpPr>
        <p:spPr>
          <a:xfrm>
            <a:off x="984249" y="1436291"/>
            <a:ext cx="10009882" cy="3416320"/>
          </a:xfrm>
          <a:prstGeom prst="rect">
            <a:avLst/>
          </a:prstGeom>
        </p:spPr>
        <p:txBody>
          <a:bodyPr wrap="square">
            <a:spAutoFit/>
          </a:bodyPr>
          <a:lstStyle/>
          <a:p>
            <a:pPr>
              <a:lnSpc>
                <a:spcPct val="150000"/>
              </a:lnSpc>
              <a:buFont typeface="Wingdings" pitchFamily="2" charset="2"/>
              <a:buChar char="l"/>
            </a:pPr>
            <a:r>
              <a:rPr lang="zh-CN" altLang="en-US" b="1" dirty="0" smtClean="0"/>
              <a:t>网络巡检：</a:t>
            </a:r>
            <a:endParaRPr lang="en-US" altLang="zh-CN" b="1" dirty="0" smtClean="0"/>
          </a:p>
          <a:p>
            <a:pPr>
              <a:lnSpc>
                <a:spcPct val="150000"/>
              </a:lnSpc>
            </a:pPr>
            <a:r>
              <a:rPr lang="en-US" altLang="zh-CN" dirty="0" smtClean="0"/>
              <a:t>1</a:t>
            </a:r>
            <a:r>
              <a:rPr lang="zh-CN" altLang="en-US" dirty="0" smtClean="0"/>
              <a:t>、中石油网络根据服务合同组织对网络进行健康检查，发现潜在隐患；</a:t>
            </a:r>
          </a:p>
          <a:p>
            <a:pPr>
              <a:lnSpc>
                <a:spcPct val="150000"/>
              </a:lnSpc>
            </a:pPr>
            <a:r>
              <a:rPr lang="en-US" altLang="zh-CN" dirty="0" smtClean="0"/>
              <a:t>2</a:t>
            </a:r>
            <a:r>
              <a:rPr lang="zh-CN" altLang="en-US" dirty="0" smtClean="0"/>
              <a:t>、组织清除网络隐患，保证网络的长期稳定运行；</a:t>
            </a:r>
            <a:endParaRPr lang="en-US" altLang="zh-CN" dirty="0" smtClean="0"/>
          </a:p>
          <a:p>
            <a:pPr>
              <a:lnSpc>
                <a:spcPct val="150000"/>
              </a:lnSpc>
            </a:pPr>
            <a:r>
              <a:rPr lang="en-US" altLang="zh-CN" dirty="0" smtClean="0"/>
              <a:t>3</a:t>
            </a:r>
            <a:r>
              <a:rPr lang="zh-CN" altLang="en-US" dirty="0" smtClean="0"/>
              <a:t>、输出巡检报告，巡检报告发送系统部相关人员；根据客户要求，系统部或各代表处提供相关巡检报告（客户版）；</a:t>
            </a:r>
            <a:endParaRPr lang="en-US" altLang="zh-CN" dirty="0" smtClean="0"/>
          </a:p>
          <a:p>
            <a:pPr>
              <a:lnSpc>
                <a:spcPct val="150000"/>
              </a:lnSpc>
              <a:buFont typeface="Wingdings" pitchFamily="2" charset="2"/>
              <a:buChar char="l"/>
            </a:pPr>
            <a:r>
              <a:rPr lang="zh-CN" altLang="en-US" b="1" dirty="0" smtClean="0"/>
              <a:t>巡检划分：</a:t>
            </a:r>
            <a:endParaRPr lang="en-US" altLang="zh-CN" dirty="0" smtClean="0"/>
          </a:p>
          <a:p>
            <a:pPr>
              <a:lnSpc>
                <a:spcPct val="150000"/>
              </a:lnSpc>
            </a:pPr>
            <a:r>
              <a:rPr lang="zh-CN" altLang="en-US" dirty="0" smtClean="0"/>
              <a:t>由于在地区公司能够远程登陆所有二、三级单位设备，由地区公司所在地工程师统一进行巡检并输出巡检报告；</a:t>
            </a: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7027" y="1452840"/>
            <a:ext cx="9721080" cy="4247317"/>
          </a:xfrm>
          <a:prstGeom prst="rect">
            <a:avLst/>
          </a:prstGeom>
        </p:spPr>
        <p:txBody>
          <a:bodyPr wrap="square">
            <a:spAutoFit/>
          </a:bodyPr>
          <a:lstStyle/>
          <a:p>
            <a:pPr>
              <a:lnSpc>
                <a:spcPct val="150000"/>
              </a:lnSpc>
              <a:buFont typeface="Wingdings" pitchFamily="2" charset="2"/>
              <a:buChar char="l"/>
            </a:pPr>
            <a:r>
              <a:rPr lang="zh-CN" altLang="en-US" dirty="0" smtClean="0"/>
              <a:t>预警学习：</a:t>
            </a:r>
            <a:endParaRPr lang="en-US" altLang="zh-CN" dirty="0" smtClean="0"/>
          </a:p>
          <a:p>
            <a:pPr>
              <a:lnSpc>
                <a:spcPct val="150000"/>
              </a:lnSpc>
            </a:pPr>
            <a:r>
              <a:rPr lang="en-US" altLang="zh-CN" dirty="0" smtClean="0"/>
              <a:t>1</a:t>
            </a:r>
            <a:r>
              <a:rPr lang="zh-CN" altLang="en-US" dirty="0" smtClean="0"/>
              <a:t>、系统部工程师组织中石油网络维护组人员定期进行预警学习，确保已预警的风险在中石油网络中得到解决或规避；</a:t>
            </a:r>
            <a:endParaRPr lang="en-US" altLang="zh-CN" dirty="0" smtClean="0"/>
          </a:p>
          <a:p>
            <a:pPr>
              <a:lnSpc>
                <a:spcPct val="150000"/>
              </a:lnSpc>
            </a:pPr>
            <a:r>
              <a:rPr lang="en-US" altLang="zh-CN" dirty="0" smtClean="0"/>
              <a:t>2</a:t>
            </a:r>
            <a:r>
              <a:rPr lang="zh-CN" altLang="en-US" dirty="0" smtClean="0"/>
              <a:t>、系统部工程师定期发送地区公司网络运行情况，及时通报地区公司出现的问题，各代表处工程师定期审视各自负责的网络，避免同一问题多点爆发；</a:t>
            </a:r>
            <a:endParaRPr lang="en-US" altLang="zh-CN" dirty="0" smtClean="0"/>
          </a:p>
          <a:p>
            <a:pPr>
              <a:lnSpc>
                <a:spcPct val="150000"/>
              </a:lnSpc>
              <a:buFont typeface="Wingdings" pitchFamily="2" charset="2"/>
              <a:buChar char="l"/>
            </a:pPr>
            <a:r>
              <a:rPr lang="zh-CN" altLang="en-US" dirty="0" smtClean="0"/>
              <a:t>应急预案：</a:t>
            </a:r>
            <a:endParaRPr lang="en-US" altLang="zh-CN" dirty="0" smtClean="0"/>
          </a:p>
          <a:p>
            <a:pPr>
              <a:lnSpc>
                <a:spcPct val="150000"/>
              </a:lnSpc>
            </a:pPr>
            <a:r>
              <a:rPr lang="en-US" altLang="zh-CN" dirty="0" smtClean="0"/>
              <a:t>1</a:t>
            </a:r>
            <a:r>
              <a:rPr lang="zh-CN" altLang="en-US" dirty="0" smtClean="0"/>
              <a:t>、系统部工程师负责与局域网组进行接口，制定应急预案的相关框架；</a:t>
            </a:r>
            <a:endParaRPr lang="en-US" altLang="zh-CN" dirty="0" smtClean="0"/>
          </a:p>
          <a:p>
            <a:pPr>
              <a:lnSpc>
                <a:spcPct val="150000"/>
              </a:lnSpc>
            </a:pPr>
            <a:r>
              <a:rPr lang="en-US" altLang="zh-CN" dirty="0" smtClean="0"/>
              <a:t>1</a:t>
            </a:r>
            <a:r>
              <a:rPr lang="zh-CN" altLang="en-US" dirty="0" smtClean="0"/>
              <a:t>、根据产品及网络变更情况，各代表处工程师制作对应公司网络的应急预案；</a:t>
            </a:r>
            <a:endParaRPr lang="en-US" altLang="zh-CN" dirty="0" smtClean="0"/>
          </a:p>
          <a:p>
            <a:pPr>
              <a:lnSpc>
                <a:spcPct val="150000"/>
              </a:lnSpc>
            </a:pPr>
            <a:r>
              <a:rPr lang="en-US" altLang="zh-CN" dirty="0" smtClean="0"/>
              <a:t>2</a:t>
            </a:r>
            <a:r>
              <a:rPr lang="zh-CN" altLang="en-US" dirty="0" smtClean="0"/>
              <a:t>、根据局域网组运维要求，中石油局域网定期进行应急演练，各代表处做好应急演练时保障工作，根据应急演练结果刷新应急预案。</a:t>
            </a:r>
            <a:endParaRPr lang="zh-CN" altLang="en-US" dirty="0"/>
          </a:p>
        </p:txBody>
      </p:sp>
      <p:sp>
        <p:nvSpPr>
          <p:cNvPr id="5"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预防维护</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重大保障</a:t>
            </a:r>
          </a:p>
        </p:txBody>
      </p:sp>
      <p:sp>
        <p:nvSpPr>
          <p:cNvPr id="5" name="矩形 4"/>
          <p:cNvSpPr/>
          <p:nvPr/>
        </p:nvSpPr>
        <p:spPr>
          <a:xfrm>
            <a:off x="985019" y="1052736"/>
            <a:ext cx="10225906" cy="4247317"/>
          </a:xfrm>
          <a:prstGeom prst="rect">
            <a:avLst/>
          </a:prstGeom>
        </p:spPr>
        <p:txBody>
          <a:bodyPr wrap="square">
            <a:spAutoFit/>
          </a:bodyPr>
          <a:lstStyle/>
          <a:p>
            <a:pPr>
              <a:lnSpc>
                <a:spcPct val="150000"/>
              </a:lnSpc>
            </a:pPr>
            <a:r>
              <a:rPr lang="zh-CN" altLang="en-US" b="1" dirty="0" smtClean="0"/>
              <a:t>中石油重要事件介绍：</a:t>
            </a:r>
            <a:endParaRPr lang="en-US" altLang="zh-CN" b="1" dirty="0" smtClean="0"/>
          </a:p>
          <a:p>
            <a:pPr>
              <a:lnSpc>
                <a:spcPct val="150000"/>
              </a:lnSpc>
            </a:pPr>
            <a:r>
              <a:rPr lang="en-US" altLang="zh-CN" dirty="0" smtClean="0"/>
              <a:t>1</a:t>
            </a:r>
            <a:r>
              <a:rPr lang="zh-CN" altLang="en-US" dirty="0" smtClean="0"/>
              <a:t>、倒换演练；</a:t>
            </a:r>
            <a:r>
              <a:rPr lang="en-US" altLang="zh-CN" dirty="0" smtClean="0"/>
              <a:t>2</a:t>
            </a:r>
            <a:r>
              <a:rPr lang="zh-CN" altLang="en-US" dirty="0" smtClean="0"/>
              <a:t>、网络变更；</a:t>
            </a:r>
            <a:r>
              <a:rPr lang="en-US" altLang="zh-CN" dirty="0" smtClean="0"/>
              <a:t>3</a:t>
            </a:r>
            <a:r>
              <a:rPr lang="zh-CN" altLang="en-US" dirty="0" smtClean="0"/>
              <a:t>、重大事件触发</a:t>
            </a:r>
            <a:endParaRPr lang="en-US" altLang="zh-CN" dirty="0" smtClean="0"/>
          </a:p>
          <a:p>
            <a:pPr>
              <a:lnSpc>
                <a:spcPct val="150000"/>
              </a:lnSpc>
              <a:buFont typeface="Wingdings" pitchFamily="2" charset="2"/>
              <a:buChar char="l"/>
            </a:pPr>
            <a:r>
              <a:rPr lang="zh-CN" altLang="en-US" dirty="0" smtClean="0"/>
              <a:t>根据事件重要程度和合同规定，组建重大保障技术团队；</a:t>
            </a:r>
            <a:endParaRPr lang="en-US" altLang="zh-CN" dirty="0" smtClean="0"/>
          </a:p>
          <a:p>
            <a:pPr>
              <a:lnSpc>
                <a:spcPct val="150000"/>
              </a:lnSpc>
              <a:buFont typeface="Wingdings" pitchFamily="2" charset="2"/>
              <a:buChar char="l"/>
            </a:pPr>
            <a:r>
              <a:rPr lang="zh-CN" altLang="en-US" dirty="0" smtClean="0"/>
              <a:t>在重要节点由各代表处相关责任人进行保障；</a:t>
            </a:r>
            <a:endParaRPr lang="en-US" altLang="zh-CN" dirty="0" smtClean="0"/>
          </a:p>
          <a:p>
            <a:pPr>
              <a:lnSpc>
                <a:spcPct val="150000"/>
              </a:lnSpc>
              <a:buFont typeface="Wingdings" pitchFamily="2" charset="2"/>
              <a:buChar char="l"/>
            </a:pPr>
            <a:r>
              <a:rPr lang="zh-CN" altLang="en-US" dirty="0" smtClean="0"/>
              <a:t>与客户沟通协调，明确保障范围；识别风险并采取应对措施；</a:t>
            </a:r>
            <a:endParaRPr lang="en-US" altLang="zh-CN" dirty="0" smtClean="0"/>
          </a:p>
          <a:p>
            <a:pPr>
              <a:lnSpc>
                <a:spcPct val="150000"/>
              </a:lnSpc>
              <a:buFont typeface="Wingdings" pitchFamily="2" charset="2"/>
              <a:buChar char="l"/>
            </a:pPr>
            <a:r>
              <a:rPr lang="zh-CN" altLang="en-US" dirty="0" smtClean="0"/>
              <a:t>根据需要组织网络重大事件前的网络巡检、备件准备等工作；网络巡检按照巡检要求进行；备件准备工作评估后做好备件储备（部分客户可能会要求备件现场支持）；</a:t>
            </a:r>
            <a:endParaRPr lang="en-US" altLang="zh-CN" dirty="0" smtClean="0"/>
          </a:p>
          <a:p>
            <a:pPr>
              <a:lnSpc>
                <a:spcPct val="150000"/>
              </a:lnSpc>
              <a:buFont typeface="Wingdings" pitchFamily="2" charset="2"/>
              <a:buChar char="l"/>
            </a:pPr>
            <a:r>
              <a:rPr lang="zh-CN" altLang="en-US" dirty="0" smtClean="0"/>
              <a:t>组织实施重大事件的现场值守、远程保障，及时处理技术问题，保障网络安全；</a:t>
            </a:r>
            <a:r>
              <a:rPr lang="en-US" altLang="zh-CN" dirty="0" smtClean="0"/>
              <a:t> </a:t>
            </a:r>
            <a:r>
              <a:rPr lang="zh-CN" altLang="en-US" dirty="0" smtClean="0"/>
              <a:t>各地区公司网络发生重大变更时，由各代表处进行保障和相关问题处理，并及时知会系统部，系统部进行统一监控；</a:t>
            </a:r>
            <a:endParaRPr lang="en-US" altLang="zh-CN" dirty="0" smtClean="0"/>
          </a:p>
          <a:p>
            <a:pPr>
              <a:lnSpc>
                <a:spcPct val="150000"/>
              </a:lnSpc>
              <a:buFont typeface="Wingdings" pitchFamily="2" charset="2"/>
              <a:buChar char="l"/>
            </a:pPr>
            <a:r>
              <a:rPr lang="zh-CN" altLang="en-US" dirty="0" smtClean="0"/>
              <a:t>在重大保障工作结束后，组织对实施的经验进行总结、推广；</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网络变更（</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a:t>
            </a:r>
          </a:p>
        </p:txBody>
      </p:sp>
      <p:sp>
        <p:nvSpPr>
          <p:cNvPr id="5" name="矩形 4"/>
          <p:cNvSpPr/>
          <p:nvPr/>
        </p:nvSpPr>
        <p:spPr>
          <a:xfrm>
            <a:off x="1057027" y="1325374"/>
            <a:ext cx="9937104" cy="3000821"/>
          </a:xfrm>
          <a:prstGeom prst="rect">
            <a:avLst/>
          </a:prstGeom>
        </p:spPr>
        <p:txBody>
          <a:bodyPr wrap="square">
            <a:spAutoFit/>
          </a:bodyPr>
          <a:lstStyle/>
          <a:p>
            <a:pPr>
              <a:lnSpc>
                <a:spcPct val="150000"/>
              </a:lnSpc>
            </a:pPr>
            <a:r>
              <a:rPr lang="zh-CN" altLang="en-US" b="1" dirty="0" smtClean="0"/>
              <a:t>变更内容：</a:t>
            </a:r>
            <a:endParaRPr lang="en-US" altLang="zh-CN" b="1" dirty="0" smtClean="0"/>
          </a:p>
          <a:p>
            <a:pPr>
              <a:lnSpc>
                <a:spcPct val="150000"/>
              </a:lnSpc>
              <a:buFont typeface="Wingdings" pitchFamily="2" charset="2"/>
              <a:buChar char="u"/>
            </a:pPr>
            <a:r>
              <a:rPr lang="zh-CN" altLang="en-US" dirty="0" smtClean="0"/>
              <a:t>网络设备变更：主要包括增加、卸除或调整各类网络设备硬件，如网络设备整机、功能板卡、光电模块、引擎、电源等。</a:t>
            </a:r>
            <a:endParaRPr lang="en-US" altLang="zh-CN" dirty="0" smtClean="0"/>
          </a:p>
          <a:p>
            <a:pPr>
              <a:lnSpc>
                <a:spcPct val="150000"/>
              </a:lnSpc>
              <a:buFont typeface="Wingdings" pitchFamily="2" charset="2"/>
              <a:buChar char="u"/>
            </a:pPr>
            <a:r>
              <a:rPr lang="zh-CN" altLang="en-US" dirty="0" smtClean="0"/>
              <a:t>配置变更：配置变更是指在网络设备上对网络配置参数的添加、调整和删除。网络配置通常包括网络设备操作系统、网络端口、</a:t>
            </a:r>
            <a:r>
              <a:rPr lang="en-US" altLang="zh-CN" dirty="0" smtClean="0"/>
              <a:t>IP </a:t>
            </a:r>
            <a:r>
              <a:rPr lang="zh-CN" altLang="en-US" dirty="0" smtClean="0"/>
              <a:t>地址、</a:t>
            </a:r>
            <a:r>
              <a:rPr lang="en-US" altLang="zh-CN" dirty="0" err="1" smtClean="0"/>
              <a:t>Vlan</a:t>
            </a:r>
            <a:r>
              <a:rPr lang="zh-CN" altLang="en-US" dirty="0" smtClean="0"/>
              <a:t>、路由策略、访问控制参数、设备运行参数等。</a:t>
            </a:r>
            <a:endParaRPr lang="en-US" altLang="zh-CN" dirty="0" smtClean="0"/>
          </a:p>
          <a:p>
            <a:pPr>
              <a:lnSpc>
                <a:spcPct val="150000"/>
              </a:lnSpc>
              <a:buFont typeface="Wingdings" pitchFamily="2" charset="2"/>
              <a:buChar char="u"/>
            </a:pPr>
            <a:r>
              <a:rPr lang="zh-CN" altLang="en-US" dirty="0" smtClean="0"/>
              <a:t>链路变更：主要为广域网链路申请安装、带宽调整或撤销。广域网链路通常是指运营商专线，例如二级单位通过广域网链路实现和地区公司的互连；</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5019" y="1124744"/>
            <a:ext cx="9937104" cy="4247317"/>
          </a:xfrm>
          <a:prstGeom prst="rect">
            <a:avLst/>
          </a:prstGeom>
        </p:spPr>
        <p:txBody>
          <a:bodyPr wrap="square">
            <a:spAutoFit/>
          </a:bodyPr>
          <a:lstStyle/>
          <a:p>
            <a:pPr>
              <a:lnSpc>
                <a:spcPct val="150000"/>
              </a:lnSpc>
            </a:pPr>
            <a:r>
              <a:rPr lang="zh-CN" altLang="en-US" b="1" dirty="0" smtClean="0"/>
              <a:t>变更要求：</a:t>
            </a:r>
            <a:endParaRPr lang="en-US" altLang="zh-CN" b="1" dirty="0" smtClean="0"/>
          </a:p>
          <a:p>
            <a:pPr>
              <a:lnSpc>
                <a:spcPct val="150000"/>
              </a:lnSpc>
              <a:buFont typeface="Wingdings" pitchFamily="2" charset="2"/>
              <a:buChar char="l"/>
            </a:pPr>
            <a:r>
              <a:rPr lang="zh-CN" altLang="en-US" dirty="0" smtClean="0"/>
              <a:t>制订实施方案须详细列明实施操作步骤，评估风险并制订应急回退方案，及时组织客户和公司专家组评审确认实施方案可行性。对于网络设备配置文件进行增加、修改、撤销的变更实施，须在变更实施前对该设备的原配置文件进行临时备份；</a:t>
            </a:r>
          </a:p>
          <a:p>
            <a:pPr>
              <a:lnSpc>
                <a:spcPct val="150000"/>
              </a:lnSpc>
              <a:buFont typeface="Wingdings" pitchFamily="2" charset="2"/>
              <a:buChar char="l"/>
            </a:pPr>
            <a:r>
              <a:rPr lang="zh-CN" altLang="en-US" dirty="0" smtClean="0"/>
              <a:t>实施前及时通知客户相关人员；变更完成后，通知变更需求部门、应用部门及时验证实施结果。</a:t>
            </a:r>
          </a:p>
          <a:p>
            <a:pPr>
              <a:lnSpc>
                <a:spcPct val="150000"/>
              </a:lnSpc>
              <a:buFont typeface="Wingdings" pitchFamily="2" charset="2"/>
              <a:buChar char="l"/>
            </a:pPr>
            <a:r>
              <a:rPr lang="zh-CN" altLang="en-US" dirty="0" smtClean="0"/>
              <a:t>做好变更实施期间的记录；实施完成后，及时备份、更新设备配置，将变更内容和更新后的配置分类归档保存；</a:t>
            </a:r>
            <a:endParaRPr lang="en-US" altLang="zh-CN" dirty="0" smtClean="0"/>
          </a:p>
          <a:p>
            <a:pPr>
              <a:lnSpc>
                <a:spcPct val="150000"/>
              </a:lnSpc>
              <a:buFont typeface="Wingdings" pitchFamily="2" charset="2"/>
              <a:buChar char="l"/>
            </a:pPr>
            <a:r>
              <a:rPr lang="zh-CN" altLang="en-US" dirty="0" smtClean="0"/>
              <a:t>对网络的任一变更操作，均需要建立变更单，完成三方授权，进行重大操作实施通报；</a:t>
            </a:r>
            <a:endParaRPr lang="en-US" altLang="zh-CN" dirty="0" smtClean="0"/>
          </a:p>
          <a:p>
            <a:pPr>
              <a:lnSpc>
                <a:spcPct val="150000"/>
              </a:lnSpc>
              <a:buFont typeface="Wingdings" pitchFamily="2" charset="2"/>
              <a:buChar char="l"/>
            </a:pPr>
            <a:r>
              <a:rPr lang="zh-CN" altLang="en-US" dirty="0" smtClean="0"/>
              <a:t>各地区公司网络变更由各代表处工程师进行跟踪实施保障，相关实施方案及变更内容及时通报系统部，并联合系统部工程师、专家组完成方案评审；</a:t>
            </a:r>
            <a:endParaRPr lang="zh-CN" altLang="en-US" dirty="0"/>
          </a:p>
        </p:txBody>
      </p:sp>
      <p:sp>
        <p:nvSpPr>
          <p:cNvPr id="5"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网络变更（</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维护动作</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网络整改</a:t>
            </a:r>
          </a:p>
        </p:txBody>
      </p:sp>
      <p:sp>
        <p:nvSpPr>
          <p:cNvPr id="5" name="矩形 4"/>
          <p:cNvSpPr/>
          <p:nvPr/>
        </p:nvSpPr>
        <p:spPr>
          <a:xfrm>
            <a:off x="985019" y="1484784"/>
            <a:ext cx="9937104" cy="2169825"/>
          </a:xfrm>
          <a:prstGeom prst="rect">
            <a:avLst/>
          </a:prstGeom>
        </p:spPr>
        <p:txBody>
          <a:bodyPr wrap="square">
            <a:spAutoFit/>
          </a:bodyPr>
          <a:lstStyle/>
          <a:p>
            <a:pPr>
              <a:lnSpc>
                <a:spcPct val="150000"/>
              </a:lnSpc>
            </a:pPr>
            <a:r>
              <a:rPr lang="zh-CN" altLang="en-US" b="1" dirty="0" smtClean="0"/>
              <a:t>如网络中出现的问题经系统部、研发、客户支持部确认为共性问题，启动网络整改流程；</a:t>
            </a:r>
            <a:endParaRPr lang="en-US" altLang="zh-CN" b="1" dirty="0" smtClean="0"/>
          </a:p>
          <a:p>
            <a:pPr>
              <a:lnSpc>
                <a:spcPct val="150000"/>
              </a:lnSpc>
            </a:pPr>
            <a:r>
              <a:rPr lang="en-US" altLang="zh-CN" dirty="0" smtClean="0"/>
              <a:t>1</a:t>
            </a:r>
            <a:r>
              <a:rPr lang="zh-CN" altLang="en-US" dirty="0" smtClean="0"/>
              <a:t>、由系统部负责向局域网组说明整改内容，并提交整改实施计划和实施方案；</a:t>
            </a:r>
            <a:endParaRPr lang="en-US" altLang="zh-CN" dirty="0" smtClean="0"/>
          </a:p>
          <a:p>
            <a:pPr>
              <a:lnSpc>
                <a:spcPct val="150000"/>
              </a:lnSpc>
            </a:pPr>
            <a:r>
              <a:rPr lang="en-US" altLang="zh-CN" dirty="0" smtClean="0"/>
              <a:t>2</a:t>
            </a:r>
            <a:r>
              <a:rPr lang="zh-CN" altLang="en-US" dirty="0" smtClean="0"/>
              <a:t>、系统部向各代表处下发说明整改内容，各地区公司网络整改由各代表处负责；</a:t>
            </a:r>
            <a:endParaRPr lang="en-US" altLang="zh-CN" dirty="0" smtClean="0"/>
          </a:p>
          <a:p>
            <a:pPr>
              <a:lnSpc>
                <a:spcPct val="150000"/>
              </a:lnSpc>
            </a:pPr>
            <a:r>
              <a:rPr lang="en-US" altLang="zh-CN" dirty="0" smtClean="0"/>
              <a:t>3</a:t>
            </a:r>
            <a:r>
              <a:rPr lang="zh-CN" altLang="en-US" dirty="0" smtClean="0"/>
              <a:t>、各代表处反馈各地区公司整改计划，并向系统部提交整改实施方案；</a:t>
            </a:r>
            <a:endParaRPr lang="en-US" altLang="zh-CN" dirty="0" smtClean="0"/>
          </a:p>
          <a:p>
            <a:pPr>
              <a:lnSpc>
                <a:spcPct val="150000"/>
              </a:lnSpc>
            </a:pPr>
            <a:r>
              <a:rPr lang="en-US" altLang="zh-CN" dirty="0" smtClean="0"/>
              <a:t>4</a:t>
            </a:r>
            <a:r>
              <a:rPr lang="zh-CN" altLang="en-US" dirty="0" smtClean="0"/>
              <a:t>、系统部负责监控各地区公司整改落实情况，并保障各地区公司的整改实施；</a:t>
            </a: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2679576"/>
            <a:ext cx="12195175" cy="533400"/>
          </a:xfrm>
          <a:prstGeom prst="rect">
            <a:avLst/>
          </a:prstGeom>
          <a:gradFill rotWithShape="1">
            <a:gsLst>
              <a:gs pos="0">
                <a:srgbClr val="990000"/>
              </a:gs>
              <a:gs pos="100000">
                <a:schemeClr val="tx2">
                  <a:alpha val="17000"/>
                </a:schemeClr>
              </a:gs>
            </a:gsLst>
            <a:lin ang="0" scaled="1"/>
          </a:gradFill>
          <a:ln w="25400" algn="ctr">
            <a:noFill/>
            <a:miter lim="800000"/>
            <a:headEnd/>
            <a:tailEnd/>
          </a:ln>
          <a:effectLst/>
        </p:spPr>
        <p:txBody>
          <a:bodyPr wrap="none" lIns="91427" tIns="45714" rIns="91427" bIns="45714" anchor="ctr"/>
          <a:lstStyle/>
          <a:p>
            <a:endParaRPr lang="zh-CN" altLang="en-US" dirty="0">
              <a:solidFill>
                <a:srgbClr val="000000"/>
              </a:solidFill>
            </a:endParaRPr>
          </a:p>
        </p:txBody>
      </p:sp>
      <p:sp>
        <p:nvSpPr>
          <p:cNvPr id="11267" name="矩形 23"/>
          <p:cNvSpPr txBox="1">
            <a:spLocks noChangeArrowheads="1"/>
          </p:cNvSpPr>
          <p:nvPr/>
        </p:nvSpPr>
        <p:spPr bwMode="auto">
          <a:xfrm>
            <a:off x="985019" y="260648"/>
            <a:ext cx="10179584" cy="677108"/>
          </a:xfrm>
          <a:prstGeom prst="rect">
            <a:avLst/>
          </a:prstGeom>
          <a:noFill/>
          <a:ln w="9525">
            <a:noFill/>
            <a:miter lim="800000"/>
            <a:headEnd/>
            <a:tailEnd/>
          </a:ln>
        </p:spPr>
        <p:txBody>
          <a:bodyPr lIns="0" tIns="0" rIns="106883" bIns="0" anchor="ctr">
            <a:spAutoFit/>
          </a:bodyPr>
          <a:lstStyle/>
          <a:p>
            <a:pPr defTabSz="1069051"/>
            <a:r>
              <a:rPr lang="zh-CN" altLang="en-US" sz="4400" b="1" dirty="0" smtClean="0">
                <a:solidFill>
                  <a:srgbClr val="990000"/>
                </a:solidFill>
                <a:latin typeface="FrutigerNext LT Medium" pitchFamily="34" charset="0"/>
                <a:ea typeface="黑体" pitchFamily="49" charset="-122"/>
              </a:rPr>
              <a:t>目录</a:t>
            </a:r>
            <a:endParaRPr lang="en-US" altLang="zh-CN" sz="4400" b="1" dirty="0">
              <a:solidFill>
                <a:srgbClr val="990000"/>
              </a:solidFill>
              <a:latin typeface="FrutigerNext LT Medium" pitchFamily="34" charset="0"/>
              <a:ea typeface="黑体" pitchFamily="49" charset="-122"/>
            </a:endParaRPr>
          </a:p>
        </p:txBody>
      </p:sp>
      <p:sp>
        <p:nvSpPr>
          <p:cNvPr id="7" name="内容占位符 6"/>
          <p:cNvSpPr>
            <a:spLocks noGrp="1"/>
          </p:cNvSpPr>
          <p:nvPr>
            <p:ph idx="1"/>
          </p:nvPr>
        </p:nvSpPr>
        <p:spPr>
          <a:xfrm>
            <a:off x="1993131" y="1107033"/>
            <a:ext cx="7056784" cy="3474095"/>
          </a:xfrm>
        </p:spPr>
        <p:txBody>
          <a:bodyPr/>
          <a:lstStyle/>
          <a:p>
            <a:pPr lvl="1" eaLnBrk="1" hangingPunct="1">
              <a:defRPr/>
            </a:pPr>
            <a:r>
              <a:rPr lang="zh-CN" altLang="en-US" sz="2400" dirty="0" smtClean="0">
                <a:latin typeface="微软雅黑" pitchFamily="34" charset="-122"/>
                <a:ea typeface="微软雅黑" pitchFamily="34" charset="-122"/>
              </a:rPr>
              <a:t>项目介绍</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维护模式</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维护动作</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版本管理</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例行工作</a:t>
            </a: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5019" y="1556792"/>
            <a:ext cx="10009112" cy="2169825"/>
          </a:xfrm>
          <a:prstGeom prst="rect">
            <a:avLst/>
          </a:prstGeom>
        </p:spPr>
        <p:txBody>
          <a:bodyPr wrap="square">
            <a:spAutoFit/>
          </a:bodyPr>
          <a:lstStyle/>
          <a:p>
            <a:pPr>
              <a:lnSpc>
                <a:spcPct val="150000"/>
              </a:lnSpc>
            </a:pPr>
            <a:r>
              <a:rPr lang="en-US" altLang="zh-CN" dirty="0" smtClean="0"/>
              <a:t>1</a:t>
            </a:r>
            <a:r>
              <a:rPr lang="zh-CN" altLang="en-US" dirty="0" smtClean="0"/>
              <a:t>、系统部、产品线、研发配合规划整网版本和补丁，做到版本和补丁的有计划实施；</a:t>
            </a:r>
          </a:p>
          <a:p>
            <a:pPr>
              <a:lnSpc>
                <a:spcPct val="150000"/>
              </a:lnSpc>
            </a:pPr>
            <a:r>
              <a:rPr lang="en-US" altLang="zh-CN" dirty="0" smtClean="0"/>
              <a:t>2</a:t>
            </a:r>
            <a:r>
              <a:rPr lang="zh-CN" altLang="en-US" dirty="0" smtClean="0"/>
              <a:t>、每季度根据公司版本使用策略，确定中石油网络使用的版本，同时监控所维护网络内所有受控版本的使用情况。</a:t>
            </a:r>
            <a:endParaRPr lang="en-US" altLang="zh-CN" dirty="0" smtClean="0"/>
          </a:p>
          <a:p>
            <a:pPr>
              <a:lnSpc>
                <a:spcPct val="150000"/>
              </a:lnSpc>
            </a:pPr>
            <a:r>
              <a:rPr lang="en-US" altLang="zh-CN" dirty="0" smtClean="0"/>
              <a:t>3</a:t>
            </a:r>
            <a:r>
              <a:rPr lang="zh-CN" altLang="en-US" dirty="0" smtClean="0"/>
              <a:t>、中石油设备版本软件根据局域网组统一要求进行升级，如地区公司通知到代表处有升级需求，需通知系统部；</a:t>
            </a:r>
            <a:endParaRPr lang="en-US" altLang="zh-CN" dirty="0" smtClean="0"/>
          </a:p>
        </p:txBody>
      </p:sp>
      <p:sp>
        <p:nvSpPr>
          <p:cNvPr id="5"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版本管理</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版本规划</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交付策略与能力矩阵分工</a:t>
            </a:r>
          </a:p>
        </p:txBody>
      </p:sp>
      <p:sp>
        <p:nvSpPr>
          <p:cNvPr id="71682" name="Rectangle 2"/>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4" name="Rectangle 4"/>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6" name="Rectangle 6"/>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9" name="Rectangle 13"/>
          <p:cNvSpPr>
            <a:spLocks noChangeArrowheads="1"/>
          </p:cNvSpPr>
          <p:nvPr/>
        </p:nvSpPr>
        <p:spPr bwMode="gray">
          <a:xfrm>
            <a:off x="759878" y="1214881"/>
            <a:ext cx="2317601" cy="337855"/>
          </a:xfrm>
          <a:prstGeom prst="rect">
            <a:avLst/>
          </a:prstGeom>
          <a:solidFill>
            <a:schemeClr val="hlink"/>
          </a:solidFill>
          <a:ln w="12700">
            <a:solidFill>
              <a:srgbClr val="DDDDDD"/>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pitchFamily="34" charset="0"/>
                <a:cs typeface="Arial" pitchFamily="34" charset="0"/>
              </a:rPr>
              <a:t>客户方</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140" name="Rectangle 14"/>
          <p:cNvSpPr>
            <a:spLocks noChangeArrowheads="1"/>
          </p:cNvSpPr>
          <p:nvPr/>
        </p:nvSpPr>
        <p:spPr bwMode="gray">
          <a:xfrm>
            <a:off x="759878" y="1552736"/>
            <a:ext cx="2317601" cy="35324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outerShdw dist="53882" dir="2700000" algn="ctr" rotWithShape="0">
              <a:srgbClr val="808080">
                <a:alpha val="50000"/>
              </a:srgbClr>
            </a:outerShdw>
          </a:effectLst>
        </p:spPr>
        <p:txBody>
          <a:bodyPr vert="horz" wrap="square" lIns="180000" tIns="216000" rIns="144000" bIns="72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kumimoji="0" lang="zh-CN" altLang="en-US" sz="1800" b="1" i="0" u="none" strike="noStrike" cap="none" normalizeH="0" baseline="0" dirty="0" smtClean="0">
                <a:ln>
                  <a:noFill/>
                </a:ln>
                <a:solidFill>
                  <a:schemeClr val="tx1"/>
                </a:solidFill>
                <a:effectLst/>
                <a:latin typeface="Arial" pitchFamily="34" charset="0"/>
                <a:cs typeface="Arial" pitchFamily="34" charset="0"/>
              </a:rPr>
              <a:t>项目组为核心</a:t>
            </a:r>
            <a:endParaRPr kumimoji="0" lang="en-US" altLang="zh-CN"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实施通知下发</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设备分配方案</a:t>
            </a:r>
            <a:endParaRPr lang="en-US" altLang="zh-CN"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kumimoji="0" lang="zh-CN" altLang="en-US" sz="1800" b="0" i="0" u="none" strike="noStrike" cap="none" normalizeH="0" baseline="0" dirty="0" smtClean="0">
                <a:ln>
                  <a:noFill/>
                </a:ln>
                <a:solidFill>
                  <a:schemeClr val="tx1"/>
                </a:solidFill>
                <a:effectLst/>
                <a:latin typeface="Arial" pitchFamily="34" charset="0"/>
                <a:cs typeface="Arial" pitchFamily="34" charset="0"/>
              </a:rPr>
              <a:t>整体沟通协调</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lang="en-US" altLang="zh-CN"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lang="zh-CN" altLang="en-US" b="1" dirty="0" smtClean="0">
                <a:latin typeface="Arial" pitchFamily="34" charset="0"/>
                <a:cs typeface="Arial" pitchFamily="34" charset="0"/>
              </a:rPr>
              <a:t>地区公司落地配合</a:t>
            </a:r>
            <a:endParaRPr lang="en-US" altLang="zh-CN" b="1"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调研配合</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实施配合</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a:latin typeface="Arial" pitchFamily="34" charset="0"/>
                <a:cs typeface="Arial" pitchFamily="34" charset="0"/>
              </a:rPr>
              <a:t>割</a:t>
            </a:r>
            <a:r>
              <a:rPr lang="zh-CN" altLang="en-US" dirty="0" smtClean="0">
                <a:latin typeface="Arial" pitchFamily="34" charset="0"/>
                <a:cs typeface="Arial" pitchFamily="34" charset="0"/>
              </a:rPr>
              <a:t>接协调</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业务测试</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1" name="Rectangle 13"/>
          <p:cNvSpPr>
            <a:spLocks noChangeArrowheads="1"/>
          </p:cNvSpPr>
          <p:nvPr/>
        </p:nvSpPr>
        <p:spPr bwMode="gray">
          <a:xfrm>
            <a:off x="3229879" y="1214881"/>
            <a:ext cx="2317601" cy="337855"/>
          </a:xfrm>
          <a:prstGeom prst="rect">
            <a:avLst/>
          </a:prstGeom>
          <a:solidFill>
            <a:schemeClr val="hlink"/>
          </a:solidFill>
          <a:ln w="12700">
            <a:solidFill>
              <a:srgbClr val="DDDDDD"/>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pitchFamily="34" charset="0"/>
                <a:cs typeface="Arial" pitchFamily="34" charset="0"/>
              </a:rPr>
              <a:t>华为方</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142" name="Rectangle 14"/>
          <p:cNvSpPr>
            <a:spLocks noChangeArrowheads="1"/>
          </p:cNvSpPr>
          <p:nvPr/>
        </p:nvSpPr>
        <p:spPr bwMode="gray">
          <a:xfrm>
            <a:off x="3229879" y="1552736"/>
            <a:ext cx="2317601" cy="35324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outerShdw dist="53882" dir="2700000" algn="ctr" rotWithShape="0">
              <a:srgbClr val="808080">
                <a:alpha val="50000"/>
              </a:srgbClr>
            </a:outerShdw>
          </a:effectLst>
        </p:spPr>
        <p:txBody>
          <a:bodyPr vert="horz" wrap="square" lIns="180000" tIns="216000" rIns="144000" bIns="72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kumimoji="0" lang="zh-CN" altLang="en-US" sz="1800" b="1" i="0" u="none" strike="noStrike" cap="none" normalizeH="0" baseline="0" dirty="0" smtClean="0">
                <a:ln>
                  <a:noFill/>
                </a:ln>
                <a:solidFill>
                  <a:schemeClr val="tx1"/>
                </a:solidFill>
                <a:effectLst/>
                <a:latin typeface="Arial" pitchFamily="34" charset="0"/>
                <a:cs typeface="Arial" pitchFamily="34" charset="0"/>
              </a:rPr>
              <a:t>总体组为核心</a:t>
            </a:r>
            <a:endParaRPr kumimoji="0" lang="en-US" altLang="zh-CN"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技术标准制定</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规划设计输出</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重大操作保障</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a:latin typeface="Arial" pitchFamily="34" charset="0"/>
                <a:cs typeface="Arial" pitchFamily="34" charset="0"/>
              </a:rPr>
              <a:t>示范</a:t>
            </a:r>
            <a:r>
              <a:rPr lang="zh-CN" altLang="en-US" dirty="0" smtClean="0">
                <a:latin typeface="Arial" pitchFamily="34" charset="0"/>
                <a:cs typeface="Arial" pitchFamily="34" charset="0"/>
              </a:rPr>
              <a:t>站点交付</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总体资源协调</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kumimoji="0" lang="en-US" altLang="zh-CN"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lang="zh-CN" altLang="en-US" b="1" dirty="0" smtClean="0">
                <a:latin typeface="Arial" pitchFamily="34" charset="0"/>
                <a:cs typeface="Arial" pitchFamily="34" charset="0"/>
              </a:rPr>
              <a:t>代表处落地实施</a:t>
            </a:r>
            <a:endParaRPr lang="en-US" altLang="zh-CN" b="1"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kumimoji="0" lang="zh-CN" altLang="en-US" sz="1800" b="0" i="0" u="none" strike="noStrike" cap="none" normalizeH="0" baseline="0" dirty="0" smtClean="0">
                <a:ln>
                  <a:noFill/>
                </a:ln>
                <a:solidFill>
                  <a:schemeClr val="tx1"/>
                </a:solidFill>
                <a:effectLst/>
                <a:latin typeface="Arial" pitchFamily="34" charset="0"/>
                <a:cs typeface="Arial" pitchFamily="34" charset="0"/>
              </a:rPr>
              <a:t>现场调研实施</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kumimoji="0" lang="zh-CN" altLang="en-US" sz="1800" b="0" i="0" u="none" strike="noStrike" cap="none" normalizeH="0" baseline="0" dirty="0" smtClean="0">
                <a:ln>
                  <a:noFill/>
                </a:ln>
                <a:solidFill>
                  <a:schemeClr val="tx1"/>
                </a:solidFill>
                <a:effectLst/>
                <a:latin typeface="Arial" pitchFamily="34" charset="0"/>
                <a:cs typeface="Arial" pitchFamily="34" charset="0"/>
              </a:rPr>
              <a:t>割接实施测试</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现场培训验收</a:t>
            </a:r>
            <a:endParaRPr lang="en-US" altLang="zh-CN" dirty="0" smtClean="0">
              <a:latin typeface="Arial" pitchFamily="34" charset="0"/>
              <a:cs typeface="Arial" pitchFamily="34" charset="0"/>
            </a:endParaRPr>
          </a:p>
        </p:txBody>
      </p:sp>
      <p:sp>
        <p:nvSpPr>
          <p:cNvPr id="143" name="Rectangle 14"/>
          <p:cNvSpPr>
            <a:spLocks noChangeArrowheads="1"/>
          </p:cNvSpPr>
          <p:nvPr/>
        </p:nvSpPr>
        <p:spPr bwMode="gray">
          <a:xfrm>
            <a:off x="985019" y="5301208"/>
            <a:ext cx="4562461" cy="730823"/>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vert="horz" wrap="square" lIns="108000" tIns="108000" rIns="144000" bIns="7200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Arial" pitchFamily="34" charset="0"/>
                <a:cs typeface="Arial" pitchFamily="34" charset="0"/>
              </a:rPr>
              <a:t>双方交付策略</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4" name="Rectangle 14"/>
          <p:cNvSpPr>
            <a:spLocks noChangeArrowheads="1"/>
          </p:cNvSpPr>
          <p:nvPr/>
        </p:nvSpPr>
        <p:spPr bwMode="gray">
          <a:xfrm rot="16200000">
            <a:off x="517002" y="5548548"/>
            <a:ext cx="710892" cy="225142"/>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5" name="Rectangle 14"/>
          <p:cNvSpPr>
            <a:spLocks noChangeArrowheads="1"/>
          </p:cNvSpPr>
          <p:nvPr/>
        </p:nvSpPr>
        <p:spPr bwMode="gray">
          <a:xfrm>
            <a:off x="6241603" y="5305673"/>
            <a:ext cx="5845578" cy="730823"/>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vert="horz" wrap="square" lIns="108000" tIns="108000" rIns="144000" bIns="7200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cs typeface="Arial" pitchFamily="34" charset="0"/>
              </a:rPr>
              <a:t>交付能力矩阵</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6" name="Rectangle 14"/>
          <p:cNvSpPr>
            <a:spLocks noChangeArrowheads="1"/>
          </p:cNvSpPr>
          <p:nvPr/>
        </p:nvSpPr>
        <p:spPr bwMode="gray">
          <a:xfrm rot="16200000">
            <a:off x="5773586" y="5544083"/>
            <a:ext cx="710892" cy="225142"/>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953069194"/>
              </p:ext>
            </p:extLst>
          </p:nvPr>
        </p:nvGraphicFramePr>
        <p:xfrm>
          <a:off x="6016461" y="1214876"/>
          <a:ext cx="5913773" cy="3870310"/>
        </p:xfrm>
        <a:graphic>
          <a:graphicData uri="http://schemas.openxmlformats.org/drawingml/2006/table">
            <a:tbl>
              <a:tblPr firstRow="1" bandRow="1">
                <a:tableStyleId>{5C22544A-7EE6-4342-B048-85BDC9FD1C3A}</a:tableStyleId>
              </a:tblPr>
              <a:tblGrid>
                <a:gridCol w="1882718"/>
                <a:gridCol w="2148337"/>
                <a:gridCol w="1882718"/>
              </a:tblGrid>
              <a:tr h="387031">
                <a:tc>
                  <a:txBody>
                    <a:bodyPr/>
                    <a:lstStyle/>
                    <a:p>
                      <a:pPr algn="ctr" fontAlgn="ctr"/>
                      <a:r>
                        <a:rPr lang="zh-CN" altLang="en-US" sz="1800" b="1" i="0" u="none" strike="noStrike" dirty="0">
                          <a:solidFill>
                            <a:srgbClr val="000000"/>
                          </a:solidFill>
                          <a:effectLst/>
                          <a:latin typeface="宋体" panose="02010600030101010101" pitchFamily="2" charset="-122"/>
                          <a:ea typeface="宋体" panose="02010600030101010101" pitchFamily="2" charset="-122"/>
                        </a:rPr>
                        <a:t>工作类别</a:t>
                      </a:r>
                    </a:p>
                  </a:txBody>
                  <a:tcPr marL="9525" marR="9525" marT="9525" marB="0" anchor="ctr"/>
                </a:tc>
                <a:tc>
                  <a:txBody>
                    <a:bodyPr/>
                    <a:lstStyle/>
                    <a:p>
                      <a:pPr algn="ctr" fontAlgn="ctr"/>
                      <a:r>
                        <a:rPr lang="zh-CN" altLang="en-US" sz="1800" b="1" i="0" u="none" strike="noStrike" dirty="0">
                          <a:solidFill>
                            <a:srgbClr val="000000"/>
                          </a:solidFill>
                          <a:effectLst/>
                          <a:latin typeface="宋体" panose="02010600030101010101" pitchFamily="2" charset="-122"/>
                          <a:ea typeface="宋体" panose="02010600030101010101" pitchFamily="2" charset="-122"/>
                        </a:rPr>
                        <a:t>能力要求</a:t>
                      </a:r>
                    </a:p>
                  </a:txBody>
                  <a:tcPr marL="9525" marR="9525" marT="9525" marB="0" anchor="ctr"/>
                </a:tc>
                <a:tc>
                  <a:txBody>
                    <a:bodyPr/>
                    <a:lstStyle/>
                    <a:p>
                      <a:pPr algn="ctr" fontAlgn="ctr"/>
                      <a:r>
                        <a:rPr lang="zh-CN" altLang="en-US" sz="1800" b="1" i="0" u="none" strike="noStrike" dirty="0">
                          <a:solidFill>
                            <a:srgbClr val="000000"/>
                          </a:solidFill>
                          <a:effectLst/>
                          <a:latin typeface="宋体" panose="02010600030101010101" pitchFamily="2" charset="-122"/>
                          <a:ea typeface="宋体" panose="02010600030101010101" pitchFamily="2" charset="-122"/>
                        </a:rPr>
                        <a:t>备注</a:t>
                      </a: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现网勘测调研</a:t>
                      </a:r>
                    </a:p>
                  </a:txBody>
                  <a:tcPr marL="9525" marR="9525" marT="9525" marB="0" anchor="ctr"/>
                </a:tc>
                <a:tc>
                  <a:txBody>
                    <a:bodyPr/>
                    <a:lstStyle/>
                    <a:p>
                      <a:pPr algn="l" fontAlgn="ctr"/>
                      <a:r>
                        <a:rPr lang="en-US" sz="1100" b="1" i="0" u="none" strike="noStrike" dirty="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a:solidFill>
                            <a:srgbClr val="000000"/>
                          </a:solidFill>
                          <a:effectLst/>
                          <a:latin typeface="宋体" panose="02010600030101010101" pitchFamily="2" charset="-122"/>
                          <a:ea typeface="宋体" panose="02010600030101010101" pitchFamily="2" charset="-122"/>
                        </a:rPr>
                        <a:t>中级</a:t>
                      </a:r>
                    </a:p>
                  </a:txBody>
                  <a:tcPr marL="9525" marR="9525" marT="9525"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现网信息梳理</a:t>
                      </a:r>
                    </a:p>
                  </a:txBody>
                  <a:tcPr marL="9525" marR="9525" marT="9525" marB="0" anchor="ctr"/>
                </a:tc>
                <a:tc>
                  <a:txBody>
                    <a:bodyPr/>
                    <a:lstStyle/>
                    <a:p>
                      <a:pPr algn="l" fontAlgn="ctr"/>
                      <a:r>
                        <a:rPr lang="en-US" sz="1100" b="1" i="0" u="none" strike="noStrike" dirty="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a:solidFill>
                            <a:srgbClr val="000000"/>
                          </a:solidFill>
                          <a:effectLst/>
                          <a:latin typeface="宋体" panose="02010600030101010101" pitchFamily="2" charset="-122"/>
                          <a:ea typeface="宋体" panose="02010600030101010101" pitchFamily="2" charset="-122"/>
                        </a:rPr>
                        <a:t>中级</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zh-CN" altLang="en-US" sz="1100" b="0" i="0" u="none" strike="noStrike" dirty="0" smtClean="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设备需求输出</a:t>
                      </a:r>
                    </a:p>
                  </a:txBody>
                  <a:tcPr marL="9525" marR="9525" marT="9525" marB="0" anchor="ctr"/>
                </a:tc>
                <a:tc>
                  <a:txBody>
                    <a:bodyPr/>
                    <a:lstStyle/>
                    <a:p>
                      <a:pPr algn="l" fontAlgn="ctr"/>
                      <a:r>
                        <a:rPr lang="en-US" sz="1100" b="1" i="0" u="none" strike="noStrike" dirty="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a:solidFill>
                            <a:srgbClr val="000000"/>
                          </a:solidFill>
                          <a:effectLst/>
                          <a:latin typeface="宋体" panose="02010600030101010101" pitchFamily="2" charset="-122"/>
                          <a:ea typeface="宋体" panose="02010600030101010101" pitchFamily="2" charset="-122"/>
                        </a:rPr>
                        <a:t>高级</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zh-CN" altLang="en-US" sz="1100" b="0" i="0" u="none" strike="noStrike" dirty="0" smtClean="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目标网络设计</a:t>
                      </a:r>
                    </a:p>
                  </a:txBody>
                  <a:tcPr marL="9525" marR="9525" marT="9525" marB="0" anchor="ctr"/>
                </a:tc>
                <a:tc>
                  <a:txBody>
                    <a:bodyPr/>
                    <a:lstStyle/>
                    <a:p>
                      <a:pPr algn="l" fontAlgn="ctr"/>
                      <a:r>
                        <a:rPr lang="en-US" sz="1100" b="1" i="0" u="none" strike="noStrike" dirty="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a:solidFill>
                            <a:srgbClr val="000000"/>
                          </a:solidFill>
                          <a:effectLst/>
                          <a:latin typeface="宋体" panose="02010600030101010101" pitchFamily="2" charset="-122"/>
                          <a:ea typeface="宋体" panose="02010600030101010101" pitchFamily="2" charset="-122"/>
                        </a:rPr>
                        <a:t>高级</a:t>
                      </a: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自有定框架，</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中级进行填充</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实施方案输出</a:t>
                      </a:r>
                    </a:p>
                  </a:txBody>
                  <a:tcPr marL="9525" marR="9525" marT="9525" marB="0" anchor="ctr"/>
                </a:tc>
                <a:tc>
                  <a:txBody>
                    <a:bodyPr/>
                    <a:lstStyle/>
                    <a:p>
                      <a:pPr algn="l" fontAlgn="ctr"/>
                      <a:r>
                        <a:rPr lang="en-US" sz="1100" b="1" i="0" u="none" strike="noStrike" dirty="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高级（大）</a:t>
                      </a:r>
                      <a:r>
                        <a:rPr lang="en-US" altLang="zh-CN" sz="1100" b="1"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中级（小）</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自有进行大局点输出，</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中级输出中小规模</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割接方案输出</a:t>
                      </a:r>
                    </a:p>
                  </a:txBody>
                  <a:tcPr marL="9525" marR="9525" marT="9525" marB="0" anchor="ctr"/>
                </a:tc>
                <a:tc>
                  <a:txBody>
                    <a:bodyPr/>
                    <a:lstStyle/>
                    <a:p>
                      <a:pPr algn="l" fontAlgn="ctr"/>
                      <a:r>
                        <a:rPr lang="en-US" altLang="zh-CN" sz="1100" b="1"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高级（大）</a:t>
                      </a:r>
                      <a:r>
                        <a:rPr lang="en-US" altLang="zh-CN" sz="1100" b="1"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中级（小）</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自有进行大局点输出，</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中级输出中小规模</a:t>
                      </a: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割接操作实施</a:t>
                      </a:r>
                    </a:p>
                  </a:txBody>
                  <a:tcPr marL="9525" marR="9525" marT="9525" marB="0" anchor="ctr"/>
                </a:tc>
                <a:tc>
                  <a:txBody>
                    <a:bodyPr/>
                    <a:lstStyle/>
                    <a:p>
                      <a:pPr algn="l" fontAlgn="ctr"/>
                      <a:r>
                        <a:rPr lang="en-US" altLang="zh-CN" sz="1100" b="1"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高级（大）</a:t>
                      </a:r>
                      <a:r>
                        <a:rPr lang="en-US" altLang="zh-CN" sz="1100" b="1"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中级（小）</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自有进行核心和示范站割接，</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进行批量割接</a:t>
                      </a: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现场技术培训</a:t>
                      </a:r>
                    </a:p>
                  </a:txBody>
                  <a:tcPr marL="9525" marR="9525" marT="9525" marB="0" anchor="ctr"/>
                </a:tc>
                <a:tc>
                  <a:txBody>
                    <a:bodyPr/>
                    <a:lstStyle/>
                    <a:p>
                      <a:pPr algn="l" fontAlgn="ctr"/>
                      <a:r>
                        <a:rPr lang="en-US" altLang="zh-CN" sz="1100" b="1"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高级（大）</a:t>
                      </a:r>
                      <a:r>
                        <a:rPr lang="en-US" altLang="zh-CN" sz="1100" b="1"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中级（小）</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自</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有进行全国级培训，</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交付中小局点</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实施文档整理</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b="1"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1" i="0" u="none" strike="noStrike" dirty="0" smtClean="0">
                          <a:solidFill>
                            <a:srgbClr val="000000"/>
                          </a:solidFill>
                          <a:effectLst/>
                          <a:latin typeface="宋体" panose="02010600030101010101" pitchFamily="2" charset="-122"/>
                          <a:ea typeface="宋体" panose="02010600030101010101" pitchFamily="2" charset="-122"/>
                        </a:rPr>
                        <a:t>中级</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自有定框架，</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进行填充</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3564697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版本管理</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版本整改</a:t>
            </a:r>
          </a:p>
        </p:txBody>
      </p:sp>
      <p:sp>
        <p:nvSpPr>
          <p:cNvPr id="3" name="矩形 2"/>
          <p:cNvSpPr/>
          <p:nvPr/>
        </p:nvSpPr>
        <p:spPr>
          <a:xfrm>
            <a:off x="985019" y="1556792"/>
            <a:ext cx="10009112" cy="2585323"/>
          </a:xfrm>
          <a:prstGeom prst="rect">
            <a:avLst/>
          </a:prstGeom>
        </p:spPr>
        <p:txBody>
          <a:bodyPr wrap="square">
            <a:spAutoFit/>
          </a:bodyPr>
          <a:lstStyle/>
          <a:p>
            <a:pPr>
              <a:lnSpc>
                <a:spcPct val="150000"/>
              </a:lnSpc>
            </a:pPr>
            <a:r>
              <a:rPr lang="en-US" altLang="zh-CN" dirty="0" smtClean="0"/>
              <a:t>1</a:t>
            </a:r>
            <a:r>
              <a:rPr lang="zh-CN" altLang="en-US" dirty="0" smtClean="0"/>
              <a:t>、根据系统部、产品线、研发梳理的版本规划要求，有系统部负责与局域网项目组沟通后，进行全网统一整改；</a:t>
            </a:r>
          </a:p>
          <a:p>
            <a:pPr>
              <a:lnSpc>
                <a:spcPct val="150000"/>
              </a:lnSpc>
            </a:pPr>
            <a:r>
              <a:rPr lang="en-US" altLang="zh-CN" dirty="0" smtClean="0"/>
              <a:t>2</a:t>
            </a:r>
            <a:r>
              <a:rPr lang="zh-CN" altLang="en-US" dirty="0" smtClean="0"/>
              <a:t>、系统部负责各设备版本整改，监控全网版本整改</a:t>
            </a:r>
            <a:r>
              <a:rPr lang="zh-CN" altLang="zh-CN" dirty="0" smtClean="0"/>
              <a:t>计划完成率、完成质量</a:t>
            </a:r>
            <a:r>
              <a:rPr lang="zh-CN" altLang="en-US" dirty="0" smtClean="0"/>
              <a:t>；</a:t>
            </a:r>
            <a:endParaRPr lang="en-US" altLang="zh-CN" dirty="0" smtClean="0"/>
          </a:p>
          <a:p>
            <a:pPr>
              <a:lnSpc>
                <a:spcPct val="150000"/>
              </a:lnSpc>
            </a:pPr>
            <a:r>
              <a:rPr lang="en-US" altLang="zh-CN" dirty="0" smtClean="0"/>
              <a:t>3</a:t>
            </a:r>
            <a:r>
              <a:rPr lang="zh-CN" altLang="en-US" dirty="0" smtClean="0"/>
              <a:t>、各代表处负责地区公司设备版本整改，监控地区公司整改计划，保障地区公司版本整改的实施；</a:t>
            </a:r>
            <a:endParaRPr lang="en-US" altLang="zh-CN" dirty="0" smtClean="0"/>
          </a:p>
          <a:p>
            <a:pPr>
              <a:lnSpc>
                <a:spcPct val="150000"/>
              </a:lnSpc>
            </a:pPr>
            <a:r>
              <a:rPr lang="en-US" altLang="zh-CN" dirty="0" smtClean="0"/>
              <a:t>4</a:t>
            </a:r>
            <a:r>
              <a:rPr lang="zh-CN" altLang="en-US" dirty="0" smtClean="0"/>
              <a:t>、</a:t>
            </a:r>
            <a:r>
              <a:rPr lang="zh-CN" altLang="zh-CN" dirty="0" smtClean="0"/>
              <a:t>对于</a:t>
            </a:r>
            <a:r>
              <a:rPr lang="zh-CN" altLang="en-US" dirty="0" smtClean="0"/>
              <a:t>地区公司</a:t>
            </a:r>
            <a:r>
              <a:rPr lang="zh-CN" altLang="zh-CN" dirty="0" smtClean="0"/>
              <a:t>客户原因所造成的不能进行的整改，</a:t>
            </a:r>
            <a:r>
              <a:rPr lang="zh-CN" altLang="en-US" dirty="0" smtClean="0"/>
              <a:t>各代表处提交地区公司沟通会议纪要，</a:t>
            </a:r>
            <a:r>
              <a:rPr lang="zh-CN" altLang="zh-CN" dirty="0" smtClean="0"/>
              <a:t>按照备案要求进行备案</a:t>
            </a:r>
            <a:r>
              <a:rPr lang="zh-CN" altLang="en-US" dirty="0" smtClean="0"/>
              <a:t>，各代表处及时通知系统部，由系统部向局域网组汇报；</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3183632"/>
            <a:ext cx="12195175" cy="533400"/>
          </a:xfrm>
          <a:prstGeom prst="rect">
            <a:avLst/>
          </a:prstGeom>
          <a:gradFill rotWithShape="1">
            <a:gsLst>
              <a:gs pos="0">
                <a:srgbClr val="990000"/>
              </a:gs>
              <a:gs pos="100000">
                <a:schemeClr val="tx2">
                  <a:alpha val="17000"/>
                </a:schemeClr>
              </a:gs>
            </a:gsLst>
            <a:lin ang="0" scaled="1"/>
          </a:gradFill>
          <a:ln w="25400" algn="ctr">
            <a:noFill/>
            <a:miter lim="800000"/>
            <a:headEnd/>
            <a:tailEnd/>
          </a:ln>
          <a:effectLst/>
        </p:spPr>
        <p:txBody>
          <a:bodyPr wrap="none" lIns="91427" tIns="45714" rIns="91427" bIns="45714" anchor="ctr"/>
          <a:lstStyle/>
          <a:p>
            <a:endParaRPr lang="zh-CN" altLang="en-US" dirty="0">
              <a:solidFill>
                <a:srgbClr val="000000"/>
              </a:solidFill>
            </a:endParaRPr>
          </a:p>
        </p:txBody>
      </p:sp>
      <p:sp>
        <p:nvSpPr>
          <p:cNvPr id="11267" name="矩形 23"/>
          <p:cNvSpPr txBox="1">
            <a:spLocks noChangeArrowheads="1"/>
          </p:cNvSpPr>
          <p:nvPr/>
        </p:nvSpPr>
        <p:spPr bwMode="auto">
          <a:xfrm>
            <a:off x="985019" y="260648"/>
            <a:ext cx="10179584" cy="677108"/>
          </a:xfrm>
          <a:prstGeom prst="rect">
            <a:avLst/>
          </a:prstGeom>
          <a:noFill/>
          <a:ln w="9525">
            <a:noFill/>
            <a:miter lim="800000"/>
            <a:headEnd/>
            <a:tailEnd/>
          </a:ln>
        </p:spPr>
        <p:txBody>
          <a:bodyPr lIns="0" tIns="0" rIns="106883" bIns="0" anchor="ctr">
            <a:spAutoFit/>
          </a:bodyPr>
          <a:lstStyle/>
          <a:p>
            <a:pPr defTabSz="1069051"/>
            <a:r>
              <a:rPr lang="zh-CN" altLang="en-US" sz="4400" b="1" dirty="0" smtClean="0">
                <a:solidFill>
                  <a:srgbClr val="990000"/>
                </a:solidFill>
                <a:latin typeface="FrutigerNext LT Medium" pitchFamily="34" charset="0"/>
                <a:ea typeface="黑体" pitchFamily="49" charset="-122"/>
              </a:rPr>
              <a:t>目录</a:t>
            </a:r>
            <a:endParaRPr lang="en-US" altLang="zh-CN" sz="4400" b="1" dirty="0">
              <a:solidFill>
                <a:srgbClr val="990000"/>
              </a:solidFill>
              <a:latin typeface="FrutigerNext LT Medium" pitchFamily="34" charset="0"/>
              <a:ea typeface="黑体" pitchFamily="49" charset="-122"/>
            </a:endParaRPr>
          </a:p>
        </p:txBody>
      </p:sp>
      <p:sp>
        <p:nvSpPr>
          <p:cNvPr id="7" name="内容占位符 6"/>
          <p:cNvSpPr>
            <a:spLocks noGrp="1"/>
          </p:cNvSpPr>
          <p:nvPr>
            <p:ph idx="1"/>
          </p:nvPr>
        </p:nvSpPr>
        <p:spPr>
          <a:xfrm>
            <a:off x="1993131" y="1107033"/>
            <a:ext cx="7056784" cy="3474095"/>
          </a:xfrm>
        </p:spPr>
        <p:txBody>
          <a:bodyPr/>
          <a:lstStyle/>
          <a:p>
            <a:pPr lvl="1" eaLnBrk="1" hangingPunct="1">
              <a:defRPr/>
            </a:pPr>
            <a:r>
              <a:rPr lang="zh-CN" altLang="en-US" sz="2400" dirty="0" smtClean="0">
                <a:latin typeface="微软雅黑" pitchFamily="34" charset="-122"/>
                <a:ea typeface="微软雅黑" pitchFamily="34" charset="-122"/>
              </a:rPr>
              <a:t>项目介绍</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维护模式</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维护动作</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版本管理</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例行工作</a:t>
            </a: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a:p>
            <a:pPr lvl="1" eaLnBrk="1" hangingPunct="1">
              <a:defRPr/>
            </a:pPr>
            <a:endParaRPr lang="en-US" altLang="zh-CN" sz="2400" dirty="0" smtClean="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例行工作</a:t>
            </a:r>
          </a:p>
        </p:txBody>
      </p:sp>
      <p:sp>
        <p:nvSpPr>
          <p:cNvPr id="5" name="矩形 4"/>
          <p:cNvSpPr/>
          <p:nvPr/>
        </p:nvSpPr>
        <p:spPr>
          <a:xfrm>
            <a:off x="985019" y="1268760"/>
            <a:ext cx="9865866" cy="4662815"/>
          </a:xfrm>
          <a:prstGeom prst="rect">
            <a:avLst/>
          </a:prstGeom>
        </p:spPr>
        <p:txBody>
          <a:bodyPr wrap="square">
            <a:spAutoFit/>
          </a:bodyPr>
          <a:lstStyle/>
          <a:p>
            <a:pPr>
              <a:lnSpc>
                <a:spcPct val="150000"/>
              </a:lnSpc>
              <a:buFont typeface="Wingdings" pitchFamily="2" charset="2"/>
              <a:buChar char="l"/>
            </a:pPr>
            <a:r>
              <a:rPr lang="zh-CN" altLang="en-US" dirty="0" smtClean="0">
                <a:latin typeface="黑体" pitchFamily="2" charset="-122"/>
                <a:ea typeface="黑体" pitchFamily="2" charset="-122"/>
              </a:rPr>
              <a:t>客户拜访</a:t>
            </a:r>
            <a:endParaRPr lang="en-US" altLang="zh-CN" dirty="0" smtClean="0"/>
          </a:p>
          <a:p>
            <a:pPr marL="342900" indent="-342900">
              <a:lnSpc>
                <a:spcPct val="150000"/>
              </a:lnSpc>
              <a:buFont typeface="+mj-lt"/>
              <a:buAutoNum type="arabicPeriod"/>
            </a:pPr>
            <a:r>
              <a:rPr lang="zh-CN" altLang="en-US" dirty="0" smtClean="0"/>
              <a:t>各代表处每月例行组织地区公司客户拜访，输出拜访纪要。</a:t>
            </a:r>
          </a:p>
          <a:p>
            <a:pPr marL="342900" indent="-342900">
              <a:lnSpc>
                <a:spcPct val="150000"/>
              </a:lnSpc>
              <a:buFont typeface="+mj-lt"/>
              <a:buAutoNum type="arabicPeriod"/>
            </a:pPr>
            <a:r>
              <a:rPr lang="zh-CN" altLang="en-US" dirty="0" smtClean="0"/>
              <a:t>各代表处收集客户信息，了解客户问题和需求，向客户汇报前期客户问题和需求解决情况，提升客户满意度。</a:t>
            </a:r>
          </a:p>
          <a:p>
            <a:pPr marL="342900" indent="-342900">
              <a:lnSpc>
                <a:spcPct val="150000"/>
              </a:lnSpc>
              <a:buFont typeface="+mj-lt"/>
              <a:buAutoNum type="arabicPeriod"/>
            </a:pPr>
            <a:r>
              <a:rPr lang="zh-CN" altLang="en-US" dirty="0" smtClean="0"/>
              <a:t>各代表处汇报本月内的网络运行状态，包括对本网络的重大变更、网上问题处理进展、网络运行风险预警，并向地区公司客户提出网络维护建议。</a:t>
            </a:r>
            <a:endParaRPr lang="en-US" altLang="zh-CN" dirty="0" smtClean="0"/>
          </a:p>
          <a:p>
            <a:pPr marL="342900" indent="-342900">
              <a:lnSpc>
                <a:spcPct val="150000"/>
              </a:lnSpc>
              <a:buFont typeface="+mj-lt"/>
              <a:buAutoNum type="arabicPeriod"/>
            </a:pPr>
            <a:r>
              <a:rPr lang="zh-CN" altLang="en-US" dirty="0" smtClean="0"/>
              <a:t>局域网组客户由系统部负责按照客户拜访要求进行，并汇总各代表处收集的地区公司问题，统一向局域网组汇报；</a:t>
            </a:r>
            <a:endParaRPr lang="en-US" altLang="zh-CN" dirty="0" smtClean="0"/>
          </a:p>
          <a:p>
            <a:pPr>
              <a:lnSpc>
                <a:spcPct val="150000"/>
              </a:lnSpc>
              <a:buFont typeface="Wingdings" pitchFamily="2" charset="2"/>
              <a:buChar char="l"/>
            </a:pPr>
            <a:r>
              <a:rPr lang="zh-CN" altLang="en-US" dirty="0" smtClean="0"/>
              <a:t>服务简报</a:t>
            </a:r>
            <a:endParaRPr lang="en-US" altLang="zh-CN" dirty="0" smtClean="0"/>
          </a:p>
          <a:p>
            <a:pPr>
              <a:lnSpc>
                <a:spcPct val="150000"/>
              </a:lnSpc>
            </a:pPr>
            <a:r>
              <a:rPr lang="zh-CN" altLang="en-US" dirty="0" smtClean="0"/>
              <a:t>       定期输出地区公司服务简报，汇总到系统部，系统部统一向局域网组汇报；</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附件一：网络维护责任分工表</a:t>
            </a:r>
          </a:p>
        </p:txBody>
      </p:sp>
      <p:graphicFrame>
        <p:nvGraphicFramePr>
          <p:cNvPr id="5" name="对象 4"/>
          <p:cNvGraphicFramePr>
            <a:graphicFrameLocks noChangeAspect="1"/>
          </p:cNvGraphicFramePr>
          <p:nvPr>
            <p:extLst>
              <p:ext uri="{D42A27DB-BD31-4B8C-83A1-F6EECF244321}">
                <p14:modId xmlns:p14="http://schemas.microsoft.com/office/powerpoint/2010/main" val="3862625905"/>
              </p:ext>
            </p:extLst>
          </p:nvPr>
        </p:nvGraphicFramePr>
        <p:xfrm>
          <a:off x="5638800" y="3014663"/>
          <a:ext cx="914400" cy="828675"/>
        </p:xfrm>
        <a:graphic>
          <a:graphicData uri="http://schemas.openxmlformats.org/presentationml/2006/ole">
            <mc:AlternateContent xmlns:mc="http://schemas.openxmlformats.org/markup-compatibility/2006">
              <mc:Choice xmlns:v="urn:schemas-microsoft-com:vml" Requires="v">
                <p:oleObj spid="_x0000_s93208" name="工作表" showAsIcon="1" r:id="rId3" imgW="914400" imgH="828720" progId="Excel.Sheet.12">
                  <p:embed/>
                </p:oleObj>
              </mc:Choice>
              <mc:Fallback>
                <p:oleObj name="工作表" showAsIcon="1" r:id="rId3" imgW="914400" imgH="828720" progId="Excel.Sheet.12">
                  <p:embed/>
                  <p:pic>
                    <p:nvPicPr>
                      <p:cNvPr id="0" name="Picture 3"/>
                      <p:cNvPicPr>
                        <a:picLocks noChangeAspect="1" noChangeArrowheads="1"/>
                      </p:cNvPicPr>
                      <p:nvPr/>
                    </p:nvPicPr>
                    <p:blipFill>
                      <a:blip r:embed="rId4"/>
                      <a:srcRect/>
                      <a:stretch>
                        <a:fillRect/>
                      </a:stretch>
                    </p:blipFill>
                    <p:spPr bwMode="auto">
                      <a:xfrm>
                        <a:off x="5638800" y="3014663"/>
                        <a:ext cx="914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附件二：维护监控表</a:t>
            </a:r>
          </a:p>
        </p:txBody>
      </p:sp>
      <p:graphicFrame>
        <p:nvGraphicFramePr>
          <p:cNvPr id="94210" name="Object 2"/>
          <p:cNvGraphicFramePr>
            <a:graphicFrameLocks noChangeAspect="1"/>
          </p:cNvGraphicFramePr>
          <p:nvPr>
            <p:extLst>
              <p:ext uri="{D42A27DB-BD31-4B8C-83A1-F6EECF244321}">
                <p14:modId xmlns:p14="http://schemas.microsoft.com/office/powerpoint/2010/main" val="4109829871"/>
              </p:ext>
            </p:extLst>
          </p:nvPr>
        </p:nvGraphicFramePr>
        <p:xfrm>
          <a:off x="5638800" y="3014663"/>
          <a:ext cx="914400" cy="828675"/>
        </p:xfrm>
        <a:graphic>
          <a:graphicData uri="http://schemas.openxmlformats.org/presentationml/2006/ole">
            <mc:AlternateContent xmlns:mc="http://schemas.openxmlformats.org/markup-compatibility/2006">
              <mc:Choice xmlns:v="urn:schemas-microsoft-com:vml" Requires="v">
                <p:oleObj spid="_x0000_s94231" name="工作表" showAsIcon="1" r:id="rId3" imgW="914400" imgH="828720" progId="Excel.Sheet.12">
                  <p:embed/>
                </p:oleObj>
              </mc:Choice>
              <mc:Fallback>
                <p:oleObj name="工作表" showAsIcon="1" r:id="rId3" imgW="914400" imgH="828720" progId="Excel.Sheet.12">
                  <p:embed/>
                  <p:pic>
                    <p:nvPicPr>
                      <p:cNvPr id="0" name="Picture 2"/>
                      <p:cNvPicPr>
                        <a:picLocks noChangeAspect="1" noChangeArrowheads="1"/>
                      </p:cNvPicPr>
                      <p:nvPr/>
                    </p:nvPicPr>
                    <p:blipFill>
                      <a:blip r:embed="rId4"/>
                      <a:srcRect/>
                      <a:stretch>
                        <a:fillRect/>
                      </a:stretch>
                    </p:blipFill>
                    <p:spPr bwMode="auto">
                      <a:xfrm>
                        <a:off x="5638800" y="3014663"/>
                        <a:ext cx="914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53895" y="922530"/>
          <a:ext cx="10500276" cy="5694444"/>
        </p:xfrm>
        <a:graphic>
          <a:graphicData uri="http://schemas.openxmlformats.org/drawingml/2006/table">
            <a:tbl>
              <a:tblPr/>
              <a:tblGrid>
                <a:gridCol w="1139236"/>
                <a:gridCol w="1440160"/>
                <a:gridCol w="2722726"/>
                <a:gridCol w="1813778"/>
                <a:gridCol w="1656184"/>
                <a:gridCol w="1728192"/>
              </a:tblGrid>
              <a:tr h="576064">
                <a:tc gridSpan="3">
                  <a:txBody>
                    <a:bodyPr/>
                    <a:lstStyle/>
                    <a:p>
                      <a:pPr algn="r">
                        <a:spcAft>
                          <a:spcPts val="0"/>
                        </a:spcAft>
                      </a:pPr>
                      <a:endParaRPr lang="en-US" sz="1400" kern="100" dirty="0" smtClean="0">
                        <a:latin typeface="Times New Roman"/>
                        <a:ea typeface="宋体"/>
                        <a:cs typeface="Times New Roman"/>
                      </a:endParaRPr>
                    </a:p>
                    <a:p>
                      <a:pPr algn="r">
                        <a:spcAft>
                          <a:spcPts val="0"/>
                        </a:spcAft>
                      </a:pPr>
                      <a:r>
                        <a:rPr lang="zh-CN" sz="1400" kern="100" dirty="0" smtClean="0">
                          <a:latin typeface="Times New Roman"/>
                          <a:ea typeface="宋体"/>
                          <a:cs typeface="Times New Roman"/>
                        </a:rPr>
                        <a:t>影响</a:t>
                      </a:r>
                      <a:r>
                        <a:rPr lang="zh-CN" sz="1400" kern="100" dirty="0">
                          <a:latin typeface="Times New Roman"/>
                          <a:ea typeface="宋体"/>
                          <a:cs typeface="Times New Roman"/>
                        </a:rPr>
                        <a:t>范围 </a:t>
                      </a:r>
                    </a:p>
                    <a:p>
                      <a:pPr>
                        <a:spcAft>
                          <a:spcPts val="0"/>
                        </a:spcAft>
                      </a:pPr>
                      <a:r>
                        <a:rPr lang="zh-CN" sz="1400" kern="100" dirty="0">
                          <a:latin typeface="Times New Roman"/>
                          <a:ea typeface="宋体"/>
                          <a:cs typeface="Times New Roman"/>
                        </a:rPr>
                        <a:t>事件影响程度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solidFill>
                      <a:srgbClr val="BFBFBF"/>
                    </a:solidFill>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Aft>
                          <a:spcPts val="0"/>
                        </a:spcAft>
                      </a:pPr>
                      <a:r>
                        <a:rPr lang="zh-CN" altLang="en-US" sz="1400" kern="100" dirty="0" smtClean="0">
                          <a:latin typeface="Times New Roman"/>
                          <a:ea typeface="宋体"/>
                          <a:cs typeface="Times New Roman"/>
                        </a:rPr>
                        <a:t>全部业务中断</a:t>
                      </a: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127000" algn="ctr">
                        <a:lnSpc>
                          <a:spcPct val="150000"/>
                        </a:lnSpc>
                        <a:spcAft>
                          <a:spcPts val="0"/>
                        </a:spcAft>
                      </a:pPr>
                      <a:r>
                        <a:rPr lang="zh-CN" altLang="en-US" sz="1400" kern="100" dirty="0" smtClean="0">
                          <a:latin typeface="Times New Roman"/>
                          <a:ea typeface="宋体"/>
                          <a:cs typeface="Times New Roman"/>
                        </a:rPr>
                        <a:t>部分业务中断（</a:t>
                      </a:r>
                      <a:r>
                        <a:rPr lang="en-US" altLang="zh-CN" sz="1400" kern="100" dirty="0" smtClean="0">
                          <a:latin typeface="Times New Roman"/>
                          <a:ea typeface="宋体"/>
                          <a:cs typeface="Times New Roman"/>
                        </a:rPr>
                        <a:t>&gt;70%</a:t>
                      </a:r>
                      <a:r>
                        <a:rPr lang="zh-CN" altLang="en-US" sz="1400" kern="100" dirty="0" smtClean="0">
                          <a:latin typeface="Times New Roman"/>
                          <a:ea typeface="宋体"/>
                          <a:cs typeface="Times New Roman"/>
                        </a:rPr>
                        <a:t>）</a:t>
                      </a: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127000" algn="ctr">
                        <a:lnSpc>
                          <a:spcPct val="150000"/>
                        </a:lnSpc>
                        <a:spcAft>
                          <a:spcPts val="0"/>
                        </a:spcAft>
                      </a:pPr>
                      <a:r>
                        <a:rPr lang="zh-CN" altLang="en-US" sz="1400" kern="100" dirty="0" smtClean="0">
                          <a:latin typeface="Times New Roman"/>
                          <a:ea typeface="宋体"/>
                          <a:cs typeface="Times New Roman"/>
                        </a:rPr>
                        <a:t>部分业务中断（</a:t>
                      </a:r>
                      <a:r>
                        <a:rPr lang="en-US" altLang="zh-CN" sz="1400" kern="100" dirty="0" smtClean="0">
                          <a:latin typeface="Times New Roman"/>
                          <a:ea typeface="宋体"/>
                          <a:cs typeface="Times New Roman"/>
                        </a:rPr>
                        <a:t>&lt;70%</a:t>
                      </a:r>
                      <a:r>
                        <a:rPr lang="zh-CN" altLang="en-US" sz="1400" kern="100" dirty="0" smtClean="0">
                          <a:latin typeface="Times New Roman"/>
                          <a:ea typeface="宋体"/>
                          <a:cs typeface="Times New Roman"/>
                        </a:rPr>
                        <a:t>且大于</a:t>
                      </a:r>
                      <a:r>
                        <a:rPr lang="en-US" altLang="zh-CN" sz="1400" kern="100" dirty="0" smtClean="0">
                          <a:latin typeface="Times New Roman"/>
                          <a:ea typeface="宋体"/>
                          <a:cs typeface="Times New Roman"/>
                        </a:rPr>
                        <a:t>30%</a:t>
                      </a:r>
                      <a:r>
                        <a:rPr lang="zh-CN" altLang="en-US" sz="1400" kern="100" dirty="0" smtClean="0">
                          <a:latin typeface="Times New Roman"/>
                          <a:ea typeface="宋体"/>
                          <a:cs typeface="Times New Roman"/>
                        </a:rPr>
                        <a:t>）</a:t>
                      </a: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71101">
                <a:tc rowSpan="4">
                  <a:txBody>
                    <a:bodyPr/>
                    <a:lstStyle/>
                    <a:p>
                      <a:pPr algn="ctr">
                        <a:spcAft>
                          <a:spcPts val="0"/>
                        </a:spcAft>
                      </a:pPr>
                      <a:r>
                        <a:rPr lang="zh-CN" altLang="en-US" sz="1400" kern="100" dirty="0" smtClean="0">
                          <a:latin typeface="Times New Roman" pitchFamily="18" charset="0"/>
                          <a:ea typeface="宋体"/>
                          <a:cs typeface="Times New Roman" pitchFamily="18" charset="0"/>
                        </a:rPr>
                        <a:t>销售单位</a:t>
                      </a:r>
                      <a:endParaRPr lang="en-US" altLang="zh-CN" sz="1400" kern="100" dirty="0" smtClean="0">
                        <a:latin typeface="Times New Roman" pitchFamily="18" charset="0"/>
                        <a:ea typeface="宋体"/>
                        <a:cs typeface="Times New Roman" pitchFamily="18" charset="0"/>
                      </a:endParaRPr>
                    </a:p>
                    <a:p>
                      <a:pPr algn="ctr">
                        <a:spcAft>
                          <a:spcPts val="0"/>
                        </a:spcAft>
                      </a:pPr>
                      <a:r>
                        <a:rPr lang="zh-CN" altLang="en-US" sz="1400" kern="100" dirty="0" smtClean="0">
                          <a:latin typeface="Times New Roman" pitchFamily="18" charset="0"/>
                          <a:ea typeface="宋体"/>
                          <a:cs typeface="Times New Roman" pitchFamily="18" charset="0"/>
                        </a:rPr>
                        <a:t>加油站管理系统</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07:00~</a:t>
                      </a:r>
                      <a:r>
                        <a:rPr lang="zh-CN" altLang="en-US" sz="1400" kern="100" dirty="0" smtClean="0">
                          <a:latin typeface="Times New Roman" pitchFamily="18" charset="0"/>
                          <a:ea typeface="宋体"/>
                          <a:cs typeface="Times New Roman" pitchFamily="18" charset="0"/>
                        </a:rPr>
                        <a:t>次日</a:t>
                      </a:r>
                      <a:r>
                        <a:rPr lang="en-US" altLang="zh-CN" sz="1400" kern="100" dirty="0" smtClean="0">
                          <a:latin typeface="Times New Roman" pitchFamily="18" charset="0"/>
                          <a:ea typeface="宋体"/>
                          <a:cs typeface="Times New Roman" pitchFamily="18" charset="0"/>
                        </a:rPr>
                        <a:t>02:00</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4</a:t>
                      </a:r>
                      <a:r>
                        <a:rPr lang="zh-CN" sz="1400" kern="100" dirty="0" smtClean="0">
                          <a:latin typeface="Times New Roman" pitchFamily="18" charset="0"/>
                          <a:ea typeface="宋体"/>
                          <a:cs typeface="Times New Roman" pitchFamily="18" charset="0"/>
                        </a:rPr>
                        <a:t>小时</a:t>
                      </a:r>
                      <a:r>
                        <a:rPr lang="zh-CN" sz="1400" kern="100" dirty="0">
                          <a:latin typeface="Times New Roman" pitchFamily="18" charset="0"/>
                          <a:ea typeface="宋体"/>
                          <a:cs typeface="Times New Roman" pitchFamily="18" charset="0"/>
                        </a:rPr>
                        <a:t>（含）以上 </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400" kern="100" dirty="0">
                          <a:latin typeface="Times New Roman" pitchFamily="18" charset="0"/>
                          <a:ea typeface="宋体"/>
                          <a:cs typeface="Times New Roman" pitchFamily="18" charset="0"/>
                        </a:rPr>
                        <a:t>Ⅰ级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Ⅱ</a:t>
                      </a:r>
                      <a:r>
                        <a:rPr lang="zh-CN" altLang="en-US" sz="1400" kern="100" dirty="0" smtClean="0">
                          <a:latin typeface="Times New Roman" pitchFamily="18" charset="0"/>
                          <a:ea typeface="宋体"/>
                          <a:cs typeface="Times New Roman" pitchFamily="18" charset="0"/>
                        </a:rPr>
                        <a:t>级</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178">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1</a:t>
                      </a:r>
                      <a:r>
                        <a:rPr lang="zh-CN" sz="1400" kern="100" dirty="0" smtClean="0">
                          <a:latin typeface="Times New Roman" pitchFamily="18" charset="0"/>
                          <a:ea typeface="宋体"/>
                          <a:cs typeface="Times New Roman" pitchFamily="18" charset="0"/>
                        </a:rPr>
                        <a:t>小时</a:t>
                      </a:r>
                      <a:r>
                        <a:rPr lang="zh-CN" sz="1400" kern="100" dirty="0">
                          <a:latin typeface="Times New Roman" pitchFamily="18" charset="0"/>
                          <a:ea typeface="宋体"/>
                          <a:cs typeface="Times New Roman" pitchFamily="18" charset="0"/>
                        </a:rPr>
                        <a:t>（含）</a:t>
                      </a:r>
                      <a:r>
                        <a:rPr lang="en-US" sz="1400" kern="100" dirty="0" smtClean="0">
                          <a:latin typeface="Times New Roman" pitchFamily="18" charset="0"/>
                          <a:ea typeface="宋体"/>
                          <a:cs typeface="Times New Roman" pitchFamily="18" charset="0"/>
                        </a:rPr>
                        <a:t>-4</a:t>
                      </a:r>
                      <a:r>
                        <a:rPr lang="zh-CN" sz="1400" kern="100" dirty="0" smtClean="0">
                          <a:latin typeface="Times New Roman" pitchFamily="18" charset="0"/>
                          <a:ea typeface="宋体"/>
                          <a:cs typeface="Times New Roman" pitchFamily="18" charset="0"/>
                        </a:rPr>
                        <a:t>小时 </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Ⅱ</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55">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1</a:t>
                      </a:r>
                      <a:r>
                        <a:rPr lang="zh-CN" altLang="en-US" sz="1400" kern="100" dirty="0" smtClean="0">
                          <a:latin typeface="Times New Roman" pitchFamily="18" charset="0"/>
                          <a:ea typeface="宋体"/>
                          <a:cs typeface="Times New Roman" pitchFamily="18" charset="0"/>
                        </a:rPr>
                        <a:t>小时内</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332">
                <a:tc vMerge="1">
                  <a:txBody>
                    <a:bodyPr/>
                    <a:lstStyle/>
                    <a:p>
                      <a:endParaRPr lang="zh-CN" altLang="en-US"/>
                    </a:p>
                  </a:txBody>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02:00-07:00</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sz="1400" kern="100" dirty="0">
                          <a:latin typeface="Times New Roman" pitchFamily="18" charset="0"/>
                          <a:ea typeface="宋体"/>
                          <a:cs typeface="Times New Roman" pitchFamily="18" charset="0"/>
                        </a:rPr>
                        <a:t>1</a:t>
                      </a:r>
                      <a:r>
                        <a:rPr lang="zh-CN" sz="1400" kern="100" dirty="0">
                          <a:latin typeface="Times New Roman" pitchFamily="18" charset="0"/>
                          <a:ea typeface="宋体"/>
                          <a:cs typeface="Times New Roman" pitchFamily="18" charset="0"/>
                        </a:rPr>
                        <a:t>小时（含）以上</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42">
                <a:tc rowSpan="4">
                  <a:txBody>
                    <a:bodyPr/>
                    <a:lstStyle/>
                    <a:p>
                      <a:pPr indent="127000" algn="ctr">
                        <a:lnSpc>
                          <a:spcPct val="150000"/>
                        </a:lnSpc>
                        <a:spcAft>
                          <a:spcPts val="0"/>
                        </a:spcAft>
                      </a:pPr>
                      <a:r>
                        <a:rPr lang="zh-CN" altLang="en-US" sz="1400" kern="100" dirty="0" smtClean="0">
                          <a:latin typeface="Times New Roman" pitchFamily="18" charset="0"/>
                          <a:ea typeface="宋体"/>
                          <a:cs typeface="Times New Roman" pitchFamily="18" charset="0"/>
                        </a:rPr>
                        <a:t>石化单位生产自动化系统</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50000"/>
                        </a:lnSpc>
                        <a:spcAft>
                          <a:spcPts val="0"/>
                        </a:spcAft>
                      </a:pPr>
                      <a:r>
                        <a:rPr lang="zh-CN" altLang="en-US" sz="1400" kern="100" dirty="0" smtClean="0">
                          <a:latin typeface="Times New Roman" pitchFamily="18" charset="0"/>
                          <a:ea typeface="宋体"/>
                          <a:cs typeface="Times New Roman" pitchFamily="18" charset="0"/>
                        </a:rPr>
                        <a:t>生产时间段</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4</a:t>
                      </a:r>
                      <a:r>
                        <a:rPr lang="zh-CN" sz="1400" kern="100" dirty="0" smtClean="0">
                          <a:latin typeface="Times New Roman" pitchFamily="18" charset="0"/>
                          <a:ea typeface="宋体"/>
                          <a:cs typeface="Times New Roman" pitchFamily="18" charset="0"/>
                        </a:rPr>
                        <a:t>小时</a:t>
                      </a:r>
                      <a:r>
                        <a:rPr lang="zh-CN" sz="1400" kern="100" dirty="0">
                          <a:latin typeface="Times New Roman" pitchFamily="18" charset="0"/>
                          <a:ea typeface="宋体"/>
                          <a:cs typeface="Times New Roman" pitchFamily="18" charset="0"/>
                        </a:rPr>
                        <a:t>（含）以上 </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400" kern="100" dirty="0">
                          <a:latin typeface="Times New Roman" pitchFamily="18" charset="0"/>
                          <a:ea typeface="宋体"/>
                          <a:cs typeface="Times New Roman" pitchFamily="18" charset="0"/>
                        </a:rPr>
                        <a:t>Ⅰ级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Ⅱ</a:t>
                      </a:r>
                      <a:r>
                        <a:rPr lang="zh-CN" altLang="en-US" sz="1400" kern="100" dirty="0" smtClean="0">
                          <a:latin typeface="Times New Roman" pitchFamily="18" charset="0"/>
                          <a:ea typeface="宋体"/>
                          <a:cs typeface="Times New Roman" pitchFamily="18" charset="0"/>
                        </a:rPr>
                        <a:t>级</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19">
                <a:tc vMerge="1">
                  <a:txBody>
                    <a:bodyPr/>
                    <a:lstStyle/>
                    <a:p>
                      <a:pPr indent="127000" algn="ctr">
                        <a:lnSpc>
                          <a:spcPct val="150000"/>
                        </a:lnSpc>
                        <a:spcAft>
                          <a:spcPts val="0"/>
                        </a:spcAft>
                      </a:pP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50000"/>
                        </a:lnSpc>
                        <a:spcAft>
                          <a:spcPts val="0"/>
                        </a:spcAft>
                      </a:pP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1</a:t>
                      </a:r>
                      <a:r>
                        <a:rPr lang="zh-CN" sz="1400" kern="100" dirty="0" smtClean="0">
                          <a:latin typeface="Times New Roman" pitchFamily="18" charset="0"/>
                          <a:ea typeface="宋体"/>
                          <a:cs typeface="Times New Roman" pitchFamily="18" charset="0"/>
                        </a:rPr>
                        <a:t>小时</a:t>
                      </a:r>
                      <a:r>
                        <a:rPr lang="zh-CN" sz="1400" kern="100" dirty="0">
                          <a:latin typeface="Times New Roman" pitchFamily="18" charset="0"/>
                          <a:ea typeface="宋体"/>
                          <a:cs typeface="Times New Roman" pitchFamily="18" charset="0"/>
                        </a:rPr>
                        <a:t>（含）</a:t>
                      </a:r>
                      <a:r>
                        <a:rPr lang="en-US" sz="1400" kern="100" dirty="0" smtClean="0">
                          <a:latin typeface="Times New Roman" pitchFamily="18" charset="0"/>
                          <a:ea typeface="宋体"/>
                          <a:cs typeface="Times New Roman" pitchFamily="18" charset="0"/>
                        </a:rPr>
                        <a:t>-4</a:t>
                      </a:r>
                      <a:r>
                        <a:rPr lang="zh-CN" sz="1400" kern="100" dirty="0" smtClean="0">
                          <a:latin typeface="Times New Roman" pitchFamily="18" charset="0"/>
                          <a:ea typeface="宋体"/>
                          <a:cs typeface="Times New Roman" pitchFamily="18" charset="0"/>
                        </a:rPr>
                        <a:t>小时 </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Ⅱ</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96">
                <a:tc vMerge="1">
                  <a:txBody>
                    <a:bodyPr/>
                    <a:lstStyle/>
                    <a:p>
                      <a:pPr indent="127000" algn="ctr">
                        <a:lnSpc>
                          <a:spcPct val="150000"/>
                        </a:lnSpc>
                        <a:spcAft>
                          <a:spcPts val="0"/>
                        </a:spcAft>
                      </a:pP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50000"/>
                        </a:lnSpc>
                        <a:spcAft>
                          <a:spcPts val="0"/>
                        </a:spcAft>
                      </a:pP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1</a:t>
                      </a:r>
                      <a:r>
                        <a:rPr lang="zh-CN" altLang="en-US" sz="1400" kern="100" dirty="0" smtClean="0">
                          <a:latin typeface="Times New Roman" pitchFamily="18" charset="0"/>
                          <a:ea typeface="宋体"/>
                          <a:cs typeface="Times New Roman" pitchFamily="18" charset="0"/>
                        </a:rPr>
                        <a:t>小时内</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65">
                <a:tc vMerge="1">
                  <a:txBody>
                    <a:bodyPr/>
                    <a:lstStyle/>
                    <a:p>
                      <a:pPr algn="ctr"/>
                      <a:endParaRPr lang="zh-CN" altLang="en-US" dirty="0"/>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1400" kern="100" dirty="0" smtClean="0">
                          <a:latin typeface="Times New Roman" pitchFamily="18" charset="0"/>
                          <a:ea typeface="宋体"/>
                          <a:cs typeface="Times New Roman" pitchFamily="18" charset="0"/>
                        </a:rPr>
                        <a:t>非生产时间段</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sz="1400" kern="100" dirty="0">
                          <a:latin typeface="Times New Roman" pitchFamily="18" charset="0"/>
                          <a:ea typeface="宋体"/>
                          <a:cs typeface="Times New Roman" pitchFamily="18" charset="0"/>
                        </a:rPr>
                        <a:t>1</a:t>
                      </a:r>
                      <a:r>
                        <a:rPr lang="zh-CN" sz="1400" kern="100" dirty="0">
                          <a:latin typeface="Times New Roman" pitchFamily="18" charset="0"/>
                          <a:ea typeface="宋体"/>
                          <a:cs typeface="Times New Roman" pitchFamily="18" charset="0"/>
                        </a:rPr>
                        <a:t>小时（含）以上</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542">
                <a:tc rowSpan="4">
                  <a:txBody>
                    <a:bodyPr/>
                    <a:lstStyle/>
                    <a:p>
                      <a:pPr indent="127000" algn="ctr">
                        <a:lnSpc>
                          <a:spcPct val="150000"/>
                        </a:lnSpc>
                        <a:spcAft>
                          <a:spcPts val="0"/>
                        </a:spcAft>
                      </a:pPr>
                      <a:r>
                        <a:rPr lang="zh-CN" altLang="en-US" sz="1400" kern="100" dirty="0" smtClean="0">
                          <a:latin typeface="Times New Roman" pitchFamily="18" charset="0"/>
                          <a:ea typeface="宋体"/>
                          <a:cs typeface="Times New Roman" pitchFamily="18" charset="0"/>
                        </a:rPr>
                        <a:t>财务系统</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50000"/>
                        </a:lnSpc>
                        <a:spcAft>
                          <a:spcPts val="0"/>
                        </a:spcAft>
                      </a:pPr>
                      <a:r>
                        <a:rPr lang="zh-CN" altLang="en-US" sz="1400" kern="100" dirty="0" smtClean="0">
                          <a:latin typeface="Times New Roman" pitchFamily="18" charset="0"/>
                          <a:ea typeface="宋体"/>
                          <a:cs typeface="Times New Roman" pitchFamily="18" charset="0"/>
                        </a:rPr>
                        <a:t>月末结算期间</a:t>
                      </a:r>
                      <a:endParaRPr lang="en-US" altLang="zh-CN" sz="1400" kern="100" dirty="0" smtClean="0">
                        <a:latin typeface="Times New Roman" pitchFamily="18" charset="0"/>
                        <a:ea typeface="宋体"/>
                        <a:cs typeface="Times New Roman" pitchFamily="18" charset="0"/>
                      </a:endParaRPr>
                    </a:p>
                    <a:p>
                      <a:pPr indent="127000" algn="ctr">
                        <a:lnSpc>
                          <a:spcPct val="150000"/>
                        </a:lnSpc>
                        <a:spcAft>
                          <a:spcPts val="0"/>
                        </a:spcAft>
                      </a:pPr>
                      <a:r>
                        <a:rPr lang="zh-CN" altLang="en-US" sz="1400" kern="100" dirty="0" smtClean="0">
                          <a:latin typeface="Times New Roman" pitchFamily="18" charset="0"/>
                          <a:ea typeface="宋体"/>
                          <a:cs typeface="Times New Roman" pitchFamily="18" charset="0"/>
                        </a:rPr>
                        <a:t>办公时间段</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4</a:t>
                      </a:r>
                      <a:r>
                        <a:rPr lang="zh-CN" sz="1400" kern="100" dirty="0" smtClean="0">
                          <a:latin typeface="Times New Roman" pitchFamily="18" charset="0"/>
                          <a:ea typeface="宋体"/>
                          <a:cs typeface="Times New Roman" pitchFamily="18" charset="0"/>
                        </a:rPr>
                        <a:t>小时</a:t>
                      </a:r>
                      <a:r>
                        <a:rPr lang="zh-CN" sz="1400" kern="100" dirty="0">
                          <a:latin typeface="Times New Roman" pitchFamily="18" charset="0"/>
                          <a:ea typeface="宋体"/>
                          <a:cs typeface="Times New Roman" pitchFamily="18" charset="0"/>
                        </a:rPr>
                        <a:t>（含）以上 </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400" kern="100" dirty="0" smtClean="0">
                          <a:latin typeface="Times New Roman" pitchFamily="18" charset="0"/>
                          <a:ea typeface="宋体"/>
                          <a:cs typeface="Times New Roman" pitchFamily="18" charset="0"/>
                        </a:rPr>
                        <a:t>Ⅰ级</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Ⅱ</a:t>
                      </a:r>
                      <a:r>
                        <a:rPr lang="zh-CN" altLang="en-US" sz="1400" kern="100" dirty="0" smtClean="0">
                          <a:latin typeface="Times New Roman" pitchFamily="18" charset="0"/>
                          <a:ea typeface="宋体"/>
                          <a:cs typeface="Times New Roman" pitchFamily="18" charset="0"/>
                        </a:rPr>
                        <a:t>级</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619">
                <a:tc vMerge="1">
                  <a:txBody>
                    <a:bodyPr/>
                    <a:lstStyle/>
                    <a:p>
                      <a:pPr indent="127000" algn="ctr">
                        <a:lnSpc>
                          <a:spcPct val="150000"/>
                        </a:lnSpc>
                        <a:spcAft>
                          <a:spcPts val="0"/>
                        </a:spcAft>
                      </a:pP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50000"/>
                        </a:lnSpc>
                        <a:spcAft>
                          <a:spcPts val="0"/>
                        </a:spcAft>
                      </a:pPr>
                      <a:endParaRPr lang="zh-CN" sz="12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1</a:t>
                      </a:r>
                      <a:r>
                        <a:rPr lang="zh-CN" sz="1400" kern="100" dirty="0" smtClean="0">
                          <a:latin typeface="Times New Roman" pitchFamily="18" charset="0"/>
                          <a:ea typeface="宋体"/>
                          <a:cs typeface="Times New Roman" pitchFamily="18" charset="0"/>
                        </a:rPr>
                        <a:t>小时</a:t>
                      </a:r>
                      <a:r>
                        <a:rPr lang="zh-CN" sz="1400" kern="100" dirty="0">
                          <a:latin typeface="Times New Roman" pitchFamily="18" charset="0"/>
                          <a:ea typeface="宋体"/>
                          <a:cs typeface="Times New Roman" pitchFamily="18" charset="0"/>
                        </a:rPr>
                        <a:t>（含）</a:t>
                      </a:r>
                      <a:r>
                        <a:rPr lang="en-US" sz="1400" kern="100" dirty="0" smtClean="0">
                          <a:latin typeface="Times New Roman" pitchFamily="18" charset="0"/>
                          <a:ea typeface="宋体"/>
                          <a:cs typeface="Times New Roman" pitchFamily="18" charset="0"/>
                        </a:rPr>
                        <a:t>-4</a:t>
                      </a:r>
                      <a:r>
                        <a:rPr lang="zh-CN" sz="1400" kern="100" dirty="0" smtClean="0">
                          <a:latin typeface="Times New Roman" pitchFamily="18" charset="0"/>
                          <a:ea typeface="宋体"/>
                          <a:cs typeface="Times New Roman" pitchFamily="18" charset="0"/>
                        </a:rPr>
                        <a:t>小时 </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Ⅱ</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altLang="zh-CN" sz="1400" kern="100" dirty="0" smtClean="0">
                          <a:latin typeface="Times New Roman" pitchFamily="18" charset="0"/>
                          <a:ea typeface="宋体"/>
                          <a:cs typeface="Times New Roman" pitchFamily="18" charset="0"/>
                        </a:rPr>
                        <a:t>Ⅲ</a:t>
                      </a:r>
                      <a:r>
                        <a:rPr lang="zh-CN" altLang="en-US" sz="1400" kern="100" dirty="0" smtClean="0">
                          <a:latin typeface="Times New Roman" pitchFamily="18" charset="0"/>
                          <a:ea typeface="宋体"/>
                          <a:cs typeface="Times New Roman" pitchFamily="18" charset="0"/>
                        </a:rPr>
                        <a:t>级</a:t>
                      </a:r>
                      <a:endParaRPr lang="zh-CN" altLang="en-US"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688">
                <a:tc vMerge="1">
                  <a:txBody>
                    <a:bodyPr/>
                    <a:lstStyle/>
                    <a:p>
                      <a:pPr indent="127000" algn="ctr">
                        <a:lnSpc>
                          <a:spcPct val="150000"/>
                        </a:lnSpc>
                        <a:spcAft>
                          <a:spcPts val="0"/>
                        </a:spcAft>
                      </a:pP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50000"/>
                        </a:lnSpc>
                        <a:spcAft>
                          <a:spcPts val="0"/>
                        </a:spcAft>
                      </a:pPr>
                      <a:endParaRPr lang="zh-CN" sz="12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altLang="zh-CN" sz="1400" kern="100" dirty="0" smtClean="0">
                          <a:latin typeface="Times New Roman" pitchFamily="18" charset="0"/>
                          <a:ea typeface="宋体"/>
                          <a:cs typeface="Times New Roman" pitchFamily="18" charset="0"/>
                        </a:rPr>
                        <a:t>1</a:t>
                      </a:r>
                      <a:r>
                        <a:rPr lang="zh-CN" altLang="en-US" sz="1400" kern="100" dirty="0" smtClean="0">
                          <a:latin typeface="Times New Roman" pitchFamily="18" charset="0"/>
                          <a:ea typeface="宋体"/>
                          <a:cs typeface="Times New Roman" pitchFamily="18" charset="0"/>
                        </a:rPr>
                        <a:t>小时内</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Ⅲ</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IV</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IV</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773">
                <a:tc vMerge="1">
                  <a:txBody>
                    <a:bodyPr/>
                    <a:lstStyle/>
                    <a:p>
                      <a:pPr indent="127000" algn="ctr">
                        <a:lnSpc>
                          <a:spcPct val="150000"/>
                        </a:lnSpc>
                        <a:spcAft>
                          <a:spcPts val="0"/>
                        </a:spcAft>
                      </a:pPr>
                      <a:endParaRPr lang="zh-CN" sz="1400" kern="100" dirty="0">
                        <a:latin typeface="Times New Roman"/>
                        <a:ea typeface="宋体"/>
                        <a:cs typeface="Times New Roman"/>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1400" kern="100" dirty="0" smtClean="0">
                          <a:latin typeface="Times New Roman" pitchFamily="18" charset="0"/>
                          <a:ea typeface="宋体"/>
                          <a:cs typeface="Times New Roman" pitchFamily="18" charset="0"/>
                        </a:rPr>
                        <a:t>其它时间</a:t>
                      </a:r>
                      <a:endParaRPr lang="zh-CN" sz="1400" kern="100" dirty="0">
                        <a:latin typeface="Times New Roman" pitchFamily="18" charset="0"/>
                        <a:ea typeface="宋体"/>
                        <a:cs typeface="Times New Roman" pitchFamily="18" charset="0"/>
                      </a:endParaRP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Aft>
                          <a:spcPts val="0"/>
                        </a:spcAft>
                      </a:pPr>
                      <a:r>
                        <a:rPr lang="en-US" sz="1400" kern="100" dirty="0">
                          <a:latin typeface="Times New Roman" pitchFamily="18" charset="0"/>
                          <a:ea typeface="宋体"/>
                          <a:cs typeface="Times New Roman" pitchFamily="18" charset="0"/>
                        </a:rPr>
                        <a:t>1</a:t>
                      </a:r>
                      <a:r>
                        <a:rPr lang="zh-CN" sz="1400" kern="100" dirty="0">
                          <a:latin typeface="Times New Roman" pitchFamily="18" charset="0"/>
                          <a:ea typeface="宋体"/>
                          <a:cs typeface="Times New Roman" pitchFamily="18" charset="0"/>
                        </a:rPr>
                        <a:t>小时（含）以上</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sz="1400" kern="100" dirty="0" smtClean="0">
                          <a:latin typeface="Times New Roman" pitchFamily="18" charset="0"/>
                          <a:ea typeface="宋体"/>
                          <a:cs typeface="Times New Roman" pitchFamily="18" charset="0"/>
                        </a:rPr>
                        <a:t>V</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V</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50000"/>
                        </a:lnSpc>
                        <a:spcBef>
                          <a:spcPts val="0"/>
                        </a:spcBef>
                        <a:spcAft>
                          <a:spcPts val="0"/>
                        </a:spcAft>
                        <a:buClrTx/>
                        <a:buSzTx/>
                        <a:buFontTx/>
                        <a:buNone/>
                        <a:tabLst/>
                        <a:defRPr/>
                      </a:pPr>
                      <a:r>
                        <a:rPr lang="en-US" altLang="zh-CN" sz="1400" kern="100" dirty="0" smtClean="0">
                          <a:solidFill>
                            <a:schemeClr val="tx1"/>
                          </a:solidFill>
                          <a:latin typeface="Times New Roman" pitchFamily="18" charset="0"/>
                          <a:ea typeface="宋体"/>
                          <a:cs typeface="Times New Roman" pitchFamily="18" charset="0"/>
                        </a:rPr>
                        <a:t>V</a:t>
                      </a:r>
                      <a:r>
                        <a:rPr lang="zh-CN" altLang="en-US" sz="1400" kern="100" dirty="0" smtClean="0">
                          <a:solidFill>
                            <a:schemeClr val="tx1"/>
                          </a:solidFill>
                          <a:latin typeface="Times New Roman" pitchFamily="18" charset="0"/>
                          <a:ea typeface="宋体"/>
                          <a:cs typeface="Times New Roman" pitchFamily="18" charset="0"/>
                        </a:rPr>
                        <a:t>级</a:t>
                      </a:r>
                    </a:p>
                  </a:txBody>
                  <a:tcPr marL="87187" marR="87187" marT="32686" marB="326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048">
                <a:tc gridSpan="6">
                  <a:txBody>
                    <a:bodyPr/>
                    <a:lstStyle/>
                    <a:p>
                      <a:pPr indent="127000" algn="l">
                        <a:lnSpc>
                          <a:spcPct val="150000"/>
                        </a:lnSpc>
                        <a:spcAft>
                          <a:spcPts val="0"/>
                        </a:spcAft>
                      </a:pPr>
                      <a:r>
                        <a:rPr lang="zh-CN" sz="1400" kern="100" dirty="0">
                          <a:latin typeface="Times New Roman" pitchFamily="18" charset="0"/>
                          <a:ea typeface="宋体"/>
                          <a:cs typeface="Times New Roman" pitchFamily="18" charset="0"/>
                        </a:rPr>
                        <a:t>其它不构成特级和</a:t>
                      </a:r>
                      <a:r>
                        <a:rPr lang="en-US" sz="1400" kern="100" dirty="0">
                          <a:latin typeface="Times New Roman" pitchFamily="18" charset="0"/>
                          <a:ea typeface="宋体"/>
                          <a:cs typeface="Times New Roman" pitchFamily="18" charset="0"/>
                        </a:rPr>
                        <a:t>I</a:t>
                      </a:r>
                      <a:r>
                        <a:rPr lang="zh-CN" sz="1400" kern="100" dirty="0">
                          <a:latin typeface="Times New Roman" pitchFamily="18" charset="0"/>
                          <a:ea typeface="宋体"/>
                          <a:cs typeface="Times New Roman" pitchFamily="18" charset="0"/>
                        </a:rPr>
                        <a:t>、</a:t>
                      </a:r>
                      <a:r>
                        <a:rPr lang="en-US" sz="1400" kern="100" dirty="0">
                          <a:latin typeface="Times New Roman" pitchFamily="18" charset="0"/>
                          <a:ea typeface="宋体"/>
                          <a:cs typeface="Times New Roman" pitchFamily="18" charset="0"/>
                        </a:rPr>
                        <a:t>II</a:t>
                      </a:r>
                      <a:r>
                        <a:rPr lang="zh-CN" sz="1400" kern="100" dirty="0">
                          <a:latin typeface="Times New Roman" pitchFamily="18" charset="0"/>
                          <a:ea typeface="宋体"/>
                          <a:cs typeface="Times New Roman" pitchFamily="18" charset="0"/>
                        </a:rPr>
                        <a:t>、</a:t>
                      </a:r>
                      <a:r>
                        <a:rPr lang="en-US" sz="1400" kern="100" dirty="0" smtClean="0">
                          <a:latin typeface="Times New Roman" pitchFamily="18" charset="0"/>
                          <a:ea typeface="宋体"/>
                          <a:cs typeface="Times New Roman" pitchFamily="18" charset="0"/>
                        </a:rPr>
                        <a:t>III</a:t>
                      </a:r>
                      <a:r>
                        <a:rPr lang="zh-CN" sz="1400" kern="100" dirty="0" smtClean="0">
                          <a:latin typeface="Times New Roman" pitchFamily="18" charset="0"/>
                          <a:ea typeface="宋体"/>
                          <a:cs typeface="Times New Roman" pitchFamily="18" charset="0"/>
                        </a:rPr>
                        <a:t>级</a:t>
                      </a:r>
                      <a:r>
                        <a:rPr lang="zh-CN" sz="1400" kern="100" dirty="0">
                          <a:latin typeface="Times New Roman" pitchFamily="18" charset="0"/>
                          <a:ea typeface="宋体"/>
                          <a:cs typeface="Times New Roman" pitchFamily="18" charset="0"/>
                        </a:rPr>
                        <a:t>事件的突发事件均为</a:t>
                      </a:r>
                      <a:r>
                        <a:rPr lang="en-US" sz="1400" kern="100" dirty="0">
                          <a:latin typeface="Times New Roman" pitchFamily="18" charset="0"/>
                          <a:ea typeface="宋体"/>
                          <a:cs typeface="Times New Roman" pitchFamily="18" charset="0"/>
                        </a:rPr>
                        <a:t>V</a:t>
                      </a:r>
                      <a:r>
                        <a:rPr lang="zh-CN" sz="1400" kern="100" dirty="0">
                          <a:latin typeface="Times New Roman" pitchFamily="18" charset="0"/>
                          <a:ea typeface="宋体"/>
                          <a:cs typeface="Times New Roman" pitchFamily="18" charset="0"/>
                        </a:rPr>
                        <a:t>级事件</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Rectangle 130"/>
          <p:cNvSpPr txBox="1">
            <a:spLocks noChangeArrowheads="1"/>
          </p:cNvSpPr>
          <p:nvPr/>
        </p:nvSpPr>
        <p:spPr bwMode="auto">
          <a:xfrm>
            <a:off x="768995" y="129258"/>
            <a:ext cx="79928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990000"/>
                </a:solidFill>
                <a:latin typeface="FrutigerNext LT Medium" pitchFamily="34" charset="0"/>
                <a:ea typeface="黑体" pitchFamily="49" charset="-122"/>
                <a:cs typeface="+mj-cs"/>
              </a:rPr>
              <a:t>中石油局域网故障定级表</a:t>
            </a:r>
            <a:endParaRPr kumimoji="0" lang="zh-CN" altLang="en-US" sz="3200" b="1" i="0" u="none" strike="noStrike" kern="0" cap="none" spc="0" normalizeH="0" baseline="0" noProof="0" dirty="0" smtClean="0">
              <a:ln>
                <a:noFill/>
              </a:ln>
              <a:solidFill>
                <a:srgbClr val="990000"/>
              </a:solidFill>
              <a:effectLst/>
              <a:uLnTx/>
              <a:uFillTx/>
              <a:latin typeface="FrutigerNext LT Medium" pitchFamily="34" charset="0"/>
              <a:ea typeface="黑体" pitchFamily="49" charset="-122"/>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859379"/>
      </p:ext>
    </p:extLst>
  </p:cSld>
  <p:clrMapOvr>
    <a:masterClrMapping/>
  </p:clrMapOvr>
  <p:transition advClick="0" advTm="8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85019" y="260648"/>
            <a:ext cx="7632700" cy="726851"/>
          </a:xfrm>
        </p:spPr>
        <p:txBody>
          <a:bodyPr/>
          <a:lstStyle/>
          <a:p>
            <a:pPr lvl="1"/>
            <a:r>
              <a:rPr lang="zh-CN" altLang="en-US" dirty="0">
                <a:latin typeface="黑体" pitchFamily="2" charset="-122"/>
                <a:ea typeface="黑体" pitchFamily="2" charset="-122"/>
              </a:rPr>
              <a:t>维护</a:t>
            </a:r>
            <a:r>
              <a:rPr lang="zh-CN" altLang="en-US" dirty="0" smtClean="0">
                <a:latin typeface="黑体" pitchFamily="2" charset="-122"/>
                <a:ea typeface="黑体" pitchFamily="2" charset="-122"/>
              </a:rPr>
              <a:t>策略与能力矩阵分工</a:t>
            </a:r>
          </a:p>
        </p:txBody>
      </p:sp>
      <p:sp>
        <p:nvSpPr>
          <p:cNvPr id="71682" name="Rectangle 2"/>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4" name="Rectangle 4"/>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6" name="Rectangle 6"/>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9" name="Rectangle 13"/>
          <p:cNvSpPr>
            <a:spLocks noChangeArrowheads="1"/>
          </p:cNvSpPr>
          <p:nvPr/>
        </p:nvSpPr>
        <p:spPr bwMode="gray">
          <a:xfrm>
            <a:off x="759878" y="1214881"/>
            <a:ext cx="2317601" cy="337855"/>
          </a:xfrm>
          <a:prstGeom prst="rect">
            <a:avLst/>
          </a:prstGeom>
          <a:solidFill>
            <a:schemeClr val="hlink"/>
          </a:solidFill>
          <a:ln w="12700">
            <a:solidFill>
              <a:srgbClr val="DDDDDD"/>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pitchFamily="34" charset="0"/>
                <a:cs typeface="Arial" pitchFamily="34" charset="0"/>
              </a:rPr>
              <a:t>客户方</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140" name="Rectangle 14"/>
          <p:cNvSpPr>
            <a:spLocks noChangeArrowheads="1"/>
          </p:cNvSpPr>
          <p:nvPr/>
        </p:nvSpPr>
        <p:spPr bwMode="gray">
          <a:xfrm>
            <a:off x="759878" y="1552736"/>
            <a:ext cx="2317601" cy="35324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outerShdw dist="53882" dir="2700000" algn="ctr" rotWithShape="0">
              <a:srgbClr val="808080">
                <a:alpha val="50000"/>
              </a:srgbClr>
            </a:outerShdw>
          </a:effectLst>
        </p:spPr>
        <p:txBody>
          <a:bodyPr vert="horz" wrap="square" lIns="180000" tIns="216000" rIns="144000" bIns="72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kumimoji="0" lang="zh-CN" altLang="en-US" sz="1800" b="1" i="0" u="none" strike="noStrike" cap="none" normalizeH="0" baseline="0" dirty="0" smtClean="0">
                <a:ln>
                  <a:noFill/>
                </a:ln>
                <a:solidFill>
                  <a:schemeClr val="tx1"/>
                </a:solidFill>
                <a:effectLst/>
                <a:latin typeface="Arial" pitchFamily="34" charset="0"/>
                <a:cs typeface="Arial" pitchFamily="34" charset="0"/>
              </a:rPr>
              <a:t>项目组为核心</a:t>
            </a:r>
            <a:endParaRPr kumimoji="0" lang="en-US" altLang="zh-CN"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地区公司需求处理</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简单问题自行处理</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a:latin typeface="Arial" pitchFamily="34" charset="0"/>
                <a:cs typeface="Arial" pitchFamily="34" charset="0"/>
              </a:rPr>
              <a:t>疑难</a:t>
            </a:r>
            <a:r>
              <a:rPr lang="zh-CN" altLang="en-US" dirty="0" smtClean="0">
                <a:latin typeface="Arial" pitchFamily="34" charset="0"/>
                <a:cs typeface="Arial" pitchFamily="34" charset="0"/>
              </a:rPr>
              <a:t>通报驻场</a:t>
            </a:r>
            <a:r>
              <a:rPr lang="en-US" altLang="zh-CN" dirty="0" smtClean="0">
                <a:latin typeface="Arial" pitchFamily="34" charset="0"/>
                <a:cs typeface="Arial" pitchFamily="34" charset="0"/>
              </a:rPr>
              <a:t>400</a:t>
            </a:r>
            <a:endParaRPr lang="en-US" altLang="zh-CN"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lang="zh-CN" altLang="en-US" b="1" dirty="0" smtClean="0">
                <a:latin typeface="Arial" pitchFamily="34" charset="0"/>
                <a:cs typeface="Arial" pitchFamily="34" charset="0"/>
              </a:rPr>
              <a:t>地区公司通报配合</a:t>
            </a:r>
            <a:endParaRPr lang="en-US" altLang="zh-CN" b="1"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需求故障通报总部现场故障处理配合</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1" name="Rectangle 13"/>
          <p:cNvSpPr>
            <a:spLocks noChangeArrowheads="1"/>
          </p:cNvSpPr>
          <p:nvPr/>
        </p:nvSpPr>
        <p:spPr bwMode="gray">
          <a:xfrm>
            <a:off x="3229879" y="1214881"/>
            <a:ext cx="2317601" cy="337855"/>
          </a:xfrm>
          <a:prstGeom prst="rect">
            <a:avLst/>
          </a:prstGeom>
          <a:solidFill>
            <a:schemeClr val="hlink"/>
          </a:solidFill>
          <a:ln w="12700">
            <a:solidFill>
              <a:srgbClr val="DDDDDD"/>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pitchFamily="34" charset="0"/>
                <a:cs typeface="Arial" pitchFamily="34" charset="0"/>
              </a:rPr>
              <a:t>华为方</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142" name="Rectangle 14"/>
          <p:cNvSpPr>
            <a:spLocks noChangeArrowheads="1"/>
          </p:cNvSpPr>
          <p:nvPr/>
        </p:nvSpPr>
        <p:spPr bwMode="gray">
          <a:xfrm>
            <a:off x="3229879" y="1552736"/>
            <a:ext cx="2317601" cy="35324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outerShdw dist="53882" dir="2700000" algn="ctr" rotWithShape="0">
              <a:srgbClr val="808080">
                <a:alpha val="50000"/>
              </a:srgbClr>
            </a:outerShdw>
          </a:effectLst>
        </p:spPr>
        <p:txBody>
          <a:bodyPr vert="horz" wrap="square" lIns="180000" tIns="216000" rIns="144000" bIns="72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kumimoji="0" lang="zh-CN" altLang="en-US" sz="1800" b="1" i="0" u="none" strike="noStrike" cap="none" normalizeH="0" baseline="0" dirty="0" smtClean="0">
                <a:ln>
                  <a:noFill/>
                </a:ln>
                <a:solidFill>
                  <a:schemeClr val="tx1"/>
                </a:solidFill>
                <a:effectLst/>
                <a:latin typeface="Arial" pitchFamily="34" charset="0"/>
                <a:cs typeface="Arial" pitchFamily="34" charset="0"/>
              </a:rPr>
              <a:t>平台驻场为核心</a:t>
            </a:r>
            <a:endParaRPr kumimoji="0" lang="en-US" altLang="zh-CN"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kumimoji="0" lang="zh-CN" altLang="en-US" sz="1800" i="0" u="none" strike="noStrike" cap="none" normalizeH="0" baseline="0" dirty="0" smtClean="0">
                <a:ln>
                  <a:noFill/>
                </a:ln>
                <a:solidFill>
                  <a:schemeClr val="tx1"/>
                </a:solidFill>
                <a:effectLst/>
                <a:latin typeface="Arial" pitchFamily="34" charset="0"/>
                <a:cs typeface="Arial" pitchFamily="34" charset="0"/>
              </a:rPr>
              <a:t>日常故障主导处理</a:t>
            </a:r>
            <a:endParaRPr kumimoji="0" lang="en-US" altLang="zh-CN" sz="18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现场服务及时响应</a:t>
            </a:r>
            <a:endParaRPr lang="en-US" altLang="zh-CN"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lang="en-US" altLang="zh-CN" b="1"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kumimoji="0" lang="zh-CN" altLang="en-US" sz="1800" b="1" i="0" u="none" strike="noStrike" cap="none" normalizeH="0" baseline="0" dirty="0" smtClean="0">
                <a:ln>
                  <a:noFill/>
                </a:ln>
                <a:solidFill>
                  <a:schemeClr val="tx1"/>
                </a:solidFill>
                <a:effectLst/>
                <a:latin typeface="Arial" pitchFamily="34" charset="0"/>
                <a:cs typeface="Arial" pitchFamily="34" charset="0"/>
              </a:rPr>
              <a:t>系统部抓大放小</a:t>
            </a:r>
            <a:endParaRPr kumimoji="0" lang="en-US" altLang="zh-CN"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kumimoji="0" lang="zh-CN" altLang="en-US" sz="1800" i="0" u="none" strike="noStrike" cap="none" normalizeH="0" baseline="0" dirty="0" smtClean="0">
                <a:ln>
                  <a:noFill/>
                </a:ln>
                <a:solidFill>
                  <a:schemeClr val="tx1"/>
                </a:solidFill>
                <a:effectLst/>
                <a:latin typeface="Arial" pitchFamily="34" charset="0"/>
                <a:cs typeface="Arial" pitchFamily="34" charset="0"/>
              </a:rPr>
              <a:t>重大故障处理</a:t>
            </a:r>
            <a:endParaRPr kumimoji="0" lang="en-US" altLang="zh-CN" sz="18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重大事故恢复</a:t>
            </a:r>
            <a:endParaRPr kumimoji="0" lang="en-US" altLang="zh-CN" sz="18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重大方案评审</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kumimoji="0" lang="en-US" altLang="zh-CN"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buFont typeface="Wingdings" pitchFamily="2" charset="2"/>
              <a:buChar char="§"/>
              <a:tabLst/>
            </a:pPr>
            <a:r>
              <a:rPr lang="zh-CN" altLang="en-US" b="1" dirty="0" smtClean="0">
                <a:latin typeface="Arial" pitchFamily="34" charset="0"/>
                <a:cs typeface="Arial" pitchFamily="34" charset="0"/>
              </a:rPr>
              <a:t>代表处配合支撑</a:t>
            </a:r>
            <a:endParaRPr lang="en-US" altLang="zh-CN" b="1"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重大故障支持</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r>
              <a:rPr lang="zh-CN" altLang="en-US" dirty="0" smtClean="0">
                <a:latin typeface="Arial" pitchFamily="34" charset="0"/>
                <a:cs typeface="Arial" pitchFamily="34" charset="0"/>
              </a:rPr>
              <a:t>区域满意度保证</a:t>
            </a:r>
            <a:endParaRPr lang="en-US" altLang="zh-CN"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rgbClr val="292929"/>
              </a:buClr>
              <a:buSzPts val="1600"/>
              <a:tabLst/>
            </a:pPr>
            <a:endParaRPr lang="en-US" altLang="zh-CN" dirty="0" smtClean="0">
              <a:latin typeface="Arial" pitchFamily="34" charset="0"/>
              <a:cs typeface="Arial" pitchFamily="34" charset="0"/>
            </a:endParaRPr>
          </a:p>
        </p:txBody>
      </p:sp>
      <p:sp>
        <p:nvSpPr>
          <p:cNvPr id="143" name="Rectangle 14"/>
          <p:cNvSpPr>
            <a:spLocks noChangeArrowheads="1"/>
          </p:cNvSpPr>
          <p:nvPr/>
        </p:nvSpPr>
        <p:spPr bwMode="gray">
          <a:xfrm>
            <a:off x="985019" y="5301208"/>
            <a:ext cx="4562461" cy="730823"/>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vert="horz" wrap="square" lIns="108000" tIns="108000" rIns="144000" bIns="7200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Arial" pitchFamily="34" charset="0"/>
                <a:cs typeface="Arial" pitchFamily="34" charset="0"/>
              </a:rPr>
              <a:t>双方维护策略</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4" name="Rectangle 14"/>
          <p:cNvSpPr>
            <a:spLocks noChangeArrowheads="1"/>
          </p:cNvSpPr>
          <p:nvPr/>
        </p:nvSpPr>
        <p:spPr bwMode="gray">
          <a:xfrm rot="16200000">
            <a:off x="517002" y="5548548"/>
            <a:ext cx="710892" cy="225142"/>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5" name="Rectangle 14"/>
          <p:cNvSpPr>
            <a:spLocks noChangeArrowheads="1"/>
          </p:cNvSpPr>
          <p:nvPr/>
        </p:nvSpPr>
        <p:spPr bwMode="gray">
          <a:xfrm>
            <a:off x="6313611" y="5305673"/>
            <a:ext cx="5498565" cy="730823"/>
          </a:xfrm>
          <a:prstGeom prst="rect">
            <a:avLst/>
          </a:prstGeom>
          <a:solidFill>
            <a:schemeClr val="bg1"/>
          </a:solidFill>
          <a:ln w="12700">
            <a:solidFill>
              <a:srgbClr val="DDDDDD"/>
            </a:solidFill>
            <a:miter lim="800000"/>
            <a:headEnd/>
            <a:tailEnd/>
          </a:ln>
          <a:effectLst/>
          <a:extLst>
            <a:ext uri="{AF507438-7753-43E0-B8FC-AC1667EBCBE1}">
              <a14:hiddenEffects xmlns:a14="http://schemas.microsoft.com/office/drawing/2010/main">
                <a:effectLst>
                  <a:outerShdw dist="53882" dir="2700000" algn="ctr" rotWithShape="0">
                    <a:srgbClr val="808080">
                      <a:alpha val="50000"/>
                    </a:srgbClr>
                  </a:outerShdw>
                </a:effectLst>
              </a14:hiddenEffects>
            </a:ext>
          </a:extLst>
        </p:spPr>
        <p:txBody>
          <a:bodyPr vert="horz" wrap="square" lIns="108000" tIns="108000" rIns="144000" bIns="72000" numCol="1" anchor="ctr" anchorCtr="0" compatLnSpc="1">
            <a:prstTxWarp prst="textNoShape">
              <a:avLst/>
            </a:prstTxWarp>
          </a:bodyPr>
          <a:lstStyle/>
          <a:p>
            <a:pPr lvl="0" algn="ctr"/>
            <a:r>
              <a:rPr lang="zh-CN" altLang="en-US" dirty="0" smtClean="0">
                <a:latin typeface="Arial" pitchFamily="34" charset="0"/>
                <a:cs typeface="Arial" pitchFamily="34" charset="0"/>
              </a:rPr>
              <a:t>维护能力</a:t>
            </a:r>
            <a:r>
              <a:rPr lang="zh-CN" altLang="en-US" dirty="0">
                <a:latin typeface="Arial" pitchFamily="34" charset="0"/>
                <a:cs typeface="Arial" pitchFamily="34" charset="0"/>
              </a:rPr>
              <a:t>矩阵</a:t>
            </a:r>
            <a:endParaRPr lang="en-US" altLang="zh-CN" dirty="0">
              <a:latin typeface="Arial" pitchFamily="34" charset="0"/>
              <a:cs typeface="Arial"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362751908"/>
              </p:ext>
            </p:extLst>
          </p:nvPr>
        </p:nvGraphicFramePr>
        <p:xfrm>
          <a:off x="6016461" y="1214876"/>
          <a:ext cx="6178714" cy="3870310"/>
        </p:xfrm>
        <a:graphic>
          <a:graphicData uri="http://schemas.openxmlformats.org/drawingml/2006/table">
            <a:tbl>
              <a:tblPr firstRow="1" bandRow="1">
                <a:tableStyleId>{5C22544A-7EE6-4342-B048-85BDC9FD1C3A}</a:tableStyleId>
              </a:tblPr>
              <a:tblGrid>
                <a:gridCol w="1967065"/>
                <a:gridCol w="2244584"/>
                <a:gridCol w="1967065"/>
              </a:tblGrid>
              <a:tr h="387031">
                <a:tc>
                  <a:txBody>
                    <a:bodyPr/>
                    <a:lstStyle/>
                    <a:p>
                      <a:pPr algn="ctr" fontAlgn="ctr"/>
                      <a:r>
                        <a:rPr lang="zh-CN" altLang="en-US" sz="1800" b="1" i="0" u="none" strike="noStrike" dirty="0">
                          <a:solidFill>
                            <a:srgbClr val="000000"/>
                          </a:solidFill>
                          <a:effectLst/>
                          <a:latin typeface="宋体" panose="02010600030101010101" pitchFamily="2" charset="-122"/>
                          <a:ea typeface="宋体" panose="02010600030101010101" pitchFamily="2" charset="-122"/>
                        </a:rPr>
                        <a:t>工作类别</a:t>
                      </a:r>
                    </a:p>
                  </a:txBody>
                  <a:tcPr marL="9525" marR="9525" marT="9525" marB="0" anchor="ctr"/>
                </a:tc>
                <a:tc>
                  <a:txBody>
                    <a:bodyPr/>
                    <a:lstStyle/>
                    <a:p>
                      <a:pPr algn="ctr" fontAlgn="ctr"/>
                      <a:r>
                        <a:rPr lang="zh-CN" altLang="en-US" sz="1800" b="1" i="0" u="none" strike="noStrike" dirty="0">
                          <a:solidFill>
                            <a:srgbClr val="000000"/>
                          </a:solidFill>
                          <a:effectLst/>
                          <a:latin typeface="宋体" panose="02010600030101010101" pitchFamily="2" charset="-122"/>
                          <a:ea typeface="宋体" panose="02010600030101010101" pitchFamily="2" charset="-122"/>
                        </a:rPr>
                        <a:t>能力要求</a:t>
                      </a:r>
                    </a:p>
                  </a:txBody>
                  <a:tcPr marL="9525" marR="9525" marT="9525" marB="0" anchor="ctr"/>
                </a:tc>
                <a:tc>
                  <a:txBody>
                    <a:bodyPr/>
                    <a:lstStyle/>
                    <a:p>
                      <a:pPr algn="ctr" fontAlgn="ctr"/>
                      <a:r>
                        <a:rPr lang="zh-CN" altLang="en-US" sz="1800" b="1" i="0" u="none" strike="noStrike" dirty="0">
                          <a:solidFill>
                            <a:srgbClr val="000000"/>
                          </a:solidFill>
                          <a:effectLst/>
                          <a:latin typeface="宋体" panose="02010600030101010101" pitchFamily="2" charset="-122"/>
                          <a:ea typeface="宋体" panose="02010600030101010101" pitchFamily="2" charset="-122"/>
                        </a:rPr>
                        <a:t>备注</a:t>
                      </a: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一般问题处理</a:t>
                      </a:r>
                    </a:p>
                  </a:txBody>
                  <a:tcPr marL="9525" marR="9525" marT="9525" marB="0" anchor="ctr"/>
                </a:tc>
                <a:tc>
                  <a:txBody>
                    <a:bodyPr/>
                    <a:lstStyle/>
                    <a:p>
                      <a:pPr algn="l" fontAlgn="ctr"/>
                      <a:r>
                        <a:rPr lang="en-US" sz="1600" b="0" i="0" u="none" strike="noStrike" dirty="0">
                          <a:solidFill>
                            <a:srgbClr val="000000"/>
                          </a:solidFill>
                          <a:effectLst/>
                          <a:latin typeface="宋体" panose="02010600030101010101" pitchFamily="2" charset="-122"/>
                          <a:ea typeface="宋体" panose="02010600030101010101" pitchFamily="2" charset="-122"/>
                        </a:rPr>
                        <a:t>ASP</a:t>
                      </a:r>
                      <a:r>
                        <a:rPr lang="zh-CN" altLang="en-US" sz="1600" b="0" i="0" u="none" strike="noStrike" dirty="0">
                          <a:solidFill>
                            <a:srgbClr val="000000"/>
                          </a:solidFill>
                          <a:effectLst/>
                          <a:latin typeface="宋体" panose="02010600030101010101" pitchFamily="2" charset="-122"/>
                          <a:ea typeface="宋体" panose="02010600030101010101" pitchFamily="2" charset="-122"/>
                        </a:rPr>
                        <a:t>中级</a:t>
                      </a: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普通问题由平台和</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主导进行处理</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复杂问题处理</a:t>
                      </a:r>
                    </a:p>
                  </a:txBody>
                  <a:tcPr marL="9525" marR="9525" marT="9525" marB="0" anchor="ctr"/>
                </a:tc>
                <a:tc>
                  <a:txBody>
                    <a:bodyPr/>
                    <a:lstStyle/>
                    <a:p>
                      <a:pPr algn="l" fontAlgn="ctr"/>
                      <a:r>
                        <a:rPr lang="en-US" sz="1600" b="0" i="0" u="none" strike="noStrike" dirty="0">
                          <a:solidFill>
                            <a:srgbClr val="000000"/>
                          </a:solidFill>
                          <a:effectLst/>
                          <a:latin typeface="宋体" panose="02010600030101010101" pitchFamily="2" charset="-122"/>
                          <a:ea typeface="宋体" panose="02010600030101010101" pitchFamily="2" charset="-122"/>
                        </a:rPr>
                        <a:t>ASP</a:t>
                      </a:r>
                      <a:r>
                        <a:rPr lang="zh-CN" altLang="en-US" sz="1600" b="0" i="0" u="none" strike="noStrike" dirty="0">
                          <a:solidFill>
                            <a:srgbClr val="000000"/>
                          </a:solidFill>
                          <a:effectLst/>
                          <a:latin typeface="宋体" panose="02010600030101010101" pitchFamily="2" charset="-122"/>
                          <a:ea typeface="宋体" panose="02010600030101010101" pitchFamily="2" charset="-122"/>
                        </a:rPr>
                        <a:t>高级</a:t>
                      </a: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复杂问题由</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高级人员处理，但是目前无源</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a:solidFill>
                            <a:srgbClr val="000000"/>
                          </a:solidFill>
                          <a:effectLst/>
                          <a:latin typeface="宋体" panose="02010600030101010101" pitchFamily="2" charset="-122"/>
                          <a:ea typeface="宋体" panose="02010600030101010101" pitchFamily="2" charset="-122"/>
                        </a:rPr>
                        <a:t>重大事故恢复</a:t>
                      </a:r>
                    </a:p>
                  </a:txBody>
                  <a:tcPr marL="9525" marR="9525" marT="9525" marB="0" anchor="ctr"/>
                </a:tc>
                <a:tc>
                  <a:txBody>
                    <a:bodyPr/>
                    <a:lstStyle/>
                    <a:p>
                      <a:pPr algn="l" fontAlgn="ctr"/>
                      <a:r>
                        <a:rPr lang="en-US" sz="1600" b="0" i="0" u="none" strike="noStrike" dirty="0">
                          <a:solidFill>
                            <a:srgbClr val="000000"/>
                          </a:solidFill>
                          <a:effectLst/>
                          <a:latin typeface="宋体" panose="02010600030101010101" pitchFamily="2" charset="-122"/>
                          <a:ea typeface="宋体" panose="02010600030101010101" pitchFamily="2" charset="-122"/>
                        </a:rPr>
                        <a:t>ASP</a:t>
                      </a:r>
                      <a:r>
                        <a:rPr lang="zh-CN" altLang="en-US" sz="1600" b="0" i="0" u="none" strike="noStrike" dirty="0">
                          <a:solidFill>
                            <a:srgbClr val="000000"/>
                          </a:solidFill>
                          <a:effectLst/>
                          <a:latin typeface="宋体" panose="02010600030101010101" pitchFamily="2" charset="-122"/>
                          <a:ea typeface="宋体" panose="02010600030101010101" pitchFamily="2" charset="-122"/>
                        </a:rPr>
                        <a:t>高级</a:t>
                      </a: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自有人员主导参与，无源，</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无法参与</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客户方案评审</a:t>
                      </a:r>
                    </a:p>
                  </a:txBody>
                  <a:tcPr marL="9525" marR="9525" marT="9525" marB="0" anchor="ctr"/>
                </a:tc>
                <a:tc>
                  <a:txBody>
                    <a:bodyPr/>
                    <a:lstStyle/>
                    <a:p>
                      <a:pPr algn="l" fontAlgn="ctr"/>
                      <a:r>
                        <a:rPr lang="en-US" sz="1600" b="0" i="0" u="none" strike="noStrike" dirty="0">
                          <a:solidFill>
                            <a:srgbClr val="000000"/>
                          </a:solidFill>
                          <a:effectLst/>
                          <a:latin typeface="宋体" panose="02010600030101010101" pitchFamily="2" charset="-122"/>
                          <a:ea typeface="宋体" panose="02010600030101010101" pitchFamily="2" charset="-122"/>
                        </a:rPr>
                        <a:t>ASP</a:t>
                      </a:r>
                      <a:r>
                        <a:rPr lang="zh-CN" altLang="en-US" sz="1600" b="0" i="0" u="none" strike="noStrike" dirty="0">
                          <a:solidFill>
                            <a:srgbClr val="000000"/>
                          </a:solidFill>
                          <a:effectLst/>
                          <a:latin typeface="宋体" panose="02010600030101010101" pitchFamily="2" charset="-122"/>
                          <a:ea typeface="宋体" panose="02010600030101010101" pitchFamily="2" charset="-122"/>
                        </a:rPr>
                        <a:t>高级</a:t>
                      </a: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自有人员主导参与，无源，</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无法参与</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a:solidFill>
                            <a:srgbClr val="000000"/>
                          </a:solidFill>
                          <a:effectLst/>
                          <a:latin typeface="宋体" panose="02010600030101010101" pitchFamily="2" charset="-122"/>
                          <a:ea typeface="宋体" panose="02010600030101010101" pitchFamily="2" charset="-122"/>
                        </a:rPr>
                        <a:t>网络巡检分析</a:t>
                      </a:r>
                    </a:p>
                  </a:txBody>
                  <a:tcPr marL="9525" marR="9525" marT="9525" marB="0" anchor="ctr"/>
                </a:tc>
                <a:tc>
                  <a:txBody>
                    <a:bodyPr/>
                    <a:lstStyle/>
                    <a:p>
                      <a:pPr algn="l" fontAlgn="ctr"/>
                      <a:r>
                        <a:rPr lang="en-US" sz="1600" b="0" i="0" u="none" strike="noStrike" dirty="0">
                          <a:solidFill>
                            <a:srgbClr val="000000"/>
                          </a:solidFill>
                          <a:effectLst/>
                          <a:latin typeface="宋体" panose="02010600030101010101" pitchFamily="2" charset="-122"/>
                          <a:ea typeface="宋体" panose="02010600030101010101" pitchFamily="2" charset="-122"/>
                        </a:rPr>
                        <a:t>ASP</a:t>
                      </a:r>
                      <a:r>
                        <a:rPr lang="zh-CN" altLang="en-US" sz="1600" b="0" i="0" u="none" strike="noStrike" dirty="0">
                          <a:solidFill>
                            <a:srgbClr val="000000"/>
                          </a:solidFill>
                          <a:effectLst/>
                          <a:latin typeface="宋体" panose="02010600030101010101" pitchFamily="2" charset="-122"/>
                          <a:ea typeface="宋体" panose="02010600030101010101" pitchFamily="2" charset="-122"/>
                        </a:rPr>
                        <a:t>高级</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自有人员主导参与，无源，目前仅能驻场辅助</a:t>
                      </a:r>
                    </a:p>
                  </a:txBody>
                  <a:tcPr marL="9525" marR="9525" marT="9525" marB="0" anchor="ctr"/>
                </a:tc>
              </a:tr>
              <a:tr h="387031">
                <a:tc>
                  <a:txBody>
                    <a:bodyPr/>
                    <a:lstStyle/>
                    <a:p>
                      <a:pPr algn="l" fontAlgn="ctr"/>
                      <a:r>
                        <a:rPr lang="zh-CN" altLang="en-US" sz="1600" b="0" i="0" u="none" strike="noStrike">
                          <a:solidFill>
                            <a:srgbClr val="000000"/>
                          </a:solidFill>
                          <a:effectLst/>
                          <a:latin typeface="宋体" panose="02010600030101010101" pitchFamily="2" charset="-122"/>
                          <a:ea typeface="宋体" panose="02010600030101010101" pitchFamily="2" charset="-122"/>
                        </a:rPr>
                        <a:t>现网评估优化</a:t>
                      </a:r>
                    </a:p>
                  </a:txBody>
                  <a:tcPr marL="9525" marR="9525" marT="9525" marB="0" anchor="ctr"/>
                </a:tc>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华为自有</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自有人员主导参与，</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配合</a:t>
                      </a:r>
                    </a:p>
                  </a:txBody>
                  <a:tcPr marL="9525" marR="9525" marT="9525" marB="0" anchor="ctr"/>
                </a:tc>
              </a:tr>
              <a:tr h="387031">
                <a:tc>
                  <a:txBody>
                    <a:bodyPr/>
                    <a:lstStyle/>
                    <a:p>
                      <a:pPr algn="l" fontAlgn="ctr"/>
                      <a:r>
                        <a:rPr lang="zh-CN" altLang="en-US" sz="1600" b="0" i="0" u="none" strike="noStrike">
                          <a:solidFill>
                            <a:srgbClr val="000000"/>
                          </a:solidFill>
                          <a:effectLst/>
                          <a:latin typeface="宋体" panose="02010600030101010101" pitchFamily="2" charset="-122"/>
                          <a:ea typeface="宋体" panose="02010600030101010101" pitchFamily="2" charset="-122"/>
                        </a:rPr>
                        <a:t>版本策略制定</a:t>
                      </a:r>
                    </a:p>
                  </a:txBody>
                  <a:tcPr marL="9525" marR="9525" marT="9525" marB="0" anchor="ctr"/>
                </a:tc>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华为自有</a:t>
                      </a: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自有人员主导</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a:solidFill>
                            <a:srgbClr val="000000"/>
                          </a:solidFill>
                          <a:effectLst/>
                          <a:latin typeface="宋体" panose="02010600030101010101" pitchFamily="2" charset="-122"/>
                          <a:ea typeface="宋体" panose="02010600030101010101" pitchFamily="2" charset="-122"/>
                        </a:rPr>
                        <a:t>客户恳谈交流</a:t>
                      </a:r>
                    </a:p>
                  </a:txBody>
                  <a:tcPr marL="9525" marR="9525" marT="9525" marB="0" anchor="ctr"/>
                </a:tc>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华为自有</a:t>
                      </a: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自有人员主导</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7031">
                <a:tc>
                  <a:txBody>
                    <a:bodyPr/>
                    <a:lstStyle/>
                    <a:p>
                      <a:pPr algn="l" fontAlgn="ctr"/>
                      <a:r>
                        <a:rPr lang="zh-CN" altLang="en-US" sz="1600" b="0" i="0" u="none" strike="noStrike">
                          <a:solidFill>
                            <a:srgbClr val="000000"/>
                          </a:solidFill>
                          <a:effectLst/>
                          <a:latin typeface="宋体" panose="02010600030101010101" pitchFamily="2" charset="-122"/>
                          <a:ea typeface="宋体" panose="02010600030101010101" pitchFamily="2" charset="-122"/>
                        </a:rPr>
                        <a:t>重大事件保障</a:t>
                      </a:r>
                    </a:p>
                  </a:txBody>
                  <a:tcPr marL="9525" marR="9525" marT="9525" marB="0" anchor="ctr"/>
                </a:tc>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华为自</a:t>
                      </a:r>
                      <a:r>
                        <a:rPr lang="zh-CN" altLang="en-US" sz="1600" b="0" i="0" u="none" strike="noStrike" dirty="0" smtClean="0">
                          <a:solidFill>
                            <a:srgbClr val="000000"/>
                          </a:solidFill>
                          <a:effectLst/>
                          <a:latin typeface="宋体" panose="02010600030101010101" pitchFamily="2" charset="-122"/>
                          <a:ea typeface="宋体" panose="02010600030101010101" pitchFamily="2" charset="-122"/>
                        </a:rPr>
                        <a:t>有</a:t>
                      </a:r>
                      <a:r>
                        <a:rPr lang="en-US" altLang="zh-CN" sz="1600" b="0" i="0" u="none" strike="noStrike" dirty="0" smtClean="0">
                          <a:solidFill>
                            <a:srgbClr val="000000"/>
                          </a:solidFill>
                          <a:effectLst/>
                          <a:latin typeface="宋体" panose="02010600030101010101" pitchFamily="2" charset="-122"/>
                          <a:ea typeface="宋体" panose="02010600030101010101" pitchFamily="2" charset="-122"/>
                        </a:rPr>
                        <a:t>/ASP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低风险由</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ASP</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主导，高风险自有人员参与</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
        <p:nvSpPr>
          <p:cNvPr id="14" name="Rectangle 14"/>
          <p:cNvSpPr>
            <a:spLocks noChangeArrowheads="1"/>
          </p:cNvSpPr>
          <p:nvPr/>
        </p:nvSpPr>
        <p:spPr bwMode="gray">
          <a:xfrm rot="16200000">
            <a:off x="5742141" y="5568479"/>
            <a:ext cx="710892" cy="225142"/>
          </a:xfrm>
          <a:prstGeom prst="rect">
            <a:avLst/>
          </a:prstGeom>
          <a:solidFill>
            <a:srgbClr val="C40505"/>
          </a:solidFill>
          <a:ln w="12700">
            <a:solidFill>
              <a:srgbClr val="9F9F9F"/>
            </a:solidFill>
            <a:miter lim="800000"/>
            <a:headEnd/>
            <a:tailEnd/>
          </a:ln>
          <a:effectLst>
            <a:outerShdw dist="53882" dir="2700000" algn="ctr" rotWithShape="0">
              <a:srgbClr val="808080">
                <a:alpha val="50000"/>
              </a:srgbClr>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68018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974" y="369033"/>
            <a:ext cx="10176933" cy="745784"/>
          </a:xfrm>
        </p:spPr>
        <p:txBody>
          <a:bodyPr/>
          <a:lstStyle/>
          <a:p>
            <a:r>
              <a:rPr lang="zh-CN" altLang="en-US" dirty="0" smtClean="0">
                <a:solidFill>
                  <a:srgbClr val="C00000"/>
                </a:solidFill>
                <a:ea typeface="微软雅黑" pitchFamily="34" charset="-122"/>
                <a:cs typeface="Arial" pitchFamily="34" charset="0"/>
              </a:rPr>
              <a:t>中国</a:t>
            </a:r>
            <a:r>
              <a:rPr lang="zh-CN" altLang="en-US" dirty="0" smtClean="0">
                <a:solidFill>
                  <a:srgbClr val="C00000"/>
                </a:solidFill>
                <a:ea typeface="微软雅黑" pitchFamily="34" charset="-122"/>
                <a:cs typeface="Arial" pitchFamily="34" charset="0"/>
              </a:rPr>
              <a:t>石油全网组网概况</a:t>
            </a:r>
            <a:endParaRPr lang="zh-CN" altLang="en-US" dirty="0"/>
          </a:p>
        </p:txBody>
      </p:sp>
      <p:sp>
        <p:nvSpPr>
          <p:cNvPr id="8" name="矩形 7"/>
          <p:cNvSpPr/>
          <p:nvPr/>
        </p:nvSpPr>
        <p:spPr bwMode="auto">
          <a:xfrm>
            <a:off x="757054" y="2313739"/>
            <a:ext cx="4776731" cy="1860673"/>
          </a:xfrm>
          <a:prstGeom prst="rect">
            <a:avLst/>
          </a:prstGeom>
          <a:solidFill>
            <a:schemeClr val="bg1"/>
          </a:solidFill>
          <a:ln w="12700">
            <a:solidFill>
              <a:schemeClr val="bg1"/>
            </a:solidFill>
          </a:ln>
          <a:effectLst>
            <a:glow rad="63500">
              <a:schemeClr val="accent4">
                <a:satMod val="175000"/>
                <a:alpha val="9000"/>
              </a:schemeClr>
            </a:glow>
          </a:effectLst>
          <a:extLst/>
        </p:spPr>
        <p:txBody>
          <a:bodyPr vert="horz" wrap="square" lIns="121920" tIns="60960" rIns="121920" bIns="60960" numCol="1" rtlCol="0" anchor="t" anchorCtr="0" compatLnSpc="1">
            <a:prstTxWarp prst="textNoShape">
              <a:avLst/>
            </a:prstTxWarp>
          </a:bodyPr>
          <a:lstStyle/>
          <a:p>
            <a:endParaRPr lang="zh-CN" altLang="en-US" b="1">
              <a:solidFill>
                <a:srgbClr val="000000"/>
              </a:solidFill>
              <a:latin typeface="Arial" pitchFamily="34" charset="0"/>
              <a:ea typeface="宋体" pitchFamily="2"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1703084415"/>
              </p:ext>
            </p:extLst>
          </p:nvPr>
        </p:nvGraphicFramePr>
        <p:xfrm>
          <a:off x="728335" y="2315467"/>
          <a:ext cx="4805448" cy="1909095"/>
        </p:xfrm>
        <a:graphic>
          <a:graphicData uri="http://schemas.openxmlformats.org/drawingml/2006/table">
            <a:tbl>
              <a:tblPr firstRow="1" firstCol="1" bandRow="1">
                <a:tableStyleId>{5C22544A-7EE6-4342-B048-85BDC9FD1C3A}</a:tableStyleId>
              </a:tblPr>
              <a:tblGrid>
                <a:gridCol w="579744"/>
                <a:gridCol w="592629"/>
                <a:gridCol w="592629"/>
                <a:gridCol w="592629"/>
                <a:gridCol w="618396"/>
                <a:gridCol w="618396"/>
                <a:gridCol w="618396"/>
                <a:gridCol w="592629"/>
              </a:tblGrid>
              <a:tr h="901648">
                <a:tc>
                  <a:txBody>
                    <a:bodyPr/>
                    <a:lstStyle/>
                    <a:p>
                      <a:pPr algn="ctr">
                        <a:spcAft>
                          <a:spcPts val="0"/>
                        </a:spcAft>
                      </a:pPr>
                      <a:r>
                        <a:rPr lang="zh-CN" altLang="en-US" sz="1300" b="1" dirty="0" smtClean="0">
                          <a:effectLst/>
                          <a:latin typeface="宋体" panose="02010600030101010101" pitchFamily="2" charset="-122"/>
                          <a:ea typeface="宋体" panose="02010600030101010101" pitchFamily="2" charset="-122"/>
                          <a:cs typeface="宋体" panose="02010600030101010101" pitchFamily="2" charset="-122"/>
                        </a:rPr>
                        <a:t>大庆</a:t>
                      </a:r>
                      <a:endParaRPr lang="en-US" altLang="zh-CN" sz="1300" b="1" dirty="0" smtClean="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altLang="en-US" sz="1300" b="1" dirty="0" smtClean="0">
                          <a:effectLst/>
                          <a:latin typeface="宋体" panose="02010600030101010101" pitchFamily="2" charset="-122"/>
                          <a:ea typeface="宋体" panose="02010600030101010101" pitchFamily="2" charset="-122"/>
                          <a:cs typeface="宋体" panose="02010600030101010101" pitchFamily="2" charset="-122"/>
                        </a:rPr>
                        <a:t>区域</a:t>
                      </a:r>
                      <a:endParaRPr lang="zh-CN" sz="1300" b="1" dirty="0">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吉林</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altLang="en-US"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辽河</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altLang="en-US"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大连</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altLang="en-US"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京一</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京二</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京外</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华东</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r>
              <a:tr h="1007447">
                <a:tc>
                  <a:txBody>
                    <a:bodyPr/>
                    <a:lstStyle/>
                    <a:p>
                      <a:pPr marL="0" marR="0" indent="0" algn="ctr" defTabSz="685326" rtl="0" eaLnBrk="1" fontAlgn="auto" latinLnBrk="0" hangingPunct="1">
                        <a:lnSpc>
                          <a:spcPct val="100000"/>
                        </a:lnSpc>
                        <a:spcBef>
                          <a:spcPts val="0"/>
                        </a:spcBef>
                        <a:spcAft>
                          <a:spcPts val="0"/>
                        </a:spcAft>
                        <a:buClrTx/>
                        <a:buSzTx/>
                        <a:buFontTx/>
                        <a:buNone/>
                        <a:tabLst/>
                        <a:defRPr/>
                      </a:pP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华南</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p>
                    <a:p>
                      <a:pPr marL="0" algn="ctr" defTabSz="914400" rtl="0" eaLnBrk="1" latinLnBrk="0" hangingPunct="1">
                        <a:spcAft>
                          <a:spcPts val="0"/>
                        </a:spcAft>
                      </a:pPr>
                      <a:endParaRPr lang="zh-CN" altLang="en-US"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西安</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西南</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altLang="en-US"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兰州</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新疆</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B050"/>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海外</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6699"/>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卫星</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006699"/>
                    </a:solidFill>
                  </a:tcPr>
                </a:tc>
                <a:tc>
                  <a:txBody>
                    <a:bodyPr/>
                    <a:lstStyle/>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核心</a:t>
                      </a:r>
                      <a:endParaRPr lang="en-US" altLang="zh-CN"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p>
                      <a:pPr marL="0" algn="ctr" defTabSz="914400" rtl="0" eaLnBrk="1" latinLnBrk="0" hangingPunct="1">
                        <a:spcAft>
                          <a:spcPts val="0"/>
                        </a:spcAft>
                      </a:pPr>
                      <a:r>
                        <a:rPr lang="zh-CN" altLang="en-US" sz="1300" b="1" kern="1200" dirty="0" smtClean="0">
                          <a:solidFill>
                            <a:schemeClr val="lt1"/>
                          </a:solidFill>
                          <a:effectLst/>
                          <a:latin typeface="宋体" panose="02010600030101010101" pitchFamily="2" charset="-122"/>
                          <a:ea typeface="宋体" panose="02010600030101010101" pitchFamily="2" charset="-122"/>
                          <a:cs typeface="宋体" panose="02010600030101010101" pitchFamily="2" charset="-122"/>
                        </a:rPr>
                        <a:t>区域</a:t>
                      </a:r>
                      <a:endParaRPr lang="zh-CN" altLang="en-US" sz="1300" b="1" kern="1200" dirty="0">
                        <a:solidFill>
                          <a:schemeClr val="lt1"/>
                        </a:solidFill>
                        <a:effectLst/>
                        <a:latin typeface="宋体" panose="02010600030101010101" pitchFamily="2" charset="-122"/>
                        <a:ea typeface="宋体" panose="02010600030101010101" pitchFamily="2" charset="-122"/>
                        <a:cs typeface="宋体" panose="02010600030101010101" pitchFamily="2" charset="-122"/>
                      </a:endParaRPr>
                    </a:p>
                  </a:txBody>
                  <a:tcPr marL="12700" marR="12700" marT="12700" marB="0" anchor="ctr">
                    <a:solidFill>
                      <a:srgbClr val="FF0000"/>
                    </a:solidFill>
                  </a:tcPr>
                </a:tc>
              </a:tr>
            </a:tbl>
          </a:graphicData>
        </a:graphic>
      </p:graphicFrame>
      <p:grpSp>
        <p:nvGrpSpPr>
          <p:cNvPr id="14" name="组合 13"/>
          <p:cNvGrpSpPr/>
          <p:nvPr/>
        </p:nvGrpSpPr>
        <p:grpSpPr>
          <a:xfrm>
            <a:off x="5546577" y="1376817"/>
            <a:ext cx="6367991" cy="4507944"/>
            <a:chOff x="5646657" y="997262"/>
            <a:chExt cx="6480720" cy="5229853"/>
          </a:xfrm>
        </p:grpSpPr>
        <p:sp>
          <p:nvSpPr>
            <p:cNvPr id="15" name="Freeform 5"/>
            <p:cNvSpPr>
              <a:spLocks/>
            </p:cNvSpPr>
            <p:nvPr/>
          </p:nvSpPr>
          <p:spPr bwMode="invGray">
            <a:xfrm>
              <a:off x="9424136" y="5954371"/>
              <a:ext cx="356398" cy="272744"/>
            </a:xfrm>
            <a:custGeom>
              <a:avLst/>
              <a:gdLst>
                <a:gd name="T0" fmla="*/ 48 w 177"/>
                <a:gd name="T1" fmla="*/ 16 h 161"/>
                <a:gd name="T2" fmla="*/ 64 w 177"/>
                <a:gd name="T3" fmla="*/ 16 h 161"/>
                <a:gd name="T4" fmla="*/ 80 w 177"/>
                <a:gd name="T5" fmla="*/ 8 h 161"/>
                <a:gd name="T6" fmla="*/ 96 w 177"/>
                <a:gd name="T7" fmla="*/ 16 h 161"/>
                <a:gd name="T8" fmla="*/ 120 w 177"/>
                <a:gd name="T9" fmla="*/ 0 h 161"/>
                <a:gd name="T10" fmla="*/ 152 w 177"/>
                <a:gd name="T11" fmla="*/ 8 h 161"/>
                <a:gd name="T12" fmla="*/ 168 w 177"/>
                <a:gd name="T13" fmla="*/ 0 h 161"/>
                <a:gd name="T14" fmla="*/ 176 w 177"/>
                <a:gd name="T15" fmla="*/ 32 h 161"/>
                <a:gd name="T16" fmla="*/ 152 w 177"/>
                <a:gd name="T17" fmla="*/ 48 h 161"/>
                <a:gd name="T18" fmla="*/ 144 w 177"/>
                <a:gd name="T19" fmla="*/ 104 h 161"/>
                <a:gd name="T20" fmla="*/ 128 w 177"/>
                <a:gd name="T21" fmla="*/ 120 h 161"/>
                <a:gd name="T22" fmla="*/ 128 w 177"/>
                <a:gd name="T23" fmla="*/ 144 h 161"/>
                <a:gd name="T24" fmla="*/ 104 w 177"/>
                <a:gd name="T25" fmla="*/ 136 h 161"/>
                <a:gd name="T26" fmla="*/ 96 w 177"/>
                <a:gd name="T27" fmla="*/ 144 h 161"/>
                <a:gd name="T28" fmla="*/ 96 w 177"/>
                <a:gd name="T29" fmla="*/ 160 h 161"/>
                <a:gd name="T30" fmla="*/ 80 w 177"/>
                <a:gd name="T31" fmla="*/ 160 h 161"/>
                <a:gd name="T32" fmla="*/ 48 w 177"/>
                <a:gd name="T33" fmla="*/ 144 h 161"/>
                <a:gd name="T34" fmla="*/ 8 w 177"/>
                <a:gd name="T35" fmla="*/ 136 h 161"/>
                <a:gd name="T36" fmla="*/ 0 w 177"/>
                <a:gd name="T37" fmla="*/ 88 h 161"/>
                <a:gd name="T38" fmla="*/ 0 w 177"/>
                <a:gd name="T39" fmla="*/ 64 h 161"/>
                <a:gd name="T40" fmla="*/ 40 w 177"/>
                <a:gd name="T41" fmla="*/ 32 h 161"/>
                <a:gd name="T42" fmla="*/ 48 w 177"/>
                <a:gd name="T43" fmla="*/ 1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61"/>
                <a:gd name="T68" fmla="*/ 177 w 177"/>
                <a:gd name="T69" fmla="*/ 161 h 1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dirty="0">
                <a:solidFill>
                  <a:srgbClr val="000000"/>
                </a:solidFill>
                <a:latin typeface="微软雅黑" pitchFamily="34" charset="-122"/>
                <a:ea typeface="微软雅黑" pitchFamily="34" charset="-122"/>
              </a:endParaRPr>
            </a:p>
          </p:txBody>
        </p:sp>
        <p:sp>
          <p:nvSpPr>
            <p:cNvPr id="16" name="Rectangle 6"/>
            <p:cNvSpPr>
              <a:spLocks noChangeArrowheads="1"/>
            </p:cNvSpPr>
            <p:nvPr/>
          </p:nvSpPr>
          <p:spPr bwMode="invGray">
            <a:xfrm>
              <a:off x="9459440" y="6047097"/>
              <a:ext cx="321095" cy="119957"/>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海南</a:t>
              </a:r>
            </a:p>
          </p:txBody>
        </p:sp>
        <p:sp>
          <p:nvSpPr>
            <p:cNvPr id="17" name="Freeform 7"/>
            <p:cNvSpPr>
              <a:spLocks/>
            </p:cNvSpPr>
            <p:nvPr/>
          </p:nvSpPr>
          <p:spPr bwMode="invGray">
            <a:xfrm>
              <a:off x="10705149" y="1501590"/>
              <a:ext cx="1422228" cy="1182914"/>
            </a:xfrm>
            <a:custGeom>
              <a:avLst/>
              <a:gdLst>
                <a:gd name="T0" fmla="*/ 16 w 705"/>
                <a:gd name="T1" fmla="*/ 64 h 697"/>
                <a:gd name="T2" fmla="*/ 32 w 705"/>
                <a:gd name="T3" fmla="*/ 104 h 697"/>
                <a:gd name="T4" fmla="*/ 72 w 705"/>
                <a:gd name="T5" fmla="*/ 104 h 697"/>
                <a:gd name="T6" fmla="*/ 104 w 705"/>
                <a:gd name="T7" fmla="*/ 176 h 697"/>
                <a:gd name="T8" fmla="*/ 160 w 705"/>
                <a:gd name="T9" fmla="*/ 160 h 697"/>
                <a:gd name="T10" fmla="*/ 232 w 705"/>
                <a:gd name="T11" fmla="*/ 168 h 697"/>
                <a:gd name="T12" fmla="*/ 216 w 705"/>
                <a:gd name="T13" fmla="*/ 312 h 697"/>
                <a:gd name="T14" fmla="*/ 192 w 705"/>
                <a:gd name="T15" fmla="*/ 392 h 697"/>
                <a:gd name="T16" fmla="*/ 104 w 705"/>
                <a:gd name="T17" fmla="*/ 464 h 697"/>
                <a:gd name="T18" fmla="*/ 152 w 705"/>
                <a:gd name="T19" fmla="*/ 488 h 697"/>
                <a:gd name="T20" fmla="*/ 136 w 705"/>
                <a:gd name="T21" fmla="*/ 520 h 697"/>
                <a:gd name="T22" fmla="*/ 176 w 705"/>
                <a:gd name="T23" fmla="*/ 544 h 697"/>
                <a:gd name="T24" fmla="*/ 192 w 705"/>
                <a:gd name="T25" fmla="*/ 576 h 697"/>
                <a:gd name="T26" fmla="*/ 288 w 705"/>
                <a:gd name="T27" fmla="*/ 584 h 697"/>
                <a:gd name="T28" fmla="*/ 320 w 705"/>
                <a:gd name="T29" fmla="*/ 592 h 697"/>
                <a:gd name="T30" fmla="*/ 384 w 705"/>
                <a:gd name="T31" fmla="*/ 640 h 697"/>
                <a:gd name="T32" fmla="*/ 424 w 705"/>
                <a:gd name="T33" fmla="*/ 664 h 697"/>
                <a:gd name="T34" fmla="*/ 432 w 705"/>
                <a:gd name="T35" fmla="*/ 624 h 697"/>
                <a:gd name="T36" fmla="*/ 480 w 705"/>
                <a:gd name="T37" fmla="*/ 696 h 697"/>
                <a:gd name="T38" fmla="*/ 496 w 705"/>
                <a:gd name="T39" fmla="*/ 680 h 697"/>
                <a:gd name="T40" fmla="*/ 552 w 705"/>
                <a:gd name="T41" fmla="*/ 680 h 697"/>
                <a:gd name="T42" fmla="*/ 592 w 705"/>
                <a:gd name="T43" fmla="*/ 632 h 697"/>
                <a:gd name="T44" fmla="*/ 600 w 705"/>
                <a:gd name="T45" fmla="*/ 528 h 697"/>
                <a:gd name="T46" fmla="*/ 664 w 705"/>
                <a:gd name="T47" fmla="*/ 536 h 697"/>
                <a:gd name="T48" fmla="*/ 680 w 705"/>
                <a:gd name="T49" fmla="*/ 344 h 697"/>
                <a:gd name="T50" fmla="*/ 696 w 705"/>
                <a:gd name="T51" fmla="*/ 296 h 697"/>
                <a:gd name="T52" fmla="*/ 704 w 705"/>
                <a:gd name="T53" fmla="*/ 256 h 697"/>
                <a:gd name="T54" fmla="*/ 608 w 705"/>
                <a:gd name="T55" fmla="*/ 320 h 697"/>
                <a:gd name="T56" fmla="*/ 560 w 705"/>
                <a:gd name="T57" fmla="*/ 360 h 697"/>
                <a:gd name="T58" fmla="*/ 488 w 705"/>
                <a:gd name="T59" fmla="*/ 304 h 697"/>
                <a:gd name="T60" fmla="*/ 440 w 705"/>
                <a:gd name="T61" fmla="*/ 280 h 697"/>
                <a:gd name="T62" fmla="*/ 376 w 705"/>
                <a:gd name="T63" fmla="*/ 256 h 697"/>
                <a:gd name="T64" fmla="*/ 360 w 705"/>
                <a:gd name="T65" fmla="*/ 240 h 697"/>
                <a:gd name="T66" fmla="*/ 336 w 705"/>
                <a:gd name="T67" fmla="*/ 248 h 697"/>
                <a:gd name="T68" fmla="*/ 264 w 705"/>
                <a:gd name="T69" fmla="*/ 128 h 697"/>
                <a:gd name="T70" fmla="*/ 248 w 705"/>
                <a:gd name="T71" fmla="*/ 88 h 697"/>
                <a:gd name="T72" fmla="*/ 144 w 705"/>
                <a:gd name="T73" fmla="*/ 24 h 697"/>
                <a:gd name="T74" fmla="*/ 16 w 705"/>
                <a:gd name="T75" fmla="*/ 1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5"/>
                <a:gd name="T115" fmla="*/ 0 h 697"/>
                <a:gd name="T116" fmla="*/ 705 w 705"/>
                <a:gd name="T117" fmla="*/ 697 h 69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18" name="Freeform 8"/>
            <p:cNvSpPr>
              <a:spLocks/>
            </p:cNvSpPr>
            <p:nvPr/>
          </p:nvSpPr>
          <p:spPr bwMode="invGray">
            <a:xfrm>
              <a:off x="10848045" y="2411759"/>
              <a:ext cx="1067512" cy="681861"/>
            </a:xfrm>
            <a:custGeom>
              <a:avLst/>
              <a:gdLst>
                <a:gd name="T0" fmla="*/ 528 w 529"/>
                <a:gd name="T1" fmla="*/ 144 h 401"/>
                <a:gd name="T2" fmla="*/ 480 w 529"/>
                <a:gd name="T3" fmla="*/ 144 h 401"/>
                <a:gd name="T4" fmla="*/ 456 w 529"/>
                <a:gd name="T5" fmla="*/ 120 h 401"/>
                <a:gd name="T6" fmla="*/ 424 w 529"/>
                <a:gd name="T7" fmla="*/ 152 h 401"/>
                <a:gd name="T8" fmla="*/ 416 w 529"/>
                <a:gd name="T9" fmla="*/ 136 h 401"/>
                <a:gd name="T10" fmla="*/ 408 w 529"/>
                <a:gd name="T11" fmla="*/ 160 h 401"/>
                <a:gd name="T12" fmla="*/ 360 w 529"/>
                <a:gd name="T13" fmla="*/ 128 h 401"/>
                <a:gd name="T14" fmla="*/ 360 w 529"/>
                <a:gd name="T15" fmla="*/ 88 h 401"/>
                <a:gd name="T16" fmla="*/ 344 w 529"/>
                <a:gd name="T17" fmla="*/ 96 h 401"/>
                <a:gd name="T18" fmla="*/ 352 w 529"/>
                <a:gd name="T19" fmla="*/ 128 h 401"/>
                <a:gd name="T20" fmla="*/ 328 w 529"/>
                <a:gd name="T21" fmla="*/ 128 h 401"/>
                <a:gd name="T22" fmla="*/ 312 w 529"/>
                <a:gd name="T23" fmla="*/ 104 h 401"/>
                <a:gd name="T24" fmla="*/ 296 w 529"/>
                <a:gd name="T25" fmla="*/ 104 h 401"/>
                <a:gd name="T26" fmla="*/ 248 w 529"/>
                <a:gd name="T27" fmla="*/ 56 h 401"/>
                <a:gd name="T28" fmla="*/ 216 w 529"/>
                <a:gd name="T29" fmla="*/ 72 h 401"/>
                <a:gd name="T30" fmla="*/ 216 w 529"/>
                <a:gd name="T31" fmla="*/ 56 h 401"/>
                <a:gd name="T32" fmla="*/ 160 w 529"/>
                <a:gd name="T33" fmla="*/ 64 h 401"/>
                <a:gd name="T34" fmla="*/ 120 w 529"/>
                <a:gd name="T35" fmla="*/ 40 h 401"/>
                <a:gd name="T36" fmla="*/ 120 w 529"/>
                <a:gd name="T37" fmla="*/ 0 h 401"/>
                <a:gd name="T38" fmla="*/ 104 w 529"/>
                <a:gd name="T39" fmla="*/ 8 h 401"/>
                <a:gd name="T40" fmla="*/ 64 w 529"/>
                <a:gd name="T41" fmla="*/ 8 h 401"/>
                <a:gd name="T42" fmla="*/ 72 w 529"/>
                <a:gd name="T43" fmla="*/ 56 h 401"/>
                <a:gd name="T44" fmla="*/ 48 w 529"/>
                <a:gd name="T45" fmla="*/ 56 h 401"/>
                <a:gd name="T46" fmla="*/ 8 w 529"/>
                <a:gd name="T47" fmla="*/ 32 h 401"/>
                <a:gd name="T48" fmla="*/ 0 w 529"/>
                <a:gd name="T49" fmla="*/ 56 h 401"/>
                <a:gd name="T50" fmla="*/ 32 w 529"/>
                <a:gd name="T51" fmla="*/ 88 h 401"/>
                <a:gd name="T52" fmla="*/ 24 w 529"/>
                <a:gd name="T53" fmla="*/ 120 h 401"/>
                <a:gd name="T54" fmla="*/ 48 w 529"/>
                <a:gd name="T55" fmla="*/ 160 h 401"/>
                <a:gd name="T56" fmla="*/ 88 w 529"/>
                <a:gd name="T57" fmla="*/ 136 h 401"/>
                <a:gd name="T58" fmla="*/ 112 w 529"/>
                <a:gd name="T59" fmla="*/ 184 h 401"/>
                <a:gd name="T60" fmla="*/ 112 w 529"/>
                <a:gd name="T61" fmla="*/ 224 h 401"/>
                <a:gd name="T62" fmla="*/ 152 w 529"/>
                <a:gd name="T63" fmla="*/ 224 h 401"/>
                <a:gd name="T64" fmla="*/ 168 w 529"/>
                <a:gd name="T65" fmla="*/ 264 h 401"/>
                <a:gd name="T66" fmla="*/ 176 w 529"/>
                <a:gd name="T67" fmla="*/ 232 h 401"/>
                <a:gd name="T68" fmla="*/ 208 w 529"/>
                <a:gd name="T69" fmla="*/ 280 h 401"/>
                <a:gd name="T70" fmla="*/ 232 w 529"/>
                <a:gd name="T71" fmla="*/ 320 h 401"/>
                <a:gd name="T72" fmla="*/ 232 w 529"/>
                <a:gd name="T73" fmla="*/ 344 h 401"/>
                <a:gd name="T74" fmla="*/ 264 w 529"/>
                <a:gd name="T75" fmla="*/ 400 h 401"/>
                <a:gd name="T76" fmla="*/ 288 w 529"/>
                <a:gd name="T77" fmla="*/ 376 h 401"/>
                <a:gd name="T78" fmla="*/ 304 w 529"/>
                <a:gd name="T79" fmla="*/ 328 h 401"/>
                <a:gd name="T80" fmla="*/ 320 w 529"/>
                <a:gd name="T81" fmla="*/ 320 h 401"/>
                <a:gd name="T82" fmla="*/ 336 w 529"/>
                <a:gd name="T83" fmla="*/ 328 h 401"/>
                <a:gd name="T84" fmla="*/ 328 w 529"/>
                <a:gd name="T85" fmla="*/ 344 h 401"/>
                <a:gd name="T86" fmla="*/ 376 w 529"/>
                <a:gd name="T87" fmla="*/ 344 h 401"/>
                <a:gd name="T88" fmla="*/ 392 w 529"/>
                <a:gd name="T89" fmla="*/ 328 h 401"/>
                <a:gd name="T90" fmla="*/ 392 w 529"/>
                <a:gd name="T91" fmla="*/ 312 h 401"/>
                <a:gd name="T92" fmla="*/ 384 w 529"/>
                <a:gd name="T93" fmla="*/ 296 h 401"/>
                <a:gd name="T94" fmla="*/ 432 w 529"/>
                <a:gd name="T95" fmla="*/ 272 h 401"/>
                <a:gd name="T96" fmla="*/ 440 w 529"/>
                <a:gd name="T97" fmla="*/ 264 h 401"/>
                <a:gd name="T98" fmla="*/ 440 w 529"/>
                <a:gd name="T99" fmla="*/ 248 h 401"/>
                <a:gd name="T100" fmla="*/ 456 w 529"/>
                <a:gd name="T101" fmla="*/ 240 h 401"/>
                <a:gd name="T102" fmla="*/ 456 w 529"/>
                <a:gd name="T103" fmla="*/ 192 h 401"/>
                <a:gd name="T104" fmla="*/ 472 w 529"/>
                <a:gd name="T105" fmla="*/ 192 h 401"/>
                <a:gd name="T106" fmla="*/ 480 w 529"/>
                <a:gd name="T107" fmla="*/ 216 h 401"/>
                <a:gd name="T108" fmla="*/ 504 w 529"/>
                <a:gd name="T109" fmla="*/ 232 h 401"/>
                <a:gd name="T110" fmla="*/ 512 w 529"/>
                <a:gd name="T111" fmla="*/ 224 h 401"/>
                <a:gd name="T112" fmla="*/ 504 w 529"/>
                <a:gd name="T113" fmla="*/ 208 h 401"/>
                <a:gd name="T114" fmla="*/ 504 w 529"/>
                <a:gd name="T115" fmla="*/ 192 h 401"/>
                <a:gd name="T116" fmla="*/ 528 w 529"/>
                <a:gd name="T117" fmla="*/ 184 h 401"/>
                <a:gd name="T118" fmla="*/ 528 w 529"/>
                <a:gd name="T119" fmla="*/ 144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9"/>
                <a:gd name="T181" fmla="*/ 0 h 401"/>
                <a:gd name="T182" fmla="*/ 529 w 529"/>
                <a:gd name="T183" fmla="*/ 401 h 4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19" name="Freeform 9"/>
            <p:cNvSpPr>
              <a:spLocks/>
            </p:cNvSpPr>
            <p:nvPr/>
          </p:nvSpPr>
          <p:spPr bwMode="gray">
            <a:xfrm>
              <a:off x="10622776" y="2790230"/>
              <a:ext cx="761548" cy="669603"/>
            </a:xfrm>
            <a:custGeom>
              <a:avLst/>
              <a:gdLst>
                <a:gd name="T0" fmla="*/ 376 w 377"/>
                <a:gd name="T1" fmla="*/ 176 h 393"/>
                <a:gd name="T2" fmla="*/ 336 w 377"/>
                <a:gd name="T3" fmla="*/ 120 h 393"/>
                <a:gd name="T4" fmla="*/ 344 w 377"/>
                <a:gd name="T5" fmla="*/ 96 h 393"/>
                <a:gd name="T6" fmla="*/ 312 w 377"/>
                <a:gd name="T7" fmla="*/ 40 h 393"/>
                <a:gd name="T8" fmla="*/ 288 w 377"/>
                <a:gd name="T9" fmla="*/ 8 h 393"/>
                <a:gd name="T10" fmla="*/ 280 w 377"/>
                <a:gd name="T11" fmla="*/ 40 h 393"/>
                <a:gd name="T12" fmla="*/ 264 w 377"/>
                <a:gd name="T13" fmla="*/ 0 h 393"/>
                <a:gd name="T14" fmla="*/ 232 w 377"/>
                <a:gd name="T15" fmla="*/ 0 h 393"/>
                <a:gd name="T16" fmla="*/ 240 w 377"/>
                <a:gd name="T17" fmla="*/ 24 h 393"/>
                <a:gd name="T18" fmla="*/ 200 w 377"/>
                <a:gd name="T19" fmla="*/ 56 h 393"/>
                <a:gd name="T20" fmla="*/ 176 w 377"/>
                <a:gd name="T21" fmla="*/ 56 h 393"/>
                <a:gd name="T22" fmla="*/ 48 w 377"/>
                <a:gd name="T23" fmla="*/ 144 h 393"/>
                <a:gd name="T24" fmla="*/ 24 w 377"/>
                <a:gd name="T25" fmla="*/ 112 h 393"/>
                <a:gd name="T26" fmla="*/ 8 w 377"/>
                <a:gd name="T27" fmla="*/ 112 h 393"/>
                <a:gd name="T28" fmla="*/ 16 w 377"/>
                <a:gd name="T29" fmla="*/ 136 h 393"/>
                <a:gd name="T30" fmla="*/ 16 w 377"/>
                <a:gd name="T31" fmla="*/ 160 h 393"/>
                <a:gd name="T32" fmla="*/ 24 w 377"/>
                <a:gd name="T33" fmla="*/ 184 h 393"/>
                <a:gd name="T34" fmla="*/ 8 w 377"/>
                <a:gd name="T35" fmla="*/ 184 h 393"/>
                <a:gd name="T36" fmla="*/ 8 w 377"/>
                <a:gd name="T37" fmla="*/ 216 h 393"/>
                <a:gd name="T38" fmla="*/ 0 w 377"/>
                <a:gd name="T39" fmla="*/ 232 h 393"/>
                <a:gd name="T40" fmla="*/ 32 w 377"/>
                <a:gd name="T41" fmla="*/ 240 h 393"/>
                <a:gd name="T42" fmla="*/ 64 w 377"/>
                <a:gd name="T43" fmla="*/ 296 h 393"/>
                <a:gd name="T44" fmla="*/ 104 w 377"/>
                <a:gd name="T45" fmla="*/ 240 h 393"/>
                <a:gd name="T46" fmla="*/ 120 w 377"/>
                <a:gd name="T47" fmla="*/ 208 h 393"/>
                <a:gd name="T48" fmla="*/ 160 w 377"/>
                <a:gd name="T49" fmla="*/ 200 h 393"/>
                <a:gd name="T50" fmla="*/ 184 w 377"/>
                <a:gd name="T51" fmla="*/ 216 h 393"/>
                <a:gd name="T52" fmla="*/ 184 w 377"/>
                <a:gd name="T53" fmla="*/ 224 h 393"/>
                <a:gd name="T54" fmla="*/ 192 w 377"/>
                <a:gd name="T55" fmla="*/ 224 h 393"/>
                <a:gd name="T56" fmla="*/ 168 w 377"/>
                <a:gd name="T57" fmla="*/ 280 h 393"/>
                <a:gd name="T58" fmla="*/ 152 w 377"/>
                <a:gd name="T59" fmla="*/ 280 h 393"/>
                <a:gd name="T60" fmla="*/ 160 w 377"/>
                <a:gd name="T61" fmla="*/ 312 h 393"/>
                <a:gd name="T62" fmla="*/ 152 w 377"/>
                <a:gd name="T63" fmla="*/ 320 h 393"/>
                <a:gd name="T64" fmla="*/ 168 w 377"/>
                <a:gd name="T65" fmla="*/ 320 h 393"/>
                <a:gd name="T66" fmla="*/ 136 w 377"/>
                <a:gd name="T67" fmla="*/ 376 h 393"/>
                <a:gd name="T68" fmla="*/ 144 w 377"/>
                <a:gd name="T69" fmla="*/ 392 h 393"/>
                <a:gd name="T70" fmla="*/ 160 w 377"/>
                <a:gd name="T71" fmla="*/ 376 h 393"/>
                <a:gd name="T72" fmla="*/ 168 w 377"/>
                <a:gd name="T73" fmla="*/ 352 h 393"/>
                <a:gd name="T74" fmla="*/ 184 w 377"/>
                <a:gd name="T75" fmla="*/ 352 h 393"/>
                <a:gd name="T76" fmla="*/ 200 w 377"/>
                <a:gd name="T77" fmla="*/ 336 h 393"/>
                <a:gd name="T78" fmla="*/ 200 w 377"/>
                <a:gd name="T79" fmla="*/ 312 h 393"/>
                <a:gd name="T80" fmla="*/ 256 w 377"/>
                <a:gd name="T81" fmla="*/ 280 h 393"/>
                <a:gd name="T82" fmla="*/ 304 w 377"/>
                <a:gd name="T83" fmla="*/ 264 h 393"/>
                <a:gd name="T84" fmla="*/ 312 w 377"/>
                <a:gd name="T85" fmla="*/ 224 h 393"/>
                <a:gd name="T86" fmla="*/ 344 w 377"/>
                <a:gd name="T87" fmla="*/ 200 h 393"/>
                <a:gd name="T88" fmla="*/ 368 w 377"/>
                <a:gd name="T89" fmla="*/ 192 h 393"/>
                <a:gd name="T90" fmla="*/ 376 w 377"/>
                <a:gd name="T91" fmla="*/ 17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77"/>
                <a:gd name="T139" fmla="*/ 0 h 393"/>
                <a:gd name="T140" fmla="*/ 377 w 377"/>
                <a:gd name="T141" fmla="*/ 393 h 3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20" name="Freeform 10"/>
            <p:cNvSpPr>
              <a:spLocks/>
            </p:cNvSpPr>
            <p:nvPr/>
          </p:nvSpPr>
          <p:spPr bwMode="gray">
            <a:xfrm>
              <a:off x="10050300" y="2941924"/>
              <a:ext cx="711115" cy="911702"/>
            </a:xfrm>
            <a:custGeom>
              <a:avLst/>
              <a:gdLst>
                <a:gd name="T0" fmla="*/ 320 w 353"/>
                <a:gd name="T1" fmla="*/ 160 h 537"/>
                <a:gd name="T2" fmla="*/ 296 w 353"/>
                <a:gd name="T3" fmla="*/ 96 h 537"/>
                <a:gd name="T4" fmla="*/ 248 w 353"/>
                <a:gd name="T5" fmla="*/ 88 h 537"/>
                <a:gd name="T6" fmla="*/ 224 w 353"/>
                <a:gd name="T7" fmla="*/ 0 h 537"/>
                <a:gd name="T8" fmla="*/ 176 w 353"/>
                <a:gd name="T9" fmla="*/ 64 h 537"/>
                <a:gd name="T10" fmla="*/ 136 w 353"/>
                <a:gd name="T11" fmla="*/ 80 h 537"/>
                <a:gd name="T12" fmla="*/ 80 w 353"/>
                <a:gd name="T13" fmla="*/ 104 h 537"/>
                <a:gd name="T14" fmla="*/ 32 w 353"/>
                <a:gd name="T15" fmla="*/ 72 h 537"/>
                <a:gd name="T16" fmla="*/ 8 w 353"/>
                <a:gd name="T17" fmla="*/ 120 h 537"/>
                <a:gd name="T18" fmla="*/ 56 w 353"/>
                <a:gd name="T19" fmla="*/ 200 h 537"/>
                <a:gd name="T20" fmla="*/ 24 w 353"/>
                <a:gd name="T21" fmla="*/ 232 h 537"/>
                <a:gd name="T22" fmla="*/ 64 w 353"/>
                <a:gd name="T23" fmla="*/ 272 h 537"/>
                <a:gd name="T24" fmla="*/ 32 w 353"/>
                <a:gd name="T25" fmla="*/ 288 h 537"/>
                <a:gd name="T26" fmla="*/ 16 w 353"/>
                <a:gd name="T27" fmla="*/ 328 h 537"/>
                <a:gd name="T28" fmla="*/ 32 w 353"/>
                <a:gd name="T29" fmla="*/ 400 h 537"/>
                <a:gd name="T30" fmla="*/ 24 w 353"/>
                <a:gd name="T31" fmla="*/ 512 h 537"/>
                <a:gd name="T32" fmla="*/ 88 w 353"/>
                <a:gd name="T33" fmla="*/ 528 h 537"/>
                <a:gd name="T34" fmla="*/ 112 w 353"/>
                <a:gd name="T35" fmla="*/ 512 h 537"/>
                <a:gd name="T36" fmla="*/ 152 w 353"/>
                <a:gd name="T37" fmla="*/ 424 h 537"/>
                <a:gd name="T38" fmla="*/ 232 w 353"/>
                <a:gd name="T39" fmla="*/ 376 h 537"/>
                <a:gd name="T40" fmla="*/ 240 w 353"/>
                <a:gd name="T41" fmla="*/ 344 h 537"/>
                <a:gd name="T42" fmla="*/ 192 w 353"/>
                <a:gd name="T43" fmla="*/ 320 h 537"/>
                <a:gd name="T44" fmla="*/ 184 w 353"/>
                <a:gd name="T45" fmla="*/ 288 h 537"/>
                <a:gd name="T46" fmla="*/ 160 w 353"/>
                <a:gd name="T47" fmla="*/ 264 h 537"/>
                <a:gd name="T48" fmla="*/ 104 w 353"/>
                <a:gd name="T49" fmla="*/ 256 h 537"/>
                <a:gd name="T50" fmla="*/ 136 w 353"/>
                <a:gd name="T51" fmla="*/ 168 h 537"/>
                <a:gd name="T52" fmla="*/ 160 w 353"/>
                <a:gd name="T53" fmla="*/ 136 h 537"/>
                <a:gd name="T54" fmla="*/ 192 w 353"/>
                <a:gd name="T55" fmla="*/ 152 h 537"/>
                <a:gd name="T56" fmla="*/ 208 w 353"/>
                <a:gd name="T57" fmla="*/ 184 h 537"/>
                <a:gd name="T58" fmla="*/ 224 w 353"/>
                <a:gd name="T59" fmla="*/ 200 h 537"/>
                <a:gd name="T60" fmla="*/ 256 w 353"/>
                <a:gd name="T61" fmla="*/ 256 h 537"/>
                <a:gd name="T62" fmla="*/ 272 w 353"/>
                <a:gd name="T63" fmla="*/ 288 h 537"/>
                <a:gd name="T64" fmla="*/ 328 w 353"/>
                <a:gd name="T65" fmla="*/ 21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3"/>
                <a:gd name="T100" fmla="*/ 0 h 537"/>
                <a:gd name="T101" fmla="*/ 353 w 353"/>
                <a:gd name="T102" fmla="*/ 537 h 5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21" name="Freeform 11"/>
            <p:cNvSpPr>
              <a:spLocks/>
            </p:cNvSpPr>
            <p:nvPr/>
          </p:nvSpPr>
          <p:spPr bwMode="gray">
            <a:xfrm>
              <a:off x="10249565" y="3173298"/>
              <a:ext cx="228632" cy="217583"/>
            </a:xfrm>
            <a:custGeom>
              <a:avLst/>
              <a:gdLst>
                <a:gd name="T0" fmla="*/ 112 w 113"/>
                <a:gd name="T1" fmla="*/ 64 h 129"/>
                <a:gd name="T2" fmla="*/ 96 w 113"/>
                <a:gd name="T3" fmla="*/ 40 h 129"/>
                <a:gd name="T4" fmla="*/ 112 w 113"/>
                <a:gd name="T5" fmla="*/ 16 h 129"/>
                <a:gd name="T6" fmla="*/ 80 w 113"/>
                <a:gd name="T7" fmla="*/ 16 h 129"/>
                <a:gd name="T8" fmla="*/ 72 w 113"/>
                <a:gd name="T9" fmla="*/ 0 h 129"/>
                <a:gd name="T10" fmla="*/ 56 w 113"/>
                <a:gd name="T11" fmla="*/ 0 h 129"/>
                <a:gd name="T12" fmla="*/ 48 w 113"/>
                <a:gd name="T13" fmla="*/ 32 h 129"/>
                <a:gd name="T14" fmla="*/ 32 w 113"/>
                <a:gd name="T15" fmla="*/ 32 h 129"/>
                <a:gd name="T16" fmla="*/ 0 w 113"/>
                <a:gd name="T17" fmla="*/ 88 h 129"/>
                <a:gd name="T18" fmla="*/ 0 w 113"/>
                <a:gd name="T19" fmla="*/ 120 h 129"/>
                <a:gd name="T20" fmla="*/ 32 w 113"/>
                <a:gd name="T21" fmla="*/ 120 h 129"/>
                <a:gd name="T22" fmla="*/ 48 w 113"/>
                <a:gd name="T23" fmla="*/ 128 h 129"/>
                <a:gd name="T24" fmla="*/ 80 w 113"/>
                <a:gd name="T25" fmla="*/ 112 h 129"/>
                <a:gd name="T26" fmla="*/ 80 w 113"/>
                <a:gd name="T27" fmla="*/ 96 h 129"/>
                <a:gd name="T28" fmla="*/ 72 w 113"/>
                <a:gd name="T29" fmla="*/ 80 h 129"/>
                <a:gd name="T30" fmla="*/ 96 w 113"/>
                <a:gd name="T31" fmla="*/ 80 h 129"/>
                <a:gd name="T32" fmla="*/ 112 w 113"/>
                <a:gd name="T33" fmla="*/ 64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29"/>
                <a:gd name="T53" fmla="*/ 113 w 113"/>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chemeClr val="accent1">
                <a:lumMod val="75000"/>
              </a:schemeClr>
            </a:solidFill>
            <a:ln w="12700" cap="rnd" cmpd="sng">
              <a:solidFill>
                <a:schemeClr val="tx1"/>
              </a:solidFill>
              <a:prstDash val="solid"/>
              <a:round/>
              <a:headEnd/>
              <a:tailEnd/>
            </a:ln>
          </p:spPr>
          <p:txBody>
            <a:bodyPr/>
            <a:lstStyle/>
            <a:p>
              <a:endParaRPr lang="zh-CN" altLang="en-US" sz="1067" b="1">
                <a:solidFill>
                  <a:srgbClr val="808080"/>
                </a:solidFill>
                <a:latin typeface="微软雅黑" pitchFamily="34" charset="-122"/>
                <a:ea typeface="微软雅黑" pitchFamily="34" charset="-122"/>
              </a:endParaRPr>
            </a:p>
          </p:txBody>
        </p:sp>
        <p:sp>
          <p:nvSpPr>
            <p:cNvPr id="22" name="Freeform 12"/>
            <p:cNvSpPr>
              <a:spLocks/>
            </p:cNvSpPr>
            <p:nvPr/>
          </p:nvSpPr>
          <p:spPr bwMode="gray">
            <a:xfrm>
              <a:off x="10395823" y="3280556"/>
              <a:ext cx="179880" cy="205324"/>
            </a:xfrm>
            <a:custGeom>
              <a:avLst/>
              <a:gdLst>
                <a:gd name="T0" fmla="*/ 88 w 89"/>
                <a:gd name="T1" fmla="*/ 80 h 121"/>
                <a:gd name="T2" fmla="*/ 80 w 89"/>
                <a:gd name="T3" fmla="*/ 56 h 121"/>
                <a:gd name="T4" fmla="*/ 56 w 89"/>
                <a:gd name="T5" fmla="*/ 40 h 121"/>
                <a:gd name="T6" fmla="*/ 48 w 89"/>
                <a:gd name="T7" fmla="*/ 8 h 121"/>
                <a:gd name="T8" fmla="*/ 32 w 89"/>
                <a:gd name="T9" fmla="*/ 0 h 121"/>
                <a:gd name="T10" fmla="*/ 24 w 89"/>
                <a:gd name="T11" fmla="*/ 8 h 121"/>
                <a:gd name="T12" fmla="*/ 32 w 89"/>
                <a:gd name="T13" fmla="*/ 48 h 121"/>
                <a:gd name="T14" fmla="*/ 8 w 89"/>
                <a:gd name="T15" fmla="*/ 48 h 121"/>
                <a:gd name="T16" fmla="*/ 0 w 89"/>
                <a:gd name="T17" fmla="*/ 112 h 121"/>
                <a:gd name="T18" fmla="*/ 16 w 89"/>
                <a:gd name="T19" fmla="*/ 120 h 121"/>
                <a:gd name="T20" fmla="*/ 56 w 89"/>
                <a:gd name="T21" fmla="*/ 112 h 121"/>
                <a:gd name="T22" fmla="*/ 56 w 89"/>
                <a:gd name="T23" fmla="*/ 80 h 121"/>
                <a:gd name="T24" fmla="*/ 88 w 89"/>
                <a:gd name="T25" fmla="*/ 80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21"/>
                <a:gd name="T41" fmla="*/ 89 w 8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noFill/>
            <a:ln w="9525">
              <a:noFill/>
              <a:miter lim="800000"/>
              <a:headEnd/>
              <a:tailEnd/>
            </a:ln>
          </p:spPr>
          <p:txBody>
            <a:bodyPr lIns="0" tIns="0" rIns="0" bIns="0"/>
            <a:lstStyle/>
            <a:p>
              <a:pPr defTabSz="1072993" eaLnBrk="0" hangingPunct="0">
                <a:lnSpc>
                  <a:spcPts val="1517"/>
                </a:lnSpc>
              </a:pPr>
              <a:endParaRPr lang="zh-CN" altLang="en-US" sz="1067" b="1" dirty="0">
                <a:solidFill>
                  <a:srgbClr val="000000"/>
                </a:solidFill>
                <a:latin typeface="微软雅黑" pitchFamily="34" charset="-122"/>
                <a:ea typeface="微软雅黑" pitchFamily="34" charset="-122"/>
              </a:endParaRPr>
            </a:p>
          </p:txBody>
        </p:sp>
        <p:sp>
          <p:nvSpPr>
            <p:cNvPr id="23" name="Freeform 13"/>
            <p:cNvSpPr>
              <a:spLocks/>
            </p:cNvSpPr>
            <p:nvPr/>
          </p:nvSpPr>
          <p:spPr bwMode="gray">
            <a:xfrm>
              <a:off x="10395823" y="3294347"/>
              <a:ext cx="68926" cy="68952"/>
            </a:xfrm>
            <a:custGeom>
              <a:avLst/>
              <a:gdLst>
                <a:gd name="T0" fmla="*/ 32 w 33"/>
                <a:gd name="T1" fmla="*/ 40 h 41"/>
                <a:gd name="T2" fmla="*/ 8 w 33"/>
                <a:gd name="T3" fmla="*/ 40 h 41"/>
                <a:gd name="T4" fmla="*/ 8 w 33"/>
                <a:gd name="T5" fmla="*/ 24 h 41"/>
                <a:gd name="T6" fmla="*/ 0 w 33"/>
                <a:gd name="T7" fmla="*/ 0 h 41"/>
                <a:gd name="T8" fmla="*/ 24 w 33"/>
                <a:gd name="T9" fmla="*/ 8 h 41"/>
                <a:gd name="T10" fmla="*/ 32 w 33"/>
                <a:gd name="T11" fmla="*/ 40 h 41"/>
                <a:gd name="T12" fmla="*/ 0 60000 65536"/>
                <a:gd name="T13" fmla="*/ 0 60000 65536"/>
                <a:gd name="T14" fmla="*/ 0 60000 65536"/>
                <a:gd name="T15" fmla="*/ 0 60000 65536"/>
                <a:gd name="T16" fmla="*/ 0 60000 65536"/>
                <a:gd name="T17" fmla="*/ 0 60000 65536"/>
                <a:gd name="T18" fmla="*/ 0 w 33"/>
                <a:gd name="T19" fmla="*/ 0 h 41"/>
                <a:gd name="T20" fmla="*/ 33 w 3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33" h="41">
                  <a:moveTo>
                    <a:pt x="32" y="40"/>
                  </a:moveTo>
                  <a:lnTo>
                    <a:pt x="8" y="40"/>
                  </a:lnTo>
                  <a:lnTo>
                    <a:pt x="8" y="24"/>
                  </a:lnTo>
                  <a:lnTo>
                    <a:pt x="0" y="0"/>
                  </a:lnTo>
                  <a:lnTo>
                    <a:pt x="24" y="8"/>
                  </a:lnTo>
                  <a:lnTo>
                    <a:pt x="32" y="40"/>
                  </a:lnTo>
                </a:path>
              </a:pathLst>
            </a:custGeom>
            <a:noFill/>
            <a:ln w="9525">
              <a:noFill/>
              <a:miter lim="800000"/>
              <a:headEnd/>
              <a:tailEnd/>
            </a:ln>
          </p:spPr>
          <p:txBody>
            <a:bodyPr lIns="0" tIns="0" rIns="0" bIns="0"/>
            <a:lstStyle/>
            <a:p>
              <a:pPr defTabSz="1072993" eaLnBrk="0" hangingPunct="0">
                <a:lnSpc>
                  <a:spcPts val="1517"/>
                </a:lnSpc>
              </a:pPr>
              <a:endParaRPr lang="zh-CN" altLang="en-US" sz="1067" b="1">
                <a:solidFill>
                  <a:srgbClr val="000000"/>
                </a:solidFill>
                <a:latin typeface="微软雅黑" pitchFamily="34" charset="-122"/>
                <a:ea typeface="微软雅黑" pitchFamily="34" charset="-122"/>
              </a:endParaRPr>
            </a:p>
          </p:txBody>
        </p:sp>
        <p:sp>
          <p:nvSpPr>
            <p:cNvPr id="24" name="Freeform 14"/>
            <p:cNvSpPr>
              <a:spLocks/>
            </p:cNvSpPr>
            <p:nvPr/>
          </p:nvSpPr>
          <p:spPr bwMode="gray">
            <a:xfrm>
              <a:off x="10234435" y="3539510"/>
              <a:ext cx="875865" cy="491858"/>
            </a:xfrm>
            <a:custGeom>
              <a:avLst/>
              <a:gdLst>
                <a:gd name="T0" fmla="*/ 152 w 433"/>
                <a:gd name="T1" fmla="*/ 8 h 289"/>
                <a:gd name="T2" fmla="*/ 136 w 433"/>
                <a:gd name="T3" fmla="*/ 24 h 289"/>
                <a:gd name="T4" fmla="*/ 96 w 433"/>
                <a:gd name="T5" fmla="*/ 32 h 289"/>
                <a:gd name="T6" fmla="*/ 56 w 433"/>
                <a:gd name="T7" fmla="*/ 72 h 289"/>
                <a:gd name="T8" fmla="*/ 16 w 433"/>
                <a:gd name="T9" fmla="*/ 128 h 289"/>
                <a:gd name="T10" fmla="*/ 16 w 433"/>
                <a:gd name="T11" fmla="*/ 160 h 289"/>
                <a:gd name="T12" fmla="*/ 32 w 433"/>
                <a:gd name="T13" fmla="*/ 184 h 289"/>
                <a:gd name="T14" fmla="*/ 48 w 433"/>
                <a:gd name="T15" fmla="*/ 176 h 289"/>
                <a:gd name="T16" fmla="*/ 64 w 433"/>
                <a:gd name="T17" fmla="*/ 176 h 289"/>
                <a:gd name="T18" fmla="*/ 8 w 433"/>
                <a:gd name="T19" fmla="*/ 224 h 289"/>
                <a:gd name="T20" fmla="*/ 0 w 433"/>
                <a:gd name="T21" fmla="*/ 248 h 289"/>
                <a:gd name="T22" fmla="*/ 16 w 433"/>
                <a:gd name="T23" fmla="*/ 256 h 289"/>
                <a:gd name="T24" fmla="*/ 48 w 433"/>
                <a:gd name="T25" fmla="*/ 288 h 289"/>
                <a:gd name="T26" fmla="*/ 80 w 433"/>
                <a:gd name="T27" fmla="*/ 288 h 289"/>
                <a:gd name="T28" fmla="*/ 96 w 433"/>
                <a:gd name="T29" fmla="*/ 272 h 289"/>
                <a:gd name="T30" fmla="*/ 96 w 433"/>
                <a:gd name="T31" fmla="*/ 256 h 289"/>
                <a:gd name="T32" fmla="*/ 112 w 433"/>
                <a:gd name="T33" fmla="*/ 264 h 289"/>
                <a:gd name="T34" fmla="*/ 120 w 433"/>
                <a:gd name="T35" fmla="*/ 272 h 289"/>
                <a:gd name="T36" fmla="*/ 152 w 433"/>
                <a:gd name="T37" fmla="*/ 288 h 289"/>
                <a:gd name="T38" fmla="*/ 168 w 433"/>
                <a:gd name="T39" fmla="*/ 272 h 289"/>
                <a:gd name="T40" fmla="*/ 192 w 433"/>
                <a:gd name="T41" fmla="*/ 272 h 289"/>
                <a:gd name="T42" fmla="*/ 192 w 433"/>
                <a:gd name="T43" fmla="*/ 288 h 289"/>
                <a:gd name="T44" fmla="*/ 208 w 433"/>
                <a:gd name="T45" fmla="*/ 280 h 289"/>
                <a:gd name="T46" fmla="*/ 240 w 433"/>
                <a:gd name="T47" fmla="*/ 232 h 289"/>
                <a:gd name="T48" fmla="*/ 256 w 433"/>
                <a:gd name="T49" fmla="*/ 232 h 289"/>
                <a:gd name="T50" fmla="*/ 296 w 433"/>
                <a:gd name="T51" fmla="*/ 168 h 289"/>
                <a:gd name="T52" fmla="*/ 296 w 433"/>
                <a:gd name="T53" fmla="*/ 144 h 289"/>
                <a:gd name="T54" fmla="*/ 304 w 433"/>
                <a:gd name="T55" fmla="*/ 136 h 289"/>
                <a:gd name="T56" fmla="*/ 312 w 433"/>
                <a:gd name="T57" fmla="*/ 152 h 289"/>
                <a:gd name="T58" fmla="*/ 344 w 433"/>
                <a:gd name="T59" fmla="*/ 96 h 289"/>
                <a:gd name="T60" fmla="*/ 376 w 433"/>
                <a:gd name="T61" fmla="*/ 80 h 289"/>
                <a:gd name="T62" fmla="*/ 376 w 433"/>
                <a:gd name="T63" fmla="*/ 88 h 289"/>
                <a:gd name="T64" fmla="*/ 400 w 433"/>
                <a:gd name="T65" fmla="*/ 64 h 289"/>
                <a:gd name="T66" fmla="*/ 416 w 433"/>
                <a:gd name="T67" fmla="*/ 72 h 289"/>
                <a:gd name="T68" fmla="*/ 432 w 433"/>
                <a:gd name="T69" fmla="*/ 24 h 289"/>
                <a:gd name="T70" fmla="*/ 424 w 433"/>
                <a:gd name="T71" fmla="*/ 16 h 289"/>
                <a:gd name="T72" fmla="*/ 400 w 433"/>
                <a:gd name="T73" fmla="*/ 16 h 289"/>
                <a:gd name="T74" fmla="*/ 384 w 433"/>
                <a:gd name="T75" fmla="*/ 24 h 289"/>
                <a:gd name="T76" fmla="*/ 344 w 433"/>
                <a:gd name="T77" fmla="*/ 24 h 289"/>
                <a:gd name="T78" fmla="*/ 328 w 433"/>
                <a:gd name="T79" fmla="*/ 0 h 289"/>
                <a:gd name="T80" fmla="*/ 272 w 433"/>
                <a:gd name="T81" fmla="*/ 40 h 289"/>
                <a:gd name="T82" fmla="*/ 264 w 433"/>
                <a:gd name="T83" fmla="*/ 64 h 289"/>
                <a:gd name="T84" fmla="*/ 248 w 433"/>
                <a:gd name="T85" fmla="*/ 64 h 289"/>
                <a:gd name="T86" fmla="*/ 200 w 433"/>
                <a:gd name="T87" fmla="*/ 64 h 289"/>
                <a:gd name="T88" fmla="*/ 200 w 433"/>
                <a:gd name="T89" fmla="*/ 48 h 289"/>
                <a:gd name="T90" fmla="*/ 216 w 433"/>
                <a:gd name="T91" fmla="*/ 32 h 289"/>
                <a:gd name="T92" fmla="*/ 200 w 433"/>
                <a:gd name="T93" fmla="*/ 0 h 289"/>
                <a:gd name="T94" fmla="*/ 176 w 433"/>
                <a:gd name="T95" fmla="*/ 0 h 289"/>
                <a:gd name="T96" fmla="*/ 168 w 433"/>
                <a:gd name="T97" fmla="*/ 0 h 289"/>
                <a:gd name="T98" fmla="*/ 160 w 433"/>
                <a:gd name="T99" fmla="*/ 16 h 289"/>
                <a:gd name="T100" fmla="*/ 152 w 433"/>
                <a:gd name="T101" fmla="*/ 8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3"/>
                <a:gd name="T154" fmla="*/ 0 h 289"/>
                <a:gd name="T155" fmla="*/ 433 w 433"/>
                <a:gd name="T156" fmla="*/ 289 h 2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25" name="Freeform 15"/>
            <p:cNvSpPr>
              <a:spLocks/>
            </p:cNvSpPr>
            <p:nvPr/>
          </p:nvSpPr>
          <p:spPr bwMode="gray">
            <a:xfrm>
              <a:off x="10414316" y="3933304"/>
              <a:ext cx="726244" cy="543958"/>
            </a:xfrm>
            <a:custGeom>
              <a:avLst/>
              <a:gdLst>
                <a:gd name="T0" fmla="*/ 168 w 361"/>
                <a:gd name="T1" fmla="*/ 0 h 321"/>
                <a:gd name="T2" fmla="*/ 152 w 361"/>
                <a:gd name="T3" fmla="*/ 0 h 321"/>
                <a:gd name="T4" fmla="*/ 120 w 361"/>
                <a:gd name="T5" fmla="*/ 48 h 321"/>
                <a:gd name="T6" fmla="*/ 96 w 361"/>
                <a:gd name="T7" fmla="*/ 56 h 321"/>
                <a:gd name="T8" fmla="*/ 96 w 361"/>
                <a:gd name="T9" fmla="*/ 40 h 321"/>
                <a:gd name="T10" fmla="*/ 80 w 361"/>
                <a:gd name="T11" fmla="*/ 40 h 321"/>
                <a:gd name="T12" fmla="*/ 64 w 361"/>
                <a:gd name="T13" fmla="*/ 56 h 321"/>
                <a:gd name="T14" fmla="*/ 32 w 361"/>
                <a:gd name="T15" fmla="*/ 40 h 321"/>
                <a:gd name="T16" fmla="*/ 24 w 361"/>
                <a:gd name="T17" fmla="*/ 32 h 321"/>
                <a:gd name="T18" fmla="*/ 8 w 361"/>
                <a:gd name="T19" fmla="*/ 24 h 321"/>
                <a:gd name="T20" fmla="*/ 8 w 361"/>
                <a:gd name="T21" fmla="*/ 40 h 321"/>
                <a:gd name="T22" fmla="*/ 0 w 361"/>
                <a:gd name="T23" fmla="*/ 48 h 321"/>
                <a:gd name="T24" fmla="*/ 32 w 361"/>
                <a:gd name="T25" fmla="*/ 56 h 321"/>
                <a:gd name="T26" fmla="*/ 40 w 361"/>
                <a:gd name="T27" fmla="*/ 80 h 321"/>
                <a:gd name="T28" fmla="*/ 56 w 361"/>
                <a:gd name="T29" fmla="*/ 80 h 321"/>
                <a:gd name="T30" fmla="*/ 80 w 361"/>
                <a:gd name="T31" fmla="*/ 112 h 321"/>
                <a:gd name="T32" fmla="*/ 104 w 361"/>
                <a:gd name="T33" fmla="*/ 104 h 321"/>
                <a:gd name="T34" fmla="*/ 104 w 361"/>
                <a:gd name="T35" fmla="*/ 144 h 321"/>
                <a:gd name="T36" fmla="*/ 136 w 361"/>
                <a:gd name="T37" fmla="*/ 184 h 321"/>
                <a:gd name="T38" fmla="*/ 152 w 361"/>
                <a:gd name="T39" fmla="*/ 184 h 321"/>
                <a:gd name="T40" fmla="*/ 160 w 361"/>
                <a:gd name="T41" fmla="*/ 168 h 321"/>
                <a:gd name="T42" fmla="*/ 184 w 361"/>
                <a:gd name="T43" fmla="*/ 192 h 321"/>
                <a:gd name="T44" fmla="*/ 168 w 361"/>
                <a:gd name="T45" fmla="*/ 208 h 321"/>
                <a:gd name="T46" fmla="*/ 160 w 361"/>
                <a:gd name="T47" fmla="*/ 200 h 321"/>
                <a:gd name="T48" fmla="*/ 144 w 361"/>
                <a:gd name="T49" fmla="*/ 192 h 321"/>
                <a:gd name="T50" fmla="*/ 144 w 361"/>
                <a:gd name="T51" fmla="*/ 224 h 321"/>
                <a:gd name="T52" fmla="*/ 136 w 361"/>
                <a:gd name="T53" fmla="*/ 240 h 321"/>
                <a:gd name="T54" fmla="*/ 160 w 361"/>
                <a:gd name="T55" fmla="*/ 272 h 321"/>
                <a:gd name="T56" fmla="*/ 160 w 361"/>
                <a:gd name="T57" fmla="*/ 296 h 321"/>
                <a:gd name="T58" fmla="*/ 200 w 361"/>
                <a:gd name="T59" fmla="*/ 296 h 321"/>
                <a:gd name="T60" fmla="*/ 216 w 361"/>
                <a:gd name="T61" fmla="*/ 312 h 321"/>
                <a:gd name="T62" fmla="*/ 240 w 361"/>
                <a:gd name="T63" fmla="*/ 304 h 321"/>
                <a:gd name="T64" fmla="*/ 272 w 361"/>
                <a:gd name="T65" fmla="*/ 320 h 321"/>
                <a:gd name="T66" fmla="*/ 296 w 361"/>
                <a:gd name="T67" fmla="*/ 296 h 321"/>
                <a:gd name="T68" fmla="*/ 320 w 361"/>
                <a:gd name="T69" fmla="*/ 256 h 321"/>
                <a:gd name="T70" fmla="*/ 288 w 361"/>
                <a:gd name="T71" fmla="*/ 240 h 321"/>
                <a:gd name="T72" fmla="*/ 320 w 361"/>
                <a:gd name="T73" fmla="*/ 232 h 321"/>
                <a:gd name="T74" fmla="*/ 328 w 361"/>
                <a:gd name="T75" fmla="*/ 240 h 321"/>
                <a:gd name="T76" fmla="*/ 360 w 361"/>
                <a:gd name="T77" fmla="*/ 232 h 321"/>
                <a:gd name="T78" fmla="*/ 360 w 361"/>
                <a:gd name="T79" fmla="*/ 224 h 321"/>
                <a:gd name="T80" fmla="*/ 320 w 361"/>
                <a:gd name="T81" fmla="*/ 200 h 321"/>
                <a:gd name="T82" fmla="*/ 320 w 361"/>
                <a:gd name="T83" fmla="*/ 184 h 321"/>
                <a:gd name="T84" fmla="*/ 304 w 361"/>
                <a:gd name="T85" fmla="*/ 176 h 321"/>
                <a:gd name="T86" fmla="*/ 288 w 361"/>
                <a:gd name="T87" fmla="*/ 168 h 321"/>
                <a:gd name="T88" fmla="*/ 272 w 361"/>
                <a:gd name="T89" fmla="*/ 128 h 321"/>
                <a:gd name="T90" fmla="*/ 232 w 361"/>
                <a:gd name="T91" fmla="*/ 64 h 321"/>
                <a:gd name="T92" fmla="*/ 232 w 361"/>
                <a:gd name="T93" fmla="*/ 40 h 321"/>
                <a:gd name="T94" fmla="*/ 192 w 361"/>
                <a:gd name="T95" fmla="*/ 32 h 321"/>
                <a:gd name="T96" fmla="*/ 176 w 361"/>
                <a:gd name="T97" fmla="*/ 24 h 321"/>
                <a:gd name="T98" fmla="*/ 168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1"/>
                <a:gd name="T151" fmla="*/ 0 h 321"/>
                <a:gd name="T152" fmla="*/ 361 w 361"/>
                <a:gd name="T153" fmla="*/ 321 h 3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26" name="Freeform 16"/>
            <p:cNvSpPr>
              <a:spLocks/>
            </p:cNvSpPr>
            <p:nvPr/>
          </p:nvSpPr>
          <p:spPr bwMode="invGray">
            <a:xfrm>
              <a:off x="11011113" y="4368469"/>
              <a:ext cx="129447" cy="93470"/>
            </a:xfrm>
            <a:custGeom>
              <a:avLst/>
              <a:gdLst>
                <a:gd name="T0" fmla="*/ 24 w 65"/>
                <a:gd name="T1" fmla="*/ 0 h 57"/>
                <a:gd name="T2" fmla="*/ 0 w 65"/>
                <a:gd name="T3" fmla="*/ 40 h 57"/>
                <a:gd name="T4" fmla="*/ 24 w 65"/>
                <a:gd name="T5" fmla="*/ 56 h 57"/>
                <a:gd name="T6" fmla="*/ 64 w 65"/>
                <a:gd name="T7" fmla="*/ 40 h 57"/>
                <a:gd name="T8" fmla="*/ 64 w 65"/>
                <a:gd name="T9" fmla="*/ 24 h 57"/>
                <a:gd name="T10" fmla="*/ 24 w 65"/>
                <a:gd name="T11" fmla="*/ 0 h 57"/>
                <a:gd name="T12" fmla="*/ 0 60000 65536"/>
                <a:gd name="T13" fmla="*/ 0 60000 65536"/>
                <a:gd name="T14" fmla="*/ 0 60000 65536"/>
                <a:gd name="T15" fmla="*/ 0 60000 65536"/>
                <a:gd name="T16" fmla="*/ 0 60000 65536"/>
                <a:gd name="T17" fmla="*/ 0 60000 65536"/>
                <a:gd name="T18" fmla="*/ 0 w 65"/>
                <a:gd name="T19" fmla="*/ 0 h 57"/>
                <a:gd name="T20" fmla="*/ 65 w 65"/>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65" h="57">
                  <a:moveTo>
                    <a:pt x="24" y="0"/>
                  </a:moveTo>
                  <a:lnTo>
                    <a:pt x="0" y="40"/>
                  </a:lnTo>
                  <a:lnTo>
                    <a:pt x="24" y="56"/>
                  </a:lnTo>
                  <a:lnTo>
                    <a:pt x="64" y="40"/>
                  </a:lnTo>
                  <a:lnTo>
                    <a:pt x="64" y="24"/>
                  </a:lnTo>
                  <a:lnTo>
                    <a:pt x="24" y="0"/>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dirty="0">
                <a:solidFill>
                  <a:srgbClr val="000000"/>
                </a:solidFill>
                <a:latin typeface="微软雅黑" pitchFamily="34" charset="-122"/>
                <a:ea typeface="微软雅黑" pitchFamily="34" charset="-122"/>
              </a:endParaRPr>
            </a:p>
          </p:txBody>
        </p:sp>
        <p:sp>
          <p:nvSpPr>
            <p:cNvPr id="27" name="Freeform 17"/>
            <p:cNvSpPr>
              <a:spLocks/>
            </p:cNvSpPr>
            <p:nvPr/>
          </p:nvSpPr>
          <p:spPr bwMode="gray">
            <a:xfrm>
              <a:off x="10688337" y="4434357"/>
              <a:ext cx="484162" cy="504116"/>
            </a:xfrm>
            <a:custGeom>
              <a:avLst/>
              <a:gdLst>
                <a:gd name="T0" fmla="*/ 184 w 241"/>
                <a:gd name="T1" fmla="*/ 16 h 297"/>
                <a:gd name="T2" fmla="*/ 160 w 241"/>
                <a:gd name="T3" fmla="*/ 0 h 297"/>
                <a:gd name="T4" fmla="*/ 136 w 241"/>
                <a:gd name="T5" fmla="*/ 24 h 297"/>
                <a:gd name="T6" fmla="*/ 104 w 241"/>
                <a:gd name="T7" fmla="*/ 8 h 297"/>
                <a:gd name="T8" fmla="*/ 80 w 241"/>
                <a:gd name="T9" fmla="*/ 16 h 297"/>
                <a:gd name="T10" fmla="*/ 72 w 241"/>
                <a:gd name="T11" fmla="*/ 32 h 297"/>
                <a:gd name="T12" fmla="*/ 64 w 241"/>
                <a:gd name="T13" fmla="*/ 48 h 297"/>
                <a:gd name="T14" fmla="*/ 72 w 241"/>
                <a:gd name="T15" fmla="*/ 72 h 297"/>
                <a:gd name="T16" fmla="*/ 56 w 241"/>
                <a:gd name="T17" fmla="*/ 72 h 297"/>
                <a:gd name="T18" fmla="*/ 48 w 241"/>
                <a:gd name="T19" fmla="*/ 64 h 297"/>
                <a:gd name="T20" fmla="*/ 40 w 241"/>
                <a:gd name="T21" fmla="*/ 64 h 297"/>
                <a:gd name="T22" fmla="*/ 40 w 241"/>
                <a:gd name="T23" fmla="*/ 80 h 297"/>
                <a:gd name="T24" fmla="*/ 40 w 241"/>
                <a:gd name="T25" fmla="*/ 96 h 297"/>
                <a:gd name="T26" fmla="*/ 40 w 241"/>
                <a:gd name="T27" fmla="*/ 96 h 297"/>
                <a:gd name="T28" fmla="*/ 40 w 241"/>
                <a:gd name="T29" fmla="*/ 112 h 297"/>
                <a:gd name="T30" fmla="*/ 8 w 241"/>
                <a:gd name="T31" fmla="*/ 136 h 297"/>
                <a:gd name="T32" fmla="*/ 0 w 241"/>
                <a:gd name="T33" fmla="*/ 144 h 297"/>
                <a:gd name="T34" fmla="*/ 0 w 241"/>
                <a:gd name="T35" fmla="*/ 176 h 297"/>
                <a:gd name="T36" fmla="*/ 24 w 241"/>
                <a:gd name="T37" fmla="*/ 192 h 297"/>
                <a:gd name="T38" fmla="*/ 24 w 241"/>
                <a:gd name="T39" fmla="*/ 232 h 297"/>
                <a:gd name="T40" fmla="*/ 48 w 241"/>
                <a:gd name="T41" fmla="*/ 232 h 297"/>
                <a:gd name="T42" fmla="*/ 48 w 241"/>
                <a:gd name="T43" fmla="*/ 248 h 297"/>
                <a:gd name="T44" fmla="*/ 56 w 241"/>
                <a:gd name="T45" fmla="*/ 264 h 297"/>
                <a:gd name="T46" fmla="*/ 64 w 241"/>
                <a:gd name="T47" fmla="*/ 288 h 297"/>
                <a:gd name="T48" fmla="*/ 88 w 241"/>
                <a:gd name="T49" fmla="*/ 288 h 297"/>
                <a:gd name="T50" fmla="*/ 104 w 241"/>
                <a:gd name="T51" fmla="*/ 264 h 297"/>
                <a:gd name="T52" fmla="*/ 112 w 241"/>
                <a:gd name="T53" fmla="*/ 264 h 297"/>
                <a:gd name="T54" fmla="*/ 112 w 241"/>
                <a:gd name="T55" fmla="*/ 280 h 297"/>
                <a:gd name="T56" fmla="*/ 120 w 241"/>
                <a:gd name="T57" fmla="*/ 288 h 297"/>
                <a:gd name="T58" fmla="*/ 136 w 241"/>
                <a:gd name="T59" fmla="*/ 288 h 297"/>
                <a:gd name="T60" fmla="*/ 136 w 241"/>
                <a:gd name="T61" fmla="*/ 280 h 297"/>
                <a:gd name="T62" fmla="*/ 152 w 241"/>
                <a:gd name="T63" fmla="*/ 280 h 297"/>
                <a:gd name="T64" fmla="*/ 152 w 241"/>
                <a:gd name="T65" fmla="*/ 288 h 297"/>
                <a:gd name="T66" fmla="*/ 160 w 241"/>
                <a:gd name="T67" fmla="*/ 296 h 297"/>
                <a:gd name="T68" fmla="*/ 176 w 241"/>
                <a:gd name="T69" fmla="*/ 288 h 297"/>
                <a:gd name="T70" fmla="*/ 184 w 241"/>
                <a:gd name="T71" fmla="*/ 256 h 297"/>
                <a:gd name="T72" fmla="*/ 184 w 241"/>
                <a:gd name="T73" fmla="*/ 224 h 297"/>
                <a:gd name="T74" fmla="*/ 200 w 241"/>
                <a:gd name="T75" fmla="*/ 224 h 297"/>
                <a:gd name="T76" fmla="*/ 200 w 241"/>
                <a:gd name="T77" fmla="*/ 216 h 297"/>
                <a:gd name="T78" fmla="*/ 200 w 241"/>
                <a:gd name="T79" fmla="*/ 200 h 297"/>
                <a:gd name="T80" fmla="*/ 216 w 241"/>
                <a:gd name="T81" fmla="*/ 216 h 297"/>
                <a:gd name="T82" fmla="*/ 232 w 241"/>
                <a:gd name="T83" fmla="*/ 192 h 297"/>
                <a:gd name="T84" fmla="*/ 216 w 241"/>
                <a:gd name="T85" fmla="*/ 176 h 297"/>
                <a:gd name="T86" fmla="*/ 216 w 241"/>
                <a:gd name="T87" fmla="*/ 168 h 297"/>
                <a:gd name="T88" fmla="*/ 232 w 241"/>
                <a:gd name="T89" fmla="*/ 160 h 297"/>
                <a:gd name="T90" fmla="*/ 224 w 241"/>
                <a:gd name="T91" fmla="*/ 136 h 297"/>
                <a:gd name="T92" fmla="*/ 216 w 241"/>
                <a:gd name="T93" fmla="*/ 128 h 297"/>
                <a:gd name="T94" fmla="*/ 240 w 241"/>
                <a:gd name="T95" fmla="*/ 136 h 297"/>
                <a:gd name="T96" fmla="*/ 240 w 241"/>
                <a:gd name="T97" fmla="*/ 104 h 297"/>
                <a:gd name="T98" fmla="*/ 216 w 241"/>
                <a:gd name="T99" fmla="*/ 120 h 297"/>
                <a:gd name="T100" fmla="*/ 240 w 241"/>
                <a:gd name="T101" fmla="*/ 80 h 297"/>
                <a:gd name="T102" fmla="*/ 200 w 241"/>
                <a:gd name="T103" fmla="*/ 56 h 297"/>
                <a:gd name="T104" fmla="*/ 176 w 241"/>
                <a:gd name="T105" fmla="*/ 56 h 297"/>
                <a:gd name="T106" fmla="*/ 160 w 241"/>
                <a:gd name="T107" fmla="*/ 72 h 297"/>
                <a:gd name="T108" fmla="*/ 152 w 241"/>
                <a:gd name="T109" fmla="*/ 48 h 297"/>
                <a:gd name="T110" fmla="*/ 160 w 241"/>
                <a:gd name="T111" fmla="*/ 40 h 297"/>
                <a:gd name="T112" fmla="*/ 184 w 241"/>
                <a:gd name="T113" fmla="*/ 1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1"/>
                <a:gd name="T172" fmla="*/ 0 h 297"/>
                <a:gd name="T173" fmla="*/ 241 w 241"/>
                <a:gd name="T174" fmla="*/ 297 h 2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28" name="Freeform 18"/>
            <p:cNvSpPr>
              <a:spLocks/>
            </p:cNvSpPr>
            <p:nvPr/>
          </p:nvSpPr>
          <p:spPr bwMode="gray">
            <a:xfrm>
              <a:off x="10444576" y="4829683"/>
              <a:ext cx="551408" cy="626700"/>
            </a:xfrm>
            <a:custGeom>
              <a:avLst/>
              <a:gdLst>
                <a:gd name="T0" fmla="*/ 272 w 273"/>
                <a:gd name="T1" fmla="*/ 56 h 369"/>
                <a:gd name="T2" fmla="*/ 272 w 273"/>
                <a:gd name="T3" fmla="*/ 48 h 369"/>
                <a:gd name="T4" fmla="*/ 256 w 273"/>
                <a:gd name="T5" fmla="*/ 48 h 369"/>
                <a:gd name="T6" fmla="*/ 256 w 273"/>
                <a:gd name="T7" fmla="*/ 56 h 369"/>
                <a:gd name="T8" fmla="*/ 240 w 273"/>
                <a:gd name="T9" fmla="*/ 56 h 369"/>
                <a:gd name="T10" fmla="*/ 232 w 273"/>
                <a:gd name="T11" fmla="*/ 56 h 369"/>
                <a:gd name="T12" fmla="*/ 232 w 273"/>
                <a:gd name="T13" fmla="*/ 32 h 369"/>
                <a:gd name="T14" fmla="*/ 224 w 273"/>
                <a:gd name="T15" fmla="*/ 32 h 369"/>
                <a:gd name="T16" fmla="*/ 208 w 273"/>
                <a:gd name="T17" fmla="*/ 56 h 369"/>
                <a:gd name="T18" fmla="*/ 184 w 273"/>
                <a:gd name="T19" fmla="*/ 56 h 369"/>
                <a:gd name="T20" fmla="*/ 176 w 273"/>
                <a:gd name="T21" fmla="*/ 32 h 369"/>
                <a:gd name="T22" fmla="*/ 168 w 273"/>
                <a:gd name="T23" fmla="*/ 16 h 369"/>
                <a:gd name="T24" fmla="*/ 160 w 273"/>
                <a:gd name="T25" fmla="*/ 0 h 369"/>
                <a:gd name="T26" fmla="*/ 144 w 273"/>
                <a:gd name="T27" fmla="*/ 0 h 369"/>
                <a:gd name="T28" fmla="*/ 144 w 273"/>
                <a:gd name="T29" fmla="*/ 8 h 369"/>
                <a:gd name="T30" fmla="*/ 112 w 273"/>
                <a:gd name="T31" fmla="*/ 16 h 369"/>
                <a:gd name="T32" fmla="*/ 112 w 273"/>
                <a:gd name="T33" fmla="*/ 32 h 369"/>
                <a:gd name="T34" fmla="*/ 80 w 273"/>
                <a:gd name="T35" fmla="*/ 32 h 369"/>
                <a:gd name="T36" fmla="*/ 64 w 273"/>
                <a:gd name="T37" fmla="*/ 48 h 369"/>
                <a:gd name="T38" fmla="*/ 64 w 273"/>
                <a:gd name="T39" fmla="*/ 72 h 369"/>
                <a:gd name="T40" fmla="*/ 72 w 273"/>
                <a:gd name="T41" fmla="*/ 88 h 369"/>
                <a:gd name="T42" fmla="*/ 48 w 273"/>
                <a:gd name="T43" fmla="*/ 112 h 369"/>
                <a:gd name="T44" fmla="*/ 40 w 273"/>
                <a:gd name="T45" fmla="*/ 112 h 369"/>
                <a:gd name="T46" fmla="*/ 32 w 273"/>
                <a:gd name="T47" fmla="*/ 144 h 369"/>
                <a:gd name="T48" fmla="*/ 32 w 273"/>
                <a:gd name="T49" fmla="*/ 160 h 369"/>
                <a:gd name="T50" fmla="*/ 32 w 273"/>
                <a:gd name="T51" fmla="*/ 176 h 369"/>
                <a:gd name="T52" fmla="*/ 16 w 273"/>
                <a:gd name="T53" fmla="*/ 200 h 369"/>
                <a:gd name="T54" fmla="*/ 8 w 273"/>
                <a:gd name="T55" fmla="*/ 216 h 369"/>
                <a:gd name="T56" fmla="*/ 0 w 273"/>
                <a:gd name="T57" fmla="*/ 256 h 369"/>
                <a:gd name="T58" fmla="*/ 8 w 273"/>
                <a:gd name="T59" fmla="*/ 272 h 369"/>
                <a:gd name="T60" fmla="*/ 56 w 273"/>
                <a:gd name="T61" fmla="*/ 272 h 369"/>
                <a:gd name="T62" fmla="*/ 80 w 273"/>
                <a:gd name="T63" fmla="*/ 328 h 369"/>
                <a:gd name="T64" fmla="*/ 88 w 273"/>
                <a:gd name="T65" fmla="*/ 368 h 369"/>
                <a:gd name="T66" fmla="*/ 112 w 273"/>
                <a:gd name="T67" fmla="*/ 328 h 369"/>
                <a:gd name="T68" fmla="*/ 120 w 273"/>
                <a:gd name="T69" fmla="*/ 336 h 369"/>
                <a:gd name="T70" fmla="*/ 152 w 273"/>
                <a:gd name="T71" fmla="*/ 304 h 369"/>
                <a:gd name="T72" fmla="*/ 152 w 273"/>
                <a:gd name="T73" fmla="*/ 280 h 369"/>
                <a:gd name="T74" fmla="*/ 184 w 273"/>
                <a:gd name="T75" fmla="*/ 272 h 369"/>
                <a:gd name="T76" fmla="*/ 200 w 273"/>
                <a:gd name="T77" fmla="*/ 232 h 369"/>
                <a:gd name="T78" fmla="*/ 216 w 273"/>
                <a:gd name="T79" fmla="*/ 224 h 369"/>
                <a:gd name="T80" fmla="*/ 216 w 273"/>
                <a:gd name="T81" fmla="*/ 200 h 369"/>
                <a:gd name="T82" fmla="*/ 240 w 273"/>
                <a:gd name="T83" fmla="*/ 200 h 369"/>
                <a:gd name="T84" fmla="*/ 248 w 273"/>
                <a:gd name="T85" fmla="*/ 160 h 369"/>
                <a:gd name="T86" fmla="*/ 240 w 273"/>
                <a:gd name="T87" fmla="*/ 128 h 369"/>
                <a:gd name="T88" fmla="*/ 248 w 273"/>
                <a:gd name="T89" fmla="*/ 120 h 369"/>
                <a:gd name="T90" fmla="*/ 232 w 273"/>
                <a:gd name="T91" fmla="*/ 104 h 369"/>
                <a:gd name="T92" fmla="*/ 248 w 273"/>
                <a:gd name="T93" fmla="*/ 96 h 369"/>
                <a:gd name="T94" fmla="*/ 256 w 273"/>
                <a:gd name="T95" fmla="*/ 104 h 369"/>
                <a:gd name="T96" fmla="*/ 272 w 273"/>
                <a:gd name="T97" fmla="*/ 80 h 369"/>
                <a:gd name="T98" fmla="*/ 272 w 273"/>
                <a:gd name="T99" fmla="*/ 5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3"/>
                <a:gd name="T151" fmla="*/ 0 h 369"/>
                <a:gd name="T152" fmla="*/ 273 w 273"/>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29" name="Freeform 19"/>
            <p:cNvSpPr>
              <a:spLocks/>
            </p:cNvSpPr>
            <p:nvPr/>
          </p:nvSpPr>
          <p:spPr bwMode="gray">
            <a:xfrm>
              <a:off x="9604015" y="5223476"/>
              <a:ext cx="1020440" cy="652748"/>
            </a:xfrm>
            <a:custGeom>
              <a:avLst/>
              <a:gdLst>
                <a:gd name="T0" fmla="*/ 496 w 505"/>
                <a:gd name="T1" fmla="*/ 96 h 385"/>
                <a:gd name="T2" fmla="*/ 424 w 505"/>
                <a:gd name="T3" fmla="*/ 40 h 385"/>
                <a:gd name="T4" fmla="*/ 408 w 505"/>
                <a:gd name="T5" fmla="*/ 56 h 385"/>
                <a:gd name="T6" fmla="*/ 376 w 505"/>
                <a:gd name="T7" fmla="*/ 40 h 385"/>
                <a:gd name="T8" fmla="*/ 312 w 505"/>
                <a:gd name="T9" fmla="*/ 56 h 385"/>
                <a:gd name="T10" fmla="*/ 312 w 505"/>
                <a:gd name="T11" fmla="*/ 0 h 385"/>
                <a:gd name="T12" fmla="*/ 280 w 505"/>
                <a:gd name="T13" fmla="*/ 0 h 385"/>
                <a:gd name="T14" fmla="*/ 216 w 505"/>
                <a:gd name="T15" fmla="*/ 8 h 385"/>
                <a:gd name="T16" fmla="*/ 208 w 505"/>
                <a:gd name="T17" fmla="*/ 40 h 385"/>
                <a:gd name="T18" fmla="*/ 168 w 505"/>
                <a:gd name="T19" fmla="*/ 24 h 385"/>
                <a:gd name="T20" fmla="*/ 144 w 505"/>
                <a:gd name="T21" fmla="*/ 48 h 385"/>
                <a:gd name="T22" fmla="*/ 152 w 505"/>
                <a:gd name="T23" fmla="*/ 88 h 385"/>
                <a:gd name="T24" fmla="*/ 144 w 505"/>
                <a:gd name="T25" fmla="*/ 112 h 385"/>
                <a:gd name="T26" fmla="*/ 112 w 505"/>
                <a:gd name="T27" fmla="*/ 168 h 385"/>
                <a:gd name="T28" fmla="*/ 72 w 505"/>
                <a:gd name="T29" fmla="*/ 224 h 385"/>
                <a:gd name="T30" fmla="*/ 32 w 505"/>
                <a:gd name="T31" fmla="*/ 272 h 385"/>
                <a:gd name="T32" fmla="*/ 0 w 505"/>
                <a:gd name="T33" fmla="*/ 296 h 385"/>
                <a:gd name="T34" fmla="*/ 8 w 505"/>
                <a:gd name="T35" fmla="*/ 312 h 385"/>
                <a:gd name="T36" fmla="*/ 16 w 505"/>
                <a:gd name="T37" fmla="*/ 360 h 385"/>
                <a:gd name="T38" fmla="*/ 56 w 505"/>
                <a:gd name="T39" fmla="*/ 384 h 385"/>
                <a:gd name="T40" fmla="*/ 40 w 505"/>
                <a:gd name="T41" fmla="*/ 344 h 385"/>
                <a:gd name="T42" fmla="*/ 80 w 505"/>
                <a:gd name="T43" fmla="*/ 304 h 385"/>
                <a:gd name="T44" fmla="*/ 152 w 505"/>
                <a:gd name="T45" fmla="*/ 280 h 385"/>
                <a:gd name="T46" fmla="*/ 192 w 505"/>
                <a:gd name="T47" fmla="*/ 296 h 385"/>
                <a:gd name="T48" fmla="*/ 240 w 505"/>
                <a:gd name="T49" fmla="*/ 248 h 385"/>
                <a:gd name="T50" fmla="*/ 264 w 505"/>
                <a:gd name="T51" fmla="*/ 240 h 385"/>
                <a:gd name="T52" fmla="*/ 264 w 505"/>
                <a:gd name="T53" fmla="*/ 216 h 385"/>
                <a:gd name="T54" fmla="*/ 280 w 505"/>
                <a:gd name="T55" fmla="*/ 208 h 385"/>
                <a:gd name="T56" fmla="*/ 336 w 505"/>
                <a:gd name="T57" fmla="*/ 232 h 385"/>
                <a:gd name="T58" fmla="*/ 336 w 505"/>
                <a:gd name="T59" fmla="*/ 200 h 385"/>
                <a:gd name="T60" fmla="*/ 376 w 505"/>
                <a:gd name="T61" fmla="*/ 192 h 385"/>
                <a:gd name="T62" fmla="*/ 392 w 505"/>
                <a:gd name="T63" fmla="*/ 200 h 385"/>
                <a:gd name="T64" fmla="*/ 400 w 505"/>
                <a:gd name="T65" fmla="*/ 184 h 385"/>
                <a:gd name="T66" fmla="*/ 448 w 505"/>
                <a:gd name="T67" fmla="*/ 176 h 385"/>
                <a:gd name="T68" fmla="*/ 480 w 505"/>
                <a:gd name="T69" fmla="*/ 13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5"/>
                <a:gd name="T106" fmla="*/ 0 h 385"/>
                <a:gd name="T107" fmla="*/ 505 w 505"/>
                <a:gd name="T108" fmla="*/ 385 h 3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0" name="Freeform 20"/>
            <p:cNvSpPr>
              <a:spLocks/>
            </p:cNvSpPr>
            <p:nvPr/>
          </p:nvSpPr>
          <p:spPr bwMode="gray">
            <a:xfrm>
              <a:off x="8924843" y="5100895"/>
              <a:ext cx="1005310" cy="652748"/>
            </a:xfrm>
            <a:custGeom>
              <a:avLst/>
              <a:gdLst>
                <a:gd name="T0" fmla="*/ 344 w 497"/>
                <a:gd name="T1" fmla="*/ 344 h 385"/>
                <a:gd name="T2" fmla="*/ 416 w 497"/>
                <a:gd name="T3" fmla="*/ 296 h 385"/>
                <a:gd name="T4" fmla="*/ 448 w 497"/>
                <a:gd name="T5" fmla="*/ 240 h 385"/>
                <a:gd name="T6" fmla="*/ 480 w 497"/>
                <a:gd name="T7" fmla="*/ 184 h 385"/>
                <a:gd name="T8" fmla="*/ 496 w 497"/>
                <a:gd name="T9" fmla="*/ 160 h 385"/>
                <a:gd name="T10" fmla="*/ 480 w 497"/>
                <a:gd name="T11" fmla="*/ 128 h 385"/>
                <a:gd name="T12" fmla="*/ 456 w 497"/>
                <a:gd name="T13" fmla="*/ 96 h 385"/>
                <a:gd name="T14" fmla="*/ 440 w 497"/>
                <a:gd name="T15" fmla="*/ 112 h 385"/>
                <a:gd name="T16" fmla="*/ 424 w 497"/>
                <a:gd name="T17" fmla="*/ 104 h 385"/>
                <a:gd name="T18" fmla="*/ 440 w 497"/>
                <a:gd name="T19" fmla="*/ 56 h 385"/>
                <a:gd name="T20" fmla="*/ 440 w 497"/>
                <a:gd name="T21" fmla="*/ 16 h 385"/>
                <a:gd name="T22" fmla="*/ 408 w 497"/>
                <a:gd name="T23" fmla="*/ 8 h 385"/>
                <a:gd name="T24" fmla="*/ 376 w 497"/>
                <a:gd name="T25" fmla="*/ 24 h 385"/>
                <a:gd name="T26" fmla="*/ 360 w 497"/>
                <a:gd name="T27" fmla="*/ 24 h 385"/>
                <a:gd name="T28" fmla="*/ 320 w 497"/>
                <a:gd name="T29" fmla="*/ 32 h 385"/>
                <a:gd name="T30" fmla="*/ 288 w 497"/>
                <a:gd name="T31" fmla="*/ 64 h 385"/>
                <a:gd name="T32" fmla="*/ 264 w 497"/>
                <a:gd name="T33" fmla="*/ 72 h 385"/>
                <a:gd name="T34" fmla="*/ 224 w 497"/>
                <a:gd name="T35" fmla="*/ 96 h 385"/>
                <a:gd name="T36" fmla="*/ 184 w 497"/>
                <a:gd name="T37" fmla="*/ 88 h 385"/>
                <a:gd name="T38" fmla="*/ 160 w 497"/>
                <a:gd name="T39" fmla="*/ 72 h 385"/>
                <a:gd name="T40" fmla="*/ 144 w 497"/>
                <a:gd name="T41" fmla="*/ 88 h 385"/>
                <a:gd name="T42" fmla="*/ 96 w 497"/>
                <a:gd name="T43" fmla="*/ 128 h 385"/>
                <a:gd name="T44" fmla="*/ 32 w 497"/>
                <a:gd name="T45" fmla="*/ 112 h 385"/>
                <a:gd name="T46" fmla="*/ 0 w 497"/>
                <a:gd name="T47" fmla="*/ 128 h 385"/>
                <a:gd name="T48" fmla="*/ 32 w 497"/>
                <a:gd name="T49" fmla="*/ 144 h 385"/>
                <a:gd name="T50" fmla="*/ 88 w 497"/>
                <a:gd name="T51" fmla="*/ 168 h 385"/>
                <a:gd name="T52" fmla="*/ 104 w 497"/>
                <a:gd name="T53" fmla="*/ 208 h 385"/>
                <a:gd name="T54" fmla="*/ 56 w 497"/>
                <a:gd name="T55" fmla="*/ 224 h 385"/>
                <a:gd name="T56" fmla="*/ 88 w 497"/>
                <a:gd name="T57" fmla="*/ 248 h 385"/>
                <a:gd name="T58" fmla="*/ 136 w 497"/>
                <a:gd name="T59" fmla="*/ 280 h 385"/>
                <a:gd name="T60" fmla="*/ 136 w 497"/>
                <a:gd name="T61" fmla="*/ 304 h 385"/>
                <a:gd name="T62" fmla="*/ 208 w 497"/>
                <a:gd name="T63" fmla="*/ 360 h 385"/>
                <a:gd name="T64" fmla="*/ 248 w 497"/>
                <a:gd name="T65" fmla="*/ 360 h 385"/>
                <a:gd name="T66" fmla="*/ 256 w 497"/>
                <a:gd name="T67" fmla="*/ 344 h 385"/>
                <a:gd name="T68" fmla="*/ 296 w 497"/>
                <a:gd name="T69" fmla="*/ 376 h 385"/>
                <a:gd name="T70" fmla="*/ 336 w 497"/>
                <a:gd name="T71" fmla="*/ 368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7"/>
                <a:gd name="T109" fmla="*/ 0 h 385"/>
                <a:gd name="T110" fmla="*/ 497 w 497"/>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1" name="Freeform 21"/>
            <p:cNvSpPr>
              <a:spLocks/>
            </p:cNvSpPr>
            <p:nvPr/>
          </p:nvSpPr>
          <p:spPr bwMode="invGray">
            <a:xfrm>
              <a:off x="8829017" y="4734684"/>
              <a:ext cx="746417" cy="600649"/>
            </a:xfrm>
            <a:custGeom>
              <a:avLst/>
              <a:gdLst>
                <a:gd name="T0" fmla="*/ 48 w 369"/>
                <a:gd name="T1" fmla="*/ 320 h 353"/>
                <a:gd name="T2" fmla="*/ 32 w 369"/>
                <a:gd name="T3" fmla="*/ 264 h 353"/>
                <a:gd name="T4" fmla="*/ 56 w 369"/>
                <a:gd name="T5" fmla="*/ 192 h 353"/>
                <a:gd name="T6" fmla="*/ 8 w 369"/>
                <a:gd name="T7" fmla="*/ 160 h 353"/>
                <a:gd name="T8" fmla="*/ 16 w 369"/>
                <a:gd name="T9" fmla="*/ 136 h 353"/>
                <a:gd name="T10" fmla="*/ 48 w 369"/>
                <a:gd name="T11" fmla="*/ 136 h 353"/>
                <a:gd name="T12" fmla="*/ 104 w 369"/>
                <a:gd name="T13" fmla="*/ 120 h 353"/>
                <a:gd name="T14" fmla="*/ 168 w 369"/>
                <a:gd name="T15" fmla="*/ 112 h 353"/>
                <a:gd name="T16" fmla="*/ 136 w 369"/>
                <a:gd name="T17" fmla="*/ 80 h 353"/>
                <a:gd name="T18" fmla="*/ 144 w 369"/>
                <a:gd name="T19" fmla="*/ 40 h 353"/>
                <a:gd name="T20" fmla="*/ 184 w 369"/>
                <a:gd name="T21" fmla="*/ 40 h 353"/>
                <a:gd name="T22" fmla="*/ 208 w 369"/>
                <a:gd name="T23" fmla="*/ 48 h 353"/>
                <a:gd name="T24" fmla="*/ 232 w 369"/>
                <a:gd name="T25" fmla="*/ 40 h 353"/>
                <a:gd name="T26" fmla="*/ 248 w 369"/>
                <a:gd name="T27" fmla="*/ 0 h 353"/>
                <a:gd name="T28" fmla="*/ 288 w 369"/>
                <a:gd name="T29" fmla="*/ 16 h 353"/>
                <a:gd name="T30" fmla="*/ 320 w 369"/>
                <a:gd name="T31" fmla="*/ 72 h 353"/>
                <a:gd name="T32" fmla="*/ 344 w 369"/>
                <a:gd name="T33" fmla="*/ 88 h 353"/>
                <a:gd name="T34" fmla="*/ 360 w 369"/>
                <a:gd name="T35" fmla="*/ 64 h 353"/>
                <a:gd name="T36" fmla="*/ 360 w 369"/>
                <a:gd name="T37" fmla="*/ 96 h 353"/>
                <a:gd name="T38" fmla="*/ 360 w 369"/>
                <a:gd name="T39" fmla="*/ 128 h 353"/>
                <a:gd name="T40" fmla="*/ 336 w 369"/>
                <a:gd name="T41" fmla="*/ 168 h 353"/>
                <a:gd name="T42" fmla="*/ 368 w 369"/>
                <a:gd name="T43" fmla="*/ 184 h 353"/>
                <a:gd name="T44" fmla="*/ 360 w 369"/>
                <a:gd name="T45" fmla="*/ 208 h 353"/>
                <a:gd name="T46" fmla="*/ 368 w 369"/>
                <a:gd name="T47" fmla="*/ 232 h 353"/>
                <a:gd name="T48" fmla="*/ 344 w 369"/>
                <a:gd name="T49" fmla="*/ 256 h 353"/>
                <a:gd name="T50" fmla="*/ 344 w 369"/>
                <a:gd name="T51" fmla="*/ 280 h 353"/>
                <a:gd name="T52" fmla="*/ 312 w 369"/>
                <a:gd name="T53" fmla="*/ 288 h 353"/>
                <a:gd name="T54" fmla="*/ 272 w 369"/>
                <a:gd name="T55" fmla="*/ 312 h 353"/>
                <a:gd name="T56" fmla="*/ 232 w 369"/>
                <a:gd name="T57" fmla="*/ 304 h 353"/>
                <a:gd name="T58" fmla="*/ 208 w 369"/>
                <a:gd name="T59" fmla="*/ 288 h 353"/>
                <a:gd name="T60" fmla="*/ 192 w 369"/>
                <a:gd name="T61" fmla="*/ 304 h 353"/>
                <a:gd name="T62" fmla="*/ 144 w 369"/>
                <a:gd name="T63" fmla="*/ 352 h 353"/>
                <a:gd name="T64" fmla="*/ 80 w 369"/>
                <a:gd name="T65" fmla="*/ 328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9"/>
                <a:gd name="T100" fmla="*/ 0 h 353"/>
                <a:gd name="T101" fmla="*/ 369 w 369"/>
                <a:gd name="T102" fmla="*/ 353 h 3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2" name="Freeform 22"/>
            <p:cNvSpPr>
              <a:spLocks/>
            </p:cNvSpPr>
            <p:nvPr/>
          </p:nvSpPr>
          <p:spPr bwMode="invGray">
            <a:xfrm>
              <a:off x="7986777" y="4693311"/>
              <a:ext cx="1149887" cy="1046542"/>
            </a:xfrm>
            <a:custGeom>
              <a:avLst/>
              <a:gdLst>
                <a:gd name="T0" fmla="*/ 528 w 569"/>
                <a:gd name="T1" fmla="*/ 448 h 617"/>
                <a:gd name="T2" fmla="*/ 560 w 569"/>
                <a:gd name="T3" fmla="*/ 416 h 617"/>
                <a:gd name="T4" fmla="*/ 528 w 569"/>
                <a:gd name="T5" fmla="*/ 408 h 617"/>
                <a:gd name="T6" fmla="*/ 496 w 569"/>
                <a:gd name="T7" fmla="*/ 384 h 617"/>
                <a:gd name="T8" fmla="*/ 464 w 569"/>
                <a:gd name="T9" fmla="*/ 360 h 617"/>
                <a:gd name="T10" fmla="*/ 480 w 569"/>
                <a:gd name="T11" fmla="*/ 320 h 617"/>
                <a:gd name="T12" fmla="*/ 472 w 569"/>
                <a:gd name="T13" fmla="*/ 248 h 617"/>
                <a:gd name="T14" fmla="*/ 424 w 569"/>
                <a:gd name="T15" fmla="*/ 224 h 617"/>
                <a:gd name="T16" fmla="*/ 416 w 569"/>
                <a:gd name="T17" fmla="*/ 176 h 617"/>
                <a:gd name="T18" fmla="*/ 448 w 569"/>
                <a:gd name="T19" fmla="*/ 168 h 617"/>
                <a:gd name="T20" fmla="*/ 512 w 569"/>
                <a:gd name="T21" fmla="*/ 160 h 617"/>
                <a:gd name="T22" fmla="*/ 512 w 569"/>
                <a:gd name="T23" fmla="*/ 112 h 617"/>
                <a:gd name="T24" fmla="*/ 464 w 569"/>
                <a:gd name="T25" fmla="*/ 112 h 617"/>
                <a:gd name="T26" fmla="*/ 432 w 569"/>
                <a:gd name="T27" fmla="*/ 64 h 617"/>
                <a:gd name="T28" fmla="*/ 408 w 569"/>
                <a:gd name="T29" fmla="*/ 96 h 617"/>
                <a:gd name="T30" fmla="*/ 384 w 569"/>
                <a:gd name="T31" fmla="*/ 144 h 617"/>
                <a:gd name="T32" fmla="*/ 368 w 569"/>
                <a:gd name="T33" fmla="*/ 240 h 617"/>
                <a:gd name="T34" fmla="*/ 336 w 569"/>
                <a:gd name="T35" fmla="*/ 224 h 617"/>
                <a:gd name="T36" fmla="*/ 288 w 569"/>
                <a:gd name="T37" fmla="*/ 240 h 617"/>
                <a:gd name="T38" fmla="*/ 272 w 569"/>
                <a:gd name="T39" fmla="*/ 224 h 617"/>
                <a:gd name="T40" fmla="*/ 232 w 569"/>
                <a:gd name="T41" fmla="*/ 104 h 617"/>
                <a:gd name="T42" fmla="*/ 216 w 569"/>
                <a:gd name="T43" fmla="*/ 112 h 617"/>
                <a:gd name="T44" fmla="*/ 208 w 569"/>
                <a:gd name="T45" fmla="*/ 72 h 617"/>
                <a:gd name="T46" fmla="*/ 160 w 569"/>
                <a:gd name="T47" fmla="*/ 40 h 617"/>
                <a:gd name="T48" fmla="*/ 136 w 569"/>
                <a:gd name="T49" fmla="*/ 80 h 617"/>
                <a:gd name="T50" fmla="*/ 136 w 569"/>
                <a:gd name="T51" fmla="*/ 0 h 617"/>
                <a:gd name="T52" fmla="*/ 112 w 569"/>
                <a:gd name="T53" fmla="*/ 0 h 617"/>
                <a:gd name="T54" fmla="*/ 96 w 569"/>
                <a:gd name="T55" fmla="*/ 32 h 617"/>
                <a:gd name="T56" fmla="*/ 88 w 569"/>
                <a:gd name="T57" fmla="*/ 64 h 617"/>
                <a:gd name="T58" fmla="*/ 80 w 569"/>
                <a:gd name="T59" fmla="*/ 96 h 617"/>
                <a:gd name="T60" fmla="*/ 104 w 569"/>
                <a:gd name="T61" fmla="*/ 112 h 617"/>
                <a:gd name="T62" fmla="*/ 88 w 569"/>
                <a:gd name="T63" fmla="*/ 240 h 617"/>
                <a:gd name="T64" fmla="*/ 24 w 569"/>
                <a:gd name="T65" fmla="*/ 280 h 617"/>
                <a:gd name="T66" fmla="*/ 8 w 569"/>
                <a:gd name="T67" fmla="*/ 312 h 617"/>
                <a:gd name="T68" fmla="*/ 0 w 569"/>
                <a:gd name="T69" fmla="*/ 376 h 617"/>
                <a:gd name="T70" fmla="*/ 48 w 569"/>
                <a:gd name="T71" fmla="*/ 368 h 617"/>
                <a:gd name="T72" fmla="*/ 80 w 569"/>
                <a:gd name="T73" fmla="*/ 392 h 617"/>
                <a:gd name="T74" fmla="*/ 88 w 569"/>
                <a:gd name="T75" fmla="*/ 408 h 617"/>
                <a:gd name="T76" fmla="*/ 96 w 569"/>
                <a:gd name="T77" fmla="*/ 448 h 617"/>
                <a:gd name="T78" fmla="*/ 120 w 569"/>
                <a:gd name="T79" fmla="*/ 464 h 617"/>
                <a:gd name="T80" fmla="*/ 112 w 569"/>
                <a:gd name="T81" fmla="*/ 504 h 617"/>
                <a:gd name="T82" fmla="*/ 104 w 569"/>
                <a:gd name="T83" fmla="*/ 528 h 617"/>
                <a:gd name="T84" fmla="*/ 144 w 569"/>
                <a:gd name="T85" fmla="*/ 560 h 617"/>
                <a:gd name="T86" fmla="*/ 200 w 569"/>
                <a:gd name="T87" fmla="*/ 576 h 617"/>
                <a:gd name="T88" fmla="*/ 224 w 569"/>
                <a:gd name="T89" fmla="*/ 568 h 617"/>
                <a:gd name="T90" fmla="*/ 232 w 569"/>
                <a:gd name="T91" fmla="*/ 600 h 617"/>
                <a:gd name="T92" fmla="*/ 264 w 569"/>
                <a:gd name="T93" fmla="*/ 592 h 617"/>
                <a:gd name="T94" fmla="*/ 272 w 569"/>
                <a:gd name="T95" fmla="*/ 512 h 617"/>
                <a:gd name="T96" fmla="*/ 328 w 569"/>
                <a:gd name="T97" fmla="*/ 504 h 617"/>
                <a:gd name="T98" fmla="*/ 352 w 569"/>
                <a:gd name="T99" fmla="*/ 512 h 617"/>
                <a:gd name="T100" fmla="*/ 384 w 569"/>
                <a:gd name="T101" fmla="*/ 512 h 617"/>
                <a:gd name="T102" fmla="*/ 416 w 569"/>
                <a:gd name="T103" fmla="*/ 520 h 617"/>
                <a:gd name="T104" fmla="*/ 440 w 569"/>
                <a:gd name="T105" fmla="*/ 504 h 617"/>
                <a:gd name="T106" fmla="*/ 488 w 569"/>
                <a:gd name="T107" fmla="*/ 472 h 617"/>
                <a:gd name="T108" fmla="*/ 520 w 569"/>
                <a:gd name="T109" fmla="*/ 464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9"/>
                <a:gd name="T166" fmla="*/ 0 h 617"/>
                <a:gd name="T167" fmla="*/ 569 w 569"/>
                <a:gd name="T168" fmla="*/ 617 h 6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3" name="Freeform 23"/>
            <p:cNvSpPr>
              <a:spLocks/>
            </p:cNvSpPr>
            <p:nvPr/>
          </p:nvSpPr>
          <p:spPr bwMode="invGray">
            <a:xfrm>
              <a:off x="5839985" y="3482816"/>
              <a:ext cx="2444350" cy="1333076"/>
            </a:xfrm>
            <a:custGeom>
              <a:avLst/>
              <a:gdLst>
                <a:gd name="T0" fmla="*/ 1184 w 1209"/>
                <a:gd name="T1" fmla="*/ 728 h 785"/>
                <a:gd name="T2" fmla="*/ 1160 w 1209"/>
                <a:gd name="T3" fmla="*/ 728 h 785"/>
                <a:gd name="T4" fmla="*/ 1160 w 1209"/>
                <a:gd name="T5" fmla="*/ 784 h 785"/>
                <a:gd name="T6" fmla="*/ 1112 w 1209"/>
                <a:gd name="T7" fmla="*/ 760 h 785"/>
                <a:gd name="T8" fmla="*/ 1088 w 1209"/>
                <a:gd name="T9" fmla="*/ 752 h 785"/>
                <a:gd name="T10" fmla="*/ 1024 w 1209"/>
                <a:gd name="T11" fmla="*/ 720 h 785"/>
                <a:gd name="T12" fmla="*/ 1040 w 1209"/>
                <a:gd name="T13" fmla="*/ 696 h 785"/>
                <a:gd name="T14" fmla="*/ 1032 w 1209"/>
                <a:gd name="T15" fmla="*/ 680 h 785"/>
                <a:gd name="T16" fmla="*/ 1000 w 1209"/>
                <a:gd name="T17" fmla="*/ 664 h 785"/>
                <a:gd name="T18" fmla="*/ 976 w 1209"/>
                <a:gd name="T19" fmla="*/ 680 h 785"/>
                <a:gd name="T20" fmla="*/ 928 w 1209"/>
                <a:gd name="T21" fmla="*/ 648 h 785"/>
                <a:gd name="T22" fmla="*/ 832 w 1209"/>
                <a:gd name="T23" fmla="*/ 696 h 785"/>
                <a:gd name="T24" fmla="*/ 808 w 1209"/>
                <a:gd name="T25" fmla="*/ 720 h 785"/>
                <a:gd name="T26" fmla="*/ 728 w 1209"/>
                <a:gd name="T27" fmla="*/ 736 h 785"/>
                <a:gd name="T28" fmla="*/ 656 w 1209"/>
                <a:gd name="T29" fmla="*/ 712 h 785"/>
                <a:gd name="T30" fmla="*/ 632 w 1209"/>
                <a:gd name="T31" fmla="*/ 680 h 785"/>
                <a:gd name="T32" fmla="*/ 584 w 1209"/>
                <a:gd name="T33" fmla="*/ 704 h 785"/>
                <a:gd name="T34" fmla="*/ 536 w 1209"/>
                <a:gd name="T35" fmla="*/ 728 h 785"/>
                <a:gd name="T36" fmla="*/ 456 w 1209"/>
                <a:gd name="T37" fmla="*/ 672 h 785"/>
                <a:gd name="T38" fmla="*/ 408 w 1209"/>
                <a:gd name="T39" fmla="*/ 640 h 785"/>
                <a:gd name="T40" fmla="*/ 360 w 1209"/>
                <a:gd name="T41" fmla="*/ 624 h 785"/>
                <a:gd name="T42" fmla="*/ 320 w 1209"/>
                <a:gd name="T43" fmla="*/ 592 h 785"/>
                <a:gd name="T44" fmla="*/ 272 w 1209"/>
                <a:gd name="T45" fmla="*/ 520 h 785"/>
                <a:gd name="T46" fmla="*/ 248 w 1209"/>
                <a:gd name="T47" fmla="*/ 512 h 785"/>
                <a:gd name="T48" fmla="*/ 208 w 1209"/>
                <a:gd name="T49" fmla="*/ 456 h 785"/>
                <a:gd name="T50" fmla="*/ 160 w 1209"/>
                <a:gd name="T51" fmla="*/ 384 h 785"/>
                <a:gd name="T52" fmla="*/ 120 w 1209"/>
                <a:gd name="T53" fmla="*/ 408 h 785"/>
                <a:gd name="T54" fmla="*/ 64 w 1209"/>
                <a:gd name="T55" fmla="*/ 328 h 785"/>
                <a:gd name="T56" fmla="*/ 32 w 1209"/>
                <a:gd name="T57" fmla="*/ 272 h 785"/>
                <a:gd name="T58" fmla="*/ 0 w 1209"/>
                <a:gd name="T59" fmla="*/ 256 h 785"/>
                <a:gd name="T60" fmla="*/ 16 w 1209"/>
                <a:gd name="T61" fmla="*/ 176 h 785"/>
                <a:gd name="T62" fmla="*/ 48 w 1209"/>
                <a:gd name="T63" fmla="*/ 192 h 785"/>
                <a:gd name="T64" fmla="*/ 80 w 1209"/>
                <a:gd name="T65" fmla="*/ 184 h 785"/>
                <a:gd name="T66" fmla="*/ 80 w 1209"/>
                <a:gd name="T67" fmla="*/ 128 h 785"/>
                <a:gd name="T68" fmla="*/ 56 w 1209"/>
                <a:gd name="T69" fmla="*/ 96 h 785"/>
                <a:gd name="T70" fmla="*/ 80 w 1209"/>
                <a:gd name="T71" fmla="*/ 48 h 785"/>
                <a:gd name="T72" fmla="*/ 152 w 1209"/>
                <a:gd name="T73" fmla="*/ 40 h 785"/>
                <a:gd name="T74" fmla="*/ 208 w 1209"/>
                <a:gd name="T75" fmla="*/ 8 h 785"/>
                <a:gd name="T76" fmla="*/ 288 w 1209"/>
                <a:gd name="T77" fmla="*/ 16 h 785"/>
                <a:gd name="T78" fmla="*/ 344 w 1209"/>
                <a:gd name="T79" fmla="*/ 56 h 785"/>
                <a:gd name="T80" fmla="*/ 432 w 1209"/>
                <a:gd name="T81" fmla="*/ 56 h 785"/>
                <a:gd name="T82" fmla="*/ 528 w 1209"/>
                <a:gd name="T83" fmla="*/ 40 h 785"/>
                <a:gd name="T84" fmla="*/ 664 w 1209"/>
                <a:gd name="T85" fmla="*/ 56 h 785"/>
                <a:gd name="T86" fmla="*/ 712 w 1209"/>
                <a:gd name="T87" fmla="*/ 72 h 785"/>
                <a:gd name="T88" fmla="*/ 704 w 1209"/>
                <a:gd name="T89" fmla="*/ 96 h 785"/>
                <a:gd name="T90" fmla="*/ 728 w 1209"/>
                <a:gd name="T91" fmla="*/ 136 h 785"/>
                <a:gd name="T92" fmla="*/ 712 w 1209"/>
                <a:gd name="T93" fmla="*/ 184 h 785"/>
                <a:gd name="T94" fmla="*/ 696 w 1209"/>
                <a:gd name="T95" fmla="*/ 248 h 785"/>
                <a:gd name="T96" fmla="*/ 736 w 1209"/>
                <a:gd name="T97" fmla="*/ 320 h 785"/>
                <a:gd name="T98" fmla="*/ 832 w 1209"/>
                <a:gd name="T99" fmla="*/ 368 h 785"/>
                <a:gd name="T100" fmla="*/ 936 w 1209"/>
                <a:gd name="T101" fmla="*/ 416 h 785"/>
                <a:gd name="T102" fmla="*/ 992 w 1209"/>
                <a:gd name="T103" fmla="*/ 424 h 785"/>
                <a:gd name="T104" fmla="*/ 1008 w 1209"/>
                <a:gd name="T105" fmla="*/ 480 h 785"/>
                <a:gd name="T106" fmla="*/ 1040 w 1209"/>
                <a:gd name="T107" fmla="*/ 496 h 785"/>
                <a:gd name="T108" fmla="*/ 1056 w 1209"/>
                <a:gd name="T109" fmla="*/ 472 h 785"/>
                <a:gd name="T110" fmla="*/ 1080 w 1209"/>
                <a:gd name="T111" fmla="*/ 480 h 785"/>
                <a:gd name="T112" fmla="*/ 1096 w 1209"/>
                <a:gd name="T113" fmla="*/ 464 h 785"/>
                <a:gd name="T114" fmla="*/ 1136 w 1209"/>
                <a:gd name="T115" fmla="*/ 440 h 785"/>
                <a:gd name="T116" fmla="*/ 1176 w 1209"/>
                <a:gd name="T117" fmla="*/ 456 h 785"/>
                <a:gd name="T118" fmla="*/ 1208 w 1209"/>
                <a:gd name="T119" fmla="*/ 536 h 785"/>
                <a:gd name="T120" fmla="*/ 1208 w 1209"/>
                <a:gd name="T121" fmla="*/ 576 h 785"/>
                <a:gd name="T122" fmla="*/ 1200 w 1209"/>
                <a:gd name="T123" fmla="*/ 712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9"/>
                <a:gd name="T187" fmla="*/ 0 h 785"/>
                <a:gd name="T188" fmla="*/ 1209 w 1209"/>
                <a:gd name="T189" fmla="*/ 785 h 78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4" name="Freeform 24"/>
            <p:cNvSpPr>
              <a:spLocks/>
            </p:cNvSpPr>
            <p:nvPr/>
          </p:nvSpPr>
          <p:spPr bwMode="gray">
            <a:xfrm>
              <a:off x="8136396" y="4028304"/>
              <a:ext cx="1534864" cy="1074123"/>
            </a:xfrm>
            <a:custGeom>
              <a:avLst/>
              <a:gdLst>
                <a:gd name="T0" fmla="*/ 696 w 761"/>
                <a:gd name="T1" fmla="*/ 488 h 633"/>
                <a:gd name="T2" fmla="*/ 672 w 761"/>
                <a:gd name="T3" fmla="*/ 504 h 633"/>
                <a:gd name="T4" fmla="*/ 656 w 761"/>
                <a:gd name="T5" fmla="*/ 488 h 633"/>
                <a:gd name="T6" fmla="*/ 608 w 761"/>
                <a:gd name="T7" fmla="*/ 432 h 633"/>
                <a:gd name="T8" fmla="*/ 584 w 761"/>
                <a:gd name="T9" fmla="*/ 424 h 633"/>
                <a:gd name="T10" fmla="*/ 552 w 761"/>
                <a:gd name="T11" fmla="*/ 440 h 633"/>
                <a:gd name="T12" fmla="*/ 536 w 761"/>
                <a:gd name="T13" fmla="*/ 472 h 633"/>
                <a:gd name="T14" fmla="*/ 512 w 761"/>
                <a:gd name="T15" fmla="*/ 464 h 633"/>
                <a:gd name="T16" fmla="*/ 472 w 761"/>
                <a:gd name="T17" fmla="*/ 472 h 633"/>
                <a:gd name="T18" fmla="*/ 504 w 761"/>
                <a:gd name="T19" fmla="*/ 496 h 633"/>
                <a:gd name="T20" fmla="*/ 456 w 761"/>
                <a:gd name="T21" fmla="*/ 528 h 633"/>
                <a:gd name="T22" fmla="*/ 416 w 761"/>
                <a:gd name="T23" fmla="*/ 520 h 633"/>
                <a:gd name="T24" fmla="*/ 392 w 761"/>
                <a:gd name="T25" fmla="*/ 456 h 633"/>
                <a:gd name="T26" fmla="*/ 360 w 761"/>
                <a:gd name="T27" fmla="*/ 488 h 633"/>
                <a:gd name="T28" fmla="*/ 336 w 761"/>
                <a:gd name="T29" fmla="*/ 504 h 633"/>
                <a:gd name="T30" fmla="*/ 296 w 761"/>
                <a:gd name="T31" fmla="*/ 536 h 633"/>
                <a:gd name="T32" fmla="*/ 272 w 761"/>
                <a:gd name="T33" fmla="*/ 632 h 633"/>
                <a:gd name="T34" fmla="*/ 248 w 761"/>
                <a:gd name="T35" fmla="*/ 632 h 633"/>
                <a:gd name="T36" fmla="*/ 216 w 761"/>
                <a:gd name="T37" fmla="*/ 624 h 633"/>
                <a:gd name="T38" fmla="*/ 200 w 761"/>
                <a:gd name="T39" fmla="*/ 576 h 633"/>
                <a:gd name="T40" fmla="*/ 144 w 761"/>
                <a:gd name="T41" fmla="*/ 496 h 633"/>
                <a:gd name="T42" fmla="*/ 128 w 761"/>
                <a:gd name="T43" fmla="*/ 480 h 633"/>
                <a:gd name="T44" fmla="*/ 104 w 761"/>
                <a:gd name="T45" fmla="*/ 424 h 633"/>
                <a:gd name="T46" fmla="*/ 80 w 761"/>
                <a:gd name="T47" fmla="*/ 464 h 633"/>
                <a:gd name="T48" fmla="*/ 72 w 761"/>
                <a:gd name="T49" fmla="*/ 248 h 633"/>
                <a:gd name="T50" fmla="*/ 72 w 761"/>
                <a:gd name="T51" fmla="*/ 216 h 633"/>
                <a:gd name="T52" fmla="*/ 40 w 761"/>
                <a:gd name="T53" fmla="*/ 136 h 633"/>
                <a:gd name="T54" fmla="*/ 0 w 761"/>
                <a:gd name="T55" fmla="*/ 104 h 633"/>
                <a:gd name="T56" fmla="*/ 8 w 761"/>
                <a:gd name="T57" fmla="*/ 64 h 633"/>
                <a:gd name="T58" fmla="*/ 16 w 761"/>
                <a:gd name="T59" fmla="*/ 32 h 633"/>
                <a:gd name="T60" fmla="*/ 32 w 761"/>
                <a:gd name="T61" fmla="*/ 0 h 633"/>
                <a:gd name="T62" fmla="*/ 64 w 761"/>
                <a:gd name="T63" fmla="*/ 16 h 633"/>
                <a:gd name="T64" fmla="*/ 88 w 761"/>
                <a:gd name="T65" fmla="*/ 80 h 633"/>
                <a:gd name="T66" fmla="*/ 128 w 761"/>
                <a:gd name="T67" fmla="*/ 120 h 633"/>
                <a:gd name="T68" fmla="*/ 152 w 761"/>
                <a:gd name="T69" fmla="*/ 104 h 633"/>
                <a:gd name="T70" fmla="*/ 176 w 761"/>
                <a:gd name="T71" fmla="*/ 128 h 633"/>
                <a:gd name="T72" fmla="*/ 224 w 761"/>
                <a:gd name="T73" fmla="*/ 96 h 633"/>
                <a:gd name="T74" fmla="*/ 288 w 761"/>
                <a:gd name="T75" fmla="*/ 96 h 633"/>
                <a:gd name="T76" fmla="*/ 296 w 761"/>
                <a:gd name="T77" fmla="*/ 40 h 633"/>
                <a:gd name="T78" fmla="*/ 320 w 761"/>
                <a:gd name="T79" fmla="*/ 32 h 633"/>
                <a:gd name="T80" fmla="*/ 344 w 761"/>
                <a:gd name="T81" fmla="*/ 48 h 633"/>
                <a:gd name="T82" fmla="*/ 400 w 761"/>
                <a:gd name="T83" fmla="*/ 72 h 633"/>
                <a:gd name="T84" fmla="*/ 416 w 761"/>
                <a:gd name="T85" fmla="*/ 136 h 633"/>
                <a:gd name="T86" fmla="*/ 472 w 761"/>
                <a:gd name="T87" fmla="*/ 160 h 633"/>
                <a:gd name="T88" fmla="*/ 512 w 761"/>
                <a:gd name="T89" fmla="*/ 136 h 633"/>
                <a:gd name="T90" fmla="*/ 552 w 761"/>
                <a:gd name="T91" fmla="*/ 144 h 633"/>
                <a:gd name="T92" fmla="*/ 624 w 761"/>
                <a:gd name="T93" fmla="*/ 184 h 633"/>
                <a:gd name="T94" fmla="*/ 704 w 761"/>
                <a:gd name="T95" fmla="*/ 224 h 633"/>
                <a:gd name="T96" fmla="*/ 760 w 761"/>
                <a:gd name="T97" fmla="*/ 256 h 633"/>
                <a:gd name="T98" fmla="*/ 744 w 761"/>
                <a:gd name="T99" fmla="*/ 296 h 633"/>
                <a:gd name="T100" fmla="*/ 664 w 761"/>
                <a:gd name="T101" fmla="*/ 312 h 633"/>
                <a:gd name="T102" fmla="*/ 648 w 761"/>
                <a:gd name="T103" fmla="*/ 336 h 633"/>
                <a:gd name="T104" fmla="*/ 656 w 761"/>
                <a:gd name="T105" fmla="*/ 360 h 633"/>
                <a:gd name="T106" fmla="*/ 656 w 761"/>
                <a:gd name="T107" fmla="*/ 376 h 633"/>
                <a:gd name="T108" fmla="*/ 704 w 761"/>
                <a:gd name="T109" fmla="*/ 456 h 6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1"/>
                <a:gd name="T166" fmla="*/ 0 h 633"/>
                <a:gd name="T167" fmla="*/ 761 w 761"/>
                <a:gd name="T168" fmla="*/ 633 h 6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1" h="633">
                  <a:moveTo>
                    <a:pt x="696" y="480"/>
                  </a:moveTo>
                  <a:lnTo>
                    <a:pt x="696" y="488"/>
                  </a:lnTo>
                  <a:lnTo>
                    <a:pt x="688" y="504"/>
                  </a:lnTo>
                  <a:lnTo>
                    <a:pt x="672" y="504"/>
                  </a:lnTo>
                  <a:lnTo>
                    <a:pt x="664" y="488"/>
                  </a:lnTo>
                  <a:lnTo>
                    <a:pt x="656" y="488"/>
                  </a:lnTo>
                  <a:lnTo>
                    <a:pt x="632" y="432"/>
                  </a:lnTo>
                  <a:lnTo>
                    <a:pt x="608" y="432"/>
                  </a:lnTo>
                  <a:lnTo>
                    <a:pt x="592" y="416"/>
                  </a:lnTo>
                  <a:lnTo>
                    <a:pt x="584" y="424"/>
                  </a:lnTo>
                  <a:lnTo>
                    <a:pt x="576" y="456"/>
                  </a:lnTo>
                  <a:lnTo>
                    <a:pt x="552" y="440"/>
                  </a:lnTo>
                  <a:lnTo>
                    <a:pt x="552" y="464"/>
                  </a:lnTo>
                  <a:lnTo>
                    <a:pt x="536" y="472"/>
                  </a:lnTo>
                  <a:lnTo>
                    <a:pt x="528" y="464"/>
                  </a:lnTo>
                  <a:lnTo>
                    <a:pt x="512" y="464"/>
                  </a:lnTo>
                  <a:lnTo>
                    <a:pt x="488" y="456"/>
                  </a:lnTo>
                  <a:lnTo>
                    <a:pt x="472" y="472"/>
                  </a:lnTo>
                  <a:lnTo>
                    <a:pt x="480" y="496"/>
                  </a:lnTo>
                  <a:lnTo>
                    <a:pt x="504" y="496"/>
                  </a:lnTo>
                  <a:lnTo>
                    <a:pt x="512" y="528"/>
                  </a:lnTo>
                  <a:lnTo>
                    <a:pt x="456" y="528"/>
                  </a:lnTo>
                  <a:lnTo>
                    <a:pt x="440" y="504"/>
                  </a:lnTo>
                  <a:lnTo>
                    <a:pt x="416" y="520"/>
                  </a:lnTo>
                  <a:lnTo>
                    <a:pt x="392" y="504"/>
                  </a:lnTo>
                  <a:lnTo>
                    <a:pt x="392" y="456"/>
                  </a:lnTo>
                  <a:lnTo>
                    <a:pt x="360" y="456"/>
                  </a:lnTo>
                  <a:lnTo>
                    <a:pt x="360" y="488"/>
                  </a:lnTo>
                  <a:lnTo>
                    <a:pt x="336" y="496"/>
                  </a:lnTo>
                  <a:lnTo>
                    <a:pt x="336" y="504"/>
                  </a:lnTo>
                  <a:lnTo>
                    <a:pt x="312" y="536"/>
                  </a:lnTo>
                  <a:lnTo>
                    <a:pt x="296" y="536"/>
                  </a:lnTo>
                  <a:lnTo>
                    <a:pt x="296" y="632"/>
                  </a:lnTo>
                  <a:lnTo>
                    <a:pt x="272" y="632"/>
                  </a:lnTo>
                  <a:lnTo>
                    <a:pt x="264" y="616"/>
                  </a:lnTo>
                  <a:lnTo>
                    <a:pt x="248" y="632"/>
                  </a:lnTo>
                  <a:lnTo>
                    <a:pt x="216" y="632"/>
                  </a:lnTo>
                  <a:lnTo>
                    <a:pt x="216" y="624"/>
                  </a:lnTo>
                  <a:lnTo>
                    <a:pt x="200" y="616"/>
                  </a:lnTo>
                  <a:lnTo>
                    <a:pt x="200" y="576"/>
                  </a:lnTo>
                  <a:lnTo>
                    <a:pt x="160" y="496"/>
                  </a:lnTo>
                  <a:lnTo>
                    <a:pt x="144" y="496"/>
                  </a:lnTo>
                  <a:lnTo>
                    <a:pt x="144" y="504"/>
                  </a:lnTo>
                  <a:lnTo>
                    <a:pt x="128" y="480"/>
                  </a:lnTo>
                  <a:lnTo>
                    <a:pt x="136" y="472"/>
                  </a:lnTo>
                  <a:lnTo>
                    <a:pt x="104" y="424"/>
                  </a:lnTo>
                  <a:lnTo>
                    <a:pt x="88" y="432"/>
                  </a:lnTo>
                  <a:lnTo>
                    <a:pt x="80" y="464"/>
                  </a:lnTo>
                  <a:lnTo>
                    <a:pt x="64" y="472"/>
                  </a:lnTo>
                  <a:lnTo>
                    <a:pt x="72" y="248"/>
                  </a:lnTo>
                  <a:lnTo>
                    <a:pt x="56" y="224"/>
                  </a:lnTo>
                  <a:lnTo>
                    <a:pt x="72" y="216"/>
                  </a:lnTo>
                  <a:lnTo>
                    <a:pt x="40" y="160"/>
                  </a:lnTo>
                  <a:lnTo>
                    <a:pt x="40" y="136"/>
                  </a:lnTo>
                  <a:lnTo>
                    <a:pt x="16" y="112"/>
                  </a:lnTo>
                  <a:lnTo>
                    <a:pt x="0" y="104"/>
                  </a:lnTo>
                  <a:lnTo>
                    <a:pt x="0" y="96"/>
                  </a:lnTo>
                  <a:lnTo>
                    <a:pt x="8" y="64"/>
                  </a:lnTo>
                  <a:lnTo>
                    <a:pt x="24" y="48"/>
                  </a:lnTo>
                  <a:lnTo>
                    <a:pt x="16" y="32"/>
                  </a:lnTo>
                  <a:lnTo>
                    <a:pt x="16" y="0"/>
                  </a:lnTo>
                  <a:lnTo>
                    <a:pt x="32" y="0"/>
                  </a:lnTo>
                  <a:lnTo>
                    <a:pt x="40" y="16"/>
                  </a:lnTo>
                  <a:lnTo>
                    <a:pt x="64" y="16"/>
                  </a:lnTo>
                  <a:lnTo>
                    <a:pt x="88" y="40"/>
                  </a:lnTo>
                  <a:lnTo>
                    <a:pt x="88" y="80"/>
                  </a:lnTo>
                  <a:lnTo>
                    <a:pt x="104" y="80"/>
                  </a:lnTo>
                  <a:lnTo>
                    <a:pt x="128" y="120"/>
                  </a:lnTo>
                  <a:lnTo>
                    <a:pt x="152" y="112"/>
                  </a:lnTo>
                  <a:lnTo>
                    <a:pt x="152" y="104"/>
                  </a:lnTo>
                  <a:lnTo>
                    <a:pt x="160" y="112"/>
                  </a:lnTo>
                  <a:lnTo>
                    <a:pt x="176" y="128"/>
                  </a:lnTo>
                  <a:lnTo>
                    <a:pt x="216" y="128"/>
                  </a:lnTo>
                  <a:lnTo>
                    <a:pt x="224" y="96"/>
                  </a:lnTo>
                  <a:lnTo>
                    <a:pt x="256" y="88"/>
                  </a:lnTo>
                  <a:lnTo>
                    <a:pt x="288" y="96"/>
                  </a:lnTo>
                  <a:lnTo>
                    <a:pt x="304" y="72"/>
                  </a:lnTo>
                  <a:lnTo>
                    <a:pt x="296" y="40"/>
                  </a:lnTo>
                  <a:lnTo>
                    <a:pt x="296" y="32"/>
                  </a:lnTo>
                  <a:lnTo>
                    <a:pt x="320" y="32"/>
                  </a:lnTo>
                  <a:lnTo>
                    <a:pt x="336" y="24"/>
                  </a:lnTo>
                  <a:lnTo>
                    <a:pt x="344" y="48"/>
                  </a:lnTo>
                  <a:lnTo>
                    <a:pt x="384" y="72"/>
                  </a:lnTo>
                  <a:lnTo>
                    <a:pt x="400" y="72"/>
                  </a:lnTo>
                  <a:lnTo>
                    <a:pt x="400" y="88"/>
                  </a:lnTo>
                  <a:lnTo>
                    <a:pt x="416" y="136"/>
                  </a:lnTo>
                  <a:lnTo>
                    <a:pt x="432" y="152"/>
                  </a:lnTo>
                  <a:lnTo>
                    <a:pt x="472" y="160"/>
                  </a:lnTo>
                  <a:lnTo>
                    <a:pt x="496" y="128"/>
                  </a:lnTo>
                  <a:lnTo>
                    <a:pt x="512" y="136"/>
                  </a:lnTo>
                  <a:lnTo>
                    <a:pt x="520" y="152"/>
                  </a:lnTo>
                  <a:lnTo>
                    <a:pt x="552" y="144"/>
                  </a:lnTo>
                  <a:lnTo>
                    <a:pt x="592" y="176"/>
                  </a:lnTo>
                  <a:lnTo>
                    <a:pt x="624" y="184"/>
                  </a:lnTo>
                  <a:lnTo>
                    <a:pt x="656" y="192"/>
                  </a:lnTo>
                  <a:lnTo>
                    <a:pt x="704" y="224"/>
                  </a:lnTo>
                  <a:lnTo>
                    <a:pt x="728" y="232"/>
                  </a:lnTo>
                  <a:lnTo>
                    <a:pt x="760" y="256"/>
                  </a:lnTo>
                  <a:lnTo>
                    <a:pt x="760" y="296"/>
                  </a:lnTo>
                  <a:lnTo>
                    <a:pt x="744" y="296"/>
                  </a:lnTo>
                  <a:lnTo>
                    <a:pt x="712" y="312"/>
                  </a:lnTo>
                  <a:lnTo>
                    <a:pt x="664" y="312"/>
                  </a:lnTo>
                  <a:lnTo>
                    <a:pt x="648" y="328"/>
                  </a:lnTo>
                  <a:lnTo>
                    <a:pt x="648" y="336"/>
                  </a:lnTo>
                  <a:lnTo>
                    <a:pt x="656" y="352"/>
                  </a:lnTo>
                  <a:lnTo>
                    <a:pt x="656" y="360"/>
                  </a:lnTo>
                  <a:lnTo>
                    <a:pt x="648" y="376"/>
                  </a:lnTo>
                  <a:lnTo>
                    <a:pt x="656" y="376"/>
                  </a:lnTo>
                  <a:lnTo>
                    <a:pt x="696" y="424"/>
                  </a:lnTo>
                  <a:lnTo>
                    <a:pt x="704" y="456"/>
                  </a:lnTo>
                  <a:lnTo>
                    <a:pt x="696" y="480"/>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5" name="Freeform 25"/>
            <p:cNvSpPr>
              <a:spLocks/>
            </p:cNvSpPr>
            <p:nvPr/>
          </p:nvSpPr>
          <p:spPr bwMode="invGray">
            <a:xfrm>
              <a:off x="7247084" y="3280557"/>
              <a:ext cx="1585297" cy="1048074"/>
            </a:xfrm>
            <a:custGeom>
              <a:avLst/>
              <a:gdLst>
                <a:gd name="T0" fmla="*/ 672 w 785"/>
                <a:gd name="T1" fmla="*/ 536 h 617"/>
                <a:gd name="T2" fmla="*/ 616 w 785"/>
                <a:gd name="T3" fmla="*/ 568 h 617"/>
                <a:gd name="T4" fmla="*/ 592 w 785"/>
                <a:gd name="T5" fmla="*/ 544 h 617"/>
                <a:gd name="T6" fmla="*/ 568 w 785"/>
                <a:gd name="T7" fmla="*/ 560 h 617"/>
                <a:gd name="T8" fmla="*/ 528 w 785"/>
                <a:gd name="T9" fmla="*/ 520 h 617"/>
                <a:gd name="T10" fmla="*/ 504 w 785"/>
                <a:gd name="T11" fmla="*/ 456 h 617"/>
                <a:gd name="T12" fmla="*/ 472 w 785"/>
                <a:gd name="T13" fmla="*/ 440 h 617"/>
                <a:gd name="T14" fmla="*/ 456 w 785"/>
                <a:gd name="T15" fmla="*/ 456 h 617"/>
                <a:gd name="T16" fmla="*/ 464 w 785"/>
                <a:gd name="T17" fmla="*/ 480 h 617"/>
                <a:gd name="T18" fmla="*/ 440 w 785"/>
                <a:gd name="T19" fmla="*/ 536 h 617"/>
                <a:gd name="T20" fmla="*/ 456 w 785"/>
                <a:gd name="T21" fmla="*/ 552 h 617"/>
                <a:gd name="T22" fmla="*/ 424 w 785"/>
                <a:gd name="T23" fmla="*/ 584 h 617"/>
                <a:gd name="T24" fmla="*/ 400 w 785"/>
                <a:gd name="T25" fmla="*/ 600 h 617"/>
                <a:gd name="T26" fmla="*/ 376 w 785"/>
                <a:gd name="T27" fmla="*/ 592 h 617"/>
                <a:gd name="T28" fmla="*/ 368 w 785"/>
                <a:gd name="T29" fmla="*/ 608 h 617"/>
                <a:gd name="T30" fmla="*/ 336 w 785"/>
                <a:gd name="T31" fmla="*/ 600 h 617"/>
                <a:gd name="T32" fmla="*/ 320 w 785"/>
                <a:gd name="T33" fmla="*/ 568 h 617"/>
                <a:gd name="T34" fmla="*/ 232 w 785"/>
                <a:gd name="T35" fmla="*/ 536 h 617"/>
                <a:gd name="T36" fmla="*/ 136 w 785"/>
                <a:gd name="T37" fmla="*/ 496 h 617"/>
                <a:gd name="T38" fmla="*/ 40 w 785"/>
                <a:gd name="T39" fmla="*/ 440 h 617"/>
                <a:gd name="T40" fmla="*/ 0 w 785"/>
                <a:gd name="T41" fmla="*/ 368 h 617"/>
                <a:gd name="T42" fmla="*/ 16 w 785"/>
                <a:gd name="T43" fmla="*/ 304 h 617"/>
                <a:gd name="T44" fmla="*/ 32 w 785"/>
                <a:gd name="T45" fmla="*/ 248 h 617"/>
                <a:gd name="T46" fmla="*/ 8 w 785"/>
                <a:gd name="T47" fmla="*/ 216 h 617"/>
                <a:gd name="T48" fmla="*/ 48 w 785"/>
                <a:gd name="T49" fmla="*/ 208 h 617"/>
                <a:gd name="T50" fmla="*/ 104 w 785"/>
                <a:gd name="T51" fmla="*/ 224 h 617"/>
                <a:gd name="T52" fmla="*/ 96 w 785"/>
                <a:gd name="T53" fmla="*/ 184 h 617"/>
                <a:gd name="T54" fmla="*/ 128 w 785"/>
                <a:gd name="T55" fmla="*/ 136 h 617"/>
                <a:gd name="T56" fmla="*/ 88 w 785"/>
                <a:gd name="T57" fmla="*/ 72 h 617"/>
                <a:gd name="T58" fmla="*/ 152 w 785"/>
                <a:gd name="T59" fmla="*/ 16 h 617"/>
                <a:gd name="T60" fmla="*/ 288 w 785"/>
                <a:gd name="T61" fmla="*/ 0 h 617"/>
                <a:gd name="T62" fmla="*/ 384 w 785"/>
                <a:gd name="T63" fmla="*/ 40 h 617"/>
                <a:gd name="T64" fmla="*/ 456 w 785"/>
                <a:gd name="T65" fmla="*/ 104 h 617"/>
                <a:gd name="T66" fmla="*/ 472 w 785"/>
                <a:gd name="T67" fmla="*/ 48 h 617"/>
                <a:gd name="T68" fmla="*/ 528 w 785"/>
                <a:gd name="T69" fmla="*/ 72 h 617"/>
                <a:gd name="T70" fmla="*/ 592 w 785"/>
                <a:gd name="T71" fmla="*/ 96 h 617"/>
                <a:gd name="T72" fmla="*/ 656 w 785"/>
                <a:gd name="T73" fmla="*/ 120 h 617"/>
                <a:gd name="T74" fmla="*/ 728 w 785"/>
                <a:gd name="T75" fmla="*/ 176 h 617"/>
                <a:gd name="T76" fmla="*/ 768 w 785"/>
                <a:gd name="T77" fmla="*/ 232 h 617"/>
                <a:gd name="T78" fmla="*/ 784 w 785"/>
                <a:gd name="T79" fmla="*/ 336 h 617"/>
                <a:gd name="T80" fmla="*/ 752 w 785"/>
                <a:gd name="T81" fmla="*/ 360 h 617"/>
                <a:gd name="T82" fmla="*/ 712 w 785"/>
                <a:gd name="T83" fmla="*/ 408 h 617"/>
                <a:gd name="T84" fmla="*/ 736 w 785"/>
                <a:gd name="T85" fmla="*/ 432 h 617"/>
                <a:gd name="T86" fmla="*/ 704 w 785"/>
                <a:gd name="T87" fmla="*/ 456 h 617"/>
                <a:gd name="T88" fmla="*/ 656 w 785"/>
                <a:gd name="T89" fmla="*/ 448 h 617"/>
                <a:gd name="T90" fmla="*/ 664 w 785"/>
                <a:gd name="T91" fmla="*/ 488 h 617"/>
                <a:gd name="T92" fmla="*/ 712 w 785"/>
                <a:gd name="T93" fmla="*/ 504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85"/>
                <a:gd name="T142" fmla="*/ 0 h 617"/>
                <a:gd name="T143" fmla="*/ 785 w 785"/>
                <a:gd name="T144" fmla="*/ 617 h 6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6" name="Freeform 26"/>
            <p:cNvSpPr>
              <a:spLocks/>
            </p:cNvSpPr>
            <p:nvPr/>
          </p:nvSpPr>
          <p:spPr bwMode="gray">
            <a:xfrm>
              <a:off x="10121800" y="4610569"/>
              <a:ext cx="616971" cy="724765"/>
            </a:xfrm>
            <a:custGeom>
              <a:avLst/>
              <a:gdLst>
                <a:gd name="T0" fmla="*/ 272 w 305"/>
                <a:gd name="T1" fmla="*/ 40 h 425"/>
                <a:gd name="T2" fmla="*/ 280 w 305"/>
                <a:gd name="T3" fmla="*/ 72 h 425"/>
                <a:gd name="T4" fmla="*/ 304 w 305"/>
                <a:gd name="T5" fmla="*/ 88 h 425"/>
                <a:gd name="T6" fmla="*/ 304 w 305"/>
                <a:gd name="T7" fmla="*/ 136 h 425"/>
                <a:gd name="T8" fmla="*/ 272 w 305"/>
                <a:gd name="T9" fmla="*/ 152 h 425"/>
                <a:gd name="T10" fmla="*/ 272 w 305"/>
                <a:gd name="T11" fmla="*/ 160 h 425"/>
                <a:gd name="T12" fmla="*/ 240 w 305"/>
                <a:gd name="T13" fmla="*/ 160 h 425"/>
                <a:gd name="T14" fmla="*/ 224 w 305"/>
                <a:gd name="T15" fmla="*/ 176 h 425"/>
                <a:gd name="T16" fmla="*/ 224 w 305"/>
                <a:gd name="T17" fmla="*/ 200 h 425"/>
                <a:gd name="T18" fmla="*/ 232 w 305"/>
                <a:gd name="T19" fmla="*/ 208 h 425"/>
                <a:gd name="T20" fmla="*/ 208 w 305"/>
                <a:gd name="T21" fmla="*/ 240 h 425"/>
                <a:gd name="T22" fmla="*/ 192 w 305"/>
                <a:gd name="T23" fmla="*/ 240 h 425"/>
                <a:gd name="T24" fmla="*/ 192 w 305"/>
                <a:gd name="T25" fmla="*/ 272 h 425"/>
                <a:gd name="T26" fmla="*/ 192 w 305"/>
                <a:gd name="T27" fmla="*/ 280 h 425"/>
                <a:gd name="T28" fmla="*/ 192 w 305"/>
                <a:gd name="T29" fmla="*/ 304 h 425"/>
                <a:gd name="T30" fmla="*/ 176 w 305"/>
                <a:gd name="T31" fmla="*/ 320 h 425"/>
                <a:gd name="T32" fmla="*/ 168 w 305"/>
                <a:gd name="T33" fmla="*/ 360 h 425"/>
                <a:gd name="T34" fmla="*/ 160 w 305"/>
                <a:gd name="T35" fmla="*/ 384 h 425"/>
                <a:gd name="T36" fmla="*/ 160 w 305"/>
                <a:gd name="T37" fmla="*/ 392 h 425"/>
                <a:gd name="T38" fmla="*/ 152 w 305"/>
                <a:gd name="T39" fmla="*/ 416 h 425"/>
                <a:gd name="T40" fmla="*/ 136 w 305"/>
                <a:gd name="T41" fmla="*/ 416 h 425"/>
                <a:gd name="T42" fmla="*/ 128 w 305"/>
                <a:gd name="T43" fmla="*/ 408 h 425"/>
                <a:gd name="T44" fmla="*/ 64 w 305"/>
                <a:gd name="T45" fmla="*/ 424 h 425"/>
                <a:gd name="T46" fmla="*/ 56 w 305"/>
                <a:gd name="T47" fmla="*/ 416 h 425"/>
                <a:gd name="T48" fmla="*/ 80 w 305"/>
                <a:gd name="T49" fmla="*/ 368 h 425"/>
                <a:gd name="T50" fmla="*/ 56 w 305"/>
                <a:gd name="T51" fmla="*/ 360 h 425"/>
                <a:gd name="T52" fmla="*/ 40 w 305"/>
                <a:gd name="T53" fmla="*/ 368 h 425"/>
                <a:gd name="T54" fmla="*/ 24 w 305"/>
                <a:gd name="T55" fmla="*/ 360 h 425"/>
                <a:gd name="T56" fmla="*/ 24 w 305"/>
                <a:gd name="T57" fmla="*/ 320 h 425"/>
                <a:gd name="T58" fmla="*/ 40 w 305"/>
                <a:gd name="T59" fmla="*/ 312 h 425"/>
                <a:gd name="T60" fmla="*/ 48 w 305"/>
                <a:gd name="T61" fmla="*/ 312 h 425"/>
                <a:gd name="T62" fmla="*/ 48 w 305"/>
                <a:gd name="T63" fmla="*/ 288 h 425"/>
                <a:gd name="T64" fmla="*/ 32 w 305"/>
                <a:gd name="T65" fmla="*/ 288 h 425"/>
                <a:gd name="T66" fmla="*/ 32 w 305"/>
                <a:gd name="T67" fmla="*/ 272 h 425"/>
                <a:gd name="T68" fmla="*/ 16 w 305"/>
                <a:gd name="T69" fmla="*/ 264 h 425"/>
                <a:gd name="T70" fmla="*/ 16 w 305"/>
                <a:gd name="T71" fmla="*/ 216 h 425"/>
                <a:gd name="T72" fmla="*/ 0 w 305"/>
                <a:gd name="T73" fmla="*/ 200 h 425"/>
                <a:gd name="T74" fmla="*/ 8 w 305"/>
                <a:gd name="T75" fmla="*/ 176 h 425"/>
                <a:gd name="T76" fmla="*/ 32 w 305"/>
                <a:gd name="T77" fmla="*/ 152 h 425"/>
                <a:gd name="T78" fmla="*/ 32 w 305"/>
                <a:gd name="T79" fmla="*/ 128 h 425"/>
                <a:gd name="T80" fmla="*/ 24 w 305"/>
                <a:gd name="T81" fmla="*/ 120 h 425"/>
                <a:gd name="T82" fmla="*/ 32 w 305"/>
                <a:gd name="T83" fmla="*/ 104 h 425"/>
                <a:gd name="T84" fmla="*/ 16 w 305"/>
                <a:gd name="T85" fmla="*/ 80 h 425"/>
                <a:gd name="T86" fmla="*/ 32 w 305"/>
                <a:gd name="T87" fmla="*/ 64 h 425"/>
                <a:gd name="T88" fmla="*/ 56 w 305"/>
                <a:gd name="T89" fmla="*/ 56 h 425"/>
                <a:gd name="T90" fmla="*/ 112 w 305"/>
                <a:gd name="T91" fmla="*/ 24 h 425"/>
                <a:gd name="T92" fmla="*/ 144 w 305"/>
                <a:gd name="T93" fmla="*/ 8 h 425"/>
                <a:gd name="T94" fmla="*/ 168 w 305"/>
                <a:gd name="T95" fmla="*/ 8 h 425"/>
                <a:gd name="T96" fmla="*/ 184 w 305"/>
                <a:gd name="T97" fmla="*/ 0 h 425"/>
                <a:gd name="T98" fmla="*/ 192 w 305"/>
                <a:gd name="T99" fmla="*/ 8 h 425"/>
                <a:gd name="T100" fmla="*/ 184 w 305"/>
                <a:gd name="T101" fmla="*/ 16 h 425"/>
                <a:gd name="T102" fmla="*/ 184 w 305"/>
                <a:gd name="T103" fmla="*/ 32 h 425"/>
                <a:gd name="T104" fmla="*/ 208 w 305"/>
                <a:gd name="T105" fmla="*/ 32 h 425"/>
                <a:gd name="T106" fmla="*/ 208 w 305"/>
                <a:gd name="T107" fmla="*/ 16 h 425"/>
                <a:gd name="T108" fmla="*/ 216 w 305"/>
                <a:gd name="T109" fmla="*/ 0 h 425"/>
                <a:gd name="T110" fmla="*/ 232 w 305"/>
                <a:gd name="T111" fmla="*/ 16 h 425"/>
                <a:gd name="T112" fmla="*/ 240 w 305"/>
                <a:gd name="T113" fmla="*/ 32 h 425"/>
                <a:gd name="T114" fmla="*/ 272 w 305"/>
                <a:gd name="T115" fmla="*/ 32 h 425"/>
                <a:gd name="T116" fmla="*/ 272 w 305"/>
                <a:gd name="T117" fmla="*/ 40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5"/>
                <a:gd name="T178" fmla="*/ 0 h 425"/>
                <a:gd name="T179" fmla="*/ 305 w 305"/>
                <a:gd name="T180" fmla="*/ 425 h 4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7" name="Freeform 27"/>
            <p:cNvSpPr>
              <a:spLocks/>
            </p:cNvSpPr>
            <p:nvPr/>
          </p:nvSpPr>
          <p:spPr bwMode="gray">
            <a:xfrm>
              <a:off x="9506510" y="4610567"/>
              <a:ext cx="712795" cy="710974"/>
            </a:xfrm>
            <a:custGeom>
              <a:avLst/>
              <a:gdLst>
                <a:gd name="T0" fmla="*/ 336 w 353"/>
                <a:gd name="T1" fmla="*/ 104 h 417"/>
                <a:gd name="T2" fmla="*/ 344 w 353"/>
                <a:gd name="T3" fmla="*/ 128 h 417"/>
                <a:gd name="T4" fmla="*/ 312 w 353"/>
                <a:gd name="T5" fmla="*/ 176 h 417"/>
                <a:gd name="T6" fmla="*/ 320 w 353"/>
                <a:gd name="T7" fmla="*/ 216 h 417"/>
                <a:gd name="T8" fmla="*/ 320 w 353"/>
                <a:gd name="T9" fmla="*/ 264 h 417"/>
                <a:gd name="T10" fmla="*/ 328 w 353"/>
                <a:gd name="T11" fmla="*/ 288 h 417"/>
                <a:gd name="T12" fmla="*/ 352 w 353"/>
                <a:gd name="T13" fmla="*/ 312 h 417"/>
                <a:gd name="T14" fmla="*/ 328 w 353"/>
                <a:gd name="T15" fmla="*/ 320 h 417"/>
                <a:gd name="T16" fmla="*/ 320 w 353"/>
                <a:gd name="T17" fmla="*/ 368 h 417"/>
                <a:gd name="T18" fmla="*/ 272 w 353"/>
                <a:gd name="T19" fmla="*/ 400 h 417"/>
                <a:gd name="T20" fmla="*/ 224 w 353"/>
                <a:gd name="T21" fmla="*/ 376 h 417"/>
                <a:gd name="T22" fmla="*/ 216 w 353"/>
                <a:gd name="T23" fmla="*/ 408 h 417"/>
                <a:gd name="T24" fmla="*/ 192 w 353"/>
                <a:gd name="T25" fmla="*/ 416 h 417"/>
                <a:gd name="T26" fmla="*/ 168 w 353"/>
                <a:gd name="T27" fmla="*/ 384 h 417"/>
                <a:gd name="T28" fmla="*/ 152 w 353"/>
                <a:gd name="T29" fmla="*/ 400 h 417"/>
                <a:gd name="T30" fmla="*/ 144 w 353"/>
                <a:gd name="T31" fmla="*/ 352 h 417"/>
                <a:gd name="T32" fmla="*/ 152 w 353"/>
                <a:gd name="T33" fmla="*/ 312 h 417"/>
                <a:gd name="T34" fmla="*/ 144 w 353"/>
                <a:gd name="T35" fmla="*/ 288 h 417"/>
                <a:gd name="T36" fmla="*/ 96 w 353"/>
                <a:gd name="T37" fmla="*/ 312 h 417"/>
                <a:gd name="T38" fmla="*/ 64 w 353"/>
                <a:gd name="T39" fmla="*/ 304 h 417"/>
                <a:gd name="T40" fmla="*/ 32 w 353"/>
                <a:gd name="T41" fmla="*/ 312 h 417"/>
                <a:gd name="T42" fmla="*/ 24 w 353"/>
                <a:gd name="T43" fmla="*/ 304 h 417"/>
                <a:gd name="T44" fmla="*/ 16 w 353"/>
                <a:gd name="T45" fmla="*/ 264 h 417"/>
                <a:gd name="T46" fmla="*/ 24 w 353"/>
                <a:gd name="T47" fmla="*/ 240 h 417"/>
                <a:gd name="T48" fmla="*/ 0 w 353"/>
                <a:gd name="T49" fmla="*/ 224 h 417"/>
                <a:gd name="T50" fmla="*/ 24 w 353"/>
                <a:gd name="T51" fmla="*/ 168 h 417"/>
                <a:gd name="T52" fmla="*/ 24 w 353"/>
                <a:gd name="T53" fmla="*/ 136 h 417"/>
                <a:gd name="T54" fmla="*/ 24 w 353"/>
                <a:gd name="T55" fmla="*/ 120 h 417"/>
                <a:gd name="T56" fmla="*/ 48 w 353"/>
                <a:gd name="T57" fmla="*/ 32 h 417"/>
                <a:gd name="T58" fmla="*/ 104 w 353"/>
                <a:gd name="T59" fmla="*/ 40 h 417"/>
                <a:gd name="T60" fmla="*/ 112 w 353"/>
                <a:gd name="T61" fmla="*/ 0 h 417"/>
                <a:gd name="T62" fmla="*/ 184 w 353"/>
                <a:gd name="T63" fmla="*/ 16 h 417"/>
                <a:gd name="T64" fmla="*/ 248 w 353"/>
                <a:gd name="T65" fmla="*/ 40 h 417"/>
                <a:gd name="T66" fmla="*/ 288 w 353"/>
                <a:gd name="T67" fmla="*/ 32 h 417"/>
                <a:gd name="T68" fmla="*/ 304 w 353"/>
                <a:gd name="T69" fmla="*/ 80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417"/>
                <a:gd name="T107" fmla="*/ 353 w 353"/>
                <a:gd name="T108" fmla="*/ 417 h 4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38" name="Freeform 28"/>
            <p:cNvSpPr>
              <a:spLocks/>
            </p:cNvSpPr>
            <p:nvPr/>
          </p:nvSpPr>
          <p:spPr bwMode="gray">
            <a:xfrm>
              <a:off x="9444308" y="4206049"/>
              <a:ext cx="986819" cy="542425"/>
            </a:xfrm>
            <a:custGeom>
              <a:avLst/>
              <a:gdLst>
                <a:gd name="T0" fmla="*/ 488 w 489"/>
                <a:gd name="T1" fmla="*/ 248 h 321"/>
                <a:gd name="T2" fmla="*/ 448 w 489"/>
                <a:gd name="T3" fmla="*/ 264 h 321"/>
                <a:gd name="T4" fmla="*/ 392 w 489"/>
                <a:gd name="T5" fmla="*/ 296 h 321"/>
                <a:gd name="T6" fmla="*/ 368 w 489"/>
                <a:gd name="T7" fmla="*/ 304 h 321"/>
                <a:gd name="T8" fmla="*/ 352 w 489"/>
                <a:gd name="T9" fmla="*/ 320 h 321"/>
                <a:gd name="T10" fmla="*/ 328 w 489"/>
                <a:gd name="T11" fmla="*/ 320 h 321"/>
                <a:gd name="T12" fmla="*/ 336 w 489"/>
                <a:gd name="T13" fmla="*/ 272 h 321"/>
                <a:gd name="T14" fmla="*/ 320 w 489"/>
                <a:gd name="T15" fmla="*/ 272 h 321"/>
                <a:gd name="T16" fmla="*/ 288 w 489"/>
                <a:gd name="T17" fmla="*/ 288 h 321"/>
                <a:gd name="T18" fmla="*/ 280 w 489"/>
                <a:gd name="T19" fmla="*/ 280 h 321"/>
                <a:gd name="T20" fmla="*/ 240 w 489"/>
                <a:gd name="T21" fmla="*/ 280 h 321"/>
                <a:gd name="T22" fmla="*/ 224 w 489"/>
                <a:gd name="T23" fmla="*/ 256 h 321"/>
                <a:gd name="T24" fmla="*/ 184 w 489"/>
                <a:gd name="T25" fmla="*/ 256 h 321"/>
                <a:gd name="T26" fmla="*/ 144 w 489"/>
                <a:gd name="T27" fmla="*/ 240 h 321"/>
                <a:gd name="T28" fmla="*/ 128 w 489"/>
                <a:gd name="T29" fmla="*/ 248 h 321"/>
                <a:gd name="T30" fmla="*/ 136 w 489"/>
                <a:gd name="T31" fmla="*/ 280 h 321"/>
                <a:gd name="T32" fmla="*/ 112 w 489"/>
                <a:gd name="T33" fmla="*/ 272 h 321"/>
                <a:gd name="T34" fmla="*/ 80 w 489"/>
                <a:gd name="T35" fmla="*/ 272 h 321"/>
                <a:gd name="T36" fmla="*/ 48 w 489"/>
                <a:gd name="T37" fmla="*/ 320 h 321"/>
                <a:gd name="T38" fmla="*/ 8 w 489"/>
                <a:gd name="T39" fmla="*/ 272 h 321"/>
                <a:gd name="T40" fmla="*/ 0 w 489"/>
                <a:gd name="T41" fmla="*/ 272 h 321"/>
                <a:gd name="T42" fmla="*/ 8 w 489"/>
                <a:gd name="T43" fmla="*/ 256 h 321"/>
                <a:gd name="T44" fmla="*/ 16 w 489"/>
                <a:gd name="T45" fmla="*/ 248 h 321"/>
                <a:gd name="T46" fmla="*/ 0 w 489"/>
                <a:gd name="T47" fmla="*/ 232 h 321"/>
                <a:gd name="T48" fmla="*/ 0 w 489"/>
                <a:gd name="T49" fmla="*/ 224 h 321"/>
                <a:gd name="T50" fmla="*/ 16 w 489"/>
                <a:gd name="T51" fmla="*/ 208 h 321"/>
                <a:gd name="T52" fmla="*/ 72 w 489"/>
                <a:gd name="T53" fmla="*/ 208 h 321"/>
                <a:gd name="T54" fmla="*/ 96 w 489"/>
                <a:gd name="T55" fmla="*/ 192 h 321"/>
                <a:gd name="T56" fmla="*/ 112 w 489"/>
                <a:gd name="T57" fmla="*/ 184 h 321"/>
                <a:gd name="T58" fmla="*/ 112 w 489"/>
                <a:gd name="T59" fmla="*/ 160 h 321"/>
                <a:gd name="T60" fmla="*/ 80 w 489"/>
                <a:gd name="T61" fmla="*/ 120 h 321"/>
                <a:gd name="T62" fmla="*/ 72 w 489"/>
                <a:gd name="T63" fmla="*/ 80 h 321"/>
                <a:gd name="T64" fmla="*/ 88 w 489"/>
                <a:gd name="T65" fmla="*/ 56 h 321"/>
                <a:gd name="T66" fmla="*/ 88 w 489"/>
                <a:gd name="T67" fmla="*/ 40 h 321"/>
                <a:gd name="T68" fmla="*/ 72 w 489"/>
                <a:gd name="T69" fmla="*/ 8 h 321"/>
                <a:gd name="T70" fmla="*/ 128 w 489"/>
                <a:gd name="T71" fmla="*/ 8 h 321"/>
                <a:gd name="T72" fmla="*/ 144 w 489"/>
                <a:gd name="T73" fmla="*/ 16 h 321"/>
                <a:gd name="T74" fmla="*/ 168 w 489"/>
                <a:gd name="T75" fmla="*/ 0 h 321"/>
                <a:gd name="T76" fmla="*/ 208 w 489"/>
                <a:gd name="T77" fmla="*/ 72 h 321"/>
                <a:gd name="T78" fmla="*/ 280 w 489"/>
                <a:gd name="T79" fmla="*/ 72 h 321"/>
                <a:gd name="T80" fmla="*/ 296 w 489"/>
                <a:gd name="T81" fmla="*/ 80 h 321"/>
                <a:gd name="T82" fmla="*/ 312 w 489"/>
                <a:gd name="T83" fmla="*/ 72 h 321"/>
                <a:gd name="T84" fmla="*/ 336 w 489"/>
                <a:gd name="T85" fmla="*/ 88 h 321"/>
                <a:gd name="T86" fmla="*/ 336 w 489"/>
                <a:gd name="T87" fmla="*/ 112 h 321"/>
                <a:gd name="T88" fmla="*/ 352 w 489"/>
                <a:gd name="T89" fmla="*/ 128 h 321"/>
                <a:gd name="T90" fmla="*/ 360 w 489"/>
                <a:gd name="T91" fmla="*/ 112 h 321"/>
                <a:gd name="T92" fmla="*/ 376 w 489"/>
                <a:gd name="T93" fmla="*/ 128 h 321"/>
                <a:gd name="T94" fmla="*/ 408 w 489"/>
                <a:gd name="T95" fmla="*/ 128 h 321"/>
                <a:gd name="T96" fmla="*/ 416 w 489"/>
                <a:gd name="T97" fmla="*/ 120 h 321"/>
                <a:gd name="T98" fmla="*/ 464 w 489"/>
                <a:gd name="T99" fmla="*/ 152 h 321"/>
                <a:gd name="T100" fmla="*/ 472 w 489"/>
                <a:gd name="T101" fmla="*/ 192 h 321"/>
                <a:gd name="T102" fmla="*/ 472 w 489"/>
                <a:gd name="T103" fmla="*/ 216 h 321"/>
                <a:gd name="T104" fmla="*/ 488 w 489"/>
                <a:gd name="T105" fmla="*/ 248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9"/>
                <a:gd name="T160" fmla="*/ 0 h 321"/>
                <a:gd name="T161" fmla="*/ 489 w 489"/>
                <a:gd name="T162" fmla="*/ 321 h 3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dirty="0">
                <a:solidFill>
                  <a:srgbClr val="000000"/>
                </a:solidFill>
                <a:latin typeface="微软雅黑" pitchFamily="34" charset="-122"/>
                <a:ea typeface="微软雅黑" pitchFamily="34" charset="-122"/>
              </a:endParaRPr>
            </a:p>
          </p:txBody>
        </p:sp>
        <p:sp>
          <p:nvSpPr>
            <p:cNvPr id="39" name="Freeform 29"/>
            <p:cNvSpPr>
              <a:spLocks/>
            </p:cNvSpPr>
            <p:nvPr/>
          </p:nvSpPr>
          <p:spPr bwMode="gray">
            <a:xfrm>
              <a:off x="10234434" y="4014514"/>
              <a:ext cx="615290" cy="654280"/>
            </a:xfrm>
            <a:custGeom>
              <a:avLst/>
              <a:gdLst>
                <a:gd name="T0" fmla="*/ 88 w 305"/>
                <a:gd name="T1" fmla="*/ 0 h 385"/>
                <a:gd name="T2" fmla="*/ 128 w 305"/>
                <a:gd name="T3" fmla="*/ 32 h 385"/>
                <a:gd name="T4" fmla="*/ 176 w 305"/>
                <a:gd name="T5" fmla="*/ 64 h 385"/>
                <a:gd name="T6" fmla="*/ 200 w 305"/>
                <a:gd name="T7" fmla="*/ 96 h 385"/>
                <a:gd name="T8" fmla="*/ 240 w 305"/>
                <a:gd name="T9" fmla="*/ 136 h 385"/>
                <a:gd name="T10" fmla="*/ 272 w 305"/>
                <a:gd name="T11" fmla="*/ 144 h 385"/>
                <a:gd name="T12" fmla="*/ 248 w 305"/>
                <a:gd name="T13" fmla="*/ 144 h 385"/>
                <a:gd name="T14" fmla="*/ 232 w 305"/>
                <a:gd name="T15" fmla="*/ 176 h 385"/>
                <a:gd name="T16" fmla="*/ 248 w 305"/>
                <a:gd name="T17" fmla="*/ 224 h 385"/>
                <a:gd name="T18" fmla="*/ 288 w 305"/>
                <a:gd name="T19" fmla="*/ 248 h 385"/>
                <a:gd name="T20" fmla="*/ 288 w 305"/>
                <a:gd name="T21" fmla="*/ 296 h 385"/>
                <a:gd name="T22" fmla="*/ 280 w 305"/>
                <a:gd name="T23" fmla="*/ 320 h 385"/>
                <a:gd name="T24" fmla="*/ 264 w 305"/>
                <a:gd name="T25" fmla="*/ 312 h 385"/>
                <a:gd name="T26" fmla="*/ 272 w 305"/>
                <a:gd name="T27" fmla="*/ 344 h 385"/>
                <a:gd name="T28" fmla="*/ 264 w 305"/>
                <a:gd name="T29" fmla="*/ 360 h 385"/>
                <a:gd name="T30" fmla="*/ 224 w 305"/>
                <a:gd name="T31" fmla="*/ 384 h 385"/>
                <a:gd name="T32" fmla="*/ 184 w 305"/>
                <a:gd name="T33" fmla="*/ 384 h 385"/>
                <a:gd name="T34" fmla="*/ 152 w 305"/>
                <a:gd name="T35" fmla="*/ 368 h 385"/>
                <a:gd name="T36" fmla="*/ 128 w 305"/>
                <a:gd name="T37" fmla="*/ 384 h 385"/>
                <a:gd name="T38" fmla="*/ 136 w 305"/>
                <a:gd name="T39" fmla="*/ 360 h 385"/>
                <a:gd name="T40" fmla="*/ 120 w 305"/>
                <a:gd name="T41" fmla="*/ 368 h 385"/>
                <a:gd name="T42" fmla="*/ 80 w 305"/>
                <a:gd name="T43" fmla="*/ 312 h 385"/>
                <a:gd name="T44" fmla="*/ 72 w 305"/>
                <a:gd name="T45" fmla="*/ 264 h 385"/>
                <a:gd name="T46" fmla="*/ 72 w 305"/>
                <a:gd name="T47" fmla="*/ 216 h 385"/>
                <a:gd name="T48" fmla="*/ 72 w 305"/>
                <a:gd name="T49" fmla="*/ 160 h 385"/>
                <a:gd name="T50" fmla="*/ 24 w 305"/>
                <a:gd name="T51" fmla="*/ 152 h 385"/>
                <a:gd name="T52" fmla="*/ 0 w 305"/>
                <a:gd name="T53" fmla="*/ 136 h 385"/>
                <a:gd name="T54" fmla="*/ 32 w 305"/>
                <a:gd name="T55" fmla="*/ 120 h 385"/>
                <a:gd name="T56" fmla="*/ 40 w 305"/>
                <a:gd name="T57" fmla="*/ 40 h 385"/>
                <a:gd name="T58" fmla="*/ 72 w 305"/>
                <a:gd name="T59" fmla="*/ 56 h 385"/>
                <a:gd name="T60" fmla="*/ 104 w 305"/>
                <a:gd name="T61" fmla="*/ 48 h 385"/>
                <a:gd name="T62" fmla="*/ 80 w 305"/>
                <a:gd name="T63" fmla="*/ 1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5"/>
                <a:gd name="T97" fmla="*/ 0 h 385"/>
                <a:gd name="T98" fmla="*/ 305 w 305"/>
                <a:gd name="T99" fmla="*/ 385 h 3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0" name="Freeform 30"/>
            <p:cNvSpPr>
              <a:spLocks/>
            </p:cNvSpPr>
            <p:nvPr/>
          </p:nvSpPr>
          <p:spPr bwMode="gray">
            <a:xfrm>
              <a:off x="9686390" y="3810723"/>
              <a:ext cx="761548" cy="611377"/>
            </a:xfrm>
            <a:custGeom>
              <a:avLst/>
              <a:gdLst>
                <a:gd name="T0" fmla="*/ 200 w 377"/>
                <a:gd name="T1" fmla="*/ 8 h 361"/>
                <a:gd name="T2" fmla="*/ 248 w 377"/>
                <a:gd name="T3" fmla="*/ 0 h 361"/>
                <a:gd name="T4" fmla="*/ 264 w 377"/>
                <a:gd name="T5" fmla="*/ 16 h 361"/>
                <a:gd name="T6" fmla="*/ 304 w 377"/>
                <a:gd name="T7" fmla="*/ 24 h 361"/>
                <a:gd name="T8" fmla="*/ 320 w 377"/>
                <a:gd name="T9" fmla="*/ 16 h 361"/>
                <a:gd name="T10" fmla="*/ 336 w 377"/>
                <a:gd name="T11" fmla="*/ 16 h 361"/>
                <a:gd name="T12" fmla="*/ 280 w 377"/>
                <a:gd name="T13" fmla="*/ 64 h 361"/>
                <a:gd name="T14" fmla="*/ 272 w 377"/>
                <a:gd name="T15" fmla="*/ 88 h 361"/>
                <a:gd name="T16" fmla="*/ 280 w 377"/>
                <a:gd name="T17" fmla="*/ 96 h 361"/>
                <a:gd name="T18" fmla="*/ 288 w 377"/>
                <a:gd name="T19" fmla="*/ 96 h 361"/>
                <a:gd name="T20" fmla="*/ 320 w 377"/>
                <a:gd name="T21" fmla="*/ 128 h 361"/>
                <a:gd name="T22" fmla="*/ 352 w 377"/>
                <a:gd name="T23" fmla="*/ 128 h 361"/>
                <a:gd name="T24" fmla="*/ 352 w 377"/>
                <a:gd name="T25" fmla="*/ 144 h 361"/>
                <a:gd name="T26" fmla="*/ 376 w 377"/>
                <a:gd name="T27" fmla="*/ 152 h 361"/>
                <a:gd name="T28" fmla="*/ 376 w 377"/>
                <a:gd name="T29" fmla="*/ 168 h 361"/>
                <a:gd name="T30" fmla="*/ 352 w 377"/>
                <a:gd name="T31" fmla="*/ 192 h 361"/>
                <a:gd name="T32" fmla="*/ 352 w 377"/>
                <a:gd name="T33" fmla="*/ 176 h 361"/>
                <a:gd name="T34" fmla="*/ 328 w 377"/>
                <a:gd name="T35" fmla="*/ 160 h 361"/>
                <a:gd name="T36" fmla="*/ 312 w 377"/>
                <a:gd name="T37" fmla="*/ 160 h 361"/>
                <a:gd name="T38" fmla="*/ 312 w 377"/>
                <a:gd name="T39" fmla="*/ 208 h 361"/>
                <a:gd name="T40" fmla="*/ 304 w 377"/>
                <a:gd name="T41" fmla="*/ 240 h 361"/>
                <a:gd name="T42" fmla="*/ 280 w 377"/>
                <a:gd name="T43" fmla="*/ 240 h 361"/>
                <a:gd name="T44" fmla="*/ 272 w 377"/>
                <a:gd name="T45" fmla="*/ 248 h 361"/>
                <a:gd name="T46" fmla="*/ 288 w 377"/>
                <a:gd name="T47" fmla="*/ 256 h 361"/>
                <a:gd name="T48" fmla="*/ 296 w 377"/>
                <a:gd name="T49" fmla="*/ 272 h 361"/>
                <a:gd name="T50" fmla="*/ 320 w 377"/>
                <a:gd name="T51" fmla="*/ 288 h 361"/>
                <a:gd name="T52" fmla="*/ 344 w 377"/>
                <a:gd name="T53" fmla="*/ 280 h 361"/>
                <a:gd name="T54" fmla="*/ 352 w 377"/>
                <a:gd name="T55" fmla="*/ 336 h 361"/>
                <a:gd name="T56" fmla="*/ 304 w 377"/>
                <a:gd name="T57" fmla="*/ 360 h 361"/>
                <a:gd name="T58" fmla="*/ 296 w 377"/>
                <a:gd name="T59" fmla="*/ 352 h 361"/>
                <a:gd name="T60" fmla="*/ 288 w 377"/>
                <a:gd name="T61" fmla="*/ 360 h 361"/>
                <a:gd name="T62" fmla="*/ 256 w 377"/>
                <a:gd name="T63" fmla="*/ 360 h 361"/>
                <a:gd name="T64" fmla="*/ 240 w 377"/>
                <a:gd name="T65" fmla="*/ 344 h 361"/>
                <a:gd name="T66" fmla="*/ 232 w 377"/>
                <a:gd name="T67" fmla="*/ 360 h 361"/>
                <a:gd name="T68" fmla="*/ 216 w 377"/>
                <a:gd name="T69" fmla="*/ 344 h 361"/>
                <a:gd name="T70" fmla="*/ 216 w 377"/>
                <a:gd name="T71" fmla="*/ 320 h 361"/>
                <a:gd name="T72" fmla="*/ 192 w 377"/>
                <a:gd name="T73" fmla="*/ 304 h 361"/>
                <a:gd name="T74" fmla="*/ 176 w 377"/>
                <a:gd name="T75" fmla="*/ 312 h 361"/>
                <a:gd name="T76" fmla="*/ 160 w 377"/>
                <a:gd name="T77" fmla="*/ 304 h 361"/>
                <a:gd name="T78" fmla="*/ 88 w 377"/>
                <a:gd name="T79" fmla="*/ 296 h 361"/>
                <a:gd name="T80" fmla="*/ 48 w 377"/>
                <a:gd name="T81" fmla="*/ 232 h 361"/>
                <a:gd name="T82" fmla="*/ 16 w 377"/>
                <a:gd name="T83" fmla="*/ 184 h 361"/>
                <a:gd name="T84" fmla="*/ 0 w 377"/>
                <a:gd name="T85" fmla="*/ 128 h 361"/>
                <a:gd name="T86" fmla="*/ 32 w 377"/>
                <a:gd name="T87" fmla="*/ 128 h 361"/>
                <a:gd name="T88" fmla="*/ 112 w 377"/>
                <a:gd name="T89" fmla="*/ 80 h 361"/>
                <a:gd name="T90" fmla="*/ 136 w 377"/>
                <a:gd name="T91" fmla="*/ 80 h 361"/>
                <a:gd name="T92" fmla="*/ 168 w 377"/>
                <a:gd name="T93" fmla="*/ 80 h 361"/>
                <a:gd name="T94" fmla="*/ 192 w 377"/>
                <a:gd name="T95" fmla="*/ 48 h 361"/>
                <a:gd name="T96" fmla="*/ 200 w 377"/>
                <a:gd name="T97" fmla="*/ 8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7"/>
                <a:gd name="T148" fmla="*/ 0 h 361"/>
                <a:gd name="T149" fmla="*/ 377 w 377"/>
                <a:gd name="T150" fmla="*/ 361 h 3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1" name="Freeform 31"/>
            <p:cNvSpPr>
              <a:spLocks/>
            </p:cNvSpPr>
            <p:nvPr/>
          </p:nvSpPr>
          <p:spPr bwMode="invGray">
            <a:xfrm>
              <a:off x="9671260" y="3254508"/>
              <a:ext cx="502655" cy="776861"/>
            </a:xfrm>
            <a:custGeom>
              <a:avLst/>
              <a:gdLst>
                <a:gd name="T0" fmla="*/ 208 w 249"/>
                <a:gd name="T1" fmla="*/ 336 h 457"/>
                <a:gd name="T2" fmla="*/ 200 w 249"/>
                <a:gd name="T3" fmla="*/ 376 h 457"/>
                <a:gd name="T4" fmla="*/ 176 w 249"/>
                <a:gd name="T5" fmla="*/ 408 h 457"/>
                <a:gd name="T6" fmla="*/ 136 w 249"/>
                <a:gd name="T7" fmla="*/ 400 h 457"/>
                <a:gd name="T8" fmla="*/ 80 w 249"/>
                <a:gd name="T9" fmla="*/ 432 h 457"/>
                <a:gd name="T10" fmla="*/ 40 w 249"/>
                <a:gd name="T11" fmla="*/ 456 h 457"/>
                <a:gd name="T12" fmla="*/ 8 w 249"/>
                <a:gd name="T13" fmla="*/ 456 h 457"/>
                <a:gd name="T14" fmla="*/ 0 w 249"/>
                <a:gd name="T15" fmla="*/ 448 h 457"/>
                <a:gd name="T16" fmla="*/ 16 w 249"/>
                <a:gd name="T17" fmla="*/ 384 h 457"/>
                <a:gd name="T18" fmla="*/ 24 w 249"/>
                <a:gd name="T19" fmla="*/ 368 h 457"/>
                <a:gd name="T20" fmla="*/ 8 w 249"/>
                <a:gd name="T21" fmla="*/ 328 h 457"/>
                <a:gd name="T22" fmla="*/ 16 w 249"/>
                <a:gd name="T23" fmla="*/ 264 h 457"/>
                <a:gd name="T24" fmla="*/ 24 w 249"/>
                <a:gd name="T25" fmla="*/ 224 h 457"/>
                <a:gd name="T26" fmla="*/ 32 w 249"/>
                <a:gd name="T27" fmla="*/ 208 h 457"/>
                <a:gd name="T28" fmla="*/ 16 w 249"/>
                <a:gd name="T29" fmla="*/ 192 h 457"/>
                <a:gd name="T30" fmla="*/ 32 w 249"/>
                <a:gd name="T31" fmla="*/ 160 h 457"/>
                <a:gd name="T32" fmla="*/ 56 w 249"/>
                <a:gd name="T33" fmla="*/ 112 h 457"/>
                <a:gd name="T34" fmla="*/ 56 w 249"/>
                <a:gd name="T35" fmla="*/ 80 h 457"/>
                <a:gd name="T36" fmla="*/ 72 w 249"/>
                <a:gd name="T37" fmla="*/ 80 h 457"/>
                <a:gd name="T38" fmla="*/ 120 w 249"/>
                <a:gd name="T39" fmla="*/ 24 h 457"/>
                <a:gd name="T40" fmla="*/ 144 w 249"/>
                <a:gd name="T41" fmla="*/ 16 h 457"/>
                <a:gd name="T42" fmla="*/ 168 w 249"/>
                <a:gd name="T43" fmla="*/ 0 h 457"/>
                <a:gd name="T44" fmla="*/ 176 w 249"/>
                <a:gd name="T45" fmla="*/ 8 h 457"/>
                <a:gd name="T46" fmla="*/ 216 w 249"/>
                <a:gd name="T47" fmla="*/ 0 h 457"/>
                <a:gd name="T48" fmla="*/ 240 w 249"/>
                <a:gd name="T49" fmla="*/ 24 h 457"/>
                <a:gd name="T50" fmla="*/ 216 w 249"/>
                <a:gd name="T51" fmla="*/ 32 h 457"/>
                <a:gd name="T52" fmla="*/ 208 w 249"/>
                <a:gd name="T53" fmla="*/ 48 h 457"/>
                <a:gd name="T54" fmla="*/ 240 w 249"/>
                <a:gd name="T55" fmla="*/ 48 h 457"/>
                <a:gd name="T56" fmla="*/ 248 w 249"/>
                <a:gd name="T57" fmla="*/ 88 h 457"/>
                <a:gd name="T58" fmla="*/ 232 w 249"/>
                <a:gd name="T59" fmla="*/ 120 h 457"/>
                <a:gd name="T60" fmla="*/ 216 w 249"/>
                <a:gd name="T61" fmla="*/ 104 h 457"/>
                <a:gd name="T62" fmla="*/ 192 w 249"/>
                <a:gd name="T63" fmla="*/ 120 h 457"/>
                <a:gd name="T64" fmla="*/ 200 w 249"/>
                <a:gd name="T65" fmla="*/ 136 h 457"/>
                <a:gd name="T66" fmla="*/ 184 w 249"/>
                <a:gd name="T67" fmla="*/ 160 h 457"/>
                <a:gd name="T68" fmla="*/ 224 w 249"/>
                <a:gd name="T69" fmla="*/ 216 h 457"/>
                <a:gd name="T70" fmla="*/ 192 w 249"/>
                <a:gd name="T71" fmla="*/ 304 h 457"/>
                <a:gd name="T72" fmla="*/ 208 w 249"/>
                <a:gd name="T73" fmla="*/ 33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9"/>
                <a:gd name="T112" fmla="*/ 0 h 457"/>
                <a:gd name="T113" fmla="*/ 249 w 249"/>
                <a:gd name="T114" fmla="*/ 457 h 4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2" name="Freeform 32"/>
            <p:cNvSpPr>
              <a:spLocks/>
            </p:cNvSpPr>
            <p:nvPr/>
          </p:nvSpPr>
          <p:spPr bwMode="gray">
            <a:xfrm>
              <a:off x="9136663" y="3389349"/>
              <a:ext cx="648912" cy="1032750"/>
            </a:xfrm>
            <a:custGeom>
              <a:avLst/>
              <a:gdLst>
                <a:gd name="T0" fmla="*/ 320 w 321"/>
                <a:gd name="T1" fmla="*/ 480 h 609"/>
                <a:gd name="T2" fmla="*/ 296 w 321"/>
                <a:gd name="T3" fmla="*/ 496 h 609"/>
                <a:gd name="T4" fmla="*/ 280 w 321"/>
                <a:gd name="T5" fmla="*/ 488 h 609"/>
                <a:gd name="T6" fmla="*/ 224 w 321"/>
                <a:gd name="T7" fmla="*/ 488 h 609"/>
                <a:gd name="T8" fmla="*/ 240 w 321"/>
                <a:gd name="T9" fmla="*/ 520 h 609"/>
                <a:gd name="T10" fmla="*/ 224 w 321"/>
                <a:gd name="T11" fmla="*/ 560 h 609"/>
                <a:gd name="T12" fmla="*/ 232 w 321"/>
                <a:gd name="T13" fmla="*/ 608 h 609"/>
                <a:gd name="T14" fmla="*/ 200 w 321"/>
                <a:gd name="T15" fmla="*/ 600 h 609"/>
                <a:gd name="T16" fmla="*/ 152 w 321"/>
                <a:gd name="T17" fmla="*/ 568 h 609"/>
                <a:gd name="T18" fmla="*/ 96 w 321"/>
                <a:gd name="T19" fmla="*/ 552 h 609"/>
                <a:gd name="T20" fmla="*/ 56 w 321"/>
                <a:gd name="T21" fmla="*/ 520 h 609"/>
                <a:gd name="T22" fmla="*/ 16 w 321"/>
                <a:gd name="T23" fmla="*/ 520 h 609"/>
                <a:gd name="T24" fmla="*/ 16 w 321"/>
                <a:gd name="T25" fmla="*/ 512 h 609"/>
                <a:gd name="T26" fmla="*/ 0 w 321"/>
                <a:gd name="T27" fmla="*/ 504 h 609"/>
                <a:gd name="T28" fmla="*/ 8 w 321"/>
                <a:gd name="T29" fmla="*/ 496 h 609"/>
                <a:gd name="T30" fmla="*/ 8 w 321"/>
                <a:gd name="T31" fmla="*/ 472 h 609"/>
                <a:gd name="T32" fmla="*/ 0 w 321"/>
                <a:gd name="T33" fmla="*/ 464 h 609"/>
                <a:gd name="T34" fmla="*/ 16 w 321"/>
                <a:gd name="T35" fmla="*/ 456 h 609"/>
                <a:gd name="T36" fmla="*/ 48 w 321"/>
                <a:gd name="T37" fmla="*/ 456 h 609"/>
                <a:gd name="T38" fmla="*/ 48 w 321"/>
                <a:gd name="T39" fmla="*/ 344 h 609"/>
                <a:gd name="T40" fmla="*/ 88 w 321"/>
                <a:gd name="T41" fmla="*/ 344 h 609"/>
                <a:gd name="T42" fmla="*/ 88 w 321"/>
                <a:gd name="T43" fmla="*/ 360 h 609"/>
                <a:gd name="T44" fmla="*/ 112 w 321"/>
                <a:gd name="T45" fmla="*/ 360 h 609"/>
                <a:gd name="T46" fmla="*/ 112 w 321"/>
                <a:gd name="T47" fmla="*/ 328 h 609"/>
                <a:gd name="T48" fmla="*/ 160 w 321"/>
                <a:gd name="T49" fmla="*/ 328 h 609"/>
                <a:gd name="T50" fmla="*/ 168 w 321"/>
                <a:gd name="T51" fmla="*/ 280 h 609"/>
                <a:gd name="T52" fmla="*/ 168 w 321"/>
                <a:gd name="T53" fmla="*/ 248 h 609"/>
                <a:gd name="T54" fmla="*/ 144 w 321"/>
                <a:gd name="T55" fmla="*/ 232 h 609"/>
                <a:gd name="T56" fmla="*/ 112 w 321"/>
                <a:gd name="T57" fmla="*/ 208 h 609"/>
                <a:gd name="T58" fmla="*/ 96 w 321"/>
                <a:gd name="T59" fmla="*/ 184 h 609"/>
                <a:gd name="T60" fmla="*/ 104 w 321"/>
                <a:gd name="T61" fmla="*/ 144 h 609"/>
                <a:gd name="T62" fmla="*/ 120 w 321"/>
                <a:gd name="T63" fmla="*/ 128 h 609"/>
                <a:gd name="T64" fmla="*/ 144 w 321"/>
                <a:gd name="T65" fmla="*/ 144 h 609"/>
                <a:gd name="T66" fmla="*/ 176 w 321"/>
                <a:gd name="T67" fmla="*/ 144 h 609"/>
                <a:gd name="T68" fmla="*/ 184 w 321"/>
                <a:gd name="T69" fmla="*/ 120 h 609"/>
                <a:gd name="T70" fmla="*/ 200 w 321"/>
                <a:gd name="T71" fmla="*/ 120 h 609"/>
                <a:gd name="T72" fmla="*/ 192 w 321"/>
                <a:gd name="T73" fmla="*/ 88 h 609"/>
                <a:gd name="T74" fmla="*/ 248 w 321"/>
                <a:gd name="T75" fmla="*/ 32 h 609"/>
                <a:gd name="T76" fmla="*/ 248 w 321"/>
                <a:gd name="T77" fmla="*/ 16 h 609"/>
                <a:gd name="T78" fmla="*/ 280 w 321"/>
                <a:gd name="T79" fmla="*/ 16 h 609"/>
                <a:gd name="T80" fmla="*/ 288 w 321"/>
                <a:gd name="T81" fmla="*/ 24 h 609"/>
                <a:gd name="T82" fmla="*/ 296 w 321"/>
                <a:gd name="T83" fmla="*/ 8 h 609"/>
                <a:gd name="T84" fmla="*/ 304 w 321"/>
                <a:gd name="T85" fmla="*/ 0 h 609"/>
                <a:gd name="T86" fmla="*/ 320 w 321"/>
                <a:gd name="T87" fmla="*/ 24 h 609"/>
                <a:gd name="T88" fmla="*/ 320 w 321"/>
                <a:gd name="T89" fmla="*/ 32 h 609"/>
                <a:gd name="T90" fmla="*/ 280 w 321"/>
                <a:gd name="T91" fmla="*/ 112 h 609"/>
                <a:gd name="T92" fmla="*/ 296 w 321"/>
                <a:gd name="T93" fmla="*/ 128 h 609"/>
                <a:gd name="T94" fmla="*/ 280 w 321"/>
                <a:gd name="T95" fmla="*/ 184 h 609"/>
                <a:gd name="T96" fmla="*/ 272 w 321"/>
                <a:gd name="T97" fmla="*/ 248 h 609"/>
                <a:gd name="T98" fmla="*/ 288 w 321"/>
                <a:gd name="T99" fmla="*/ 288 h 609"/>
                <a:gd name="T100" fmla="*/ 264 w 321"/>
                <a:gd name="T101" fmla="*/ 360 h 609"/>
                <a:gd name="T102" fmla="*/ 272 w 321"/>
                <a:gd name="T103" fmla="*/ 376 h 609"/>
                <a:gd name="T104" fmla="*/ 288 w 321"/>
                <a:gd name="T105" fmla="*/ 432 h 609"/>
                <a:gd name="T106" fmla="*/ 320 w 321"/>
                <a:gd name="T107" fmla="*/ 480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1"/>
                <a:gd name="T163" fmla="*/ 0 h 609"/>
                <a:gd name="T164" fmla="*/ 321 w 321"/>
                <a:gd name="T165" fmla="*/ 609 h 6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3" name="Freeform 33"/>
            <p:cNvSpPr>
              <a:spLocks/>
            </p:cNvSpPr>
            <p:nvPr/>
          </p:nvSpPr>
          <p:spPr bwMode="invGray">
            <a:xfrm>
              <a:off x="9015623" y="3403137"/>
              <a:ext cx="354715" cy="531698"/>
            </a:xfrm>
            <a:custGeom>
              <a:avLst/>
              <a:gdLst>
                <a:gd name="T0" fmla="*/ 176 w 177"/>
                <a:gd name="T1" fmla="*/ 120 h 313"/>
                <a:gd name="T2" fmla="*/ 160 w 177"/>
                <a:gd name="T3" fmla="*/ 104 h 313"/>
                <a:gd name="T4" fmla="*/ 120 w 177"/>
                <a:gd name="T5" fmla="*/ 88 h 313"/>
                <a:gd name="T6" fmla="*/ 136 w 177"/>
                <a:gd name="T7" fmla="*/ 32 h 313"/>
                <a:gd name="T8" fmla="*/ 128 w 177"/>
                <a:gd name="T9" fmla="*/ 0 h 313"/>
                <a:gd name="T10" fmla="*/ 72 w 177"/>
                <a:gd name="T11" fmla="*/ 56 h 313"/>
                <a:gd name="T12" fmla="*/ 64 w 177"/>
                <a:gd name="T13" fmla="*/ 112 h 313"/>
                <a:gd name="T14" fmla="*/ 40 w 177"/>
                <a:gd name="T15" fmla="*/ 120 h 313"/>
                <a:gd name="T16" fmla="*/ 8 w 177"/>
                <a:gd name="T17" fmla="*/ 144 h 313"/>
                <a:gd name="T18" fmla="*/ 0 w 177"/>
                <a:gd name="T19" fmla="*/ 168 h 313"/>
                <a:gd name="T20" fmla="*/ 40 w 177"/>
                <a:gd name="T21" fmla="*/ 192 h 313"/>
                <a:gd name="T22" fmla="*/ 40 w 177"/>
                <a:gd name="T23" fmla="*/ 224 h 313"/>
                <a:gd name="T24" fmla="*/ 48 w 177"/>
                <a:gd name="T25" fmla="*/ 240 h 313"/>
                <a:gd name="T26" fmla="*/ 40 w 177"/>
                <a:gd name="T27" fmla="*/ 264 h 313"/>
                <a:gd name="T28" fmla="*/ 48 w 177"/>
                <a:gd name="T29" fmla="*/ 280 h 313"/>
                <a:gd name="T30" fmla="*/ 96 w 177"/>
                <a:gd name="T31" fmla="*/ 312 h 313"/>
                <a:gd name="T32" fmla="*/ 112 w 177"/>
                <a:gd name="T33" fmla="*/ 312 h 313"/>
                <a:gd name="T34" fmla="*/ 112 w 177"/>
                <a:gd name="T35" fmla="*/ 296 h 313"/>
                <a:gd name="T36" fmla="*/ 128 w 177"/>
                <a:gd name="T37" fmla="*/ 272 h 313"/>
                <a:gd name="T38" fmla="*/ 120 w 177"/>
                <a:gd name="T39" fmla="*/ 240 h 313"/>
                <a:gd name="T40" fmla="*/ 112 w 177"/>
                <a:gd name="T41" fmla="*/ 240 h 313"/>
                <a:gd name="T42" fmla="*/ 104 w 177"/>
                <a:gd name="T43" fmla="*/ 208 h 313"/>
                <a:gd name="T44" fmla="*/ 120 w 177"/>
                <a:gd name="T45" fmla="*/ 208 h 313"/>
                <a:gd name="T46" fmla="*/ 120 w 177"/>
                <a:gd name="T47" fmla="*/ 176 h 313"/>
                <a:gd name="T48" fmla="*/ 136 w 177"/>
                <a:gd name="T49" fmla="*/ 176 h 313"/>
                <a:gd name="T50" fmla="*/ 152 w 177"/>
                <a:gd name="T51" fmla="*/ 184 h 313"/>
                <a:gd name="T52" fmla="*/ 160 w 177"/>
                <a:gd name="T53" fmla="*/ 136 h 313"/>
                <a:gd name="T54" fmla="*/ 176 w 177"/>
                <a:gd name="T55" fmla="*/ 120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7"/>
                <a:gd name="T85" fmla="*/ 0 h 313"/>
                <a:gd name="T86" fmla="*/ 177 w 177"/>
                <a:gd name="T87" fmla="*/ 313 h 3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4" name="Freeform 34"/>
            <p:cNvSpPr>
              <a:spLocks/>
            </p:cNvSpPr>
            <p:nvPr/>
          </p:nvSpPr>
          <p:spPr bwMode="invGray">
            <a:xfrm>
              <a:off x="7746376" y="2874505"/>
              <a:ext cx="1731554" cy="1426544"/>
            </a:xfrm>
            <a:custGeom>
              <a:avLst/>
              <a:gdLst>
                <a:gd name="T0" fmla="*/ 632 w 857"/>
                <a:gd name="T1" fmla="*/ 480 h 841"/>
                <a:gd name="T2" fmla="*/ 672 w 857"/>
                <a:gd name="T3" fmla="*/ 536 h 841"/>
                <a:gd name="T4" fmla="*/ 672 w 857"/>
                <a:gd name="T5" fmla="*/ 568 h 841"/>
                <a:gd name="T6" fmla="*/ 736 w 857"/>
                <a:gd name="T7" fmla="*/ 624 h 841"/>
                <a:gd name="T8" fmla="*/ 744 w 857"/>
                <a:gd name="T9" fmla="*/ 600 h 841"/>
                <a:gd name="T10" fmla="*/ 752 w 857"/>
                <a:gd name="T11" fmla="*/ 552 h 841"/>
                <a:gd name="T12" fmla="*/ 736 w 857"/>
                <a:gd name="T13" fmla="*/ 520 h 841"/>
                <a:gd name="T14" fmla="*/ 752 w 857"/>
                <a:gd name="T15" fmla="*/ 488 h 841"/>
                <a:gd name="T16" fmla="*/ 800 w 857"/>
                <a:gd name="T17" fmla="*/ 512 h 841"/>
                <a:gd name="T18" fmla="*/ 856 w 857"/>
                <a:gd name="T19" fmla="*/ 552 h 841"/>
                <a:gd name="T20" fmla="*/ 800 w 857"/>
                <a:gd name="T21" fmla="*/ 632 h 841"/>
                <a:gd name="T22" fmla="*/ 776 w 857"/>
                <a:gd name="T23" fmla="*/ 664 h 841"/>
                <a:gd name="T24" fmla="*/ 736 w 857"/>
                <a:gd name="T25" fmla="*/ 648 h 841"/>
                <a:gd name="T26" fmla="*/ 704 w 857"/>
                <a:gd name="T27" fmla="*/ 752 h 841"/>
                <a:gd name="T28" fmla="*/ 696 w 857"/>
                <a:gd name="T29" fmla="*/ 776 h 841"/>
                <a:gd name="T30" fmla="*/ 688 w 857"/>
                <a:gd name="T31" fmla="*/ 808 h 841"/>
                <a:gd name="T32" fmla="*/ 632 w 857"/>
                <a:gd name="T33" fmla="*/ 840 h 841"/>
                <a:gd name="T34" fmla="*/ 592 w 857"/>
                <a:gd name="T35" fmla="*/ 760 h 841"/>
                <a:gd name="T36" fmla="*/ 576 w 857"/>
                <a:gd name="T37" fmla="*/ 752 h 841"/>
                <a:gd name="T38" fmla="*/ 528 w 857"/>
                <a:gd name="T39" fmla="*/ 696 h 841"/>
                <a:gd name="T40" fmla="*/ 496 w 857"/>
                <a:gd name="T41" fmla="*/ 712 h 841"/>
                <a:gd name="T42" fmla="*/ 488 w 857"/>
                <a:gd name="T43" fmla="*/ 728 h 841"/>
                <a:gd name="T44" fmla="*/ 480 w 857"/>
                <a:gd name="T45" fmla="*/ 776 h 841"/>
                <a:gd name="T46" fmla="*/ 464 w 857"/>
                <a:gd name="T47" fmla="*/ 744 h 841"/>
                <a:gd name="T48" fmla="*/ 416 w 857"/>
                <a:gd name="T49" fmla="*/ 728 h 841"/>
                <a:gd name="T50" fmla="*/ 408 w 857"/>
                <a:gd name="T51" fmla="*/ 688 h 841"/>
                <a:gd name="T52" fmla="*/ 456 w 857"/>
                <a:gd name="T53" fmla="*/ 696 h 841"/>
                <a:gd name="T54" fmla="*/ 488 w 857"/>
                <a:gd name="T55" fmla="*/ 672 h 841"/>
                <a:gd name="T56" fmla="*/ 464 w 857"/>
                <a:gd name="T57" fmla="*/ 640 h 841"/>
                <a:gd name="T58" fmla="*/ 504 w 857"/>
                <a:gd name="T59" fmla="*/ 600 h 841"/>
                <a:gd name="T60" fmla="*/ 536 w 857"/>
                <a:gd name="T61" fmla="*/ 568 h 841"/>
                <a:gd name="T62" fmla="*/ 480 w 857"/>
                <a:gd name="T63" fmla="*/ 408 h 841"/>
                <a:gd name="T64" fmla="*/ 408 w 857"/>
                <a:gd name="T65" fmla="*/ 360 h 841"/>
                <a:gd name="T66" fmla="*/ 344 w 857"/>
                <a:gd name="T67" fmla="*/ 336 h 841"/>
                <a:gd name="T68" fmla="*/ 280 w 857"/>
                <a:gd name="T69" fmla="*/ 312 h 841"/>
                <a:gd name="T70" fmla="*/ 208 w 857"/>
                <a:gd name="T71" fmla="*/ 336 h 841"/>
                <a:gd name="T72" fmla="*/ 48 w 857"/>
                <a:gd name="T73" fmla="*/ 240 h 841"/>
                <a:gd name="T74" fmla="*/ 8 w 857"/>
                <a:gd name="T75" fmla="*/ 160 h 841"/>
                <a:gd name="T76" fmla="*/ 48 w 857"/>
                <a:gd name="T77" fmla="*/ 152 h 841"/>
                <a:gd name="T78" fmla="*/ 112 w 857"/>
                <a:gd name="T79" fmla="*/ 96 h 841"/>
                <a:gd name="T80" fmla="*/ 136 w 857"/>
                <a:gd name="T81" fmla="*/ 64 h 841"/>
                <a:gd name="T82" fmla="*/ 216 w 857"/>
                <a:gd name="T83" fmla="*/ 32 h 841"/>
                <a:gd name="T84" fmla="*/ 232 w 857"/>
                <a:gd name="T85" fmla="*/ 0 h 841"/>
                <a:gd name="T86" fmla="*/ 288 w 857"/>
                <a:gd name="T87" fmla="*/ 72 h 841"/>
                <a:gd name="T88" fmla="*/ 296 w 857"/>
                <a:gd name="T89" fmla="*/ 128 h 841"/>
                <a:gd name="T90" fmla="*/ 312 w 857"/>
                <a:gd name="T91" fmla="*/ 176 h 841"/>
                <a:gd name="T92" fmla="*/ 336 w 857"/>
                <a:gd name="T93" fmla="*/ 192 h 841"/>
                <a:gd name="T94" fmla="*/ 408 w 857"/>
                <a:gd name="T95" fmla="*/ 176 h 841"/>
                <a:gd name="T96" fmla="*/ 408 w 857"/>
                <a:gd name="T97" fmla="*/ 216 h 841"/>
                <a:gd name="T98" fmla="*/ 384 w 857"/>
                <a:gd name="T99" fmla="*/ 256 h 841"/>
                <a:gd name="T100" fmla="*/ 432 w 857"/>
                <a:gd name="T101" fmla="*/ 328 h 841"/>
                <a:gd name="T102" fmla="*/ 496 w 857"/>
                <a:gd name="T103" fmla="*/ 344 h 841"/>
                <a:gd name="T104" fmla="*/ 528 w 857"/>
                <a:gd name="T105" fmla="*/ 320 h 841"/>
                <a:gd name="T106" fmla="*/ 584 w 857"/>
                <a:gd name="T107" fmla="*/ 320 h 841"/>
                <a:gd name="T108" fmla="*/ 624 w 857"/>
                <a:gd name="T109" fmla="*/ 336 h 841"/>
                <a:gd name="T110" fmla="*/ 576 w 857"/>
                <a:gd name="T111" fmla="*/ 392 h 841"/>
                <a:gd name="T112" fmla="*/ 600 w 857"/>
                <a:gd name="T113" fmla="*/ 45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7"/>
                <a:gd name="T172" fmla="*/ 0 h 841"/>
                <a:gd name="T173" fmla="*/ 857 w 857"/>
                <a:gd name="T174" fmla="*/ 841 h 8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5" name="Freeform 35"/>
            <p:cNvSpPr>
              <a:spLocks/>
            </p:cNvSpPr>
            <p:nvPr/>
          </p:nvSpPr>
          <p:spPr bwMode="invGray">
            <a:xfrm>
              <a:off x="8296104" y="1556750"/>
              <a:ext cx="2876398" cy="2106873"/>
            </a:xfrm>
            <a:custGeom>
              <a:avLst/>
              <a:gdLst>
                <a:gd name="T0" fmla="*/ 16 w 1425"/>
                <a:gd name="T1" fmla="*/ 896 h 1241"/>
                <a:gd name="T2" fmla="*/ 64 w 1425"/>
                <a:gd name="T3" fmla="*/ 968 h 1241"/>
                <a:gd name="T4" fmla="*/ 136 w 1425"/>
                <a:gd name="T5" fmla="*/ 976 h 1241"/>
                <a:gd name="T6" fmla="*/ 112 w 1425"/>
                <a:gd name="T7" fmla="*/ 1032 h 1241"/>
                <a:gd name="T8" fmla="*/ 216 w 1425"/>
                <a:gd name="T9" fmla="*/ 1128 h 1241"/>
                <a:gd name="T10" fmla="*/ 256 w 1425"/>
                <a:gd name="T11" fmla="*/ 1096 h 1241"/>
                <a:gd name="T12" fmla="*/ 352 w 1425"/>
                <a:gd name="T13" fmla="*/ 1104 h 1241"/>
                <a:gd name="T14" fmla="*/ 328 w 1425"/>
                <a:gd name="T15" fmla="*/ 1240 h 1241"/>
                <a:gd name="T16" fmla="*/ 424 w 1425"/>
                <a:gd name="T17" fmla="*/ 1200 h 1241"/>
                <a:gd name="T18" fmla="*/ 496 w 1425"/>
                <a:gd name="T19" fmla="*/ 1112 h 1241"/>
                <a:gd name="T20" fmla="*/ 560 w 1425"/>
                <a:gd name="T21" fmla="*/ 1224 h 1241"/>
                <a:gd name="T22" fmla="*/ 600 w 1425"/>
                <a:gd name="T23" fmla="*/ 1200 h 1241"/>
                <a:gd name="T24" fmla="*/ 664 w 1425"/>
                <a:gd name="T25" fmla="*/ 1112 h 1241"/>
                <a:gd name="T26" fmla="*/ 704 w 1425"/>
                <a:gd name="T27" fmla="*/ 1096 h 1241"/>
                <a:gd name="T28" fmla="*/ 736 w 1425"/>
                <a:gd name="T29" fmla="*/ 1096 h 1241"/>
                <a:gd name="T30" fmla="*/ 800 w 1425"/>
                <a:gd name="T31" fmla="*/ 1024 h 1241"/>
                <a:gd name="T32" fmla="*/ 864 w 1425"/>
                <a:gd name="T33" fmla="*/ 1008 h 1241"/>
                <a:gd name="T34" fmla="*/ 896 w 1425"/>
                <a:gd name="T35" fmla="*/ 920 h 1241"/>
                <a:gd name="T36" fmla="*/ 944 w 1425"/>
                <a:gd name="T37" fmla="*/ 912 h 1241"/>
                <a:gd name="T38" fmla="*/ 1008 w 1425"/>
                <a:gd name="T39" fmla="*/ 872 h 1241"/>
                <a:gd name="T40" fmla="*/ 1088 w 1425"/>
                <a:gd name="T41" fmla="*/ 824 h 1241"/>
                <a:gd name="T42" fmla="*/ 1128 w 1425"/>
                <a:gd name="T43" fmla="*/ 920 h 1241"/>
                <a:gd name="T44" fmla="*/ 1176 w 1425"/>
                <a:gd name="T45" fmla="*/ 888 h 1241"/>
                <a:gd name="T46" fmla="*/ 1176 w 1425"/>
                <a:gd name="T47" fmla="*/ 840 h 1241"/>
                <a:gd name="T48" fmla="*/ 1352 w 1425"/>
                <a:gd name="T49" fmla="*/ 784 h 1241"/>
                <a:gd name="T50" fmla="*/ 1376 w 1425"/>
                <a:gd name="T51" fmla="*/ 728 h 1241"/>
                <a:gd name="T52" fmla="*/ 1312 w 1425"/>
                <a:gd name="T53" fmla="*/ 672 h 1241"/>
                <a:gd name="T54" fmla="*/ 1264 w 1425"/>
                <a:gd name="T55" fmla="*/ 560 h 1241"/>
                <a:gd name="T56" fmla="*/ 1336 w 1425"/>
                <a:gd name="T57" fmla="*/ 560 h 1241"/>
                <a:gd name="T58" fmla="*/ 1352 w 1425"/>
                <a:gd name="T59" fmla="*/ 472 h 1241"/>
                <a:gd name="T60" fmla="*/ 1296 w 1425"/>
                <a:gd name="T61" fmla="*/ 432 h 1241"/>
                <a:gd name="T62" fmla="*/ 1392 w 1425"/>
                <a:gd name="T63" fmla="*/ 296 h 1241"/>
                <a:gd name="T64" fmla="*/ 1424 w 1425"/>
                <a:gd name="T65" fmla="*/ 128 h 1241"/>
                <a:gd name="T66" fmla="*/ 1344 w 1425"/>
                <a:gd name="T67" fmla="*/ 128 h 1241"/>
                <a:gd name="T68" fmla="*/ 1264 w 1425"/>
                <a:gd name="T69" fmla="*/ 72 h 1241"/>
                <a:gd name="T70" fmla="*/ 1192 w 1425"/>
                <a:gd name="T71" fmla="*/ 64 h 1241"/>
                <a:gd name="T72" fmla="*/ 1168 w 1425"/>
                <a:gd name="T73" fmla="*/ 0 h 1241"/>
                <a:gd name="T74" fmla="*/ 1160 w 1425"/>
                <a:gd name="T75" fmla="*/ 64 h 1241"/>
                <a:gd name="T76" fmla="*/ 1128 w 1425"/>
                <a:gd name="T77" fmla="*/ 168 h 1241"/>
                <a:gd name="T78" fmla="*/ 1120 w 1425"/>
                <a:gd name="T79" fmla="*/ 240 h 1241"/>
                <a:gd name="T80" fmla="*/ 992 w 1425"/>
                <a:gd name="T81" fmla="*/ 280 h 1241"/>
                <a:gd name="T82" fmla="*/ 992 w 1425"/>
                <a:gd name="T83" fmla="*/ 432 h 1241"/>
                <a:gd name="T84" fmla="*/ 1056 w 1425"/>
                <a:gd name="T85" fmla="*/ 416 h 1241"/>
                <a:gd name="T86" fmla="*/ 1136 w 1425"/>
                <a:gd name="T87" fmla="*/ 448 h 1241"/>
                <a:gd name="T88" fmla="*/ 1136 w 1425"/>
                <a:gd name="T89" fmla="*/ 504 h 1241"/>
                <a:gd name="T90" fmla="*/ 1040 w 1425"/>
                <a:gd name="T91" fmla="*/ 536 h 1241"/>
                <a:gd name="T92" fmla="*/ 992 w 1425"/>
                <a:gd name="T93" fmla="*/ 592 h 1241"/>
                <a:gd name="T94" fmla="*/ 864 w 1425"/>
                <a:gd name="T95" fmla="*/ 664 h 1241"/>
                <a:gd name="T96" fmla="*/ 760 w 1425"/>
                <a:gd name="T97" fmla="*/ 648 h 1241"/>
                <a:gd name="T98" fmla="*/ 768 w 1425"/>
                <a:gd name="T99" fmla="*/ 752 h 1241"/>
                <a:gd name="T100" fmla="*/ 640 w 1425"/>
                <a:gd name="T101" fmla="*/ 848 h 1241"/>
                <a:gd name="T102" fmla="*/ 456 w 1425"/>
                <a:gd name="T103" fmla="*/ 880 h 1241"/>
                <a:gd name="T104" fmla="*/ 352 w 1425"/>
                <a:gd name="T105" fmla="*/ 888 h 1241"/>
                <a:gd name="T106" fmla="*/ 248 w 1425"/>
                <a:gd name="T107" fmla="*/ 864 h 1241"/>
                <a:gd name="T108" fmla="*/ 96 w 1425"/>
                <a:gd name="T109" fmla="*/ 81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25"/>
                <a:gd name="T166" fmla="*/ 0 h 1241"/>
                <a:gd name="T167" fmla="*/ 1425 w 1425"/>
                <a:gd name="T168" fmla="*/ 1241 h 12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6" name="Freeform 36"/>
            <p:cNvSpPr>
              <a:spLocks/>
            </p:cNvSpPr>
            <p:nvPr/>
          </p:nvSpPr>
          <p:spPr bwMode="invGray">
            <a:xfrm>
              <a:off x="5646657" y="1910706"/>
              <a:ext cx="2570433" cy="1752920"/>
            </a:xfrm>
            <a:custGeom>
              <a:avLst/>
              <a:gdLst>
                <a:gd name="T0" fmla="*/ 1256 w 1273"/>
                <a:gd name="T1" fmla="*/ 576 h 1033"/>
                <a:gd name="T2" fmla="*/ 1240 w 1273"/>
                <a:gd name="T3" fmla="*/ 632 h 1033"/>
                <a:gd name="T4" fmla="*/ 1176 w 1273"/>
                <a:gd name="T5" fmla="*/ 632 h 1033"/>
                <a:gd name="T6" fmla="*/ 1152 w 1273"/>
                <a:gd name="T7" fmla="*/ 664 h 1033"/>
                <a:gd name="T8" fmla="*/ 1080 w 1273"/>
                <a:gd name="T9" fmla="*/ 720 h 1033"/>
                <a:gd name="T10" fmla="*/ 1048 w 1273"/>
                <a:gd name="T11" fmla="*/ 728 h 1033"/>
                <a:gd name="T12" fmla="*/ 936 w 1273"/>
                <a:gd name="T13" fmla="*/ 824 h 1033"/>
                <a:gd name="T14" fmla="*/ 880 w 1273"/>
                <a:gd name="T15" fmla="*/ 880 h 1033"/>
                <a:gd name="T16" fmla="*/ 920 w 1273"/>
                <a:gd name="T17" fmla="*/ 944 h 1033"/>
                <a:gd name="T18" fmla="*/ 888 w 1273"/>
                <a:gd name="T19" fmla="*/ 992 h 1033"/>
                <a:gd name="T20" fmla="*/ 896 w 1273"/>
                <a:gd name="T21" fmla="*/ 1032 h 1033"/>
                <a:gd name="T22" fmla="*/ 840 w 1273"/>
                <a:gd name="T23" fmla="*/ 1016 h 1033"/>
                <a:gd name="T24" fmla="*/ 808 w 1273"/>
                <a:gd name="T25" fmla="*/ 1000 h 1033"/>
                <a:gd name="T26" fmla="*/ 736 w 1273"/>
                <a:gd name="T27" fmla="*/ 960 h 1033"/>
                <a:gd name="T28" fmla="*/ 600 w 1273"/>
                <a:gd name="T29" fmla="*/ 984 h 1033"/>
                <a:gd name="T30" fmla="*/ 512 w 1273"/>
                <a:gd name="T31" fmla="*/ 992 h 1033"/>
                <a:gd name="T32" fmla="*/ 432 w 1273"/>
                <a:gd name="T33" fmla="*/ 952 h 1033"/>
                <a:gd name="T34" fmla="*/ 368 w 1273"/>
                <a:gd name="T35" fmla="*/ 960 h 1033"/>
                <a:gd name="T36" fmla="*/ 272 w 1273"/>
                <a:gd name="T37" fmla="*/ 928 h 1033"/>
                <a:gd name="T38" fmla="*/ 216 w 1273"/>
                <a:gd name="T39" fmla="*/ 984 h 1033"/>
                <a:gd name="T40" fmla="*/ 152 w 1273"/>
                <a:gd name="T41" fmla="*/ 944 h 1033"/>
                <a:gd name="T42" fmla="*/ 104 w 1273"/>
                <a:gd name="T43" fmla="*/ 864 h 1033"/>
                <a:gd name="T44" fmla="*/ 56 w 1273"/>
                <a:gd name="T45" fmla="*/ 800 h 1033"/>
                <a:gd name="T46" fmla="*/ 64 w 1273"/>
                <a:gd name="T47" fmla="*/ 776 h 1033"/>
                <a:gd name="T48" fmla="*/ 40 w 1273"/>
                <a:gd name="T49" fmla="*/ 712 h 1033"/>
                <a:gd name="T50" fmla="*/ 0 w 1273"/>
                <a:gd name="T51" fmla="*/ 688 h 1033"/>
                <a:gd name="T52" fmla="*/ 32 w 1273"/>
                <a:gd name="T53" fmla="*/ 688 h 1033"/>
                <a:gd name="T54" fmla="*/ 32 w 1273"/>
                <a:gd name="T55" fmla="*/ 616 h 1033"/>
                <a:gd name="T56" fmla="*/ 24 w 1273"/>
                <a:gd name="T57" fmla="*/ 568 h 1033"/>
                <a:gd name="T58" fmla="*/ 0 w 1273"/>
                <a:gd name="T59" fmla="*/ 520 h 1033"/>
                <a:gd name="T60" fmla="*/ 88 w 1273"/>
                <a:gd name="T61" fmla="*/ 464 h 1033"/>
                <a:gd name="T62" fmla="*/ 136 w 1273"/>
                <a:gd name="T63" fmla="*/ 456 h 1033"/>
                <a:gd name="T64" fmla="*/ 152 w 1273"/>
                <a:gd name="T65" fmla="*/ 480 h 1033"/>
                <a:gd name="T66" fmla="*/ 200 w 1273"/>
                <a:gd name="T67" fmla="*/ 480 h 1033"/>
                <a:gd name="T68" fmla="*/ 304 w 1273"/>
                <a:gd name="T69" fmla="*/ 456 h 1033"/>
                <a:gd name="T70" fmla="*/ 416 w 1273"/>
                <a:gd name="T71" fmla="*/ 424 h 1033"/>
                <a:gd name="T72" fmla="*/ 424 w 1273"/>
                <a:gd name="T73" fmla="*/ 376 h 1033"/>
                <a:gd name="T74" fmla="*/ 472 w 1273"/>
                <a:gd name="T75" fmla="*/ 232 h 1033"/>
                <a:gd name="T76" fmla="*/ 456 w 1273"/>
                <a:gd name="T77" fmla="*/ 200 h 1033"/>
                <a:gd name="T78" fmla="*/ 592 w 1273"/>
                <a:gd name="T79" fmla="*/ 224 h 1033"/>
                <a:gd name="T80" fmla="*/ 664 w 1273"/>
                <a:gd name="T81" fmla="*/ 96 h 1033"/>
                <a:gd name="T82" fmla="*/ 784 w 1273"/>
                <a:gd name="T83" fmla="*/ 128 h 1033"/>
                <a:gd name="T84" fmla="*/ 784 w 1273"/>
                <a:gd name="T85" fmla="*/ 80 h 1033"/>
                <a:gd name="T86" fmla="*/ 840 w 1273"/>
                <a:gd name="T87" fmla="*/ 40 h 1033"/>
                <a:gd name="T88" fmla="*/ 880 w 1273"/>
                <a:gd name="T89" fmla="*/ 0 h 1033"/>
                <a:gd name="T90" fmla="*/ 928 w 1273"/>
                <a:gd name="T91" fmla="*/ 16 h 1033"/>
                <a:gd name="T92" fmla="*/ 928 w 1273"/>
                <a:gd name="T93" fmla="*/ 48 h 1033"/>
                <a:gd name="T94" fmla="*/ 960 w 1273"/>
                <a:gd name="T95" fmla="*/ 112 h 1033"/>
                <a:gd name="T96" fmla="*/ 1024 w 1273"/>
                <a:gd name="T97" fmla="*/ 144 h 1033"/>
                <a:gd name="T98" fmla="*/ 1040 w 1273"/>
                <a:gd name="T99" fmla="*/ 248 h 1033"/>
                <a:gd name="T100" fmla="*/ 1016 w 1273"/>
                <a:gd name="T101" fmla="*/ 336 h 1033"/>
                <a:gd name="T102" fmla="*/ 1112 w 1273"/>
                <a:gd name="T103" fmla="*/ 368 h 1033"/>
                <a:gd name="T104" fmla="*/ 1208 w 1273"/>
                <a:gd name="T105" fmla="*/ 440 h 1033"/>
                <a:gd name="T106" fmla="*/ 1232 w 1273"/>
                <a:gd name="T107" fmla="*/ 480 h 1033"/>
                <a:gd name="T108" fmla="*/ 1272 w 1273"/>
                <a:gd name="T109" fmla="*/ 568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3"/>
                <a:gd name="T166" fmla="*/ 0 h 1033"/>
                <a:gd name="T167" fmla="*/ 1273 w 1273"/>
                <a:gd name="T168" fmla="*/ 1033 h 10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chemeClr val="accent1">
                <a:lumMod val="75000"/>
              </a:schemeClr>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7" name="Freeform 37"/>
            <p:cNvSpPr>
              <a:spLocks/>
            </p:cNvSpPr>
            <p:nvPr/>
          </p:nvSpPr>
          <p:spPr bwMode="invGray">
            <a:xfrm>
              <a:off x="10995983" y="5128476"/>
              <a:ext cx="257211" cy="438230"/>
            </a:xfrm>
            <a:custGeom>
              <a:avLst/>
              <a:gdLst>
                <a:gd name="T0" fmla="*/ 24 w 129"/>
                <a:gd name="T1" fmla="*/ 232 h 257"/>
                <a:gd name="T2" fmla="*/ 32 w 129"/>
                <a:gd name="T3" fmla="*/ 248 h 257"/>
                <a:gd name="T4" fmla="*/ 56 w 129"/>
                <a:gd name="T5" fmla="*/ 256 h 257"/>
                <a:gd name="T6" fmla="*/ 64 w 129"/>
                <a:gd name="T7" fmla="*/ 224 h 257"/>
                <a:gd name="T8" fmla="*/ 104 w 129"/>
                <a:gd name="T9" fmla="*/ 184 h 257"/>
                <a:gd name="T10" fmla="*/ 104 w 129"/>
                <a:gd name="T11" fmla="*/ 128 h 257"/>
                <a:gd name="T12" fmla="*/ 120 w 129"/>
                <a:gd name="T13" fmla="*/ 96 h 257"/>
                <a:gd name="T14" fmla="*/ 128 w 129"/>
                <a:gd name="T15" fmla="*/ 72 h 257"/>
                <a:gd name="T16" fmla="*/ 112 w 129"/>
                <a:gd name="T17" fmla="*/ 56 h 257"/>
                <a:gd name="T18" fmla="*/ 104 w 129"/>
                <a:gd name="T19" fmla="*/ 0 h 257"/>
                <a:gd name="T20" fmla="*/ 64 w 129"/>
                <a:gd name="T21" fmla="*/ 24 h 257"/>
                <a:gd name="T22" fmla="*/ 48 w 129"/>
                <a:gd name="T23" fmla="*/ 24 h 257"/>
                <a:gd name="T24" fmla="*/ 56 w 129"/>
                <a:gd name="T25" fmla="*/ 40 h 257"/>
                <a:gd name="T26" fmla="*/ 24 w 129"/>
                <a:gd name="T27" fmla="*/ 72 h 257"/>
                <a:gd name="T28" fmla="*/ 24 w 129"/>
                <a:gd name="T29" fmla="*/ 112 h 257"/>
                <a:gd name="T30" fmla="*/ 0 w 129"/>
                <a:gd name="T31" fmla="*/ 136 h 257"/>
                <a:gd name="T32" fmla="*/ 8 w 129"/>
                <a:gd name="T33" fmla="*/ 168 h 257"/>
                <a:gd name="T34" fmla="*/ 16 w 129"/>
                <a:gd name="T35" fmla="*/ 224 h 257"/>
                <a:gd name="T36" fmla="*/ 24 w 129"/>
                <a:gd name="T37" fmla="*/ 232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257"/>
                <a:gd name="T59" fmla="*/ 129 w 129"/>
                <a:gd name="T60" fmla="*/ 257 h 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FC000"/>
            </a:solidFill>
            <a:ln w="12700" cap="rnd" cmpd="sng">
              <a:solidFill>
                <a:schemeClr val="tx1"/>
              </a:solidFill>
              <a:prstDash val="solid"/>
              <a:round/>
              <a:headEnd type="none" w="med" len="med"/>
              <a:tailEnd type="none" w="med" len="med"/>
            </a:ln>
          </p:spPr>
          <p:txBody>
            <a:bodyPr/>
            <a:lstStyle/>
            <a:p>
              <a:endParaRPr lang="zh-CN" altLang="en-US" sz="1067" b="1">
                <a:solidFill>
                  <a:srgbClr val="000000"/>
                </a:solidFill>
                <a:latin typeface="微软雅黑" pitchFamily="34" charset="-122"/>
                <a:ea typeface="微软雅黑" pitchFamily="34" charset="-122"/>
              </a:endParaRPr>
            </a:p>
          </p:txBody>
        </p:sp>
        <p:sp>
          <p:nvSpPr>
            <p:cNvPr id="48" name="Rectangle 38"/>
            <p:cNvSpPr>
              <a:spLocks noChangeArrowheads="1"/>
            </p:cNvSpPr>
            <p:nvPr/>
          </p:nvSpPr>
          <p:spPr bwMode="white">
            <a:xfrm>
              <a:off x="11298586" y="2166596"/>
              <a:ext cx="759866" cy="162421"/>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黑龙江 </a:t>
              </a:r>
            </a:p>
          </p:txBody>
        </p:sp>
        <p:sp>
          <p:nvSpPr>
            <p:cNvPr id="49" name="Rectangle 39"/>
            <p:cNvSpPr>
              <a:spLocks noChangeArrowheads="1"/>
            </p:cNvSpPr>
            <p:nvPr/>
          </p:nvSpPr>
          <p:spPr bwMode="white">
            <a:xfrm>
              <a:off x="11361546" y="2600762"/>
              <a:ext cx="206602" cy="120130"/>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吉林  </a:t>
              </a:r>
            </a:p>
          </p:txBody>
        </p:sp>
        <p:sp>
          <p:nvSpPr>
            <p:cNvPr id="50" name="Rectangle 40"/>
            <p:cNvSpPr>
              <a:spLocks noChangeArrowheads="1"/>
            </p:cNvSpPr>
            <p:nvPr/>
          </p:nvSpPr>
          <p:spPr bwMode="white">
            <a:xfrm>
              <a:off x="10912242" y="2941751"/>
              <a:ext cx="303031" cy="149220"/>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辽宁 </a:t>
              </a:r>
              <a:endParaRPr lang="zh-CN" altLang="zh-CN" sz="1067" b="1" dirty="0">
                <a:solidFill>
                  <a:srgbClr val="000000"/>
                </a:solidFill>
                <a:latin typeface="微软雅黑" pitchFamily="34" charset="-122"/>
                <a:ea typeface="微软雅黑" pitchFamily="34" charset="-122"/>
              </a:endParaRPr>
            </a:p>
          </p:txBody>
        </p:sp>
        <p:sp>
          <p:nvSpPr>
            <p:cNvPr id="51" name="Rectangle 41"/>
            <p:cNvSpPr>
              <a:spLocks noChangeArrowheads="1"/>
            </p:cNvSpPr>
            <p:nvPr/>
          </p:nvSpPr>
          <p:spPr bwMode="invGray">
            <a:xfrm>
              <a:off x="10138611" y="3493545"/>
              <a:ext cx="275705" cy="111584"/>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河北</a:t>
              </a:r>
            </a:p>
          </p:txBody>
        </p:sp>
        <p:sp>
          <p:nvSpPr>
            <p:cNvPr id="52" name="Rectangle 42"/>
            <p:cNvSpPr>
              <a:spLocks noChangeArrowheads="1"/>
            </p:cNvSpPr>
            <p:nvPr/>
          </p:nvSpPr>
          <p:spPr bwMode="invGray">
            <a:xfrm>
              <a:off x="10444576" y="3729512"/>
              <a:ext cx="287646" cy="112339"/>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山东</a:t>
              </a:r>
            </a:p>
          </p:txBody>
        </p:sp>
        <p:sp>
          <p:nvSpPr>
            <p:cNvPr id="53" name="Rectangle 43"/>
            <p:cNvSpPr>
              <a:spLocks noChangeArrowheads="1"/>
            </p:cNvSpPr>
            <p:nvPr/>
          </p:nvSpPr>
          <p:spPr bwMode="white">
            <a:xfrm>
              <a:off x="10573178" y="5019686"/>
              <a:ext cx="295040" cy="203790"/>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福建  </a:t>
              </a:r>
            </a:p>
          </p:txBody>
        </p:sp>
        <p:sp>
          <p:nvSpPr>
            <p:cNvPr id="54" name="Rectangle 44"/>
            <p:cNvSpPr>
              <a:spLocks noChangeArrowheads="1"/>
            </p:cNvSpPr>
            <p:nvPr/>
          </p:nvSpPr>
          <p:spPr bwMode="invGray">
            <a:xfrm>
              <a:off x="10282172" y="4876966"/>
              <a:ext cx="259908" cy="171831"/>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江西 </a:t>
              </a:r>
            </a:p>
          </p:txBody>
        </p:sp>
        <p:sp>
          <p:nvSpPr>
            <p:cNvPr id="55" name="Rectangle 45"/>
            <p:cNvSpPr>
              <a:spLocks noChangeArrowheads="1"/>
            </p:cNvSpPr>
            <p:nvPr/>
          </p:nvSpPr>
          <p:spPr bwMode="white">
            <a:xfrm>
              <a:off x="10467549" y="4225907"/>
              <a:ext cx="271220" cy="172972"/>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安徽 </a:t>
              </a:r>
            </a:p>
          </p:txBody>
        </p:sp>
        <p:sp>
          <p:nvSpPr>
            <p:cNvPr id="56" name="Rectangle 46"/>
            <p:cNvSpPr>
              <a:spLocks noChangeArrowheads="1"/>
            </p:cNvSpPr>
            <p:nvPr/>
          </p:nvSpPr>
          <p:spPr bwMode="invGray">
            <a:xfrm>
              <a:off x="9718330" y="4448149"/>
              <a:ext cx="342948" cy="142988"/>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湖北  </a:t>
              </a:r>
            </a:p>
          </p:txBody>
        </p:sp>
        <p:sp>
          <p:nvSpPr>
            <p:cNvPr id="57" name="Rectangle 47"/>
            <p:cNvSpPr>
              <a:spLocks noChangeArrowheads="1"/>
            </p:cNvSpPr>
            <p:nvPr/>
          </p:nvSpPr>
          <p:spPr bwMode="invGray">
            <a:xfrm>
              <a:off x="9654448" y="4897103"/>
              <a:ext cx="312689" cy="69874"/>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湖南  </a:t>
              </a:r>
            </a:p>
          </p:txBody>
        </p:sp>
        <p:sp>
          <p:nvSpPr>
            <p:cNvPr id="58" name="Rectangle 48"/>
            <p:cNvSpPr>
              <a:spLocks noChangeArrowheads="1"/>
            </p:cNvSpPr>
            <p:nvPr/>
          </p:nvSpPr>
          <p:spPr bwMode="invGray">
            <a:xfrm>
              <a:off x="10012142" y="5372021"/>
              <a:ext cx="263123" cy="132828"/>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广东  </a:t>
              </a:r>
            </a:p>
          </p:txBody>
        </p:sp>
        <p:sp>
          <p:nvSpPr>
            <p:cNvPr id="59" name="Rectangle 49"/>
            <p:cNvSpPr>
              <a:spLocks noChangeArrowheads="1"/>
            </p:cNvSpPr>
            <p:nvPr/>
          </p:nvSpPr>
          <p:spPr bwMode="white">
            <a:xfrm>
              <a:off x="9393876" y="5332272"/>
              <a:ext cx="361054" cy="151691"/>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广西 </a:t>
              </a:r>
            </a:p>
          </p:txBody>
        </p:sp>
        <p:sp>
          <p:nvSpPr>
            <p:cNvPr id="60" name="Rectangle 50"/>
            <p:cNvSpPr>
              <a:spLocks noChangeArrowheads="1"/>
            </p:cNvSpPr>
            <p:nvPr/>
          </p:nvSpPr>
          <p:spPr bwMode="invGray">
            <a:xfrm>
              <a:off x="11191901" y="4325205"/>
              <a:ext cx="353002" cy="119866"/>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上海</a:t>
              </a:r>
            </a:p>
          </p:txBody>
        </p:sp>
        <p:sp>
          <p:nvSpPr>
            <p:cNvPr id="61" name="Rectangle 51"/>
            <p:cNvSpPr>
              <a:spLocks noChangeArrowheads="1"/>
            </p:cNvSpPr>
            <p:nvPr/>
          </p:nvSpPr>
          <p:spPr bwMode="white">
            <a:xfrm>
              <a:off x="9896529" y="4059070"/>
              <a:ext cx="295633" cy="142822"/>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河南 </a:t>
              </a:r>
            </a:p>
          </p:txBody>
        </p:sp>
        <p:sp>
          <p:nvSpPr>
            <p:cNvPr id="62" name="Rectangle 52"/>
            <p:cNvSpPr>
              <a:spLocks noChangeArrowheads="1"/>
            </p:cNvSpPr>
            <p:nvPr/>
          </p:nvSpPr>
          <p:spPr bwMode="invGray">
            <a:xfrm>
              <a:off x="9838137" y="3536681"/>
              <a:ext cx="220227" cy="154792"/>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山西 </a:t>
              </a:r>
            </a:p>
          </p:txBody>
        </p:sp>
        <p:sp>
          <p:nvSpPr>
            <p:cNvPr id="63" name="Rectangle 53"/>
            <p:cNvSpPr>
              <a:spLocks noChangeArrowheads="1"/>
            </p:cNvSpPr>
            <p:nvPr/>
          </p:nvSpPr>
          <p:spPr bwMode="invGray">
            <a:xfrm>
              <a:off x="9157047" y="3166776"/>
              <a:ext cx="561283" cy="144427"/>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内蒙古  </a:t>
              </a:r>
            </a:p>
          </p:txBody>
        </p:sp>
        <p:sp>
          <p:nvSpPr>
            <p:cNvPr id="64" name="Rectangle 54"/>
            <p:cNvSpPr>
              <a:spLocks noChangeArrowheads="1"/>
            </p:cNvSpPr>
            <p:nvPr/>
          </p:nvSpPr>
          <p:spPr bwMode="invGray">
            <a:xfrm>
              <a:off x="9429191" y="3957980"/>
              <a:ext cx="229333" cy="140646"/>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陕西 </a:t>
              </a:r>
            </a:p>
          </p:txBody>
        </p:sp>
        <p:sp>
          <p:nvSpPr>
            <p:cNvPr id="65" name="Rectangle 55"/>
            <p:cNvSpPr>
              <a:spLocks noChangeArrowheads="1"/>
            </p:cNvSpPr>
            <p:nvPr/>
          </p:nvSpPr>
          <p:spPr bwMode="invGray">
            <a:xfrm>
              <a:off x="9079506" y="3585479"/>
              <a:ext cx="167551" cy="166362"/>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宁夏</a:t>
              </a:r>
            </a:p>
          </p:txBody>
        </p:sp>
        <p:sp>
          <p:nvSpPr>
            <p:cNvPr id="66" name="Rectangle 56"/>
            <p:cNvSpPr>
              <a:spLocks noChangeArrowheads="1"/>
            </p:cNvSpPr>
            <p:nvPr/>
          </p:nvSpPr>
          <p:spPr bwMode="invGray">
            <a:xfrm>
              <a:off x="7914963" y="3130394"/>
              <a:ext cx="346169" cy="179276"/>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甘肃</a:t>
              </a:r>
            </a:p>
          </p:txBody>
        </p:sp>
        <p:sp>
          <p:nvSpPr>
            <p:cNvPr id="67" name="Rectangle 57"/>
            <p:cNvSpPr>
              <a:spLocks noChangeArrowheads="1"/>
            </p:cNvSpPr>
            <p:nvPr/>
          </p:nvSpPr>
          <p:spPr bwMode="invGray">
            <a:xfrm>
              <a:off x="7731246" y="3701933"/>
              <a:ext cx="748098" cy="100513"/>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青海  </a:t>
              </a:r>
            </a:p>
          </p:txBody>
        </p:sp>
        <p:sp>
          <p:nvSpPr>
            <p:cNvPr id="68" name="Rectangle 58"/>
            <p:cNvSpPr>
              <a:spLocks noChangeArrowheads="1"/>
            </p:cNvSpPr>
            <p:nvPr/>
          </p:nvSpPr>
          <p:spPr bwMode="invGray">
            <a:xfrm>
              <a:off x="8489432" y="4426915"/>
              <a:ext cx="307576" cy="298793"/>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四川  </a:t>
              </a:r>
            </a:p>
            <a:p>
              <a:pPr defTabSz="1072993" eaLnBrk="0" hangingPunct="0">
                <a:lnSpc>
                  <a:spcPts val="1517"/>
                </a:lnSpc>
              </a:pPr>
              <a:endParaRPr lang="zh-CN" altLang="zh-CN" sz="1067" b="1" dirty="0">
                <a:solidFill>
                  <a:srgbClr val="000000"/>
                </a:solidFill>
                <a:latin typeface="微软雅黑" pitchFamily="34" charset="-122"/>
                <a:ea typeface="微软雅黑" pitchFamily="34" charset="-122"/>
              </a:endParaRPr>
            </a:p>
          </p:txBody>
        </p:sp>
        <p:sp>
          <p:nvSpPr>
            <p:cNvPr id="69" name="Rectangle 59"/>
            <p:cNvSpPr>
              <a:spLocks noChangeArrowheads="1"/>
            </p:cNvSpPr>
            <p:nvPr/>
          </p:nvSpPr>
          <p:spPr bwMode="invGray">
            <a:xfrm>
              <a:off x="9106404" y="4966974"/>
              <a:ext cx="351354" cy="146181"/>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贵州 </a:t>
              </a:r>
            </a:p>
          </p:txBody>
        </p:sp>
        <p:sp>
          <p:nvSpPr>
            <p:cNvPr id="70" name="Rectangle 60"/>
            <p:cNvSpPr>
              <a:spLocks noChangeArrowheads="1"/>
            </p:cNvSpPr>
            <p:nvPr/>
          </p:nvSpPr>
          <p:spPr bwMode="invGray">
            <a:xfrm>
              <a:off x="8289380" y="5171114"/>
              <a:ext cx="327608" cy="155901"/>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云南  </a:t>
              </a:r>
            </a:p>
          </p:txBody>
        </p:sp>
        <p:sp>
          <p:nvSpPr>
            <p:cNvPr id="71" name="Rectangle 61"/>
            <p:cNvSpPr>
              <a:spLocks noChangeArrowheads="1"/>
            </p:cNvSpPr>
            <p:nvPr/>
          </p:nvSpPr>
          <p:spPr bwMode="invGray">
            <a:xfrm>
              <a:off x="6778050" y="4163144"/>
              <a:ext cx="544684" cy="163953"/>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西藏</a:t>
              </a:r>
            </a:p>
          </p:txBody>
        </p:sp>
        <p:sp>
          <p:nvSpPr>
            <p:cNvPr id="72" name="Rectangle 62"/>
            <p:cNvSpPr>
              <a:spLocks noChangeArrowheads="1"/>
            </p:cNvSpPr>
            <p:nvPr/>
          </p:nvSpPr>
          <p:spPr bwMode="invGray">
            <a:xfrm>
              <a:off x="6712488" y="2877522"/>
              <a:ext cx="780040" cy="145613"/>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新疆</a:t>
              </a:r>
            </a:p>
          </p:txBody>
        </p:sp>
        <p:sp>
          <p:nvSpPr>
            <p:cNvPr id="73" name="Rectangle 63"/>
            <p:cNvSpPr>
              <a:spLocks noChangeArrowheads="1"/>
            </p:cNvSpPr>
            <p:nvPr/>
          </p:nvSpPr>
          <p:spPr bwMode="invGray">
            <a:xfrm>
              <a:off x="10687215" y="4069676"/>
              <a:ext cx="323897" cy="177219"/>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江苏 </a:t>
              </a:r>
            </a:p>
          </p:txBody>
        </p:sp>
        <p:sp>
          <p:nvSpPr>
            <p:cNvPr id="74" name="Rectangle 64"/>
            <p:cNvSpPr>
              <a:spLocks noChangeArrowheads="1"/>
            </p:cNvSpPr>
            <p:nvPr/>
          </p:nvSpPr>
          <p:spPr bwMode="invGray">
            <a:xfrm>
              <a:off x="10757263" y="4647343"/>
              <a:ext cx="349670" cy="150865"/>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浙江  </a:t>
              </a:r>
            </a:p>
          </p:txBody>
        </p:sp>
        <p:sp>
          <p:nvSpPr>
            <p:cNvPr id="75" name="Rectangle 65"/>
            <p:cNvSpPr>
              <a:spLocks noChangeArrowheads="1"/>
            </p:cNvSpPr>
            <p:nvPr/>
          </p:nvSpPr>
          <p:spPr bwMode="invGray">
            <a:xfrm>
              <a:off x="10197213" y="3198126"/>
              <a:ext cx="350147" cy="138812"/>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北京 </a:t>
              </a:r>
            </a:p>
          </p:txBody>
        </p:sp>
        <p:sp>
          <p:nvSpPr>
            <p:cNvPr id="76" name="Rectangle 66"/>
            <p:cNvSpPr>
              <a:spLocks noChangeArrowheads="1"/>
            </p:cNvSpPr>
            <p:nvPr/>
          </p:nvSpPr>
          <p:spPr bwMode="invGray">
            <a:xfrm rot="18521103">
              <a:off x="11029957" y="5268655"/>
              <a:ext cx="333259" cy="238303"/>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台湾</a:t>
              </a:r>
            </a:p>
          </p:txBody>
        </p:sp>
        <p:sp>
          <p:nvSpPr>
            <p:cNvPr id="77" name="Rectangle 41"/>
            <p:cNvSpPr>
              <a:spLocks noChangeArrowheads="1"/>
            </p:cNvSpPr>
            <p:nvPr/>
          </p:nvSpPr>
          <p:spPr bwMode="invGray">
            <a:xfrm>
              <a:off x="10481797" y="3364040"/>
              <a:ext cx="160416" cy="117771"/>
            </a:xfrm>
            <a:prstGeom prst="rect">
              <a:avLst/>
            </a:prstGeom>
            <a:no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天津 </a:t>
              </a:r>
            </a:p>
          </p:txBody>
        </p:sp>
        <p:sp>
          <p:nvSpPr>
            <p:cNvPr id="78" name="椭圆 77"/>
            <p:cNvSpPr/>
            <p:nvPr/>
          </p:nvSpPr>
          <p:spPr bwMode="auto">
            <a:xfrm>
              <a:off x="9058990" y="4406584"/>
              <a:ext cx="152509" cy="139006"/>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r"/>
              <a:endParaRPr kumimoji="1" lang="zh-CN" altLang="en-US" sz="1067" b="1" dirty="0">
                <a:solidFill>
                  <a:srgbClr val="000000"/>
                </a:solidFill>
                <a:latin typeface="微软雅黑" pitchFamily="34" charset="-122"/>
                <a:ea typeface="微软雅黑" pitchFamily="34" charset="-122"/>
              </a:endParaRPr>
            </a:p>
          </p:txBody>
        </p:sp>
        <p:sp>
          <p:nvSpPr>
            <p:cNvPr id="79" name="Rectangle 57"/>
            <p:cNvSpPr>
              <a:spLocks noChangeArrowheads="1"/>
            </p:cNvSpPr>
            <p:nvPr/>
          </p:nvSpPr>
          <p:spPr bwMode="invGray">
            <a:xfrm>
              <a:off x="8993821" y="4396922"/>
              <a:ext cx="300325" cy="154390"/>
            </a:xfrm>
            <a:prstGeom prst="rect">
              <a:avLst/>
            </a:prstGeom>
            <a:solidFill>
              <a:schemeClr val="accent1">
                <a:lumMod val="75000"/>
              </a:schemeClr>
            </a:solidFill>
            <a:ln w="9525">
              <a:noFill/>
              <a:miter lim="800000"/>
              <a:headEnd/>
              <a:tailEnd/>
            </a:ln>
          </p:spPr>
          <p:txBody>
            <a:bodyPr lIns="0" tIns="0" rIns="0" bIns="0"/>
            <a:lstStyle/>
            <a:p>
              <a:pPr defTabSz="1072993" eaLnBrk="0" hangingPunct="0">
                <a:lnSpc>
                  <a:spcPts val="1517"/>
                </a:lnSpc>
              </a:pPr>
              <a:r>
                <a:rPr lang="zh-CN" altLang="en-US" sz="1067" b="1" dirty="0">
                  <a:solidFill>
                    <a:srgbClr val="000000"/>
                  </a:solidFill>
                  <a:latin typeface="微软雅黑" pitchFamily="34" charset="-122"/>
                  <a:ea typeface="微软雅黑" pitchFamily="34" charset="-122"/>
                </a:rPr>
                <a:t>重庆  </a:t>
              </a:r>
            </a:p>
          </p:txBody>
        </p:sp>
        <p:sp>
          <p:nvSpPr>
            <p:cNvPr id="80" name="矩形 79"/>
            <p:cNvSpPr/>
            <p:nvPr/>
          </p:nvSpPr>
          <p:spPr bwMode="auto">
            <a:xfrm>
              <a:off x="7980395" y="1325225"/>
              <a:ext cx="450050" cy="225026"/>
            </a:xfrm>
            <a:prstGeom prst="rect">
              <a:avLst/>
            </a:prstGeom>
            <a:solidFill>
              <a:srgbClr val="FFC0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t" anchorCtr="0" compatLnSpc="1">
              <a:prstTxWarp prst="textNoShape">
                <a:avLst/>
              </a:prstTxWarp>
            </a:bodyPr>
            <a:lstStyle/>
            <a:p>
              <a:pPr>
                <a:buClr>
                  <a:srgbClr val="CC9900"/>
                </a:buClr>
                <a:buFont typeface="Wingdings" pitchFamily="2" charset="2"/>
                <a:buChar char="n"/>
              </a:pPr>
              <a:endParaRPr lang="zh-CN" altLang="en-US" sz="1067">
                <a:solidFill>
                  <a:srgbClr val="000000"/>
                </a:solidFill>
                <a:latin typeface="微软雅黑" pitchFamily="34" charset="-122"/>
                <a:ea typeface="微软雅黑" pitchFamily="34" charset="-122"/>
              </a:endParaRPr>
            </a:p>
          </p:txBody>
        </p:sp>
        <p:sp>
          <p:nvSpPr>
            <p:cNvPr id="81" name="矩形 80"/>
            <p:cNvSpPr/>
            <p:nvPr/>
          </p:nvSpPr>
          <p:spPr>
            <a:xfrm>
              <a:off x="8520455" y="1235215"/>
              <a:ext cx="1023201" cy="392771"/>
            </a:xfrm>
            <a:prstGeom prst="rect">
              <a:avLst/>
            </a:prstGeom>
          </p:spPr>
          <p:txBody>
            <a:bodyPr wrap="none">
              <a:spAutoFit/>
            </a:bodyPr>
            <a:lstStyle/>
            <a:p>
              <a:r>
                <a:rPr lang="zh-CN" altLang="en-US" sz="1600" b="1" dirty="0">
                  <a:solidFill>
                    <a:srgbClr val="000000"/>
                  </a:solidFill>
                  <a:latin typeface="微软雅黑" pitchFamily="34" charset="-122"/>
                  <a:ea typeface="微软雅黑" pitchFamily="34" charset="-122"/>
                </a:rPr>
                <a:t>一般节点</a:t>
              </a:r>
            </a:p>
          </p:txBody>
        </p:sp>
        <p:sp>
          <p:nvSpPr>
            <p:cNvPr id="82" name="矩形 81"/>
            <p:cNvSpPr/>
            <p:nvPr/>
          </p:nvSpPr>
          <p:spPr bwMode="auto">
            <a:xfrm>
              <a:off x="7795214" y="997262"/>
              <a:ext cx="2136726" cy="1329893"/>
            </a:xfrm>
            <a:prstGeom prst="rect">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t" anchorCtr="0" compatLnSpc="1">
              <a:prstTxWarp prst="textNoShape">
                <a:avLst/>
              </a:prstTxWarp>
            </a:bodyPr>
            <a:lstStyle/>
            <a:p>
              <a:pPr>
                <a:buClr>
                  <a:srgbClr val="CC9900"/>
                </a:buClr>
                <a:buFont typeface="Wingdings" pitchFamily="2" charset="2"/>
                <a:buChar char="n"/>
              </a:pPr>
              <a:endParaRPr lang="zh-CN" altLang="en-US" sz="1067">
                <a:ln>
                  <a:solidFill>
                    <a:srgbClr val="000000"/>
                  </a:solidFill>
                </a:ln>
                <a:solidFill>
                  <a:srgbClr val="000000"/>
                </a:solidFill>
                <a:latin typeface="微软雅黑" pitchFamily="34" charset="-122"/>
                <a:ea typeface="微软雅黑" pitchFamily="34" charset="-122"/>
              </a:endParaRPr>
            </a:p>
          </p:txBody>
        </p:sp>
        <p:sp>
          <p:nvSpPr>
            <p:cNvPr id="83" name="矩形 82"/>
            <p:cNvSpPr/>
            <p:nvPr/>
          </p:nvSpPr>
          <p:spPr bwMode="auto">
            <a:xfrm>
              <a:off x="7980395" y="1865285"/>
              <a:ext cx="450050" cy="225026"/>
            </a:xfrm>
            <a:prstGeom prst="rect">
              <a:avLst/>
            </a:prstGeom>
            <a:solidFill>
              <a:schemeClr val="accent1">
                <a:lumMod val="75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t" anchorCtr="0" compatLnSpc="1">
              <a:prstTxWarp prst="textNoShape">
                <a:avLst/>
              </a:prstTxWarp>
            </a:bodyPr>
            <a:lstStyle/>
            <a:p>
              <a:pPr>
                <a:buClr>
                  <a:srgbClr val="CC9900"/>
                </a:buClr>
                <a:buFont typeface="Wingdings" pitchFamily="2" charset="2"/>
                <a:buChar char="n"/>
              </a:pPr>
              <a:endParaRPr lang="zh-CN" altLang="en-US" sz="1067">
                <a:solidFill>
                  <a:srgbClr val="000000"/>
                </a:solidFill>
                <a:latin typeface="微软雅黑" pitchFamily="34" charset="-122"/>
                <a:ea typeface="微软雅黑" pitchFamily="34" charset="-122"/>
              </a:endParaRPr>
            </a:p>
          </p:txBody>
        </p:sp>
        <p:sp>
          <p:nvSpPr>
            <p:cNvPr id="84" name="矩形 83"/>
            <p:cNvSpPr/>
            <p:nvPr/>
          </p:nvSpPr>
          <p:spPr>
            <a:xfrm>
              <a:off x="8520455" y="1775275"/>
              <a:ext cx="1440835" cy="392771"/>
            </a:xfrm>
            <a:prstGeom prst="rect">
              <a:avLst/>
            </a:prstGeom>
          </p:spPr>
          <p:txBody>
            <a:bodyPr wrap="none">
              <a:spAutoFit/>
            </a:bodyPr>
            <a:lstStyle/>
            <a:p>
              <a:r>
                <a:rPr lang="zh-CN" altLang="en-US" sz="1600" b="1" dirty="0">
                  <a:solidFill>
                    <a:srgbClr val="000000"/>
                  </a:solidFill>
                  <a:latin typeface="微软雅黑" pitchFamily="34" charset="-122"/>
                  <a:ea typeface="微软雅黑" pitchFamily="34" charset="-122"/>
                </a:rPr>
                <a:t>区域中心节点</a:t>
              </a:r>
            </a:p>
          </p:txBody>
        </p:sp>
      </p:grpSp>
      <p:sp>
        <p:nvSpPr>
          <p:cNvPr id="85" name="文本框 84"/>
          <p:cNvSpPr txBox="1"/>
          <p:nvPr/>
        </p:nvSpPr>
        <p:spPr bwMode="auto">
          <a:xfrm>
            <a:off x="443345" y="5829267"/>
            <a:ext cx="11594903" cy="379656"/>
          </a:xfrm>
          <a:prstGeom prst="rect">
            <a:avLst/>
          </a:prstGeom>
          <a:noFill/>
          <a:ln w="9525">
            <a:noFill/>
            <a:miter lim="800000"/>
            <a:headEnd/>
            <a:tailEnd/>
          </a:ln>
        </p:spPr>
        <p:txBody>
          <a:bodyPr wrap="square" rtlCol="0">
            <a:spAutoFit/>
          </a:bodyPr>
          <a:lstStyle/>
          <a:p>
            <a:pPr marL="380990" indent="-380990">
              <a:buClr>
                <a:srgbClr val="000000">
                  <a:lumMod val="50000"/>
                  <a:lumOff val="50000"/>
                </a:srgbClr>
              </a:buClr>
              <a:buSzPct val="60000"/>
              <a:buFont typeface="Wingdings" panose="05000000000000000000" pitchFamily="2" charset="2"/>
              <a:buChar char="l"/>
            </a:pPr>
            <a:r>
              <a:rPr lang="zh-CN" altLang="en-US" sz="1867" b="1" dirty="0">
                <a:solidFill>
                  <a:srgbClr val="990000"/>
                </a:solidFill>
                <a:latin typeface="FrutigerNext LT Medium"/>
                <a:ea typeface="华文细黑"/>
                <a:cs typeface="华文细黑"/>
              </a:rPr>
              <a:t>中石油广域网由核心区域辐射各个区域中心，再由各个区域中心覆盖全国各个板块约</a:t>
            </a:r>
            <a:r>
              <a:rPr lang="en-US" altLang="zh-CN" sz="1867" b="1" dirty="0">
                <a:solidFill>
                  <a:srgbClr val="990000"/>
                </a:solidFill>
                <a:latin typeface="FrutigerNext LT Medium"/>
                <a:ea typeface="华文细黑"/>
                <a:cs typeface="华文细黑"/>
              </a:rPr>
              <a:t>160</a:t>
            </a:r>
            <a:r>
              <a:rPr lang="zh-CN" altLang="en-US" sz="1867" b="1" dirty="0">
                <a:solidFill>
                  <a:srgbClr val="990000"/>
                </a:solidFill>
                <a:latin typeface="FrutigerNext LT Medium"/>
                <a:ea typeface="华文细黑"/>
                <a:cs typeface="华文细黑"/>
              </a:rPr>
              <a:t>多家中石油单位</a:t>
            </a:r>
          </a:p>
        </p:txBody>
      </p:sp>
    </p:spTree>
    <p:extLst>
      <p:ext uri="{BB962C8B-B14F-4D97-AF65-F5344CB8AC3E}">
        <p14:creationId xmlns:p14="http://schemas.microsoft.com/office/powerpoint/2010/main" val="2492896727"/>
      </p:ext>
    </p:extLst>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1649" y="428667"/>
            <a:ext cx="11976652" cy="720080"/>
          </a:xfrm>
        </p:spPr>
        <p:txBody>
          <a:bodyPr/>
          <a:lstStyle/>
          <a:p>
            <a:r>
              <a:rPr lang="zh-CN" altLang="en-US" dirty="0">
                <a:solidFill>
                  <a:srgbClr val="C00000"/>
                </a:solidFill>
                <a:ea typeface="微软雅黑" pitchFamily="34" charset="-122"/>
                <a:cs typeface="Arial" pitchFamily="34" charset="0"/>
              </a:rPr>
              <a:t>客户面临的</a:t>
            </a:r>
            <a:r>
              <a:rPr lang="zh-CN" altLang="en-US" dirty="0" smtClean="0">
                <a:solidFill>
                  <a:srgbClr val="C00000"/>
                </a:solidFill>
                <a:ea typeface="微软雅黑" pitchFamily="34" charset="-122"/>
                <a:cs typeface="Arial" pitchFamily="34" charset="0"/>
              </a:rPr>
              <a:t>挑战</a:t>
            </a:r>
            <a:endParaRPr lang="en-US" dirty="0">
              <a:solidFill>
                <a:srgbClr val="C00000"/>
              </a:solidFill>
              <a:ea typeface="微软雅黑" pitchFamily="34" charset="-122"/>
              <a:cs typeface="Arial" pitchFamily="34" charset="0"/>
            </a:endParaRPr>
          </a:p>
        </p:txBody>
      </p:sp>
      <p:pic>
        <p:nvPicPr>
          <p:cNvPr id="2" name="图片 1"/>
          <p:cNvPicPr>
            <a:picLocks noChangeAspect="1"/>
          </p:cNvPicPr>
          <p:nvPr/>
        </p:nvPicPr>
        <p:blipFill>
          <a:blip r:embed="rId3"/>
          <a:stretch>
            <a:fillRect/>
          </a:stretch>
        </p:blipFill>
        <p:spPr>
          <a:xfrm>
            <a:off x="4955747" y="4541925"/>
            <a:ext cx="1854419" cy="1258211"/>
          </a:xfrm>
          <a:prstGeom prst="rect">
            <a:avLst/>
          </a:prstGeom>
        </p:spPr>
      </p:pic>
      <p:pic>
        <p:nvPicPr>
          <p:cNvPr id="4" name="图片 3"/>
          <p:cNvPicPr>
            <a:picLocks noChangeAspect="1"/>
          </p:cNvPicPr>
          <p:nvPr/>
        </p:nvPicPr>
        <p:blipFill>
          <a:blip r:embed="rId4"/>
          <a:stretch>
            <a:fillRect/>
          </a:stretch>
        </p:blipFill>
        <p:spPr>
          <a:xfrm>
            <a:off x="2721151" y="4555423"/>
            <a:ext cx="1960616" cy="1258211"/>
          </a:xfrm>
          <a:prstGeom prst="rect">
            <a:avLst/>
          </a:prstGeom>
        </p:spPr>
      </p:pic>
      <p:pic>
        <p:nvPicPr>
          <p:cNvPr id="7" name="图片 6"/>
          <p:cNvPicPr>
            <a:picLocks noChangeAspect="1"/>
          </p:cNvPicPr>
          <p:nvPr/>
        </p:nvPicPr>
        <p:blipFill>
          <a:blip r:embed="rId5"/>
          <a:stretch>
            <a:fillRect/>
          </a:stretch>
        </p:blipFill>
        <p:spPr>
          <a:xfrm>
            <a:off x="7084147" y="4555423"/>
            <a:ext cx="1936055" cy="1258211"/>
          </a:xfrm>
          <a:prstGeom prst="rect">
            <a:avLst/>
          </a:prstGeom>
        </p:spPr>
      </p:pic>
      <p:pic>
        <p:nvPicPr>
          <p:cNvPr id="9" name="图片 8"/>
          <p:cNvPicPr>
            <a:picLocks noChangeAspect="1"/>
          </p:cNvPicPr>
          <p:nvPr/>
        </p:nvPicPr>
        <p:blipFill>
          <a:blip r:embed="rId6"/>
          <a:stretch>
            <a:fillRect/>
          </a:stretch>
        </p:blipFill>
        <p:spPr>
          <a:xfrm>
            <a:off x="2738175" y="1495083"/>
            <a:ext cx="3270664" cy="2138832"/>
          </a:xfrm>
          <a:prstGeom prst="rect">
            <a:avLst/>
          </a:prstGeom>
        </p:spPr>
      </p:pic>
      <p:pic>
        <p:nvPicPr>
          <p:cNvPr id="10" name="Picture 6"/>
          <p:cNvPicPr>
            <a:picLocks noChangeAspect="1" noChangeArrowheads="1"/>
          </p:cNvPicPr>
          <p:nvPr/>
        </p:nvPicPr>
        <p:blipFill>
          <a:blip r:embed="rId7" cstate="print"/>
          <a:srcRect/>
          <a:stretch>
            <a:fillRect/>
          </a:stretch>
        </p:blipFill>
        <p:spPr bwMode="auto">
          <a:xfrm>
            <a:off x="6169595" y="1291753"/>
            <a:ext cx="2850607" cy="2549803"/>
          </a:xfrm>
          <a:prstGeom prst="rect">
            <a:avLst/>
          </a:prstGeom>
          <a:noFill/>
          <a:ln w="9525">
            <a:noFill/>
            <a:miter lim="800000"/>
            <a:headEnd/>
            <a:tailEnd/>
          </a:ln>
        </p:spPr>
      </p:pic>
      <p:sp>
        <p:nvSpPr>
          <p:cNvPr id="12" name="矩形 11"/>
          <p:cNvSpPr/>
          <p:nvPr/>
        </p:nvSpPr>
        <p:spPr bwMode="auto">
          <a:xfrm>
            <a:off x="2687032" y="1152376"/>
            <a:ext cx="6415297" cy="268918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t" anchorCtr="0" compatLnSpc="1">
            <a:prstTxWarp prst="textNoShape">
              <a:avLst/>
            </a:prstTxWarp>
          </a:bodyPr>
          <a:lstStyle/>
          <a:p>
            <a:pPr defTabSz="1219170">
              <a:buClr>
                <a:srgbClr val="CC9900"/>
              </a:buClr>
              <a:buFont typeface="Wingdings" pitchFamily="2" charset="2"/>
              <a:buChar char="n"/>
            </a:pPr>
            <a:endParaRPr lang="zh-CN" altLang="en-US" sz="2400">
              <a:latin typeface="Arial" charset="0"/>
            </a:endParaRPr>
          </a:p>
        </p:txBody>
      </p:sp>
      <p:sp>
        <p:nvSpPr>
          <p:cNvPr id="14" name="矩形 13"/>
          <p:cNvSpPr/>
          <p:nvPr/>
        </p:nvSpPr>
        <p:spPr bwMode="auto">
          <a:xfrm>
            <a:off x="2687031" y="3895351"/>
            <a:ext cx="6415297" cy="613833"/>
          </a:xfrm>
          <a:prstGeom prst="rect">
            <a:avLst/>
          </a:prstGeom>
          <a:solidFill>
            <a:srgbClr val="005392"/>
          </a:solidFill>
          <a:ln>
            <a:noFill/>
          </a:ln>
          <a:effectLst>
            <a:outerShdw blurRad="50800" dist="38100" algn="l" rotWithShape="0">
              <a:prstClr val="black">
                <a:alpha val="40000"/>
              </a:prstClr>
            </a:outerShdw>
          </a:effectLst>
          <a:extLst/>
        </p:spPr>
        <p:txBody>
          <a:bodyPr lIns="121873" tIns="60937" rIns="121873" bIns="60937" anchor="ctr"/>
          <a:lstStyle/>
          <a:p>
            <a:pPr algn="ctr">
              <a:buClr>
                <a:srgbClr val="CC9900"/>
              </a:buClr>
              <a:defRPr/>
            </a:pPr>
            <a:r>
              <a:rPr lang="zh-CN" altLang="en-US" sz="2400" b="1" dirty="0">
                <a:solidFill>
                  <a:srgbClr val="FFFFFF"/>
                </a:solidFill>
                <a:latin typeface="Arial"/>
                <a:ea typeface="华文细黑"/>
              </a:rPr>
              <a:t>中石油局域网基本组成</a:t>
            </a:r>
            <a:endParaRPr lang="zh-CN" altLang="en-US" sz="2400" b="1" dirty="0">
              <a:solidFill>
                <a:srgbClr val="FFFFFF"/>
              </a:solidFill>
              <a:latin typeface="Arial"/>
              <a:ea typeface="华文细黑"/>
            </a:endParaRPr>
          </a:p>
        </p:txBody>
      </p:sp>
      <p:sp>
        <p:nvSpPr>
          <p:cNvPr id="13" name="文本框 12"/>
          <p:cNvSpPr txBox="1"/>
          <p:nvPr/>
        </p:nvSpPr>
        <p:spPr bwMode="auto">
          <a:xfrm>
            <a:off x="3022391" y="5813634"/>
            <a:ext cx="1659377" cy="338554"/>
          </a:xfrm>
          <a:prstGeom prst="rect">
            <a:avLst/>
          </a:prstGeom>
          <a:noFill/>
          <a:ln w="9525">
            <a:noFill/>
            <a:miter lim="800000"/>
            <a:headEnd/>
            <a:tailEnd/>
          </a:ln>
        </p:spPr>
        <p:txBody>
          <a:bodyPr wrap="square" rtlCol="0">
            <a:spAutoFit/>
          </a:bodyPr>
          <a:lstStyle/>
          <a:p>
            <a:pPr>
              <a:buClr>
                <a:schemeClr val="tx1">
                  <a:lumMod val="50000"/>
                  <a:lumOff val="50000"/>
                </a:schemeClr>
              </a:buClr>
              <a:buSzPct val="60000"/>
            </a:pPr>
            <a:r>
              <a:rPr lang="zh-CN" altLang="en-US" sz="1600" dirty="0">
                <a:solidFill>
                  <a:srgbClr val="FF0000"/>
                </a:solidFill>
                <a:latin typeface="+mn-lt"/>
                <a:ea typeface="华文细黑"/>
                <a:cs typeface="华文细黑"/>
              </a:rPr>
              <a:t>油田类组网</a:t>
            </a:r>
            <a:endParaRPr lang="zh-CN" altLang="en-US" sz="1600" dirty="0">
              <a:solidFill>
                <a:srgbClr val="FF0000"/>
              </a:solidFill>
              <a:latin typeface="+mn-lt"/>
              <a:ea typeface="华文细黑"/>
              <a:cs typeface="华文细黑"/>
            </a:endParaRPr>
          </a:p>
        </p:txBody>
      </p:sp>
      <p:sp>
        <p:nvSpPr>
          <p:cNvPr id="16" name="文本框 15"/>
          <p:cNvSpPr txBox="1"/>
          <p:nvPr/>
        </p:nvSpPr>
        <p:spPr bwMode="auto">
          <a:xfrm>
            <a:off x="5176762" y="5800136"/>
            <a:ext cx="1659377" cy="338554"/>
          </a:xfrm>
          <a:prstGeom prst="rect">
            <a:avLst/>
          </a:prstGeom>
          <a:noFill/>
          <a:ln w="9525">
            <a:noFill/>
            <a:miter lim="800000"/>
            <a:headEnd/>
            <a:tailEnd/>
          </a:ln>
        </p:spPr>
        <p:txBody>
          <a:bodyPr wrap="square" rtlCol="0">
            <a:spAutoFit/>
          </a:bodyPr>
          <a:lstStyle/>
          <a:p>
            <a:pPr>
              <a:buClr>
                <a:schemeClr val="tx1">
                  <a:lumMod val="50000"/>
                  <a:lumOff val="50000"/>
                </a:schemeClr>
              </a:buClr>
              <a:buSzPct val="60000"/>
            </a:pPr>
            <a:r>
              <a:rPr lang="zh-CN" altLang="en-US" sz="1600" dirty="0">
                <a:solidFill>
                  <a:srgbClr val="FF0000"/>
                </a:solidFill>
                <a:latin typeface="+mn-lt"/>
                <a:ea typeface="华文细黑"/>
                <a:cs typeface="华文细黑"/>
              </a:rPr>
              <a:t>销售</a:t>
            </a:r>
            <a:r>
              <a:rPr lang="zh-CN" altLang="en-US" sz="1600" dirty="0">
                <a:solidFill>
                  <a:srgbClr val="FF0000"/>
                </a:solidFill>
                <a:latin typeface="+mn-lt"/>
                <a:ea typeface="华文细黑"/>
                <a:cs typeface="华文细黑"/>
              </a:rPr>
              <a:t>类组网</a:t>
            </a:r>
            <a:endParaRPr lang="zh-CN" altLang="en-US" sz="1600" dirty="0">
              <a:solidFill>
                <a:srgbClr val="FF0000"/>
              </a:solidFill>
              <a:latin typeface="+mn-lt"/>
              <a:ea typeface="华文细黑"/>
              <a:cs typeface="华文细黑"/>
            </a:endParaRPr>
          </a:p>
        </p:txBody>
      </p:sp>
      <p:sp>
        <p:nvSpPr>
          <p:cNvPr id="17" name="文本框 16"/>
          <p:cNvSpPr txBox="1"/>
          <p:nvPr/>
        </p:nvSpPr>
        <p:spPr bwMode="auto">
          <a:xfrm>
            <a:off x="7360824" y="5813633"/>
            <a:ext cx="1659377" cy="338554"/>
          </a:xfrm>
          <a:prstGeom prst="rect">
            <a:avLst/>
          </a:prstGeom>
          <a:noFill/>
          <a:ln w="9525">
            <a:noFill/>
            <a:miter lim="800000"/>
            <a:headEnd/>
            <a:tailEnd/>
          </a:ln>
        </p:spPr>
        <p:txBody>
          <a:bodyPr wrap="square" rtlCol="0">
            <a:spAutoFit/>
          </a:bodyPr>
          <a:lstStyle/>
          <a:p>
            <a:pPr>
              <a:buClr>
                <a:schemeClr val="tx1">
                  <a:lumMod val="50000"/>
                  <a:lumOff val="50000"/>
                </a:schemeClr>
              </a:buClr>
              <a:buSzPct val="60000"/>
            </a:pPr>
            <a:r>
              <a:rPr lang="zh-CN" altLang="en-US" sz="1600" dirty="0">
                <a:solidFill>
                  <a:srgbClr val="FF0000"/>
                </a:solidFill>
                <a:latin typeface="+mn-lt"/>
                <a:ea typeface="华文细黑"/>
                <a:cs typeface="华文细黑"/>
              </a:rPr>
              <a:t>炼化</a:t>
            </a:r>
            <a:r>
              <a:rPr lang="zh-CN" altLang="en-US" sz="1600" dirty="0">
                <a:solidFill>
                  <a:srgbClr val="FF0000"/>
                </a:solidFill>
                <a:latin typeface="+mn-lt"/>
                <a:ea typeface="华文细黑"/>
                <a:cs typeface="华文细黑"/>
              </a:rPr>
              <a:t>类组网</a:t>
            </a:r>
            <a:endParaRPr lang="zh-CN" altLang="en-US" sz="1600" dirty="0">
              <a:solidFill>
                <a:srgbClr val="FF0000"/>
              </a:solidFill>
              <a:latin typeface="+mn-lt"/>
              <a:ea typeface="华文细黑"/>
              <a:cs typeface="华文细黑"/>
            </a:endParaRPr>
          </a:p>
        </p:txBody>
      </p:sp>
    </p:spTree>
    <p:extLst>
      <p:ext uri="{BB962C8B-B14F-4D97-AF65-F5344CB8AC3E}">
        <p14:creationId xmlns:p14="http://schemas.microsoft.com/office/powerpoint/2010/main" val="13043552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1167408"/>
            <a:ext cx="12195175" cy="533400"/>
          </a:xfrm>
          <a:prstGeom prst="rect">
            <a:avLst/>
          </a:prstGeom>
          <a:gradFill rotWithShape="1">
            <a:gsLst>
              <a:gs pos="0">
                <a:srgbClr val="990000"/>
              </a:gs>
              <a:gs pos="100000">
                <a:schemeClr val="tx2">
                  <a:alpha val="17000"/>
                </a:schemeClr>
              </a:gs>
            </a:gsLst>
            <a:lin ang="0" scaled="1"/>
          </a:gradFill>
          <a:ln w="25400" algn="ctr">
            <a:noFill/>
            <a:miter lim="800000"/>
            <a:headEnd/>
            <a:tailEnd/>
          </a:ln>
          <a:effectLst/>
        </p:spPr>
        <p:txBody>
          <a:bodyPr wrap="none" lIns="91427" tIns="45714" rIns="91427" bIns="45714" anchor="ctr"/>
          <a:lstStyle/>
          <a:p>
            <a:endParaRPr lang="zh-CN" altLang="en-US" dirty="0">
              <a:solidFill>
                <a:srgbClr val="000000"/>
              </a:solidFill>
            </a:endParaRPr>
          </a:p>
        </p:txBody>
      </p:sp>
      <p:sp>
        <p:nvSpPr>
          <p:cNvPr id="11267" name="矩形 23"/>
          <p:cNvSpPr txBox="1">
            <a:spLocks noChangeArrowheads="1"/>
          </p:cNvSpPr>
          <p:nvPr/>
        </p:nvSpPr>
        <p:spPr bwMode="auto">
          <a:xfrm>
            <a:off x="985019" y="260648"/>
            <a:ext cx="10179584" cy="677108"/>
          </a:xfrm>
          <a:prstGeom prst="rect">
            <a:avLst/>
          </a:prstGeom>
          <a:noFill/>
          <a:ln w="9525">
            <a:noFill/>
            <a:miter lim="800000"/>
            <a:headEnd/>
            <a:tailEnd/>
          </a:ln>
        </p:spPr>
        <p:txBody>
          <a:bodyPr lIns="0" tIns="0" rIns="106883" bIns="0" anchor="ctr">
            <a:spAutoFit/>
          </a:bodyPr>
          <a:lstStyle/>
          <a:p>
            <a:pPr defTabSz="1069051"/>
            <a:r>
              <a:rPr lang="zh-CN" altLang="en-US" sz="4400" b="1" dirty="0" smtClean="0">
                <a:solidFill>
                  <a:srgbClr val="990000"/>
                </a:solidFill>
                <a:latin typeface="FrutigerNext LT Medium" pitchFamily="34" charset="0"/>
                <a:ea typeface="黑体" pitchFamily="49" charset="-122"/>
              </a:rPr>
              <a:t>目录</a:t>
            </a:r>
            <a:endParaRPr lang="en-US" altLang="zh-CN" sz="4400" b="1" dirty="0">
              <a:solidFill>
                <a:srgbClr val="990000"/>
              </a:solidFill>
              <a:latin typeface="FrutigerNext LT Medium" pitchFamily="34" charset="0"/>
              <a:ea typeface="黑体" pitchFamily="49" charset="-122"/>
            </a:endParaRPr>
          </a:p>
        </p:txBody>
      </p:sp>
      <p:sp>
        <p:nvSpPr>
          <p:cNvPr id="7" name="内容占位符 6"/>
          <p:cNvSpPr>
            <a:spLocks noGrp="1"/>
          </p:cNvSpPr>
          <p:nvPr>
            <p:ph idx="1"/>
          </p:nvPr>
        </p:nvSpPr>
        <p:spPr>
          <a:xfrm>
            <a:off x="1993131" y="1107033"/>
            <a:ext cx="7056784" cy="3474095"/>
          </a:xfrm>
        </p:spPr>
        <p:txBody>
          <a:bodyPr/>
          <a:lstStyle/>
          <a:p>
            <a:pPr lvl="1" eaLnBrk="1" hangingPunct="1">
              <a:defRPr/>
            </a:pPr>
            <a:r>
              <a:rPr lang="zh-CN" altLang="en-US" sz="2400" dirty="0" smtClean="0">
                <a:latin typeface="微软雅黑" pitchFamily="34" charset="-122"/>
                <a:ea typeface="微软雅黑" pitchFamily="34" charset="-122"/>
              </a:rPr>
              <a:t>项目介绍</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维护模式</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维护动作</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版本管理</a:t>
            </a:r>
            <a:endParaRPr lang="en-US" altLang="zh-CN" sz="2400" dirty="0" smtClean="0">
              <a:latin typeface="微软雅黑" pitchFamily="34" charset="-122"/>
              <a:ea typeface="微软雅黑" pitchFamily="34" charset="-122"/>
            </a:endParaRPr>
          </a:p>
          <a:p>
            <a:pPr lvl="1" eaLnBrk="1" hangingPunct="1">
              <a:defRPr/>
            </a:pPr>
            <a:r>
              <a:rPr lang="zh-CN" altLang="en-US" sz="2400" dirty="0" smtClean="0">
                <a:latin typeface="微软雅黑" pitchFamily="34" charset="-122"/>
                <a:ea typeface="微软雅黑" pitchFamily="34" charset="-122"/>
              </a:rPr>
              <a:t>例行工作</a:t>
            </a:r>
            <a:endParaRPr lang="en-US" altLang="zh-CN" sz="2400" dirty="0" smtClean="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项目介绍</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局域网</a:t>
            </a:r>
          </a:p>
        </p:txBody>
      </p:sp>
      <p:sp>
        <p:nvSpPr>
          <p:cNvPr id="8" name="Rectangle 8"/>
          <p:cNvSpPr txBox="1">
            <a:spLocks noChangeArrowheads="1"/>
          </p:cNvSpPr>
          <p:nvPr/>
        </p:nvSpPr>
        <p:spPr bwMode="auto">
          <a:xfrm>
            <a:off x="7033692" y="1196752"/>
            <a:ext cx="3888432" cy="4968552"/>
          </a:xfrm>
          <a:prstGeom prst="rect">
            <a:avLst/>
          </a:prstGeom>
          <a:noFill/>
          <a:ln w="9525">
            <a:noFill/>
            <a:miter lim="800000"/>
            <a:headEnd/>
            <a:tailEnd/>
          </a:ln>
        </p:spPr>
        <p:txBody>
          <a:bodyPr lIns="72000" tIns="36000" rIns="72000" bIns="36000"/>
          <a:lstStyle/>
          <a:p>
            <a:pPr marL="236538" indent="-236538" defTabSz="814388" eaLnBrk="0" hangingPunct="0">
              <a:spcBef>
                <a:spcPts val="600"/>
              </a:spcBef>
              <a:defRPr/>
            </a:pPr>
            <a:r>
              <a:rPr lang="zh-CN" altLang="en-US" sz="1400" b="1" dirty="0" smtClean="0">
                <a:solidFill>
                  <a:srgbClr val="990000"/>
                </a:solidFill>
                <a:latin typeface="微软雅黑" pitchFamily="34" charset="-122"/>
                <a:ea typeface="微软雅黑" pitchFamily="34" charset="-122"/>
                <a:cs typeface="Arial" charset="0"/>
              </a:rPr>
              <a:t>项目目标   </a:t>
            </a:r>
            <a:endParaRPr lang="en-US" altLang="zh-CN" sz="1400" b="1" dirty="0">
              <a:solidFill>
                <a:srgbClr val="990000"/>
              </a:solidFill>
              <a:latin typeface="微软雅黑" pitchFamily="34" charset="-122"/>
              <a:ea typeface="微软雅黑" pitchFamily="34" charset="-122"/>
              <a:cs typeface="Arial" charset="0"/>
            </a:endParaRPr>
          </a:p>
          <a:p>
            <a:pPr lvl="1" indent="-236538" defTabSz="814388" eaLnBrk="0" hangingPunct="0">
              <a:spcBef>
                <a:spcPts val="600"/>
              </a:spcBef>
              <a:defRPr/>
            </a:pPr>
            <a:r>
              <a:rPr lang="zh-CN" altLang="en-US" sz="1200" b="1" dirty="0">
                <a:solidFill>
                  <a:srgbClr val="000000"/>
                </a:solidFill>
                <a:latin typeface="微软雅黑" pitchFamily="34" charset="-122"/>
                <a:ea typeface="微软雅黑" pitchFamily="34" charset="-122"/>
                <a:cs typeface="Arial" charset="0"/>
              </a:rPr>
              <a:t>     </a:t>
            </a:r>
            <a:r>
              <a:rPr lang="zh-CN" altLang="en-US" sz="1200" b="1" dirty="0" smtClean="0">
                <a:solidFill>
                  <a:srgbClr val="000000"/>
                </a:solidFill>
                <a:latin typeface="微软雅黑" pitchFamily="34" charset="-122"/>
                <a:ea typeface="微软雅黑" pitchFamily="34" charset="-122"/>
                <a:cs typeface="Arial" charset="0"/>
              </a:rPr>
              <a:t>过保设备替换：</a:t>
            </a:r>
            <a:r>
              <a:rPr lang="zh-CN" altLang="en-US" sz="1200" dirty="0" smtClean="0">
                <a:solidFill>
                  <a:srgbClr val="000000"/>
                </a:solidFill>
                <a:latin typeface="微软雅黑" pitchFamily="34" charset="-122"/>
                <a:ea typeface="微软雅黑" pitchFamily="34" charset="-122"/>
                <a:cs typeface="Arial" charset="0"/>
              </a:rPr>
              <a:t>更换过保的十一五统建设备。</a:t>
            </a:r>
            <a:endParaRPr lang="en-US" altLang="zh-CN" sz="1200" dirty="0" smtClean="0">
              <a:solidFill>
                <a:srgbClr val="000000"/>
              </a:solidFill>
              <a:latin typeface="微软雅黑" pitchFamily="34" charset="-122"/>
              <a:ea typeface="微软雅黑" pitchFamily="34" charset="-122"/>
              <a:cs typeface="Arial" charset="0"/>
            </a:endParaRPr>
          </a:p>
          <a:p>
            <a:pPr lvl="1" indent="-236538" defTabSz="814388" eaLnBrk="0" hangingPunct="0">
              <a:spcBef>
                <a:spcPts val="600"/>
              </a:spcBef>
              <a:defRPr/>
            </a:pPr>
            <a:r>
              <a:rPr lang="zh-CN" altLang="en-US" sz="1200" b="1" dirty="0" smtClean="0">
                <a:solidFill>
                  <a:srgbClr val="000000"/>
                </a:solidFill>
                <a:latin typeface="微软雅黑" pitchFamily="34" charset="-122"/>
                <a:ea typeface="微软雅黑" pitchFamily="34" charset="-122"/>
                <a:cs typeface="Arial" charset="0"/>
              </a:rPr>
              <a:t>     网络健壮性改造：</a:t>
            </a:r>
            <a:r>
              <a:rPr lang="zh-CN" altLang="en-US" sz="1200" dirty="0" smtClean="0">
                <a:solidFill>
                  <a:srgbClr val="000000"/>
                </a:solidFill>
                <a:latin typeface="微软雅黑" pitchFamily="34" charset="-122"/>
                <a:ea typeface="微软雅黑" pitchFamily="34" charset="-122"/>
                <a:cs typeface="Arial" charset="0"/>
              </a:rPr>
              <a:t>推动地区公司双链路改造，能够完成改造的单位投入双设备提高冗余性。</a:t>
            </a:r>
            <a:endParaRPr lang="en-US" altLang="zh-CN" sz="1200" dirty="0">
              <a:solidFill>
                <a:srgbClr val="000000"/>
              </a:solidFill>
              <a:latin typeface="微软雅黑" pitchFamily="34" charset="-122"/>
              <a:ea typeface="微软雅黑" pitchFamily="34" charset="-122"/>
              <a:cs typeface="Arial" charset="0"/>
            </a:endParaRPr>
          </a:p>
          <a:p>
            <a:pPr lvl="1" indent="-236538" defTabSz="814388" eaLnBrk="0" hangingPunct="0">
              <a:spcBef>
                <a:spcPts val="600"/>
              </a:spcBef>
              <a:defRPr/>
            </a:pPr>
            <a:r>
              <a:rPr lang="zh-CN" altLang="en-US" sz="1200" b="1" dirty="0">
                <a:solidFill>
                  <a:srgbClr val="000000"/>
                </a:solidFill>
                <a:latin typeface="微软雅黑" pitchFamily="34" charset="-122"/>
                <a:ea typeface="微软雅黑" pitchFamily="34" charset="-122"/>
                <a:cs typeface="Arial" charset="0"/>
              </a:rPr>
              <a:t>     </a:t>
            </a:r>
            <a:r>
              <a:rPr lang="zh-CN" altLang="en-US" sz="1200" b="1" dirty="0" smtClean="0">
                <a:solidFill>
                  <a:srgbClr val="000000"/>
                </a:solidFill>
                <a:latin typeface="微软雅黑" pitchFamily="34" charset="-122"/>
                <a:ea typeface="微软雅黑" pitchFamily="34" charset="-122"/>
                <a:cs typeface="Arial" charset="0"/>
              </a:rPr>
              <a:t>流量优化：</a:t>
            </a:r>
            <a:r>
              <a:rPr lang="zh-CN" altLang="en-US" sz="1200" dirty="0" smtClean="0">
                <a:solidFill>
                  <a:srgbClr val="000000"/>
                </a:solidFill>
                <a:latin typeface="微软雅黑" pitchFamily="34" charset="-122"/>
                <a:ea typeface="微软雅黑" pitchFamily="34" charset="-122"/>
                <a:cs typeface="Arial" charset="0"/>
              </a:rPr>
              <a:t>在网络改造过程中，对地区公司重要业务进行流量优化。</a:t>
            </a:r>
            <a:endParaRPr lang="en-US" altLang="zh-CN" sz="1200" dirty="0">
              <a:solidFill>
                <a:srgbClr val="000000"/>
              </a:solidFill>
              <a:latin typeface="微软雅黑" pitchFamily="34" charset="-122"/>
              <a:ea typeface="微软雅黑" pitchFamily="34" charset="-122"/>
              <a:cs typeface="Arial" charset="0"/>
            </a:endParaRPr>
          </a:p>
          <a:p>
            <a:pPr indent="-236538" defTabSz="814388" eaLnBrk="0" hangingPunct="0">
              <a:spcBef>
                <a:spcPts val="600"/>
              </a:spcBef>
              <a:defRPr/>
            </a:pPr>
            <a:r>
              <a:rPr lang="zh-CN" altLang="en-US" sz="1400" b="1" dirty="0">
                <a:solidFill>
                  <a:srgbClr val="990000"/>
                </a:solidFill>
                <a:latin typeface="微软雅黑" pitchFamily="34" charset="-122"/>
                <a:ea typeface="微软雅黑" pitchFamily="34" charset="-122"/>
                <a:cs typeface="Arial" charset="0"/>
              </a:rPr>
              <a:t>组网方案</a:t>
            </a:r>
            <a:endParaRPr lang="en-US" altLang="zh-CN" sz="1400" b="1" dirty="0">
              <a:solidFill>
                <a:srgbClr val="990000"/>
              </a:solidFill>
              <a:latin typeface="微软雅黑" pitchFamily="34" charset="-122"/>
              <a:ea typeface="微软雅黑" pitchFamily="34" charset="-122"/>
              <a:cs typeface="Arial" charset="0"/>
            </a:endParaRPr>
          </a:p>
          <a:p>
            <a:pPr lvl="1" defTabSz="814388" eaLnBrk="0" hangingPunct="0">
              <a:spcBef>
                <a:spcPts val="600"/>
              </a:spcBef>
              <a:defRPr/>
            </a:pPr>
            <a:r>
              <a:rPr lang="zh-CN" altLang="en-US" sz="1200" b="1" dirty="0">
                <a:solidFill>
                  <a:srgbClr val="000000"/>
                </a:solidFill>
                <a:latin typeface="微软雅黑" pitchFamily="34" charset="-122"/>
                <a:ea typeface="微软雅黑" pitchFamily="34" charset="-122"/>
                <a:cs typeface="Arial" charset="0"/>
              </a:rPr>
              <a:t>可靠性</a:t>
            </a:r>
            <a:r>
              <a:rPr lang="zh-CN" altLang="en-US" sz="1200" dirty="0">
                <a:solidFill>
                  <a:srgbClr val="000000"/>
                </a:solidFill>
                <a:latin typeface="微软雅黑" pitchFamily="34" charset="-122"/>
                <a:ea typeface="微软雅黑" pitchFamily="34" charset="-122"/>
                <a:cs typeface="Arial" charset="0"/>
              </a:rPr>
              <a:t>：网络规划</a:t>
            </a:r>
            <a:r>
              <a:rPr lang="zh-CN" altLang="en-US" sz="1200" dirty="0" smtClean="0">
                <a:solidFill>
                  <a:srgbClr val="000000"/>
                </a:solidFill>
                <a:latin typeface="微软雅黑" pitchFamily="34" charset="-122"/>
                <a:ea typeface="微软雅黑" pitchFamily="34" charset="-122"/>
                <a:cs typeface="Arial" charset="0"/>
              </a:rPr>
              <a:t>为双设备双链路模式，在设备不足的情况下，建设为单设备双链路模式。</a:t>
            </a:r>
            <a:endParaRPr lang="en-US" altLang="zh-CN" sz="1200" dirty="0">
              <a:solidFill>
                <a:srgbClr val="000000"/>
              </a:solidFill>
              <a:latin typeface="微软雅黑" pitchFamily="34" charset="-122"/>
              <a:ea typeface="微软雅黑" pitchFamily="34" charset="-122"/>
              <a:cs typeface="Arial" charset="0"/>
            </a:endParaRPr>
          </a:p>
          <a:p>
            <a:pPr lvl="1" defTabSz="814388" eaLnBrk="0" hangingPunct="0">
              <a:spcBef>
                <a:spcPts val="600"/>
              </a:spcBef>
              <a:defRPr/>
            </a:pPr>
            <a:r>
              <a:rPr lang="zh-CN" altLang="en-US" sz="1200" b="1" dirty="0" smtClean="0">
                <a:solidFill>
                  <a:srgbClr val="000000"/>
                </a:solidFill>
                <a:latin typeface="微软雅黑" pitchFamily="34" charset="-122"/>
                <a:ea typeface="微软雅黑" pitchFamily="34" charset="-122"/>
                <a:cs typeface="Arial" charset="0"/>
              </a:rPr>
              <a:t>服务质量</a:t>
            </a:r>
            <a:r>
              <a:rPr lang="zh-CN" altLang="en-US" sz="1200" dirty="0" smtClean="0">
                <a:solidFill>
                  <a:srgbClr val="000000"/>
                </a:solidFill>
                <a:latin typeface="微软雅黑" pitchFamily="34" charset="-122"/>
                <a:ea typeface="微软雅黑" pitchFamily="34" charset="-122"/>
                <a:cs typeface="Arial" charset="0"/>
              </a:rPr>
              <a:t>：网络承载了视频会议等对带宽、延时比较敏感的业务，结合具体情况进行流量优化和</a:t>
            </a:r>
            <a:r>
              <a:rPr lang="en-US" altLang="zh-CN" sz="1200" dirty="0" err="1" smtClean="0">
                <a:solidFill>
                  <a:srgbClr val="000000"/>
                </a:solidFill>
                <a:latin typeface="微软雅黑" pitchFamily="34" charset="-122"/>
                <a:ea typeface="微软雅黑" pitchFamily="34" charset="-122"/>
                <a:cs typeface="Arial" charset="0"/>
              </a:rPr>
              <a:t>QoS</a:t>
            </a:r>
            <a:r>
              <a:rPr lang="zh-CN" altLang="en-US" sz="1200" dirty="0" smtClean="0">
                <a:solidFill>
                  <a:srgbClr val="000000"/>
                </a:solidFill>
                <a:latin typeface="微软雅黑" pitchFamily="34" charset="-122"/>
                <a:ea typeface="微软雅黑" pitchFamily="34" charset="-122"/>
                <a:cs typeface="Arial" charset="0"/>
              </a:rPr>
              <a:t>保障。</a:t>
            </a:r>
            <a:endParaRPr lang="en-US" altLang="zh-CN" sz="1200" dirty="0" smtClean="0">
              <a:solidFill>
                <a:srgbClr val="000000"/>
              </a:solidFill>
              <a:latin typeface="微软雅黑" pitchFamily="34" charset="-122"/>
              <a:ea typeface="微软雅黑" pitchFamily="34" charset="-122"/>
              <a:cs typeface="Arial" charset="0"/>
            </a:endParaRPr>
          </a:p>
          <a:p>
            <a:pPr lvl="1" defTabSz="814388" eaLnBrk="0" hangingPunct="0">
              <a:spcBef>
                <a:spcPts val="600"/>
              </a:spcBef>
              <a:defRPr/>
            </a:pPr>
            <a:r>
              <a:rPr lang="zh-CN" altLang="en-US" sz="1200" b="1" dirty="0" smtClean="0">
                <a:solidFill>
                  <a:srgbClr val="000000"/>
                </a:solidFill>
                <a:latin typeface="微软雅黑" pitchFamily="34" charset="-122"/>
                <a:ea typeface="微软雅黑" pitchFamily="34" charset="-122"/>
                <a:cs typeface="Arial" charset="0"/>
              </a:rPr>
              <a:t>层次性</a:t>
            </a:r>
            <a:r>
              <a:rPr lang="zh-CN" altLang="en-US" sz="1200" dirty="0">
                <a:solidFill>
                  <a:srgbClr val="000000"/>
                </a:solidFill>
                <a:latin typeface="微软雅黑" pitchFamily="34" charset="-122"/>
                <a:ea typeface="微软雅黑" pitchFamily="34" charset="-122"/>
                <a:cs typeface="Arial" charset="0"/>
              </a:rPr>
              <a:t>：</a:t>
            </a:r>
            <a:r>
              <a:rPr lang="zh-CN" altLang="en-US" sz="1200" dirty="0" smtClean="0">
                <a:solidFill>
                  <a:srgbClr val="000000"/>
                </a:solidFill>
                <a:latin typeface="微软雅黑" pitchFamily="34" charset="-122"/>
                <a:ea typeface="微软雅黑" pitchFamily="34" charset="-122"/>
                <a:cs typeface="Arial" charset="0"/>
              </a:rPr>
              <a:t>各地区公司采用核心</a:t>
            </a:r>
            <a:r>
              <a:rPr lang="zh-CN" altLang="en-US" sz="1200" dirty="0">
                <a:solidFill>
                  <a:srgbClr val="000000"/>
                </a:solidFill>
                <a:latin typeface="微软雅黑" pitchFamily="34" charset="-122"/>
                <a:ea typeface="微软雅黑" pitchFamily="34" charset="-122"/>
                <a:cs typeface="Arial" charset="0"/>
              </a:rPr>
              <a:t>层、分布层、接入层结构。</a:t>
            </a:r>
            <a:endParaRPr lang="en-US" altLang="zh-CN" sz="1200" dirty="0">
              <a:solidFill>
                <a:srgbClr val="000000"/>
              </a:solidFill>
              <a:latin typeface="微软雅黑" pitchFamily="34" charset="-122"/>
              <a:ea typeface="微软雅黑" pitchFamily="34" charset="-122"/>
              <a:cs typeface="Arial" charset="0"/>
            </a:endParaRPr>
          </a:p>
          <a:p>
            <a:pPr lvl="1" defTabSz="814388" eaLnBrk="0" hangingPunct="0">
              <a:spcBef>
                <a:spcPts val="600"/>
              </a:spcBef>
              <a:defRPr/>
            </a:pPr>
            <a:r>
              <a:rPr lang="zh-CN" altLang="en-US" sz="1200" b="1" dirty="0">
                <a:solidFill>
                  <a:srgbClr val="000000"/>
                </a:solidFill>
                <a:latin typeface="微软雅黑" pitchFamily="34" charset="-122"/>
                <a:ea typeface="微软雅黑" pitchFamily="34" charset="-122"/>
                <a:cs typeface="Arial" charset="0"/>
              </a:rPr>
              <a:t>安全性</a:t>
            </a:r>
            <a:r>
              <a:rPr lang="zh-CN" altLang="en-US" sz="1200" dirty="0">
                <a:solidFill>
                  <a:srgbClr val="000000"/>
                </a:solidFill>
                <a:latin typeface="微软雅黑" pitchFamily="34" charset="-122"/>
                <a:ea typeface="微软雅黑" pitchFamily="34" charset="-122"/>
                <a:cs typeface="Arial" charset="0"/>
              </a:rPr>
              <a:t>：</a:t>
            </a:r>
            <a:r>
              <a:rPr lang="en-US" altLang="zh-CN" sz="1200" dirty="0">
                <a:solidFill>
                  <a:srgbClr val="000000"/>
                </a:solidFill>
                <a:latin typeface="微软雅黑" pitchFamily="34" charset="-122"/>
                <a:ea typeface="微软雅黑" pitchFamily="34" charset="-122"/>
                <a:cs typeface="Arial" charset="0"/>
              </a:rPr>
              <a:t> </a:t>
            </a:r>
            <a:r>
              <a:rPr lang="zh-CN" altLang="en-US" sz="1200" dirty="0" smtClean="0">
                <a:solidFill>
                  <a:srgbClr val="000000"/>
                </a:solidFill>
                <a:latin typeface="微软雅黑" pitchFamily="34" charset="-122"/>
                <a:ea typeface="微软雅黑" pitchFamily="34" charset="-122"/>
                <a:cs typeface="Arial" charset="0"/>
              </a:rPr>
              <a:t>考虑地区公司具体情况，在网络中部署防病毒或者访问控制相关策略。</a:t>
            </a:r>
            <a:endParaRPr lang="en-US" altLang="zh-CN" sz="1200" dirty="0">
              <a:solidFill>
                <a:srgbClr val="000000"/>
              </a:solidFill>
              <a:latin typeface="微软雅黑" pitchFamily="34" charset="-122"/>
              <a:ea typeface="微软雅黑" pitchFamily="34" charset="-122"/>
              <a:cs typeface="Arial" charset="0"/>
            </a:endParaRPr>
          </a:p>
          <a:p>
            <a:pPr lvl="1" defTabSz="814388" eaLnBrk="0" hangingPunct="0">
              <a:spcBef>
                <a:spcPts val="600"/>
              </a:spcBef>
              <a:defRPr/>
            </a:pPr>
            <a:r>
              <a:rPr lang="zh-CN" altLang="en-US" sz="1200" b="1" dirty="0">
                <a:solidFill>
                  <a:srgbClr val="000000"/>
                </a:solidFill>
                <a:latin typeface="微软雅黑" pitchFamily="34" charset="-122"/>
                <a:ea typeface="微软雅黑" pitchFamily="34" charset="-122"/>
                <a:cs typeface="Arial" charset="0"/>
              </a:rPr>
              <a:t>链路互联</a:t>
            </a:r>
            <a:r>
              <a:rPr lang="zh-CN" altLang="en-US" sz="1200" dirty="0">
                <a:solidFill>
                  <a:srgbClr val="000000"/>
                </a:solidFill>
                <a:latin typeface="微软雅黑" pitchFamily="34" charset="-122"/>
                <a:ea typeface="微软雅黑" pitchFamily="34" charset="-122"/>
                <a:cs typeface="Arial" charset="0"/>
              </a:rPr>
              <a:t>：</a:t>
            </a:r>
            <a:r>
              <a:rPr lang="en-US" altLang="zh-CN" sz="1200" dirty="0">
                <a:solidFill>
                  <a:srgbClr val="000000"/>
                </a:solidFill>
                <a:latin typeface="微软雅黑" pitchFamily="34" charset="-122"/>
                <a:ea typeface="微软雅黑" pitchFamily="34" charset="-122"/>
                <a:cs typeface="Arial" charset="0"/>
              </a:rPr>
              <a:t> </a:t>
            </a:r>
            <a:r>
              <a:rPr lang="zh-CN" altLang="en-US" sz="1200" dirty="0" smtClean="0">
                <a:solidFill>
                  <a:srgbClr val="000000"/>
                </a:solidFill>
                <a:latin typeface="微软雅黑" pitchFamily="34" charset="-122"/>
                <a:ea typeface="微软雅黑" pitchFamily="34" charset="-122"/>
                <a:cs typeface="Arial" charset="0"/>
              </a:rPr>
              <a:t>核心设备采用</a:t>
            </a:r>
            <a:r>
              <a:rPr lang="en-US" altLang="zh-CN" sz="1200" dirty="0" smtClean="0">
                <a:solidFill>
                  <a:srgbClr val="000000"/>
                </a:solidFill>
                <a:latin typeface="微软雅黑" pitchFamily="34" charset="-122"/>
                <a:ea typeface="微软雅黑" pitchFamily="34" charset="-122"/>
                <a:cs typeface="Arial" charset="0"/>
              </a:rPr>
              <a:t>10G</a:t>
            </a:r>
            <a:r>
              <a:rPr lang="zh-CN" altLang="en-US" sz="1200" dirty="0" smtClean="0">
                <a:solidFill>
                  <a:srgbClr val="000000"/>
                </a:solidFill>
                <a:latin typeface="微软雅黑" pitchFamily="34" charset="-122"/>
                <a:ea typeface="微软雅黑" pitchFamily="34" charset="-122"/>
                <a:cs typeface="Arial" charset="0"/>
              </a:rPr>
              <a:t>链路互联，省公司和二级单位间采用</a:t>
            </a:r>
            <a:r>
              <a:rPr lang="en-US" altLang="zh-CN" sz="1200" dirty="0" smtClean="0">
                <a:solidFill>
                  <a:srgbClr val="000000"/>
                </a:solidFill>
                <a:latin typeface="微软雅黑" pitchFamily="34" charset="-122"/>
                <a:ea typeface="微软雅黑" pitchFamily="34" charset="-122"/>
                <a:cs typeface="Arial" charset="0"/>
              </a:rPr>
              <a:t>MSTP</a:t>
            </a:r>
            <a:r>
              <a:rPr lang="zh-CN" altLang="en-US" sz="1200" dirty="0" smtClean="0">
                <a:solidFill>
                  <a:srgbClr val="000000"/>
                </a:solidFill>
                <a:latin typeface="微软雅黑" pitchFamily="34" charset="-122"/>
                <a:ea typeface="微软雅黑" pitchFamily="34" charset="-122"/>
                <a:cs typeface="Arial" charset="0"/>
              </a:rPr>
              <a:t>或者</a:t>
            </a:r>
            <a:r>
              <a:rPr lang="en-US" altLang="zh-CN" sz="1200" dirty="0" smtClean="0">
                <a:solidFill>
                  <a:srgbClr val="000000"/>
                </a:solidFill>
                <a:latin typeface="微软雅黑" pitchFamily="34" charset="-122"/>
                <a:ea typeface="微软雅黑" pitchFamily="34" charset="-122"/>
                <a:cs typeface="Arial" charset="0"/>
              </a:rPr>
              <a:t>SDH</a:t>
            </a:r>
            <a:r>
              <a:rPr lang="zh-CN" altLang="en-US" sz="1200" dirty="0" smtClean="0">
                <a:solidFill>
                  <a:srgbClr val="000000"/>
                </a:solidFill>
                <a:latin typeface="微软雅黑" pitchFamily="34" charset="-122"/>
                <a:ea typeface="微软雅黑" pitchFamily="34" charset="-122"/>
                <a:cs typeface="Arial" charset="0"/>
              </a:rPr>
              <a:t>链路互联。</a:t>
            </a:r>
            <a:endParaRPr lang="en-US" altLang="zh-CN" sz="1200" dirty="0">
              <a:solidFill>
                <a:srgbClr val="000000"/>
              </a:solidFill>
              <a:latin typeface="微软雅黑" pitchFamily="34" charset="-122"/>
              <a:ea typeface="微软雅黑" pitchFamily="34" charset="-122"/>
              <a:cs typeface="Arial" charset="0"/>
            </a:endParaRPr>
          </a:p>
          <a:p>
            <a:pPr lvl="1" defTabSz="814388" eaLnBrk="0" hangingPunct="0">
              <a:spcBef>
                <a:spcPts val="600"/>
              </a:spcBef>
              <a:defRPr/>
            </a:pPr>
            <a:r>
              <a:rPr lang="zh-CN" altLang="en-US" sz="1200" b="1" dirty="0">
                <a:solidFill>
                  <a:srgbClr val="000000"/>
                </a:solidFill>
                <a:latin typeface="微软雅黑" pitchFamily="34" charset="-122"/>
                <a:ea typeface="微软雅黑" pitchFamily="34" charset="-122"/>
                <a:cs typeface="Arial" charset="0"/>
              </a:rPr>
              <a:t>设备</a:t>
            </a:r>
            <a:r>
              <a:rPr lang="zh-CN" altLang="en-US" sz="1200" dirty="0" smtClean="0">
                <a:solidFill>
                  <a:srgbClr val="000000"/>
                </a:solidFill>
                <a:latin typeface="微软雅黑" pitchFamily="34" charset="-122"/>
                <a:ea typeface="微软雅黑" pitchFamily="34" charset="-122"/>
                <a:cs typeface="Arial" charset="0"/>
              </a:rPr>
              <a:t>：本次项目涉及</a:t>
            </a:r>
            <a:r>
              <a:rPr lang="en-US" altLang="zh-CN" sz="1200" dirty="0" smtClean="0">
                <a:solidFill>
                  <a:srgbClr val="000000"/>
                </a:solidFill>
                <a:latin typeface="微软雅黑" pitchFamily="34" charset="-122"/>
                <a:ea typeface="微软雅黑" pitchFamily="34" charset="-122"/>
                <a:cs typeface="Arial" charset="0"/>
              </a:rPr>
              <a:t>NE40E-X8</a:t>
            </a:r>
            <a:r>
              <a:rPr lang="zh-CN" altLang="en-US" sz="1200" dirty="0" smtClean="0">
                <a:solidFill>
                  <a:srgbClr val="000000"/>
                </a:solidFill>
                <a:latin typeface="微软雅黑" pitchFamily="34" charset="-122"/>
                <a:ea typeface="微软雅黑" pitchFamily="34" charset="-122"/>
                <a:cs typeface="Arial" charset="0"/>
              </a:rPr>
              <a:t>，</a:t>
            </a:r>
            <a:r>
              <a:rPr lang="en-US" altLang="zh-CN" sz="1200" dirty="0" smtClean="0">
                <a:solidFill>
                  <a:srgbClr val="000000"/>
                </a:solidFill>
                <a:latin typeface="微软雅黑" pitchFamily="34" charset="-122"/>
                <a:ea typeface="微软雅黑" pitchFamily="34" charset="-122"/>
                <a:cs typeface="Arial" charset="0"/>
              </a:rPr>
              <a:t>S9706</a:t>
            </a:r>
            <a:r>
              <a:rPr lang="zh-CN" altLang="en-US" sz="1200" dirty="0" smtClean="0">
                <a:solidFill>
                  <a:srgbClr val="000000"/>
                </a:solidFill>
                <a:latin typeface="微软雅黑" pitchFamily="34" charset="-122"/>
                <a:ea typeface="微软雅黑" pitchFamily="34" charset="-122"/>
                <a:cs typeface="Arial" charset="0"/>
              </a:rPr>
              <a:t>，</a:t>
            </a:r>
            <a:r>
              <a:rPr lang="en-US" altLang="zh-CN" sz="1200" dirty="0" smtClean="0">
                <a:solidFill>
                  <a:srgbClr val="000000"/>
                </a:solidFill>
                <a:latin typeface="微软雅黑" pitchFamily="34" charset="-122"/>
                <a:ea typeface="微软雅黑" pitchFamily="34" charset="-122"/>
                <a:cs typeface="Arial" charset="0"/>
              </a:rPr>
              <a:t>S9703</a:t>
            </a:r>
            <a:r>
              <a:rPr lang="zh-CN" altLang="en-US" sz="1200" dirty="0" smtClean="0">
                <a:solidFill>
                  <a:srgbClr val="000000"/>
                </a:solidFill>
                <a:latin typeface="微软雅黑" pitchFamily="34" charset="-122"/>
                <a:ea typeface="微软雅黑" pitchFamily="34" charset="-122"/>
                <a:cs typeface="Arial" charset="0"/>
              </a:rPr>
              <a:t>，</a:t>
            </a:r>
            <a:r>
              <a:rPr lang="en-US" altLang="zh-CN" sz="1200" dirty="0" smtClean="0">
                <a:solidFill>
                  <a:srgbClr val="000000"/>
                </a:solidFill>
                <a:latin typeface="微软雅黑" pitchFamily="34" charset="-122"/>
                <a:ea typeface="微软雅黑" pitchFamily="34" charset="-122"/>
                <a:cs typeface="Arial" charset="0"/>
              </a:rPr>
              <a:t>AR2240</a:t>
            </a:r>
            <a:r>
              <a:rPr lang="zh-CN" altLang="en-US" sz="1200" dirty="0" smtClean="0">
                <a:solidFill>
                  <a:srgbClr val="000000"/>
                </a:solidFill>
                <a:latin typeface="微软雅黑" pitchFamily="34" charset="-122"/>
                <a:ea typeface="微软雅黑" pitchFamily="34" charset="-122"/>
                <a:cs typeface="Arial" charset="0"/>
              </a:rPr>
              <a:t>和</a:t>
            </a:r>
            <a:r>
              <a:rPr lang="en-US" altLang="zh-CN" sz="1200" dirty="0" smtClean="0">
                <a:solidFill>
                  <a:srgbClr val="000000"/>
                </a:solidFill>
                <a:latin typeface="微软雅黑" pitchFamily="34" charset="-122"/>
                <a:ea typeface="微软雅黑" pitchFamily="34" charset="-122"/>
                <a:cs typeface="Arial" charset="0"/>
              </a:rPr>
              <a:t>S5752C-EI</a:t>
            </a:r>
            <a:r>
              <a:rPr lang="zh-CN" altLang="en-US" sz="1200" dirty="0" smtClean="0">
                <a:solidFill>
                  <a:srgbClr val="000000"/>
                </a:solidFill>
                <a:latin typeface="微软雅黑" pitchFamily="34" charset="-122"/>
                <a:ea typeface="微软雅黑" pitchFamily="34" charset="-122"/>
                <a:cs typeface="Arial" charset="0"/>
              </a:rPr>
              <a:t>四款设备，结合地区公司具体情况进行投入不同设备；</a:t>
            </a:r>
            <a:endParaRPr lang="en-US" altLang="zh-CN" sz="1200" dirty="0">
              <a:solidFill>
                <a:srgbClr val="000000"/>
              </a:solidFill>
              <a:latin typeface="微软雅黑" pitchFamily="34" charset="-122"/>
              <a:ea typeface="微软雅黑" pitchFamily="34" charset="-122"/>
              <a:cs typeface="Arial" charset="0"/>
            </a:endParaRPr>
          </a:p>
        </p:txBody>
      </p:sp>
      <p:sp>
        <p:nvSpPr>
          <p:cNvPr id="71682" name="Rectangle 2"/>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4" name="Rectangle 4"/>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6" name="Rectangle 6"/>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85" name="Object 5"/>
          <p:cNvGraphicFramePr>
            <a:graphicFrameLocks noChangeAspect="1"/>
          </p:cNvGraphicFramePr>
          <p:nvPr/>
        </p:nvGraphicFramePr>
        <p:xfrm>
          <a:off x="624979" y="1484784"/>
          <a:ext cx="5762625" cy="4114800"/>
        </p:xfrm>
        <a:graphic>
          <a:graphicData uri="http://schemas.openxmlformats.org/presentationml/2006/ole">
            <mc:AlternateContent xmlns:mc="http://schemas.openxmlformats.org/markup-compatibility/2006">
              <mc:Choice xmlns:v="urn:schemas-microsoft-com:vml" Requires="v">
                <p:oleObj spid="_x0000_s96278" name="Visio" r:id="rId3" imgW="7282244" imgH="5195880" progId="Visio.Drawing.11">
                  <p:embed/>
                </p:oleObj>
              </mc:Choice>
              <mc:Fallback>
                <p:oleObj name="Visio" r:id="rId3" imgW="7282244" imgH="51958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79" y="1484784"/>
                        <a:ext cx="576262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4081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85019" y="260648"/>
            <a:ext cx="7632700" cy="726851"/>
          </a:xfrm>
        </p:spPr>
        <p:txBody>
          <a:bodyPr/>
          <a:lstStyle/>
          <a:p>
            <a:pPr lvl="1"/>
            <a:r>
              <a:rPr lang="zh-CN" altLang="en-US" dirty="0" smtClean="0">
                <a:latin typeface="黑体" pitchFamily="2" charset="-122"/>
                <a:ea typeface="黑体" pitchFamily="2" charset="-122"/>
              </a:rPr>
              <a:t>项目介绍</a:t>
            </a:r>
            <a:r>
              <a:rPr lang="en-US" altLang="zh-CN" dirty="0" smtClean="0">
                <a:latin typeface="黑体" pitchFamily="2" charset="-122"/>
                <a:ea typeface="黑体" pitchFamily="2" charset="-122"/>
              </a:rPr>
              <a:t>——</a:t>
            </a:r>
            <a:r>
              <a:rPr lang="zh-CN" altLang="en-US" dirty="0">
                <a:latin typeface="黑体" pitchFamily="2" charset="-122"/>
                <a:ea typeface="黑体" pitchFamily="2" charset="-122"/>
              </a:rPr>
              <a:t>背景</a:t>
            </a:r>
            <a:endParaRPr lang="zh-CN" altLang="en-US" dirty="0" smtClean="0">
              <a:latin typeface="黑体" pitchFamily="2" charset="-122"/>
              <a:ea typeface="黑体" pitchFamily="2" charset="-122"/>
            </a:endParaRPr>
          </a:p>
        </p:txBody>
      </p:sp>
      <p:sp>
        <p:nvSpPr>
          <p:cNvPr id="71682" name="Rectangle 2"/>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4" name="Rectangle 4"/>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6" name="Rectangle 6"/>
          <p:cNvSpPr>
            <a:spLocks noChangeArrowheads="1"/>
          </p:cNvSpPr>
          <p:nvPr/>
        </p:nvSpPr>
        <p:spPr bwMode="auto">
          <a:xfrm>
            <a:off x="0" y="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24"/>
          <p:cNvSpPr txBox="1"/>
          <p:nvPr/>
        </p:nvSpPr>
        <p:spPr bwMode="auto">
          <a:xfrm>
            <a:off x="426957" y="1041218"/>
            <a:ext cx="10936215" cy="1938992"/>
          </a:xfrm>
          <a:prstGeom prst="rect">
            <a:avLst/>
          </a:prstGeom>
          <a:noFill/>
          <a:ln w="9525">
            <a:noFill/>
            <a:miter lim="800000"/>
            <a:headEnd/>
            <a:tailEnd/>
          </a:ln>
        </p:spPr>
        <p:txBody>
          <a:bodyPr wrap="square" rtlCol="0">
            <a:spAutoFit/>
          </a:bodyPr>
          <a:lstStyle/>
          <a:p>
            <a:pPr>
              <a:lnSpc>
                <a:spcPct val="200000"/>
              </a:lnSpc>
              <a:buClr>
                <a:schemeClr val="tx1">
                  <a:lumMod val="50000"/>
                  <a:lumOff val="50000"/>
                </a:schemeClr>
              </a:buClr>
              <a:buSzPct val="60000"/>
              <a:buFont typeface="Wingdings" pitchFamily="2" charset="2"/>
              <a:buChar char="u"/>
            </a:pPr>
            <a:r>
              <a:rPr lang="zh-CN" altLang="en-US" sz="2000" dirty="0" smtClean="0"/>
              <a:t>中国石油</a:t>
            </a:r>
            <a:r>
              <a:rPr lang="zh-CN" altLang="zh-CN" sz="2000" dirty="0" smtClean="0"/>
              <a:t>“十二五”信息技术总体规划重点项目</a:t>
            </a:r>
            <a:r>
              <a:rPr lang="zh-CN" altLang="en-US" sz="2000" dirty="0" smtClean="0"/>
              <a:t>；</a:t>
            </a:r>
            <a:endParaRPr lang="en-US" altLang="zh-CN" sz="2000" dirty="0" smtClean="0"/>
          </a:p>
          <a:p>
            <a:pPr>
              <a:lnSpc>
                <a:spcPct val="200000"/>
              </a:lnSpc>
              <a:buClr>
                <a:schemeClr val="tx1">
                  <a:lumMod val="50000"/>
                  <a:lumOff val="50000"/>
                </a:schemeClr>
              </a:buClr>
              <a:buSzPct val="60000"/>
              <a:buFont typeface="Wingdings" pitchFamily="2" charset="2"/>
              <a:buChar char="u"/>
            </a:pPr>
            <a:r>
              <a:rPr lang="zh-CN" altLang="zh-CN" sz="2000" dirty="0"/>
              <a:t>满足集团公司业务发展要求，保障应用系统可靠、高速、稳定的</a:t>
            </a:r>
            <a:r>
              <a:rPr lang="zh-CN" altLang="zh-CN" sz="2000" dirty="0" smtClean="0"/>
              <a:t>传输</a:t>
            </a:r>
            <a:r>
              <a:rPr lang="zh-CN" altLang="en-US" sz="2000" dirty="0" smtClean="0"/>
              <a:t>；</a:t>
            </a:r>
            <a:endParaRPr lang="en-US" altLang="zh-CN" sz="2000" dirty="0"/>
          </a:p>
          <a:p>
            <a:pPr>
              <a:lnSpc>
                <a:spcPct val="200000"/>
              </a:lnSpc>
              <a:buClr>
                <a:schemeClr val="tx1">
                  <a:lumMod val="50000"/>
                  <a:lumOff val="50000"/>
                </a:schemeClr>
              </a:buClr>
              <a:buSzPct val="60000"/>
              <a:buFont typeface="Wingdings" pitchFamily="2" charset="2"/>
              <a:buChar char="u"/>
            </a:pPr>
            <a:r>
              <a:rPr lang="zh-CN" altLang="en-US" sz="2000" dirty="0"/>
              <a:t>覆盖</a:t>
            </a:r>
            <a:r>
              <a:rPr lang="zh-CN" altLang="en-US" sz="2000" dirty="0" smtClean="0"/>
              <a:t>各个板块全国范围内共</a:t>
            </a:r>
            <a:r>
              <a:rPr lang="en-US" altLang="zh-CN" sz="2000" dirty="0" smtClean="0"/>
              <a:t>16</a:t>
            </a:r>
            <a:r>
              <a:rPr lang="en-US" altLang="zh-CN" sz="2000" dirty="0" smtClean="0"/>
              <a:t>0</a:t>
            </a:r>
            <a:r>
              <a:rPr lang="zh-CN" altLang="en-US" sz="2000" dirty="0" smtClean="0"/>
              <a:t>余家单位；</a:t>
            </a:r>
            <a:endParaRPr lang="en-US" altLang="zh-CN" sz="2000" dirty="0"/>
          </a:p>
        </p:txBody>
      </p:sp>
      <p:sp>
        <p:nvSpPr>
          <p:cNvPr id="10" name="직사각형 29"/>
          <p:cNvSpPr/>
          <p:nvPr/>
        </p:nvSpPr>
        <p:spPr>
          <a:xfrm>
            <a:off x="426957" y="998730"/>
            <a:ext cx="11341260" cy="202522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fontAlgn="auto">
              <a:lnSpc>
                <a:spcPts val="2200"/>
              </a:lnSpc>
              <a:spcBef>
                <a:spcPts val="0"/>
              </a:spcBef>
              <a:spcAft>
                <a:spcPts val="0"/>
              </a:spcAft>
            </a:pPr>
            <a:endParaRPr lang="en-US" altLang="zh-CN" sz="1400" b="0" dirty="0" smtClean="0">
              <a:solidFill>
                <a:srgbClr val="000000"/>
              </a:solidFill>
              <a:latin typeface="宋体" pitchFamily="2" charset="-122"/>
              <a:ea typeface="宋体" pitchFamily="2" charset="-122"/>
            </a:endParaRPr>
          </a:p>
        </p:txBody>
      </p:sp>
      <p:sp>
        <p:nvSpPr>
          <p:cNvPr id="11" name="직사각형 28"/>
          <p:cNvSpPr/>
          <p:nvPr/>
        </p:nvSpPr>
        <p:spPr>
          <a:xfrm>
            <a:off x="426957" y="953725"/>
            <a:ext cx="11332209" cy="357190"/>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dirty="0" smtClean="0">
                <a:solidFill>
                  <a:schemeClr val="bg1"/>
                </a:solidFill>
                <a:latin typeface="宋体" pitchFamily="2" charset="-122"/>
                <a:ea typeface="微软雅黑" pitchFamily="34" charset="-122"/>
              </a:rPr>
              <a:t>中国石油</a:t>
            </a:r>
            <a:endParaRPr lang="ko-KR" altLang="en-US" dirty="0">
              <a:solidFill>
                <a:schemeClr val="bg1"/>
              </a:solidFill>
              <a:latin typeface="宋体" pitchFamily="2" charset="-122"/>
              <a:ea typeface="微软雅黑" pitchFamily="34" charset="-122"/>
            </a:endParaRPr>
          </a:p>
        </p:txBody>
      </p:sp>
      <p:sp>
        <p:nvSpPr>
          <p:cNvPr id="12" name="TextBox 6"/>
          <p:cNvSpPr txBox="1"/>
          <p:nvPr/>
        </p:nvSpPr>
        <p:spPr bwMode="auto">
          <a:xfrm>
            <a:off x="426957" y="3426483"/>
            <a:ext cx="10936215" cy="1938992"/>
          </a:xfrm>
          <a:prstGeom prst="rect">
            <a:avLst/>
          </a:prstGeom>
          <a:noFill/>
          <a:ln w="9525">
            <a:noFill/>
            <a:miter lim="800000"/>
            <a:headEnd/>
            <a:tailEnd/>
          </a:ln>
        </p:spPr>
        <p:txBody>
          <a:bodyPr wrap="square" rtlCol="0">
            <a:spAutoFit/>
          </a:bodyPr>
          <a:lstStyle/>
          <a:p>
            <a:pPr>
              <a:lnSpc>
                <a:spcPct val="200000"/>
              </a:lnSpc>
              <a:buClr>
                <a:schemeClr val="tx1">
                  <a:lumMod val="50000"/>
                  <a:lumOff val="50000"/>
                </a:schemeClr>
              </a:buClr>
              <a:buSzPct val="60000"/>
              <a:buFont typeface="Wingdings" pitchFamily="2" charset="2"/>
              <a:buChar char="u"/>
            </a:pPr>
            <a:r>
              <a:rPr lang="zh-CN" altLang="en-US" sz="2000" dirty="0" smtClean="0">
                <a:latin typeface="宋体" pitchFamily="2" charset="-122"/>
                <a:cs typeface="华文细黑"/>
              </a:rPr>
              <a:t>华为公司企业网最高级别项目</a:t>
            </a:r>
            <a:r>
              <a:rPr lang="zh-CN" altLang="en-US" sz="2000" dirty="0" smtClean="0"/>
              <a:t>，延续试点经验，一期持续推进建设；</a:t>
            </a:r>
            <a:endParaRPr lang="en-US" altLang="zh-CN" sz="2000" dirty="0" smtClean="0"/>
          </a:p>
          <a:p>
            <a:pPr>
              <a:lnSpc>
                <a:spcPct val="200000"/>
              </a:lnSpc>
              <a:buClr>
                <a:schemeClr val="tx1">
                  <a:lumMod val="50000"/>
                  <a:lumOff val="50000"/>
                </a:schemeClr>
              </a:buClr>
              <a:buSzPct val="60000"/>
              <a:buFont typeface="Wingdings" pitchFamily="2" charset="2"/>
              <a:buChar char="u"/>
            </a:pPr>
            <a:r>
              <a:rPr lang="zh-CN" altLang="en-US" sz="2000" dirty="0" smtClean="0">
                <a:latin typeface="宋体" pitchFamily="2" charset="-122"/>
                <a:cs typeface="华文细黑"/>
              </a:rPr>
              <a:t>大企业系统</a:t>
            </a:r>
            <a:r>
              <a:rPr lang="zh-CN" altLang="en-US" sz="2000" dirty="0">
                <a:latin typeface="宋体" pitchFamily="2" charset="-122"/>
                <a:cs typeface="华文细黑"/>
              </a:rPr>
              <a:t>部</a:t>
            </a:r>
            <a:r>
              <a:rPr lang="zh-CN" altLang="en-US" sz="2000" dirty="0" smtClean="0">
                <a:latin typeface="宋体" pitchFamily="2" charset="-122"/>
                <a:cs typeface="华文细黑"/>
              </a:rPr>
              <a:t>领导亲自带队，总体组团队和代表处团队协同作战</a:t>
            </a:r>
            <a:r>
              <a:rPr lang="zh-CN" altLang="en-US" sz="2000" dirty="0"/>
              <a:t>；</a:t>
            </a:r>
            <a:endParaRPr lang="en-US" altLang="zh-CN" sz="2000" dirty="0" smtClean="0"/>
          </a:p>
          <a:p>
            <a:pPr>
              <a:lnSpc>
                <a:spcPct val="200000"/>
              </a:lnSpc>
              <a:buClr>
                <a:schemeClr val="tx1">
                  <a:lumMod val="50000"/>
                  <a:lumOff val="50000"/>
                </a:schemeClr>
              </a:buClr>
              <a:buSzPct val="60000"/>
              <a:buFont typeface="Wingdings" pitchFamily="2" charset="2"/>
              <a:buChar char="u"/>
            </a:pPr>
            <a:r>
              <a:rPr lang="zh-CN" altLang="en-US" sz="2000" dirty="0" smtClean="0">
                <a:latin typeface="宋体" pitchFamily="2" charset="-122"/>
                <a:cs typeface="华文细黑"/>
              </a:rPr>
              <a:t>研发专属远程大局保障团队</a:t>
            </a:r>
            <a:r>
              <a:rPr lang="zh-CN" altLang="en-US" sz="2000" dirty="0" smtClean="0"/>
              <a:t>，实时接口保障；</a:t>
            </a:r>
            <a:endParaRPr lang="en-US" altLang="zh-CN" sz="2000" dirty="0" smtClean="0"/>
          </a:p>
        </p:txBody>
      </p:sp>
      <p:sp>
        <p:nvSpPr>
          <p:cNvPr id="13" name="직사각형 29"/>
          <p:cNvSpPr/>
          <p:nvPr/>
        </p:nvSpPr>
        <p:spPr>
          <a:xfrm>
            <a:off x="426957" y="3383996"/>
            <a:ext cx="11341260" cy="198148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fontAlgn="auto">
              <a:lnSpc>
                <a:spcPts val="2200"/>
              </a:lnSpc>
              <a:spcBef>
                <a:spcPts val="0"/>
              </a:spcBef>
              <a:spcAft>
                <a:spcPts val="0"/>
              </a:spcAft>
            </a:pPr>
            <a:endParaRPr lang="en-US" altLang="zh-CN" sz="1400" b="0" dirty="0" smtClean="0">
              <a:solidFill>
                <a:srgbClr val="000000"/>
              </a:solidFill>
              <a:latin typeface="宋体" pitchFamily="2" charset="-122"/>
              <a:ea typeface="宋体" pitchFamily="2" charset="-122"/>
            </a:endParaRPr>
          </a:p>
        </p:txBody>
      </p:sp>
      <p:sp>
        <p:nvSpPr>
          <p:cNvPr id="14" name="직사각형 28"/>
          <p:cNvSpPr/>
          <p:nvPr/>
        </p:nvSpPr>
        <p:spPr>
          <a:xfrm>
            <a:off x="426957" y="3338990"/>
            <a:ext cx="11332209" cy="357190"/>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dirty="0" smtClean="0">
                <a:solidFill>
                  <a:schemeClr val="bg1"/>
                </a:solidFill>
                <a:latin typeface="宋体" pitchFamily="2" charset="-122"/>
                <a:ea typeface="微软雅黑" pitchFamily="34" charset="-122"/>
              </a:rPr>
              <a:t>华为公司</a:t>
            </a:r>
            <a:endParaRPr lang="ko-KR" altLang="en-US" dirty="0">
              <a:solidFill>
                <a:schemeClr val="bg1"/>
              </a:solidFill>
              <a:latin typeface="宋体" pitchFamily="2" charset="-122"/>
              <a:ea typeface="微软雅黑" pitchFamily="34" charset="-122"/>
            </a:endParaRPr>
          </a:p>
        </p:txBody>
      </p:sp>
      <p:sp>
        <p:nvSpPr>
          <p:cNvPr id="2" name="文本框 1"/>
          <p:cNvSpPr txBox="1"/>
          <p:nvPr/>
        </p:nvSpPr>
        <p:spPr>
          <a:xfrm>
            <a:off x="1489075" y="5540849"/>
            <a:ext cx="9289032" cy="461665"/>
          </a:xfrm>
          <a:prstGeom prst="rect">
            <a:avLst/>
          </a:prstGeom>
          <a:noFill/>
        </p:spPr>
        <p:txBody>
          <a:bodyPr wrap="square" rtlCol="0">
            <a:spAutoFit/>
          </a:bodyPr>
          <a:lstStyle/>
          <a:p>
            <a:r>
              <a:rPr lang="zh-CN" altLang="en-US" sz="2400" b="1" dirty="0" smtClean="0">
                <a:solidFill>
                  <a:srgbClr val="FF0000"/>
                </a:solidFill>
              </a:rPr>
              <a:t>中石油局域网，干完</a:t>
            </a:r>
            <a:r>
              <a:rPr lang="en-US" altLang="zh-CN" sz="2400" b="1" dirty="0" smtClean="0">
                <a:solidFill>
                  <a:srgbClr val="FF0000"/>
                </a:solidFill>
              </a:rPr>
              <a:t>5</a:t>
            </a:r>
            <a:r>
              <a:rPr lang="zh-CN" altLang="en-US" sz="2400" b="1" dirty="0" smtClean="0">
                <a:solidFill>
                  <a:srgbClr val="FF0000"/>
                </a:solidFill>
              </a:rPr>
              <a:t>年又</a:t>
            </a:r>
            <a:r>
              <a:rPr lang="en-US" altLang="zh-CN" sz="2400" b="1" dirty="0" smtClean="0">
                <a:solidFill>
                  <a:srgbClr val="FF0000"/>
                </a:solidFill>
              </a:rPr>
              <a:t>5</a:t>
            </a:r>
            <a:r>
              <a:rPr lang="zh-CN" altLang="en-US" sz="2400" b="1" dirty="0" smtClean="0">
                <a:solidFill>
                  <a:srgbClr val="FF0000"/>
                </a:solidFill>
              </a:rPr>
              <a:t>年，一个可以干到退休的项目！！！</a:t>
            </a:r>
            <a:endParaRPr lang="zh-CN" altLang="en-US" sz="2400" b="1" dirty="0">
              <a:solidFill>
                <a:srgbClr val="FF0000"/>
              </a:solidFill>
            </a:endParaRPr>
          </a:p>
        </p:txBody>
      </p:sp>
    </p:spTree>
    <p:extLst>
      <p:ext uri="{BB962C8B-B14F-4D97-AF65-F5344CB8AC3E}">
        <p14:creationId xmlns:p14="http://schemas.microsoft.com/office/powerpoint/2010/main" val="168523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8_主题1">
  <a:themeElements>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44638</TotalTime>
  <Words>4434</Words>
  <Application>Microsoft Office PowerPoint</Application>
  <PresentationFormat>自定义</PresentationFormat>
  <Paragraphs>607</Paragraphs>
  <Slides>36</Slides>
  <Notes>4</Notes>
  <HiddenSlides>0</HiddenSlides>
  <MMClips>0</MMClips>
  <ScaleCrop>false</ScaleCrop>
  <HeadingPairs>
    <vt:vector size="8" baseType="variant">
      <vt:variant>
        <vt:lpstr>已用的字体</vt:lpstr>
      </vt:variant>
      <vt:variant>
        <vt:i4>13</vt:i4>
      </vt:variant>
      <vt:variant>
        <vt:lpstr>主题</vt:lpstr>
      </vt:variant>
      <vt:variant>
        <vt:i4>7</vt:i4>
      </vt:variant>
      <vt:variant>
        <vt:lpstr>嵌入 OLE 服务器</vt:lpstr>
      </vt:variant>
      <vt:variant>
        <vt:i4>3</vt:i4>
      </vt:variant>
      <vt:variant>
        <vt:lpstr>幻灯片标题</vt:lpstr>
      </vt:variant>
      <vt:variant>
        <vt:i4>36</vt:i4>
      </vt:variant>
    </vt:vector>
  </HeadingPairs>
  <TitlesOfParts>
    <vt:vector size="59" baseType="lpstr">
      <vt:lpstr>MS PGothic</vt:lpstr>
      <vt:lpstr>MS PGothic</vt:lpstr>
      <vt:lpstr>黑体</vt:lpstr>
      <vt:lpstr>华文细黑</vt:lpstr>
      <vt:lpstr>宋体</vt:lpstr>
      <vt:lpstr>微软雅黑</vt:lpstr>
      <vt:lpstr>Arial</vt:lpstr>
      <vt:lpstr>Calibri</vt:lpstr>
      <vt:lpstr>FrutigerNext LT Bold</vt:lpstr>
      <vt:lpstr>FrutigerNext LT Medium</vt:lpstr>
      <vt:lpstr>FrutigerNext LT Regular</vt:lpstr>
      <vt:lpstr>Times New Roman</vt:lpstr>
      <vt:lpstr>Wingdings</vt:lpstr>
      <vt:lpstr>1_主题1</vt:lpstr>
      <vt:lpstr>8_主题1</vt:lpstr>
      <vt:lpstr>9_主题1</vt:lpstr>
      <vt:lpstr>10_主题1</vt:lpstr>
      <vt:lpstr>11_主题1</vt:lpstr>
      <vt:lpstr>12_主题1</vt:lpstr>
      <vt:lpstr>58_主题1</vt:lpstr>
      <vt:lpstr>Visio</vt:lpstr>
      <vt:lpstr>工作表</vt:lpstr>
      <vt:lpstr>Microsoft Excel 工作表</vt:lpstr>
      <vt:lpstr>PowerPoint 演示文稿</vt:lpstr>
      <vt:lpstr>组织架构对接</vt:lpstr>
      <vt:lpstr>交付策略与能力矩阵分工</vt:lpstr>
      <vt:lpstr>维护策略与能力矩阵分工</vt:lpstr>
      <vt:lpstr>中国石油全网组网概况</vt:lpstr>
      <vt:lpstr>客户面临的挑战</vt:lpstr>
      <vt:lpstr>PowerPoint 演示文稿</vt:lpstr>
      <vt:lpstr>项目介绍——局域网</vt:lpstr>
      <vt:lpstr>项目介绍——背景</vt:lpstr>
      <vt:lpstr>项目介绍——局域网项目本次改造范围</vt:lpstr>
      <vt:lpstr>项目介绍-模板材料（项目定制化，务必高要求、高标准完成）</vt:lpstr>
      <vt:lpstr>项目介绍——交付要求</vt:lpstr>
      <vt:lpstr>PowerPoint 演示文稿</vt:lpstr>
      <vt:lpstr>维护模式——中石油维护模式</vt:lpstr>
      <vt:lpstr>中石油维护模式介绍——华为维护模式</vt:lpstr>
      <vt:lpstr>中石油局域网维护模式介绍——华为维护模式</vt:lpstr>
      <vt:lpstr>中石油维护模式介绍——华为维护模式</vt:lpstr>
      <vt:lpstr>PowerPoint 演示文稿</vt:lpstr>
      <vt:lpstr>维护动作——故障处理（1）</vt:lpstr>
      <vt:lpstr>维护动作——故障处理（2）</vt:lpstr>
      <vt:lpstr>维护动作——备件管理</vt:lpstr>
      <vt:lpstr>维护动作——网络巡检</vt:lpstr>
      <vt:lpstr>维护动作——预防维护</vt:lpstr>
      <vt:lpstr>维护动作——重大保障</vt:lpstr>
      <vt:lpstr>维护动作——网络变更（1）</vt:lpstr>
      <vt:lpstr>维护动作——网络变更（2）</vt:lpstr>
      <vt:lpstr>维护动作——网络整改</vt:lpstr>
      <vt:lpstr>PowerPoint 演示文稿</vt:lpstr>
      <vt:lpstr>版本管理——版本规划</vt:lpstr>
      <vt:lpstr>版本管理——版本整改</vt:lpstr>
      <vt:lpstr>PowerPoint 演示文稿</vt:lpstr>
      <vt:lpstr>例行工作</vt:lpstr>
      <vt:lpstr>附件一：网络维护责任分工表</vt:lpstr>
      <vt:lpstr>附件二：维护监控表</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gongxuezhong</dc:creator>
  <cp:lastModifiedBy>Huajing Hua(Jing)</cp:lastModifiedBy>
  <cp:revision>1716</cp:revision>
  <dcterms:created xsi:type="dcterms:W3CDTF">2010-09-30T06:00:50Z</dcterms:created>
  <dcterms:modified xsi:type="dcterms:W3CDTF">2016-10-27T13:43:10Z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(7)PfHqnwQwDuapZDjDxrrnb1htAr/SogViobJdYVo5NsafQxEjfVYsFPq5Qz+4Dr4XuxswvxuA_x000d_ AGGWS2qZh7Z6ybMZ58BuKggl9VY9DxTDXGUJKww0XGkRWg0GEvXVRa6ww5Sq5+H/UieJuVRj_x000d_ 4IbQvLs5/MEH9WqkYNr+OpAP9RpnfXY3HeePC8kN0tnUnFc99P9CuFHPGIMmpIxIs0qy51AX_x000d_ oI9TrO5qP30Ruw/Dhx</vt:lpwstr>
  </property>
  <property fmtid="{D5CDD505-2E9C-101B-9397-08002B2CF9AE}" pid="3" name="_ms_pID_7253431">
    <vt:lpwstr>K8vYXXPwfnEfa9+0WREEvoWQcYwv6I/dyweVnvU9/N9DQwnLpHzMEC_x000d_ y6d9FdXtZlZnXjrL/JSK3zfXJrRO4BomJMD7xXmnGRHBwnKlHDROSyUXAW+qDEwEAQMah/3N_x000d_ X+4HAe4K1ZoTswN5ltDxiRUgS0PqkApzUjsn/2oehnapNZTzpiDXvluYfP6FRSJOHZvQHaDE_x000d_ nD3aaQ//jiDZCDEmfrMKd4xsQnU4LbfQfDxb</vt:lpwstr>
  </property>
  <property fmtid="{D5CDD505-2E9C-101B-9397-08002B2CF9AE}" pid="4" name="_ms_pID_7253432">
    <vt:lpwstr>xAq5kNybL2RyLkISWUoeBBOqL0ymWNWg0Uw0_x000d_ L0or0k7KDME2WQnfr4g9sGk4NaGEMP6RuQYUaizbKZJH4lLNV3Q1JELLozGDX537bqttanvx_x000d_ MdaynlYLqUPJ2vwTUugd1vXVCEDWxLvTE0enO+5oLpEgOnvQrnDJ+7seAKC1+h1/uRcemCsx_x000d_ AkMLJpF7URyQpA3SaTK3n6iNyQJ7ps65AgXFP374tP4d/h4EsUwOfG</vt:lpwstr>
  </property>
  <property fmtid="{D5CDD505-2E9C-101B-9397-08002B2CF9AE}" pid="5" name="_ms_pID_7253433">
    <vt:lpwstr>LzEbK4vrLxU4C9o8Tp_x000d_ +WF4ZpE2bksGrrasa069ORRg74zy+nut1X/L/z5GZnYO7ZL9cfkpKKoniW5+T5gdEcBsh0B4_x000d_ FSlVud/S+o1+WgSWL8RUko/6GVUlJA8Zz9fkFVBpt9lspd0a2L2ap5T6Fffy+A325rWCsM0p_x000d_ F5JDXuf2I4JH5Fuax1RTQC1UH4J5GS9DTmwBXBZz7bRsO/OnhAlLfiWST1FvklkzaU4Z/Z9D</vt:lpwstr>
  </property>
  <property fmtid="{D5CDD505-2E9C-101B-9397-08002B2CF9AE}" pid="6" name="_ms_pID_7253434">
    <vt:lpwstr>_x000d_ Cfgf+w0BrrQI+wrUrhI9HeJmf0dEyaAW/SfHTAzIMXCwfsi+KCpvCLVMK8QCJOTOD/ca2luY_x000d_ k0OQqD4fiUjcs5Ovv5/xab/+9hO6IZuljh9OR8d4e6l+l06ImCxg7/EYR8E2OkPyPsW2UYkT_x000d_ ywGoIEohrgN5kQkBhedtx4GQPqDzaf7enQpXeTvxUy6rWYLps6D5OCf/Zcj1quqh/Znj3372_x000d_ ZSXDNYR2qEuWhpX0</vt:lpwstr>
  </property>
  <property fmtid="{D5CDD505-2E9C-101B-9397-08002B2CF9AE}" pid="7" name="_ms_pID_7253435">
    <vt:lpwstr>V+3uLVVsVGl4g9bfwbTFJKi/FNvUltIb92h+M0W2mOiIlWS8fy0yi8M0_x000d_ dFjSM5IxCdJ+/aWFs0SJkmQ+dvAvHYfzsS3raMnKxMioPQqnJpbrotWrVrgCo0Lc44kYxjtQ_x000d_ c4Ksl1i6+JaYtx6zDOTInce7KuEdSPDO+8e+g95B5LfBP3PJclz67FQfbAYKNv86cE82KH3z_x000d_ bqTA+z9JY/7qY7047Tye+kbccb8wywE5kb</vt:lpwstr>
  </property>
  <property fmtid="{D5CDD505-2E9C-101B-9397-08002B2CF9AE}" pid="8" name="_ms_pID_7253436">
    <vt:lpwstr>/8ccK72gpHw8Tx/jmGJfDRghaCcvZtFfZztLj7_x000d_ 3tGD5PgPRJo=</vt:lpwstr>
  </property>
  <property fmtid="{D5CDD505-2E9C-101B-9397-08002B2CF9AE}" pid="9" name="_ms_pID_7253437">
    <vt:lpwstr>MJj1ZHInF3/qcO/RA0Mk_x000d_ Z+7ie+R8JK3qgpwNij0lXqchzoDMwz4BCJ0BPGW6FW9yzGZPKUx0ljHh9sq+YvUlltTc4O++_x000d_ QZ6YZWTzS42smjm3EwiOGuecZoQ4rFVQfFES+/HBPlFxB8O3KqJPN//98411DqXC43da7vpD_x000d_ lSGaBe9TPasOICZS6eFcfs7P51e3/hyzuAdGA+qlN/hEONDiWLAt4HF/3w67rVrcRre7yW</vt:lpwstr>
  </property>
  <property fmtid="{D5CDD505-2E9C-101B-9397-08002B2CF9AE}" pid="10" name="_ms_pID_7253438">
    <vt:lpwstr>zP_x000d_ nSBtgZu/exNtJZ7cfpS5SpE8rr+A5zL4wBUsw/AEyZWn2nDrS3LvEa5KMLpfqZcdfIKQyzKA_x000d_ guHMuAC1UxQY0SVDRm7K/FVivzmRhBUdLRjMBjx5+n2PbyvSRuj1w17+8Ewzib3w7vnvA+ys_x000d_ Y0PMA450dLgLs/DPo10Vikx+ft+Yc37hVp/3I4N+HFvM4tdBlBHBKr2YzMmESe3SzKusHGHa_x000d_ Z7Vfx+tniZdqE1</vt:lpwstr>
  </property>
  <property fmtid="{D5CDD505-2E9C-101B-9397-08002B2CF9AE}" pid="11" name="_ms_pID_7253439">
    <vt:lpwstr>+PtEtvE9TkuFOcibyvC0SwRsBgPNo5elK5U5TMFUQ00IIEGr5qg/9KNnQ6_x000d_ 6yER6F2JBsDlSKKHPXKvRWK0a9+IewCYTbR/kWrM3vT3Ac/WLk1SeeqMsacgRWMrcHK0FDSR_x000d_ T6LC87SEugVInzt5VRXBSMPXtwOg8X98pr+VRGHdnpCzstw2xCQ6vwy53sivkCW5Nq4zRHAO_x000d_</vt:lpwstr>
  </property>
  <property fmtid="{D5CDD505-2E9C-101B-9397-08002B2CF9AE}" pid="12" name="_new_ms_pID_72543">
    <vt:lpwstr>(4)icWHQ509H5myg+x0OFUnAempxzdjbfcwwmY2y3mMXlw6KkIlLWNUjrknmtY7BUMWG4GMHc3t
XcddlnrZ6IOhETs0cH8nPP51K5e31HKyrQ/6aDN0WKvaTmOj1uzxrtlzvmZZTPNlLXOUpnrb
m9eCTvHLRQARgpPYGtSpE4huQCJdnu07Fw9RVeo6WwtUI+SpDg2GZ1rzxggTfd2StP3lx4FA
+RmzFI06ugBld6ULH8</vt:lpwstr>
  </property>
  <property fmtid="{D5CDD505-2E9C-101B-9397-08002B2CF9AE}" pid="13" name="_new_ms_pID_725431">
    <vt:lpwstr>Q4E7Mp5i1cn611G/HOmIQX2XgcCpABtvTyIwLyKriMMNZBqM2kZB+Z
xIpSbBfpFnvf6amw/2/CC7I8V9yz9J9TDgoqUrkKm8TehyvnSkdcV7Lpt4e8M5P4dhk7LakW
O7Jr2XVjOX4ixjjt3qHU3gcA+oDEhcT8LIgnjJPZLhOFpAHqXYvc6WWQnhGE+qi+jE9HNFkV
qj6MpsJz8gxtS5RdVlPcPPUc8EtUOgnvycbc</vt:lpwstr>
  </property>
  <property fmtid="{D5CDD505-2E9C-101B-9397-08002B2CF9AE}" pid="14" name="_new_ms_pID_725432">
    <vt:lpwstr>w0rGN/c62EhJk0q3IPaXvrUerti9mqCnfsUu
9ck+mifH4JbG9kPEYIkcQcEe4/DFz1faC8yCPmeSL8wwgwwDlVIG0VGhnZUGyUA8/fHvEugR
gER8iX0xhZIvWYv4rh3k+PEhUt7qfcJJYUgZrJZw3ocMGEsuPsO92Vx/Q4kZ7LGXnzlD2g3a
qp0WSdikQpThCP/v0UWsl0obGr8hlbtiC90gdddIlYkiZ6C9xBWlHi</vt:lpwstr>
  </property>
  <property fmtid="{D5CDD505-2E9C-101B-9397-08002B2CF9AE}" pid="15" name="_new_ms_pID_725433">
    <vt:lpwstr>fVzxB462CVZ7pA2uV6
EoIaNpcnWlMF2RThTmzjTl+Kh2g=</vt:lpwstr>
  </property>
  <property fmtid="{D5CDD505-2E9C-101B-9397-08002B2CF9AE}" pid="16" name="_2015_ms_pID_725343">
    <vt:lpwstr>(2)l7WyiP5etaWNadim8aADE9ZqlampH2TzFaZ+YAhnSALb+evqDSkc5rauqMUW2lcbrdvtRi/j
ieSvqF15tYc9wa5MQxNqhUa/d/8sKn5w/ug8sXcD+Socq9GvGVKDTTPZHXrqPe7gQtqZZinA
mAyBSV7GwHJr81N5K2floKFP9+Lx865aQqck9+c5MyIZAJhKXv0ce21cIH6MCI0TQTh0XFT4
4FEaxABfOWWoNoUJKI</vt:lpwstr>
  </property>
  <property fmtid="{D5CDD505-2E9C-101B-9397-08002B2CF9AE}" pid="17" name="_2015_ms_pID_7253431">
    <vt:lpwstr>ZTjoSvfFFLhcIPuymSUbbB8xzTsZ682NnFnbZVpsZoD33y6wyWQqNH
PP2Ai6qU7zIxX1uasi/Eg5P4iXmZnprbyVC6T5m2V6czG03aldquwL+uc/XZgZCC06Q/Q8W3
yDAArmulnACK2A5qi+4VSpUpef5q7n8gendd+4jzbHr9RvJmvhn2bO/CPJl/7rHfF5N4DWbx
KDZS7c+/9pbj1KnG</vt:lpwstr>
  </property>
  <property fmtid="{D5CDD505-2E9C-101B-9397-08002B2CF9AE}" pid="18" name="_readonly">
    <vt:lpwstr/>
  </property>
  <property fmtid="{D5CDD505-2E9C-101B-9397-08002B2CF9AE}" pid="19" name="_change">
    <vt:lpwstr/>
  </property>
  <property fmtid="{D5CDD505-2E9C-101B-9397-08002B2CF9AE}" pid="20" name="_full-control">
    <vt:lpwstr/>
  </property>
  <property fmtid="{D5CDD505-2E9C-101B-9397-08002B2CF9AE}" pid="21" name="sflag">
    <vt:lpwstr>1477561247</vt:lpwstr>
  </property>
</Properties>
</file>