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Bad Smells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44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Primitive Obsession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代码中有很多基本数据类型的数据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09728" indent="0">
              <a:buNone/>
            </a:pPr>
            <a:endParaRPr lang="zh-CN" altLang="en-US" dirty="0"/>
          </a:p>
          <a:p>
            <a:r>
              <a:rPr lang="zh-CN" altLang="en-US" b="1" dirty="0">
                <a:solidFill>
                  <a:schemeClr val="accent2"/>
                </a:solidFill>
              </a:rPr>
              <a:t>原则：如果看到一些基本类型数据，尝试定义一种新的数据类型，符合它当前所代表的对象类型</a:t>
            </a:r>
            <a:r>
              <a:rPr lang="zh-CN" altLang="en-US" b="1" dirty="0" smtClean="0">
                <a:solidFill>
                  <a:schemeClr val="accent2"/>
                </a:solidFill>
              </a:rPr>
              <a:t>。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05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Switch </a:t>
            </a:r>
            <a:r>
              <a:rPr lang="en-US" b="1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面向对象程序的一个最明显特征就是：少用</a:t>
            </a:r>
            <a:r>
              <a:rPr lang="en-US" altLang="zh-CN" dirty="0"/>
              <a:t>switch</a:t>
            </a:r>
            <a:r>
              <a:rPr lang="zh-CN" altLang="en-US" dirty="0"/>
              <a:t>语句。从本质上说，</a:t>
            </a:r>
            <a:r>
              <a:rPr lang="en-US" altLang="zh-CN" dirty="0"/>
              <a:t>switch</a:t>
            </a:r>
            <a:r>
              <a:rPr lang="zh-CN" altLang="en-US" dirty="0"/>
              <a:t>语句的问题在于重复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09728" indent="0">
              <a:buNone/>
            </a:pPr>
            <a:endParaRPr lang="zh-CN" altLang="en-US" dirty="0"/>
          </a:p>
          <a:p>
            <a:r>
              <a:rPr lang="zh-CN" altLang="en-US" b="1" dirty="0">
                <a:solidFill>
                  <a:schemeClr val="accent2"/>
                </a:solidFill>
              </a:rPr>
              <a:t>原则：看到</a:t>
            </a:r>
            <a:r>
              <a:rPr lang="en-US" altLang="zh-CN" b="1" dirty="0">
                <a:solidFill>
                  <a:schemeClr val="accent2"/>
                </a:solidFill>
              </a:rPr>
              <a:t>switch</a:t>
            </a:r>
            <a:r>
              <a:rPr lang="zh-CN" altLang="en-US" b="1" dirty="0">
                <a:solidFill>
                  <a:schemeClr val="accent2"/>
                </a:solidFill>
              </a:rPr>
              <a:t>你就应该考虑使用多态来替换它</a:t>
            </a:r>
            <a:r>
              <a:rPr lang="zh-CN" altLang="en-US" b="1" dirty="0" smtClean="0">
                <a:solidFill>
                  <a:schemeClr val="accent2"/>
                </a:solidFill>
              </a:rPr>
              <a:t>。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32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Lazy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你</a:t>
            </a:r>
            <a:r>
              <a:rPr lang="zh-CN" altLang="en-US" dirty="0"/>
              <a:t>所创建的每一个类，都得有人去理解它、维护它，但一个类没有存在的必要时候，就让这个类庄严扑义吧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marL="109728" indent="0">
              <a:buNone/>
            </a:pPr>
            <a:endParaRPr lang="zh-CN" altLang="en-US" dirty="0"/>
          </a:p>
          <a:p>
            <a:r>
              <a:rPr lang="zh-CN" altLang="en-US" b="1" dirty="0">
                <a:solidFill>
                  <a:schemeClr val="accent2"/>
                </a:solidFill>
              </a:rPr>
              <a:t>原则：如果一个类的所得不值其身价，它就应该消失</a:t>
            </a:r>
            <a:r>
              <a:rPr lang="zh-CN" altLang="en-US" b="1" dirty="0" smtClean="0">
                <a:solidFill>
                  <a:schemeClr val="accent2"/>
                </a:solidFill>
              </a:rPr>
              <a:t>。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26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Speculative Generality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对未来不可预知的变化考虑的过多，造成系统更难理解和维护。如果应对变化的代码都会被用到，那是值得的那么做；如果用不到，就不值得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09728" indent="0">
              <a:buNone/>
            </a:pPr>
            <a:endParaRPr lang="zh-CN" altLang="en-US" dirty="0"/>
          </a:p>
          <a:p>
            <a:r>
              <a:rPr lang="zh-CN" altLang="en-US" b="1" dirty="0">
                <a:solidFill>
                  <a:schemeClr val="accent2"/>
                </a:solidFill>
              </a:rPr>
              <a:t>原则：代码应该满足当前的需求，并留有可扩展的余地。对于未来的变化，既不要考虑的太多，也不能一点都不考虑</a:t>
            </a:r>
            <a:r>
              <a:rPr lang="zh-CN" altLang="en-US" b="1" dirty="0" smtClean="0">
                <a:solidFill>
                  <a:schemeClr val="accent2"/>
                </a:solidFill>
              </a:rPr>
              <a:t>。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36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Temporary </a:t>
            </a:r>
            <a:r>
              <a:rPr lang="en-US" b="1" dirty="0" smtClean="0"/>
              <a:t>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有时你会看到这样的对象：其内某个成员变量仅为某种特定的情形而设。这样的代码容易让人不解，因为你通常认为对象在所有时候都需要它的所有变量。</a:t>
            </a:r>
          </a:p>
          <a:p>
            <a:r>
              <a:rPr lang="zh-CN" altLang="en-US" dirty="0"/>
              <a:t>在变量未被使用的情况下猜测当初设置目的，会让你发疯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026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Middle 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过度使用委托。你也许会看到某个类的接口有一半的函数都委托给其他类，这样就过度运用</a:t>
            </a:r>
            <a:r>
              <a:rPr lang="zh-CN" altLang="en-US" dirty="0" smtClean="0"/>
              <a:t>了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>
                <a:solidFill>
                  <a:schemeClr val="accent2"/>
                </a:solidFill>
              </a:rPr>
              <a:t>所</a:t>
            </a:r>
            <a:r>
              <a:rPr lang="zh-CN" altLang="en-US" b="1" dirty="0">
                <a:solidFill>
                  <a:schemeClr val="accent2"/>
                </a:solidFill>
              </a:rPr>
              <a:t>以，删除无用的中间人。 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030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Inappropriate Intimacy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有时你会看到两个类过于亲密，花费太多时间去探究彼此的</a:t>
            </a:r>
            <a:r>
              <a:rPr lang="en-US" altLang="zh-CN" dirty="0"/>
              <a:t>private</a:t>
            </a:r>
            <a:r>
              <a:rPr lang="zh-CN" altLang="en-US" dirty="0"/>
              <a:t>成分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09728" indent="0">
              <a:buNone/>
            </a:pPr>
            <a:endParaRPr lang="zh-CN" altLang="en-US" dirty="0"/>
          </a:p>
          <a:p>
            <a:r>
              <a:rPr lang="zh-CN" altLang="en-US" b="1" dirty="0">
                <a:solidFill>
                  <a:schemeClr val="accent2"/>
                </a:solidFill>
              </a:rPr>
              <a:t>原则：过分狎昵的类必须拆散</a:t>
            </a:r>
            <a:r>
              <a:rPr lang="zh-CN" altLang="en-US" b="1" dirty="0" smtClean="0">
                <a:solidFill>
                  <a:schemeClr val="accent2"/>
                </a:solidFill>
              </a:rPr>
              <a:t>。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86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Alternative Classes with Different </a:t>
            </a:r>
            <a:r>
              <a:rPr lang="en-US" b="1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如果两个函数做同一件事情，却有着不同的签名式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09728" indent="0">
              <a:buNone/>
            </a:pPr>
            <a:endParaRPr lang="zh-CN" altLang="en-US" dirty="0"/>
          </a:p>
          <a:p>
            <a:r>
              <a:rPr lang="zh-CN" altLang="en-US" b="1" dirty="0">
                <a:solidFill>
                  <a:schemeClr val="accent2"/>
                </a:solidFill>
              </a:rPr>
              <a:t>原则：删除一个，保留一个</a:t>
            </a:r>
            <a:r>
              <a:rPr lang="zh-CN" altLang="en-US" b="1" dirty="0" smtClean="0">
                <a:solidFill>
                  <a:schemeClr val="accent2"/>
                </a:solidFill>
              </a:rPr>
              <a:t>。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723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Incomplete </a:t>
            </a:r>
            <a:r>
              <a:rPr lang="en-US" b="1" dirty="0"/>
              <a:t>Library </a:t>
            </a:r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库的设计有时会不够好，不那么容易使用，可能还会有那么一点小缺陷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>
                <a:solidFill>
                  <a:schemeClr val="accent2"/>
                </a:solidFill>
              </a:rPr>
              <a:t>工具：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Introduce Foreign Method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Introduce Local Extension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51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过多注释的代码段，往往都是因为那段代码比较糟糕，散发着一股恶臭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09728" indent="0">
              <a:buNone/>
            </a:pPr>
            <a:endParaRPr lang="zh-CN" altLang="en-US" dirty="0"/>
          </a:p>
          <a:p>
            <a:r>
              <a:rPr lang="zh-CN" altLang="en-US" b="1" dirty="0">
                <a:solidFill>
                  <a:schemeClr val="accent2"/>
                </a:solidFill>
              </a:rPr>
              <a:t>原则：当你感觉需要写注释时，请尝试重构，试着让所有注释都变得多余</a:t>
            </a:r>
            <a:r>
              <a:rPr lang="zh-CN" altLang="en-US" b="1" dirty="0" smtClean="0">
                <a:solidFill>
                  <a:schemeClr val="accent2"/>
                </a:solidFill>
              </a:rPr>
              <a:t>。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2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Duplicated Code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如</a:t>
            </a:r>
            <a:r>
              <a:rPr lang="zh-CN" altLang="en-US" dirty="0"/>
              <a:t>果你在一个以上的地点看到相同的程序结构</a:t>
            </a:r>
            <a:r>
              <a:rPr lang="zh-CN" altLang="en-US" dirty="0" smtClean="0"/>
              <a:t>，设</a:t>
            </a:r>
            <a:r>
              <a:rPr lang="zh-CN" altLang="en-US" dirty="0"/>
              <a:t>法将它们合而为一，程序会变得更好。</a:t>
            </a:r>
          </a:p>
          <a:p>
            <a:pPr lvl="1"/>
            <a:r>
              <a:rPr lang="zh-CN" altLang="en-US" dirty="0"/>
              <a:t>同一个</a:t>
            </a:r>
            <a:r>
              <a:rPr lang="en-US" altLang="zh-CN" dirty="0"/>
              <a:t>class</a:t>
            </a:r>
            <a:r>
              <a:rPr lang="zh-CN" altLang="en-US" dirty="0"/>
              <a:t>内的两个函数中含有重复的代码段</a:t>
            </a:r>
          </a:p>
          <a:p>
            <a:pPr lvl="1"/>
            <a:r>
              <a:rPr lang="zh-CN" altLang="en-US" dirty="0"/>
              <a:t>两个兄弟</a:t>
            </a:r>
            <a:r>
              <a:rPr lang="en-US" altLang="zh-CN" dirty="0"/>
              <a:t>class</a:t>
            </a:r>
            <a:r>
              <a:rPr lang="zh-CN" altLang="en-US" dirty="0"/>
              <a:t>的成员函数中含有重复的代码段</a:t>
            </a:r>
          </a:p>
          <a:p>
            <a:pPr lvl="1"/>
            <a:r>
              <a:rPr lang="zh-CN" altLang="en-US" dirty="0"/>
              <a:t>两个毫不相关的</a:t>
            </a:r>
            <a:r>
              <a:rPr lang="en-US" altLang="zh-CN" dirty="0"/>
              <a:t>class</a:t>
            </a:r>
            <a:r>
              <a:rPr lang="zh-CN" altLang="en-US" dirty="0"/>
              <a:t>内出现重复的代码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  <a:p>
            <a:r>
              <a:rPr lang="zh-CN" altLang="en-US" b="1" dirty="0">
                <a:solidFill>
                  <a:schemeClr val="accent2"/>
                </a:solidFill>
              </a:rPr>
              <a:t>注意</a:t>
            </a:r>
            <a:r>
              <a:rPr lang="zh-CN" altLang="en-US" b="1" dirty="0" smtClean="0">
                <a:solidFill>
                  <a:schemeClr val="accent2"/>
                </a:solidFill>
              </a:rPr>
              <a:t>：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 lvl="1"/>
            <a:r>
              <a:rPr lang="zh-CN" altLang="en-US" b="1" dirty="0">
                <a:solidFill>
                  <a:schemeClr val="accent2"/>
                </a:solidFill>
              </a:rPr>
              <a:t>如</a:t>
            </a:r>
            <a:r>
              <a:rPr lang="zh-CN" altLang="en-US" b="1" dirty="0" smtClean="0">
                <a:solidFill>
                  <a:schemeClr val="accent2"/>
                </a:solidFill>
              </a:rPr>
              <a:t>果发生修改，则需要修改多处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 lvl="1"/>
            <a:r>
              <a:rPr lang="zh-CN" altLang="en-US" b="1" dirty="0">
                <a:solidFill>
                  <a:schemeClr val="accent2"/>
                </a:solidFill>
              </a:rPr>
              <a:t>容</a:t>
            </a:r>
            <a:r>
              <a:rPr lang="zh-CN" altLang="en-US" b="1" dirty="0" smtClean="0">
                <a:solidFill>
                  <a:schemeClr val="accent2"/>
                </a:solidFill>
              </a:rPr>
              <a:t>易漏掉需要修改的地方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 lvl="1"/>
            <a:r>
              <a:rPr lang="zh-CN" altLang="en-US" b="1" dirty="0">
                <a:solidFill>
                  <a:schemeClr val="accent2"/>
                </a:solidFill>
              </a:rPr>
              <a:t>增</a:t>
            </a:r>
            <a:r>
              <a:rPr lang="zh-CN" altLang="en-US" b="1" dirty="0" smtClean="0">
                <a:solidFill>
                  <a:schemeClr val="accent2"/>
                </a:solidFill>
              </a:rPr>
              <a:t>加不必要的代码维护量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 lvl="1"/>
            <a:r>
              <a:rPr lang="zh-CN" altLang="en-US" b="1" dirty="0" smtClean="0">
                <a:solidFill>
                  <a:schemeClr val="accent2"/>
                </a:solidFill>
              </a:rPr>
              <a:t>重</a:t>
            </a:r>
            <a:r>
              <a:rPr lang="zh-CN" altLang="en-US" b="1" dirty="0">
                <a:solidFill>
                  <a:schemeClr val="accent2"/>
                </a:solidFill>
              </a:rPr>
              <a:t>复的代码是多数潜在</a:t>
            </a:r>
            <a:r>
              <a:rPr lang="en-US" altLang="zh-CN" b="1" dirty="0">
                <a:solidFill>
                  <a:schemeClr val="accent2"/>
                </a:solidFill>
              </a:rPr>
              <a:t>BUG</a:t>
            </a:r>
            <a:r>
              <a:rPr lang="zh-CN" altLang="en-US" b="1" dirty="0">
                <a:solidFill>
                  <a:schemeClr val="accent2"/>
                </a:solidFill>
              </a:rPr>
              <a:t>的温床！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Long Method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拥有短函数的对象会活的比较好、比较长。</a:t>
            </a:r>
          </a:p>
          <a:p>
            <a:r>
              <a:rPr lang="zh-CN" altLang="en-US" dirty="0"/>
              <a:t>程序愈长就愈难理解</a:t>
            </a:r>
          </a:p>
          <a:p>
            <a:r>
              <a:rPr lang="zh-CN" altLang="en-US" dirty="0"/>
              <a:t>函数过长阅读起来也不方便</a:t>
            </a:r>
          </a:p>
          <a:p>
            <a:r>
              <a:rPr lang="zh-CN" altLang="en-US" dirty="0"/>
              <a:t>小函数的价值：解释能力、共享能力、选择能</a:t>
            </a:r>
            <a:r>
              <a:rPr lang="zh-CN" altLang="en-US" dirty="0" smtClean="0"/>
              <a:t>力</a:t>
            </a:r>
            <a:endParaRPr lang="en-US" altLang="zh-CN" dirty="0" smtClean="0"/>
          </a:p>
          <a:p>
            <a:pPr marL="109728" indent="0">
              <a:buNone/>
            </a:pPr>
            <a:endParaRPr lang="zh-CN" altLang="en-US" dirty="0"/>
          </a:p>
          <a:p>
            <a:r>
              <a:rPr lang="zh-CN" altLang="en-US" b="1" dirty="0">
                <a:solidFill>
                  <a:schemeClr val="accent2"/>
                </a:solidFill>
              </a:rPr>
              <a:t>原则：每当感觉需要以注释来说明点什么的时候，我们就把需要说明的东西写进一个独立的函数中</a:t>
            </a:r>
            <a:r>
              <a:rPr lang="zh-CN" altLang="en-US" b="1" dirty="0" smtClean="0">
                <a:solidFill>
                  <a:schemeClr val="accent2"/>
                </a:solidFill>
              </a:rPr>
              <a:t>。</a:t>
            </a:r>
            <a:endParaRPr lang="en-US" altLang="zh-CN" b="1" smtClean="0">
              <a:solidFill>
                <a:schemeClr val="accent2"/>
              </a:solidFill>
            </a:endParaRPr>
          </a:p>
          <a:p>
            <a:r>
              <a:rPr lang="zh-CN" altLang="en-US" b="1" smtClean="0">
                <a:solidFill>
                  <a:schemeClr val="accent2"/>
                </a:solidFill>
              </a:rPr>
              <a:t>记</a:t>
            </a:r>
            <a:r>
              <a:rPr lang="zh-CN" altLang="en-US" b="1" dirty="0">
                <a:solidFill>
                  <a:schemeClr val="accent2"/>
                </a:solidFill>
              </a:rPr>
              <a:t>着，起个好名字！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5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Large </a:t>
            </a:r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如果想利用单一类做太多事情，其内往往就会出现太多的成员变量。</a:t>
            </a:r>
          </a:p>
          <a:p>
            <a:r>
              <a:rPr lang="zh-CN" altLang="en-US" dirty="0"/>
              <a:t>提取完成同一任务的相关变量到一个新的类</a:t>
            </a:r>
          </a:p>
          <a:p>
            <a:r>
              <a:rPr lang="zh-CN" altLang="en-US" dirty="0"/>
              <a:t>干太多事情的类，可以考虑把责任委托给其他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109728" indent="0">
              <a:buNone/>
            </a:pPr>
            <a:endParaRPr lang="zh-CN" altLang="en-US" dirty="0"/>
          </a:p>
          <a:p>
            <a:r>
              <a:rPr lang="zh-CN" altLang="en-US" b="1" dirty="0">
                <a:solidFill>
                  <a:schemeClr val="accent2"/>
                </a:solidFill>
              </a:rPr>
              <a:t>注意：一个类如果拥有太多的代码，也是代码重复、混乱、死亡的绝佳滋生地点。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4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Long Parameter </a:t>
            </a:r>
            <a:r>
              <a:rPr lang="en-US" b="1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太长的参数列表难以理解，太多参数会造成前后不一致、不易使用，而且你需要更多数据时，就不得不修改它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109728" indent="0">
              <a:buNone/>
            </a:pPr>
            <a:endParaRPr lang="zh-CN" altLang="en-US" dirty="0"/>
          </a:p>
          <a:p>
            <a:r>
              <a:rPr lang="zh-CN" altLang="en-US" b="1" dirty="0">
                <a:solidFill>
                  <a:schemeClr val="accent2"/>
                </a:solidFill>
              </a:rPr>
              <a:t>原则：参数不超过</a:t>
            </a:r>
            <a:r>
              <a:rPr lang="en-US" altLang="zh-CN" b="1" dirty="0">
                <a:solidFill>
                  <a:schemeClr val="accent2"/>
                </a:solidFill>
              </a:rPr>
              <a:t>3</a:t>
            </a:r>
            <a:r>
              <a:rPr lang="zh-CN" altLang="en-US" b="1" dirty="0">
                <a:solidFill>
                  <a:schemeClr val="accent2"/>
                </a:solidFill>
              </a:rPr>
              <a:t>个！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Divergent </a:t>
            </a:r>
            <a:r>
              <a:rPr lang="en-US" b="1" dirty="0" smtClean="0"/>
              <a:t>Change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zh-CN" altLang="en-US" dirty="0"/>
              <a:t>如果每遇到某种变化，你都必须在许多不同的类内做出许多小修改以响应之。如果需要修改的代码散布四处，你不但难以找到它们，也很容易忘记某个重要的修改。</a:t>
            </a:r>
          </a:p>
          <a:p>
            <a:r>
              <a:rPr lang="zh-CN" altLang="en-US" dirty="0"/>
              <a:t>霰弹式修改：一种变化引起多个类相应的修</a:t>
            </a:r>
            <a:r>
              <a:rPr lang="zh-CN" altLang="en-US" dirty="0" smtClean="0"/>
              <a:t>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27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Shotgun </a:t>
            </a:r>
            <a:r>
              <a:rPr lang="en-US" sz="4000" b="1" dirty="0"/>
              <a:t>Surgery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我们希望软件能够更容易被修改。一旦需要修改，我们希望能够跳到系统的某一点，只在该处做修改。如果不能做到这点，你就嗅出“坏味道：发散式变化”或“坏味道：霰弹式修改”。</a:t>
            </a:r>
          </a:p>
          <a:p>
            <a:r>
              <a:rPr lang="zh-CN" altLang="en-US" dirty="0" smtClean="0"/>
              <a:t>发散式变化：一个类受多种变化的影响</a:t>
            </a:r>
          </a:p>
          <a:p>
            <a:r>
              <a:rPr lang="zh-CN" altLang="en-US" dirty="0" smtClean="0"/>
              <a:t>数据库新加一个字段，同时修改三个函数：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Update</a:t>
            </a:r>
            <a:endParaRPr lang="zh-CN" altLang="en-US" dirty="0" smtClean="0"/>
          </a:p>
          <a:p>
            <a:r>
              <a:rPr lang="zh-CN" altLang="en-US" dirty="0" smtClean="0"/>
              <a:t>新加一个角色二进制，同时修改四处</a:t>
            </a:r>
          </a:p>
          <a:p>
            <a:r>
              <a:rPr lang="en-US" altLang="zh-CN" dirty="0" smtClean="0"/>
              <a:t>…</a:t>
            </a:r>
            <a:endParaRPr lang="zh-CN" altLang="en-US" dirty="0" smtClean="0"/>
          </a:p>
          <a:p>
            <a:r>
              <a:rPr lang="zh-CN" altLang="en-US" b="1" dirty="0" smtClean="0">
                <a:solidFill>
                  <a:schemeClr val="accent2"/>
                </a:solidFill>
              </a:rPr>
              <a:t>原则：针对某一外界变化的所有相应修改，都只应该发生在单一类中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60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Feature </a:t>
            </a:r>
            <a:r>
              <a:rPr lang="en-US" b="1" dirty="0" smtClean="0"/>
              <a:t>Envy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函数对某个类的兴趣高过对自己所处类的兴趣，就会产生对这个类的依恋情节，造成紧耦合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b="1" dirty="0">
                <a:solidFill>
                  <a:schemeClr val="accent2"/>
                </a:solidFill>
              </a:rPr>
              <a:t>原则：判断哪个类拥有最多被此函数使用的数据，然后将这个函数和那些数据摆在一起</a:t>
            </a:r>
            <a:r>
              <a:rPr lang="zh-CN" altLang="en-US" b="1" dirty="0" smtClean="0">
                <a:solidFill>
                  <a:schemeClr val="accent2"/>
                </a:solidFill>
              </a:rPr>
              <a:t>。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r>
              <a:rPr lang="zh-CN" altLang="en-US" b="1" dirty="0" smtClean="0">
                <a:solidFill>
                  <a:schemeClr val="accent2"/>
                </a:solidFill>
              </a:rPr>
              <a:t>原</a:t>
            </a:r>
            <a:r>
              <a:rPr lang="zh-CN" altLang="en-US" b="1" dirty="0">
                <a:solidFill>
                  <a:schemeClr val="accent2"/>
                </a:solidFill>
              </a:rPr>
              <a:t>则：将总是变化的东西放在一块。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2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</a:t>
            </a:r>
            <a:r>
              <a:rPr lang="en-US" b="1" dirty="0" smtClean="0"/>
              <a:t>Clumps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有些数据项，喜欢成群结队地待在一块。那就把它们绑起来放在一个新的类里面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>
                <a:solidFill>
                  <a:schemeClr val="accent2"/>
                </a:solidFill>
              </a:rPr>
              <a:t>这</a:t>
            </a:r>
            <a:r>
              <a:rPr lang="zh-CN" altLang="en-US" b="1" dirty="0">
                <a:solidFill>
                  <a:schemeClr val="accent2"/>
                </a:solidFill>
              </a:rPr>
              <a:t>样就可以：</a:t>
            </a:r>
          </a:p>
          <a:p>
            <a:pPr lvl="1"/>
            <a:r>
              <a:rPr lang="zh-CN" altLang="en-US" b="1" dirty="0">
                <a:solidFill>
                  <a:schemeClr val="accent2"/>
                </a:solidFill>
              </a:rPr>
              <a:t>缩短参数列表</a:t>
            </a:r>
          </a:p>
          <a:p>
            <a:pPr lvl="1"/>
            <a:r>
              <a:rPr lang="zh-CN" altLang="en-US" b="1" dirty="0">
                <a:solidFill>
                  <a:schemeClr val="accent2"/>
                </a:solidFill>
              </a:rPr>
              <a:t>简化函数调</a:t>
            </a:r>
            <a:r>
              <a:rPr lang="zh-CN" altLang="en-US" b="1" dirty="0" smtClean="0">
                <a:solidFill>
                  <a:schemeClr val="accent2"/>
                </a:solidFill>
              </a:rPr>
              <a:t>用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88820"/>
      </p:ext>
    </p:extLst>
  </p:cSld>
  <p:clrMapOvr>
    <a:masterClrMapping/>
  </p:clrMapOvr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54</TotalTime>
  <Words>1515</Words>
  <Application>Microsoft Office PowerPoint</Application>
  <PresentationFormat>On-screen Show (4:3)</PresentationFormat>
  <Paragraphs>93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Macro</vt:lpstr>
      <vt:lpstr>Code Bad Smells</vt:lpstr>
      <vt:lpstr> Duplicated Code </vt:lpstr>
      <vt:lpstr> Long Method </vt:lpstr>
      <vt:lpstr>Large Class</vt:lpstr>
      <vt:lpstr>Long Parameter List</vt:lpstr>
      <vt:lpstr>Divergent Change</vt:lpstr>
      <vt:lpstr> Shotgun Surgery </vt:lpstr>
      <vt:lpstr>Feature Envy</vt:lpstr>
      <vt:lpstr>Data Clumps</vt:lpstr>
      <vt:lpstr>Primitive Obsession</vt:lpstr>
      <vt:lpstr>Switch Statements</vt:lpstr>
      <vt:lpstr>Lazy Class</vt:lpstr>
      <vt:lpstr>Speculative Generality</vt:lpstr>
      <vt:lpstr>Temporary Field</vt:lpstr>
      <vt:lpstr>Middle Man</vt:lpstr>
      <vt:lpstr> Inappropriate Intimacy </vt:lpstr>
      <vt:lpstr>Alternative Classes with Different Interfaces</vt:lpstr>
      <vt:lpstr>Incomplete Library Class</vt:lpstr>
      <vt:lpstr>Comments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 Smells in Code</dc:title>
  <dc:creator>RenJing</dc:creator>
  <cp:lastModifiedBy>NickZhang</cp:lastModifiedBy>
  <cp:revision>59</cp:revision>
  <dcterms:created xsi:type="dcterms:W3CDTF">2006-08-16T00:00:00Z</dcterms:created>
  <dcterms:modified xsi:type="dcterms:W3CDTF">2012-12-24T03:38:40Z</dcterms:modified>
</cp:coreProperties>
</file>