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9" r:id="rId5"/>
    <p:sldId id="265" r:id="rId6"/>
    <p:sldId id="267" r:id="rId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341"/>
    <a:srgbClr val="3F5879"/>
    <a:srgbClr val="486489"/>
    <a:srgbClr val="66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FDFB60-5F61-ABEA-8AFB-D3FBCB874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AD71-9A0A-9D10-6AF9-5E393DE0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53334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4808-F260-59E7-CCFD-B735BEF1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3F58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86B23-B9C9-F12F-D6EE-4EA487C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207-35B9-0525-EC30-38AE543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6CE3A-E28F-A395-AAF4-55AC6A5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3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8D8EB-BDF6-C6C6-F7ED-D4BE5C6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8C41F-F7FE-A277-4781-E804576B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67072-0B35-09BC-4C6A-E18F56A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CF250-DD0B-E4EB-BE7C-0C7C40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EB394-E0C7-7024-9D61-CADF1C0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59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3DE0B0-5B0C-2371-5B3E-B11A18471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6EC76-B1CD-AD23-29D4-5669FF82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5B3CF-5E36-CC7D-9535-6E4A9DA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18915-3361-FCC2-9DE3-93F8A91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F60F3-7A4F-78A6-D307-C8B662E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6630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405-41F8-A522-2671-1DF43D6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7254F-3F2B-D499-BD77-DC8621B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13BF5-A80C-8440-2C50-D6364EE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57A006-713A-02D7-D8D2-1FEDCB4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892A7-B905-B831-B546-267240A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86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3C75-59B4-45A4-8852-7DAE600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9D9F6-4F65-162C-2B8C-CCF7644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40A8-8873-F77A-1B4D-062732F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4C2F8-9A66-0614-7950-4845AA5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DE6B9-EE31-DBD1-1CF3-00F29EE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25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908DB-0DE4-C986-3D26-1D06A08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59F74-5889-5855-D709-760DD819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FC7D28-8445-7BDE-6BDE-2520BC6B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0BAD7-8E5A-83D9-EFCD-C3E5FCE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6C58FE-EC16-21CF-E43A-D1D5A2EF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76F1D-7A97-365E-F15C-C913ECA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34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F0C82-EB4A-9D09-BEB6-CFCF971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6DA8C-5651-826C-E020-776B672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904A4-ED9A-B227-F826-0FF23B30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B3EC1F-630A-DB8A-3DFF-CC12631D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E5C6AA-B91B-5D28-E69F-E95896B3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FFFF8E-DC62-3DBC-B741-C1279D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B1566-B9D5-CC3E-5246-E730404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232A9B-3287-D612-39EE-76F100D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421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77C20-9A31-4A52-80CC-706A89D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A46854-889B-AD85-D2A8-1A9F776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4F5146-1CB5-8F3D-0BC3-8797C6DD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B18E3-B723-DC39-A85F-2367FA4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5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AA852-8EB0-3DF3-2385-BB35A98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3BF3F7-0FB9-14BC-0C8C-93A9C9E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46171B-5DBB-6A84-11E2-34602D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94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2BCA-CF20-CC38-FEC3-F7D30E6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02BD5-579D-7CBE-7E58-5E5E464C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8B6A8-303F-CF0E-0D77-7FA4D9E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D470-ED57-7174-58CF-8730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3D96E-07C4-5785-9542-8FBD40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CD2C0-240F-80BB-A53A-60B5A2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13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A36AE-3BD9-4B95-A468-C56D5BB0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583F6B-2891-8049-1BAE-A7F53162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88888B-40AF-FA6C-F715-0EC3CCEE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6B2A9-6E61-8DFC-14C5-DBD58BC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E0C3DA-6B73-D244-DF6B-0231632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5BD708-3D59-CEC3-E303-B80B317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75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B0CED-A3BD-C960-73B0-A120D68BB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15477-CD3A-F530-34D6-24819BF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BC49E-37B1-B1C5-E03D-04A72DEF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FE455-76DC-E405-A28E-620A06D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E502-1779-4699-BCA4-4EAA993183E6}" type="datetimeFigureOut">
              <a:rPr lang="ru-UA" smtClean="0"/>
              <a:t>12/25/23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33FE3-B0C2-8936-63E9-623B359C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C3936-3C2D-666B-1BB7-65CAAF61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13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33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2CD6F-161F-7549-1405-0FACF0D1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63"/>
            <a:ext cx="9144000" cy="2387600"/>
          </a:xfrm>
        </p:spPr>
        <p:txBody>
          <a:bodyPr/>
          <a:lstStyle/>
          <a:p>
            <a:r>
              <a:rPr lang="ru-RU" dirty="0"/>
              <a:t>С</a:t>
            </a:r>
            <a:r>
              <a:rPr lang="en-US" dirty="0"/>
              <a:t>INEMA BOT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/>
          <a:lstStyle/>
          <a:p>
            <a:r>
              <a:rPr lang="en-US" dirty="0"/>
              <a:t>December 2023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9694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Как работает бот?</a:t>
            </a:r>
            <a:endParaRPr lang="en-UA" sz="4800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4564491" y="939400"/>
            <a:ext cx="2699084" cy="5417005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7275041" y="1243862"/>
            <a:ext cx="4351216" cy="1368244"/>
            <a:chOff x="874714" y="3386123"/>
            <a:chExt cx="2717424" cy="1368244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874714" y="3800644"/>
              <a:ext cx="2717424" cy="953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20000"/>
                </a:lnSpc>
                <a:buFont typeface="Wingdings" pitchFamily="2" charset="2"/>
                <a:buChar char="q"/>
              </a:pPr>
              <a:r>
                <a:rPr lang="ru-RU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 фильма по названию</a:t>
              </a:r>
            </a:p>
            <a:p>
              <a:pPr marL="171450" indent="-171450">
                <a:lnSpc>
                  <a:spcPct val="120000"/>
                </a:lnSpc>
                <a:buFont typeface="Wingdings" pitchFamily="2" charset="2"/>
                <a:buChar char="q"/>
              </a:pPr>
              <a:r>
                <a:rPr lang="ru-RU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 топ-10 фильмов по стране</a:t>
              </a:r>
            </a:p>
            <a:p>
              <a:pPr marL="171450" indent="-171450">
                <a:lnSpc>
                  <a:spcPct val="120000"/>
                </a:lnSpc>
                <a:buFont typeface="Wingdings" pitchFamily="2" charset="2"/>
                <a:buChar char="q"/>
              </a:pPr>
              <a:r>
                <a:rPr lang="ru-RU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 топ-10 фильмов по жанру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885249" y="3386123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Выбор действия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-37035" y="2138726"/>
            <a:ext cx="4680693" cy="1130027"/>
            <a:chOff x="1493637" y="3328874"/>
            <a:chExt cx="2915489" cy="1130027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1493637" y="3800644"/>
              <a:ext cx="2915489" cy="6582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 информации о фильме: постер, название, описание, рейтинг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2167152" y="3328874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 названию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3393F0-4AD0-A6BD-987F-045FFA45FFBE}"/>
              </a:ext>
            </a:extLst>
          </p:cNvPr>
          <p:cNvSpPr txBox="1"/>
          <p:nvPr/>
        </p:nvSpPr>
        <p:spPr>
          <a:xfrm>
            <a:off x="1522916" y="3291396"/>
            <a:ext cx="224197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Супер! Хочу ссылку!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67D75-C44D-5E39-5AC6-1868ECA555D3}"/>
              </a:ext>
            </a:extLst>
          </p:cNvPr>
          <p:cNvSpPr txBox="1"/>
          <p:nvPr/>
        </p:nvSpPr>
        <p:spPr>
          <a:xfrm>
            <a:off x="1052625" y="4140819"/>
            <a:ext cx="269908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Введу название ещё раз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C8C524-459C-E3A0-3284-B2C40D07062D}"/>
              </a:ext>
            </a:extLst>
          </p:cNvPr>
          <p:cNvSpPr txBox="1"/>
          <p:nvPr/>
        </p:nvSpPr>
        <p:spPr>
          <a:xfrm>
            <a:off x="514062" y="3695584"/>
            <a:ext cx="3249115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Хочу выбрать другую опцию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48" name="组合 36">
            <a:extLst>
              <a:ext uri="{FF2B5EF4-FFF2-40B4-BE49-F238E27FC236}">
                <a16:creationId xmlns:a16="http://schemas.microsoft.com/office/drawing/2014/main" id="{2905A17B-41D6-01A9-F38A-C4D3C65E6C59}"/>
              </a:ext>
            </a:extLst>
          </p:cNvPr>
          <p:cNvGrpSpPr/>
          <p:nvPr/>
        </p:nvGrpSpPr>
        <p:grpSpPr>
          <a:xfrm>
            <a:off x="7263575" y="3647903"/>
            <a:ext cx="4050429" cy="1075820"/>
            <a:chOff x="874713" y="3383081"/>
            <a:chExt cx="2717425" cy="1075820"/>
          </a:xfrm>
        </p:grpSpPr>
        <p:sp>
          <p:nvSpPr>
            <p:cNvPr id="49" name="矩形 40">
              <a:extLst>
                <a:ext uri="{FF2B5EF4-FFF2-40B4-BE49-F238E27FC236}">
                  <a16:creationId xmlns:a16="http://schemas.microsoft.com/office/drawing/2014/main" id="{C74CA349-F3F7-BB81-8462-BE7B68CB73B9}"/>
                </a:ext>
              </a:extLst>
            </p:cNvPr>
            <p:cNvSpPr/>
            <p:nvPr/>
          </p:nvSpPr>
          <p:spPr>
            <a:xfrm>
              <a:off x="874713" y="3800644"/>
              <a:ext cx="2717425" cy="6582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 информации о топе фильмов по стране: названия и рейтинги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0" name="矩形 41">
              <a:extLst>
                <a:ext uri="{FF2B5EF4-FFF2-40B4-BE49-F238E27FC236}">
                  <a16:creationId xmlns:a16="http://schemas.microsoft.com/office/drawing/2014/main" id="{D35C4942-D9D1-8D90-6FA2-37A3B9CC767D}"/>
                </a:ext>
              </a:extLst>
            </p:cNvPr>
            <p:cNvSpPr/>
            <p:nvPr/>
          </p:nvSpPr>
          <p:spPr>
            <a:xfrm>
              <a:off x="874713" y="3383081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 стране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1" name="组合 42">
            <a:extLst>
              <a:ext uri="{FF2B5EF4-FFF2-40B4-BE49-F238E27FC236}">
                <a16:creationId xmlns:a16="http://schemas.microsoft.com/office/drawing/2014/main" id="{1AB7006D-1BB6-4E7B-9F7C-A648EA8E6E6F}"/>
              </a:ext>
            </a:extLst>
          </p:cNvPr>
          <p:cNvGrpSpPr/>
          <p:nvPr/>
        </p:nvGrpSpPr>
        <p:grpSpPr>
          <a:xfrm>
            <a:off x="-64665" y="4990243"/>
            <a:ext cx="4680693" cy="1130027"/>
            <a:chOff x="1493637" y="3328874"/>
            <a:chExt cx="2915489" cy="1130027"/>
          </a:xfrm>
        </p:grpSpPr>
        <p:sp>
          <p:nvSpPr>
            <p:cNvPr id="52" name="矩形 43">
              <a:extLst>
                <a:ext uri="{FF2B5EF4-FFF2-40B4-BE49-F238E27FC236}">
                  <a16:creationId xmlns:a16="http://schemas.microsoft.com/office/drawing/2014/main" id="{6A5CAD2A-C963-FEAC-C943-0A39CAA3E896}"/>
                </a:ext>
              </a:extLst>
            </p:cNvPr>
            <p:cNvSpPr/>
            <p:nvPr/>
          </p:nvSpPr>
          <p:spPr>
            <a:xfrm>
              <a:off x="1493637" y="3800644"/>
              <a:ext cx="2915489" cy="6582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 информации топе фильмов по жанру: названия и рейтинги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3" name="矩形 44">
              <a:extLst>
                <a:ext uri="{FF2B5EF4-FFF2-40B4-BE49-F238E27FC236}">
                  <a16:creationId xmlns:a16="http://schemas.microsoft.com/office/drawing/2014/main" id="{39D288DD-E582-C867-B34B-6A495E6FE40C}"/>
                </a:ext>
              </a:extLst>
            </p:cNvPr>
            <p:cNvSpPr/>
            <p:nvPr/>
          </p:nvSpPr>
          <p:spPr>
            <a:xfrm>
              <a:off x="2167152" y="3328874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 жанру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66" name="Скругленный прямоугольник 65">
            <a:extLst>
              <a:ext uri="{FF2B5EF4-FFF2-40B4-BE49-F238E27FC236}">
                <a16:creationId xmlns:a16="http://schemas.microsoft.com/office/drawing/2014/main" id="{07DADCB6-1330-100F-DBF5-A56FB9C589D3}"/>
              </a:ext>
            </a:extLst>
          </p:cNvPr>
          <p:cNvSpPr/>
          <p:nvPr/>
        </p:nvSpPr>
        <p:spPr>
          <a:xfrm>
            <a:off x="1538042" y="3310149"/>
            <a:ext cx="2211722" cy="3735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кругленный прямоугольник 67">
            <a:extLst>
              <a:ext uri="{FF2B5EF4-FFF2-40B4-BE49-F238E27FC236}">
                <a16:creationId xmlns:a16="http://schemas.microsoft.com/office/drawing/2014/main" id="{EDE67060-37E7-2F60-6D3A-D7A3728E6188}"/>
              </a:ext>
            </a:extLst>
          </p:cNvPr>
          <p:cNvSpPr/>
          <p:nvPr/>
        </p:nvSpPr>
        <p:spPr>
          <a:xfrm>
            <a:off x="574111" y="3702412"/>
            <a:ext cx="3166232" cy="3735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кругленный прямоугольник 68">
            <a:extLst>
              <a:ext uri="{FF2B5EF4-FFF2-40B4-BE49-F238E27FC236}">
                <a16:creationId xmlns:a16="http://schemas.microsoft.com/office/drawing/2014/main" id="{538953CD-9358-19A0-263A-13B747FDD02C}"/>
              </a:ext>
            </a:extLst>
          </p:cNvPr>
          <p:cNvSpPr/>
          <p:nvPr/>
        </p:nvSpPr>
        <p:spPr>
          <a:xfrm>
            <a:off x="1051365" y="4099772"/>
            <a:ext cx="2688977" cy="418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Соединительная линия уступом 70">
            <a:extLst>
              <a:ext uri="{FF2B5EF4-FFF2-40B4-BE49-F238E27FC236}">
                <a16:creationId xmlns:a16="http://schemas.microsoft.com/office/drawing/2014/main" id="{DA162E01-D6EC-AC2F-BAD6-21B4C50C27B6}"/>
              </a:ext>
            </a:extLst>
          </p:cNvPr>
          <p:cNvCxnSpPr>
            <a:endCxn id="66" idx="3"/>
          </p:cNvCxnSpPr>
          <p:nvPr/>
        </p:nvCxnSpPr>
        <p:spPr>
          <a:xfrm rot="10800000" flipV="1">
            <a:off x="3749764" y="3291396"/>
            <a:ext cx="533478" cy="2055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>
            <a:extLst>
              <a:ext uri="{FF2B5EF4-FFF2-40B4-BE49-F238E27FC236}">
                <a16:creationId xmlns:a16="http://schemas.microsoft.com/office/drawing/2014/main" id="{96BBD463-2476-2279-166D-CB7C9A57A93C}"/>
              </a:ext>
            </a:extLst>
          </p:cNvPr>
          <p:cNvCxnSpPr>
            <a:endCxn id="68" idx="3"/>
          </p:cNvCxnSpPr>
          <p:nvPr/>
        </p:nvCxnSpPr>
        <p:spPr>
          <a:xfrm rot="5400000">
            <a:off x="3712908" y="3318832"/>
            <a:ext cx="597771" cy="5428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>
            <a:extLst>
              <a:ext uri="{FF2B5EF4-FFF2-40B4-BE49-F238E27FC236}">
                <a16:creationId xmlns:a16="http://schemas.microsoft.com/office/drawing/2014/main" id="{C55D0746-5854-EFE4-13D9-D317844D04E6}"/>
              </a:ext>
            </a:extLst>
          </p:cNvPr>
          <p:cNvCxnSpPr>
            <a:endCxn id="69" idx="3"/>
          </p:cNvCxnSpPr>
          <p:nvPr/>
        </p:nvCxnSpPr>
        <p:spPr>
          <a:xfrm rot="5400000">
            <a:off x="3503076" y="3528662"/>
            <a:ext cx="1017432" cy="542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534D-27BE-9F8A-EBD5-B7654C9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Структура кода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3BF6A14-390A-68A6-A2C0-152336C56757}"/>
              </a:ext>
            </a:extLst>
          </p:cNvPr>
          <p:cNvGrpSpPr/>
          <p:nvPr/>
        </p:nvGrpSpPr>
        <p:grpSpPr>
          <a:xfrm>
            <a:off x="7257451" y="1915723"/>
            <a:ext cx="3200999" cy="566222"/>
            <a:chOff x="7702154" y="1830520"/>
            <a:chExt cx="3200999" cy="457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0012EB-6A2D-36C8-62B1-B0A99DBA03B8}"/>
                </a:ext>
              </a:extLst>
            </p:cNvPr>
            <p:cNvSpPr txBox="1"/>
            <p:nvPr/>
          </p:nvSpPr>
          <p:spPr>
            <a:xfrm>
              <a:off x="8159354" y="1841698"/>
              <a:ext cx="2743799" cy="408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pawuk_films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-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пауки </a:t>
              </a:r>
            </a:p>
          </p:txBody>
        </p:sp>
        <p:pic>
          <p:nvPicPr>
            <p:cNvPr id="9" name="Рисунок 8" descr="Открытая папка контур">
              <a:extLst>
                <a:ext uri="{FF2B5EF4-FFF2-40B4-BE49-F238E27FC236}">
                  <a16:creationId xmlns:a16="http://schemas.microsoft.com/office/drawing/2014/main" id="{687928B3-A56E-02FC-7F5D-E359A23F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2154" y="1830520"/>
              <a:ext cx="457200" cy="457200"/>
            </a:xfrm>
            <a:prstGeom prst="rect">
              <a:avLst/>
            </a:prstGeom>
          </p:spPr>
        </p:pic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2E41975-B409-8AA6-A8DA-1EA2AB5D58FA}"/>
              </a:ext>
            </a:extLst>
          </p:cNvPr>
          <p:cNvGrpSpPr/>
          <p:nvPr/>
        </p:nvGrpSpPr>
        <p:grpSpPr>
          <a:xfrm>
            <a:off x="735209" y="2277922"/>
            <a:ext cx="3022996" cy="517526"/>
            <a:chOff x="838200" y="1745808"/>
            <a:chExt cx="3022996" cy="517526"/>
          </a:xfrm>
        </p:grpSpPr>
        <p:pic>
          <p:nvPicPr>
            <p:cNvPr id="11" name="Рисунок 10" descr="Бумага контур">
              <a:extLst>
                <a:ext uri="{FF2B5EF4-FFF2-40B4-BE49-F238E27FC236}">
                  <a16:creationId xmlns:a16="http://schemas.microsoft.com/office/drawing/2014/main" id="{F8923E24-4620-09FB-68C7-AB9134D1F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200" y="1806134"/>
              <a:ext cx="457200" cy="457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0FFA00-9364-107A-8923-EE52C0977503}"/>
                </a:ext>
              </a:extLst>
            </p:cNvPr>
            <p:cNvSpPr txBox="1"/>
            <p:nvPr/>
          </p:nvSpPr>
          <p:spPr>
            <a:xfrm>
              <a:off x="1295400" y="1745808"/>
              <a:ext cx="2565796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bot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- функционал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EFC23D1-0951-E674-163E-0B0B4F2737F8}"/>
              </a:ext>
            </a:extLst>
          </p:cNvPr>
          <p:cNvGrpSpPr/>
          <p:nvPr/>
        </p:nvGrpSpPr>
        <p:grpSpPr>
          <a:xfrm>
            <a:off x="7255070" y="2491949"/>
            <a:ext cx="3744521" cy="505972"/>
            <a:chOff x="838200" y="3614164"/>
            <a:chExt cx="3744521" cy="505972"/>
          </a:xfrm>
        </p:grpSpPr>
        <p:pic>
          <p:nvPicPr>
            <p:cNvPr id="15" name="Рисунок 14" descr="Бумага контур">
              <a:extLst>
                <a:ext uri="{FF2B5EF4-FFF2-40B4-BE49-F238E27FC236}">
                  <a16:creationId xmlns:a16="http://schemas.microsoft.com/office/drawing/2014/main" id="{59F74223-4770-0820-2506-DE999306E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200" y="3662936"/>
              <a:ext cx="457200" cy="457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9D1AC0-CB89-1E01-1F8D-9FBC4E10A9D4}"/>
                </a:ext>
              </a:extLst>
            </p:cNvPr>
            <p:cNvSpPr txBox="1"/>
            <p:nvPr/>
          </p:nvSpPr>
          <p:spPr>
            <a:xfrm>
              <a:off x="1297781" y="3614164"/>
              <a:ext cx="3284940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database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– создание БД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294BAC5-C8B0-69A4-7758-5535CDF71904}"/>
              </a:ext>
            </a:extLst>
          </p:cNvPr>
          <p:cNvSpPr txBox="1"/>
          <p:nvPr/>
        </p:nvSpPr>
        <p:spPr>
          <a:xfrm>
            <a:off x="7257452" y="1423857"/>
            <a:ext cx="3742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Парсинг и БД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549AA6A-8B32-C441-C9D6-7A0F5D84B903}"/>
              </a:ext>
            </a:extLst>
          </p:cNvPr>
          <p:cNvGrpSpPr/>
          <p:nvPr/>
        </p:nvGrpSpPr>
        <p:grpSpPr>
          <a:xfrm>
            <a:off x="3587947" y="4310635"/>
            <a:ext cx="6870503" cy="525595"/>
            <a:chOff x="4202906" y="2854633"/>
            <a:chExt cx="6870503" cy="525595"/>
          </a:xfrm>
        </p:grpSpPr>
        <p:pic>
          <p:nvPicPr>
            <p:cNvPr id="20" name="Рисунок 19" descr="Бумага контур">
              <a:extLst>
                <a:ext uri="{FF2B5EF4-FFF2-40B4-BE49-F238E27FC236}">
                  <a16:creationId xmlns:a16="http://schemas.microsoft.com/office/drawing/2014/main" id="{0349745D-9925-59EC-D3E3-2158E326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2906" y="2923028"/>
              <a:ext cx="457200" cy="457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91E69-A16D-8E21-C999-7929B875C08F}"/>
                </a:ext>
              </a:extLst>
            </p:cNvPr>
            <p:cNvSpPr txBox="1"/>
            <p:nvPr/>
          </p:nvSpPr>
          <p:spPr>
            <a:xfrm>
              <a:off x="4660105" y="2854633"/>
              <a:ext cx="6413304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film_info_processor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– информация по названию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E48273F-9974-FE13-4E46-60CBE9B37694}"/>
              </a:ext>
            </a:extLst>
          </p:cNvPr>
          <p:cNvGrpSpPr/>
          <p:nvPr/>
        </p:nvGrpSpPr>
        <p:grpSpPr>
          <a:xfrm>
            <a:off x="735209" y="2858942"/>
            <a:ext cx="3309938" cy="517392"/>
            <a:chOff x="5133975" y="4386088"/>
            <a:chExt cx="3309938" cy="517392"/>
          </a:xfrm>
        </p:grpSpPr>
        <p:pic>
          <p:nvPicPr>
            <p:cNvPr id="22" name="Рисунок 21" descr="Бумага контур">
              <a:extLst>
                <a:ext uri="{FF2B5EF4-FFF2-40B4-BE49-F238E27FC236}">
                  <a16:creationId xmlns:a16="http://schemas.microsoft.com/office/drawing/2014/main" id="{867A181D-429E-728F-38C5-61B21FE4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3975" y="4446280"/>
              <a:ext cx="457200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855548-1B07-980D-D8F1-2A03FDBDE8A6}"/>
                </a:ext>
              </a:extLst>
            </p:cNvPr>
            <p:cNvSpPr txBox="1"/>
            <p:nvPr/>
          </p:nvSpPr>
          <p:spPr>
            <a:xfrm>
              <a:off x="5591175" y="4386088"/>
              <a:ext cx="2852738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keyboard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- кнопочки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17F0EBA-AC53-6DF4-6057-6E84ED675205}"/>
              </a:ext>
            </a:extLst>
          </p:cNvPr>
          <p:cNvGrpSpPr/>
          <p:nvPr/>
        </p:nvGrpSpPr>
        <p:grpSpPr>
          <a:xfrm>
            <a:off x="3587947" y="4904625"/>
            <a:ext cx="4013003" cy="505972"/>
            <a:chOff x="1619250" y="5228278"/>
            <a:chExt cx="4013003" cy="505972"/>
          </a:xfrm>
        </p:grpSpPr>
        <p:pic>
          <p:nvPicPr>
            <p:cNvPr id="28" name="Рисунок 27" descr="Бумага контур">
              <a:extLst>
                <a:ext uri="{FF2B5EF4-FFF2-40B4-BE49-F238E27FC236}">
                  <a16:creationId xmlns:a16="http://schemas.microsoft.com/office/drawing/2014/main" id="{C67EBE8C-57D4-8A6C-A85B-8F90F3A3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19250" y="5266752"/>
              <a:ext cx="457200" cy="457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8C3865-2839-96E0-7BF8-32151F1AA1E9}"/>
                </a:ext>
              </a:extLst>
            </p:cNvPr>
            <p:cNvSpPr txBox="1"/>
            <p:nvPr/>
          </p:nvSpPr>
          <p:spPr>
            <a:xfrm>
              <a:off x="2076449" y="5228278"/>
              <a:ext cx="3555804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link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– ссылки на просмотр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C6F1DC3-B604-95CA-7C54-4649C7D2A1E9}"/>
              </a:ext>
            </a:extLst>
          </p:cNvPr>
          <p:cNvGrpSpPr/>
          <p:nvPr/>
        </p:nvGrpSpPr>
        <p:grpSpPr>
          <a:xfrm>
            <a:off x="735209" y="1745808"/>
            <a:ext cx="2590801" cy="505972"/>
            <a:chOff x="8768954" y="5575313"/>
            <a:chExt cx="2590801" cy="505972"/>
          </a:xfrm>
        </p:grpSpPr>
        <p:pic>
          <p:nvPicPr>
            <p:cNvPr id="30" name="Рисунок 29" descr="Бумага контур">
              <a:extLst>
                <a:ext uri="{FF2B5EF4-FFF2-40B4-BE49-F238E27FC236}">
                  <a16:creationId xmlns:a16="http://schemas.microsoft.com/office/drawing/2014/main" id="{A39C9022-1603-74A8-0754-8B99BDA2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8954" y="5624085"/>
              <a:ext cx="457200" cy="4572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AFC84-AF89-12F9-E82E-7FBD80876882}"/>
                </a:ext>
              </a:extLst>
            </p:cNvPr>
            <p:cNvSpPr txBox="1"/>
            <p:nvPr/>
          </p:nvSpPr>
          <p:spPr>
            <a:xfrm>
              <a:off x="9226155" y="5575313"/>
              <a:ext cx="2133600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main – 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запуск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96DB7B-AC6F-7208-CD19-DCB75CDC9017}"/>
              </a:ext>
            </a:extLst>
          </p:cNvPr>
          <p:cNvSpPr txBox="1"/>
          <p:nvPr/>
        </p:nvSpPr>
        <p:spPr>
          <a:xfrm>
            <a:off x="838199" y="1223817"/>
            <a:ext cx="3206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Непосредственно бот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C1AD674-2B42-FAE2-774E-BA182202B2CD}"/>
              </a:ext>
            </a:extLst>
          </p:cNvPr>
          <p:cNvGrpSpPr/>
          <p:nvPr/>
        </p:nvGrpSpPr>
        <p:grpSpPr>
          <a:xfrm>
            <a:off x="735209" y="3414574"/>
            <a:ext cx="2319338" cy="517392"/>
            <a:chOff x="5133975" y="4386088"/>
            <a:chExt cx="2319338" cy="517392"/>
          </a:xfrm>
        </p:grpSpPr>
        <p:pic>
          <p:nvPicPr>
            <p:cNvPr id="40" name="Рисунок 39" descr="Бумага контур">
              <a:extLst>
                <a:ext uri="{FF2B5EF4-FFF2-40B4-BE49-F238E27FC236}">
                  <a16:creationId xmlns:a16="http://schemas.microsoft.com/office/drawing/2014/main" id="{92F5456C-0A88-49D9-38E0-E8D981936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3975" y="4446280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94C58D-2280-1B5F-B72E-6112300C6AF0}"/>
                </a:ext>
              </a:extLst>
            </p:cNvPr>
            <p:cNvSpPr txBox="1"/>
            <p:nvPr/>
          </p:nvSpPr>
          <p:spPr>
            <a:xfrm>
              <a:off x="5591175" y="4386088"/>
              <a:ext cx="1862138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text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- текст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09B7784-E202-8871-F593-F9E75D719301}"/>
              </a:ext>
            </a:extLst>
          </p:cNvPr>
          <p:cNvSpPr txBox="1"/>
          <p:nvPr/>
        </p:nvSpPr>
        <p:spPr>
          <a:xfrm>
            <a:off x="3587947" y="3810496"/>
            <a:ext cx="6870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Функции, связанные с БД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8B868BDB-1A88-39AE-F9CC-E95A846CA1C5}"/>
              </a:ext>
            </a:extLst>
          </p:cNvPr>
          <p:cNvGrpSpPr/>
          <p:nvPr/>
        </p:nvGrpSpPr>
        <p:grpSpPr>
          <a:xfrm>
            <a:off x="3587947" y="5463159"/>
            <a:ext cx="4013004" cy="505972"/>
            <a:chOff x="8768954" y="5575313"/>
            <a:chExt cx="4013004" cy="505972"/>
          </a:xfrm>
        </p:grpSpPr>
        <p:pic>
          <p:nvPicPr>
            <p:cNvPr id="46" name="Рисунок 45" descr="Бумага контур">
              <a:extLst>
                <a:ext uri="{FF2B5EF4-FFF2-40B4-BE49-F238E27FC236}">
                  <a16:creationId xmlns:a16="http://schemas.microsoft.com/office/drawing/2014/main" id="{5D33B647-C074-41E5-2C62-2496D582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8954" y="5624085"/>
              <a:ext cx="457200" cy="4572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1A3958-CE13-F156-81C0-274D2713607C}"/>
                </a:ext>
              </a:extLst>
            </p:cNvPr>
            <p:cNvSpPr txBox="1"/>
            <p:nvPr/>
          </p:nvSpPr>
          <p:spPr>
            <a:xfrm>
              <a:off x="9226154" y="5575313"/>
              <a:ext cx="3555804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top_genre – 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топ по жанру</a:t>
              </a: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A775B4E-0EB3-51ED-F30B-1BF486B8C742}"/>
              </a:ext>
            </a:extLst>
          </p:cNvPr>
          <p:cNvGrpSpPr/>
          <p:nvPr/>
        </p:nvGrpSpPr>
        <p:grpSpPr>
          <a:xfrm>
            <a:off x="3587947" y="5993517"/>
            <a:ext cx="4227316" cy="505972"/>
            <a:chOff x="8768954" y="5575313"/>
            <a:chExt cx="4227316" cy="505972"/>
          </a:xfrm>
        </p:grpSpPr>
        <p:pic>
          <p:nvPicPr>
            <p:cNvPr id="49" name="Рисунок 48" descr="Бумага контур">
              <a:extLst>
                <a:ext uri="{FF2B5EF4-FFF2-40B4-BE49-F238E27FC236}">
                  <a16:creationId xmlns:a16="http://schemas.microsoft.com/office/drawing/2014/main" id="{77326BED-654C-3694-040C-7DA6FA64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8954" y="5624085"/>
              <a:ext cx="457200" cy="4572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C6575E-0AED-39BC-0714-76651D4E9621}"/>
                </a:ext>
              </a:extLst>
            </p:cNvPr>
            <p:cNvSpPr txBox="1"/>
            <p:nvPr/>
          </p:nvSpPr>
          <p:spPr>
            <a:xfrm>
              <a:off x="9226153" y="5575313"/>
              <a:ext cx="3770117" cy="50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top_country</a:t>
              </a:r>
              <a:r>
                <a:rPr lang="ru-RU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– топ по стране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81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База данных</a:t>
            </a:r>
            <a:endParaRPr lang="en-UA" sz="4800" dirty="0"/>
          </a:p>
        </p:txBody>
      </p:sp>
      <p:sp>
        <p:nvSpPr>
          <p:cNvPr id="61" name="TextBox 52">
            <a:extLst>
              <a:ext uri="{FF2B5EF4-FFF2-40B4-BE49-F238E27FC236}">
                <a16:creationId xmlns:a16="http://schemas.microsoft.com/office/drawing/2014/main" id="{9D2197AF-789C-8A74-CA2F-2FA180DB5509}"/>
              </a:ext>
            </a:extLst>
          </p:cNvPr>
          <p:cNvSpPr txBox="1"/>
          <p:nvPr/>
        </p:nvSpPr>
        <p:spPr>
          <a:xfrm>
            <a:off x="838200" y="1334923"/>
            <a:ext cx="10515600" cy="6412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SQL </a:t>
            </a:r>
            <a:r>
              <a:rPr lang="ru-RU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база данных (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PostgreSQL)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id="{E13A78B2-80F1-8061-B079-D91B003820FF}"/>
              </a:ext>
            </a:extLst>
          </p:cNvPr>
          <p:cNvSpPr txBox="1">
            <a:spLocks/>
          </p:cNvSpPr>
          <p:nvPr/>
        </p:nvSpPr>
        <p:spPr>
          <a:xfrm>
            <a:off x="838200" y="2014975"/>
            <a:ext cx="10515600" cy="4516675"/>
          </a:xfrm>
          <a:prstGeom prst="rect">
            <a:avLst/>
          </a:prstGeom>
        </p:spPr>
        <p:txBody>
          <a:bodyPr vert="horz" wrap="square" lIns="0" tIns="0" rIns="0" bIns="0" anchor="ctr" anchorCtr="1">
            <a:no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Название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Рейтинги (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KP</a:t>
            </a: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IMDB, IVI, MAX)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Ссылки (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IVI, Lord Films)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Описание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Страны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Жанры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Тип (фильм / сериал / мультфильм)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Постер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	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5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Куда двигаться дальше?</a:t>
            </a:r>
            <a:endParaRPr lang="en-UA" sz="4800" dirty="0"/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id="{E13A78B2-80F1-8061-B079-D91B003820FF}"/>
              </a:ext>
            </a:extLst>
          </p:cNvPr>
          <p:cNvSpPr txBox="1">
            <a:spLocks/>
          </p:cNvSpPr>
          <p:nvPr/>
        </p:nvSpPr>
        <p:spPr>
          <a:xfrm>
            <a:off x="838200" y="1529200"/>
            <a:ext cx="10515600" cy="4516675"/>
          </a:xfrm>
          <a:prstGeom prst="rect">
            <a:avLst/>
          </a:prstGeom>
        </p:spPr>
        <p:txBody>
          <a:bodyPr vert="horz" wrap="square" lIns="0" tIns="0" rIns="0" bIns="0" anchor="ctr" anchorCtr="1">
            <a:no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Спарсить больше сайтов!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r>
              <a:rPr lang="ru-RU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Запоминать фильм / серию сериала, на котором остановился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14700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млекопитающее, лама, альпака, Земное животное&#10;&#10;Автоматически созданное описание">
            <a:extLst>
              <a:ext uri="{FF2B5EF4-FFF2-40B4-BE49-F238E27FC236}">
                <a16:creationId xmlns:a16="http://schemas.microsoft.com/office/drawing/2014/main" id="{932A0E56-86B5-5F9C-7A21-38CC58E27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" b="12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1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6389"/>
      </a:accent1>
      <a:accent2>
        <a:srgbClr val="C29865"/>
      </a:accent2>
      <a:accent3>
        <a:srgbClr val="A5A5A5"/>
      </a:accent3>
      <a:accent4>
        <a:srgbClr val="65405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202</Words>
  <Application>Microsoft Macintosh PowerPoint</Application>
  <PresentationFormat>Широкоэкранный</PresentationFormat>
  <Paragraphs>50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inpin heiti</vt:lpstr>
      <vt:lpstr>Wingdings</vt:lpstr>
      <vt:lpstr>Тема Office</vt:lpstr>
      <vt:lpstr>СINEMA BOT</vt:lpstr>
      <vt:lpstr>Как работает бот?</vt:lpstr>
      <vt:lpstr>Структура кода</vt:lpstr>
      <vt:lpstr>База данных</vt:lpstr>
      <vt:lpstr>Куда двигаться дальше?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Лена Степанова</cp:lastModifiedBy>
  <cp:revision>6</cp:revision>
  <dcterms:created xsi:type="dcterms:W3CDTF">2023-02-11T08:01:53Z</dcterms:created>
  <dcterms:modified xsi:type="dcterms:W3CDTF">2023-12-25T07:32:58Z</dcterms:modified>
</cp:coreProperties>
</file>