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57" r:id="rId6"/>
    <p:sldId id="261" r:id="rId7"/>
    <p:sldId id="264" r:id="rId8"/>
    <p:sldId id="265" r:id="rId9"/>
    <p:sldId id="266" r:id="rId10"/>
    <p:sldId id="267" r:id="rId11"/>
    <p:sldId id="268" r:id="rId12"/>
    <p:sldId id="262" r:id="rId13"/>
    <p:sldId id="263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4F96-56D0-4961-8187-0DDD15D7D86F}" type="datetimeFigureOut">
              <a:rPr kumimoji="1" lang="ja-JP" altLang="en-US" smtClean="0"/>
              <a:t>2020/12/23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09347-8764-4E18-909C-25616F7FBC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2336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4F96-56D0-4961-8187-0DDD15D7D86F}" type="datetimeFigureOut">
              <a:rPr kumimoji="1" lang="ja-JP" altLang="en-US" smtClean="0"/>
              <a:t>2020/12/23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09347-8764-4E18-909C-25616F7FBC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1301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4F96-56D0-4961-8187-0DDD15D7D86F}" type="datetimeFigureOut">
              <a:rPr kumimoji="1" lang="ja-JP" altLang="en-US" smtClean="0"/>
              <a:t>2020/12/23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09347-8764-4E18-909C-25616F7FBC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571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4F96-56D0-4961-8187-0DDD15D7D86F}" type="datetimeFigureOut">
              <a:rPr kumimoji="1" lang="ja-JP" altLang="en-US" smtClean="0"/>
              <a:t>2020/12/23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09347-8764-4E18-909C-25616F7FBC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7925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4F96-56D0-4961-8187-0DDD15D7D86F}" type="datetimeFigureOut">
              <a:rPr kumimoji="1" lang="ja-JP" altLang="en-US" smtClean="0"/>
              <a:t>2020/12/23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09347-8764-4E18-909C-25616F7FBC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1524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4F96-56D0-4961-8187-0DDD15D7D86F}" type="datetimeFigureOut">
              <a:rPr kumimoji="1" lang="ja-JP" altLang="en-US" smtClean="0"/>
              <a:t>2020/12/23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09347-8764-4E18-909C-25616F7FBC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5989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4F96-56D0-4961-8187-0DDD15D7D86F}" type="datetimeFigureOut">
              <a:rPr kumimoji="1" lang="ja-JP" altLang="en-US" smtClean="0"/>
              <a:t>2020/12/23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09347-8764-4E18-909C-25616F7FBC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0389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4F96-56D0-4961-8187-0DDD15D7D86F}" type="datetimeFigureOut">
              <a:rPr kumimoji="1" lang="ja-JP" altLang="en-US" smtClean="0"/>
              <a:t>2020/12/23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09347-8764-4E18-909C-25616F7FBC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949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4F96-56D0-4961-8187-0DDD15D7D86F}" type="datetimeFigureOut">
              <a:rPr kumimoji="1" lang="ja-JP" altLang="en-US" smtClean="0"/>
              <a:t>2020/12/23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09347-8764-4E18-909C-25616F7FBC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21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4F96-56D0-4961-8187-0DDD15D7D86F}" type="datetimeFigureOut">
              <a:rPr kumimoji="1" lang="ja-JP" altLang="en-US" smtClean="0"/>
              <a:t>2020/12/23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09347-8764-4E18-909C-25616F7FBC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0660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4F96-56D0-4961-8187-0DDD15D7D86F}" type="datetimeFigureOut">
              <a:rPr kumimoji="1" lang="ja-JP" altLang="en-US" smtClean="0"/>
              <a:t>2020/12/23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09347-8764-4E18-909C-25616F7FBC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7579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14F96-56D0-4961-8187-0DDD15D7D86F}" type="datetimeFigureOut">
              <a:rPr kumimoji="1" lang="ja-JP" altLang="en-US" smtClean="0"/>
              <a:t>2020/12/23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09347-8764-4E18-909C-25616F7FBC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7000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media" Target="../media/media2.mp3"/><Relationship Id="rId7" Type="http://schemas.openxmlformats.org/officeDocument/2006/relationships/image" Target="../media/image2.png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6.png"/><Relationship Id="rId5" Type="http://schemas.openxmlformats.org/officeDocument/2006/relationships/audio" Target="../media/media3.mp3"/><Relationship Id="rId10" Type="http://schemas.openxmlformats.org/officeDocument/2006/relationships/image" Target="../media/image5.png"/><Relationship Id="rId4" Type="http://schemas.microsoft.com/office/2007/relationships/media" Target="../media/media3.mp3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6" t="14909" r="10341" b="13697"/>
          <a:stretch/>
        </p:blipFill>
        <p:spPr>
          <a:xfrm>
            <a:off x="1205345" y="1022465"/>
            <a:ext cx="9725892" cy="4896198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4879571" y="4397432"/>
            <a:ext cx="357020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800" dirty="0" smtClean="0">
                <a:latin typeface="HGS行書体" panose="03000600000000000000" pitchFamily="66" charset="-128"/>
                <a:ea typeface="HGS行書体" panose="03000600000000000000" pitchFamily="66" charset="-128"/>
              </a:rPr>
              <a:t>仕様書</a:t>
            </a:r>
            <a:endParaRPr kumimoji="1" lang="ja-JP" altLang="en-US" sz="8800" dirty="0">
              <a:latin typeface="HGS行書体" panose="03000600000000000000" pitchFamily="66" charset="-128"/>
              <a:ea typeface="HGS行書体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316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24196" y="365760"/>
            <a:ext cx="4750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ステージ：</a:t>
            </a:r>
            <a:r>
              <a:rPr lang="ja-JP" altLang="en-US" dirty="0"/>
              <a:t>街中</a:t>
            </a:r>
            <a:r>
              <a:rPr lang="en-US" altLang="ja-JP" dirty="0"/>
              <a:t>(</a:t>
            </a:r>
            <a:r>
              <a:rPr lang="ja-JP" altLang="en-US" dirty="0"/>
              <a:t>ゴール：公園の公衆トイレ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5577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24196" y="365760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ステージ：</a:t>
            </a:r>
            <a:r>
              <a:rPr lang="ja-JP" altLang="en-US" dirty="0"/>
              <a:t>家</a:t>
            </a:r>
            <a:r>
              <a:rPr lang="en-US" altLang="ja-JP" dirty="0"/>
              <a:t>(</a:t>
            </a:r>
            <a:r>
              <a:rPr lang="ja-JP" altLang="en-US" dirty="0"/>
              <a:t>ゴール：家のトイレ</a:t>
            </a:r>
            <a:r>
              <a:rPr lang="en-US" altLang="ja-JP" dirty="0"/>
              <a:t>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9733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24196" y="36576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ゲーム</a:t>
            </a:r>
            <a:r>
              <a:rPr lang="ja-JP" altLang="en-US" dirty="0" smtClean="0"/>
              <a:t>中</a:t>
            </a:r>
            <a:r>
              <a:rPr kumimoji="1" lang="ja-JP" altLang="en-US" dirty="0" smtClean="0"/>
              <a:t>の仕様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463" y="787760"/>
            <a:ext cx="9391073" cy="52824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テキスト ボックス 11"/>
          <p:cNvSpPr txBox="1"/>
          <p:nvPr/>
        </p:nvSpPr>
        <p:spPr>
          <a:xfrm>
            <a:off x="1400463" y="790850"/>
            <a:ext cx="2781531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お金は変数</a:t>
            </a:r>
            <a:r>
              <a:rPr kumimoji="1" lang="en-US" altLang="ja-JP" sz="1400" dirty="0" smtClean="0"/>
              <a:t>(</a:t>
            </a:r>
            <a:r>
              <a:rPr kumimoji="1" lang="en-US" altLang="ja-JP" sz="1400" dirty="0" err="1" smtClean="0"/>
              <a:t>nMoney</a:t>
            </a:r>
            <a:r>
              <a:rPr kumimoji="1" lang="ja-JP" altLang="en-US" sz="1400" dirty="0" smtClean="0"/>
              <a:t>とか</a:t>
            </a:r>
            <a:r>
              <a:rPr kumimoji="1" lang="en-US" altLang="ja-JP" sz="1400" dirty="0" smtClean="0"/>
              <a:t>)</a:t>
            </a:r>
            <a:r>
              <a:rPr kumimoji="1" lang="ja-JP" altLang="en-US" sz="1400" dirty="0" smtClean="0"/>
              <a:t>で管理</a:t>
            </a:r>
            <a:endParaRPr kumimoji="1" lang="en-US" altLang="ja-JP" sz="1400" dirty="0" smtClean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016143" y="550426"/>
            <a:ext cx="377539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アイテム使用中はモデルを回転させる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使用時間が切れてきたら点滅、切れたら消す</a:t>
            </a:r>
            <a:endParaRPr kumimoji="1" lang="en-US" altLang="ja-JP" sz="1400" dirty="0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422563" y="2127896"/>
            <a:ext cx="215956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壁にはテクスチャを貼る</a:t>
            </a:r>
            <a:endParaRPr kumimoji="1" lang="en-US" altLang="ja-JP" sz="1400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0" y="3327634"/>
            <a:ext cx="3416320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膀胱ゲージ、スタミナも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変数で管理</a:t>
            </a:r>
            <a:endParaRPr kumimoji="1" lang="en-US" altLang="ja-JP" sz="1400" dirty="0" smtClean="0"/>
          </a:p>
          <a:p>
            <a:endParaRPr lang="en-US" altLang="ja-JP" sz="1400" dirty="0"/>
          </a:p>
          <a:p>
            <a:r>
              <a:rPr kumimoji="1" lang="ja-JP" altLang="en-US" sz="1400" dirty="0" smtClean="0"/>
              <a:t>膀胱ゲージは時間ごとに増えていく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スタミナは時間で回復、ダッシュで消費</a:t>
            </a:r>
            <a:endParaRPr kumimoji="1" lang="en-US" altLang="ja-JP" sz="1400" dirty="0" smtClean="0"/>
          </a:p>
        </p:txBody>
      </p:sp>
    </p:spTree>
    <p:extLst>
      <p:ext uri="{BB962C8B-B14F-4D97-AF65-F5344CB8AC3E}">
        <p14:creationId xmlns:p14="http://schemas.microsoft.com/office/powerpoint/2010/main" val="346041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24196" y="365760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ゲーム</a:t>
            </a:r>
            <a:r>
              <a:rPr lang="ja-JP" altLang="en-US" dirty="0" smtClean="0"/>
              <a:t>中</a:t>
            </a:r>
            <a:r>
              <a:rPr kumimoji="1" lang="ja-JP" altLang="en-US" dirty="0" smtClean="0"/>
              <a:t>の</a:t>
            </a:r>
            <a:r>
              <a:rPr kumimoji="1" lang="ja-JP" altLang="en-US" dirty="0" smtClean="0"/>
              <a:t>仕様</a:t>
            </a:r>
            <a:endParaRPr kumimoji="1" lang="en-US" altLang="ja-JP" dirty="0" smtClean="0"/>
          </a:p>
          <a:p>
            <a:r>
              <a:rPr lang="en-US" altLang="ja-JP" dirty="0" smtClean="0"/>
              <a:t>(</a:t>
            </a:r>
            <a:r>
              <a:rPr lang="ja-JP" altLang="en-US" dirty="0" smtClean="0"/>
              <a:t>自販機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481865" y="350369"/>
            <a:ext cx="5262979" cy="28623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アイテムはステージ上に置いてある自販機で購入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自販機に向かってパンチボタンを押せば、</a:t>
            </a:r>
            <a:endParaRPr lang="en-US" altLang="ja-JP" dirty="0" smtClean="0"/>
          </a:p>
          <a:p>
            <a:r>
              <a:rPr kumimoji="1" lang="ja-JP" altLang="en-US" dirty="0" smtClean="0"/>
              <a:t>アクションが手を伸ばすアクションに変わり</a:t>
            </a:r>
            <a:endParaRPr kumimoji="1" lang="en-US" altLang="ja-JP" dirty="0" smtClean="0"/>
          </a:p>
          <a:p>
            <a:r>
              <a:rPr lang="ja-JP" altLang="en-US" dirty="0"/>
              <a:t>便利</a:t>
            </a:r>
            <a:r>
              <a:rPr lang="ja-JP" altLang="en-US" dirty="0" smtClean="0"/>
              <a:t>アイテムが購入できる</a:t>
            </a:r>
            <a:endParaRPr lang="en-US" altLang="ja-JP" dirty="0"/>
          </a:p>
          <a:p>
            <a:endParaRPr lang="en-US" altLang="ja-JP" dirty="0" smtClean="0"/>
          </a:p>
          <a:p>
            <a:r>
              <a:rPr kumimoji="1" lang="ja-JP" altLang="en-US" dirty="0" smtClean="0"/>
              <a:t>購入したアイテムは即座に使用される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使用済み自販機は色を黒く変える</a:t>
            </a:r>
            <a:endParaRPr kumimoji="1" lang="en-US" altLang="ja-JP" dirty="0" smtClean="0"/>
          </a:p>
          <a:p>
            <a:r>
              <a:rPr lang="en-US" altLang="ja-JP" dirty="0" smtClean="0"/>
              <a:t>(</a:t>
            </a:r>
            <a:r>
              <a:rPr lang="ja-JP" altLang="en-US" dirty="0" smtClean="0"/>
              <a:t>いかにも使えなさそうな雰囲気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860590" y="1258052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Yes</a:t>
            </a:r>
            <a:endParaRPr kumimoji="1" lang="ja-JP" altLang="en-US" sz="1400" dirty="0"/>
          </a:p>
        </p:txBody>
      </p:sp>
      <p:sp>
        <p:nvSpPr>
          <p:cNvPr id="10" name="フローチャート: 端子 9"/>
          <p:cNvSpPr/>
          <p:nvPr/>
        </p:nvSpPr>
        <p:spPr>
          <a:xfrm>
            <a:off x="2681745" y="207624"/>
            <a:ext cx="1609725" cy="438150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自販機到着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フローチャート: 判断 15"/>
          <p:cNvSpPr/>
          <p:nvPr/>
        </p:nvSpPr>
        <p:spPr>
          <a:xfrm>
            <a:off x="2681743" y="862884"/>
            <a:ext cx="1609725" cy="43815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470941" y="915927"/>
            <a:ext cx="2031325" cy="369332"/>
          </a:xfrm>
          <a:prstGeom prst="rect">
            <a:avLst/>
          </a:prstGeom>
          <a:solidFill>
            <a:schemeClr val="bg1">
              <a:alpha val="50196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パンチボタン押下</a:t>
            </a:r>
            <a:endParaRPr kumimoji="1" lang="ja-JP" altLang="en-US" dirty="0"/>
          </a:p>
        </p:txBody>
      </p:sp>
      <p:cxnSp>
        <p:nvCxnSpPr>
          <p:cNvPr id="18" name="直線矢印コネクタ 17"/>
          <p:cNvCxnSpPr/>
          <p:nvPr/>
        </p:nvCxnSpPr>
        <p:spPr>
          <a:xfrm flipH="1">
            <a:off x="3486607" y="643809"/>
            <a:ext cx="1" cy="21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H="1">
            <a:off x="3486604" y="1304962"/>
            <a:ext cx="1" cy="21907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2860590" y="1918015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Yes</a:t>
            </a:r>
            <a:endParaRPr kumimoji="1" lang="ja-JP" altLang="en-US" sz="1400" dirty="0"/>
          </a:p>
        </p:txBody>
      </p:sp>
      <p:sp>
        <p:nvSpPr>
          <p:cNvPr id="23" name="フローチャート: 判断 22"/>
          <p:cNvSpPr/>
          <p:nvPr/>
        </p:nvSpPr>
        <p:spPr>
          <a:xfrm>
            <a:off x="2681743" y="1522847"/>
            <a:ext cx="1609725" cy="43815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470941" y="1575890"/>
            <a:ext cx="2031325" cy="369332"/>
          </a:xfrm>
          <a:prstGeom prst="rect">
            <a:avLst/>
          </a:prstGeom>
          <a:solidFill>
            <a:schemeClr val="bg1">
              <a:alpha val="50196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自販機が使用可能</a:t>
            </a:r>
            <a:endParaRPr kumimoji="1" lang="ja-JP" altLang="en-US" dirty="0"/>
          </a:p>
        </p:txBody>
      </p:sp>
      <p:cxnSp>
        <p:nvCxnSpPr>
          <p:cNvPr id="25" name="直線矢印コネクタ 24"/>
          <p:cNvCxnSpPr/>
          <p:nvPr/>
        </p:nvCxnSpPr>
        <p:spPr>
          <a:xfrm flipH="1">
            <a:off x="3486604" y="1964925"/>
            <a:ext cx="1" cy="21907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フローチャート: 処理 26"/>
          <p:cNvSpPr/>
          <p:nvPr/>
        </p:nvSpPr>
        <p:spPr>
          <a:xfrm>
            <a:off x="2681739" y="2818787"/>
            <a:ext cx="1609725" cy="43815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124689" y="2760803"/>
            <a:ext cx="2723823" cy="646331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買える範囲で一番高価な</a:t>
            </a:r>
            <a:endParaRPr kumimoji="1" lang="en-US" altLang="ja-JP" dirty="0" smtClean="0"/>
          </a:p>
          <a:p>
            <a:r>
              <a:rPr lang="ja-JP" altLang="en-US" dirty="0" smtClean="0"/>
              <a:t>アイテムを購入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860587" y="2551789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Yes</a:t>
            </a:r>
            <a:endParaRPr kumimoji="1" lang="ja-JP" altLang="en-US" sz="1400" dirty="0"/>
          </a:p>
        </p:txBody>
      </p:sp>
      <p:sp>
        <p:nvSpPr>
          <p:cNvPr id="30" name="フローチャート: 判断 29"/>
          <p:cNvSpPr/>
          <p:nvPr/>
        </p:nvSpPr>
        <p:spPr>
          <a:xfrm>
            <a:off x="2681740" y="2156621"/>
            <a:ext cx="1609725" cy="43815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470938" y="2209664"/>
            <a:ext cx="2031325" cy="369332"/>
          </a:xfrm>
          <a:prstGeom prst="rect">
            <a:avLst/>
          </a:prstGeom>
          <a:solidFill>
            <a:schemeClr val="bg1">
              <a:alpha val="50196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お金が足りている</a:t>
            </a:r>
            <a:endParaRPr kumimoji="1" lang="ja-JP" altLang="en-US" dirty="0"/>
          </a:p>
        </p:txBody>
      </p:sp>
      <p:cxnSp>
        <p:nvCxnSpPr>
          <p:cNvPr id="32" name="直線矢印コネクタ 31"/>
          <p:cNvCxnSpPr/>
          <p:nvPr/>
        </p:nvCxnSpPr>
        <p:spPr>
          <a:xfrm flipH="1">
            <a:off x="3486601" y="2598699"/>
            <a:ext cx="1" cy="21907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フローチャート: 処理 33"/>
          <p:cNvSpPr/>
          <p:nvPr/>
        </p:nvSpPr>
        <p:spPr>
          <a:xfrm>
            <a:off x="2681739" y="3481968"/>
            <a:ext cx="1609725" cy="43815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355520" y="3519176"/>
            <a:ext cx="2262158" cy="369332"/>
          </a:xfrm>
          <a:prstGeom prst="rect">
            <a:avLst/>
          </a:prstGeom>
          <a:solidFill>
            <a:schemeClr val="bg1">
              <a:alpha val="50196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自販機を使用不可に</a:t>
            </a:r>
            <a:endParaRPr kumimoji="1" lang="ja-JP" altLang="en-US" dirty="0"/>
          </a:p>
        </p:txBody>
      </p:sp>
      <p:cxnSp>
        <p:nvCxnSpPr>
          <p:cNvPr id="36" name="直線矢印コネクタ 35"/>
          <p:cNvCxnSpPr/>
          <p:nvPr/>
        </p:nvCxnSpPr>
        <p:spPr>
          <a:xfrm flipH="1">
            <a:off x="3486599" y="3268675"/>
            <a:ext cx="1" cy="21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フローチャート: 端子 36"/>
          <p:cNvSpPr/>
          <p:nvPr/>
        </p:nvSpPr>
        <p:spPr>
          <a:xfrm>
            <a:off x="2681736" y="4816242"/>
            <a:ext cx="1609725" cy="438150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終了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線矢印コネクタ 37"/>
          <p:cNvCxnSpPr/>
          <p:nvPr/>
        </p:nvCxnSpPr>
        <p:spPr>
          <a:xfrm flipH="1">
            <a:off x="3486599" y="3919934"/>
            <a:ext cx="1" cy="21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フローチャート: 処理 40"/>
          <p:cNvSpPr/>
          <p:nvPr/>
        </p:nvSpPr>
        <p:spPr>
          <a:xfrm>
            <a:off x="2681736" y="4159201"/>
            <a:ext cx="1609725" cy="43815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2701766" y="4193426"/>
            <a:ext cx="1569660" cy="369332"/>
          </a:xfrm>
          <a:prstGeom prst="rect">
            <a:avLst/>
          </a:prstGeom>
          <a:solidFill>
            <a:schemeClr val="bg1">
              <a:alpha val="50196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アイテム使用</a:t>
            </a:r>
            <a:endParaRPr kumimoji="1" lang="ja-JP" altLang="en-US" dirty="0"/>
          </a:p>
        </p:txBody>
      </p:sp>
      <p:cxnSp>
        <p:nvCxnSpPr>
          <p:cNvPr id="43" name="直線矢印コネクタ 42"/>
          <p:cNvCxnSpPr/>
          <p:nvPr/>
        </p:nvCxnSpPr>
        <p:spPr>
          <a:xfrm flipH="1">
            <a:off x="3486596" y="4597167"/>
            <a:ext cx="1" cy="21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3481176" y="2675308"/>
            <a:ext cx="119917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V="1">
            <a:off x="4685766" y="1366032"/>
            <a:ext cx="0" cy="330792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>
            <a:off x="3486596" y="4673961"/>
            <a:ext cx="1199170" cy="0"/>
          </a:xfrm>
          <a:prstGeom prst="line">
            <a:avLst/>
          </a:prstGeom>
          <a:ln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3481176" y="2044905"/>
            <a:ext cx="119917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3481176" y="1366032"/>
            <a:ext cx="119917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4686410" y="1340087"/>
            <a:ext cx="420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No</a:t>
            </a:r>
            <a:endParaRPr kumimoji="1" lang="ja-JP" altLang="en-US" sz="1400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686410" y="2044905"/>
            <a:ext cx="420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No</a:t>
            </a:r>
            <a:endParaRPr kumimoji="1" lang="ja-JP" altLang="en-US" sz="1400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4678182" y="2685969"/>
            <a:ext cx="420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No</a:t>
            </a:r>
            <a:endParaRPr kumimoji="1" lang="ja-JP" altLang="en-US" sz="1400" dirty="0"/>
          </a:p>
        </p:txBody>
      </p:sp>
      <p:pic>
        <p:nvPicPr>
          <p:cNvPr id="55" name="図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897" y="3634809"/>
            <a:ext cx="4192103" cy="23580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6" name="テキスト ボックス 55"/>
          <p:cNvSpPr txBox="1"/>
          <p:nvPr/>
        </p:nvSpPr>
        <p:spPr>
          <a:xfrm>
            <a:off x="8314015" y="4139009"/>
            <a:ext cx="3877985" cy="203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自販機の前にプレイヤーが来たとき</a:t>
            </a:r>
            <a:endParaRPr kumimoji="1" lang="en-US" altLang="ja-JP" dirty="0" smtClean="0"/>
          </a:p>
          <a:p>
            <a:r>
              <a:rPr kumimoji="1" lang="ja-JP" altLang="en-US" dirty="0" smtClean="0"/>
              <a:t>ゲームパッド操作なら</a:t>
            </a:r>
            <a:r>
              <a:rPr kumimoji="1" lang="en-US" altLang="ja-JP" dirty="0" smtClean="0"/>
              <a:t>X</a:t>
            </a:r>
            <a:r>
              <a:rPr kumimoji="1" lang="ja-JP" altLang="en-US" dirty="0" smtClean="0"/>
              <a:t>ボタン</a:t>
            </a:r>
            <a:endParaRPr kumimoji="1" lang="en-US" altLang="ja-JP" dirty="0" smtClean="0"/>
          </a:p>
          <a:p>
            <a:r>
              <a:rPr lang="ja-JP" altLang="en-US" dirty="0" smtClean="0"/>
              <a:t>キーボード操作なら左クリック</a:t>
            </a:r>
            <a:endParaRPr lang="en-US" altLang="ja-JP" dirty="0" smtClean="0"/>
          </a:p>
          <a:p>
            <a:r>
              <a:rPr kumimoji="1" lang="ja-JP" altLang="en-US" dirty="0" smtClean="0"/>
              <a:t>のアイコンを表示させる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アイコンはビルボードで表示</a:t>
            </a:r>
            <a:endParaRPr kumimoji="1" lang="en-US" altLang="ja-JP" dirty="0" smtClean="0"/>
          </a:p>
          <a:p>
            <a:r>
              <a:rPr lang="ja-JP" altLang="en-US" dirty="0" smtClean="0"/>
              <a:t>ゆっくり上下移動させる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978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24196" y="3657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70527" y="1470660"/>
            <a:ext cx="410881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１、ゲームの流れ（フローチャート）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２、タイトル画面の仕様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３、ステージ選択の仕様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４、ゲーム中の仕様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５、リザルト画面の仕様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６、設定画面の仕様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７、キーコンフィグの仕様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671050" y="1470660"/>
            <a:ext cx="223651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画面サイズ：</a:t>
            </a:r>
            <a:r>
              <a:rPr kumimoji="1" lang="en-US" altLang="ja-JP" sz="1400" dirty="0" smtClean="0"/>
              <a:t>1920×1080</a:t>
            </a:r>
          </a:p>
        </p:txBody>
      </p:sp>
    </p:spTree>
    <p:extLst>
      <p:ext uri="{BB962C8B-B14F-4D97-AF65-F5344CB8AC3E}">
        <p14:creationId xmlns:p14="http://schemas.microsoft.com/office/powerpoint/2010/main" val="149653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テキスト ボックス 91"/>
          <p:cNvSpPr txBox="1"/>
          <p:nvPr/>
        </p:nvSpPr>
        <p:spPr>
          <a:xfrm>
            <a:off x="3861592" y="5321609"/>
            <a:ext cx="420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No</a:t>
            </a:r>
            <a:endParaRPr kumimoji="1" lang="ja-JP" altLang="en-US" sz="1400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6987283" y="1355943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Yes</a:t>
            </a:r>
            <a:endParaRPr kumimoji="1" lang="ja-JP" altLang="en-US" sz="14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890394" y="5973714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Yes</a:t>
            </a:r>
            <a:endParaRPr kumimoji="1" lang="ja-JP" altLang="en-US" sz="1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624064" y="2004595"/>
            <a:ext cx="628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Enter</a:t>
            </a:r>
            <a:endParaRPr kumimoji="1" lang="ja-JP" altLang="en-US" sz="1400" dirty="0"/>
          </a:p>
        </p:txBody>
      </p:sp>
      <p:sp>
        <p:nvSpPr>
          <p:cNvPr id="2" name="フローチャート: 端子 1"/>
          <p:cNvSpPr/>
          <p:nvPr/>
        </p:nvSpPr>
        <p:spPr>
          <a:xfrm>
            <a:off x="3445219" y="296942"/>
            <a:ext cx="1609725" cy="438150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起動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4196" y="36576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ゲームの流れ</a:t>
            </a:r>
            <a:endParaRPr kumimoji="1" lang="ja-JP" altLang="en-US" dirty="0"/>
          </a:p>
        </p:txBody>
      </p:sp>
      <p:sp>
        <p:nvSpPr>
          <p:cNvPr id="4" name="フローチャート: 処理 3"/>
          <p:cNvSpPr/>
          <p:nvPr/>
        </p:nvSpPr>
        <p:spPr>
          <a:xfrm>
            <a:off x="3445218" y="952202"/>
            <a:ext cx="1609725" cy="43815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タイトル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フローチャート: 判断 4"/>
          <p:cNvSpPr/>
          <p:nvPr/>
        </p:nvSpPr>
        <p:spPr>
          <a:xfrm>
            <a:off x="3445217" y="1609427"/>
            <a:ext cx="1609725" cy="43815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41579" y="1662470"/>
            <a:ext cx="1107996" cy="369332"/>
          </a:xfrm>
          <a:prstGeom prst="rect">
            <a:avLst/>
          </a:prstGeom>
          <a:solidFill>
            <a:schemeClr val="bg1">
              <a:alpha val="50196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キー押下</a:t>
            </a:r>
            <a:endParaRPr kumimoji="1" lang="ja-JP" altLang="en-US" dirty="0"/>
          </a:p>
        </p:txBody>
      </p:sp>
      <p:cxnSp>
        <p:nvCxnSpPr>
          <p:cNvPr id="9" name="直線矢印コネクタ 8"/>
          <p:cNvCxnSpPr>
            <a:endCxn id="4" idx="0"/>
          </p:cNvCxnSpPr>
          <p:nvPr/>
        </p:nvCxnSpPr>
        <p:spPr>
          <a:xfrm flipH="1">
            <a:off x="4250081" y="733127"/>
            <a:ext cx="1" cy="21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flipH="1">
            <a:off x="4250079" y="1390352"/>
            <a:ext cx="1" cy="21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 flipH="1">
            <a:off x="4250078" y="2051505"/>
            <a:ext cx="1" cy="21907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カギ線コネクタ 12"/>
          <p:cNvCxnSpPr>
            <a:endCxn id="4" idx="3"/>
          </p:cNvCxnSpPr>
          <p:nvPr/>
        </p:nvCxnSpPr>
        <p:spPr>
          <a:xfrm rot="5400000" flipH="1" flipV="1">
            <a:off x="4188940" y="1232416"/>
            <a:ext cx="927141" cy="804865"/>
          </a:xfrm>
          <a:prstGeom prst="bentConnector4">
            <a:avLst>
              <a:gd name="adj1" fmla="val 1424"/>
              <a:gd name="adj2" fmla="val 128402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4927263" y="2018124"/>
            <a:ext cx="420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No</a:t>
            </a:r>
            <a:endParaRPr kumimoji="1" lang="ja-JP" altLang="en-US" sz="1400" dirty="0"/>
          </a:p>
        </p:txBody>
      </p:sp>
      <p:cxnSp>
        <p:nvCxnSpPr>
          <p:cNvPr id="22" name="直線矢印コネクタ 21"/>
          <p:cNvCxnSpPr/>
          <p:nvPr/>
        </p:nvCxnSpPr>
        <p:spPr>
          <a:xfrm flipH="1">
            <a:off x="4278132" y="3351152"/>
            <a:ext cx="1" cy="21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フローチャート: 処理 22"/>
          <p:cNvSpPr/>
          <p:nvPr/>
        </p:nvSpPr>
        <p:spPr>
          <a:xfrm>
            <a:off x="3445216" y="4216978"/>
            <a:ext cx="1609725" cy="43815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ゲーム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フローチャート: 判断 23"/>
          <p:cNvSpPr/>
          <p:nvPr/>
        </p:nvSpPr>
        <p:spPr>
          <a:xfrm>
            <a:off x="3445218" y="5535564"/>
            <a:ext cx="1609725" cy="43815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888165" y="5588607"/>
            <a:ext cx="2723823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クリア・ゲームオーバー</a:t>
            </a:r>
            <a:endParaRPr kumimoji="1" lang="ja-JP" altLang="en-US" dirty="0"/>
          </a:p>
        </p:txBody>
      </p:sp>
      <p:cxnSp>
        <p:nvCxnSpPr>
          <p:cNvPr id="26" name="直線矢印コネクタ 25"/>
          <p:cNvCxnSpPr/>
          <p:nvPr/>
        </p:nvCxnSpPr>
        <p:spPr>
          <a:xfrm flipH="1">
            <a:off x="4250079" y="5977642"/>
            <a:ext cx="1" cy="21907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/>
          <p:cNvCxnSpPr/>
          <p:nvPr/>
        </p:nvCxnSpPr>
        <p:spPr>
          <a:xfrm>
            <a:off x="4250082" y="6041503"/>
            <a:ext cx="1252947" cy="816499"/>
          </a:xfrm>
          <a:prstGeom prst="bentConnector3">
            <a:avLst>
              <a:gd name="adj1" fmla="val 99759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3861593" y="5944261"/>
            <a:ext cx="420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No</a:t>
            </a:r>
            <a:endParaRPr kumimoji="1" lang="ja-JP" altLang="en-US" sz="1400" dirty="0"/>
          </a:p>
        </p:txBody>
      </p:sp>
      <p:cxnSp>
        <p:nvCxnSpPr>
          <p:cNvPr id="30" name="直線矢印コネクタ 29"/>
          <p:cNvCxnSpPr/>
          <p:nvPr/>
        </p:nvCxnSpPr>
        <p:spPr>
          <a:xfrm flipH="1">
            <a:off x="4250077" y="4660525"/>
            <a:ext cx="1" cy="21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片側の 2 つの角を切り取った四角形 43"/>
          <p:cNvSpPr/>
          <p:nvPr/>
        </p:nvSpPr>
        <p:spPr>
          <a:xfrm>
            <a:off x="3445216" y="3570882"/>
            <a:ext cx="1609725" cy="428983"/>
          </a:xfrm>
          <a:prstGeom prst="snip2SameRect">
            <a:avLst>
              <a:gd name="adj1" fmla="val 32210"/>
              <a:gd name="adj2" fmla="val 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3377885" y="3606393"/>
            <a:ext cx="1800493" cy="369332"/>
          </a:xfrm>
          <a:prstGeom prst="rect">
            <a:avLst/>
          </a:prstGeom>
          <a:solidFill>
            <a:schemeClr val="bg1">
              <a:alpha val="50196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ゲーム中ループ</a:t>
            </a:r>
            <a:endParaRPr kumimoji="1" lang="ja-JP" altLang="en-US" dirty="0"/>
          </a:p>
        </p:txBody>
      </p:sp>
      <p:cxnSp>
        <p:nvCxnSpPr>
          <p:cNvPr id="46" name="直線矢印コネクタ 45"/>
          <p:cNvCxnSpPr/>
          <p:nvPr/>
        </p:nvCxnSpPr>
        <p:spPr>
          <a:xfrm flipH="1">
            <a:off x="4278131" y="3997901"/>
            <a:ext cx="1" cy="21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片側の 2 つの角を切り取った四角形 46"/>
          <p:cNvSpPr/>
          <p:nvPr/>
        </p:nvSpPr>
        <p:spPr>
          <a:xfrm flipV="1">
            <a:off x="3445216" y="6199933"/>
            <a:ext cx="1609725" cy="428983"/>
          </a:xfrm>
          <a:prstGeom prst="snip2SameRect">
            <a:avLst>
              <a:gd name="adj1" fmla="val 32210"/>
              <a:gd name="adj2" fmla="val 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811489" y="6228448"/>
            <a:ext cx="877163" cy="369332"/>
          </a:xfrm>
          <a:prstGeom prst="rect">
            <a:avLst/>
          </a:prstGeom>
          <a:solidFill>
            <a:schemeClr val="bg1">
              <a:alpha val="50196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ループ</a:t>
            </a:r>
            <a:endParaRPr kumimoji="1" lang="ja-JP" altLang="en-US" dirty="0"/>
          </a:p>
        </p:txBody>
      </p:sp>
      <p:cxnSp>
        <p:nvCxnSpPr>
          <p:cNvPr id="50" name="カギ線コネクタ 49"/>
          <p:cNvCxnSpPr>
            <a:stCxn id="45" idx="1"/>
            <a:endCxn id="47" idx="2"/>
          </p:cNvCxnSpPr>
          <p:nvPr/>
        </p:nvCxnSpPr>
        <p:spPr>
          <a:xfrm rot="10800000" flipH="1" flipV="1">
            <a:off x="3377884" y="3791058"/>
            <a:ext cx="67331" cy="2623365"/>
          </a:xfrm>
          <a:prstGeom prst="bentConnector3">
            <a:avLst>
              <a:gd name="adj1" fmla="val -339517"/>
            </a:avLst>
          </a:prstGeom>
          <a:ln>
            <a:solidFill>
              <a:schemeClr val="accent2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フローチャート: 処理 53"/>
          <p:cNvSpPr/>
          <p:nvPr/>
        </p:nvSpPr>
        <p:spPr>
          <a:xfrm>
            <a:off x="6671050" y="296942"/>
            <a:ext cx="1609725" cy="43815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リザルト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>
            <a:endCxn id="54" idx="0"/>
          </p:cNvCxnSpPr>
          <p:nvPr/>
        </p:nvCxnSpPr>
        <p:spPr>
          <a:xfrm>
            <a:off x="7475910" y="0"/>
            <a:ext cx="3" cy="296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フローチャート: 判断 55"/>
          <p:cNvSpPr/>
          <p:nvPr/>
        </p:nvSpPr>
        <p:spPr>
          <a:xfrm>
            <a:off x="6671050" y="952202"/>
            <a:ext cx="1609725" cy="43815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6575664" y="1005245"/>
            <a:ext cx="1800493" cy="369332"/>
          </a:xfrm>
          <a:prstGeom prst="rect">
            <a:avLst/>
          </a:prstGeom>
          <a:solidFill>
            <a:schemeClr val="bg1">
              <a:alpha val="50196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ランク</a:t>
            </a:r>
            <a:r>
              <a:rPr kumimoji="1" lang="ja-JP" altLang="en-US" dirty="0" smtClean="0"/>
              <a:t>がトップ</a:t>
            </a:r>
            <a:endParaRPr kumimoji="1" lang="ja-JP" altLang="en-US" dirty="0"/>
          </a:p>
        </p:txBody>
      </p:sp>
      <p:cxnSp>
        <p:nvCxnSpPr>
          <p:cNvPr id="58" name="直線矢印コネクタ 57"/>
          <p:cNvCxnSpPr/>
          <p:nvPr/>
        </p:nvCxnSpPr>
        <p:spPr>
          <a:xfrm flipH="1">
            <a:off x="7475912" y="733127"/>
            <a:ext cx="1" cy="21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 flipH="1">
            <a:off x="7475911" y="1394280"/>
            <a:ext cx="1" cy="21907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8186452" y="1404698"/>
            <a:ext cx="420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No</a:t>
            </a:r>
            <a:endParaRPr kumimoji="1" lang="ja-JP" altLang="en-US" sz="1400" dirty="0"/>
          </a:p>
        </p:txBody>
      </p:sp>
      <p:sp>
        <p:nvSpPr>
          <p:cNvPr id="63" name="フローチャート: 処理 62"/>
          <p:cNvSpPr/>
          <p:nvPr/>
        </p:nvSpPr>
        <p:spPr>
          <a:xfrm>
            <a:off x="6671050" y="1607224"/>
            <a:ext cx="1609725" cy="43815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ランク更新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3" name="直線矢印コネクタ 72"/>
          <p:cNvCxnSpPr/>
          <p:nvPr/>
        </p:nvCxnSpPr>
        <p:spPr>
          <a:xfrm flipH="1">
            <a:off x="4250077" y="6645862"/>
            <a:ext cx="1" cy="21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テキスト ボックス 86"/>
          <p:cNvSpPr txBox="1"/>
          <p:nvPr/>
        </p:nvSpPr>
        <p:spPr>
          <a:xfrm>
            <a:off x="4890394" y="5287070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Yes</a:t>
            </a:r>
            <a:endParaRPr kumimoji="1" lang="ja-JP" altLang="en-US" sz="1400" dirty="0"/>
          </a:p>
        </p:txBody>
      </p:sp>
      <p:sp>
        <p:nvSpPr>
          <p:cNvPr id="88" name="フローチャート: 判断 87"/>
          <p:cNvSpPr/>
          <p:nvPr/>
        </p:nvSpPr>
        <p:spPr>
          <a:xfrm>
            <a:off x="3445213" y="4861060"/>
            <a:ext cx="1609725" cy="438150"/>
          </a:xfrm>
          <a:prstGeom prst="flowChartDecision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3580657" y="4914009"/>
            <a:ext cx="1338828" cy="369332"/>
          </a:xfrm>
          <a:prstGeom prst="rect">
            <a:avLst/>
          </a:prstGeom>
          <a:solidFill>
            <a:schemeClr val="bg1">
              <a:alpha val="50196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ゲーム終了</a:t>
            </a:r>
            <a:endParaRPr kumimoji="1" lang="ja-JP" altLang="en-US" dirty="0"/>
          </a:p>
        </p:txBody>
      </p:sp>
      <p:cxnSp>
        <p:nvCxnSpPr>
          <p:cNvPr id="90" name="直線矢印コネクタ 89"/>
          <p:cNvCxnSpPr/>
          <p:nvPr/>
        </p:nvCxnSpPr>
        <p:spPr>
          <a:xfrm flipH="1">
            <a:off x="4250074" y="5303138"/>
            <a:ext cx="1" cy="2190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カギ線コネクタ 90"/>
          <p:cNvCxnSpPr/>
          <p:nvPr/>
        </p:nvCxnSpPr>
        <p:spPr>
          <a:xfrm rot="5400000" flipH="1" flipV="1">
            <a:off x="3539502" y="3834613"/>
            <a:ext cx="2226013" cy="804868"/>
          </a:xfrm>
          <a:prstGeom prst="bentConnector4">
            <a:avLst>
              <a:gd name="adj1" fmla="val 578"/>
              <a:gd name="adj2" fmla="val 12840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カギ線コネクタ 108"/>
          <p:cNvCxnSpPr>
            <a:endCxn id="54" idx="3"/>
          </p:cNvCxnSpPr>
          <p:nvPr/>
        </p:nvCxnSpPr>
        <p:spPr>
          <a:xfrm rot="5400000">
            <a:off x="8222630" y="58148"/>
            <a:ext cx="516015" cy="399723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/>
          <p:nvPr/>
        </p:nvCxnSpPr>
        <p:spPr>
          <a:xfrm>
            <a:off x="7475909" y="1415930"/>
            <a:ext cx="119917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コネクタ 146"/>
          <p:cNvCxnSpPr/>
          <p:nvPr/>
        </p:nvCxnSpPr>
        <p:spPr>
          <a:xfrm flipV="1">
            <a:off x="8680499" y="1415930"/>
            <a:ext cx="0" cy="72540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コネクタ 149"/>
          <p:cNvCxnSpPr/>
          <p:nvPr/>
        </p:nvCxnSpPr>
        <p:spPr>
          <a:xfrm>
            <a:off x="7481329" y="2142736"/>
            <a:ext cx="1199170" cy="0"/>
          </a:xfrm>
          <a:prstGeom prst="line">
            <a:avLst/>
          </a:prstGeom>
          <a:ln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矢印コネクタ 159"/>
          <p:cNvCxnSpPr/>
          <p:nvPr/>
        </p:nvCxnSpPr>
        <p:spPr>
          <a:xfrm flipH="1">
            <a:off x="7475912" y="2047577"/>
            <a:ext cx="1" cy="21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テキスト ボックス 167"/>
          <p:cNvSpPr txBox="1"/>
          <p:nvPr/>
        </p:nvSpPr>
        <p:spPr>
          <a:xfrm>
            <a:off x="7494058" y="2657349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Yes</a:t>
            </a:r>
            <a:endParaRPr kumimoji="1" lang="ja-JP" altLang="en-US" sz="1400" dirty="0"/>
          </a:p>
        </p:txBody>
      </p:sp>
      <p:sp>
        <p:nvSpPr>
          <p:cNvPr id="169" name="フローチャート: 判断 168"/>
          <p:cNvSpPr/>
          <p:nvPr/>
        </p:nvSpPr>
        <p:spPr>
          <a:xfrm>
            <a:off x="6677293" y="2273974"/>
            <a:ext cx="1609725" cy="43815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0" name="テキスト ボックス 169"/>
          <p:cNvSpPr txBox="1"/>
          <p:nvPr/>
        </p:nvSpPr>
        <p:spPr>
          <a:xfrm>
            <a:off x="6581907" y="2327017"/>
            <a:ext cx="1800493" cy="369332"/>
          </a:xfrm>
          <a:prstGeom prst="rect">
            <a:avLst/>
          </a:prstGeom>
          <a:solidFill>
            <a:schemeClr val="bg1">
              <a:alpha val="50196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dirty="0"/>
              <a:t>ゲーム</a:t>
            </a:r>
            <a:r>
              <a:rPr lang="ja-JP" altLang="en-US" dirty="0" smtClean="0"/>
              <a:t>を</a:t>
            </a:r>
            <a:r>
              <a:rPr lang="ja-JP" altLang="en-US" dirty="0"/>
              <a:t>続</a:t>
            </a:r>
            <a:r>
              <a:rPr lang="ja-JP" altLang="en-US" dirty="0" smtClean="0"/>
              <a:t>ける</a:t>
            </a:r>
            <a:endParaRPr kumimoji="1" lang="ja-JP" altLang="en-US" dirty="0"/>
          </a:p>
        </p:txBody>
      </p:sp>
      <p:sp>
        <p:nvSpPr>
          <p:cNvPr id="172" name="テキスト ボックス 171"/>
          <p:cNvSpPr txBox="1"/>
          <p:nvPr/>
        </p:nvSpPr>
        <p:spPr>
          <a:xfrm>
            <a:off x="6306000" y="2711325"/>
            <a:ext cx="420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No</a:t>
            </a:r>
            <a:endParaRPr kumimoji="1" lang="ja-JP" altLang="en-US" sz="1400" dirty="0"/>
          </a:p>
        </p:txBody>
      </p:sp>
      <p:cxnSp>
        <p:nvCxnSpPr>
          <p:cNvPr id="173" name="直線コネクタ 172"/>
          <p:cNvCxnSpPr/>
          <p:nvPr/>
        </p:nvCxnSpPr>
        <p:spPr>
          <a:xfrm>
            <a:off x="5712856" y="2746408"/>
            <a:ext cx="176847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コネクタ 173"/>
          <p:cNvCxnSpPr/>
          <p:nvPr/>
        </p:nvCxnSpPr>
        <p:spPr>
          <a:xfrm flipV="1">
            <a:off x="5712856" y="1170459"/>
            <a:ext cx="0" cy="156901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片側の 2 つの角を切り取った四角形 188"/>
          <p:cNvSpPr/>
          <p:nvPr/>
        </p:nvSpPr>
        <p:spPr>
          <a:xfrm>
            <a:off x="3445217" y="2257177"/>
            <a:ext cx="1609725" cy="428983"/>
          </a:xfrm>
          <a:prstGeom prst="snip2SameRect">
            <a:avLst>
              <a:gd name="adj1" fmla="val 32210"/>
              <a:gd name="adj2" fmla="val 0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0" name="テキスト ボックス 189"/>
          <p:cNvSpPr txBox="1"/>
          <p:nvPr/>
        </p:nvSpPr>
        <p:spPr>
          <a:xfrm>
            <a:off x="3465241" y="2292688"/>
            <a:ext cx="1569660" cy="369332"/>
          </a:xfrm>
          <a:prstGeom prst="rect">
            <a:avLst/>
          </a:prstGeom>
          <a:solidFill>
            <a:schemeClr val="bg1">
              <a:alpha val="50196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メインループ</a:t>
            </a:r>
            <a:endParaRPr kumimoji="1" lang="ja-JP" altLang="en-US" dirty="0"/>
          </a:p>
        </p:txBody>
      </p:sp>
      <p:cxnSp>
        <p:nvCxnSpPr>
          <p:cNvPr id="191" name="直線矢印コネクタ 190"/>
          <p:cNvCxnSpPr/>
          <p:nvPr/>
        </p:nvCxnSpPr>
        <p:spPr>
          <a:xfrm flipH="1">
            <a:off x="4250070" y="2700137"/>
            <a:ext cx="1" cy="21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片側の 2 つの角を切り取った四角形 63"/>
          <p:cNvSpPr/>
          <p:nvPr/>
        </p:nvSpPr>
        <p:spPr>
          <a:xfrm flipV="1">
            <a:off x="6671050" y="2909548"/>
            <a:ext cx="1609725" cy="428983"/>
          </a:xfrm>
          <a:prstGeom prst="snip2SameRect">
            <a:avLst>
              <a:gd name="adj1" fmla="val 32210"/>
              <a:gd name="adj2" fmla="val 0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7037319" y="2938063"/>
            <a:ext cx="877163" cy="369332"/>
          </a:xfrm>
          <a:prstGeom prst="rect">
            <a:avLst/>
          </a:prstGeom>
          <a:solidFill>
            <a:schemeClr val="bg1">
              <a:alpha val="50196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ループ</a:t>
            </a:r>
            <a:endParaRPr kumimoji="1" lang="ja-JP" altLang="en-US" dirty="0"/>
          </a:p>
        </p:txBody>
      </p:sp>
      <p:cxnSp>
        <p:nvCxnSpPr>
          <p:cNvPr id="66" name="直線矢印コネクタ 65"/>
          <p:cNvCxnSpPr/>
          <p:nvPr/>
        </p:nvCxnSpPr>
        <p:spPr>
          <a:xfrm flipH="1">
            <a:off x="7475913" y="2700136"/>
            <a:ext cx="1" cy="21907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>
            <a:off x="2834474" y="2477354"/>
            <a:ext cx="57707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2834474" y="2477354"/>
            <a:ext cx="0" cy="438064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/>
          <p:nvPr/>
        </p:nvCxnSpPr>
        <p:spPr>
          <a:xfrm>
            <a:off x="6093974" y="3124040"/>
            <a:ext cx="577076" cy="0"/>
          </a:xfrm>
          <a:prstGeom prst="straightConnector1">
            <a:avLst/>
          </a:prstGeom>
          <a:ln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 flipV="1">
            <a:off x="6093974" y="0"/>
            <a:ext cx="0" cy="313128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フローチャート: 端子 80"/>
          <p:cNvSpPr/>
          <p:nvPr/>
        </p:nvSpPr>
        <p:spPr>
          <a:xfrm>
            <a:off x="895148" y="2800027"/>
            <a:ext cx="1609725" cy="438150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終了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3" name="直線コネクタ 82"/>
          <p:cNvCxnSpPr/>
          <p:nvPr/>
        </p:nvCxnSpPr>
        <p:spPr>
          <a:xfrm>
            <a:off x="5054938" y="1170459"/>
            <a:ext cx="657918" cy="0"/>
          </a:xfrm>
          <a:prstGeom prst="line">
            <a:avLst/>
          </a:prstGeom>
          <a:ln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/>
          <p:nvPr/>
        </p:nvCxnSpPr>
        <p:spPr>
          <a:xfrm>
            <a:off x="1700009" y="1826299"/>
            <a:ext cx="1745204" cy="0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>
            <a:endCxn id="81" idx="0"/>
          </p:cNvCxnSpPr>
          <p:nvPr/>
        </p:nvCxnSpPr>
        <p:spPr>
          <a:xfrm>
            <a:off x="1700011" y="1832430"/>
            <a:ext cx="0" cy="9675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テキスト ボックス 95"/>
          <p:cNvSpPr txBox="1"/>
          <p:nvPr/>
        </p:nvSpPr>
        <p:spPr>
          <a:xfrm>
            <a:off x="2831799" y="1809570"/>
            <a:ext cx="47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Esc</a:t>
            </a:r>
            <a:endParaRPr kumimoji="1" lang="ja-JP" altLang="en-US" sz="1400" dirty="0"/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6671050" y="3570227"/>
            <a:ext cx="3352200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タイトル画面で</a:t>
            </a:r>
            <a:r>
              <a:rPr kumimoji="1" lang="en-US" altLang="ja-JP" sz="1400" dirty="0" smtClean="0"/>
              <a:t>Esc</a:t>
            </a:r>
            <a:r>
              <a:rPr kumimoji="1" lang="ja-JP" altLang="en-US" sz="1400" dirty="0" smtClean="0"/>
              <a:t>を押すとゲーム終了</a:t>
            </a:r>
            <a:endParaRPr kumimoji="1" lang="en-US" altLang="ja-JP" sz="1400" dirty="0" smtClean="0"/>
          </a:p>
          <a:p>
            <a:endParaRPr kumimoji="1" lang="en-US" altLang="ja-JP" sz="1400" dirty="0" smtClean="0"/>
          </a:p>
          <a:p>
            <a:r>
              <a:rPr lang="ja-JP" altLang="en-US" sz="1400" dirty="0" smtClean="0"/>
              <a:t>それ以外の画面で</a:t>
            </a:r>
            <a:r>
              <a:rPr lang="en-US" altLang="ja-JP" sz="1400" dirty="0" smtClean="0"/>
              <a:t>Esc</a:t>
            </a:r>
            <a:r>
              <a:rPr lang="ja-JP" altLang="en-US" sz="1400" dirty="0" smtClean="0"/>
              <a:t>を押した場合は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オプションを表示する</a:t>
            </a:r>
            <a:endParaRPr kumimoji="1" lang="en-US" altLang="ja-JP" sz="1400" dirty="0" smtClean="0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8953232" y="585683"/>
            <a:ext cx="2875779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ランク</a:t>
            </a:r>
            <a:r>
              <a:rPr kumimoji="1" lang="ja-JP" altLang="en-US" sz="1400" dirty="0" smtClean="0"/>
              <a:t>は上から</a:t>
            </a:r>
            <a:r>
              <a:rPr kumimoji="1" lang="ja-JP" altLang="en-US" sz="1400" dirty="0" smtClean="0"/>
              <a:t>順に</a:t>
            </a:r>
            <a:endParaRPr kumimoji="1" lang="en-US" altLang="ja-JP" sz="1400" dirty="0" smtClean="0"/>
          </a:p>
          <a:p>
            <a:r>
              <a:rPr lang="en-US" altLang="ja-JP" sz="1400" dirty="0" smtClean="0"/>
              <a:t>S</a:t>
            </a:r>
            <a:r>
              <a:rPr lang="en-US" altLang="ja-JP" sz="1400" dirty="0" smtClean="0"/>
              <a:t>,  A,  B,  C,  D</a:t>
            </a:r>
            <a:r>
              <a:rPr lang="ja-JP" altLang="en-US" sz="1400" dirty="0" smtClean="0"/>
              <a:t>の</a:t>
            </a:r>
            <a:r>
              <a:rPr lang="en-US" altLang="ja-JP" sz="1400" dirty="0" smtClean="0"/>
              <a:t>5</a:t>
            </a:r>
            <a:r>
              <a:rPr lang="ja-JP" altLang="en-US" sz="1400" dirty="0" smtClean="0"/>
              <a:t>種類</a:t>
            </a:r>
            <a:endParaRPr lang="en-US" altLang="ja-JP" sz="1400" dirty="0" smtClean="0"/>
          </a:p>
          <a:p>
            <a:r>
              <a:rPr lang="en-US" altLang="ja-JP" sz="1400" dirty="0" smtClean="0"/>
              <a:t>0   1   2   3   4(</a:t>
            </a:r>
            <a:r>
              <a:rPr lang="en-US" altLang="ja-JP" sz="1400" dirty="0" err="1" smtClean="0"/>
              <a:t>enum</a:t>
            </a:r>
            <a:r>
              <a:rPr lang="ja-JP" altLang="en-US" sz="1400" dirty="0" smtClean="0"/>
              <a:t>で作る</a:t>
            </a:r>
            <a:r>
              <a:rPr lang="en-US" altLang="ja-JP" sz="1400" dirty="0" smtClean="0"/>
              <a:t>)</a:t>
            </a:r>
          </a:p>
          <a:p>
            <a:endParaRPr kumimoji="1" lang="en-US" altLang="ja-JP" sz="1400" dirty="0" smtClean="0"/>
          </a:p>
          <a:p>
            <a:r>
              <a:rPr lang="en-US" altLang="ja-JP" sz="1400" dirty="0" smtClean="0"/>
              <a:t>If(</a:t>
            </a:r>
            <a:r>
              <a:rPr lang="ja-JP" altLang="en-US" sz="1400" dirty="0" smtClean="0"/>
              <a:t>現在のランクの数字が</a:t>
            </a:r>
            <a:endParaRPr lang="en-US" altLang="ja-JP" sz="1400" dirty="0" smtClean="0"/>
          </a:p>
          <a:p>
            <a:r>
              <a:rPr lang="ja-JP" altLang="en-US" sz="1400" dirty="0" smtClean="0"/>
              <a:t>   最高ランクの数字未満なら</a:t>
            </a:r>
            <a:r>
              <a:rPr lang="en-US" altLang="ja-JP" sz="1400" dirty="0" smtClean="0"/>
              <a:t>)</a:t>
            </a:r>
          </a:p>
          <a:p>
            <a:r>
              <a:rPr kumimoji="1" lang="ja-JP" altLang="en-US" sz="1400" dirty="0" smtClean="0"/>
              <a:t>ランク更新する</a:t>
            </a:r>
            <a:endParaRPr kumimoji="1" lang="en-US" altLang="ja-JP" sz="1400" dirty="0" smtClean="0"/>
          </a:p>
          <a:p>
            <a:endParaRPr kumimoji="1" lang="en-US" altLang="ja-JP" sz="1400" dirty="0"/>
          </a:p>
          <a:p>
            <a:r>
              <a:rPr lang="ja-JP" altLang="en-US" sz="1400" dirty="0" smtClean="0"/>
              <a:t>保存するのはトップランクだけ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スコアは保存</a:t>
            </a:r>
            <a:r>
              <a:rPr kumimoji="1" lang="ja-JP" altLang="en-US" sz="1400" dirty="0" smtClean="0"/>
              <a:t>しない</a:t>
            </a:r>
            <a:endParaRPr kumimoji="1" lang="en-US" altLang="ja-JP" sz="1400" dirty="0" smtClean="0"/>
          </a:p>
        </p:txBody>
      </p:sp>
      <p:sp>
        <p:nvSpPr>
          <p:cNvPr id="15" name="フローチャート: 手操作入力 14"/>
          <p:cNvSpPr/>
          <p:nvPr/>
        </p:nvSpPr>
        <p:spPr>
          <a:xfrm>
            <a:off x="3458330" y="2930281"/>
            <a:ext cx="1583480" cy="412535"/>
          </a:xfrm>
          <a:prstGeom prst="flowChartManualIn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ステージ</a:t>
            </a:r>
            <a:r>
              <a:rPr lang="ja-JP" altLang="en-US" dirty="0" smtClean="0">
                <a:solidFill>
                  <a:schemeClr val="tx1"/>
                </a:solidFill>
              </a:rPr>
              <a:t>選択</a:t>
            </a:r>
            <a:endParaRPr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47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389239"/>
            <a:ext cx="12192001" cy="6858000"/>
          </a:xfrm>
          <a:prstGeom prst="rect">
            <a:avLst/>
          </a:prstGeom>
          <a:ln>
            <a:noFill/>
          </a:ln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3913240" y="2389239"/>
            <a:ext cx="12192001" cy="6858000"/>
          </a:xfrm>
          <a:prstGeom prst="rect">
            <a:avLst/>
          </a:prstGeom>
          <a:ln>
            <a:noFill/>
          </a:ln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" y="-3429000"/>
            <a:ext cx="12192001" cy="6858000"/>
          </a:xfrm>
          <a:prstGeom prst="rect">
            <a:avLst/>
          </a:prstGeom>
          <a:ln>
            <a:noFill/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</p:pic>
      <p:pic>
        <p:nvPicPr>
          <p:cNvPr id="7" name="SE_drum1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2240"/>
                </p14:media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2592049" y="3124199"/>
            <a:ext cx="609600" cy="609600"/>
          </a:xfrm>
          <a:prstGeom prst="rect">
            <a:avLst/>
          </a:prstGeom>
        </p:spPr>
      </p:pic>
      <p:pic>
        <p:nvPicPr>
          <p:cNvPr id="8" name="SE_drum1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2240"/>
                </p14:media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3095286" y="3124199"/>
            <a:ext cx="609600" cy="609600"/>
          </a:xfrm>
          <a:prstGeom prst="rect">
            <a:avLst/>
          </a:prstGeom>
        </p:spPr>
      </p:pic>
      <p:pic>
        <p:nvPicPr>
          <p:cNvPr id="9" name="SE_drum2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3">
                  <p14:trim end="1206.5416"/>
                </p14:media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3704886" y="3124200"/>
            <a:ext cx="609600" cy="609600"/>
          </a:xfrm>
          <a:prstGeom prst="rect">
            <a:avLst/>
          </a:prstGeom>
        </p:spPr>
      </p:pic>
      <p:pic>
        <p:nvPicPr>
          <p:cNvPr id="10" name="SE_Vibraslap">
            <a:hlinkClick r:id="" action="ppaction://media"/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4314486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03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42" presetClass="path" presetSubtype="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0 -0.34838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50"/>
                            </p:stCondLst>
                            <p:childTnLst>
                              <p:par>
                                <p:cTn id="1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182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5" presetID="2" presetClass="exit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3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1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path" presetSubtype="0" decel="5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3.54167E-6 3.7037E-7 L 0.32096 -0.34838 " pathEditMode="relative" rAng="0" ptsTypes="AA">
                                      <p:cBhvr>
                                        <p:cTn id="2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42" y="-17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7" dur="1182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8" presetID="2" presetClass="exit" presetSubtype="3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3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path" presetSubtype="0" decel="3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0 0 L 0 0.5 " pathEditMode="relative" rAng="0" ptsTypes="AA">
                                      <p:cBhvr>
                                        <p:cTn id="3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50"/>
                            </p:stCondLst>
                            <p:childTnLst>
                              <p:par>
                                <p:cTn id="3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0" dur="1484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41" presetID="2" presetClass="exit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3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3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34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mediacall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cmd type="call" cmd="playFrom(0.0)">
                                      <p:cBhvr>
                                        <p:cTn id="52" dur="235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5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>
                <p:cTn id="5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>
                <p:cTn id="5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80000">
                <p:cTn id="5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24196" y="36576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タイトル画面の仕様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96" y="1276004"/>
            <a:ext cx="2920539" cy="16428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30" y="1276004"/>
            <a:ext cx="2920539" cy="16428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7264" y="1276004"/>
            <a:ext cx="2920539" cy="16428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9206" y="3240579"/>
            <a:ext cx="6173585" cy="347264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直線矢印コネクタ 8"/>
          <p:cNvCxnSpPr>
            <a:stCxn id="3" idx="3"/>
            <a:endCxn id="4" idx="1"/>
          </p:cNvCxnSpPr>
          <p:nvPr/>
        </p:nvCxnSpPr>
        <p:spPr>
          <a:xfrm>
            <a:off x="3244735" y="2097406"/>
            <a:ext cx="139099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>
            <a:off x="7556269" y="2097405"/>
            <a:ext cx="139099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324196" y="4976900"/>
            <a:ext cx="268501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1618969" y="2611030"/>
            <a:ext cx="162576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効果音「ドン」</a:t>
            </a:r>
            <a:r>
              <a:rPr kumimoji="1" lang="en-US" altLang="ja-JP" sz="1400" dirty="0" smtClean="0"/>
              <a:t>*1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927714" y="2618027"/>
            <a:ext cx="1628555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効果音「ドン」</a:t>
            </a:r>
            <a:endParaRPr kumimoji="1" lang="en-US" altLang="ja-JP" sz="1400" dirty="0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0062501" y="2611029"/>
            <a:ext cx="1805302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効果音「ドドン」</a:t>
            </a:r>
            <a:r>
              <a:rPr kumimoji="1" lang="en-US" altLang="ja-JP" sz="1400" dirty="0" smtClean="0"/>
              <a:t>*2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000375" y="3138648"/>
            <a:ext cx="1814132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効果音「カーン」</a:t>
            </a:r>
            <a:r>
              <a:rPr kumimoji="1" lang="en-US" altLang="ja-JP" sz="1400" dirty="0" smtClean="0"/>
              <a:t>*3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927714" y="3138648"/>
            <a:ext cx="413478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BGM</a:t>
            </a:r>
            <a:r>
              <a:rPr kumimoji="1" lang="ja-JP" altLang="en-US" sz="1400" dirty="0" smtClean="0"/>
              <a:t>が流れると同時に</a:t>
            </a:r>
            <a:r>
              <a:rPr lang="ja-JP" altLang="en-US" sz="1400" dirty="0" smtClean="0"/>
              <a:t>「</a:t>
            </a:r>
            <a:r>
              <a:rPr lang="en-US" altLang="ja-JP" sz="1400" dirty="0" smtClean="0"/>
              <a:t>PRESS ENTER</a:t>
            </a:r>
            <a:r>
              <a:rPr lang="ja-JP" altLang="en-US" sz="1400" dirty="0" smtClean="0"/>
              <a:t>」点滅</a:t>
            </a:r>
            <a:endParaRPr kumimoji="1" lang="en-US" altLang="ja-JP" sz="1400" dirty="0" smtClean="0"/>
          </a:p>
        </p:txBody>
      </p:sp>
      <p:cxnSp>
        <p:nvCxnSpPr>
          <p:cNvPr id="19" name="直線矢印コネクタ 18"/>
          <p:cNvCxnSpPr>
            <a:stCxn id="17" idx="3"/>
          </p:cNvCxnSpPr>
          <p:nvPr/>
        </p:nvCxnSpPr>
        <p:spPr>
          <a:xfrm>
            <a:off x="4814507" y="3292537"/>
            <a:ext cx="111320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8625889" y="4066377"/>
            <a:ext cx="1620957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主人公のモデルを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撮影したも</a:t>
            </a:r>
            <a:r>
              <a:rPr kumimoji="1" lang="ja-JP" altLang="en-US" sz="1400" dirty="0"/>
              <a:t>の</a:t>
            </a:r>
            <a:endParaRPr kumimoji="1" lang="en-US" altLang="ja-JP" sz="1400" dirty="0" smtClean="0"/>
          </a:p>
        </p:txBody>
      </p:sp>
      <p:cxnSp>
        <p:nvCxnSpPr>
          <p:cNvPr id="21" name="直線矢印コネクタ 20"/>
          <p:cNvCxnSpPr/>
          <p:nvPr/>
        </p:nvCxnSpPr>
        <p:spPr>
          <a:xfrm flipH="1">
            <a:off x="8086725" y="4327987"/>
            <a:ext cx="539164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8625889" y="5812704"/>
            <a:ext cx="3426259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*1: se</a:t>
            </a:r>
            <a:r>
              <a:rPr lang="ja-JP" altLang="en-US" sz="1400" dirty="0" smtClean="0"/>
              <a:t>フォルダ内「</a:t>
            </a:r>
            <a:r>
              <a:rPr lang="en-US" altLang="ja-JP" sz="1400" dirty="0" smtClean="0"/>
              <a:t>SE_drum1.wav</a:t>
            </a:r>
            <a:r>
              <a:rPr lang="ja-JP" altLang="en-US" sz="1400" dirty="0" smtClean="0"/>
              <a:t>」</a:t>
            </a:r>
            <a:endParaRPr lang="en-US" altLang="ja-JP" sz="1400" dirty="0" smtClean="0"/>
          </a:p>
          <a:p>
            <a:r>
              <a:rPr lang="en-US" altLang="ja-JP" sz="1400" dirty="0" smtClean="0"/>
              <a:t>*2: </a:t>
            </a:r>
            <a:r>
              <a:rPr lang="en-US" altLang="ja-JP" sz="1400" dirty="0"/>
              <a:t>se</a:t>
            </a:r>
            <a:r>
              <a:rPr lang="ja-JP" altLang="en-US" sz="1400" dirty="0"/>
              <a:t>フォルダ内</a:t>
            </a:r>
            <a:r>
              <a:rPr lang="ja-JP" altLang="en-US" sz="1400" dirty="0" smtClean="0"/>
              <a:t>「</a:t>
            </a:r>
            <a:r>
              <a:rPr lang="en-US" altLang="ja-JP" sz="1400" dirty="0" smtClean="0"/>
              <a:t>SE_drum2.wav</a:t>
            </a:r>
            <a:r>
              <a:rPr lang="ja-JP" altLang="en-US" sz="1400" dirty="0"/>
              <a:t>」</a:t>
            </a:r>
            <a:endParaRPr lang="en-US" altLang="ja-JP" sz="1400" dirty="0"/>
          </a:p>
          <a:p>
            <a:r>
              <a:rPr lang="en-US" altLang="ja-JP" sz="1400" dirty="0" smtClean="0"/>
              <a:t>*3: </a:t>
            </a:r>
            <a:r>
              <a:rPr lang="en-US" altLang="ja-JP" sz="1400" dirty="0"/>
              <a:t>se</a:t>
            </a:r>
            <a:r>
              <a:rPr lang="ja-JP" altLang="en-US" sz="1400" dirty="0"/>
              <a:t>フォルダ内</a:t>
            </a:r>
            <a:r>
              <a:rPr lang="ja-JP" altLang="en-US" sz="1400" dirty="0" smtClean="0"/>
              <a:t>「</a:t>
            </a:r>
            <a:r>
              <a:rPr lang="en-US" altLang="ja-JP" sz="1400" dirty="0"/>
              <a:t>SE_Vibraslap.wav</a:t>
            </a:r>
            <a:r>
              <a:rPr lang="ja-JP" altLang="en-US" sz="1400" dirty="0" smtClean="0"/>
              <a:t>」</a:t>
            </a:r>
            <a:endParaRPr lang="en-US" altLang="ja-JP" sz="1400" dirty="0"/>
          </a:p>
        </p:txBody>
      </p:sp>
      <p:cxnSp>
        <p:nvCxnSpPr>
          <p:cNvPr id="25" name="直線矢印コネクタ 24"/>
          <p:cNvCxnSpPr/>
          <p:nvPr/>
        </p:nvCxnSpPr>
        <p:spPr>
          <a:xfrm flipV="1">
            <a:off x="3292698" y="5991225"/>
            <a:ext cx="1079277" cy="190811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596063" y="5812704"/>
            <a:ext cx="2698175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Enter</a:t>
            </a:r>
            <a:r>
              <a:rPr kumimoji="1" lang="ja-JP" altLang="en-US" sz="1400" dirty="0" smtClean="0"/>
              <a:t>を押すと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「</a:t>
            </a:r>
            <a:r>
              <a:rPr kumimoji="1" lang="en-US" altLang="ja-JP" sz="1400" dirty="0" smtClean="0"/>
              <a:t>PRESS ENTER</a:t>
            </a:r>
            <a:r>
              <a:rPr kumimoji="1" lang="ja-JP" altLang="en-US" sz="1400" dirty="0" smtClean="0"/>
              <a:t>」の文字が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強く点滅、画面フェードアウト</a:t>
            </a:r>
            <a:endParaRPr kumimoji="1" lang="en-US" altLang="ja-JP" sz="1400" dirty="0" smtClean="0"/>
          </a:p>
        </p:txBody>
      </p:sp>
    </p:spTree>
    <p:extLst>
      <p:ext uri="{BB962C8B-B14F-4D97-AF65-F5344CB8AC3E}">
        <p14:creationId xmlns:p14="http://schemas.microsoft.com/office/powerpoint/2010/main" val="108600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24196" y="36576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ステージ選択の仕様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463" y="787760"/>
            <a:ext cx="9391073" cy="52824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テキスト ボックス 21"/>
          <p:cNvSpPr txBox="1"/>
          <p:nvPr/>
        </p:nvSpPr>
        <p:spPr>
          <a:xfrm>
            <a:off x="6863566" y="2627653"/>
            <a:ext cx="108234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ステージ名</a:t>
            </a:r>
            <a:endParaRPr kumimoji="1" lang="en-US" altLang="ja-JP" sz="1400" dirty="0" smtClean="0"/>
          </a:p>
        </p:txBody>
      </p:sp>
      <p:cxnSp>
        <p:nvCxnSpPr>
          <p:cNvPr id="24" name="直線矢印コネクタ 23"/>
          <p:cNvCxnSpPr/>
          <p:nvPr/>
        </p:nvCxnSpPr>
        <p:spPr>
          <a:xfrm flipH="1" flipV="1">
            <a:off x="5245332" y="2935431"/>
            <a:ext cx="501010" cy="214887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5746342" y="3150318"/>
            <a:ext cx="144142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ステージの写真</a:t>
            </a:r>
            <a:endParaRPr kumimoji="1" lang="en-US" altLang="ja-JP" sz="1400" dirty="0" smtClean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0224506" y="2905780"/>
            <a:ext cx="1579278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カーソル</a:t>
            </a:r>
            <a:endParaRPr kumimoji="1" lang="en-US" altLang="ja-JP" sz="1400" dirty="0" smtClean="0"/>
          </a:p>
          <a:p>
            <a:r>
              <a:rPr lang="en-US" altLang="ja-JP" sz="1400" dirty="0" smtClean="0"/>
              <a:t>(</a:t>
            </a:r>
            <a:r>
              <a:rPr lang="ja-JP" altLang="en-US" sz="1400" dirty="0" smtClean="0"/>
              <a:t>上下キーで</a:t>
            </a:r>
            <a:r>
              <a:rPr kumimoji="1" lang="ja-JP" altLang="en-US" sz="1400" dirty="0" smtClean="0"/>
              <a:t>選択</a:t>
            </a:r>
            <a:r>
              <a:rPr kumimoji="1" lang="en-US" altLang="ja-JP" sz="1400" dirty="0" smtClean="0"/>
              <a:t>)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524244" y="3745196"/>
            <a:ext cx="251863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ステージの説明・ストーリー</a:t>
            </a:r>
            <a:endParaRPr kumimoji="1" lang="en-US" altLang="ja-JP" sz="1400" dirty="0" smtClean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977770" y="3042874"/>
            <a:ext cx="723275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スコア</a:t>
            </a:r>
            <a:endParaRPr kumimoji="1" lang="en-US" altLang="ja-JP" sz="1400" dirty="0" smtClean="0"/>
          </a:p>
        </p:txBody>
      </p:sp>
      <p:sp>
        <p:nvSpPr>
          <p:cNvPr id="28" name="フリーフォーム 27"/>
          <p:cNvSpPr/>
          <p:nvPr/>
        </p:nvSpPr>
        <p:spPr>
          <a:xfrm>
            <a:off x="9104702" y="2475007"/>
            <a:ext cx="416083" cy="465513"/>
          </a:xfrm>
          <a:custGeom>
            <a:avLst/>
            <a:gdLst>
              <a:gd name="connsiteX0" fmla="*/ 399457 w 416083"/>
              <a:gd name="connsiteY0" fmla="*/ 99753 h 465513"/>
              <a:gd name="connsiteX1" fmla="*/ 357894 w 416083"/>
              <a:gd name="connsiteY1" fmla="*/ 83127 h 465513"/>
              <a:gd name="connsiteX2" fmla="*/ 308017 w 416083"/>
              <a:gd name="connsiteY2" fmla="*/ 66502 h 465513"/>
              <a:gd name="connsiteX3" fmla="*/ 283079 w 416083"/>
              <a:gd name="connsiteY3" fmla="*/ 49877 h 465513"/>
              <a:gd name="connsiteX4" fmla="*/ 233203 w 416083"/>
              <a:gd name="connsiteY4" fmla="*/ 33251 h 465513"/>
              <a:gd name="connsiteX5" fmla="*/ 208264 w 416083"/>
              <a:gd name="connsiteY5" fmla="*/ 16626 h 465513"/>
              <a:gd name="connsiteX6" fmla="*/ 141763 w 416083"/>
              <a:gd name="connsiteY6" fmla="*/ 0 h 465513"/>
              <a:gd name="connsiteX7" fmla="*/ 66948 w 416083"/>
              <a:gd name="connsiteY7" fmla="*/ 33251 h 465513"/>
              <a:gd name="connsiteX8" fmla="*/ 33697 w 416083"/>
              <a:gd name="connsiteY8" fmla="*/ 66502 h 465513"/>
              <a:gd name="connsiteX9" fmla="*/ 8759 w 416083"/>
              <a:gd name="connsiteY9" fmla="*/ 91440 h 465513"/>
              <a:gd name="connsiteX10" fmla="*/ 8759 w 416083"/>
              <a:gd name="connsiteY10" fmla="*/ 157942 h 465513"/>
              <a:gd name="connsiteX11" fmla="*/ 17072 w 416083"/>
              <a:gd name="connsiteY11" fmla="*/ 182880 h 465513"/>
              <a:gd name="connsiteX12" fmla="*/ 66948 w 416083"/>
              <a:gd name="connsiteY12" fmla="*/ 199506 h 465513"/>
              <a:gd name="connsiteX13" fmla="*/ 91886 w 416083"/>
              <a:gd name="connsiteY13" fmla="*/ 207818 h 465513"/>
              <a:gd name="connsiteX14" fmla="*/ 116824 w 416083"/>
              <a:gd name="connsiteY14" fmla="*/ 216131 h 465513"/>
              <a:gd name="connsiteX15" fmla="*/ 150075 w 416083"/>
              <a:gd name="connsiteY15" fmla="*/ 224444 h 465513"/>
              <a:gd name="connsiteX16" fmla="*/ 224890 w 416083"/>
              <a:gd name="connsiteY16" fmla="*/ 232757 h 465513"/>
              <a:gd name="connsiteX17" fmla="*/ 308017 w 416083"/>
              <a:gd name="connsiteY17" fmla="*/ 249382 h 465513"/>
              <a:gd name="connsiteX18" fmla="*/ 357894 w 416083"/>
              <a:gd name="connsiteY18" fmla="*/ 266007 h 465513"/>
              <a:gd name="connsiteX19" fmla="*/ 374519 w 416083"/>
              <a:gd name="connsiteY19" fmla="*/ 282633 h 465513"/>
              <a:gd name="connsiteX20" fmla="*/ 399457 w 416083"/>
              <a:gd name="connsiteY20" fmla="*/ 299258 h 465513"/>
              <a:gd name="connsiteX21" fmla="*/ 416083 w 416083"/>
              <a:gd name="connsiteY21" fmla="*/ 349135 h 465513"/>
              <a:gd name="connsiteX22" fmla="*/ 399457 w 416083"/>
              <a:gd name="connsiteY22" fmla="*/ 399011 h 465513"/>
              <a:gd name="connsiteX23" fmla="*/ 341268 w 416083"/>
              <a:gd name="connsiteY23" fmla="*/ 448887 h 465513"/>
              <a:gd name="connsiteX24" fmla="*/ 291392 w 416083"/>
              <a:gd name="connsiteY24" fmla="*/ 465513 h 465513"/>
              <a:gd name="connsiteX25" fmla="*/ 133450 w 416083"/>
              <a:gd name="connsiteY25" fmla="*/ 448887 h 465513"/>
              <a:gd name="connsiteX26" fmla="*/ 83574 w 416083"/>
              <a:gd name="connsiteY26" fmla="*/ 432262 h 465513"/>
              <a:gd name="connsiteX27" fmla="*/ 58635 w 416083"/>
              <a:gd name="connsiteY27" fmla="*/ 423949 h 465513"/>
              <a:gd name="connsiteX28" fmla="*/ 33697 w 416083"/>
              <a:gd name="connsiteY28" fmla="*/ 415637 h 465513"/>
              <a:gd name="connsiteX29" fmla="*/ 25384 w 416083"/>
              <a:gd name="connsiteY29" fmla="*/ 399011 h 465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16083" h="465513">
                <a:moveTo>
                  <a:pt x="399457" y="99753"/>
                </a:moveTo>
                <a:cubicBezTo>
                  <a:pt x="385603" y="94211"/>
                  <a:pt x="371917" y="88226"/>
                  <a:pt x="357894" y="83127"/>
                </a:cubicBezTo>
                <a:cubicBezTo>
                  <a:pt x="341424" y="77138"/>
                  <a:pt x="322599" y="76223"/>
                  <a:pt x="308017" y="66502"/>
                </a:cubicBezTo>
                <a:cubicBezTo>
                  <a:pt x="299704" y="60960"/>
                  <a:pt x="292208" y="53935"/>
                  <a:pt x="283079" y="49877"/>
                </a:cubicBezTo>
                <a:cubicBezTo>
                  <a:pt x="267065" y="42759"/>
                  <a:pt x="247785" y="42972"/>
                  <a:pt x="233203" y="33251"/>
                </a:cubicBezTo>
                <a:cubicBezTo>
                  <a:pt x="224890" y="27709"/>
                  <a:pt x="217200" y="21094"/>
                  <a:pt x="208264" y="16626"/>
                </a:cubicBezTo>
                <a:cubicBezTo>
                  <a:pt x="191222" y="8105"/>
                  <a:pt x="157574" y="3162"/>
                  <a:pt x="141763" y="0"/>
                </a:cubicBezTo>
                <a:cubicBezTo>
                  <a:pt x="107619" y="11382"/>
                  <a:pt x="92096" y="11696"/>
                  <a:pt x="66948" y="33251"/>
                </a:cubicBezTo>
                <a:cubicBezTo>
                  <a:pt x="55047" y="43452"/>
                  <a:pt x="44781" y="55418"/>
                  <a:pt x="33697" y="66502"/>
                </a:cubicBezTo>
                <a:lnTo>
                  <a:pt x="8759" y="91440"/>
                </a:lnTo>
                <a:cubicBezTo>
                  <a:pt x="-3133" y="127116"/>
                  <a:pt x="-2706" y="112085"/>
                  <a:pt x="8759" y="157942"/>
                </a:cubicBezTo>
                <a:cubicBezTo>
                  <a:pt x="10884" y="166443"/>
                  <a:pt x="9942" y="177787"/>
                  <a:pt x="17072" y="182880"/>
                </a:cubicBezTo>
                <a:cubicBezTo>
                  <a:pt x="31332" y="193066"/>
                  <a:pt x="50323" y="193964"/>
                  <a:pt x="66948" y="199506"/>
                </a:cubicBezTo>
                <a:lnTo>
                  <a:pt x="91886" y="207818"/>
                </a:lnTo>
                <a:cubicBezTo>
                  <a:pt x="100199" y="210589"/>
                  <a:pt x="108323" y="214006"/>
                  <a:pt x="116824" y="216131"/>
                </a:cubicBezTo>
                <a:cubicBezTo>
                  <a:pt x="127908" y="218902"/>
                  <a:pt x="138783" y="222707"/>
                  <a:pt x="150075" y="224444"/>
                </a:cubicBezTo>
                <a:cubicBezTo>
                  <a:pt x="174875" y="228259"/>
                  <a:pt x="200105" y="228844"/>
                  <a:pt x="224890" y="232757"/>
                </a:cubicBezTo>
                <a:cubicBezTo>
                  <a:pt x="252802" y="237164"/>
                  <a:pt x="281209" y="240446"/>
                  <a:pt x="308017" y="249382"/>
                </a:cubicBezTo>
                <a:lnTo>
                  <a:pt x="357894" y="266007"/>
                </a:lnTo>
                <a:cubicBezTo>
                  <a:pt x="363436" y="271549"/>
                  <a:pt x="368399" y="277737"/>
                  <a:pt x="374519" y="282633"/>
                </a:cubicBezTo>
                <a:cubicBezTo>
                  <a:pt x="382320" y="288874"/>
                  <a:pt x="394162" y="290786"/>
                  <a:pt x="399457" y="299258"/>
                </a:cubicBezTo>
                <a:cubicBezTo>
                  <a:pt x="408745" y="314119"/>
                  <a:pt x="416083" y="349135"/>
                  <a:pt x="416083" y="349135"/>
                </a:cubicBezTo>
                <a:cubicBezTo>
                  <a:pt x="410541" y="365760"/>
                  <a:pt x="411849" y="386619"/>
                  <a:pt x="399457" y="399011"/>
                </a:cubicBezTo>
                <a:cubicBezTo>
                  <a:pt x="382976" y="415492"/>
                  <a:pt x="364057" y="438758"/>
                  <a:pt x="341268" y="448887"/>
                </a:cubicBezTo>
                <a:cubicBezTo>
                  <a:pt x="325254" y="456005"/>
                  <a:pt x="291392" y="465513"/>
                  <a:pt x="291392" y="465513"/>
                </a:cubicBezTo>
                <a:cubicBezTo>
                  <a:pt x="240176" y="461855"/>
                  <a:pt x="184357" y="462771"/>
                  <a:pt x="133450" y="448887"/>
                </a:cubicBezTo>
                <a:cubicBezTo>
                  <a:pt x="116543" y="444276"/>
                  <a:pt x="100199" y="437804"/>
                  <a:pt x="83574" y="432262"/>
                </a:cubicBezTo>
                <a:lnTo>
                  <a:pt x="58635" y="423949"/>
                </a:lnTo>
                <a:cubicBezTo>
                  <a:pt x="50322" y="421178"/>
                  <a:pt x="37616" y="423474"/>
                  <a:pt x="33697" y="415637"/>
                </a:cubicBezTo>
                <a:lnTo>
                  <a:pt x="25384" y="399011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721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24196" y="36576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ステージの種類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70527" y="1470660"/>
            <a:ext cx="428835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１、チュートリアル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教室</a:t>
            </a:r>
            <a:r>
              <a:rPr kumimoji="1" lang="en-US" altLang="ja-JP" dirty="0" smtClean="0"/>
              <a:t>)</a:t>
            </a:r>
          </a:p>
          <a:p>
            <a:endParaRPr lang="en-US" altLang="ja-JP" dirty="0"/>
          </a:p>
          <a:p>
            <a:r>
              <a:rPr kumimoji="1" lang="ja-JP" altLang="en-US" dirty="0" smtClean="0"/>
              <a:t>２、</a:t>
            </a:r>
            <a:r>
              <a:rPr lang="ja-JP" altLang="en-US" dirty="0"/>
              <a:t>学</a:t>
            </a:r>
            <a:r>
              <a:rPr lang="ja-JP" altLang="en-US" dirty="0" smtClean="0"/>
              <a:t>校の廊下</a:t>
            </a:r>
            <a:r>
              <a:rPr lang="en-US" altLang="ja-JP" dirty="0" smtClean="0"/>
              <a:t>(</a:t>
            </a:r>
            <a:r>
              <a:rPr lang="ja-JP" altLang="en-US" dirty="0" smtClean="0"/>
              <a:t>ゴール：学校のトイレ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３、街中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ゴール：公園の公衆トイレ</a:t>
            </a:r>
            <a:r>
              <a:rPr kumimoji="1" lang="en-US" altLang="ja-JP" dirty="0" smtClean="0"/>
              <a:t>)</a:t>
            </a:r>
          </a:p>
          <a:p>
            <a:endParaRPr lang="en-US" altLang="ja-JP" dirty="0"/>
          </a:p>
          <a:p>
            <a:r>
              <a:rPr kumimoji="1" lang="ja-JP" altLang="en-US" dirty="0" smtClean="0"/>
              <a:t>４、家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ゴール：家のトイレ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0659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24196" y="365760"/>
            <a:ext cx="359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ステージ：チュートリアル</a:t>
            </a:r>
            <a:r>
              <a:rPr lang="en-US" altLang="ja-JP" dirty="0"/>
              <a:t>(</a:t>
            </a:r>
            <a:r>
              <a:rPr lang="ja-JP" altLang="en-US" dirty="0"/>
              <a:t>教室</a:t>
            </a:r>
            <a:r>
              <a:rPr lang="en-US" altLang="ja-JP" dirty="0"/>
              <a:t>)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96" y="802178"/>
            <a:ext cx="5469775" cy="30767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421" y="3021676"/>
            <a:ext cx="5469775" cy="30767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テキスト ボックス 4"/>
          <p:cNvSpPr txBox="1"/>
          <p:nvPr/>
        </p:nvSpPr>
        <p:spPr>
          <a:xfrm>
            <a:off x="6284420" y="689956"/>
            <a:ext cx="5469775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チュートリアル中はパンチボタンで次の画面に進める</a:t>
            </a:r>
            <a:endParaRPr kumimoji="1" lang="en-US" altLang="ja-JP" sz="1400" dirty="0" smtClean="0"/>
          </a:p>
          <a:p>
            <a:endParaRPr kumimoji="1" lang="en-US" altLang="ja-JP" sz="1400" dirty="0" smtClean="0"/>
          </a:p>
          <a:p>
            <a:r>
              <a:rPr kumimoji="1" lang="ja-JP" altLang="en-US" sz="1400" dirty="0" smtClean="0"/>
              <a:t>「授業」という名前の簡単なミッション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 </a:t>
            </a:r>
            <a:r>
              <a:rPr lang="en-US" altLang="ja-JP" sz="1400" dirty="0" smtClean="0"/>
              <a:t>(WASD</a:t>
            </a:r>
            <a:r>
              <a:rPr lang="ja-JP" altLang="en-US" sz="1400" dirty="0" smtClean="0"/>
              <a:t>で移動する、</a:t>
            </a:r>
            <a:r>
              <a:rPr lang="en-US" altLang="ja-JP" sz="1400" dirty="0" smtClean="0"/>
              <a:t>SPACE</a:t>
            </a:r>
            <a:r>
              <a:rPr lang="ja-JP" altLang="en-US" sz="1400" dirty="0" smtClean="0"/>
              <a:t>でジャンプする等</a:t>
            </a:r>
            <a:r>
              <a:rPr lang="en-US" altLang="ja-JP" sz="1400" dirty="0" smtClean="0"/>
              <a:t>)</a:t>
            </a:r>
            <a:r>
              <a:rPr lang="ja-JP" altLang="en-US" sz="1400" dirty="0" smtClean="0"/>
              <a:t>がある</a:t>
            </a:r>
            <a:endParaRPr lang="en-US" altLang="ja-JP" sz="1400" dirty="0" smtClean="0"/>
          </a:p>
          <a:p>
            <a:endParaRPr lang="en-US" altLang="ja-JP" sz="1400" dirty="0" smtClean="0"/>
          </a:p>
          <a:p>
            <a:r>
              <a:rPr kumimoji="1" lang="ja-JP" altLang="en-US" sz="1400" dirty="0" smtClean="0"/>
              <a:t>ミッションごとにクリアゲージがあり、ゲージ</a:t>
            </a:r>
            <a:r>
              <a:rPr kumimoji="1" lang="en-US" altLang="ja-JP" sz="1400" dirty="0" smtClean="0"/>
              <a:t>MAX</a:t>
            </a:r>
            <a:r>
              <a:rPr kumimoji="1" lang="ja-JP" altLang="en-US" sz="1400" dirty="0" smtClean="0"/>
              <a:t>で次の</a:t>
            </a:r>
            <a:endParaRPr lang="en-US" altLang="ja-JP" sz="1400" dirty="0"/>
          </a:p>
          <a:p>
            <a:r>
              <a:rPr kumimoji="1" lang="ja-JP" altLang="en-US" sz="1400" dirty="0" smtClean="0"/>
              <a:t>ミッションへ進む</a:t>
            </a:r>
            <a:endParaRPr kumimoji="1" lang="en-US" altLang="ja-JP" sz="1400" dirty="0"/>
          </a:p>
          <a:p>
            <a:endParaRPr kumimoji="1" lang="en-US" altLang="ja-JP" sz="1400" dirty="0"/>
          </a:p>
          <a:p>
            <a:r>
              <a:rPr lang="ja-JP" altLang="en-US" sz="1400" dirty="0" smtClean="0"/>
              <a:t>ミッションを全てクリアでチュートリアルが終了し、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自動的にステージ１へ飛ばされる</a:t>
            </a:r>
            <a:endParaRPr kumimoji="1" lang="en-US" altLang="ja-JP" sz="14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4196" y="3946012"/>
            <a:ext cx="5469775" cy="26776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ミッション内容</a:t>
            </a:r>
            <a:endParaRPr kumimoji="1" lang="en-US" altLang="ja-JP" sz="1400" dirty="0" smtClean="0"/>
          </a:p>
          <a:p>
            <a:endParaRPr kumimoji="1" lang="en-US" altLang="ja-JP" sz="1400" dirty="0" smtClean="0"/>
          </a:p>
          <a:p>
            <a:endParaRPr lang="en-US" altLang="ja-JP" sz="1400" dirty="0"/>
          </a:p>
          <a:p>
            <a:r>
              <a:rPr kumimoji="1" lang="en-US" altLang="ja-JP" sz="1400" dirty="0" smtClean="0"/>
              <a:t>WASD</a:t>
            </a:r>
            <a:r>
              <a:rPr kumimoji="1" lang="ja-JP" altLang="en-US" sz="1400" dirty="0" smtClean="0"/>
              <a:t>で移動する</a:t>
            </a:r>
            <a:r>
              <a:rPr kumimoji="1" lang="en-US" altLang="ja-JP" sz="1400" dirty="0" smtClean="0"/>
              <a:t>(</a:t>
            </a:r>
            <a:r>
              <a:rPr kumimoji="1" lang="ja-JP" altLang="en-US" sz="1400" dirty="0" smtClean="0"/>
              <a:t>移動中ゲージ</a:t>
            </a:r>
            <a:r>
              <a:rPr kumimoji="1" lang="en-US" altLang="ja-JP" sz="1400" dirty="0" smtClean="0"/>
              <a:t>1</a:t>
            </a:r>
            <a:r>
              <a:rPr lang="ja-JP" altLang="en-US" sz="1400" dirty="0" err="1" smtClean="0"/>
              <a:t>ずつ</a:t>
            </a:r>
            <a:r>
              <a:rPr kumimoji="1" lang="ja-JP" altLang="en-US" sz="1400" dirty="0" smtClean="0"/>
              <a:t>上昇、ゲージ</a:t>
            </a:r>
            <a:r>
              <a:rPr kumimoji="1" lang="en-US" altLang="ja-JP" sz="1400" dirty="0" smtClean="0"/>
              <a:t>100</a:t>
            </a:r>
            <a:r>
              <a:rPr kumimoji="1" lang="ja-JP" altLang="en-US" sz="1400" dirty="0" smtClean="0"/>
              <a:t>でクリア</a:t>
            </a:r>
            <a:r>
              <a:rPr kumimoji="1" lang="en-US" altLang="ja-JP" sz="1400" dirty="0" smtClean="0"/>
              <a:t>)</a:t>
            </a:r>
          </a:p>
          <a:p>
            <a:endParaRPr kumimoji="1" lang="en-US" altLang="ja-JP" sz="1400" dirty="0" smtClean="0"/>
          </a:p>
          <a:p>
            <a:r>
              <a:rPr lang="en-US" altLang="ja-JP" sz="1400" dirty="0" smtClean="0"/>
              <a:t>SPACE</a:t>
            </a:r>
            <a:r>
              <a:rPr lang="ja-JP" altLang="en-US" sz="1400" dirty="0" smtClean="0"/>
              <a:t>でジャンプする</a:t>
            </a:r>
            <a:r>
              <a:rPr lang="en-US" altLang="ja-JP" sz="1400" dirty="0" smtClean="0"/>
              <a:t>(2</a:t>
            </a:r>
            <a:r>
              <a:rPr lang="ja-JP" altLang="en-US" sz="1400" dirty="0" smtClean="0"/>
              <a:t>回ジャンプでクリア</a:t>
            </a:r>
            <a:r>
              <a:rPr lang="en-US" altLang="ja-JP" sz="1400" dirty="0" smtClean="0"/>
              <a:t>)</a:t>
            </a:r>
          </a:p>
          <a:p>
            <a:endParaRPr lang="en-US" altLang="ja-JP" sz="1400" dirty="0" smtClean="0"/>
          </a:p>
          <a:p>
            <a:r>
              <a:rPr kumimoji="1" lang="ja-JP" altLang="en-US" sz="1400" dirty="0"/>
              <a:t>左</a:t>
            </a:r>
            <a:r>
              <a:rPr kumimoji="1" lang="ja-JP" altLang="en-US" sz="1400" dirty="0" smtClean="0"/>
              <a:t>クリックでパンチする</a:t>
            </a:r>
            <a:r>
              <a:rPr kumimoji="1" lang="en-US" altLang="ja-JP" sz="1400" dirty="0" smtClean="0"/>
              <a:t>(2</a:t>
            </a:r>
            <a:r>
              <a:rPr kumimoji="1" lang="ja-JP" altLang="en-US" sz="1400" dirty="0" smtClean="0"/>
              <a:t>回パンチでクリア</a:t>
            </a:r>
            <a:r>
              <a:rPr kumimoji="1" lang="en-US" altLang="ja-JP" sz="1400" dirty="0" smtClean="0"/>
              <a:t>)</a:t>
            </a:r>
          </a:p>
          <a:p>
            <a:endParaRPr kumimoji="1" lang="en-US" altLang="ja-JP" sz="1400" dirty="0" smtClean="0"/>
          </a:p>
          <a:p>
            <a:r>
              <a:rPr lang="ja-JP" altLang="en-US" sz="1400" dirty="0" smtClean="0"/>
              <a:t>お金を拾う</a:t>
            </a:r>
            <a:r>
              <a:rPr lang="en-US" altLang="ja-JP" sz="1400" dirty="0" smtClean="0"/>
              <a:t>(</a:t>
            </a:r>
            <a:r>
              <a:rPr lang="ja-JP" altLang="en-US" sz="1400" dirty="0" smtClean="0"/>
              <a:t>ここでお金が出現し、全部拾うとクリア</a:t>
            </a:r>
            <a:r>
              <a:rPr lang="en-US" altLang="ja-JP" sz="1400" dirty="0" smtClean="0"/>
              <a:t>)</a:t>
            </a:r>
          </a:p>
          <a:p>
            <a:endParaRPr lang="en-US" altLang="ja-JP" sz="1400" dirty="0" smtClean="0"/>
          </a:p>
          <a:p>
            <a:r>
              <a:rPr kumimoji="1" lang="ja-JP" altLang="en-US" sz="1400" dirty="0"/>
              <a:t>拾</a:t>
            </a:r>
            <a:r>
              <a:rPr kumimoji="1" lang="ja-JP" altLang="en-US" sz="1400" dirty="0" smtClean="0"/>
              <a:t>ったお金でアイテムを買う</a:t>
            </a:r>
            <a:r>
              <a:rPr kumimoji="1" lang="en-US" altLang="ja-JP" sz="1400" dirty="0" smtClean="0"/>
              <a:t>(</a:t>
            </a:r>
            <a:r>
              <a:rPr kumimoji="1" lang="ja-JP" altLang="en-US" sz="1400" dirty="0" smtClean="0"/>
              <a:t>購入すればクリア</a:t>
            </a:r>
            <a:r>
              <a:rPr kumimoji="1" lang="en-US" altLang="ja-JP" sz="1400" dirty="0" smtClean="0"/>
              <a:t>)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804812" y="2760066"/>
            <a:ext cx="2297424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部屋の中央</a:t>
            </a:r>
            <a:r>
              <a:rPr kumimoji="1" lang="en-US" altLang="ja-JP" sz="1400" dirty="0" smtClean="0"/>
              <a:t>(</a:t>
            </a:r>
            <a:r>
              <a:rPr kumimoji="1" lang="ja-JP" altLang="en-US" sz="1400" dirty="0" smtClean="0"/>
              <a:t>ド真ん中</a:t>
            </a:r>
            <a:r>
              <a:rPr kumimoji="1" lang="en-US" altLang="ja-JP" sz="1400" dirty="0" smtClean="0"/>
              <a:t>)</a:t>
            </a:r>
            <a:r>
              <a:rPr kumimoji="1" lang="ja-JP" altLang="en-US" sz="1400" dirty="0" smtClean="0"/>
              <a:t>に机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ちょっと後ろに椅子</a:t>
            </a:r>
            <a:endParaRPr kumimoji="1" lang="en-US" altLang="ja-JP" sz="1400" dirty="0" smtClean="0"/>
          </a:p>
        </p:txBody>
      </p:sp>
    </p:spTree>
    <p:extLst>
      <p:ext uri="{BB962C8B-B14F-4D97-AF65-F5344CB8AC3E}">
        <p14:creationId xmlns:p14="http://schemas.microsoft.com/office/powerpoint/2010/main" val="309943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24196" y="365760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ステージ：</a:t>
            </a:r>
            <a:r>
              <a:rPr lang="ja-JP" altLang="en-US" dirty="0"/>
              <a:t>学校の廊下</a:t>
            </a:r>
            <a:r>
              <a:rPr lang="en-US" altLang="ja-JP" dirty="0"/>
              <a:t>(</a:t>
            </a:r>
            <a:r>
              <a:rPr lang="ja-JP" altLang="en-US" dirty="0"/>
              <a:t>ゴール：学校</a:t>
            </a:r>
            <a:r>
              <a:rPr lang="ja-JP" altLang="en-US" dirty="0" smtClean="0"/>
              <a:t>のトイレ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546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681</Words>
  <Application>Microsoft Office PowerPoint</Application>
  <PresentationFormat>ワイド画面</PresentationFormat>
  <Paragraphs>159</Paragraphs>
  <Slides>13</Slides>
  <Notes>0</Notes>
  <HiddenSlides>0</HiddenSlides>
  <MMClips>4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HGS行書体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72</cp:revision>
  <dcterms:created xsi:type="dcterms:W3CDTF">2020-12-22T02:39:22Z</dcterms:created>
  <dcterms:modified xsi:type="dcterms:W3CDTF">2020-12-23T02:29:30Z</dcterms:modified>
</cp:coreProperties>
</file>