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Battle of Neighborhood</a:t>
            </a:r>
            <a:endParaRPr lang="en-US" dirty="0"/>
          </a:p>
        </p:txBody>
      </p:sp>
      <p:sp>
        <p:nvSpPr>
          <p:cNvPr id="3" name="Subtitle 2"/>
          <p:cNvSpPr>
            <a:spLocks noGrp="1"/>
          </p:cNvSpPr>
          <p:nvPr>
            <p:ph type="subTitle" idx="1"/>
          </p:nvPr>
        </p:nvSpPr>
        <p:spPr/>
        <p:txBody>
          <a:bodyPr/>
          <a:lstStyle/>
          <a:p>
            <a:r>
              <a:rPr lang="en-US"/>
              <a:t>		Explore German Cities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and Background</a:t>
            </a:r>
            <a:endParaRPr lang="en-US"/>
          </a:p>
        </p:txBody>
      </p:sp>
      <p:sp>
        <p:nvSpPr>
          <p:cNvPr id="3" name="Content Placeholder 2"/>
          <p:cNvSpPr>
            <a:spLocks noGrp="1"/>
          </p:cNvSpPr>
          <p:nvPr>
            <p:ph idx="1"/>
          </p:nvPr>
        </p:nvSpPr>
        <p:spPr/>
        <p:txBody>
          <a:bodyPr/>
          <a:p>
            <a:r>
              <a:rPr lang="en-US"/>
              <a:t>Moving is never easy. Nearby venues play an important role when choosing cities.</a:t>
            </a:r>
            <a:endParaRPr lang="en-US"/>
          </a:p>
          <a:p>
            <a:r>
              <a:rPr lang="en-US"/>
              <a:t>Top 80 German cities with the most populations are explored.</a:t>
            </a:r>
            <a:endParaRPr lang="en-US"/>
          </a:p>
          <a:p>
            <a:r>
              <a:rPr lang="en-US"/>
              <a:t>Venue types: cafe, restaurants, hotels, durgstores...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German Cities</a:t>
            </a:r>
            <a:endParaRPr lang="en-US"/>
          </a:p>
        </p:txBody>
      </p:sp>
      <p:pic>
        <p:nvPicPr>
          <p:cNvPr id="4" name="Picture 3"/>
          <p:cNvPicPr>
            <a:picLocks noChangeAspect="1"/>
          </p:cNvPicPr>
          <p:nvPr/>
        </p:nvPicPr>
        <p:blipFill>
          <a:blip r:embed="rId1"/>
          <a:stretch>
            <a:fillRect/>
          </a:stretch>
        </p:blipFill>
        <p:spPr>
          <a:xfrm>
            <a:off x="1183640" y="1189355"/>
            <a:ext cx="6278880" cy="5367655"/>
          </a:xfrm>
          <a:prstGeom prst="rect">
            <a:avLst/>
          </a:prstGeom>
        </p:spPr>
      </p:pic>
      <p:pic>
        <p:nvPicPr>
          <p:cNvPr id="5" name="Picture 4"/>
          <p:cNvPicPr>
            <a:picLocks noChangeAspect="1"/>
          </p:cNvPicPr>
          <p:nvPr/>
        </p:nvPicPr>
        <p:blipFill>
          <a:blip r:embed="rId2"/>
          <a:stretch>
            <a:fillRect/>
          </a:stretch>
        </p:blipFill>
        <p:spPr>
          <a:xfrm>
            <a:off x="7724140" y="2049145"/>
            <a:ext cx="3858260" cy="2345690"/>
          </a:xfrm>
          <a:prstGeom prst="rect">
            <a:avLst/>
          </a:prstGeom>
        </p:spPr>
      </p:pic>
      <p:sp>
        <p:nvSpPr>
          <p:cNvPr id="6" name="Text Box 5"/>
          <p:cNvSpPr txBox="1"/>
          <p:nvPr/>
        </p:nvSpPr>
        <p:spPr>
          <a:xfrm>
            <a:off x="8015605" y="4345305"/>
            <a:ext cx="2628265" cy="706755"/>
          </a:xfrm>
          <a:prstGeom prst="rect">
            <a:avLst/>
          </a:prstGeom>
          <a:noFill/>
        </p:spPr>
        <p:txBody>
          <a:bodyPr wrap="square" rtlCol="0">
            <a:spAutoFit/>
          </a:bodyPr>
          <a:p>
            <a:r>
              <a:rPr lang="en-US" sz="4000"/>
              <a:t>...</a:t>
            </a:r>
            <a:endParaRPr 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Explore Venues using FourSquare API</a:t>
            </a:r>
            <a:endParaRPr lang="en-US"/>
          </a:p>
        </p:txBody>
      </p:sp>
      <p:sp>
        <p:nvSpPr>
          <p:cNvPr id="3" name="Content Placeholder 2"/>
          <p:cNvSpPr>
            <a:spLocks noGrp="1"/>
          </p:cNvSpPr>
          <p:nvPr>
            <p:ph idx="1"/>
          </p:nvPr>
        </p:nvSpPr>
        <p:spPr/>
        <p:txBody>
          <a:bodyPr/>
          <a:p>
            <a:r>
              <a:rPr lang="en-US"/>
              <a:t>FourSquare API can be used to explore each city, providing the geographical coordinates of each city.</a:t>
            </a:r>
            <a:endParaRPr lang="en-US"/>
          </a:p>
          <a:p>
            <a:endParaRPr lang="en-US"/>
          </a:p>
        </p:txBody>
      </p:sp>
      <p:pic>
        <p:nvPicPr>
          <p:cNvPr id="5" name="Picture 4"/>
          <p:cNvPicPr>
            <a:picLocks noChangeAspect="1"/>
          </p:cNvPicPr>
          <p:nvPr/>
        </p:nvPicPr>
        <p:blipFill>
          <a:blip r:embed="rId1"/>
          <a:stretch>
            <a:fillRect/>
          </a:stretch>
        </p:blipFill>
        <p:spPr>
          <a:xfrm>
            <a:off x="2840355" y="2656840"/>
            <a:ext cx="5782310" cy="3155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Methology</a:t>
            </a:r>
            <a:endParaRPr lang="en-US"/>
          </a:p>
        </p:txBody>
      </p:sp>
      <p:sp>
        <p:nvSpPr>
          <p:cNvPr id="3" name="Content Placeholder 2"/>
          <p:cNvSpPr>
            <a:spLocks noGrp="1"/>
          </p:cNvSpPr>
          <p:nvPr>
            <p:ph idx="1"/>
          </p:nvPr>
        </p:nvSpPr>
        <p:spPr/>
        <p:txBody>
          <a:bodyPr/>
          <a:p>
            <a:r>
              <a:rPr lang="en-US"/>
              <a:t>Summarize the venue types for each city</a:t>
            </a:r>
            <a:endParaRPr lang="en-US"/>
          </a:p>
          <a:p>
            <a:r>
              <a:rPr lang="en-US"/>
              <a:t>338 venue Categories</a:t>
            </a:r>
            <a:endParaRPr lang="en-US"/>
          </a:p>
          <a:p>
            <a:endParaRPr lang="en-US"/>
          </a:p>
        </p:txBody>
      </p:sp>
      <p:pic>
        <p:nvPicPr>
          <p:cNvPr id="4" name="Picture 3"/>
          <p:cNvPicPr>
            <a:picLocks noChangeAspect="1"/>
          </p:cNvPicPr>
          <p:nvPr/>
        </p:nvPicPr>
        <p:blipFill>
          <a:blip r:embed="rId1"/>
          <a:stretch>
            <a:fillRect/>
          </a:stretch>
        </p:blipFill>
        <p:spPr>
          <a:xfrm>
            <a:off x="1067435" y="3236595"/>
            <a:ext cx="9754235" cy="243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Methology</a:t>
            </a:r>
            <a:endParaRPr lang="en-US"/>
          </a:p>
        </p:txBody>
      </p:sp>
      <p:sp>
        <p:nvSpPr>
          <p:cNvPr id="3" name="Content Placeholder 2"/>
          <p:cNvSpPr>
            <a:spLocks noGrp="1"/>
          </p:cNvSpPr>
          <p:nvPr>
            <p:ph idx="1"/>
          </p:nvPr>
        </p:nvSpPr>
        <p:spPr>
          <a:xfrm>
            <a:off x="6481445" y="1418590"/>
            <a:ext cx="4057015" cy="4953000"/>
          </a:xfrm>
        </p:spPr>
        <p:txBody>
          <a:bodyPr/>
          <a:p>
            <a:r>
              <a:rPr lang="en-US"/>
              <a:t>Cluster Analyse: K Means Cluster with n = 4</a:t>
            </a:r>
            <a:endParaRPr lang="en-US"/>
          </a:p>
          <a:p>
            <a:r>
              <a:rPr lang="en-US"/>
              <a:t>Visualization in maps</a:t>
            </a:r>
            <a:endParaRPr lang="en-US"/>
          </a:p>
        </p:txBody>
      </p:sp>
      <p:pic>
        <p:nvPicPr>
          <p:cNvPr id="4" name="Picture 3"/>
          <p:cNvPicPr>
            <a:picLocks noChangeAspect="1"/>
          </p:cNvPicPr>
          <p:nvPr/>
        </p:nvPicPr>
        <p:blipFill>
          <a:blip r:embed="rId1"/>
          <a:stretch>
            <a:fillRect/>
          </a:stretch>
        </p:blipFill>
        <p:spPr>
          <a:xfrm>
            <a:off x="844550" y="1071880"/>
            <a:ext cx="5280660" cy="5527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p:txBody>
          <a:bodyPr/>
          <a:p>
            <a:r>
              <a:rPr lang="en-US" sz="2800"/>
              <a:t>Cluster 0: cafe, hotel and German/Italian restaurant are very frequent in this cluster</a:t>
            </a:r>
            <a:endParaRPr lang="en-US" sz="2800"/>
          </a:p>
          <a:p>
            <a:r>
              <a:rPr lang="en-US" sz="2800"/>
              <a:t>Cluster 1: gyms are much more than other venues (explanation will be followed)</a:t>
            </a:r>
            <a:endParaRPr lang="en-US" sz="2800"/>
          </a:p>
          <a:p>
            <a:r>
              <a:rPr lang="en-US" sz="2800"/>
              <a:t>Cluster 2: supermarkets, cafes and drugstores are a lot, and the differecnce of their frequencies are slight</a:t>
            </a:r>
            <a:endParaRPr lang="en-US" sz="2800"/>
          </a:p>
          <a:p>
            <a:r>
              <a:rPr lang="en-US" sz="2800"/>
              <a:t>Cluster 3: supermarkets are dominant in this cluster (about twice more than the second venue type), which is follwed by drugstore, cafe, fast food restaurant and clothing store</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400"/>
              <a:t>Most cities in cluster 0 are popular German cities, which are frequently visited by tourists. This explains why there are so many restaurants and hotels in these vities. If someone like bustling cities, the cities in cluster 0 could be his choices.</a:t>
            </a:r>
            <a:endParaRPr lang="en-US" sz="2400"/>
          </a:p>
          <a:p>
            <a:r>
              <a:rPr lang="en-US" sz="2400"/>
              <a:t>The most frequent venues types from cluster 2 and cluster 3 are very similar. As discussed above, in cluster 3, the supermarkets are dominant, while hotels are not that frequent compared to other clusters. If someone enjoys a quiet life (for example, when someone buys groceries and cooks by himself more often than going to restaurants, or when someone does not like many tourists near his home), he can consider the cities in cluster 3.</a:t>
            </a:r>
            <a:endParaRPr lang="en-US" sz="2400"/>
          </a:p>
          <a:p>
            <a:r>
              <a:rPr lang="en-US" sz="2400"/>
              <a:t>Cluster 2 can be almost seen as the mixture of the other two clusters. There are many restaurants and hotels, meanwhile there are also lots of drugstores and supermarkets for the needs of the natives. Therefore cluster 2 are choices between cluster 0 and cluster 3.</a:t>
            </a:r>
            <a:endParaRPr lang="en-US" sz="24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WPS Presentation</Application>
  <PresentationFormat>Widescreen</PresentationFormat>
  <Paragraphs>43</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Calibri Light</vt:lpstr>
      <vt:lpstr>Calibri</vt:lpstr>
      <vt:lpstr>微软雅黑</vt:lpstr>
      <vt:lpstr>Arial Unicode MS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dc:title>
  <dc:creator>任思翰</dc:creator>
  <cp:lastModifiedBy>Ren Sihan</cp:lastModifiedBy>
  <cp:revision>6</cp:revision>
  <dcterms:created xsi:type="dcterms:W3CDTF">2021-06-28T20:08:57Z</dcterms:created>
  <dcterms:modified xsi:type="dcterms:W3CDTF">2021-06-28T20:27:56Z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