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19"/>
  </p:notesMasterIdLst>
  <p:handoutMasterIdLst>
    <p:handoutMasterId r:id="rId20"/>
  </p:handoutMasterIdLst>
  <p:sldIdLst>
    <p:sldId id="386" r:id="rId3"/>
    <p:sldId id="384" r:id="rId4"/>
    <p:sldId id="395" r:id="rId5"/>
    <p:sldId id="409" r:id="rId6"/>
    <p:sldId id="405" r:id="rId7"/>
    <p:sldId id="402" r:id="rId8"/>
    <p:sldId id="410" r:id="rId9"/>
    <p:sldId id="406" r:id="rId10"/>
    <p:sldId id="411" r:id="rId11"/>
    <p:sldId id="403" r:id="rId12"/>
    <p:sldId id="407" r:id="rId13"/>
    <p:sldId id="400" r:id="rId14"/>
    <p:sldId id="413" r:id="rId15"/>
    <p:sldId id="404" r:id="rId16"/>
    <p:sldId id="412" r:id="rId17"/>
    <p:sldId id="408" r:id="rId18"/>
  </p:sldIdLst>
  <p:sldSz cx="9144000" cy="6858000" type="screen4x3"/>
  <p:notesSz cx="6381750" cy="8686800"/>
  <p:custDataLst>
    <p:tags r:id="rId21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1" autoAdjust="0"/>
    <p:restoredTop sz="95439" autoAdjust="0"/>
  </p:normalViewPr>
  <p:slideViewPr>
    <p:cSldViewPr snapToGrid="0">
      <p:cViewPr varScale="1">
        <p:scale>
          <a:sx n="110" d="100"/>
          <a:sy n="110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880" y="-96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17/02/2019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17/02/2019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1ABDA-FE35-9645-8C6E-5084AF5A7E1E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1ABDA-FE35-9645-8C6E-5084AF5A7E1E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jbMXgkrw1M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jbMXgkrw1M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2hZHNWuFO8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2hZHNWuFO8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 dirty="0" smtClean="0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Renan Stuchi  </a:t>
            </a:r>
            <a:r>
              <a:rPr lang="pt-BR" altLang="pt-BR" sz="2500" b="1" dirty="0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/ </a:t>
            </a:r>
            <a:r>
              <a:rPr lang="pt-BR" altLang="pt-BR" sz="2500" b="1" dirty="0" smtClean="0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Orientador: Tadeu Faria</a:t>
            </a:r>
            <a:endParaRPr lang="pt-BR" altLang="pt-BR" sz="2500" b="1" dirty="0">
              <a:solidFill>
                <a:srgbClr val="314B4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 smtClean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SISTEMA PARA AQUISIÇÃO DE CUPOM PROMOCIONAL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194" name="Picture 2" descr="Coupon_Components (1) (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7026" y="1770742"/>
            <a:ext cx="2456463" cy="41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Implantação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169" name="Picture 1" descr="Coupon_Implantação (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7030" y="1756229"/>
            <a:ext cx="2489546" cy="41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4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Apresentação do Protótipo </a:t>
            </a:r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Arquitetural – </a:t>
            </a:r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Funcional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654629"/>
            <a:ext cx="8828087" cy="423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jjbMXgkrw1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666875"/>
            <a:ext cx="9144000" cy="4368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Apresentação do Protótipo </a:t>
            </a:r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Arquitetural – </a:t>
            </a:r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Não Funcional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654629"/>
            <a:ext cx="8828087" cy="423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E2hZHNWuFO8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666875"/>
            <a:ext cx="9144000" cy="4368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Avaliação da Arquitetura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668465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 implementação dos cluster (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CouchDB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Spiegel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e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Service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Fabric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 facilita muito o atendimento à três requisitos não funcionais (</a:t>
            </a:r>
            <a:r>
              <a:rPr lang="pt-BR" sz="2300" b="1" u="sng" dirty="0" smtClean="0">
                <a:solidFill>
                  <a:schemeClr val="tx2"/>
                </a:solidFill>
                <a:latin typeface="Calibri" pitchFamily="34" charset="0"/>
              </a:rPr>
              <a:t>Desempenho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</a:t>
            </a:r>
            <a:r>
              <a:rPr lang="pt-BR" sz="2300" b="1" u="sng" dirty="0" smtClean="0">
                <a:solidFill>
                  <a:schemeClr val="tx2"/>
                </a:solidFill>
                <a:latin typeface="Calibri" pitchFamily="34" charset="0"/>
              </a:rPr>
              <a:t>Disponibilidade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e </a:t>
            </a:r>
            <a:r>
              <a:rPr lang="pt-BR" sz="2300" b="1" u="sng" dirty="0" smtClean="0">
                <a:solidFill>
                  <a:schemeClr val="tx2"/>
                </a:solidFill>
                <a:latin typeface="Calibri" pitchFamily="34" charset="0"/>
              </a:rPr>
              <a:t>Escalabilidade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). 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 </a:t>
            </a:r>
            <a:r>
              <a:rPr lang="pt-BR" sz="2300" b="1" u="sng" dirty="0" smtClean="0">
                <a:solidFill>
                  <a:schemeClr val="tx2"/>
                </a:solidFill>
                <a:latin typeface="Calibri" pitchFamily="34" charset="0"/>
              </a:rPr>
              <a:t>Segurança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é tratada pelo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CouchDB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com as opções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couch_peruser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e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require_valid_user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que asseguram autenticação e autorização de leitura e escrita apenas na base de dados de propriedade do usuário.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 </a:t>
            </a:r>
            <a:r>
              <a:rPr lang="pt-BR" sz="2300" b="1" u="sng" dirty="0" smtClean="0">
                <a:solidFill>
                  <a:schemeClr val="tx2"/>
                </a:solidFill>
                <a:latin typeface="Calibri" pitchFamily="34" charset="0"/>
              </a:rPr>
              <a:t>Resiliência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 rede e desempenho da aplicação cliente é assegurada pela abordagem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noBackend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utilização da base dados local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PouchDB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e do padrão CQRS. 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Avaliação da Arquitetura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668465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 </a:t>
            </a:r>
            <a:r>
              <a:rPr lang="pt-BR" sz="2300" b="1" u="sng" dirty="0" smtClean="0">
                <a:solidFill>
                  <a:schemeClr val="tx2"/>
                </a:solidFill>
                <a:latin typeface="Calibri" pitchFamily="34" charset="0"/>
              </a:rPr>
              <a:t>Acessibilidade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é tratada pelo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Blazor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(a implementação oficial da Microsoft para o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WebAssembly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até o momento) com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Bootstrap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4.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u="sng" dirty="0" smtClean="0">
                <a:solidFill>
                  <a:schemeClr val="tx2"/>
                </a:solidFill>
                <a:latin typeface="Calibri" pitchFamily="34" charset="0"/>
              </a:rPr>
              <a:t>Melhorias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Utilização de um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dumb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broker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como um cluster Kafka para centralização dos comandos vindos das bases de dados remotas de cada usuário.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Utilização do docker para isolamento dos processos do sistema, facilitando a implantação e criação dos ambientes. 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Conclusões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Este trabalho apresentou um protótipo arquitetural de uma aplicação de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dropshipping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para uma aquisição de cupom promocional. Entende-se que os objetivos foram atingidos. Foram apresentadas algumas melhorias que não impactam a aceitação da proposta. Se houvesse mais tempo para o desenvolvimento elas seriam tratadas. Isso fica como sugestão para uma próxima versão.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Proposta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objetivo geral deste projeto é apresentar uma proposta arquitetural de um sistema de aquisição de cupom promocional, por meio da Internet, utilizando dispositivos móveis ou desktop, visando substituir a forma tradicional de produção e consumo de promoções no comércio, </a:t>
            </a:r>
            <a:r>
              <a:rPr lang="pt-BR" sz="2300" b="1" u="sng" dirty="0" smtClean="0">
                <a:solidFill>
                  <a:schemeClr val="tx2"/>
                </a:solidFill>
                <a:latin typeface="Calibri" pitchFamily="34" charset="0"/>
              </a:rPr>
              <a:t>os panfletos promocionais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viabilizando a criação, distribuição e aquisição dessas promoções em vias digitais.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Diagrama de casos de uso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26" name="Picture 2" descr="Microservice Regi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012" y="1760559"/>
            <a:ext cx="4891978" cy="222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Microservice PyGoogleIm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8169" y="3671247"/>
            <a:ext cx="3616657" cy="230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Diagrama de casos de uso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050" name="Picture 2" descr="Microservice Off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015" y="1705968"/>
            <a:ext cx="6509982" cy="424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Não Funcionais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06402" y="1992801"/>
          <a:ext cx="8403770" cy="3820094"/>
        </p:xfrm>
        <a:graphic>
          <a:graphicData uri="http://schemas.openxmlformats.org/drawingml/2006/table">
            <a:tbl>
              <a:tblPr/>
              <a:tblGrid>
                <a:gridCol w="168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Atributos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Requisitos Não Funcionais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Segurança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 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sistema deve apresentar altos padrões de segurança.</a:t>
                      </a: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Acessibilidade</a:t>
                      </a:r>
                      <a:endParaRPr lang="pt-BR" sz="18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 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sistema deve suportar ambientes Web responsivos e </a:t>
                      </a:r>
                      <a:r>
                        <a:rPr lang="pt-BR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móveis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.</a:t>
                      </a: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2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Desempenho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 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sistema deve ser rápido em suas funcionalidades principais, que são também as mais laboriosas (tela inicial – exibição de ofertas e tela monitoramento de cupons).</a:t>
                      </a: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Disponibilidade</a:t>
                      </a:r>
                      <a:endParaRPr lang="pt-BR" sz="18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 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sistema deve operar em qualquer período do dia e da noite.</a:t>
                      </a: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5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Resiliência</a:t>
                      </a:r>
                      <a:endParaRPr lang="pt-BR" sz="18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</a:t>
                      </a:r>
                      <a:r>
                        <a:rPr lang="pt-BR" sz="1800" i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</a:t>
                      </a:r>
                      <a:r>
                        <a:rPr lang="pt-BR" sz="1800" i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etwork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 – O sistema deve permanecer operando em condições adversas de conectividade.</a:t>
                      </a: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Escalabilidade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 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sistema de escalar vertical e/ou horizontalmente no cluster de forma manual ou automática.</a:t>
                      </a:r>
                    </a:p>
                  </a:txBody>
                  <a:tcPr marL="59951" marR="599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0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Restrições de projeto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ser desenvolvido em .Net Core 2.</a:t>
            </a:r>
          </a:p>
          <a:p>
            <a:pPr lvl="0">
              <a:buFont typeface="Arial" pitchFamily="34" charset="0"/>
              <a:buChar char="•"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lvl="0"/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Os componentes arquiteturais devem ser desenvolvidos e/ou selecionados para execução em cluster facilitando a escalabilidade da aplicação.</a:t>
            </a:r>
          </a:p>
          <a:p>
            <a:pPr lvl="0">
              <a:buFont typeface="Arial" pitchFamily="34" charset="0"/>
              <a:buChar char="•"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lvl="0"/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permitir sua utilização em modo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offline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lvl="0"/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abrir de forma responsiva em aparelhos menores, como celular e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tablet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Restrições de projeto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facilitar a comunicação com os demais sistemas adotando formas de comunicação padronizadas por entidades como o W3C.</a:t>
            </a:r>
          </a:p>
          <a:p>
            <a:pPr>
              <a:buFont typeface="Arial" pitchFamily="34" charset="0"/>
              <a:buChar char="•"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garantir que cada usuário tem seu próprio banco de dados, garantindo melhor segurança e isolamento.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478972" y="1979380"/>
          <a:ext cx="8215086" cy="3868643"/>
        </p:xfrm>
        <a:graphic>
          <a:graphicData uri="http://schemas.openxmlformats.org/drawingml/2006/table">
            <a:tbl>
              <a:tblPr/>
              <a:tblGrid>
                <a:gridCol w="2372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Mecanismo de Análise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Mecanismo de Design</a:t>
                      </a:r>
                      <a:endParaRPr lang="pt-BR" sz="18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Mecanismo de Implementação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Persistência back-end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NoSQL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CouchDB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Persistência front-end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NoSQL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PouchDB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SAAS database architecture</a:t>
                      </a:r>
                      <a:endParaRPr lang="pt-BR" sz="18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One database per user | CQRS</a:t>
                      </a:r>
                      <a:endParaRPr lang="pt-BR" sz="18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CouchDB</a:t>
                      </a: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– </a:t>
                      </a:r>
                      <a:r>
                        <a:rPr lang="en-US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couch_peruser</a:t>
                      </a: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option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Comunição entre processos </a:t>
                      </a:r>
                      <a:r>
                        <a:rPr lang="pt-BR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</a:t>
                      </a:r>
                      <a:r>
                        <a:rPr lang="pt-BR" sz="1100" i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Inter </a:t>
                      </a:r>
                      <a:r>
                        <a:rPr lang="pt-BR" sz="1100" i="1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Process</a:t>
                      </a:r>
                      <a:r>
                        <a:rPr lang="pt-BR" sz="1100" i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Communication</a:t>
                      </a:r>
                      <a:r>
                        <a:rPr lang="pt-BR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</a:t>
                      </a:r>
                      <a:endParaRPr lang="pt-BR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EventSource</a:t>
                      </a: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(Event Driven) </a:t>
                      </a: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 </a:t>
                      </a:r>
                      <a:r>
                        <a:rPr lang="en-US" sz="18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RESTful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CouchDB</a:t>
                      </a:r>
                      <a:r>
                        <a:rPr lang="en-US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Changes Feeds e </a:t>
                      </a: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ASP.NET Core 2 Web API 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Comunicação entre objetos </a:t>
                      </a:r>
                      <a:r>
                        <a:rPr lang="pt-BR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</a:t>
                      </a:r>
                      <a:r>
                        <a:rPr lang="pt-BR" sz="1100" i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Inter </a:t>
                      </a:r>
                      <a:r>
                        <a:rPr lang="pt-BR" sz="1100" i="1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Object</a:t>
                      </a:r>
                      <a:r>
                        <a:rPr lang="pt-BR" sz="1100" i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Communication</a:t>
                      </a:r>
                      <a:r>
                        <a:rPr lang="pt-BR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Mediator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MediatR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Interação entre microservices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Orchestration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Microsoft </a:t>
                      </a: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Service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Fabric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SISTEMA PARA AQUISIÇÃO DE CUPOM PROMOCIONAL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478972" y="1993894"/>
          <a:ext cx="8215086" cy="3844936"/>
        </p:xfrm>
        <a:graphic>
          <a:graphicData uri="http://schemas.openxmlformats.org/drawingml/2006/table">
            <a:tbl>
              <a:tblPr/>
              <a:tblGrid>
                <a:gridCol w="2372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Mecanismo de Análise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Mecanismo de Design</a:t>
                      </a:r>
                      <a:endParaRPr lang="pt-BR" sz="18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Mecanismo de Implementação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Monitoração do cluster de microservices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Monitoring (DevOps)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Microsoft </a:t>
                      </a: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Service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Fabric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Explorer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Changes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Feeds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Observable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Server-Sent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Event (</a:t>
                      </a: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EventSource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CouchDB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Speigel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Mensageria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Dumb Broker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Kafka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Isolamento de processos 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Containers 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Docker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Log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Framework de </a:t>
                      </a: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Log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Log4Net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Build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Compilação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MSBuild</a:t>
                      </a:r>
                      <a:r>
                        <a:rPr lang="pt-BR" sz="18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/</a:t>
                      </a: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Nuget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Deploy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Deploy da aplicação no cluster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VSTS/ Microsoft Service Fabric Deployment</a:t>
                      </a:r>
                      <a:endParaRPr lang="pt-BR" sz="18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Front-End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WebAssembly</a:t>
                      </a: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Blazor</a:t>
                      </a:r>
                      <a:endParaRPr lang="pt-BR" sz="18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6812" marR="3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771</Words>
  <Application>Microsoft Office PowerPoint</Application>
  <PresentationFormat>Apresentação na tela (4:3)</PresentationFormat>
  <Paragraphs>128</Paragraphs>
  <Slides>16</Slides>
  <Notes>2</Notes>
  <HiddenSlides>0</HiddenSlides>
  <MMClips>2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EurostileT</vt:lpstr>
      <vt:lpstr>Futura Hv BT</vt:lpstr>
      <vt:lpstr>Trebuchet MS</vt:lpstr>
      <vt:lpstr>Wingdings 3</vt:lpstr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PUC Minas Virtual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cp:lastModifiedBy>Top</cp:lastModifiedBy>
  <cp:revision>48</cp:revision>
  <cp:lastPrinted>2012-09-25T11:26:21Z</cp:lastPrinted>
  <dcterms:created xsi:type="dcterms:W3CDTF">2015-09-11T18:04:53Z</dcterms:created>
  <dcterms:modified xsi:type="dcterms:W3CDTF">2019-02-17T11:36:49Z</dcterms:modified>
  <cp:category>Educação</cp:category>
</cp:coreProperties>
</file>