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Layouts/slideLayout4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3" r:id="rId2"/>
    <p:sldMasterId id="2147483678" r:id="rId3"/>
    <p:sldMasterId id="2147483727" r:id="rId4"/>
  </p:sldMasterIdLst>
  <p:notesMasterIdLst>
    <p:notesMasterId r:id="rId125"/>
  </p:notesMasterIdLst>
  <p:sldIdLst>
    <p:sldId id="416" r:id="rId5"/>
    <p:sldId id="316" r:id="rId6"/>
    <p:sldId id="388" r:id="rId7"/>
    <p:sldId id="390" r:id="rId8"/>
    <p:sldId id="391" r:id="rId9"/>
    <p:sldId id="392" r:id="rId10"/>
    <p:sldId id="393" r:id="rId11"/>
    <p:sldId id="394" r:id="rId12"/>
    <p:sldId id="395" r:id="rId13"/>
    <p:sldId id="467" r:id="rId14"/>
    <p:sldId id="396" r:id="rId15"/>
    <p:sldId id="397" r:id="rId16"/>
    <p:sldId id="468" r:id="rId17"/>
    <p:sldId id="475" r:id="rId18"/>
    <p:sldId id="476" r:id="rId19"/>
    <p:sldId id="477" r:id="rId20"/>
    <p:sldId id="478" r:id="rId21"/>
    <p:sldId id="479" r:id="rId22"/>
    <p:sldId id="496" r:id="rId23"/>
    <p:sldId id="501" r:id="rId24"/>
    <p:sldId id="481" r:id="rId25"/>
    <p:sldId id="482" r:id="rId26"/>
    <p:sldId id="502" r:id="rId27"/>
    <p:sldId id="503" r:id="rId28"/>
    <p:sldId id="504" r:id="rId29"/>
    <p:sldId id="498" r:id="rId30"/>
    <p:sldId id="499" r:id="rId31"/>
    <p:sldId id="500" r:id="rId32"/>
    <p:sldId id="495" r:id="rId33"/>
    <p:sldId id="505" r:id="rId34"/>
    <p:sldId id="524" r:id="rId35"/>
    <p:sldId id="525" r:id="rId36"/>
    <p:sldId id="417" r:id="rId37"/>
    <p:sldId id="399" r:id="rId38"/>
    <p:sldId id="418" r:id="rId39"/>
    <p:sldId id="398" r:id="rId40"/>
    <p:sldId id="419" r:id="rId41"/>
    <p:sldId id="400" r:id="rId42"/>
    <p:sldId id="420" r:id="rId43"/>
    <p:sldId id="421" r:id="rId44"/>
    <p:sldId id="422" r:id="rId45"/>
    <p:sldId id="423" r:id="rId46"/>
    <p:sldId id="424" r:id="rId47"/>
    <p:sldId id="425" r:id="rId48"/>
    <p:sldId id="426" r:id="rId49"/>
    <p:sldId id="427" r:id="rId50"/>
    <p:sldId id="401" r:id="rId51"/>
    <p:sldId id="402" r:id="rId52"/>
    <p:sldId id="473" r:id="rId53"/>
    <p:sldId id="403" r:id="rId54"/>
    <p:sldId id="428" r:id="rId55"/>
    <p:sldId id="429" r:id="rId56"/>
    <p:sldId id="404" r:id="rId57"/>
    <p:sldId id="430" r:id="rId58"/>
    <p:sldId id="509" r:id="rId59"/>
    <p:sldId id="431" r:id="rId60"/>
    <p:sldId id="432" r:id="rId61"/>
    <p:sldId id="433" r:id="rId62"/>
    <p:sldId id="434" r:id="rId63"/>
    <p:sldId id="435" r:id="rId64"/>
    <p:sldId id="436" r:id="rId65"/>
    <p:sldId id="414" r:id="rId66"/>
    <p:sldId id="405" r:id="rId67"/>
    <p:sldId id="406" r:id="rId68"/>
    <p:sldId id="407" r:id="rId69"/>
    <p:sldId id="408" r:id="rId70"/>
    <p:sldId id="409" r:id="rId71"/>
    <p:sldId id="410" r:id="rId72"/>
    <p:sldId id="411" r:id="rId73"/>
    <p:sldId id="412" r:id="rId74"/>
    <p:sldId id="413" r:id="rId75"/>
    <p:sldId id="469" r:id="rId76"/>
    <p:sldId id="444" r:id="rId77"/>
    <p:sldId id="445" r:id="rId78"/>
    <p:sldId id="446" r:id="rId79"/>
    <p:sldId id="447" r:id="rId80"/>
    <p:sldId id="448" r:id="rId81"/>
    <p:sldId id="449" r:id="rId82"/>
    <p:sldId id="450" r:id="rId83"/>
    <p:sldId id="451" r:id="rId84"/>
    <p:sldId id="452" r:id="rId85"/>
    <p:sldId id="453" r:id="rId86"/>
    <p:sldId id="454" r:id="rId87"/>
    <p:sldId id="470" r:id="rId88"/>
    <p:sldId id="526" r:id="rId89"/>
    <p:sldId id="527" r:id="rId90"/>
    <p:sldId id="528" r:id="rId91"/>
    <p:sldId id="529" r:id="rId92"/>
    <p:sldId id="530" r:id="rId93"/>
    <p:sldId id="531" r:id="rId94"/>
    <p:sldId id="532" r:id="rId95"/>
    <p:sldId id="533" r:id="rId96"/>
    <p:sldId id="534" r:id="rId97"/>
    <p:sldId id="456" r:id="rId98"/>
    <p:sldId id="457" r:id="rId99"/>
    <p:sldId id="458" r:id="rId100"/>
    <p:sldId id="459" r:id="rId101"/>
    <p:sldId id="460" r:id="rId102"/>
    <p:sldId id="461" r:id="rId103"/>
    <p:sldId id="462" r:id="rId104"/>
    <p:sldId id="463" r:id="rId105"/>
    <p:sldId id="464" r:id="rId106"/>
    <p:sldId id="465" r:id="rId107"/>
    <p:sldId id="466" r:id="rId108"/>
    <p:sldId id="471" r:id="rId109"/>
    <p:sldId id="535" r:id="rId110"/>
    <p:sldId id="536" r:id="rId111"/>
    <p:sldId id="537" r:id="rId112"/>
    <p:sldId id="415" r:id="rId113"/>
    <p:sldId id="381" r:id="rId114"/>
    <p:sldId id="382" r:id="rId115"/>
    <p:sldId id="383" r:id="rId116"/>
    <p:sldId id="384" r:id="rId117"/>
    <p:sldId id="385" r:id="rId118"/>
    <p:sldId id="538" r:id="rId119"/>
    <p:sldId id="539" r:id="rId120"/>
    <p:sldId id="540" r:id="rId121"/>
    <p:sldId id="541" r:id="rId122"/>
    <p:sldId id="474" r:id="rId123"/>
    <p:sldId id="472" r:id="rId1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9900"/>
    <a:srgbClr val="E50919"/>
    <a:srgbClr val="490308"/>
    <a:srgbClr val="00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35" autoAdjust="0"/>
    <p:restoredTop sz="93554" autoAdjust="0"/>
  </p:normalViewPr>
  <p:slideViewPr>
    <p:cSldViewPr>
      <p:cViewPr>
        <p:scale>
          <a:sx n="70" d="100"/>
          <a:sy n="70" d="100"/>
        </p:scale>
        <p:origin x="-57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46093CF4-DFE5-44C1-9DC3-D9E9CA696CDB}" type="datetimeFigureOut">
              <a:rPr altLang="en-US"/>
              <a:pPr>
                <a:defRPr/>
              </a:pPr>
              <a:t>2014-10-23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B7272FFD-7EBA-434A-95F5-A4430080AA21}" type="slidenum">
              <a:rPr lang="en-US" altLang="zh-CN"/>
              <a:pPr>
                <a:defRPr/>
              </a:pPr>
              <a:t>‹#›</a:t>
            </a:fld>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Slide Image Placeholder 1"/>
          <p:cNvSpPr>
            <a:spLocks noGrp="1" noRot="1" noChangeAspect="1"/>
          </p:cNvSpPr>
          <p:nvPr>
            <p:ph type="sldImg"/>
          </p:nvPr>
        </p:nvSpPr>
        <p:spPr bwMode="auto">
          <a:noFill/>
          <a:ln>
            <a:solidFill>
              <a:srgbClr val="000000"/>
            </a:solidFill>
            <a:miter lim="800000"/>
            <a:headEnd/>
            <a:tailEnd/>
          </a:ln>
        </p:spPr>
      </p:sp>
      <p:sp>
        <p:nvSpPr>
          <p:cNvPr id="306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altLang="en-US" smtClean="0">
                <a:ea typeface="宋体" charset="-122"/>
              </a:rPr>
              <a:t>本人是国际视觉电生理学会</a:t>
            </a:r>
            <a:r>
              <a:rPr lang="en-US" altLang="zh-CN" smtClean="0"/>
              <a:t>(ISCEV)</a:t>
            </a:r>
            <a:r>
              <a:rPr altLang="en-US" smtClean="0">
                <a:ea typeface="宋体" charset="-122"/>
              </a:rPr>
              <a:t>的会员。</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A1AF1F-2B9D-4689-AA85-D73A32BB2606}" type="slidenum">
              <a:rPr lang="en-US" altLang="zh-CN" smtClean="0"/>
              <a:pPr fontAlgn="base">
                <a:spcBef>
                  <a:spcPct val="0"/>
                </a:spcBef>
                <a:spcAft>
                  <a:spcPct val="0"/>
                </a:spcAft>
                <a:defRPr/>
              </a:pPr>
              <a:t>1</a:t>
            </a:fld>
            <a:endParaRPr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Rectangle 2"/>
          <p:cNvSpPr>
            <a:spLocks noGrp="1" noRot="1" noChangeAspect="1" noTextEdit="1"/>
          </p:cNvSpPr>
          <p:nvPr>
            <p:ph type="sldImg"/>
          </p:nvPr>
        </p:nvSpPr>
        <p:spPr bwMode="auto">
          <a:noFill/>
          <a:ln>
            <a:solidFill>
              <a:srgbClr val="000000"/>
            </a:solidFill>
            <a:miter lim="800000"/>
            <a:headEnd/>
            <a:tailEnd/>
          </a:ln>
        </p:spPr>
      </p:sp>
      <p:sp>
        <p:nvSpPr>
          <p:cNvPr id="461826"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3" name="Rectangle 2"/>
          <p:cNvSpPr>
            <a:spLocks noGrp="1" noRot="1" noChangeAspect="1" noTextEdit="1"/>
          </p:cNvSpPr>
          <p:nvPr>
            <p:ph type="sldImg"/>
          </p:nvPr>
        </p:nvSpPr>
        <p:spPr bwMode="auto">
          <a:noFill/>
          <a:ln>
            <a:solidFill>
              <a:srgbClr val="000000"/>
            </a:solidFill>
            <a:miter lim="800000"/>
            <a:headEnd/>
            <a:tailEnd/>
          </a:ln>
        </p:spPr>
      </p:sp>
      <p:sp>
        <p:nvSpPr>
          <p:cNvPr id="463874"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1" name="Rectangle 2"/>
          <p:cNvSpPr>
            <a:spLocks noGrp="1" noRot="1" noChangeAspect="1" noTextEdit="1"/>
          </p:cNvSpPr>
          <p:nvPr>
            <p:ph type="sldImg"/>
          </p:nvPr>
        </p:nvSpPr>
        <p:spPr bwMode="auto">
          <a:noFill/>
          <a:ln>
            <a:solidFill>
              <a:srgbClr val="000000"/>
            </a:solidFill>
            <a:miter lim="800000"/>
            <a:headEnd/>
            <a:tailEnd/>
          </a:ln>
        </p:spPr>
      </p:sp>
      <p:sp>
        <p:nvSpPr>
          <p:cNvPr id="465922"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69" name="Rectangle 2"/>
          <p:cNvSpPr>
            <a:spLocks noGrp="1" noRot="1" noChangeAspect="1" noTextEdit="1"/>
          </p:cNvSpPr>
          <p:nvPr>
            <p:ph type="sldImg"/>
          </p:nvPr>
        </p:nvSpPr>
        <p:spPr bwMode="auto">
          <a:noFill/>
          <a:ln>
            <a:solidFill>
              <a:srgbClr val="000000"/>
            </a:solidFill>
            <a:miter lim="800000"/>
            <a:headEnd/>
            <a:tailEnd/>
          </a:ln>
        </p:spPr>
      </p:sp>
      <p:sp>
        <p:nvSpPr>
          <p:cNvPr id="467970"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230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862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886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989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193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501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p:spPr>
      </p:sp>
      <p:sp>
        <p:nvSpPr>
          <p:cNvPr id="308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altLang="zh-CN"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FF9FBC-183F-447F-97D0-32092AB4F755}" type="slidenum">
              <a:rPr lang="en-US" altLang="zh-CN" smtClean="0"/>
              <a:pPr fontAlgn="base">
                <a:spcBef>
                  <a:spcPct val="0"/>
                </a:spcBef>
                <a:spcAft>
                  <a:spcPct val="0"/>
                </a:spcAft>
                <a:defRPr/>
              </a:pPr>
              <a:t>2</a:t>
            </a:fld>
            <a:endParaRPr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705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2"/>
          <p:cNvSpPr>
            <a:spLocks noGrp="1" noRot="1" noChangeAspect="1" noTextEdit="1"/>
          </p:cNvSpPr>
          <p:nvPr>
            <p:ph type="sldImg"/>
          </p:nvPr>
        </p:nvSpPr>
        <p:spPr bwMode="auto">
          <a:noFill/>
          <a:ln>
            <a:solidFill>
              <a:srgbClr val="000000"/>
            </a:solidFill>
            <a:miter lim="800000"/>
            <a:headEnd/>
            <a:tailEnd/>
          </a:ln>
        </p:spPr>
      </p:sp>
      <p:sp>
        <p:nvSpPr>
          <p:cNvPr id="363522"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幻灯片图像占位符 1"/>
          <p:cNvSpPr>
            <a:spLocks noGrp="1" noRot="1" noChangeAspect="1"/>
          </p:cNvSpPr>
          <p:nvPr>
            <p:ph type="sldImg"/>
          </p:nvPr>
        </p:nvSpPr>
        <p:spPr bwMode="auto">
          <a:noFill/>
          <a:ln>
            <a:solidFill>
              <a:srgbClr val="000000"/>
            </a:solidFill>
            <a:miter lim="800000"/>
            <a:headEnd/>
            <a:tailEnd/>
          </a:ln>
        </p:spPr>
      </p:sp>
      <p:sp>
        <p:nvSpPr>
          <p:cNvPr id="370690" name="备注占位符 2"/>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
        <p:nvSpPr>
          <p:cNvPr id="4" name="灯片编号占位符 3"/>
          <p:cNvSpPr>
            <a:spLocks noGrp="1"/>
          </p:cNvSpPr>
          <p:nvPr>
            <p:ph type="sldNum" sz="quarter" idx="5"/>
          </p:nvPr>
        </p:nvSpPr>
        <p:spPr/>
        <p:txBody>
          <a:bodyPr/>
          <a:lstStyle/>
          <a:p>
            <a:pPr>
              <a:defRPr/>
            </a:pPr>
            <a:fld id="{CD081024-C2C5-466D-B251-F2F764A6D713}" type="slidenum">
              <a:rPr lang="en-US" altLang="zh-CN" smtClean="0"/>
              <a:pPr>
                <a:defRPr/>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5" name="Rectangle 2"/>
          <p:cNvSpPr>
            <a:spLocks noGrp="1" noRot="1" noChangeAspect="1" noTextEdit="1"/>
          </p:cNvSpPr>
          <p:nvPr>
            <p:ph type="sldImg"/>
          </p:nvPr>
        </p:nvSpPr>
        <p:spPr bwMode="auto">
          <a:noFill/>
          <a:ln>
            <a:solidFill>
              <a:srgbClr val="000000"/>
            </a:solidFill>
            <a:miter lim="800000"/>
            <a:headEnd/>
            <a:tailEnd/>
          </a:ln>
        </p:spPr>
      </p:sp>
      <p:sp>
        <p:nvSpPr>
          <p:cNvPr id="451586"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2"/>
          <p:cNvSpPr>
            <a:spLocks noGrp="1" noRot="1" noChangeAspect="1" noTextEdit="1"/>
          </p:cNvSpPr>
          <p:nvPr>
            <p:ph type="sldImg"/>
          </p:nvPr>
        </p:nvSpPr>
        <p:spPr bwMode="auto">
          <a:noFill/>
          <a:ln>
            <a:solidFill>
              <a:srgbClr val="000000"/>
            </a:solidFill>
            <a:miter lim="800000"/>
            <a:headEnd/>
            <a:tailEnd/>
          </a:ln>
        </p:spPr>
      </p:sp>
      <p:sp>
        <p:nvSpPr>
          <p:cNvPr id="453634"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1" name="Rectangle 2"/>
          <p:cNvSpPr>
            <a:spLocks noGrp="1" noRot="1" noChangeAspect="1" noTextEdit="1"/>
          </p:cNvSpPr>
          <p:nvPr>
            <p:ph type="sldImg"/>
          </p:nvPr>
        </p:nvSpPr>
        <p:spPr bwMode="auto">
          <a:noFill/>
          <a:ln>
            <a:solidFill>
              <a:srgbClr val="000000"/>
            </a:solidFill>
            <a:miter lim="800000"/>
            <a:headEnd/>
            <a:tailEnd/>
          </a:ln>
        </p:spPr>
      </p:sp>
      <p:sp>
        <p:nvSpPr>
          <p:cNvPr id="455682"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29" name="Rectangle 2"/>
          <p:cNvSpPr>
            <a:spLocks noGrp="1" noRot="1" noChangeAspect="1" noTextEdit="1"/>
          </p:cNvSpPr>
          <p:nvPr>
            <p:ph type="sldImg"/>
          </p:nvPr>
        </p:nvSpPr>
        <p:spPr bwMode="auto">
          <a:noFill/>
          <a:ln>
            <a:solidFill>
              <a:srgbClr val="000000"/>
            </a:solidFill>
            <a:miter lim="800000"/>
            <a:headEnd/>
            <a:tailEnd/>
          </a:ln>
        </p:spPr>
      </p:sp>
      <p:sp>
        <p:nvSpPr>
          <p:cNvPr id="457730"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7" name="Rectangle 2"/>
          <p:cNvSpPr>
            <a:spLocks noGrp="1" noRot="1" noChangeAspect="1" noTextEdit="1"/>
          </p:cNvSpPr>
          <p:nvPr>
            <p:ph type="sldImg"/>
          </p:nvPr>
        </p:nvSpPr>
        <p:spPr bwMode="auto">
          <a:noFill/>
          <a:ln>
            <a:solidFill>
              <a:srgbClr val="000000"/>
            </a:solidFill>
            <a:miter lim="800000"/>
            <a:headEnd/>
            <a:tailEnd/>
          </a:ln>
        </p:spPr>
      </p:sp>
      <p:sp>
        <p:nvSpPr>
          <p:cNvPr id="459778" name="Rectangle 3"/>
          <p:cNvSpPr>
            <a:spLocks noGrp="1"/>
          </p:cNvSpPr>
          <p:nvPr>
            <p:ph type="body" idx="1"/>
          </p:nvPr>
        </p:nvSpPr>
        <p:spPr bwMode="auto">
          <a:noFill/>
        </p:spPr>
        <p:txBody>
          <a:bodyPr wrap="square" numCol="1" anchor="t" anchorCtr="0" compatLnSpc="1">
            <a:prstTxWarp prst="textNoShape">
              <a:avLst/>
            </a:prstTxWarp>
          </a:bodyPr>
          <a:lstStyle/>
          <a:p>
            <a:endParaRPr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en-US" altLang="zh-CN"/>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smtClean="0"/>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F88959D2-458B-4C1F-84E6-35F4D3EEB323}" type="datetimeFigureOut">
              <a:rPr altLang="en-US"/>
              <a:pPr>
                <a:defRPr/>
              </a:pPr>
              <a:t>2014-10-23</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FCC34FD0-1690-46C2-A60C-3823E8F7D18F}"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990600"/>
            <a:ext cx="4343400" cy="2590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733800"/>
            <a:ext cx="4343400" cy="2590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10"/>
          </p:nvPr>
        </p:nvSpPr>
        <p:spPr>
          <a:xfrm>
            <a:off x="3657600" y="6381750"/>
            <a:ext cx="1905000" cy="457200"/>
          </a:xfrm>
        </p:spPr>
        <p:txBody>
          <a:bodyPr/>
          <a:lstStyle>
            <a:lvl1pPr>
              <a:defRPr/>
            </a:lvl1pPr>
          </a:lstStyle>
          <a:p>
            <a:pPr>
              <a:defRPr/>
            </a:pPr>
            <a:r>
              <a:rPr lang="en-US" altLang="zh-CN"/>
              <a:t>Lin/Manocha/Foskey</a:t>
            </a:r>
          </a:p>
        </p:txBody>
      </p:sp>
      <p:sp>
        <p:nvSpPr>
          <p:cNvPr id="7" name="Slide Number Placeholder 6"/>
          <p:cNvSpPr>
            <a:spLocks noGrp="1"/>
          </p:cNvSpPr>
          <p:nvPr>
            <p:ph type="sldNum" sz="quarter" idx="11"/>
          </p:nvPr>
        </p:nvSpPr>
        <p:spPr>
          <a:xfrm>
            <a:off x="8001000" y="6418263"/>
            <a:ext cx="914400" cy="382587"/>
          </a:xfrm>
        </p:spPr>
        <p:txBody>
          <a:bodyPr wrap="square" numCol="1" anchor="t" anchorCtr="0" compatLnSpc="1">
            <a:prstTxWarp prst="textNoShape">
              <a:avLst/>
            </a:prstTxWarp>
          </a:bodyPr>
          <a:lstStyle>
            <a:lvl1pPr>
              <a:defRPr>
                <a:ea typeface="宋体" pitchFamily="2" charset="-122"/>
              </a:defRPr>
            </a:lvl1pPr>
          </a:lstStyle>
          <a:p>
            <a:pPr>
              <a:defRPr/>
            </a:pPr>
            <a:r>
              <a:rPr lang="en-US" altLang="zh-CN"/>
              <a:t>Intro </a:t>
            </a:r>
            <a:fld id="{0B87FA8E-DDEF-469D-A0C4-4E3FF75CFEF7}"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ltLang="zh-CN"/>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7CD679D-E3C1-4F74-8190-D393657FACE7}"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3F48F5-7EBC-4F1F-835D-A49C43CE664E}"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AB804E2-3FF0-464F-8A36-9422C2C3C5BA}"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8D1984-22E7-4E54-B5BC-4E5F10A82210}"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D09D2B6-B23E-4E24-995C-66F702F77D19}"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0E32B7-D46D-4527-A7E8-EDFF818A73CC}"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FE3F2BB1-2028-4900-8976-045080235583}" type="datetimeFigureOut">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9B6943-4032-438D-9CC0-E34175DE8787}"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49F950CE-AD55-4B48-AD7F-2ED5912C1A5E}" type="datetimeFigureOut">
              <a:rPr lang="zh-CN" altLang="en-US"/>
              <a:pPr>
                <a:defRPr/>
              </a:pPr>
              <a:t>2014-10-23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4A651B7-8BE7-4D27-AAE4-1549B3259811}"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9732BEF7-836B-4937-9117-E372F08FC9CC}" type="datetimeFigureOut">
              <a:rPr lang="zh-CN" altLang="en-US"/>
              <a:pPr>
                <a:defRPr/>
              </a:pPr>
              <a:t>2014-10-23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13DEA0-7E1A-4E84-8FC6-CE3A58243602}"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smtClean="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smtClean="0"/>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DDBDA092-2714-4994-9147-07842003C8F1}" type="slidenum">
              <a:rPr lang="en-US" altLang="zh-CN"/>
              <a:pPr>
                <a:defRPr/>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051BA9A-0539-4CB5-8CC4-B1E965652966}" type="datetimeFigureOut">
              <a:rPr lang="zh-CN" altLang="en-US"/>
              <a:pPr>
                <a:defRPr/>
              </a:pPr>
              <a:t>2014-10-23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215A848-FC88-4D6A-A0FC-02449BCF4ED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CB2800F-6445-40B1-9851-F2EC559B39F4}" type="datetimeFigureOut">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5E8D60-498C-4CBD-8510-CF586A0C7DDD}"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E0A9A43-E947-4AE3-A7E8-68303B29CC9E}" type="datetimeFigureOut">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1AD2436-6A0D-4C55-8D5D-6FE66CEB923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A740A6C-47BD-439D-BF8E-2AD46F9B353D}"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1CB1FB-3FC5-4B52-BBF0-15C9CD7E52B2}"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9A1470D-0378-435E-9F5D-FF6DEF650944}"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82FEBA-8F57-43C6-B46F-0E7D11AD5621}"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1D98EA01-88F8-46A1-AD4C-4D9F2D1D87E7}"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302424-2B84-40FA-9B70-6D2A58E2D474}"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9B210C1-BE52-404D-B717-9E14BE0D1836}"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4B06E14-8388-4D34-B0E1-55EB96B5B60E}"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1874C23-707C-45C3-9B78-174E5633CA88}"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627014-83FE-4914-AFCC-ED52EF4E95BE}"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90293BC-8107-4267-8A49-3C8EF5EC7312}" type="datetimeFigureOut">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23D89F-4F9B-4E13-969B-0A80C474B09C}"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EE6FF3FE-9E8E-424C-BFF1-579631AD5543}" type="datetimeFigureOut">
              <a:rPr lang="zh-CN" altLang="en-US"/>
              <a:pPr>
                <a:defRPr/>
              </a:pPr>
              <a:t>2014-10-23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BE8B689-85AD-4270-BFF4-AD7D0660469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rmAutofit/>
          </a:bodyPr>
          <a:lstStyle>
            <a:lvl1pPr algn="l" eaLnBrk="1" latinLnBrk="0" hangingPunct="1">
              <a:defRPr kumimoji="0" lang="zh-CN" sz="3000" b="0">
                <a:solidFill>
                  <a:schemeClr val="tx1">
                    <a:lumMod val="85000"/>
                    <a:lumOff val="15000"/>
                  </a:schemeClr>
                </a:solidFill>
              </a:defRPr>
            </a:lvl1pPr>
          </a:lstStyle>
          <a:p>
            <a:r>
              <a:rPr lang="zh-CN" altLang="en-US" smtClean="0"/>
              <a:t>单击此处编辑母版标题样式</a:t>
            </a:r>
            <a:endParaRP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DA5A50DE-AC2A-4D2A-91F1-8D47949AB6BE}" type="datetimeFigureOut">
              <a:rPr altLang="en-US"/>
              <a:pPr>
                <a:defRPr/>
              </a:pPr>
              <a:t>2014-10-23</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F7A32927-73EB-4D5F-A9C3-0BB721C45415}" type="slidenum">
              <a:rPr lang="en-US" altLang="zh-CN"/>
              <a:pPr>
                <a:defRPr/>
              </a:pPr>
              <a:t>‹#›</a:t>
            </a:fld>
            <a:endParaRPr/>
          </a:p>
        </p:txBody>
      </p:sp>
    </p:spTree>
  </p:cSld>
  <p:clrMapOvr>
    <a:masterClrMapping/>
  </p:clrMapOvr>
  <p:transition spd="slow"/>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65CCE9BA-2536-4293-B142-13DC879CFE23}" type="datetimeFigureOut">
              <a:rPr lang="zh-CN" altLang="en-US"/>
              <a:pPr>
                <a:defRPr/>
              </a:pPr>
              <a:t>2014-10-23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B378F02-8637-42A7-ABFC-37B6E101C922}"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DE0C6AE-6803-4201-96B2-BD979AD280E9}" type="datetimeFigureOut">
              <a:rPr lang="zh-CN" altLang="en-US"/>
              <a:pPr>
                <a:defRPr/>
              </a:pPr>
              <a:t>2014-10-23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7FF69CC-4AFC-4CC0-8594-DE3B84191A88}"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4351878-1C39-4B94-A772-8DBEDE619189}" type="datetimeFigureOut">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29DA42-FF17-484D-9FA8-90AA01E6CCA4}"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5625944-237E-4D58-B3FD-1DA00EEBE32A}" type="datetimeFigureOut">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4F1BEA4-603F-4AAF-9F8F-71BAE909208A}"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4FD2AED-97E1-41DF-AFF1-155E91E6EDB5}"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97B999-78AE-455E-BE8F-877427FBE1B7}" type="slidenum">
              <a:rPr lang="en-US" altLang="zh-CN"/>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C6AF79D-33C3-4A1E-9D57-5B01ED99390C}" type="datetimeFigureOut">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C6010E-DBEA-4968-B440-F1D30A21D7DC}"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5122" name="Rectangle 2"/>
          <p:cNvSpPr>
            <a:spLocks noGrp="1" noChangeArrowheads="1"/>
          </p:cNvSpPr>
          <p:nvPr>
            <p:ph type="ctrTitle"/>
          </p:nvPr>
        </p:nvSpPr>
        <p:spPr>
          <a:xfrm>
            <a:off x="685800" y="685800"/>
            <a:ext cx="7772400" cy="2127250"/>
          </a:xfrm>
        </p:spPr>
        <p:txBody>
          <a:bodyPr/>
          <a:lstStyle>
            <a:lvl1pPr algn="ctr">
              <a:defRPr sz="6400"/>
            </a:lvl1pPr>
          </a:lstStyle>
          <a:p>
            <a:r>
              <a:rPr lang="zh-CN" altLang="en-US"/>
              <a:t>单击此处编辑母版标题样式</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4"/>
          <p:cNvSpPr>
            <a:spLocks noGrp="1" noChangeArrowheads="1"/>
          </p:cNvSpPr>
          <p:nvPr>
            <p:ph type="dt" sz="half" idx="10"/>
          </p:nvPr>
        </p:nvSpPr>
        <p:spPr/>
        <p:txBody>
          <a:bodyPr/>
          <a:lstStyle>
            <a:lvl1pPr>
              <a:defRPr/>
            </a:lvl1pPr>
          </a:lstStyle>
          <a:p>
            <a:pPr>
              <a:defRPr/>
            </a:pPr>
            <a:fld id="{B335BBA4-243A-4243-BAAF-BBCF944E1056}" type="datetime1">
              <a:rPr lang="zh-CN" altLang="en-US"/>
              <a:pPr>
                <a:defRPr/>
              </a:pPr>
              <a:t>2014-10-23</a:t>
            </a:fld>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0C614F12-FD25-40A6-AC71-50227FFFE3D4}"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97E2D6-3BBE-49B3-B118-D09AF2FE5314}"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66D9150-0472-47C9-A1C1-891EF329C8C9}"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6C8DA8-8AE0-4463-9364-C1CBE3085E2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9074E021-D4D4-41F5-9631-A7FA5CCD6311}" type="datetimeFigureOut">
              <a:rPr altLang="en-US"/>
              <a:pPr>
                <a:defRPr/>
              </a:pPr>
              <a:t>2014-10-23</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C34416AD-5A5F-4219-9955-6C1342AB4E7C}"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BFDE83E-E504-4C69-952D-4C80649CCEC7}"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A2C5C18-60E1-4F95-8602-CAC286E0B964}"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41EBE70-F43F-45B9-9F54-E0A7B4B79F3A}"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1926D8-D286-426E-BC28-77D3ED388AA4}"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5E4691-7112-4546-9DD5-4BA17F0A1F08}"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A1F136-84F7-4080-BBEB-A4279C679A1A}" type="slidenum">
              <a:rPr lang="en-US" altLang="zh-CN"/>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C6806F-3890-4167-99C9-DE5CFF2F7E01}"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50699CE-64E1-4E4C-9D7C-DB13EEEB5556}"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E2600BFD-48FD-48B6-96F6-B4848B35C338}" type="datetime1">
              <a:rPr lang="zh-CN" altLang="en-US"/>
              <a:pPr>
                <a:defRPr/>
              </a:pPr>
              <a:t>2014-10-23</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7DAF8841-EA63-41AF-81EB-0804C57A034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smtClean="0"/>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DF4BE436-1177-4F65-A562-C181F1C74ABB}" type="datetimeFigureOut">
              <a:rPr altLang="en-US"/>
              <a:pPr>
                <a:defRPr/>
              </a:pPr>
              <a:t>2014-10-23</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E9DA6E5A-532F-49D4-B353-0E6B881C4E7D}"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altLang="zh-CN"/>
              <a:t>Click to edit Master title style</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smtClean="0"/>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0DD7CD82-E836-464E-9740-F77489CB436A}" type="datetimeFigureOut">
              <a:rPr altLang="en-US"/>
              <a:pPr>
                <a:defRPr/>
              </a:pPr>
              <a:t>2014-10-23</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B379F95E-98D6-4E55-964C-4856E4AF41B7}" type="slidenum">
              <a:rPr lang="en-US" altLang="zh-CN"/>
              <a:pPr>
                <a:defRPr/>
              </a:pPr>
              <a:t>‹#›</a:t>
            </a:fld>
            <a:endParaRPr/>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smtClean="0"/>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en-US" altLang="zh-CN"/>
              <a:t>Click to edit Master text styles</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2CB84DE5-F901-4BAA-8ED2-1233B0C254F9}" type="datetimeFigureOut">
              <a:rPr altLang="en-US"/>
              <a:pPr>
                <a:defRPr/>
              </a:pPr>
              <a:t>2014-10-23</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537B54BA-FF6D-4DD0-83CC-6921DA95599F}"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smtClean="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smtClean="0"/>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EBFE7C80-E94C-46E0-B2C6-0C3924C1D9DA}" type="datetimeFigureOut">
              <a:rPr altLang="en-US"/>
              <a:pPr>
                <a:defRPr/>
              </a:pPr>
              <a:t>2014-10-23</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EFA289A0-0B68-45AA-993D-527651DC3E72}" type="slidenum">
              <a:rPr lang="en-US" altLang="zh-CN"/>
              <a:pPr>
                <a:defRPr/>
              </a:pPr>
              <a:t>‹#›</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152CD49C-DB17-471F-8496-D11859C13F05}" type="datetimeFigureOut">
              <a:rPr altLang="en-US"/>
              <a:pPr>
                <a:defRPr/>
              </a:pPr>
              <a:t>2014-10-23</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4C2415DB-8F62-4507-B348-5A10A67C6ABD}" type="slidenum">
              <a:rPr lang="en-US" altLang="zh-CN"/>
              <a:pPr>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vmlDrawing" Target="../drawings/vmlDrawing1.v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oleObject" Target="../embeddings/oleObject2.bin"/><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193322C4-D8A1-45AD-A393-DB1AF47B03B1}" type="datetimeFigureOut">
              <a:rPr altLang="en-US"/>
              <a:pPr>
                <a:defRPr/>
              </a:pPr>
              <a:t>2014-10-23</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F85B3D6D-973A-4B64-B1C3-3E013E69208B}"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timing>
    <p:tnLst>
      <p:par>
        <p:cTn id="1" dur="indefinite" restart="never" nodeType="tmRoot"/>
      </p:par>
    </p:tnLst>
  </p:timing>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5000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26524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524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52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latin typeface="+mn-lt"/>
              </a:defRPr>
            </a:lvl1pPr>
          </a:lstStyle>
          <a:p>
            <a:pPr>
              <a:defRPr/>
            </a:pPr>
            <a:fld id="{78FC38B5-E221-4D1C-AE25-F7871AAF6185}" type="datetimeFigureOut">
              <a:rPr lang="zh-CN" altLang="en-US"/>
              <a:pPr>
                <a:defRPr/>
              </a:pPr>
              <a:t>2014-10-23</a:t>
            </a:fld>
            <a:endParaRPr lang="en-US" altLang="zh-CN"/>
          </a:p>
        </p:txBody>
      </p:sp>
      <p:sp>
        <p:nvSpPr>
          <p:cNvPr id="265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latin typeface="+mn-lt"/>
              </a:defRPr>
            </a:lvl1pPr>
          </a:lstStyle>
          <a:p>
            <a:pPr>
              <a:defRPr/>
            </a:pPr>
            <a:endParaRPr lang="en-US" altLang="zh-CN"/>
          </a:p>
        </p:txBody>
      </p:sp>
      <p:sp>
        <p:nvSpPr>
          <p:cNvPr id="265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latin typeface="+mn-lt"/>
              </a:defRPr>
            </a:lvl1pPr>
          </a:lstStyle>
          <a:p>
            <a:pPr>
              <a:defRPr/>
            </a:pPr>
            <a:fld id="{3B472F6F-D78D-4612-8EC9-895DFC5A0E32}" type="slidenum">
              <a:rPr lang="zh-CN" altLang="en-US"/>
              <a:pPr>
                <a:defRPr/>
              </a:pPr>
              <a:t>‹#›</a:t>
            </a:fld>
            <a:endParaRPr lang="en-US" altLang="zh-CN"/>
          </a:p>
        </p:txBody>
      </p:sp>
      <p:grpSp>
        <p:nvGrpSpPr>
          <p:cNvPr id="265245" name="Group 7"/>
          <p:cNvGrpSpPr>
            <a:grpSpLocks/>
          </p:cNvGrpSpPr>
          <p:nvPr userDrawn="1"/>
        </p:nvGrpSpPr>
        <p:grpSpPr bwMode="auto">
          <a:xfrm>
            <a:off x="0" y="0"/>
            <a:ext cx="9144000" cy="6858000"/>
            <a:chOff x="0" y="0"/>
            <a:chExt cx="5760" cy="4320"/>
          </a:xfrm>
        </p:grpSpPr>
        <p:grpSp>
          <p:nvGrpSpPr>
            <p:cNvPr id="265247" name="Group 8"/>
            <p:cNvGrpSpPr>
              <a:grpSpLocks/>
            </p:cNvGrpSpPr>
            <p:nvPr userDrawn="1"/>
          </p:nvGrpSpPr>
          <p:grpSpPr bwMode="auto">
            <a:xfrm>
              <a:off x="0" y="0"/>
              <a:ext cx="5760" cy="4320"/>
              <a:chOff x="0" y="0"/>
              <a:chExt cx="5760" cy="4320"/>
            </a:xfrm>
          </p:grpSpPr>
          <p:sp>
            <p:nvSpPr>
              <p:cNvPr id="265225" name="Line 9"/>
              <p:cNvSpPr>
                <a:spLocks noChangeShapeType="1"/>
              </p:cNvSpPr>
              <p:nvPr userDrawn="1"/>
            </p:nvSpPr>
            <p:spPr bwMode="auto">
              <a:xfrm>
                <a:off x="0" y="576"/>
                <a:ext cx="5760" cy="0"/>
              </a:xfrm>
              <a:prstGeom prst="line">
                <a:avLst/>
              </a:prstGeom>
              <a:noFill/>
              <a:ln w="12700">
                <a:solidFill>
                  <a:schemeClr val="hlink"/>
                </a:solidFill>
                <a:round/>
                <a:headEnd/>
                <a:tailEnd/>
              </a:ln>
              <a:effectLst/>
            </p:spPr>
            <p:txBody>
              <a:bodyPr wrap="none"/>
              <a:lstStyle/>
              <a:p>
                <a:pPr>
                  <a:defRPr/>
                </a:pPr>
                <a:endParaRPr lang="zh-CN" altLang="en-US"/>
              </a:p>
            </p:txBody>
          </p:sp>
          <p:grpSp>
            <p:nvGrpSpPr>
              <p:cNvPr id="265250" name="Group 10"/>
              <p:cNvGrpSpPr>
                <a:grpSpLocks/>
              </p:cNvGrpSpPr>
              <p:nvPr userDrawn="1"/>
            </p:nvGrpSpPr>
            <p:grpSpPr bwMode="auto">
              <a:xfrm>
                <a:off x="48" y="0"/>
                <a:ext cx="5472" cy="4320"/>
                <a:chOff x="48" y="0"/>
                <a:chExt cx="5472" cy="4320"/>
              </a:xfrm>
            </p:grpSpPr>
            <p:sp>
              <p:nvSpPr>
                <p:cNvPr id="265227" name="Line 11"/>
                <p:cNvSpPr>
                  <a:spLocks noChangeShapeType="1"/>
                </p:cNvSpPr>
                <p:nvPr/>
              </p:nvSpPr>
              <p:spPr bwMode="auto">
                <a:xfrm>
                  <a:off x="5520" y="0"/>
                  <a:ext cx="0" cy="1536"/>
                </a:xfrm>
                <a:prstGeom prst="line">
                  <a:avLst/>
                </a:prstGeom>
                <a:noFill/>
                <a:ln w="9525">
                  <a:solidFill>
                    <a:schemeClr val="hlink"/>
                  </a:solidFill>
                  <a:round/>
                  <a:headEnd/>
                  <a:tailEnd/>
                </a:ln>
                <a:effectLst/>
              </p:spPr>
              <p:txBody>
                <a:bodyPr wrap="none"/>
                <a:lstStyle/>
                <a:p>
                  <a:pPr>
                    <a:defRPr/>
                  </a:pPr>
                  <a:endParaRPr lang="zh-CN" altLang="en-US"/>
                </a:p>
              </p:txBody>
            </p:sp>
            <p:sp>
              <p:nvSpPr>
                <p:cNvPr id="265228" name="Line 12"/>
                <p:cNvSpPr>
                  <a:spLocks noChangeShapeType="1"/>
                </p:cNvSpPr>
                <p:nvPr/>
              </p:nvSpPr>
              <p:spPr bwMode="auto">
                <a:xfrm>
                  <a:off x="48" y="3936"/>
                  <a:ext cx="2064" cy="0"/>
                </a:xfrm>
                <a:prstGeom prst="line">
                  <a:avLst/>
                </a:prstGeom>
                <a:noFill/>
                <a:ln w="9525">
                  <a:solidFill>
                    <a:schemeClr val="hlink"/>
                  </a:solidFill>
                  <a:round/>
                  <a:headEnd/>
                  <a:tailEnd/>
                </a:ln>
                <a:effectLst/>
              </p:spPr>
              <p:txBody>
                <a:bodyPr wrap="none"/>
                <a:lstStyle/>
                <a:p>
                  <a:pPr>
                    <a:defRPr/>
                  </a:pPr>
                  <a:endParaRPr lang="zh-CN" altLang="en-US"/>
                </a:p>
              </p:txBody>
            </p:sp>
            <p:sp>
              <p:nvSpPr>
                <p:cNvPr id="265229" name="Line 13"/>
                <p:cNvSpPr>
                  <a:spLocks noChangeShapeType="1"/>
                </p:cNvSpPr>
                <p:nvPr/>
              </p:nvSpPr>
              <p:spPr bwMode="auto">
                <a:xfrm>
                  <a:off x="240" y="3360"/>
                  <a:ext cx="0" cy="960"/>
                </a:xfrm>
                <a:prstGeom prst="line">
                  <a:avLst/>
                </a:prstGeom>
                <a:noFill/>
                <a:ln w="9525">
                  <a:solidFill>
                    <a:schemeClr val="hlink"/>
                  </a:solidFill>
                  <a:round/>
                  <a:headEnd/>
                  <a:tailEnd/>
                </a:ln>
                <a:effectLst/>
              </p:spPr>
              <p:txBody>
                <a:bodyPr wrap="none"/>
                <a:lstStyle/>
                <a:p>
                  <a:pPr>
                    <a:defRPr/>
                  </a:pPr>
                  <a:endParaRPr lang="zh-CN" altLang="en-US"/>
                </a:p>
              </p:txBody>
            </p:sp>
          </p:grpSp>
        </p:grpSp>
        <p:grpSp>
          <p:nvGrpSpPr>
            <p:cNvPr id="265248" name="Group 14"/>
            <p:cNvGrpSpPr>
              <a:grpSpLocks/>
            </p:cNvGrpSpPr>
            <p:nvPr userDrawn="1"/>
          </p:nvGrpSpPr>
          <p:grpSpPr bwMode="auto">
            <a:xfrm>
              <a:off x="0" y="144"/>
              <a:ext cx="1200" cy="432"/>
              <a:chOff x="0" y="144"/>
              <a:chExt cx="1200" cy="432"/>
            </a:xfrm>
          </p:grpSpPr>
          <p:graphicFrame>
            <p:nvGraphicFramePr>
              <p:cNvPr id="265237" name="Object 21"/>
              <p:cNvGraphicFramePr>
                <a:graphicFrameLocks noChangeAspect="1"/>
              </p:cNvGraphicFramePr>
              <p:nvPr/>
            </p:nvGraphicFramePr>
            <p:xfrm>
              <a:off x="0" y="144"/>
              <a:ext cx="384" cy="432"/>
            </p:xfrm>
            <a:graphic>
              <a:graphicData uri="http://schemas.openxmlformats.org/presentationml/2006/ole">
                <p:oleObj spid="_x0000_s265237" name="Photo Editor 照片" r:id="rId14" imgW="3505504" imgH="906859" progId="">
                  <p:embed/>
                </p:oleObj>
              </a:graphicData>
            </a:graphic>
          </p:graphicFrame>
          <p:graphicFrame>
            <p:nvGraphicFramePr>
              <p:cNvPr id="265238" name="Object 22"/>
              <p:cNvGraphicFramePr>
                <a:graphicFrameLocks noChangeAspect="1"/>
              </p:cNvGraphicFramePr>
              <p:nvPr/>
            </p:nvGraphicFramePr>
            <p:xfrm>
              <a:off x="336" y="144"/>
              <a:ext cx="864" cy="432"/>
            </p:xfrm>
            <a:graphic>
              <a:graphicData uri="http://schemas.openxmlformats.org/presentationml/2006/ole">
                <p:oleObj spid="_x0000_s265238" name="Photo Editor 照片" r:id="rId15" imgW="3505504" imgH="906859" progId="">
                  <p:embed/>
                </p:oleObj>
              </a:graphicData>
            </a:graphic>
          </p:graphicFrame>
        </p:grpSp>
      </p:grpSp>
      <p:sp>
        <p:nvSpPr>
          <p:cNvPr id="265233" name="Text Box 17"/>
          <p:cNvSpPr txBox="1">
            <a:spLocks noChangeArrowheads="1"/>
          </p:cNvSpPr>
          <p:nvPr userDrawn="1"/>
        </p:nvSpPr>
        <p:spPr bwMode="auto">
          <a:xfrm>
            <a:off x="7924800" y="533400"/>
            <a:ext cx="869950" cy="366713"/>
          </a:xfrm>
          <a:prstGeom prst="rect">
            <a:avLst/>
          </a:prstGeom>
          <a:noFill/>
          <a:ln w="9525">
            <a:noFill/>
            <a:miter lim="800000"/>
            <a:headEnd/>
            <a:tailEnd/>
          </a:ln>
          <a:effectLst/>
        </p:spPr>
        <p:txBody>
          <a:bodyPr wrap="none">
            <a:spAutoFit/>
          </a:bodyPr>
          <a:lstStyle/>
          <a:p>
            <a:pPr>
              <a:defRPr/>
            </a:pPr>
            <a:r>
              <a:rPr kumimoji="1" lang="zh-CN" altLang="en-US">
                <a:solidFill>
                  <a:schemeClr val="bg1"/>
                </a:solidFill>
                <a:latin typeface="华文中宋" pitchFamily="2" charset="-122"/>
                <a:ea typeface="华文中宋" pitchFamily="2" charset="-122"/>
              </a:rPr>
              <a:t>第七章</a:t>
            </a:r>
          </a:p>
        </p:txBody>
      </p:sp>
    </p:spTree>
  </p:cSld>
  <p:clrMap bg1="lt1" tx1="dk1" bg2="lt2" tx2="dk2" accent1="accent1" accent2="accent2" accent3="accent3" accent4="accent4" accent5="accent5" accent6="accent6" hlink="hlink" folHlink="folHlink"/>
  <p:sldLayoutIdLst>
    <p:sldLayoutId id="2147483752" r:id="rId1"/>
    <p:sldLayoutId id="2147483751" r:id="rId2"/>
    <p:sldLayoutId id="2147483750" r:id="rId3"/>
    <p:sldLayoutId id="2147483749" r:id="rId4"/>
    <p:sldLayoutId id="2147483748" r:id="rId5"/>
    <p:sldLayoutId id="2147483747" r:id="rId6"/>
    <p:sldLayoutId id="2147483746" r:id="rId7"/>
    <p:sldLayoutId id="2147483745" r:id="rId8"/>
    <p:sldLayoutId id="2147483744" r:id="rId9"/>
    <p:sldLayoutId id="2147483743" r:id="rId10"/>
    <p:sldLayoutId id="214748374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7750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pPr>
              <a:defRPr/>
            </a:pPr>
            <a:fld id="{5A5DEF2D-61A9-4529-9DF2-3A4E8EE36AE3}" type="datetimeFigureOut">
              <a:rPr lang="zh-CN" altLang="en-US"/>
              <a:pPr>
                <a:defRPr/>
              </a:pPr>
              <a:t>2014-10-23</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ea typeface="+mn-ea"/>
              </a:defRPr>
            </a:lvl1pPr>
          </a:lstStyle>
          <a:p>
            <a:pPr>
              <a:defRPr/>
            </a:pPr>
            <a:fld id="{A10AA9C6-4D07-4938-AAAF-5B4E4171BD9E}" type="slidenum">
              <a:rPr lang="en-US" altLang="zh-CN"/>
              <a:pPr>
                <a:defRPr/>
              </a:pPr>
              <a:t>‹#›</a:t>
            </a:fld>
            <a:endParaRPr lang="en-US" altLang="zh-CN"/>
          </a:p>
        </p:txBody>
      </p:sp>
      <p:sp>
        <p:nvSpPr>
          <p:cNvPr id="4103"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zh-CN" altLang="en-US" sz="1400">
              <a:latin typeface="Verdana" pitchFamily="34" charset="0"/>
              <a:ea typeface="宋体" pitchFamily="2" charset="-122"/>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63" r:id="rId1"/>
    <p:sldLayoutId id="2147483762" r:id="rId2"/>
    <p:sldLayoutId id="2147483761" r:id="rId3"/>
    <p:sldLayoutId id="2147483760" r:id="rId4"/>
    <p:sldLayoutId id="2147483759" r:id="rId5"/>
    <p:sldLayoutId id="2147483758" r:id="rId6"/>
    <p:sldLayoutId id="2147483757" r:id="rId7"/>
    <p:sldLayoutId id="2147483756" r:id="rId8"/>
    <p:sldLayoutId id="2147483755" r:id="rId9"/>
    <p:sldLayoutId id="2147483754" r:id="rId10"/>
    <p:sldLayoutId id="214748375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800" b="1">
          <a:solidFill>
            <a:srgbClr val="A50021"/>
          </a:solidFill>
          <a:latin typeface="+mj-lt"/>
          <a:ea typeface="+mj-ea"/>
          <a:cs typeface="+mj-cs"/>
        </a:defRPr>
      </a:lvl1pPr>
      <a:lvl2pPr algn="l" rtl="0" eaLnBrk="0" fontAlgn="base" hangingPunct="0">
        <a:spcBef>
          <a:spcPct val="0"/>
        </a:spcBef>
        <a:spcAft>
          <a:spcPct val="0"/>
        </a:spcAft>
        <a:defRPr sz="4800" b="1">
          <a:solidFill>
            <a:srgbClr val="A50021"/>
          </a:solidFill>
          <a:latin typeface="Garamond"/>
          <a:ea typeface="宋体" charset="-122"/>
        </a:defRPr>
      </a:lvl2pPr>
      <a:lvl3pPr algn="l" rtl="0" eaLnBrk="0" fontAlgn="base" hangingPunct="0">
        <a:spcBef>
          <a:spcPct val="0"/>
        </a:spcBef>
        <a:spcAft>
          <a:spcPct val="0"/>
        </a:spcAft>
        <a:defRPr sz="4800" b="1">
          <a:solidFill>
            <a:srgbClr val="A50021"/>
          </a:solidFill>
          <a:latin typeface="Garamond"/>
          <a:ea typeface="宋体" charset="-122"/>
        </a:defRPr>
      </a:lvl3pPr>
      <a:lvl4pPr algn="l" rtl="0" eaLnBrk="0" fontAlgn="base" hangingPunct="0">
        <a:spcBef>
          <a:spcPct val="0"/>
        </a:spcBef>
        <a:spcAft>
          <a:spcPct val="0"/>
        </a:spcAft>
        <a:defRPr sz="4800" b="1">
          <a:solidFill>
            <a:srgbClr val="A50021"/>
          </a:solidFill>
          <a:latin typeface="Garamond"/>
          <a:ea typeface="宋体" charset="-122"/>
        </a:defRPr>
      </a:lvl4pPr>
      <a:lvl5pPr algn="l" rtl="0" eaLnBrk="0" fontAlgn="base" hangingPunct="0">
        <a:spcBef>
          <a:spcPct val="0"/>
        </a:spcBef>
        <a:spcAft>
          <a:spcPct val="0"/>
        </a:spcAft>
        <a:defRPr sz="4800" b="1">
          <a:solidFill>
            <a:srgbClr val="A50021"/>
          </a:solidFill>
          <a:latin typeface="Garamond"/>
          <a:ea typeface="宋体" charset="-122"/>
        </a:defRPr>
      </a:lvl5pPr>
      <a:lvl6pPr marL="457200" algn="l" rtl="0" fontAlgn="base">
        <a:spcBef>
          <a:spcPct val="0"/>
        </a:spcBef>
        <a:spcAft>
          <a:spcPct val="0"/>
        </a:spcAft>
        <a:defRPr sz="4800" b="1">
          <a:solidFill>
            <a:srgbClr val="A50021"/>
          </a:solidFill>
          <a:latin typeface="Garamond"/>
          <a:ea typeface="宋体" charset="-122"/>
        </a:defRPr>
      </a:lvl6pPr>
      <a:lvl7pPr marL="914400" algn="l" rtl="0" fontAlgn="base">
        <a:spcBef>
          <a:spcPct val="0"/>
        </a:spcBef>
        <a:spcAft>
          <a:spcPct val="0"/>
        </a:spcAft>
        <a:defRPr sz="4800" b="1">
          <a:solidFill>
            <a:srgbClr val="A50021"/>
          </a:solidFill>
          <a:latin typeface="Garamond"/>
          <a:ea typeface="宋体" charset="-122"/>
        </a:defRPr>
      </a:lvl7pPr>
      <a:lvl8pPr marL="1371600" algn="l" rtl="0" fontAlgn="base">
        <a:spcBef>
          <a:spcPct val="0"/>
        </a:spcBef>
        <a:spcAft>
          <a:spcPct val="0"/>
        </a:spcAft>
        <a:defRPr sz="4800" b="1">
          <a:solidFill>
            <a:srgbClr val="A50021"/>
          </a:solidFill>
          <a:latin typeface="Garamond"/>
          <a:ea typeface="宋体" charset="-122"/>
        </a:defRPr>
      </a:lvl8pPr>
      <a:lvl9pPr marL="1828800" algn="l" rtl="0" fontAlgn="base">
        <a:spcBef>
          <a:spcPct val="0"/>
        </a:spcBef>
        <a:spcAft>
          <a:spcPct val="0"/>
        </a:spcAft>
        <a:defRPr sz="4800" b="1">
          <a:solidFill>
            <a:srgbClr val="A50021"/>
          </a:solidFill>
          <a:latin typeface="Garamond"/>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b="1">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8979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fld id="{E2600BFD-48FD-48B6-96F6-B4848B35C338}" type="datetime1">
              <a:rPr lang="zh-CN" altLang="en-US"/>
              <a:pPr>
                <a:defRPr/>
              </a:pPr>
              <a:t>2014-10-23</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pitchFamily="2" charset="-122"/>
              </a:defRPr>
            </a:lvl1pPr>
          </a:lstStyle>
          <a:p>
            <a:pPr>
              <a:defRPr/>
            </a:pPr>
            <a:fld id="{ED9611B0-0AF0-46A9-BA72-0FB8D938F608}" type="slidenum">
              <a:rPr lang="en-US" altLang="zh-CN"/>
              <a:pPr>
                <a:defRPr/>
              </a:pPr>
              <a:t>‹#›</a:t>
            </a:fld>
            <a:endParaRPr lang="en-US" altLang="zh-CN"/>
          </a:p>
        </p:txBody>
      </p:sp>
      <p:sp>
        <p:nvSpPr>
          <p:cNvPr id="4103"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zh-CN" altLang="en-US">
              <a:ea typeface="宋体" pitchFamily="2" charset="-122"/>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89" r:id="rId1"/>
    <p:sldLayoutId id="2147483775" r:id="rId2"/>
    <p:sldLayoutId id="2147483774" r:id="rId3"/>
    <p:sldLayoutId id="2147483773" r:id="rId4"/>
    <p:sldLayoutId id="2147483772" r:id="rId5"/>
    <p:sldLayoutId id="2147483771" r:id="rId6"/>
    <p:sldLayoutId id="2147483770" r:id="rId7"/>
    <p:sldLayoutId id="2147483769" r:id="rId8"/>
    <p:sldLayoutId id="2147483768" r:id="rId9"/>
    <p:sldLayoutId id="2147483767" r:id="rId10"/>
    <p:sldLayoutId id="2147483766" r:id="rId11"/>
    <p:sldLayoutId id="2147483765" r:id="rId12"/>
    <p:sldLayoutId id="2147483764"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800" b="1">
          <a:solidFill>
            <a:srgbClr val="A50021"/>
          </a:solidFill>
          <a:latin typeface="+mj-lt"/>
          <a:ea typeface="+mj-ea"/>
          <a:cs typeface="+mj-cs"/>
        </a:defRPr>
      </a:lvl1pPr>
      <a:lvl2pPr algn="l" rtl="0" eaLnBrk="0" fontAlgn="base" hangingPunct="0">
        <a:spcBef>
          <a:spcPct val="0"/>
        </a:spcBef>
        <a:spcAft>
          <a:spcPct val="0"/>
        </a:spcAft>
        <a:defRPr sz="4800" b="1">
          <a:solidFill>
            <a:srgbClr val="A50021"/>
          </a:solidFill>
          <a:latin typeface="Garamond" pitchFamily="18" charset="0"/>
          <a:ea typeface="宋体" pitchFamily="2" charset="-122"/>
        </a:defRPr>
      </a:lvl2pPr>
      <a:lvl3pPr algn="l" rtl="0" eaLnBrk="0" fontAlgn="base" hangingPunct="0">
        <a:spcBef>
          <a:spcPct val="0"/>
        </a:spcBef>
        <a:spcAft>
          <a:spcPct val="0"/>
        </a:spcAft>
        <a:defRPr sz="4800" b="1">
          <a:solidFill>
            <a:srgbClr val="A50021"/>
          </a:solidFill>
          <a:latin typeface="Garamond" pitchFamily="18" charset="0"/>
          <a:ea typeface="宋体" pitchFamily="2" charset="-122"/>
        </a:defRPr>
      </a:lvl3pPr>
      <a:lvl4pPr algn="l" rtl="0" eaLnBrk="0" fontAlgn="base" hangingPunct="0">
        <a:spcBef>
          <a:spcPct val="0"/>
        </a:spcBef>
        <a:spcAft>
          <a:spcPct val="0"/>
        </a:spcAft>
        <a:defRPr sz="4800" b="1">
          <a:solidFill>
            <a:srgbClr val="A50021"/>
          </a:solidFill>
          <a:latin typeface="Garamond" pitchFamily="18" charset="0"/>
          <a:ea typeface="宋体" pitchFamily="2" charset="-122"/>
        </a:defRPr>
      </a:lvl4pPr>
      <a:lvl5pPr algn="l" rtl="0" eaLnBrk="0" fontAlgn="base" hangingPunct="0">
        <a:spcBef>
          <a:spcPct val="0"/>
        </a:spcBef>
        <a:spcAft>
          <a:spcPct val="0"/>
        </a:spcAft>
        <a:defRPr sz="4800" b="1">
          <a:solidFill>
            <a:srgbClr val="A50021"/>
          </a:solidFill>
          <a:latin typeface="Garamond" pitchFamily="18" charset="0"/>
          <a:ea typeface="宋体" pitchFamily="2" charset="-122"/>
        </a:defRPr>
      </a:lvl5pPr>
      <a:lvl6pPr marL="457200" algn="l" rtl="0" fontAlgn="base">
        <a:spcBef>
          <a:spcPct val="0"/>
        </a:spcBef>
        <a:spcAft>
          <a:spcPct val="0"/>
        </a:spcAft>
        <a:defRPr sz="4800" b="1">
          <a:solidFill>
            <a:srgbClr val="A50021"/>
          </a:solidFill>
          <a:latin typeface="Garamond" pitchFamily="18" charset="0"/>
          <a:ea typeface="宋体" pitchFamily="2" charset="-122"/>
        </a:defRPr>
      </a:lvl6pPr>
      <a:lvl7pPr marL="914400" algn="l" rtl="0" fontAlgn="base">
        <a:spcBef>
          <a:spcPct val="0"/>
        </a:spcBef>
        <a:spcAft>
          <a:spcPct val="0"/>
        </a:spcAft>
        <a:defRPr sz="4800" b="1">
          <a:solidFill>
            <a:srgbClr val="A50021"/>
          </a:solidFill>
          <a:latin typeface="Garamond" pitchFamily="18" charset="0"/>
          <a:ea typeface="宋体" pitchFamily="2" charset="-122"/>
        </a:defRPr>
      </a:lvl7pPr>
      <a:lvl8pPr marL="1371600" algn="l" rtl="0" fontAlgn="base">
        <a:spcBef>
          <a:spcPct val="0"/>
        </a:spcBef>
        <a:spcAft>
          <a:spcPct val="0"/>
        </a:spcAft>
        <a:defRPr sz="4800" b="1">
          <a:solidFill>
            <a:srgbClr val="A50021"/>
          </a:solidFill>
          <a:latin typeface="Garamond" pitchFamily="18" charset="0"/>
          <a:ea typeface="宋体" pitchFamily="2" charset="-122"/>
        </a:defRPr>
      </a:lvl8pPr>
      <a:lvl9pPr marL="1828800" algn="l" rtl="0" fontAlgn="base">
        <a:spcBef>
          <a:spcPct val="0"/>
        </a:spcBef>
        <a:spcAft>
          <a:spcPct val="0"/>
        </a:spcAft>
        <a:defRPr sz="4800" b="1">
          <a:solidFill>
            <a:srgbClr val="A50021"/>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b="1">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oleObject" Target="../embeddings/oleObject40.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1.xml"/><Relationship Id="rId1" Type="http://schemas.openxmlformats.org/officeDocument/2006/relationships/vmlDrawing" Target="../drawings/vmlDrawing20.vml"/><Relationship Id="rId4" Type="http://schemas.openxmlformats.org/officeDocument/2006/relationships/oleObject" Target="../embeddings/oleObject41.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0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3.jpeg"/><Relationship Id="rId1" Type="http://schemas.openxmlformats.org/officeDocument/2006/relationships/slideLayout" Target="../slideLayouts/slideLayout3.xml"/><Relationship Id="rId4" Type="http://schemas.openxmlformats.org/officeDocument/2006/relationships/image" Target="../media/image85.jpeg"/></Relationships>
</file>

<file path=ppt/slides/_rels/slide11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jpe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1.xml"/><Relationship Id="rId1" Type="http://schemas.openxmlformats.org/officeDocument/2006/relationships/vmlDrawing" Target="../drawings/vmlDrawing21.vml"/><Relationship Id="rId4" Type="http://schemas.openxmlformats.org/officeDocument/2006/relationships/oleObject" Target="../embeddings/oleObject42.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1.xml"/><Relationship Id="rId1" Type="http://schemas.openxmlformats.org/officeDocument/2006/relationships/vmlDrawing" Target="../drawings/vmlDrawing22.vml"/><Relationship Id="rId4" Type="http://schemas.openxmlformats.org/officeDocument/2006/relationships/oleObject" Target="../embeddings/oleObject43.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5.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0.xml"/><Relationship Id="rId1" Type="http://schemas.openxmlformats.org/officeDocument/2006/relationships/vmlDrawing" Target="../drawings/vmlDrawing6.v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9.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3.xml"/><Relationship Id="rId4" Type="http://schemas.openxmlformats.org/officeDocument/2006/relationships/image" Target="../media/image6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1.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1.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2.v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13.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0.xml"/><Relationship Id="rId1" Type="http://schemas.openxmlformats.org/officeDocument/2006/relationships/vmlDrawing" Target="../drawings/vmlDrawing14.vml"/><Relationship Id="rId4" Type="http://schemas.openxmlformats.org/officeDocument/2006/relationships/oleObject" Target="../embeddings/oleObject33.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vmlDrawing" Target="../drawings/vmlDrawing15.vml"/><Relationship Id="rId4" Type="http://schemas.openxmlformats.org/officeDocument/2006/relationships/oleObject" Target="../embeddings/oleObject34.bin"/></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6.xml"/><Relationship Id="rId1" Type="http://schemas.openxmlformats.org/officeDocument/2006/relationships/vmlDrawing" Target="../drawings/vmlDrawing16.vml"/><Relationship Id="rId4" Type="http://schemas.openxmlformats.org/officeDocument/2006/relationships/oleObject" Target="../embeddings/oleObject35.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6.xml"/><Relationship Id="rId1" Type="http://schemas.openxmlformats.org/officeDocument/2006/relationships/vmlDrawing" Target="../drawings/vmlDrawing17.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18.v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smtClean="0"/>
              <a:t>T&amp;R Team of Algorithm Design</a:t>
            </a:r>
          </a:p>
          <a:p>
            <a:pPr fontAlgn="auto">
              <a:spcAft>
                <a:spcPts val="0"/>
              </a:spcAft>
              <a:buFont typeface="Arial" pitchFamily="34" charset="0"/>
              <a:buNone/>
              <a:defRPr/>
            </a:pPr>
            <a:r>
              <a:rPr lang="en-US" altLang="zh-CN" sz="1600" b="1" dirty="0" smtClean="0"/>
              <a:t>College of Computer Science and Engineering, CQU</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a:solidFill>
                  <a:prstClr val="white"/>
                </a:solidFill>
              </a:rPr>
              <a:t>Algorithm Analysis &amp; Design </a:t>
            </a:r>
            <a:br>
              <a:rPr lang="en-US" altLang="zh-CN" sz="4900" b="0" dirty="0">
                <a:solidFill>
                  <a:prstClr val="white"/>
                </a:solidFill>
              </a:rPr>
            </a:br>
            <a:r>
              <a:rPr lang="en-US" altLang="zh-CN" sz="4800" dirty="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Bottom up</a:t>
            </a:r>
            <a:endParaRPr lang="zh-CN" altLang="en-US" sz="3600" kern="0" dirty="0">
              <a:latin typeface="+mj-lt"/>
              <a:cs typeface="+mj-cs"/>
            </a:endParaRPr>
          </a:p>
        </p:txBody>
      </p:sp>
      <p:pic>
        <p:nvPicPr>
          <p:cNvPr id="316418" name="Picture 1" descr="C:\Users\hp\AppData\Roaming\Tencent\Users\648774553\QQ\WinTemp\RichOle\I2S6SJ`A2C)3YLI7CX%G7D2.jpg"/>
          <p:cNvPicPr>
            <a:picLocks noChangeAspect="1" noChangeArrowheads="1"/>
          </p:cNvPicPr>
          <p:nvPr/>
        </p:nvPicPr>
        <p:blipFill>
          <a:blip r:embed="rId2"/>
          <a:srcRect/>
          <a:stretch>
            <a:fillRect/>
          </a:stretch>
        </p:blipFill>
        <p:spPr bwMode="auto">
          <a:xfrm>
            <a:off x="871538" y="1484313"/>
            <a:ext cx="6734175" cy="847725"/>
          </a:xfrm>
          <a:prstGeom prst="rect">
            <a:avLst/>
          </a:prstGeom>
          <a:noFill/>
          <a:ln w="9525">
            <a:noFill/>
            <a:miter lim="800000"/>
            <a:headEnd/>
            <a:tailEnd/>
          </a:ln>
        </p:spPr>
      </p:pic>
      <p:sp>
        <p:nvSpPr>
          <p:cNvPr id="7" name="矩形 6"/>
          <p:cNvSpPr/>
          <p:nvPr/>
        </p:nvSpPr>
        <p:spPr>
          <a:xfrm>
            <a:off x="887413" y="3141663"/>
            <a:ext cx="6276975"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In class exercise:</a:t>
            </a:r>
          </a:p>
          <a:p>
            <a:pPr fontAlgn="auto">
              <a:spcBef>
                <a:spcPts val="0"/>
              </a:spcBef>
              <a:spcAft>
                <a:spcPts val="0"/>
              </a:spcAft>
              <a:defRPr/>
            </a:pPr>
            <a:r>
              <a:rPr lang="en-US" altLang="zh-CN" sz="2400" dirty="0"/>
              <a:t>     compute r[1] – r[10]with bottom up method.</a:t>
            </a:r>
            <a:endParaRPr lang="zh-CN" alt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28675"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smtClean="0"/>
              <a:t>One of the keys in </a:t>
            </a:r>
            <a:r>
              <a:rPr lang="en-US" altLang="zh-CN" sz="2800" i="1" smtClean="0"/>
              <a:t>k</a:t>
            </a:r>
            <a:r>
              <a:rPr lang="en-US" altLang="zh-CN" sz="2800" i="1" baseline="-25000" smtClean="0"/>
              <a:t>i</a:t>
            </a:r>
            <a:r>
              <a:rPr lang="en-US" altLang="zh-CN" sz="2800" smtClean="0"/>
              <a:t>, </a:t>
            </a:r>
            <a:r>
              <a:rPr lang="en-US" altLang="zh-CN" sz="2800" i="1" smtClean="0"/>
              <a:t>…</a:t>
            </a:r>
            <a:r>
              <a:rPr lang="en-US" altLang="zh-CN" sz="2800" smtClean="0"/>
              <a:t>,</a:t>
            </a:r>
            <a:r>
              <a:rPr lang="en-US" altLang="zh-CN" sz="2800" i="1" smtClean="0"/>
              <a:t>k</a:t>
            </a:r>
            <a:r>
              <a:rPr lang="en-US" altLang="zh-CN" sz="2800" i="1" baseline="-25000" smtClean="0"/>
              <a:t>j</a:t>
            </a:r>
            <a:r>
              <a:rPr lang="en-US" altLang="zh-CN" sz="2800" i="1" smtClean="0"/>
              <a:t>, </a:t>
            </a:r>
            <a:r>
              <a:rPr lang="en-US" altLang="zh-CN" sz="2800" smtClean="0"/>
              <a:t> say </a:t>
            </a:r>
            <a:r>
              <a:rPr lang="en-US" altLang="zh-CN" sz="2800" i="1" smtClean="0">
                <a:solidFill>
                  <a:srgbClr val="CC3300"/>
                </a:solidFill>
              </a:rPr>
              <a:t>k</a:t>
            </a:r>
            <a:r>
              <a:rPr lang="en-US" altLang="zh-CN" sz="2800" i="1" baseline="-25000" smtClean="0">
                <a:solidFill>
                  <a:srgbClr val="CC3300"/>
                </a:solidFill>
              </a:rPr>
              <a:t>r</a:t>
            </a:r>
            <a:r>
              <a:rPr lang="en-US" altLang="zh-CN" sz="2800" smtClean="0">
                <a:solidFill>
                  <a:srgbClr val="CC3300"/>
                </a:solidFill>
              </a:rPr>
              <a:t>, </a:t>
            </a:r>
            <a:r>
              <a:rPr lang="en-US" altLang="zh-CN" sz="2800" smtClean="0">
                <a:solidFill>
                  <a:schemeClr val="tx1"/>
                </a:solidFill>
              </a:rPr>
              <a:t>where </a:t>
            </a:r>
            <a:r>
              <a:rPr lang="en-US" altLang="zh-CN" sz="2800" i="1" smtClean="0">
                <a:solidFill>
                  <a:schemeClr val="tx1"/>
                </a:solidFill>
              </a:rPr>
              <a:t>i </a:t>
            </a:r>
            <a:r>
              <a:rPr lang="en-US" altLang="zh-CN" sz="2800" smtClean="0">
                <a:solidFill>
                  <a:schemeClr val="tx1"/>
                </a:solidFill>
              </a:rPr>
              <a:t>≤ </a:t>
            </a:r>
            <a:r>
              <a:rPr lang="en-US" altLang="zh-CN" sz="2800" i="1" smtClean="0">
                <a:solidFill>
                  <a:schemeClr val="tx1"/>
                </a:solidFill>
              </a:rPr>
              <a:t>r </a:t>
            </a:r>
            <a:r>
              <a:rPr lang="en-US" altLang="zh-CN" sz="2800" smtClean="0">
                <a:solidFill>
                  <a:schemeClr val="tx1"/>
                </a:solidFill>
              </a:rPr>
              <a:t>≤ </a:t>
            </a:r>
            <a:r>
              <a:rPr lang="en-US" altLang="zh-CN" sz="2800" i="1" smtClean="0">
                <a:solidFill>
                  <a:schemeClr val="tx1"/>
                </a:solidFill>
              </a:rPr>
              <a:t>j</a:t>
            </a:r>
            <a:r>
              <a:rPr lang="en-US" altLang="zh-CN" sz="2800" smtClean="0">
                <a:solidFill>
                  <a:schemeClr val="tx1"/>
                </a:solidFill>
              </a:rPr>
              <a:t>,</a:t>
            </a:r>
            <a:r>
              <a:rPr lang="en-US" altLang="zh-CN" sz="2800" smtClean="0">
                <a:solidFill>
                  <a:srgbClr val="CC3300"/>
                </a:solidFill>
              </a:rPr>
              <a:t> </a:t>
            </a:r>
            <a:br>
              <a:rPr lang="en-US" altLang="zh-CN" sz="2800" smtClean="0">
                <a:solidFill>
                  <a:srgbClr val="CC3300"/>
                </a:solidFill>
              </a:rPr>
            </a:br>
            <a:r>
              <a:rPr lang="en-US" altLang="zh-CN" sz="2800" smtClean="0">
                <a:solidFill>
                  <a:srgbClr val="CC3300"/>
                </a:solidFill>
              </a:rPr>
              <a:t>must be the root </a:t>
            </a:r>
            <a:r>
              <a:rPr lang="en-US" altLang="zh-CN" sz="2800" smtClean="0">
                <a:solidFill>
                  <a:schemeClr val="tx1"/>
                </a:solidFill>
              </a:rPr>
              <a:t>of an optimal subtree for these keys</a:t>
            </a:r>
            <a:r>
              <a:rPr lang="en-US" altLang="zh-CN" sz="2800" smtClean="0"/>
              <a:t>.</a:t>
            </a:r>
          </a:p>
          <a:p>
            <a:pPr fontAlgn="auto">
              <a:spcAft>
                <a:spcPts val="0"/>
              </a:spcAft>
              <a:buFont typeface="Arial" pitchFamily="34" charset="0"/>
              <a:buChar char="•"/>
              <a:defRPr/>
            </a:pPr>
            <a:r>
              <a:rPr lang="en-US" altLang="zh-CN" sz="2800" smtClean="0"/>
              <a:t>Left subtree of </a:t>
            </a:r>
            <a:r>
              <a:rPr lang="en-US" altLang="zh-CN" sz="2800" i="1" smtClean="0"/>
              <a:t>k</a:t>
            </a:r>
            <a:r>
              <a:rPr lang="en-US" altLang="zh-CN" sz="2800" i="1" baseline="-25000" smtClean="0"/>
              <a:t>r</a:t>
            </a:r>
            <a:r>
              <a:rPr lang="en-US" altLang="zh-CN" sz="2800" i="1" smtClean="0"/>
              <a:t> </a:t>
            </a:r>
            <a:r>
              <a:rPr lang="en-US" altLang="zh-CN" sz="2800" smtClean="0"/>
              <a:t>contains </a:t>
            </a:r>
            <a:r>
              <a:rPr lang="en-US" altLang="zh-CN" sz="2800" i="1" smtClean="0"/>
              <a:t>k</a:t>
            </a:r>
            <a:r>
              <a:rPr lang="en-US" altLang="zh-CN" sz="2800" i="1" baseline="-25000" smtClean="0"/>
              <a:t>i</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t>r</a:t>
            </a:r>
            <a:r>
              <a:rPr lang="en-US" altLang="zh-CN" sz="2800" baseline="-25000" smtClean="0">
                <a:sym typeface="Symbol" pitchFamily="18" charset="2"/>
              </a:rPr>
              <a:t></a:t>
            </a:r>
            <a:r>
              <a:rPr lang="en-US" altLang="zh-CN" sz="2800" baseline="-25000" smtClean="0"/>
              <a:t>1</a:t>
            </a:r>
            <a:r>
              <a:rPr lang="en-US" altLang="zh-CN" sz="2800" smtClean="0"/>
              <a:t>.</a:t>
            </a:r>
          </a:p>
          <a:p>
            <a:pPr fontAlgn="auto">
              <a:spcAft>
                <a:spcPts val="0"/>
              </a:spcAft>
              <a:buFont typeface="Arial" pitchFamily="34" charset="0"/>
              <a:buChar char="•"/>
              <a:defRPr/>
            </a:pPr>
            <a:r>
              <a:rPr lang="en-US" altLang="zh-CN" sz="2800" smtClean="0"/>
              <a:t>Right subtree of </a:t>
            </a:r>
            <a:r>
              <a:rPr lang="en-US" altLang="zh-CN" sz="2800" i="1" smtClean="0"/>
              <a:t>k</a:t>
            </a:r>
            <a:r>
              <a:rPr lang="en-US" altLang="zh-CN" sz="2800" i="1" baseline="-25000" smtClean="0"/>
              <a:t>r</a:t>
            </a:r>
            <a:r>
              <a:rPr lang="en-US" altLang="zh-CN" sz="2800" i="1" smtClean="0"/>
              <a:t> </a:t>
            </a:r>
            <a:r>
              <a:rPr lang="en-US" altLang="zh-CN" sz="2800" smtClean="0"/>
              <a:t>contains </a:t>
            </a:r>
            <a:r>
              <a:rPr lang="en-US" altLang="zh-CN" sz="2800" i="1" smtClean="0"/>
              <a:t>k</a:t>
            </a:r>
            <a:r>
              <a:rPr lang="en-US" altLang="zh-CN" sz="2800" i="1" baseline="-25000" smtClean="0"/>
              <a:t>r</a:t>
            </a:r>
            <a:r>
              <a:rPr lang="en-US" altLang="zh-CN" sz="2800" smtClean="0"/>
              <a:t>+1,</a:t>
            </a:r>
            <a:r>
              <a:rPr lang="en-US" altLang="zh-CN" sz="2800" i="1" smtClean="0"/>
              <a:t> ...</a:t>
            </a:r>
            <a:r>
              <a:rPr lang="en-US" altLang="zh-CN" sz="2800" smtClean="0"/>
              <a:t>,</a:t>
            </a:r>
            <a:r>
              <a:rPr lang="en-US" altLang="zh-CN" sz="2800" i="1" smtClean="0"/>
              <a:t>k</a:t>
            </a:r>
            <a:r>
              <a:rPr lang="en-US" altLang="zh-CN" sz="2800" i="1" baseline="-25000" smtClean="0"/>
              <a:t>j</a:t>
            </a:r>
            <a:r>
              <a:rPr lang="en-US" altLang="zh-CN" sz="2800" smtClean="0"/>
              <a:t>.</a:t>
            </a:r>
          </a:p>
          <a:p>
            <a:pPr fontAlgn="auto">
              <a:spcAft>
                <a:spcPts val="0"/>
              </a:spcAft>
              <a:buFont typeface="Arial" pitchFamily="34" charset="0"/>
              <a:buChar char="•"/>
              <a:defRPr/>
            </a:pPr>
            <a:endParaRPr lang="en-US" altLang="zh-CN" sz="2800" smtClean="0"/>
          </a:p>
          <a:p>
            <a:pPr fontAlgn="auto">
              <a:spcAft>
                <a:spcPts val="0"/>
              </a:spcAft>
              <a:buFont typeface="Arial" pitchFamily="34" charset="0"/>
              <a:buChar char="•"/>
              <a:defRPr/>
            </a:pPr>
            <a:endParaRPr lang="en-US" altLang="zh-CN" sz="2800" smtClean="0"/>
          </a:p>
          <a:p>
            <a:pPr fontAlgn="auto">
              <a:spcAft>
                <a:spcPts val="0"/>
              </a:spcAft>
              <a:buFont typeface="Arial" pitchFamily="34" charset="0"/>
              <a:buChar char="•"/>
              <a:defRPr/>
            </a:pPr>
            <a:r>
              <a:rPr lang="en-US" altLang="zh-CN" sz="2800" smtClean="0">
                <a:solidFill>
                  <a:srgbClr val="CC3300"/>
                </a:solidFill>
              </a:rPr>
              <a:t>To find an optimal BST:</a:t>
            </a:r>
          </a:p>
          <a:p>
            <a:pPr lvl="1" fontAlgn="auto">
              <a:spcAft>
                <a:spcPts val="0"/>
              </a:spcAft>
              <a:buFont typeface="Arial" pitchFamily="34" charset="0"/>
              <a:buChar char="–"/>
              <a:defRPr/>
            </a:pPr>
            <a:r>
              <a:rPr lang="en-US" altLang="zh-CN" smtClean="0"/>
              <a:t>Examine all candidate roots </a:t>
            </a:r>
            <a:r>
              <a:rPr lang="en-US" altLang="zh-CN" i="1" smtClean="0"/>
              <a:t>k</a:t>
            </a:r>
            <a:r>
              <a:rPr lang="en-US" altLang="zh-CN" i="1" baseline="-25000" smtClean="0"/>
              <a:t>r</a:t>
            </a:r>
            <a:r>
              <a:rPr lang="en-US" altLang="zh-CN" i="1" smtClean="0"/>
              <a:t> </a:t>
            </a:r>
            <a:r>
              <a:rPr lang="en-US" altLang="zh-CN" smtClean="0"/>
              <a:t>, for </a:t>
            </a:r>
            <a:r>
              <a:rPr lang="en-US" altLang="zh-CN" i="1" smtClean="0"/>
              <a:t>i </a:t>
            </a:r>
            <a:r>
              <a:rPr lang="en-US" altLang="zh-CN" smtClean="0"/>
              <a:t>≤ </a:t>
            </a:r>
            <a:r>
              <a:rPr lang="en-US" altLang="zh-CN" i="1" smtClean="0"/>
              <a:t>r </a:t>
            </a:r>
            <a:r>
              <a:rPr lang="en-US" altLang="zh-CN" smtClean="0"/>
              <a:t>≤ </a:t>
            </a:r>
            <a:r>
              <a:rPr lang="en-US" altLang="zh-CN" i="1" smtClean="0"/>
              <a:t>j</a:t>
            </a:r>
            <a:endParaRPr lang="en-US" altLang="zh-CN" smtClean="0"/>
          </a:p>
          <a:p>
            <a:pPr lvl="1" fontAlgn="auto">
              <a:spcAft>
                <a:spcPts val="0"/>
              </a:spcAft>
              <a:buFont typeface="Arial" pitchFamily="34" charset="0"/>
              <a:buChar char="–"/>
              <a:defRPr/>
            </a:pPr>
            <a:r>
              <a:rPr lang="en-US" altLang="zh-CN" smtClean="0"/>
              <a:t>Determine all optimal BSTs containing </a:t>
            </a:r>
            <a:r>
              <a:rPr lang="en-US" altLang="zh-CN" i="1" smtClean="0"/>
              <a:t>k</a:t>
            </a:r>
            <a:r>
              <a:rPr lang="en-US" altLang="zh-CN" i="1" baseline="-25000" smtClean="0"/>
              <a:t>i</a:t>
            </a:r>
            <a:r>
              <a:rPr lang="en-US" altLang="zh-CN" smtClean="0"/>
              <a:t>,</a:t>
            </a:r>
            <a:r>
              <a:rPr lang="en-US" altLang="zh-CN" i="1" smtClean="0"/>
              <a:t>...</a:t>
            </a:r>
            <a:r>
              <a:rPr lang="en-US" altLang="zh-CN" smtClean="0"/>
              <a:t>,</a:t>
            </a:r>
            <a:r>
              <a:rPr lang="en-US" altLang="zh-CN" i="1" smtClean="0"/>
              <a:t>k</a:t>
            </a:r>
            <a:r>
              <a:rPr lang="en-US" altLang="zh-CN" i="1" baseline="-25000" smtClean="0"/>
              <a:t>r</a:t>
            </a:r>
            <a:r>
              <a:rPr lang="en-US" altLang="zh-CN" i="1" baseline="-25000" smtClean="0">
                <a:sym typeface="Symbol" pitchFamily="18" charset="2"/>
              </a:rPr>
              <a:t></a:t>
            </a:r>
            <a:r>
              <a:rPr lang="en-US" altLang="zh-CN" baseline="-25000" smtClean="0"/>
              <a:t>1</a:t>
            </a:r>
            <a:r>
              <a:rPr lang="en-US" altLang="zh-CN" smtClean="0"/>
              <a:t> and containing </a:t>
            </a:r>
            <a:r>
              <a:rPr lang="en-US" altLang="zh-CN" i="1" smtClean="0"/>
              <a:t>k</a:t>
            </a:r>
            <a:r>
              <a:rPr lang="en-US" altLang="zh-CN" i="1" baseline="-25000" smtClean="0"/>
              <a:t>r+</a:t>
            </a:r>
            <a:r>
              <a:rPr lang="en-US" altLang="zh-CN" baseline="-25000" smtClean="0"/>
              <a:t>1</a:t>
            </a:r>
            <a:r>
              <a:rPr lang="en-US" altLang="zh-CN" smtClean="0"/>
              <a:t>,</a:t>
            </a:r>
            <a:r>
              <a:rPr lang="en-US" altLang="zh-CN" i="1" smtClean="0"/>
              <a:t>...</a:t>
            </a:r>
            <a:r>
              <a:rPr lang="en-US" altLang="zh-CN" smtClean="0"/>
              <a:t>,</a:t>
            </a:r>
            <a:r>
              <a:rPr lang="en-US" altLang="zh-CN" i="1" smtClean="0"/>
              <a:t>k</a:t>
            </a:r>
            <a:r>
              <a:rPr lang="en-US" altLang="zh-CN" i="1" baseline="-25000" smtClean="0"/>
              <a:t>j</a:t>
            </a:r>
          </a:p>
          <a:p>
            <a:pPr lvl="1" fontAlgn="auto">
              <a:spcAft>
                <a:spcPts val="0"/>
              </a:spcAft>
              <a:buFont typeface="Arial" pitchFamily="34" charset="0"/>
              <a:buChar char="–"/>
              <a:defRPr/>
            </a:pPr>
            <a:endParaRPr lang="en-US" altLang="zh-CN" sz="2400" smtClean="0"/>
          </a:p>
        </p:txBody>
      </p:sp>
      <p:sp>
        <p:nvSpPr>
          <p:cNvPr id="475139" name="AutoShape 4"/>
          <p:cNvSpPr>
            <a:spLocks noChangeArrowheads="1"/>
          </p:cNvSpPr>
          <p:nvPr/>
        </p:nvSpPr>
        <p:spPr bwMode="auto">
          <a:xfrm>
            <a:off x="6172200" y="2971800"/>
            <a:ext cx="914400" cy="9906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475140" name="AutoShape 5"/>
          <p:cNvSpPr>
            <a:spLocks noChangeArrowheads="1"/>
          </p:cNvSpPr>
          <p:nvPr/>
        </p:nvSpPr>
        <p:spPr bwMode="auto">
          <a:xfrm>
            <a:off x="7543800" y="2971800"/>
            <a:ext cx="914400" cy="9906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475141" name="Oval 6"/>
          <p:cNvSpPr>
            <a:spLocks noChangeArrowheads="1"/>
          </p:cNvSpPr>
          <p:nvPr/>
        </p:nvSpPr>
        <p:spPr bwMode="auto">
          <a:xfrm>
            <a:off x="7162800" y="23622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latin typeface="Calibri" pitchFamily="34" charset="0"/>
            </a:endParaRPr>
          </a:p>
        </p:txBody>
      </p:sp>
      <p:cxnSp>
        <p:nvCxnSpPr>
          <p:cNvPr id="475142" name="AutoShape 7"/>
          <p:cNvCxnSpPr>
            <a:cxnSpLocks noChangeShapeType="1"/>
            <a:stCxn id="475141" idx="3"/>
            <a:endCxn id="475139" idx="0"/>
          </p:cNvCxnSpPr>
          <p:nvPr/>
        </p:nvCxnSpPr>
        <p:spPr bwMode="auto">
          <a:xfrm flipH="1">
            <a:off x="6629400" y="2687638"/>
            <a:ext cx="588963" cy="284162"/>
          </a:xfrm>
          <a:prstGeom prst="straightConnector1">
            <a:avLst/>
          </a:prstGeom>
          <a:noFill/>
          <a:ln w="12700">
            <a:solidFill>
              <a:schemeClr val="tx1"/>
            </a:solidFill>
            <a:round/>
            <a:headEnd type="none" w="sm" len="sm"/>
            <a:tailEnd type="none" w="sm" len="sm"/>
          </a:ln>
        </p:spPr>
      </p:cxnSp>
      <p:cxnSp>
        <p:nvCxnSpPr>
          <p:cNvPr id="475143" name="AutoShape 10"/>
          <p:cNvCxnSpPr>
            <a:cxnSpLocks noChangeShapeType="1"/>
            <a:stCxn id="475141" idx="5"/>
            <a:endCxn id="475140" idx="0"/>
          </p:cNvCxnSpPr>
          <p:nvPr/>
        </p:nvCxnSpPr>
        <p:spPr bwMode="auto">
          <a:xfrm>
            <a:off x="7488238" y="2687638"/>
            <a:ext cx="512762" cy="284162"/>
          </a:xfrm>
          <a:prstGeom prst="straightConnector1">
            <a:avLst/>
          </a:prstGeom>
          <a:noFill/>
          <a:ln w="12700">
            <a:solidFill>
              <a:schemeClr val="tx1"/>
            </a:solidFill>
            <a:round/>
            <a:headEnd type="none" w="sm" len="sm"/>
            <a:tailEnd type="none" w="sm" len="sm"/>
          </a:ln>
        </p:spPr>
      </p:cxnSp>
      <p:sp>
        <p:nvSpPr>
          <p:cNvPr id="475144" name="Rectangle 11"/>
          <p:cNvSpPr>
            <a:spLocks noChangeArrowheads="1"/>
          </p:cNvSpPr>
          <p:nvPr/>
        </p:nvSpPr>
        <p:spPr bwMode="auto">
          <a:xfrm>
            <a:off x="7162800" y="2362200"/>
            <a:ext cx="344488"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p>
        </p:txBody>
      </p:sp>
      <p:sp>
        <p:nvSpPr>
          <p:cNvPr id="475145" name="Rectangle 12"/>
          <p:cNvSpPr>
            <a:spLocks noChangeArrowheads="1"/>
          </p:cNvSpPr>
          <p:nvPr/>
        </p:nvSpPr>
        <p:spPr bwMode="auto">
          <a:xfrm>
            <a:off x="5943600" y="3886200"/>
            <a:ext cx="3286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i</a:t>
            </a:r>
          </a:p>
        </p:txBody>
      </p:sp>
      <p:sp>
        <p:nvSpPr>
          <p:cNvPr id="475146" name="Rectangle 13"/>
          <p:cNvSpPr>
            <a:spLocks noChangeArrowheads="1"/>
          </p:cNvSpPr>
          <p:nvPr/>
        </p:nvSpPr>
        <p:spPr bwMode="auto">
          <a:xfrm>
            <a:off x="6858000" y="3886200"/>
            <a:ext cx="471488"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r>
              <a:rPr lang="en-US" altLang="zh-CN" baseline="-25000">
                <a:latin typeface="Calibri" pitchFamily="34" charset="0"/>
              </a:rPr>
              <a:t>1</a:t>
            </a:r>
            <a:endParaRPr lang="en-US" altLang="zh-CN" i="1" baseline="-25000">
              <a:latin typeface="Calibri" pitchFamily="34" charset="0"/>
            </a:endParaRPr>
          </a:p>
        </p:txBody>
      </p:sp>
      <p:sp>
        <p:nvSpPr>
          <p:cNvPr id="475147" name="Rectangle 14"/>
          <p:cNvSpPr>
            <a:spLocks noChangeArrowheads="1"/>
          </p:cNvSpPr>
          <p:nvPr/>
        </p:nvSpPr>
        <p:spPr bwMode="auto">
          <a:xfrm>
            <a:off x="7467600" y="3886200"/>
            <a:ext cx="5064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r</a:t>
            </a:r>
            <a:r>
              <a:rPr lang="en-US" altLang="zh-CN" baseline="-25000">
                <a:latin typeface="Calibri" pitchFamily="34" charset="0"/>
              </a:rPr>
              <a:t>+1</a:t>
            </a:r>
            <a:endParaRPr lang="en-US" altLang="zh-CN" i="1" baseline="-25000">
              <a:latin typeface="Calibri" pitchFamily="34" charset="0"/>
            </a:endParaRPr>
          </a:p>
        </p:txBody>
      </p:sp>
      <p:sp>
        <p:nvSpPr>
          <p:cNvPr id="475148" name="Rectangle 15"/>
          <p:cNvSpPr>
            <a:spLocks noChangeArrowheads="1"/>
          </p:cNvSpPr>
          <p:nvPr/>
        </p:nvSpPr>
        <p:spPr bwMode="auto">
          <a:xfrm>
            <a:off x="8305800" y="3886200"/>
            <a:ext cx="328613" cy="366713"/>
          </a:xfrm>
          <a:prstGeom prst="rect">
            <a:avLst/>
          </a:prstGeom>
          <a:noFill/>
          <a:ln w="9525">
            <a:noFill/>
            <a:miter lim="800000"/>
            <a:headEnd/>
            <a:tailEnd/>
          </a:ln>
        </p:spPr>
        <p:txBody>
          <a:bodyPr wrap="none">
            <a:spAutoFit/>
          </a:bodyPr>
          <a:lstStyle/>
          <a:p>
            <a:r>
              <a:rPr lang="en-US" altLang="zh-CN" i="1">
                <a:latin typeface="Calibri" pitchFamily="34" charset="0"/>
              </a:rPr>
              <a:t>k</a:t>
            </a:r>
            <a:r>
              <a:rPr lang="en-US" altLang="zh-CN" i="1" baseline="-25000">
                <a:latin typeface="Calibri" pitchFamily="34" charset="0"/>
              </a:rPr>
              <a:t>j</a:t>
            </a: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Solution</a:t>
            </a:r>
          </a:p>
        </p:txBody>
      </p:sp>
      <p:sp>
        <p:nvSpPr>
          <p:cNvPr id="29699"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a:defRPr/>
            </a:pPr>
            <a:r>
              <a:rPr lang="en-US" altLang="zh-CN" sz="2800" smtClean="0"/>
              <a:t>Find optimal BST for </a:t>
            </a:r>
            <a:r>
              <a:rPr lang="en-US" altLang="zh-CN" sz="2800" i="1" smtClean="0"/>
              <a:t>k</a:t>
            </a:r>
            <a:r>
              <a:rPr lang="en-US" altLang="zh-CN" sz="2800" i="1" baseline="-25000" smtClean="0"/>
              <a:t>i</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t>j</a:t>
            </a:r>
            <a:r>
              <a:rPr lang="en-US" altLang="zh-CN" sz="2800" smtClean="0"/>
              <a:t>, where </a:t>
            </a:r>
            <a:r>
              <a:rPr lang="en-US" altLang="zh-CN" sz="2800" i="1" smtClean="0"/>
              <a:t>i </a:t>
            </a:r>
            <a:r>
              <a:rPr lang="en-US" altLang="zh-CN" sz="2800" smtClean="0"/>
              <a:t>≥ 1,</a:t>
            </a:r>
            <a:r>
              <a:rPr lang="en-US" altLang="zh-CN" sz="2800" i="1" smtClean="0"/>
              <a:t> j </a:t>
            </a:r>
            <a:r>
              <a:rPr lang="en-US" altLang="zh-CN" sz="2800" smtClean="0"/>
              <a:t>≤ </a:t>
            </a:r>
            <a:r>
              <a:rPr lang="en-US" altLang="zh-CN" sz="2800" i="1" smtClean="0"/>
              <a:t>n</a:t>
            </a:r>
            <a:r>
              <a:rPr lang="en-US" altLang="zh-CN" sz="2800" smtClean="0"/>
              <a:t>,</a:t>
            </a:r>
            <a:r>
              <a:rPr lang="en-US" altLang="zh-CN" sz="2800" i="1" smtClean="0"/>
              <a:t> j </a:t>
            </a:r>
            <a:r>
              <a:rPr lang="en-US" altLang="zh-CN" sz="2800" smtClean="0"/>
              <a:t>≥ </a:t>
            </a:r>
            <a:r>
              <a:rPr lang="en-US" altLang="zh-CN" sz="2800" i="1" smtClean="0"/>
              <a:t>i</a:t>
            </a:r>
            <a:r>
              <a:rPr lang="en-US" altLang="zh-CN" sz="2800" i="1" smtClean="0">
                <a:sym typeface="Symbol" pitchFamily="18" charset="2"/>
              </a:rPr>
              <a:t></a:t>
            </a:r>
            <a:r>
              <a:rPr lang="en-US" altLang="zh-CN" sz="2800" smtClean="0"/>
              <a:t>1. When </a:t>
            </a:r>
            <a:r>
              <a:rPr lang="en-US" altLang="zh-CN" sz="2800" i="1" smtClean="0"/>
              <a:t>j </a:t>
            </a:r>
            <a:r>
              <a:rPr lang="en-US" altLang="zh-CN" sz="2800" smtClean="0"/>
              <a:t>= </a:t>
            </a:r>
            <a:r>
              <a:rPr lang="en-US" altLang="zh-CN" sz="2800" i="1" smtClean="0"/>
              <a:t>i</a:t>
            </a:r>
            <a:r>
              <a:rPr lang="en-US" altLang="zh-CN" sz="2800" i="1" smtClean="0">
                <a:sym typeface="Symbol" pitchFamily="18" charset="2"/>
              </a:rPr>
              <a:t></a:t>
            </a:r>
            <a:r>
              <a:rPr lang="en-US" altLang="zh-CN" sz="2800" smtClean="0"/>
              <a:t>1, the tree is empty.</a:t>
            </a:r>
          </a:p>
          <a:p>
            <a:pPr fontAlgn="auto">
              <a:spcAft>
                <a:spcPts val="0"/>
              </a:spcAft>
              <a:buFont typeface="Arial" pitchFamily="34" charset="0"/>
              <a:buChar char="•"/>
              <a:defRPr/>
            </a:pPr>
            <a:r>
              <a:rPr lang="en-US" altLang="zh-CN" sz="2800" smtClean="0"/>
              <a:t>Define </a:t>
            </a:r>
            <a:r>
              <a:rPr lang="en-US" altLang="zh-CN" sz="2800" i="1" smtClean="0">
                <a:solidFill>
                  <a:srgbClr val="CC3300"/>
                </a:solidFill>
              </a:rPr>
              <a:t>e</a:t>
            </a:r>
            <a:r>
              <a:rPr lang="en-US" altLang="zh-CN" sz="2800" smtClean="0">
                <a:solidFill>
                  <a:srgbClr val="CC3300"/>
                </a:solidFill>
              </a:rPr>
              <a:t>[</a:t>
            </a:r>
            <a:r>
              <a:rPr lang="en-US" altLang="zh-CN" sz="2800" i="1" smtClean="0">
                <a:solidFill>
                  <a:srgbClr val="CC3300"/>
                </a:solidFill>
              </a:rPr>
              <a:t>i</a:t>
            </a:r>
            <a:r>
              <a:rPr lang="en-US" altLang="zh-CN" sz="2800" smtClean="0">
                <a:solidFill>
                  <a:srgbClr val="CC3300"/>
                </a:solidFill>
              </a:rPr>
              <a:t>,</a:t>
            </a:r>
            <a:r>
              <a:rPr lang="en-US" altLang="zh-CN" sz="2800" i="1" smtClean="0">
                <a:solidFill>
                  <a:srgbClr val="CC3300"/>
                </a:solidFill>
              </a:rPr>
              <a:t> j </a:t>
            </a:r>
            <a:r>
              <a:rPr lang="en-US" altLang="zh-CN" sz="2800" smtClean="0">
                <a:solidFill>
                  <a:srgbClr val="CC3300"/>
                </a:solidFill>
              </a:rPr>
              <a:t>] = </a:t>
            </a:r>
            <a:r>
              <a:rPr lang="en-US" altLang="zh-CN" sz="2400" smtClean="0">
                <a:solidFill>
                  <a:srgbClr val="CC3300"/>
                </a:solidFill>
              </a:rPr>
              <a:t>expected search cost of optimal BST for </a:t>
            </a:r>
            <a:r>
              <a:rPr lang="en-US" altLang="zh-CN" sz="2400" i="1" smtClean="0">
                <a:solidFill>
                  <a:srgbClr val="CC3300"/>
                </a:solidFill>
              </a:rPr>
              <a:t>k</a:t>
            </a:r>
            <a:r>
              <a:rPr lang="en-US" altLang="zh-CN" sz="2400" i="1" baseline="-25000" smtClean="0">
                <a:solidFill>
                  <a:srgbClr val="CC3300"/>
                </a:solidFill>
              </a:rPr>
              <a:t>i</a:t>
            </a:r>
            <a:r>
              <a:rPr lang="en-US" altLang="zh-CN" sz="2400" smtClean="0">
                <a:solidFill>
                  <a:srgbClr val="CC3300"/>
                </a:solidFill>
              </a:rPr>
              <a:t>,</a:t>
            </a:r>
            <a:r>
              <a:rPr lang="en-US" altLang="zh-CN" sz="2400" i="1" smtClean="0">
                <a:solidFill>
                  <a:srgbClr val="CC3300"/>
                </a:solidFill>
              </a:rPr>
              <a:t>...</a:t>
            </a:r>
            <a:r>
              <a:rPr lang="en-US" altLang="zh-CN" sz="2400" smtClean="0">
                <a:solidFill>
                  <a:srgbClr val="CC3300"/>
                </a:solidFill>
              </a:rPr>
              <a:t>,</a:t>
            </a:r>
            <a:r>
              <a:rPr lang="en-US" altLang="zh-CN" sz="2400" i="1" smtClean="0">
                <a:solidFill>
                  <a:srgbClr val="CC3300"/>
                </a:solidFill>
              </a:rPr>
              <a:t>k</a:t>
            </a:r>
            <a:r>
              <a:rPr lang="en-US" altLang="zh-CN" sz="2400" i="1" baseline="-25000" smtClean="0">
                <a:solidFill>
                  <a:srgbClr val="CC3300"/>
                </a:solidFill>
              </a:rPr>
              <a:t>j</a:t>
            </a:r>
            <a:r>
              <a:rPr lang="en-US" altLang="zh-CN" sz="2400" smtClean="0">
                <a:solidFill>
                  <a:srgbClr val="CC3300"/>
                </a:solidFill>
              </a:rPr>
              <a:t>.</a:t>
            </a:r>
            <a:r>
              <a:rPr lang="en-US" altLang="zh-CN" sz="2400" smtClean="0"/>
              <a:t> </a:t>
            </a:r>
            <a:br>
              <a:rPr lang="en-US" altLang="zh-CN" sz="2400" smtClean="0"/>
            </a:br>
            <a:endParaRPr lang="en-US" altLang="zh-CN" sz="2400" smtClean="0"/>
          </a:p>
          <a:p>
            <a:pPr fontAlgn="auto">
              <a:spcAft>
                <a:spcPts val="0"/>
              </a:spcAft>
              <a:buFont typeface="Arial" pitchFamily="34" charset="0"/>
              <a:buChar char="•"/>
              <a:defRPr/>
            </a:pPr>
            <a:r>
              <a:rPr lang="en-US" altLang="zh-CN" sz="2800" smtClean="0"/>
              <a:t>If </a:t>
            </a:r>
            <a:r>
              <a:rPr lang="en-US" altLang="zh-CN" sz="2800" i="1" smtClean="0"/>
              <a:t>j </a:t>
            </a:r>
            <a:r>
              <a:rPr lang="en-US" altLang="zh-CN" sz="2800" smtClean="0"/>
              <a:t>= </a:t>
            </a:r>
            <a:r>
              <a:rPr lang="en-US" altLang="zh-CN" sz="2800" i="1" smtClean="0"/>
              <a:t>i</a:t>
            </a:r>
            <a:r>
              <a:rPr lang="en-US" altLang="zh-CN" sz="2800" i="1" smtClean="0">
                <a:sym typeface="Symbol" pitchFamily="18" charset="2"/>
              </a:rPr>
              <a:t></a:t>
            </a:r>
            <a:r>
              <a:rPr lang="en-US" altLang="zh-CN" sz="2800" smtClean="0"/>
              <a:t>1, then </a:t>
            </a:r>
            <a:r>
              <a:rPr lang="en-US" altLang="zh-CN" sz="2800" i="1" smtClean="0"/>
              <a:t>e</a:t>
            </a:r>
            <a:r>
              <a:rPr lang="en-US" altLang="zh-CN" sz="2800" smtClean="0"/>
              <a:t>[</a:t>
            </a:r>
            <a:r>
              <a:rPr lang="en-US" altLang="zh-CN" sz="2800" i="1" smtClean="0"/>
              <a:t>i</a:t>
            </a:r>
            <a:r>
              <a:rPr lang="en-US" altLang="zh-CN" sz="2800" smtClean="0"/>
              <a:t>,</a:t>
            </a:r>
            <a:r>
              <a:rPr lang="en-US" altLang="zh-CN" sz="2800" i="1" smtClean="0"/>
              <a:t> j </a:t>
            </a:r>
            <a:r>
              <a:rPr lang="en-US" altLang="zh-CN" sz="2800" smtClean="0"/>
              <a:t>] = 0.</a:t>
            </a:r>
          </a:p>
          <a:p>
            <a:pPr fontAlgn="auto">
              <a:spcAft>
                <a:spcPts val="0"/>
              </a:spcAft>
              <a:buFont typeface="Arial" pitchFamily="34" charset="0"/>
              <a:buChar char="•"/>
              <a:defRPr/>
            </a:pPr>
            <a:r>
              <a:rPr lang="en-US" altLang="zh-CN" sz="2800" smtClean="0"/>
              <a:t>If </a:t>
            </a:r>
            <a:r>
              <a:rPr lang="en-US" altLang="zh-CN" sz="2800" i="1" smtClean="0"/>
              <a:t>j </a:t>
            </a:r>
            <a:r>
              <a:rPr lang="en-US" altLang="zh-CN" sz="2800" smtClean="0"/>
              <a:t>≥ </a:t>
            </a:r>
            <a:r>
              <a:rPr lang="en-US" altLang="zh-CN" sz="2800" i="1" smtClean="0"/>
              <a:t>i</a:t>
            </a:r>
            <a:r>
              <a:rPr lang="en-US" altLang="zh-CN" sz="2800" smtClean="0"/>
              <a:t>,</a:t>
            </a:r>
          </a:p>
          <a:p>
            <a:pPr lvl="1" fontAlgn="auto">
              <a:spcAft>
                <a:spcPts val="0"/>
              </a:spcAft>
              <a:buFont typeface="Arial" pitchFamily="34" charset="0"/>
              <a:buChar char="–"/>
              <a:defRPr/>
            </a:pPr>
            <a:r>
              <a:rPr lang="en-US" altLang="zh-CN" smtClean="0"/>
              <a:t>Select a root </a:t>
            </a:r>
            <a:r>
              <a:rPr lang="en-US" altLang="zh-CN" i="1" smtClean="0"/>
              <a:t>k</a:t>
            </a:r>
            <a:r>
              <a:rPr lang="en-US" altLang="zh-CN" i="1" baseline="-25000" smtClean="0">
                <a:solidFill>
                  <a:srgbClr val="010000"/>
                </a:solidFill>
              </a:rPr>
              <a:t>r</a:t>
            </a:r>
            <a:r>
              <a:rPr lang="en-US" altLang="zh-CN" smtClean="0"/>
              <a:t>, for some </a:t>
            </a:r>
            <a:r>
              <a:rPr lang="en-US" altLang="zh-CN" i="1" smtClean="0"/>
              <a:t>i </a:t>
            </a:r>
            <a:r>
              <a:rPr lang="en-US" altLang="zh-CN" smtClean="0"/>
              <a:t>≤ </a:t>
            </a:r>
            <a:r>
              <a:rPr lang="en-US" altLang="zh-CN" i="1" smtClean="0"/>
              <a:t>r </a:t>
            </a:r>
            <a:r>
              <a:rPr lang="en-US" altLang="zh-CN" smtClean="0"/>
              <a:t>≤ </a:t>
            </a:r>
            <a:r>
              <a:rPr lang="en-US" altLang="zh-CN" i="1" smtClean="0"/>
              <a:t>j </a:t>
            </a:r>
            <a:r>
              <a:rPr lang="en-US" altLang="zh-CN" smtClean="0"/>
              <a:t>.</a:t>
            </a:r>
          </a:p>
          <a:p>
            <a:pPr lvl="1" fontAlgn="auto">
              <a:spcAft>
                <a:spcPts val="0"/>
              </a:spcAft>
              <a:buFont typeface="Arial" pitchFamily="34" charset="0"/>
              <a:buChar char="–"/>
              <a:defRPr/>
            </a:pPr>
            <a:r>
              <a:rPr lang="en-US" altLang="zh-CN" smtClean="0"/>
              <a:t>Recursively make an optimal BSTs </a:t>
            </a:r>
          </a:p>
          <a:p>
            <a:pPr lvl="2" fontAlgn="auto">
              <a:spcAft>
                <a:spcPts val="0"/>
              </a:spcAft>
              <a:buFont typeface="Arial" pitchFamily="34" charset="0"/>
              <a:buChar char="•"/>
              <a:defRPr/>
            </a:pPr>
            <a:r>
              <a:rPr lang="en-US" altLang="zh-CN" sz="2800" smtClean="0"/>
              <a:t>for </a:t>
            </a:r>
            <a:r>
              <a:rPr lang="en-US" altLang="zh-CN" sz="2800" i="1" smtClean="0"/>
              <a:t>k</a:t>
            </a:r>
            <a:r>
              <a:rPr lang="en-US" altLang="zh-CN" sz="2800" i="1" baseline="-25000" smtClean="0">
                <a:solidFill>
                  <a:srgbClr val="010000"/>
                </a:solidFill>
              </a:rPr>
              <a:t>i</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solidFill>
                  <a:srgbClr val="010000"/>
                </a:solidFill>
              </a:rPr>
              <a:t>r</a:t>
            </a:r>
            <a:r>
              <a:rPr lang="en-US" altLang="zh-CN" sz="2800" i="1" baseline="-25000" smtClean="0">
                <a:solidFill>
                  <a:srgbClr val="010000"/>
                </a:solidFill>
                <a:sym typeface="Symbol" pitchFamily="18" charset="2"/>
              </a:rPr>
              <a:t></a:t>
            </a:r>
            <a:r>
              <a:rPr lang="en-US" altLang="zh-CN" sz="2800" baseline="-25000" smtClean="0">
                <a:solidFill>
                  <a:srgbClr val="010000"/>
                </a:solidFill>
              </a:rPr>
              <a:t>1</a:t>
            </a:r>
            <a:r>
              <a:rPr lang="en-US" altLang="zh-CN" sz="2800" smtClean="0"/>
              <a:t> as the left subtree, and</a:t>
            </a:r>
          </a:p>
          <a:p>
            <a:pPr lvl="2" fontAlgn="auto">
              <a:spcAft>
                <a:spcPts val="0"/>
              </a:spcAft>
              <a:buFont typeface="Arial" pitchFamily="34" charset="0"/>
              <a:buChar char="•"/>
              <a:defRPr/>
            </a:pPr>
            <a:r>
              <a:rPr lang="en-US" altLang="zh-CN" sz="2800" smtClean="0"/>
              <a:t>for </a:t>
            </a:r>
            <a:r>
              <a:rPr lang="en-US" altLang="zh-CN" sz="2800" i="1" smtClean="0"/>
              <a:t>k</a:t>
            </a:r>
            <a:r>
              <a:rPr lang="en-US" altLang="zh-CN" i="1" baseline="-25000" smtClean="0">
                <a:solidFill>
                  <a:srgbClr val="010000"/>
                </a:solidFill>
              </a:rPr>
              <a:t>r+</a:t>
            </a:r>
            <a:r>
              <a:rPr lang="en-US" altLang="zh-CN" baseline="-25000" smtClean="0">
                <a:solidFill>
                  <a:srgbClr val="010000"/>
                </a:solidFill>
              </a:rPr>
              <a:t>1</a:t>
            </a:r>
            <a:r>
              <a:rPr lang="en-US" altLang="zh-CN" sz="2800" smtClean="0"/>
              <a:t>,</a:t>
            </a:r>
            <a:r>
              <a:rPr lang="en-US" altLang="zh-CN" sz="2800" i="1" smtClean="0"/>
              <a:t>..</a:t>
            </a:r>
            <a:r>
              <a:rPr lang="en-US" altLang="zh-CN" sz="2800" smtClean="0"/>
              <a:t>,</a:t>
            </a:r>
            <a:r>
              <a:rPr lang="en-US" altLang="zh-CN" sz="2800" i="1" smtClean="0"/>
              <a:t>k</a:t>
            </a:r>
            <a:r>
              <a:rPr lang="en-US" altLang="zh-CN" sz="2800" i="1" baseline="-25000" smtClean="0">
                <a:solidFill>
                  <a:srgbClr val="010000"/>
                </a:solidFill>
              </a:rPr>
              <a:t>j</a:t>
            </a:r>
            <a:r>
              <a:rPr lang="en-US" altLang="zh-CN" sz="2800" i="1" smtClean="0"/>
              <a:t> </a:t>
            </a:r>
            <a:r>
              <a:rPr lang="en-US" altLang="zh-CN" sz="2800" smtClean="0"/>
              <a:t>as the right subtree.</a:t>
            </a:r>
            <a:endParaRPr lang="en-US" altLang="zh-CN" sz="2000" smtClean="0"/>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2" name="Rectangle 2"/>
          <p:cNvSpPr>
            <a:spLocks noGrp="1" noChangeArrowheads="1"/>
          </p:cNvSpPr>
          <p:nvPr>
            <p:ph type="title"/>
          </p:nvPr>
        </p:nvSpPr>
        <p:spPr/>
        <p:txBody>
          <a:bodyPr/>
          <a:lstStyle/>
          <a:p>
            <a:pPr eaLnBrk="1" hangingPunct="1"/>
            <a:r>
              <a:rPr lang="en-US" altLang="zh-CN" smtClean="0"/>
              <a:t>Recursive Solution</a:t>
            </a:r>
          </a:p>
        </p:txBody>
      </p:sp>
      <p:sp>
        <p:nvSpPr>
          <p:cNvPr id="17477" name="Rectangle 3"/>
          <p:cNvSpPr>
            <a:spLocks noGrp="1" noChangeArrowheads="1"/>
          </p:cNvSpPr>
          <p:nvPr>
            <p:ph type="body" sz="half" idx="1"/>
          </p:nvPr>
        </p:nvSpPr>
        <p:spPr>
          <a:xfrm>
            <a:off x="152400" y="990600"/>
            <a:ext cx="8991600" cy="5334000"/>
          </a:xfrm>
        </p:spPr>
        <p:txBody>
          <a:bodyPr/>
          <a:lstStyle/>
          <a:p>
            <a:pPr eaLnBrk="1" hangingPunct="1">
              <a:defRPr/>
            </a:pPr>
            <a:r>
              <a:rPr lang="en-US" altLang="zh-CN" sz="2800" dirty="0" smtClean="0"/>
              <a:t>When the OPT </a:t>
            </a:r>
            <a:r>
              <a:rPr lang="en-US" altLang="zh-CN" sz="2800" dirty="0" err="1" smtClean="0"/>
              <a:t>subtree</a:t>
            </a:r>
            <a:r>
              <a:rPr lang="en-US" altLang="zh-CN" sz="2800" dirty="0" smtClean="0"/>
              <a:t> becomes a </a:t>
            </a:r>
            <a:r>
              <a:rPr lang="en-US" altLang="zh-CN" sz="2800" dirty="0" err="1" smtClean="0"/>
              <a:t>subtree</a:t>
            </a:r>
            <a:r>
              <a:rPr lang="en-US" altLang="zh-CN" sz="2800" dirty="0" smtClean="0"/>
              <a:t> of a node:</a:t>
            </a:r>
          </a:p>
          <a:p>
            <a:pPr lvl="1" eaLnBrk="1" hangingPunct="1">
              <a:defRPr/>
            </a:pPr>
            <a:r>
              <a:rPr lang="en-US" altLang="zh-CN" sz="2400" dirty="0" smtClean="0">
                <a:solidFill>
                  <a:schemeClr val="accent2">
                    <a:lumMod val="75000"/>
                  </a:schemeClr>
                </a:solidFill>
              </a:rPr>
              <a:t>Depth of every node in OPT </a:t>
            </a:r>
            <a:r>
              <a:rPr lang="en-US" altLang="zh-CN" sz="2400" dirty="0" err="1" smtClean="0">
                <a:solidFill>
                  <a:schemeClr val="accent2">
                    <a:lumMod val="75000"/>
                  </a:schemeClr>
                </a:solidFill>
              </a:rPr>
              <a:t>subtree</a:t>
            </a:r>
            <a:r>
              <a:rPr lang="en-US" altLang="zh-CN" sz="2400" dirty="0" smtClean="0">
                <a:solidFill>
                  <a:schemeClr val="accent2">
                    <a:lumMod val="75000"/>
                  </a:schemeClr>
                </a:solidFill>
              </a:rPr>
              <a:t> goes up by 1.</a:t>
            </a:r>
          </a:p>
          <a:p>
            <a:pPr lvl="1" eaLnBrk="1" hangingPunct="1">
              <a:defRPr/>
            </a:pPr>
            <a:r>
              <a:rPr lang="en-US" altLang="zh-CN" sz="2400" dirty="0" smtClean="0"/>
              <a:t>Expected search cost increases by</a:t>
            </a:r>
          </a:p>
          <a:p>
            <a:pPr eaLnBrk="1" hangingPunct="1">
              <a:defRPr/>
            </a:pPr>
            <a:endParaRPr lang="en-US" altLang="zh-CN" sz="2400" dirty="0" smtClean="0"/>
          </a:p>
          <a:p>
            <a:pPr eaLnBrk="1" hangingPunct="1">
              <a:defRPr/>
            </a:pPr>
            <a:endParaRPr lang="en-US" altLang="zh-CN" sz="2400" dirty="0" smtClean="0"/>
          </a:p>
          <a:p>
            <a:pPr eaLnBrk="1" hangingPunct="1">
              <a:defRPr/>
            </a:pPr>
            <a:r>
              <a:rPr lang="en-US" altLang="zh-CN" sz="2800" dirty="0" smtClean="0"/>
              <a:t>If </a:t>
            </a:r>
            <a:r>
              <a:rPr lang="en-US" altLang="zh-CN" sz="2800" i="1" dirty="0" err="1" smtClean="0"/>
              <a:t>k</a:t>
            </a:r>
            <a:r>
              <a:rPr lang="en-US" altLang="zh-CN" sz="2800" i="1" baseline="-25000" dirty="0" err="1" smtClean="0"/>
              <a:t>r</a:t>
            </a:r>
            <a:r>
              <a:rPr lang="en-US" altLang="zh-CN" sz="2800" i="1" dirty="0" smtClean="0"/>
              <a:t> </a:t>
            </a:r>
            <a:r>
              <a:rPr lang="en-US" altLang="zh-CN" sz="2800" dirty="0" smtClean="0"/>
              <a:t>is the root of an optimal BST for </a:t>
            </a:r>
            <a:r>
              <a:rPr lang="en-US" altLang="zh-CN" sz="2800" i="1" dirty="0" err="1" smtClean="0"/>
              <a:t>k</a:t>
            </a:r>
            <a:r>
              <a:rPr lang="en-US" altLang="zh-CN" sz="2800" i="1" baseline="-25000" dirty="0" err="1" smtClean="0"/>
              <a:t>i</a:t>
            </a:r>
            <a:r>
              <a:rPr lang="en-US" altLang="zh-CN" sz="2800" i="1" dirty="0" err="1" smtClean="0"/>
              <a:t>,..,k</a:t>
            </a:r>
            <a:r>
              <a:rPr lang="en-US" altLang="zh-CN" sz="2800" i="1" baseline="-25000" dirty="0" err="1" smtClean="0"/>
              <a:t>j</a:t>
            </a:r>
            <a:r>
              <a:rPr lang="en-US" altLang="zh-CN" sz="2800" i="1" dirty="0" smtClean="0"/>
              <a:t> </a:t>
            </a:r>
            <a:r>
              <a:rPr lang="en-US" altLang="zh-CN" sz="2800" dirty="0" smtClean="0"/>
              <a:t>:</a:t>
            </a:r>
          </a:p>
          <a:p>
            <a:pPr lvl="1" eaLnBrk="1" hangingPunct="1">
              <a:defRPr/>
            </a:pPr>
            <a:r>
              <a:rPr lang="en-US" altLang="zh-CN" sz="2400" i="1" dirty="0" smtClean="0">
                <a:solidFill>
                  <a:srgbClr val="CC3300"/>
                </a:solidFill>
              </a:rPr>
              <a:t>e</a:t>
            </a:r>
            <a:r>
              <a:rPr lang="en-US" altLang="zh-CN" sz="2400" dirty="0" smtClean="0">
                <a:solidFill>
                  <a:srgbClr val="CC3300"/>
                </a:solidFill>
              </a:rPr>
              <a:t>[</a:t>
            </a:r>
            <a:r>
              <a:rPr lang="en-US" altLang="zh-CN" sz="2400" i="1" dirty="0" err="1" smtClean="0">
                <a:solidFill>
                  <a:srgbClr val="CC3300"/>
                </a:solidFill>
              </a:rPr>
              <a:t>i</a:t>
            </a:r>
            <a:r>
              <a:rPr lang="en-US" altLang="zh-CN" sz="2400" i="1" dirty="0" smtClean="0">
                <a:solidFill>
                  <a:srgbClr val="CC3300"/>
                </a:solidFill>
              </a:rPr>
              <a:t>, j </a:t>
            </a:r>
            <a:r>
              <a:rPr lang="en-US" altLang="zh-CN" sz="2400" dirty="0" smtClean="0">
                <a:solidFill>
                  <a:srgbClr val="CC3300"/>
                </a:solidFill>
              </a:rPr>
              <a:t>] = </a:t>
            </a:r>
            <a:r>
              <a:rPr lang="en-US" altLang="zh-CN" sz="2400" i="1" dirty="0" smtClean="0">
                <a:solidFill>
                  <a:srgbClr val="CC3300"/>
                </a:solidFill>
              </a:rPr>
              <a:t>p</a:t>
            </a:r>
            <a:r>
              <a:rPr lang="en-US" altLang="zh-CN" sz="2400" i="1" baseline="-25000" dirty="0" smtClean="0">
                <a:solidFill>
                  <a:srgbClr val="CC3300"/>
                </a:solidFill>
              </a:rPr>
              <a:t>r</a:t>
            </a:r>
            <a:r>
              <a:rPr lang="en-US" altLang="zh-CN" sz="2400" i="1" dirty="0" smtClean="0">
                <a:solidFill>
                  <a:srgbClr val="CC3300"/>
                </a:solidFill>
              </a:rPr>
              <a:t> </a:t>
            </a:r>
            <a:r>
              <a:rPr lang="en-US" altLang="zh-CN" sz="2400" dirty="0" smtClean="0">
                <a:solidFill>
                  <a:srgbClr val="CC3300"/>
                </a:solidFill>
              </a:rPr>
              <a:t>+ (</a:t>
            </a:r>
            <a:r>
              <a:rPr lang="en-US" altLang="zh-CN" sz="2400" i="1" dirty="0" smtClean="0">
                <a:solidFill>
                  <a:srgbClr val="CC3300"/>
                </a:solidFill>
              </a:rPr>
              <a:t>e</a:t>
            </a:r>
            <a:r>
              <a:rPr lang="en-US" altLang="zh-CN" sz="2400" dirty="0" smtClean="0">
                <a:solidFill>
                  <a:srgbClr val="CC3300"/>
                </a:solidFill>
              </a:rPr>
              <a:t>[</a:t>
            </a:r>
            <a:r>
              <a:rPr lang="en-US" altLang="zh-CN" sz="2400" i="1" dirty="0" err="1" smtClean="0">
                <a:solidFill>
                  <a:srgbClr val="CC3300"/>
                </a:solidFill>
              </a:rPr>
              <a:t>i</a:t>
            </a:r>
            <a:r>
              <a:rPr lang="en-US" altLang="zh-CN" sz="2400" i="1" dirty="0" smtClean="0">
                <a:solidFill>
                  <a:srgbClr val="CC3300"/>
                </a:solidFill>
              </a:rPr>
              <a:t>, r</a:t>
            </a:r>
            <a:r>
              <a:rPr lang="en-US" altLang="zh-CN" sz="2400" i="1" dirty="0" smtClean="0">
                <a:solidFill>
                  <a:srgbClr val="CC3300"/>
                </a:solidFill>
                <a:sym typeface="Symbol" pitchFamily="18" charset="2"/>
              </a:rPr>
              <a:t></a:t>
            </a:r>
            <a:r>
              <a:rPr lang="en-US" altLang="zh-CN" sz="2400" dirty="0" smtClean="0">
                <a:solidFill>
                  <a:srgbClr val="CC3300"/>
                </a:solidFill>
              </a:rPr>
              <a:t>1] + </a:t>
            </a:r>
            <a:r>
              <a:rPr lang="en-US" altLang="zh-CN" sz="2400" i="1" dirty="0" smtClean="0">
                <a:solidFill>
                  <a:srgbClr val="CC3300"/>
                </a:solidFill>
              </a:rPr>
              <a:t>w</a:t>
            </a:r>
            <a:r>
              <a:rPr lang="en-US" altLang="zh-CN" sz="2400" dirty="0" smtClean="0">
                <a:solidFill>
                  <a:srgbClr val="CC3300"/>
                </a:solidFill>
              </a:rPr>
              <a:t>(</a:t>
            </a:r>
            <a:r>
              <a:rPr lang="en-US" altLang="zh-CN" sz="2400" i="1" dirty="0" err="1" smtClean="0">
                <a:solidFill>
                  <a:srgbClr val="CC3300"/>
                </a:solidFill>
              </a:rPr>
              <a:t>i</a:t>
            </a:r>
            <a:r>
              <a:rPr lang="en-US" altLang="zh-CN" sz="2400" i="1" dirty="0" smtClean="0">
                <a:solidFill>
                  <a:srgbClr val="CC3300"/>
                </a:solidFill>
              </a:rPr>
              <a:t>, r</a:t>
            </a:r>
            <a:r>
              <a:rPr lang="en-US" altLang="zh-CN" sz="2400" i="1" dirty="0" smtClean="0">
                <a:solidFill>
                  <a:srgbClr val="CC3300"/>
                </a:solidFill>
                <a:sym typeface="Symbol" pitchFamily="18" charset="2"/>
              </a:rPr>
              <a:t></a:t>
            </a:r>
            <a:r>
              <a:rPr lang="en-US" altLang="zh-CN" sz="2400" dirty="0" smtClean="0">
                <a:solidFill>
                  <a:srgbClr val="CC3300"/>
                </a:solidFill>
              </a:rPr>
              <a:t>1))+(</a:t>
            </a:r>
            <a:r>
              <a:rPr lang="en-US" altLang="zh-CN" sz="2400" i="1" dirty="0" smtClean="0">
                <a:solidFill>
                  <a:srgbClr val="CC3300"/>
                </a:solidFill>
              </a:rPr>
              <a:t>e</a:t>
            </a:r>
            <a:r>
              <a:rPr lang="en-US" altLang="zh-CN" sz="2400" dirty="0" smtClean="0">
                <a:solidFill>
                  <a:srgbClr val="CC3300"/>
                </a:solidFill>
              </a:rPr>
              <a:t>[</a:t>
            </a:r>
            <a:r>
              <a:rPr lang="en-US" altLang="zh-CN" sz="2400" i="1" dirty="0" smtClean="0">
                <a:solidFill>
                  <a:srgbClr val="CC3300"/>
                </a:solidFill>
              </a:rPr>
              <a:t>r</a:t>
            </a:r>
            <a:r>
              <a:rPr lang="en-US" altLang="zh-CN" sz="2400" dirty="0" smtClean="0">
                <a:solidFill>
                  <a:srgbClr val="CC3300"/>
                </a:solidFill>
              </a:rPr>
              <a:t>+1</a:t>
            </a:r>
            <a:r>
              <a:rPr lang="en-US" altLang="zh-CN" sz="2400" i="1" dirty="0" smtClean="0">
                <a:solidFill>
                  <a:srgbClr val="CC3300"/>
                </a:solidFill>
              </a:rPr>
              <a:t>, j</a:t>
            </a:r>
            <a:r>
              <a:rPr lang="en-US" altLang="zh-CN" sz="2400" dirty="0" smtClean="0">
                <a:solidFill>
                  <a:srgbClr val="CC3300"/>
                </a:solidFill>
              </a:rPr>
              <a:t>] + </a:t>
            </a:r>
            <a:r>
              <a:rPr lang="en-US" altLang="zh-CN" sz="2400" i="1" dirty="0" smtClean="0">
                <a:solidFill>
                  <a:srgbClr val="CC3300"/>
                </a:solidFill>
              </a:rPr>
              <a:t>w</a:t>
            </a:r>
            <a:r>
              <a:rPr lang="en-US" altLang="zh-CN" sz="2400" dirty="0" smtClean="0">
                <a:solidFill>
                  <a:srgbClr val="CC3300"/>
                </a:solidFill>
              </a:rPr>
              <a:t>(</a:t>
            </a:r>
            <a:r>
              <a:rPr lang="en-US" altLang="zh-CN" sz="2400" i="1" dirty="0" smtClean="0">
                <a:solidFill>
                  <a:srgbClr val="CC3300"/>
                </a:solidFill>
              </a:rPr>
              <a:t>r</a:t>
            </a:r>
            <a:r>
              <a:rPr lang="en-US" altLang="zh-CN" sz="2400" dirty="0" smtClean="0">
                <a:solidFill>
                  <a:srgbClr val="CC3300"/>
                </a:solidFill>
              </a:rPr>
              <a:t>+1</a:t>
            </a:r>
            <a:r>
              <a:rPr lang="en-US" altLang="zh-CN" sz="2400" i="1" dirty="0" smtClean="0">
                <a:solidFill>
                  <a:srgbClr val="CC3300"/>
                </a:solidFill>
              </a:rPr>
              <a:t>, j</a:t>
            </a:r>
            <a:r>
              <a:rPr lang="en-US" altLang="zh-CN" sz="2400" dirty="0" smtClean="0">
                <a:solidFill>
                  <a:srgbClr val="CC3300"/>
                </a:solidFill>
              </a:rPr>
              <a:t>))</a:t>
            </a:r>
            <a:endParaRPr lang="en-US" altLang="zh-CN" sz="2400" i="1" dirty="0" smtClean="0">
              <a:solidFill>
                <a:srgbClr val="CC3300"/>
              </a:solidFill>
            </a:endParaRPr>
          </a:p>
          <a:p>
            <a:pPr lvl="1" eaLnBrk="1" hangingPunct="1">
              <a:buFontTx/>
              <a:buNone/>
              <a:defRPr/>
            </a:pPr>
            <a:r>
              <a:rPr lang="en-US" altLang="zh-CN" sz="2400" dirty="0" smtClean="0">
                <a:solidFill>
                  <a:srgbClr val="CC3300"/>
                </a:solidFill>
              </a:rPr>
              <a:t>              </a:t>
            </a:r>
            <a:r>
              <a:rPr lang="en-US" altLang="zh-CN" sz="2400" dirty="0" smtClean="0"/>
              <a:t>= </a:t>
            </a:r>
            <a:r>
              <a:rPr lang="en-US" altLang="zh-CN" sz="2400" i="1" dirty="0" smtClean="0"/>
              <a:t>e</a:t>
            </a:r>
            <a:r>
              <a:rPr lang="en-US" altLang="zh-CN" sz="2400" dirty="0" smtClean="0"/>
              <a:t>[</a:t>
            </a:r>
            <a:r>
              <a:rPr lang="en-US" altLang="zh-CN" sz="2400" i="1" dirty="0" err="1" smtClean="0"/>
              <a:t>i</a:t>
            </a:r>
            <a:r>
              <a:rPr lang="en-US" altLang="zh-CN" sz="2400" i="1" dirty="0" smtClean="0"/>
              <a:t>, r</a:t>
            </a:r>
            <a:r>
              <a:rPr lang="en-US" altLang="zh-CN" sz="2400" i="1" dirty="0" smtClean="0">
                <a:sym typeface="Symbol" pitchFamily="18" charset="2"/>
              </a:rPr>
              <a:t></a:t>
            </a:r>
            <a:r>
              <a:rPr lang="en-US" altLang="zh-CN" sz="2400" dirty="0" smtClean="0"/>
              <a:t>1] + </a:t>
            </a:r>
            <a:r>
              <a:rPr lang="en-US" altLang="zh-CN" sz="2400" i="1" dirty="0" smtClean="0"/>
              <a:t>e</a:t>
            </a:r>
            <a:r>
              <a:rPr lang="en-US" altLang="zh-CN" sz="2400" dirty="0" smtClean="0"/>
              <a:t>[</a:t>
            </a:r>
            <a:r>
              <a:rPr lang="en-US" altLang="zh-CN" sz="2400" i="1" dirty="0" smtClean="0"/>
              <a:t>r</a:t>
            </a:r>
            <a:r>
              <a:rPr lang="en-US" altLang="zh-CN" sz="2400" dirty="0" smtClean="0"/>
              <a:t>+1</a:t>
            </a:r>
            <a:r>
              <a:rPr lang="en-US" altLang="zh-CN" sz="2400" i="1" dirty="0" smtClean="0"/>
              <a:t>, j</a:t>
            </a:r>
            <a:r>
              <a:rPr lang="en-US" altLang="zh-CN" sz="2400" dirty="0" smtClean="0"/>
              <a:t>] + </a:t>
            </a:r>
            <a:r>
              <a:rPr lang="en-US" altLang="zh-CN" sz="2400" i="1" dirty="0" smtClean="0"/>
              <a:t>w</a:t>
            </a:r>
            <a:r>
              <a:rPr lang="en-US" altLang="zh-CN" sz="2400" dirty="0" smtClean="0"/>
              <a:t>(</a:t>
            </a:r>
            <a:r>
              <a:rPr lang="en-US" altLang="zh-CN" sz="2400" i="1" dirty="0" err="1" smtClean="0"/>
              <a:t>i</a:t>
            </a:r>
            <a:r>
              <a:rPr lang="en-US" altLang="zh-CN" sz="2400" i="1" dirty="0" smtClean="0"/>
              <a:t>, j</a:t>
            </a:r>
            <a:r>
              <a:rPr lang="en-US" altLang="zh-CN" sz="2400" dirty="0" smtClean="0"/>
              <a:t>).</a:t>
            </a:r>
          </a:p>
          <a:p>
            <a:pPr eaLnBrk="1" hangingPunct="1">
              <a:defRPr/>
            </a:pPr>
            <a:r>
              <a:rPr lang="en-US" altLang="zh-CN" sz="2800" dirty="0" smtClean="0"/>
              <a:t>But, we don’t know </a:t>
            </a:r>
            <a:r>
              <a:rPr lang="en-US" altLang="zh-CN" sz="2800" i="1" dirty="0" smtClean="0"/>
              <a:t>k</a:t>
            </a:r>
            <a:r>
              <a:rPr lang="en-US" altLang="zh-CN" sz="2800" i="1" baseline="-25000" dirty="0" smtClean="0"/>
              <a:t>r</a:t>
            </a:r>
            <a:r>
              <a:rPr lang="en-US" altLang="zh-CN" sz="2800" dirty="0" smtClean="0"/>
              <a:t>. Hence,</a:t>
            </a:r>
          </a:p>
          <a:p>
            <a:pPr lvl="1" eaLnBrk="1" hangingPunct="1">
              <a:buFontTx/>
              <a:buNone/>
              <a:defRPr/>
            </a:pPr>
            <a:endParaRPr lang="en-US" altLang="zh-CN" sz="2400" dirty="0" smtClean="0"/>
          </a:p>
          <a:p>
            <a:pPr lvl="1" eaLnBrk="1" hangingPunct="1">
              <a:buFontTx/>
              <a:buNone/>
              <a:defRPr/>
            </a:pPr>
            <a:endParaRPr lang="en-US" altLang="zh-CN" sz="2400" dirty="0" smtClean="0">
              <a:solidFill>
                <a:srgbClr val="CC3300"/>
              </a:solidFill>
            </a:endParaRPr>
          </a:p>
          <a:p>
            <a:pPr eaLnBrk="1" hangingPunct="1">
              <a:defRPr/>
            </a:pPr>
            <a:endParaRPr lang="en-US" altLang="zh-CN" sz="2400" dirty="0" smtClean="0"/>
          </a:p>
        </p:txBody>
      </p:sp>
      <p:graphicFrame>
        <p:nvGraphicFramePr>
          <p:cNvPr id="17480" name="Object 72"/>
          <p:cNvGraphicFramePr>
            <a:graphicFrameLocks noGrp="1" noChangeAspect="1"/>
          </p:cNvGraphicFramePr>
          <p:nvPr>
            <p:ph sz="quarter" idx="2"/>
          </p:nvPr>
        </p:nvGraphicFramePr>
        <p:xfrm>
          <a:off x="2362200" y="2438400"/>
          <a:ext cx="1752600" cy="812800"/>
        </p:xfrm>
        <a:graphic>
          <a:graphicData uri="http://schemas.openxmlformats.org/presentationml/2006/ole">
            <p:oleObj spid="_x0000_s17480" name="Equation" r:id="rId3" imgW="1752600" imgH="812800" progId="Equation.3">
              <p:embed/>
            </p:oleObj>
          </a:graphicData>
        </a:graphic>
      </p:graphicFrame>
      <p:sp>
        <p:nvSpPr>
          <p:cNvPr id="17484" name="Text Box 8"/>
          <p:cNvSpPr txBox="1">
            <a:spLocks noChangeArrowheads="1"/>
          </p:cNvSpPr>
          <p:nvPr/>
        </p:nvSpPr>
        <p:spPr bwMode="auto">
          <a:xfrm>
            <a:off x="4572000" y="2667000"/>
            <a:ext cx="1508125" cy="461963"/>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from Eq. 1</a:t>
            </a:r>
          </a:p>
        </p:txBody>
      </p:sp>
      <p:sp>
        <p:nvSpPr>
          <p:cNvPr id="17485" name="Rectangle 9"/>
          <p:cNvSpPr>
            <a:spLocks noChangeArrowheads="1"/>
          </p:cNvSpPr>
          <p:nvPr/>
        </p:nvSpPr>
        <p:spPr bwMode="auto">
          <a:xfrm>
            <a:off x="5486400" y="4267200"/>
            <a:ext cx="3717925" cy="366713"/>
          </a:xfrm>
          <a:prstGeom prst="rect">
            <a:avLst/>
          </a:prstGeom>
          <a:noFill/>
          <a:ln w="9525">
            <a:noFill/>
            <a:miter lim="800000"/>
            <a:headEnd/>
            <a:tailEnd/>
          </a:ln>
        </p:spPr>
        <p:txBody>
          <a:bodyPr wrap="none">
            <a:spAutoFit/>
          </a:bodyPr>
          <a:lstStyle/>
          <a:p>
            <a:r>
              <a:rPr lang="en-US" altLang="zh-CN" sz="1600">
                <a:latin typeface="Calibri" pitchFamily="34" charset="0"/>
              </a:rPr>
              <a:t>(because</a:t>
            </a:r>
            <a:r>
              <a:rPr lang="en-US" altLang="zh-CN" sz="1600" i="1">
                <a:latin typeface="Calibri" pitchFamily="34" charset="0"/>
              </a:rPr>
              <a:t> w</a:t>
            </a:r>
            <a:r>
              <a:rPr lang="en-US" altLang="zh-CN" sz="1600">
                <a:latin typeface="Calibri" pitchFamily="34" charset="0"/>
              </a:rPr>
              <a:t>(</a:t>
            </a:r>
            <a:r>
              <a:rPr lang="en-US" altLang="zh-CN" sz="1600" i="1">
                <a:latin typeface="Calibri" pitchFamily="34" charset="0"/>
              </a:rPr>
              <a:t>i, j</a:t>
            </a:r>
            <a:r>
              <a:rPr lang="en-US" altLang="zh-CN" sz="1600">
                <a:latin typeface="Calibri" pitchFamily="34" charset="0"/>
              </a:rPr>
              <a:t>)=</a:t>
            </a:r>
            <a:r>
              <a:rPr lang="en-US" altLang="zh-CN" sz="1600" i="1">
                <a:latin typeface="Calibri" pitchFamily="34" charset="0"/>
              </a:rPr>
              <a:t>w</a:t>
            </a:r>
            <a:r>
              <a:rPr lang="en-US" altLang="zh-CN" sz="1600">
                <a:latin typeface="Calibri" pitchFamily="34" charset="0"/>
              </a:rPr>
              <a:t>(</a:t>
            </a:r>
            <a:r>
              <a:rPr lang="en-US" altLang="zh-CN" sz="1600" i="1">
                <a:latin typeface="Calibri" pitchFamily="34" charset="0"/>
              </a:rPr>
              <a:t>i,r</a:t>
            </a:r>
            <a:r>
              <a:rPr lang="en-US" altLang="zh-CN" i="1">
                <a:solidFill>
                  <a:srgbClr val="010000"/>
                </a:solidFill>
                <a:latin typeface="Calibri" pitchFamily="34" charset="0"/>
                <a:sym typeface="Symbol" pitchFamily="18" charset="2"/>
              </a:rPr>
              <a:t></a:t>
            </a:r>
            <a:r>
              <a:rPr lang="en-US" altLang="zh-CN" sz="1600">
                <a:latin typeface="Calibri" pitchFamily="34" charset="0"/>
              </a:rPr>
              <a:t>1)</a:t>
            </a:r>
            <a:r>
              <a:rPr lang="en-US" altLang="zh-CN" sz="1600" i="1">
                <a:latin typeface="Calibri" pitchFamily="34" charset="0"/>
              </a:rPr>
              <a:t> </a:t>
            </a:r>
            <a:r>
              <a:rPr lang="en-US" altLang="zh-CN" sz="1600">
                <a:latin typeface="Calibri" pitchFamily="34" charset="0"/>
              </a:rPr>
              <a:t>+ </a:t>
            </a:r>
            <a:r>
              <a:rPr lang="en-US" altLang="zh-CN" sz="1600" i="1">
                <a:latin typeface="Calibri" pitchFamily="34" charset="0"/>
              </a:rPr>
              <a:t>p</a:t>
            </a:r>
            <a:r>
              <a:rPr lang="en-US" altLang="zh-CN" sz="1600" i="1" baseline="-25000">
                <a:latin typeface="Calibri" pitchFamily="34" charset="0"/>
              </a:rPr>
              <a:t>r</a:t>
            </a:r>
            <a:r>
              <a:rPr lang="en-US" altLang="zh-CN" sz="1600" i="1">
                <a:latin typeface="Calibri" pitchFamily="34" charset="0"/>
              </a:rPr>
              <a:t> </a:t>
            </a:r>
            <a:r>
              <a:rPr lang="en-US" altLang="zh-CN" sz="1600">
                <a:latin typeface="Calibri" pitchFamily="34" charset="0"/>
              </a:rPr>
              <a:t>+ </a:t>
            </a:r>
            <a:r>
              <a:rPr lang="en-US" altLang="zh-CN" sz="1600" i="1">
                <a:latin typeface="Calibri" pitchFamily="34" charset="0"/>
              </a:rPr>
              <a:t>w</a:t>
            </a:r>
            <a:r>
              <a:rPr lang="en-US" altLang="zh-CN" sz="1600">
                <a:latin typeface="Calibri" pitchFamily="34" charset="0"/>
              </a:rPr>
              <a:t>(</a:t>
            </a:r>
            <a:r>
              <a:rPr lang="en-US" altLang="zh-CN" sz="1600" i="1">
                <a:latin typeface="Calibri" pitchFamily="34" charset="0"/>
              </a:rPr>
              <a:t>r </a:t>
            </a:r>
            <a:r>
              <a:rPr lang="en-US" altLang="zh-CN" sz="1600">
                <a:latin typeface="Calibri" pitchFamily="34" charset="0"/>
              </a:rPr>
              <a:t>+ 1</a:t>
            </a:r>
            <a:r>
              <a:rPr lang="en-US" altLang="zh-CN" sz="1600" i="1">
                <a:latin typeface="Calibri" pitchFamily="34" charset="0"/>
              </a:rPr>
              <a:t>, j</a:t>
            </a:r>
            <a:r>
              <a:rPr lang="en-US" altLang="zh-CN" sz="1600">
                <a:latin typeface="Calibri" pitchFamily="34" charset="0"/>
              </a:rPr>
              <a:t>))</a:t>
            </a:r>
          </a:p>
        </p:txBody>
      </p:sp>
      <p:graphicFrame>
        <p:nvGraphicFramePr>
          <p:cNvPr id="17481" name="Object 73"/>
          <p:cNvGraphicFramePr>
            <a:graphicFrameLocks noGrp="1" noChangeAspect="1"/>
          </p:cNvGraphicFramePr>
          <p:nvPr>
            <p:ph sz="quarter" idx="3"/>
          </p:nvPr>
        </p:nvGraphicFramePr>
        <p:xfrm>
          <a:off x="1490663" y="5334000"/>
          <a:ext cx="5856287" cy="914400"/>
        </p:xfrm>
        <a:graphic>
          <a:graphicData uri="http://schemas.openxmlformats.org/presentationml/2006/ole">
            <p:oleObj spid="_x0000_s17481" name="Equation" r:id="rId4" imgW="3416300" imgH="533400" progId="Equation.3">
              <p:embed/>
            </p:oleObj>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Computing an Optimal Solution</a:t>
            </a:r>
          </a:p>
        </p:txBody>
      </p:sp>
      <p:sp>
        <p:nvSpPr>
          <p:cNvPr id="30723" name="Rectangle 3"/>
          <p:cNvSpPr>
            <a:spLocks noGrp="1" noChangeArrowheads="1"/>
          </p:cNvSpPr>
          <p:nvPr>
            <p:ph type="body" idx="1"/>
          </p:nvPr>
        </p:nvSpPr>
        <p:spPr/>
        <p:txBody>
          <a:bodyPr rtlCol="0">
            <a:normAutofit/>
          </a:bodyPr>
          <a:lstStyle/>
          <a:p>
            <a:pPr fontAlgn="auto">
              <a:spcAft>
                <a:spcPts val="0"/>
              </a:spcAft>
              <a:buFont typeface="Wingdings" pitchFamily="2" charset="2"/>
              <a:buNone/>
              <a:defRPr/>
            </a:pPr>
            <a:r>
              <a:rPr lang="en-US" altLang="zh-CN" sz="2800" smtClean="0"/>
              <a:t>For each subproblem (</a:t>
            </a:r>
            <a:r>
              <a:rPr lang="en-US" altLang="zh-CN" sz="2800" i="1" smtClean="0"/>
              <a:t>i,j</a:t>
            </a:r>
            <a:r>
              <a:rPr lang="en-US" altLang="zh-CN" sz="2800" smtClean="0"/>
              <a:t>), store:</a:t>
            </a:r>
          </a:p>
          <a:p>
            <a:pPr fontAlgn="auto">
              <a:spcAft>
                <a:spcPts val="0"/>
              </a:spcAft>
              <a:buFont typeface="Arial" pitchFamily="34" charset="0"/>
              <a:buChar char="•"/>
              <a:defRPr/>
            </a:pPr>
            <a:r>
              <a:rPr lang="en-US" altLang="zh-CN" sz="2800" smtClean="0"/>
              <a:t>expected search cost in a table </a:t>
            </a:r>
            <a:r>
              <a:rPr lang="en-US" altLang="zh-CN" sz="2800" i="1" smtClean="0">
                <a:solidFill>
                  <a:srgbClr val="CC3300"/>
                </a:solidFill>
              </a:rPr>
              <a:t>e</a:t>
            </a:r>
            <a:r>
              <a:rPr lang="en-US" altLang="zh-CN" sz="2800" smtClean="0">
                <a:solidFill>
                  <a:srgbClr val="CC3300"/>
                </a:solidFill>
              </a:rPr>
              <a:t>[1 </a:t>
            </a:r>
            <a:r>
              <a:rPr lang="en-US" altLang="zh-CN" sz="2800" i="1" smtClean="0">
                <a:solidFill>
                  <a:srgbClr val="CC3300"/>
                </a:solidFill>
              </a:rPr>
              <a:t>..n</a:t>
            </a:r>
            <a:r>
              <a:rPr lang="en-US" altLang="zh-CN" sz="2800" smtClean="0">
                <a:solidFill>
                  <a:srgbClr val="CC3300"/>
                </a:solidFill>
              </a:rPr>
              <a:t>+1 </a:t>
            </a:r>
            <a:r>
              <a:rPr lang="en-US" altLang="zh-CN" sz="2800" i="1" smtClean="0">
                <a:solidFill>
                  <a:srgbClr val="CC3300"/>
                </a:solidFill>
              </a:rPr>
              <a:t>, </a:t>
            </a:r>
            <a:r>
              <a:rPr lang="en-US" altLang="zh-CN" sz="2800" smtClean="0">
                <a:solidFill>
                  <a:srgbClr val="CC3300"/>
                </a:solidFill>
              </a:rPr>
              <a:t>0 </a:t>
            </a:r>
            <a:r>
              <a:rPr lang="en-US" altLang="zh-CN" sz="2800" i="1" smtClean="0">
                <a:solidFill>
                  <a:srgbClr val="CC3300"/>
                </a:solidFill>
              </a:rPr>
              <a:t>..n</a:t>
            </a:r>
            <a:r>
              <a:rPr lang="en-US" altLang="zh-CN" sz="2800" smtClean="0">
                <a:solidFill>
                  <a:srgbClr val="CC3300"/>
                </a:solidFill>
              </a:rPr>
              <a:t>]</a:t>
            </a:r>
          </a:p>
          <a:p>
            <a:pPr lvl="1" fontAlgn="auto">
              <a:spcAft>
                <a:spcPts val="0"/>
              </a:spcAft>
              <a:buFont typeface="Arial" pitchFamily="34" charset="0"/>
              <a:buChar char="–"/>
              <a:defRPr/>
            </a:pPr>
            <a:r>
              <a:rPr lang="en-US" altLang="zh-CN" sz="2400" smtClean="0"/>
              <a:t>Will use only entries </a:t>
            </a:r>
            <a:r>
              <a:rPr lang="en-US" altLang="zh-CN" sz="2400" i="1" smtClean="0"/>
              <a:t>e</a:t>
            </a:r>
            <a:r>
              <a:rPr lang="en-US" altLang="zh-CN" sz="2400" smtClean="0"/>
              <a:t>[</a:t>
            </a:r>
            <a:r>
              <a:rPr lang="en-US" altLang="zh-CN" sz="2400" i="1" smtClean="0"/>
              <a:t>i, j </a:t>
            </a:r>
            <a:r>
              <a:rPr lang="en-US" altLang="zh-CN" sz="2400" smtClean="0"/>
              <a:t>], where </a:t>
            </a:r>
            <a:r>
              <a:rPr lang="en-US" altLang="zh-CN" sz="2400" i="1" smtClean="0"/>
              <a:t>j </a:t>
            </a:r>
            <a:r>
              <a:rPr lang="en-US" altLang="zh-CN" sz="2400" smtClean="0"/>
              <a:t>≥ </a:t>
            </a:r>
            <a:r>
              <a:rPr lang="en-US" altLang="zh-CN" sz="2400" i="1" smtClean="0"/>
              <a:t>i</a:t>
            </a:r>
            <a:r>
              <a:rPr lang="en-US" altLang="zh-CN" sz="2400" i="1" smtClean="0">
                <a:sym typeface="Symbol" pitchFamily="18" charset="2"/>
              </a:rPr>
              <a:t></a:t>
            </a:r>
            <a:r>
              <a:rPr lang="en-US" altLang="zh-CN" sz="2400" smtClean="0"/>
              <a:t>1.</a:t>
            </a:r>
          </a:p>
          <a:p>
            <a:pPr fontAlgn="auto">
              <a:spcAft>
                <a:spcPts val="0"/>
              </a:spcAft>
              <a:buFont typeface="Arial" pitchFamily="34" charset="0"/>
              <a:buChar char="•"/>
              <a:defRPr/>
            </a:pPr>
            <a:r>
              <a:rPr lang="en-US" altLang="zh-CN" sz="2800" smtClean="0">
                <a:solidFill>
                  <a:srgbClr val="CC3300"/>
                </a:solidFill>
              </a:rPr>
              <a:t>root[</a:t>
            </a:r>
            <a:r>
              <a:rPr lang="en-US" altLang="zh-CN" sz="2800" i="1" smtClean="0">
                <a:solidFill>
                  <a:srgbClr val="CC3300"/>
                </a:solidFill>
              </a:rPr>
              <a:t>i, j </a:t>
            </a:r>
            <a:r>
              <a:rPr lang="en-US" altLang="zh-CN" sz="2800" smtClean="0">
                <a:solidFill>
                  <a:srgbClr val="CC3300"/>
                </a:solidFill>
              </a:rPr>
              <a:t>]</a:t>
            </a:r>
            <a:r>
              <a:rPr lang="en-US" altLang="zh-CN" sz="2800" smtClean="0"/>
              <a:t> = root of subtree with keys </a:t>
            </a:r>
            <a:r>
              <a:rPr lang="en-US" altLang="zh-CN" sz="2800" i="1" smtClean="0"/>
              <a:t>k</a:t>
            </a:r>
            <a:r>
              <a:rPr lang="en-US" altLang="zh-CN" sz="2800" i="1" baseline="-25000" smtClean="0"/>
              <a:t>i</a:t>
            </a:r>
            <a:r>
              <a:rPr lang="en-US" altLang="zh-CN" sz="2800" i="1" smtClean="0"/>
              <a:t>,..,k</a:t>
            </a:r>
            <a:r>
              <a:rPr lang="en-US" altLang="zh-CN" sz="2800" i="1" baseline="-25000" smtClean="0"/>
              <a:t>j</a:t>
            </a:r>
            <a:r>
              <a:rPr lang="en-US" altLang="zh-CN" sz="2800" smtClean="0"/>
              <a:t>, </a:t>
            </a:r>
            <a:r>
              <a:rPr lang="en-US" altLang="zh-CN" sz="2400" smtClean="0"/>
              <a:t>for 1 ≤ </a:t>
            </a:r>
            <a:r>
              <a:rPr lang="en-US" altLang="zh-CN" sz="2400" i="1" smtClean="0"/>
              <a:t>i </a:t>
            </a:r>
            <a:r>
              <a:rPr lang="en-US" altLang="zh-CN" sz="2400" smtClean="0"/>
              <a:t>≤ </a:t>
            </a:r>
            <a:r>
              <a:rPr lang="en-US" altLang="zh-CN" sz="2400" i="1" smtClean="0"/>
              <a:t>j </a:t>
            </a:r>
            <a:r>
              <a:rPr lang="en-US" altLang="zh-CN" sz="2400" smtClean="0"/>
              <a:t>≤ </a:t>
            </a:r>
            <a:r>
              <a:rPr lang="en-US" altLang="zh-CN" sz="2400" i="1" smtClean="0"/>
              <a:t>n.</a:t>
            </a:r>
          </a:p>
          <a:p>
            <a:pPr fontAlgn="auto">
              <a:spcAft>
                <a:spcPts val="0"/>
              </a:spcAft>
              <a:buFont typeface="Arial" pitchFamily="34" charset="0"/>
              <a:buChar char="•"/>
              <a:defRPr/>
            </a:pPr>
            <a:r>
              <a:rPr lang="en-US" altLang="zh-CN" sz="2800" i="1" smtClean="0">
                <a:solidFill>
                  <a:srgbClr val="CC3300"/>
                </a:solidFill>
              </a:rPr>
              <a:t>w</a:t>
            </a:r>
            <a:r>
              <a:rPr lang="en-US" altLang="zh-CN" sz="2800" smtClean="0">
                <a:solidFill>
                  <a:srgbClr val="CC3300"/>
                </a:solidFill>
              </a:rPr>
              <a:t>[1</a:t>
            </a:r>
            <a:r>
              <a:rPr lang="en-US" altLang="zh-CN" sz="2800" i="1" smtClean="0">
                <a:solidFill>
                  <a:srgbClr val="CC3300"/>
                </a:solidFill>
              </a:rPr>
              <a:t>..n</a:t>
            </a:r>
            <a:r>
              <a:rPr lang="en-US" altLang="zh-CN" sz="2800" smtClean="0">
                <a:solidFill>
                  <a:srgbClr val="CC3300"/>
                </a:solidFill>
              </a:rPr>
              <a:t>+1</a:t>
            </a:r>
            <a:r>
              <a:rPr lang="en-US" altLang="zh-CN" sz="2800" i="1" smtClean="0">
                <a:solidFill>
                  <a:srgbClr val="CC3300"/>
                </a:solidFill>
              </a:rPr>
              <a:t>, </a:t>
            </a:r>
            <a:r>
              <a:rPr lang="en-US" altLang="zh-CN" sz="2800" smtClean="0">
                <a:solidFill>
                  <a:srgbClr val="CC3300"/>
                </a:solidFill>
              </a:rPr>
              <a:t>0</a:t>
            </a:r>
            <a:r>
              <a:rPr lang="en-US" altLang="zh-CN" sz="2800" i="1" smtClean="0">
                <a:solidFill>
                  <a:srgbClr val="CC3300"/>
                </a:solidFill>
              </a:rPr>
              <a:t>..n</a:t>
            </a:r>
            <a:r>
              <a:rPr lang="en-US" altLang="zh-CN" sz="2800" smtClean="0">
                <a:solidFill>
                  <a:srgbClr val="CC3300"/>
                </a:solidFill>
              </a:rPr>
              <a:t>]</a:t>
            </a:r>
            <a:r>
              <a:rPr lang="en-US" altLang="zh-CN" sz="2800" smtClean="0"/>
              <a:t> = sum of probabilities</a:t>
            </a:r>
          </a:p>
          <a:p>
            <a:pPr lvl="1" fontAlgn="auto">
              <a:spcAft>
                <a:spcPts val="0"/>
              </a:spcAft>
              <a:buFont typeface="Arial" pitchFamily="34" charset="0"/>
              <a:buChar char="–"/>
              <a:defRPr/>
            </a:pPr>
            <a:r>
              <a:rPr lang="en-US" altLang="zh-CN" sz="2400" i="1" smtClean="0"/>
              <a:t>w</a:t>
            </a:r>
            <a:r>
              <a:rPr lang="en-US" altLang="zh-CN" sz="2400" smtClean="0"/>
              <a:t>[</a:t>
            </a:r>
            <a:r>
              <a:rPr lang="en-US" altLang="zh-CN" sz="2400" i="1" smtClean="0"/>
              <a:t>i, i</a:t>
            </a:r>
            <a:r>
              <a:rPr lang="en-US" altLang="zh-CN" sz="2400" i="1" smtClean="0">
                <a:sym typeface="Symbol" pitchFamily="18" charset="2"/>
              </a:rPr>
              <a:t></a:t>
            </a:r>
            <a:r>
              <a:rPr lang="en-US" altLang="zh-CN" sz="2400" smtClean="0"/>
              <a:t>1] = 0 for 1 ≤ </a:t>
            </a:r>
            <a:r>
              <a:rPr lang="en-US" altLang="zh-CN" sz="2400" i="1" smtClean="0"/>
              <a:t>i </a:t>
            </a:r>
            <a:r>
              <a:rPr lang="en-US" altLang="zh-CN" sz="2400" smtClean="0"/>
              <a:t>≤ </a:t>
            </a:r>
            <a:r>
              <a:rPr lang="en-US" altLang="zh-CN" sz="2400" i="1" smtClean="0"/>
              <a:t>n.</a:t>
            </a:r>
          </a:p>
          <a:p>
            <a:pPr lvl="1" fontAlgn="auto">
              <a:spcAft>
                <a:spcPts val="0"/>
              </a:spcAft>
              <a:buFont typeface="Arial" pitchFamily="34" charset="0"/>
              <a:buChar char="–"/>
              <a:defRPr/>
            </a:pPr>
            <a:r>
              <a:rPr lang="en-US" altLang="zh-CN" sz="2400" i="1" smtClean="0"/>
              <a:t>w</a:t>
            </a:r>
            <a:r>
              <a:rPr lang="en-US" altLang="zh-CN" sz="2400" smtClean="0"/>
              <a:t>[</a:t>
            </a:r>
            <a:r>
              <a:rPr lang="en-US" altLang="zh-CN" sz="2400" i="1" smtClean="0"/>
              <a:t>i, j </a:t>
            </a:r>
            <a:r>
              <a:rPr lang="en-US" altLang="zh-CN" sz="2400" smtClean="0"/>
              <a:t>] = </a:t>
            </a:r>
            <a:r>
              <a:rPr lang="en-US" altLang="zh-CN" sz="2400" i="1" smtClean="0"/>
              <a:t>w</a:t>
            </a:r>
            <a:r>
              <a:rPr lang="en-US" altLang="zh-CN" sz="2400" smtClean="0"/>
              <a:t>[</a:t>
            </a:r>
            <a:r>
              <a:rPr lang="en-US" altLang="zh-CN" sz="2400" i="1" smtClean="0"/>
              <a:t>i, j-</a:t>
            </a:r>
            <a:r>
              <a:rPr lang="en-US" altLang="zh-CN" sz="2400" smtClean="0"/>
              <a:t>1] + </a:t>
            </a:r>
            <a:r>
              <a:rPr lang="en-US" altLang="zh-CN" sz="2400" i="1" smtClean="0"/>
              <a:t>p</a:t>
            </a:r>
            <a:r>
              <a:rPr lang="en-US" altLang="zh-CN" sz="2400" i="1" baseline="-25000" smtClean="0"/>
              <a:t>j</a:t>
            </a:r>
            <a:r>
              <a:rPr lang="en-US" altLang="zh-CN" sz="2400" i="1" smtClean="0"/>
              <a:t> </a:t>
            </a:r>
            <a:r>
              <a:rPr lang="en-US" altLang="zh-CN" sz="2400" smtClean="0"/>
              <a:t>for 1 ≤ </a:t>
            </a:r>
            <a:r>
              <a:rPr lang="en-US" altLang="zh-CN" sz="2400" i="1" smtClean="0"/>
              <a:t>i </a:t>
            </a:r>
            <a:r>
              <a:rPr lang="en-US" altLang="zh-CN" sz="2400" smtClean="0"/>
              <a:t>≤ </a:t>
            </a:r>
            <a:r>
              <a:rPr lang="en-US" altLang="zh-CN" sz="2400" i="1" smtClean="0"/>
              <a:t>j </a:t>
            </a:r>
            <a:r>
              <a:rPr lang="en-US" altLang="zh-CN" sz="2400" smtClean="0"/>
              <a:t>≤ </a:t>
            </a:r>
            <a:r>
              <a:rPr lang="en-US" altLang="zh-CN" sz="2400" i="1" smtClean="0"/>
              <a:t>n.</a:t>
            </a:r>
            <a:endParaRPr lang="en-US" altLang="zh-CN" sz="2400" smtClean="0"/>
          </a:p>
          <a:p>
            <a:pPr fontAlgn="auto">
              <a:spcAft>
                <a:spcPts val="0"/>
              </a:spcAft>
              <a:buFont typeface="Arial" pitchFamily="34" charset="0"/>
              <a:buChar char="•"/>
              <a:defRPr/>
            </a:pPr>
            <a:endParaRPr lang="en-US" altLang="zh-CN" sz="2400" smtClean="0"/>
          </a:p>
          <a:p>
            <a:pPr fontAlgn="auto">
              <a:spcAft>
                <a:spcPts val="0"/>
              </a:spcAft>
              <a:buFont typeface="Arial" pitchFamily="34" charset="0"/>
              <a:buChar char="•"/>
              <a:defRPr/>
            </a:pPr>
            <a:endParaRPr lang="en-US" altLang="zh-CN" sz="2800" smtClean="0"/>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9388" y="-228600"/>
            <a:ext cx="9210675" cy="1182688"/>
          </a:xfrm>
        </p:spPr>
        <p:txBody>
          <a:bodyPr rtlCol="0"/>
          <a:lstStyle/>
          <a:p>
            <a:pPr fontAlgn="auto">
              <a:spcAft>
                <a:spcPts val="0"/>
              </a:spcAft>
              <a:defRPr/>
            </a:pPr>
            <a:r>
              <a:rPr lang="en-US" altLang="zh-CN" dirty="0" smtClean="0"/>
              <a:t>Pseudo-code</a:t>
            </a:r>
          </a:p>
        </p:txBody>
      </p:sp>
      <p:sp>
        <p:nvSpPr>
          <p:cNvPr id="88067" name="Rectangle 3"/>
          <p:cNvSpPr>
            <a:spLocks noGrp="1" noChangeArrowheads="1"/>
          </p:cNvSpPr>
          <p:nvPr>
            <p:ph type="body" idx="1"/>
          </p:nvPr>
        </p:nvSpPr>
        <p:spPr>
          <a:xfrm>
            <a:off x="212725" y="1104900"/>
            <a:ext cx="5715000" cy="48006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457200" indent="-457200" fontAlgn="auto">
              <a:lnSpc>
                <a:spcPct val="80000"/>
              </a:lnSpc>
              <a:spcAft>
                <a:spcPts val="0"/>
              </a:spcAft>
              <a:buFont typeface="Wingdings" pitchFamily="2" charset="2"/>
              <a:buNone/>
              <a:defRPr/>
            </a:pPr>
            <a:r>
              <a:rPr lang="en-US" altLang="zh-CN" sz="2000" b="1" u="sng" dirty="0" smtClean="0"/>
              <a:t>OPTIMAL-BST(</a:t>
            </a:r>
            <a:r>
              <a:rPr lang="en-US" altLang="zh-CN" sz="2000" b="1" i="1" u="sng" dirty="0" smtClean="0"/>
              <a:t>p, q, n</a:t>
            </a:r>
            <a:r>
              <a:rPr lang="en-US" altLang="zh-CN" sz="2000" b="1" u="sng" dirty="0" smtClean="0"/>
              <a:t>)</a:t>
            </a:r>
          </a:p>
          <a:p>
            <a:pPr marL="457200" indent="-457200" fontAlgn="auto">
              <a:lnSpc>
                <a:spcPct val="80000"/>
              </a:lnSpc>
              <a:spcAft>
                <a:spcPts val="0"/>
              </a:spcAft>
              <a:buFont typeface="Wingdings" pitchFamily="2" charset="2"/>
              <a:buAutoNum type="arabicPeriod"/>
              <a:defRPr/>
            </a:pPr>
            <a:r>
              <a:rPr lang="en-US" altLang="zh-CN" sz="2000" b="1" dirty="0" smtClean="0"/>
              <a:t>for </a:t>
            </a:r>
            <a:r>
              <a:rPr lang="en-US" altLang="zh-CN" sz="2000" i="1" dirty="0" smtClean="0"/>
              <a:t>i </a:t>
            </a:r>
            <a:r>
              <a:rPr lang="en-US" altLang="zh-CN" sz="2000" dirty="0" smtClean="0"/>
              <a:t>← 1 </a:t>
            </a:r>
            <a:r>
              <a:rPr lang="en-US" altLang="zh-CN" sz="2000" b="1" dirty="0" smtClean="0"/>
              <a:t>to </a:t>
            </a:r>
            <a:r>
              <a:rPr lang="en-US" altLang="zh-CN" sz="2000" i="1" dirty="0" smtClean="0"/>
              <a:t>n </a:t>
            </a:r>
            <a:r>
              <a:rPr lang="en-US" altLang="zh-CN" sz="2000" dirty="0" smtClean="0"/>
              <a:t>+ 1</a:t>
            </a:r>
          </a:p>
          <a:p>
            <a:pPr marL="457200" indent="-4572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e</a:t>
            </a:r>
            <a:r>
              <a:rPr lang="en-US" altLang="zh-CN" sz="2000" dirty="0" smtClean="0"/>
              <a:t>[</a:t>
            </a:r>
            <a:r>
              <a:rPr lang="en-US" altLang="zh-CN" sz="2000" i="1" dirty="0" smtClean="0"/>
              <a:t>i, i</a:t>
            </a:r>
            <a:r>
              <a:rPr lang="en-US" altLang="zh-CN" sz="1800" i="1" dirty="0" smtClean="0">
                <a:sym typeface="Symbol" pitchFamily="18" charset="2"/>
              </a:rPr>
              <a:t></a:t>
            </a:r>
            <a:r>
              <a:rPr lang="en-US" altLang="zh-CN" sz="2000" dirty="0" smtClean="0"/>
              <a:t> 1] ← 0</a:t>
            </a:r>
          </a:p>
          <a:p>
            <a:pPr marL="457200" indent="-457200" fontAlgn="auto">
              <a:lnSpc>
                <a:spcPct val="80000"/>
              </a:lnSpc>
              <a:spcAft>
                <a:spcPts val="0"/>
              </a:spcAft>
              <a:buFont typeface="Wingdings" pitchFamily="2" charset="2"/>
              <a:buAutoNum type="arabicPeriod"/>
              <a:defRPr/>
            </a:pPr>
            <a:r>
              <a:rPr lang="en-US" altLang="zh-CN" sz="2000" i="1" dirty="0" smtClean="0"/>
              <a:t>         w</a:t>
            </a:r>
            <a:r>
              <a:rPr lang="en-US" altLang="zh-CN" sz="2000" dirty="0" smtClean="0"/>
              <a:t>[</a:t>
            </a:r>
            <a:r>
              <a:rPr lang="en-US" altLang="zh-CN" sz="2000" i="1" dirty="0" smtClean="0"/>
              <a:t>i, i</a:t>
            </a:r>
            <a:r>
              <a:rPr lang="en-US" altLang="zh-CN" sz="1800" i="1" dirty="0" smtClean="0">
                <a:sym typeface="Symbol" pitchFamily="18" charset="2"/>
              </a:rPr>
              <a:t></a:t>
            </a:r>
            <a:r>
              <a:rPr lang="en-US" altLang="zh-CN" sz="2000" dirty="0" smtClean="0"/>
              <a:t> 1] ← 0</a:t>
            </a:r>
          </a:p>
          <a:p>
            <a:pPr marL="457200" indent="-457200" fontAlgn="auto">
              <a:lnSpc>
                <a:spcPct val="80000"/>
              </a:lnSpc>
              <a:spcAft>
                <a:spcPts val="0"/>
              </a:spcAft>
              <a:buFont typeface="Wingdings" pitchFamily="2" charset="2"/>
              <a:buAutoNum type="arabicPeriod"/>
              <a:defRPr/>
            </a:pPr>
            <a:r>
              <a:rPr lang="en-US" altLang="zh-CN" sz="2000" b="1" dirty="0" smtClean="0"/>
              <a:t>for </a:t>
            </a:r>
            <a:r>
              <a:rPr lang="en-US" altLang="zh-CN" sz="2000" i="1" dirty="0" smtClean="0"/>
              <a:t>l </a:t>
            </a:r>
            <a:r>
              <a:rPr lang="en-US" altLang="zh-CN" sz="2000" dirty="0" smtClean="0"/>
              <a:t>← 1 </a:t>
            </a:r>
            <a:r>
              <a:rPr lang="en-US" altLang="zh-CN" sz="2000" b="1" dirty="0" smtClean="0"/>
              <a:t>to </a:t>
            </a:r>
            <a:r>
              <a:rPr lang="en-US" altLang="zh-CN" sz="2000" i="1" dirty="0" smtClean="0"/>
              <a:t>n</a:t>
            </a:r>
          </a:p>
          <a:p>
            <a:pPr marL="457200" indent="-457200" fontAlgn="auto">
              <a:lnSpc>
                <a:spcPct val="80000"/>
              </a:lnSpc>
              <a:spcAft>
                <a:spcPts val="0"/>
              </a:spcAft>
              <a:buFont typeface="Wingdings" pitchFamily="2" charset="2"/>
              <a:buAutoNum type="arabicPeriod"/>
              <a:defRPr/>
            </a:pPr>
            <a:r>
              <a:rPr lang="en-US" altLang="zh-CN" sz="2000" b="1" dirty="0" smtClean="0"/>
              <a:t>    do for </a:t>
            </a:r>
            <a:r>
              <a:rPr lang="en-US" altLang="zh-CN" sz="2000" i="1" dirty="0" smtClean="0"/>
              <a:t>i </a:t>
            </a:r>
            <a:r>
              <a:rPr lang="en-US" altLang="zh-CN" sz="2000" dirty="0" smtClean="0"/>
              <a:t>← 1 </a:t>
            </a:r>
            <a:r>
              <a:rPr lang="en-US" altLang="zh-CN" sz="2000" b="1" dirty="0" smtClean="0"/>
              <a:t>to </a:t>
            </a:r>
            <a:r>
              <a:rPr lang="en-US" altLang="zh-CN" sz="2000" i="1" dirty="0" err="1" smtClean="0"/>
              <a:t>n</a:t>
            </a:r>
            <a:r>
              <a:rPr lang="en-US" altLang="zh-CN" sz="1800" i="1" dirty="0" err="1" smtClean="0">
                <a:sym typeface="Symbol" pitchFamily="18" charset="2"/>
              </a:rPr>
              <a:t></a:t>
            </a:r>
            <a:r>
              <a:rPr lang="en-US" altLang="zh-CN" sz="2000" i="1" dirty="0" err="1" smtClean="0"/>
              <a:t>l</a:t>
            </a:r>
            <a:r>
              <a:rPr lang="en-US" altLang="zh-CN" sz="2000" i="1" dirty="0" smtClean="0"/>
              <a:t> </a:t>
            </a:r>
            <a:r>
              <a:rPr lang="en-US" altLang="zh-CN" sz="2000" dirty="0" smtClean="0"/>
              <a:t>+ 1</a:t>
            </a:r>
          </a:p>
          <a:p>
            <a:pPr marL="457200" indent="-4572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j </a:t>
            </a:r>
            <a:r>
              <a:rPr lang="en-US" altLang="zh-CN" sz="2000" dirty="0" smtClean="0"/>
              <a:t>←</a:t>
            </a:r>
            <a:r>
              <a:rPr lang="en-US" altLang="zh-CN" sz="2000" i="1" dirty="0" smtClean="0"/>
              <a:t>i </a:t>
            </a:r>
            <a:r>
              <a:rPr lang="en-US" altLang="zh-CN" sz="2000" dirty="0" smtClean="0"/>
              <a:t>+ </a:t>
            </a:r>
            <a:r>
              <a:rPr lang="en-US" altLang="zh-CN" sz="2000" i="1" dirty="0" smtClean="0"/>
              <a:t>l</a:t>
            </a:r>
            <a:r>
              <a:rPr lang="en-US" altLang="zh-CN" sz="1800" i="1" dirty="0" smtClean="0">
                <a:sym typeface="Symbol" pitchFamily="18" charset="2"/>
              </a:rPr>
              <a:t></a:t>
            </a:r>
            <a:r>
              <a:rPr lang="en-US" altLang="zh-CN" sz="2000" dirty="0" smtClean="0"/>
              <a:t>1</a:t>
            </a:r>
          </a:p>
          <a:p>
            <a:pPr marL="457200" indent="-457200" fontAlgn="auto">
              <a:lnSpc>
                <a:spcPct val="80000"/>
              </a:lnSpc>
              <a:spcAft>
                <a:spcPts val="0"/>
              </a:spcAft>
              <a:buFont typeface="Wingdings" pitchFamily="2" charset="2"/>
              <a:buAutoNum type="arabicPeriod"/>
              <a:defRPr/>
            </a:pPr>
            <a:r>
              <a:rPr lang="en-US" altLang="zh-CN" sz="2000" i="1" dirty="0" smtClean="0"/>
              <a:t>             e</a:t>
            </a:r>
            <a:r>
              <a:rPr lang="en-US" altLang="zh-CN" sz="2000" dirty="0" smtClean="0"/>
              <a:t>[</a:t>
            </a:r>
            <a:r>
              <a:rPr lang="en-US" altLang="zh-CN" sz="2000" i="1" dirty="0" smtClean="0"/>
              <a:t>i, j </a:t>
            </a:r>
            <a:r>
              <a:rPr lang="en-US" altLang="zh-CN" sz="2000" dirty="0" smtClean="0"/>
              <a:t>]←∞</a:t>
            </a:r>
          </a:p>
          <a:p>
            <a:pPr marL="457200" indent="-457200" fontAlgn="auto">
              <a:lnSpc>
                <a:spcPct val="80000"/>
              </a:lnSpc>
              <a:spcAft>
                <a:spcPts val="0"/>
              </a:spcAft>
              <a:buFont typeface="Wingdings" pitchFamily="2" charset="2"/>
              <a:buAutoNum type="arabicPeriod"/>
              <a:defRPr/>
            </a:pPr>
            <a:r>
              <a:rPr lang="en-US" altLang="zh-CN" sz="2000" i="1" dirty="0" smtClean="0"/>
              <a:t>             w</a:t>
            </a:r>
            <a:r>
              <a:rPr lang="en-US" altLang="zh-CN" sz="2000" dirty="0" smtClean="0"/>
              <a:t>[</a:t>
            </a:r>
            <a:r>
              <a:rPr lang="en-US" altLang="zh-CN" sz="2000" i="1" dirty="0" smtClean="0"/>
              <a:t>i, j </a:t>
            </a:r>
            <a:r>
              <a:rPr lang="en-US" altLang="zh-CN" sz="2000" dirty="0" smtClean="0"/>
              <a:t>] ← </a:t>
            </a:r>
            <a:r>
              <a:rPr lang="en-US" altLang="zh-CN" sz="2000" i="1" dirty="0" smtClean="0"/>
              <a:t>w</a:t>
            </a:r>
            <a:r>
              <a:rPr lang="en-US" altLang="zh-CN" sz="2000" dirty="0" smtClean="0"/>
              <a:t>[</a:t>
            </a:r>
            <a:r>
              <a:rPr lang="en-US" altLang="zh-CN" sz="2000" i="1" dirty="0" smtClean="0"/>
              <a:t>i, j</a:t>
            </a:r>
            <a:r>
              <a:rPr lang="en-US" altLang="zh-CN" sz="1800" i="1" dirty="0" smtClean="0">
                <a:sym typeface="Symbol" pitchFamily="18" charset="2"/>
              </a:rPr>
              <a:t></a:t>
            </a:r>
            <a:r>
              <a:rPr lang="en-US" altLang="zh-CN" sz="2000" dirty="0" smtClean="0"/>
              <a:t>1] + </a:t>
            </a:r>
            <a:r>
              <a:rPr lang="en-US" altLang="zh-CN" sz="2000" i="1" dirty="0" err="1" smtClean="0"/>
              <a:t>p</a:t>
            </a:r>
            <a:r>
              <a:rPr lang="en-US" altLang="zh-CN" sz="2000" i="1" baseline="-25000" dirty="0" err="1" smtClean="0"/>
              <a:t>j</a:t>
            </a:r>
            <a:endParaRPr lang="en-US" altLang="zh-CN" sz="2000" i="1" baseline="-25000" dirty="0" smtClean="0"/>
          </a:p>
          <a:p>
            <a:pPr marL="457200" indent="-457200" fontAlgn="auto">
              <a:lnSpc>
                <a:spcPct val="80000"/>
              </a:lnSpc>
              <a:spcAft>
                <a:spcPts val="0"/>
              </a:spcAft>
              <a:buFont typeface="Wingdings" pitchFamily="2" charset="2"/>
              <a:buAutoNum type="arabicPeriod"/>
              <a:defRPr/>
            </a:pPr>
            <a:r>
              <a:rPr lang="en-US" altLang="zh-CN" sz="2000" b="1" dirty="0" smtClean="0"/>
              <a:t>             for </a:t>
            </a:r>
            <a:r>
              <a:rPr lang="en-US" altLang="zh-CN" sz="2000" i="1" dirty="0" smtClean="0"/>
              <a:t>r </a:t>
            </a:r>
            <a:r>
              <a:rPr lang="en-US" altLang="zh-CN" sz="2000" dirty="0" smtClean="0"/>
              <a:t>←</a:t>
            </a:r>
            <a:r>
              <a:rPr lang="en-US" altLang="zh-CN" sz="2000" i="1" dirty="0" smtClean="0"/>
              <a:t>i </a:t>
            </a:r>
            <a:r>
              <a:rPr lang="en-US" altLang="zh-CN" sz="2000" b="1" dirty="0" smtClean="0"/>
              <a:t>to </a:t>
            </a:r>
            <a:r>
              <a:rPr lang="en-US" altLang="zh-CN" sz="2000" i="1" dirty="0" smtClean="0"/>
              <a:t>j</a:t>
            </a:r>
          </a:p>
          <a:p>
            <a:pPr marL="457200" indent="-4572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t </a:t>
            </a:r>
            <a:r>
              <a:rPr lang="en-US" altLang="zh-CN" sz="2000" dirty="0" smtClean="0"/>
              <a:t>← </a:t>
            </a:r>
            <a:r>
              <a:rPr lang="en-US" altLang="zh-CN" sz="2000" i="1" dirty="0" smtClean="0"/>
              <a:t>e</a:t>
            </a:r>
            <a:r>
              <a:rPr lang="en-US" altLang="zh-CN" sz="2000" dirty="0" smtClean="0"/>
              <a:t>[</a:t>
            </a:r>
            <a:r>
              <a:rPr lang="en-US" altLang="zh-CN" sz="2000" i="1" dirty="0" smtClean="0"/>
              <a:t>i, r</a:t>
            </a:r>
            <a:r>
              <a:rPr lang="en-US" altLang="zh-CN" sz="1800" i="1" dirty="0" smtClean="0">
                <a:sym typeface="Symbol" pitchFamily="18" charset="2"/>
              </a:rPr>
              <a:t></a:t>
            </a:r>
            <a:r>
              <a:rPr lang="en-US" altLang="zh-CN" sz="2000" dirty="0" smtClean="0"/>
              <a:t>1] + </a:t>
            </a:r>
            <a:r>
              <a:rPr lang="en-US" altLang="zh-CN" sz="2000" i="1" dirty="0" smtClean="0"/>
              <a:t>e</a:t>
            </a:r>
            <a:r>
              <a:rPr lang="en-US" altLang="zh-CN" sz="2000" dirty="0" smtClean="0"/>
              <a:t>[</a:t>
            </a:r>
            <a:r>
              <a:rPr lang="en-US" altLang="zh-CN" sz="2000" i="1" dirty="0" smtClean="0"/>
              <a:t>r </a:t>
            </a:r>
            <a:r>
              <a:rPr lang="en-US" altLang="zh-CN" sz="2000" dirty="0" smtClean="0"/>
              <a:t>+ 1</a:t>
            </a:r>
            <a:r>
              <a:rPr lang="en-US" altLang="zh-CN" sz="2000" i="1" dirty="0" smtClean="0"/>
              <a:t>, j </a:t>
            </a:r>
            <a:r>
              <a:rPr lang="en-US" altLang="zh-CN" sz="2000" dirty="0" smtClean="0"/>
              <a:t>] + </a:t>
            </a:r>
            <a:r>
              <a:rPr lang="en-US" altLang="zh-CN" sz="2000" i="1" dirty="0" smtClean="0"/>
              <a:t>w</a:t>
            </a:r>
            <a:r>
              <a:rPr lang="en-US" altLang="zh-CN" sz="2000" dirty="0" smtClean="0"/>
              <a:t>[</a:t>
            </a:r>
            <a:r>
              <a:rPr lang="en-US" altLang="zh-CN" sz="2000" i="1" dirty="0" smtClean="0"/>
              <a:t>i, j </a:t>
            </a:r>
            <a:r>
              <a:rPr lang="en-US" altLang="zh-CN" sz="2000" dirty="0" smtClean="0"/>
              <a:t>]</a:t>
            </a:r>
          </a:p>
          <a:p>
            <a:pPr marL="457200" indent="-457200" fontAlgn="auto">
              <a:lnSpc>
                <a:spcPct val="80000"/>
              </a:lnSpc>
              <a:spcAft>
                <a:spcPts val="0"/>
              </a:spcAft>
              <a:buFont typeface="Wingdings" pitchFamily="2" charset="2"/>
              <a:buAutoNum type="arabicPeriod"/>
              <a:defRPr/>
            </a:pPr>
            <a:r>
              <a:rPr lang="en-US" altLang="zh-CN" sz="2000" b="1" dirty="0" smtClean="0"/>
              <a:t>                       if </a:t>
            </a:r>
            <a:r>
              <a:rPr lang="en-US" altLang="zh-CN" sz="2000" i="1" dirty="0" smtClean="0"/>
              <a:t>t &lt; e</a:t>
            </a:r>
            <a:r>
              <a:rPr lang="en-US" altLang="zh-CN" sz="2000" dirty="0" smtClean="0"/>
              <a:t>[</a:t>
            </a:r>
            <a:r>
              <a:rPr lang="en-US" altLang="zh-CN" sz="2000" i="1" dirty="0" smtClean="0"/>
              <a:t>i, j </a:t>
            </a:r>
            <a:r>
              <a:rPr lang="en-US" altLang="zh-CN" sz="2000" dirty="0" smtClean="0"/>
              <a:t>]</a:t>
            </a:r>
          </a:p>
          <a:p>
            <a:pPr marL="457200" indent="-457200" fontAlgn="auto">
              <a:lnSpc>
                <a:spcPct val="80000"/>
              </a:lnSpc>
              <a:spcAft>
                <a:spcPts val="0"/>
              </a:spcAft>
              <a:buFont typeface="Wingdings" pitchFamily="2" charset="2"/>
              <a:buAutoNum type="arabicPeriod"/>
              <a:defRPr/>
            </a:pPr>
            <a:r>
              <a:rPr lang="en-US" altLang="zh-CN" sz="2000" b="1" dirty="0" smtClean="0"/>
              <a:t>                            then </a:t>
            </a:r>
            <a:r>
              <a:rPr lang="en-US" altLang="zh-CN" sz="2000" i="1" dirty="0" smtClean="0"/>
              <a:t>e</a:t>
            </a:r>
            <a:r>
              <a:rPr lang="en-US" altLang="zh-CN" sz="2000" dirty="0" smtClean="0"/>
              <a:t>[</a:t>
            </a:r>
            <a:r>
              <a:rPr lang="en-US" altLang="zh-CN" sz="2000" i="1" dirty="0" smtClean="0"/>
              <a:t>i, j </a:t>
            </a:r>
            <a:r>
              <a:rPr lang="en-US" altLang="zh-CN" sz="2000" dirty="0" smtClean="0"/>
              <a:t>] ← </a:t>
            </a:r>
            <a:r>
              <a:rPr lang="en-US" altLang="zh-CN" sz="2000" i="1" dirty="0" smtClean="0"/>
              <a:t>t</a:t>
            </a:r>
          </a:p>
          <a:p>
            <a:pPr marL="457200" indent="-457200" fontAlgn="auto">
              <a:lnSpc>
                <a:spcPct val="80000"/>
              </a:lnSpc>
              <a:spcAft>
                <a:spcPts val="0"/>
              </a:spcAft>
              <a:buFont typeface="Wingdings" pitchFamily="2" charset="2"/>
              <a:buAutoNum type="arabicPeriod"/>
              <a:defRPr/>
            </a:pPr>
            <a:r>
              <a:rPr lang="en-US" altLang="zh-CN" sz="2000" i="1" dirty="0" smtClean="0"/>
              <a:t>                                     root</a:t>
            </a:r>
            <a:r>
              <a:rPr lang="en-US" altLang="zh-CN" sz="2000" dirty="0" smtClean="0"/>
              <a:t>[</a:t>
            </a:r>
            <a:r>
              <a:rPr lang="en-US" altLang="zh-CN" sz="2000" i="1" dirty="0" smtClean="0"/>
              <a:t>i, j </a:t>
            </a:r>
            <a:r>
              <a:rPr lang="en-US" altLang="zh-CN" sz="2000" dirty="0" smtClean="0"/>
              <a:t>] ←</a:t>
            </a:r>
            <a:r>
              <a:rPr lang="en-US" altLang="zh-CN" sz="2000" i="1" dirty="0" smtClean="0"/>
              <a:t>r</a:t>
            </a:r>
          </a:p>
          <a:p>
            <a:pPr marL="457200" indent="-457200" fontAlgn="auto">
              <a:lnSpc>
                <a:spcPct val="80000"/>
              </a:lnSpc>
              <a:spcAft>
                <a:spcPts val="0"/>
              </a:spcAft>
              <a:buFont typeface="Wingdings" pitchFamily="2" charset="2"/>
              <a:buAutoNum type="arabicPeriod"/>
              <a:defRPr/>
            </a:pPr>
            <a:r>
              <a:rPr lang="en-US" altLang="zh-CN" sz="2000" dirty="0" smtClean="0"/>
              <a:t>  return </a:t>
            </a:r>
            <a:r>
              <a:rPr lang="en-US" altLang="zh-CN" sz="2000" i="1" dirty="0" smtClean="0"/>
              <a:t>e</a:t>
            </a:r>
            <a:r>
              <a:rPr lang="en-US" altLang="zh-CN" sz="2000" dirty="0" smtClean="0"/>
              <a:t> and </a:t>
            </a:r>
            <a:r>
              <a:rPr lang="en-US" altLang="zh-CN" sz="2000" i="1" dirty="0" smtClean="0"/>
              <a:t>root</a:t>
            </a:r>
            <a:endParaRPr lang="en-US" altLang="zh-CN" sz="2000" dirty="0" smtClean="0"/>
          </a:p>
          <a:p>
            <a:pPr marL="457200" indent="-457200" fontAlgn="auto">
              <a:lnSpc>
                <a:spcPct val="80000"/>
              </a:lnSpc>
              <a:spcAft>
                <a:spcPts val="0"/>
              </a:spcAft>
              <a:buFont typeface="Arial" pitchFamily="34" charset="0"/>
              <a:buChar char="•"/>
              <a:defRPr/>
            </a:pPr>
            <a:endParaRPr lang="en-US" altLang="zh-CN" sz="2000" dirty="0" smtClean="0"/>
          </a:p>
        </p:txBody>
      </p:sp>
      <p:sp>
        <p:nvSpPr>
          <p:cNvPr id="479235" name="Text Box 4"/>
          <p:cNvSpPr txBox="1">
            <a:spLocks noChangeArrowheads="1"/>
          </p:cNvSpPr>
          <p:nvPr/>
        </p:nvSpPr>
        <p:spPr bwMode="auto">
          <a:xfrm>
            <a:off x="304800" y="6019800"/>
            <a:ext cx="1663700" cy="457200"/>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Time:</a:t>
            </a:r>
            <a:r>
              <a:rPr lang="en-US" altLang="zh-CN" sz="2400">
                <a:latin typeface="Times New Roman" pitchFamily="18" charset="0"/>
              </a:rPr>
              <a:t> </a:t>
            </a:r>
            <a:r>
              <a:rPr lang="en-US" altLang="zh-CN" sz="2400" i="1">
                <a:latin typeface="Times New Roman" pitchFamily="18" charset="0"/>
              </a:rPr>
              <a:t>O</a:t>
            </a:r>
            <a:r>
              <a:rPr lang="en-US" altLang="zh-CN" sz="2400">
                <a:latin typeface="Times New Roman" pitchFamily="18" charset="0"/>
              </a:rPr>
              <a:t>(</a:t>
            </a:r>
            <a:r>
              <a:rPr lang="en-US" altLang="zh-CN" sz="2400" i="1">
                <a:latin typeface="Times New Roman" pitchFamily="18" charset="0"/>
              </a:rPr>
              <a:t>n</a:t>
            </a:r>
            <a:r>
              <a:rPr lang="en-US" altLang="zh-CN" sz="2400" baseline="30000">
                <a:latin typeface="Times New Roman" pitchFamily="18" charset="0"/>
              </a:rPr>
              <a:t>3</a:t>
            </a:r>
            <a:r>
              <a:rPr lang="en-US" altLang="zh-CN" sz="2400">
                <a:latin typeface="Times New Roman" pitchFamily="18" charset="0"/>
              </a:rPr>
              <a:t>)</a:t>
            </a:r>
          </a:p>
        </p:txBody>
      </p:sp>
      <p:sp>
        <p:nvSpPr>
          <p:cNvPr id="479236" name="Text Box 5"/>
          <p:cNvSpPr txBox="1">
            <a:spLocks noChangeArrowheads="1"/>
          </p:cNvSpPr>
          <p:nvPr/>
        </p:nvSpPr>
        <p:spPr bwMode="auto">
          <a:xfrm>
            <a:off x="5775325" y="1447800"/>
            <a:ext cx="336867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Consider all trees with </a:t>
            </a:r>
            <a:r>
              <a:rPr lang="en-US" altLang="zh-CN" sz="2000" b="1" i="1">
                <a:solidFill>
                  <a:srgbClr val="CC3300"/>
                </a:solidFill>
                <a:latin typeface="Times New Roman" pitchFamily="18" charset="0"/>
              </a:rPr>
              <a:t>l</a:t>
            </a:r>
            <a:r>
              <a:rPr lang="en-US" altLang="zh-CN" sz="2000" b="1">
                <a:solidFill>
                  <a:srgbClr val="CC3300"/>
                </a:solidFill>
                <a:latin typeface="Times New Roman" pitchFamily="18" charset="0"/>
              </a:rPr>
              <a:t> keys.</a:t>
            </a:r>
          </a:p>
        </p:txBody>
      </p:sp>
      <p:sp>
        <p:nvSpPr>
          <p:cNvPr id="479237" name="Line 6"/>
          <p:cNvSpPr>
            <a:spLocks noChangeShapeType="1"/>
          </p:cNvSpPr>
          <p:nvPr/>
        </p:nvSpPr>
        <p:spPr bwMode="auto">
          <a:xfrm flipH="1">
            <a:off x="2286000" y="1600200"/>
            <a:ext cx="3581400" cy="838200"/>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479238" name="Text Box 7"/>
          <p:cNvSpPr txBox="1">
            <a:spLocks noChangeArrowheads="1"/>
          </p:cNvSpPr>
          <p:nvPr/>
        </p:nvSpPr>
        <p:spPr bwMode="auto">
          <a:xfrm>
            <a:off x="5927725" y="1843088"/>
            <a:ext cx="195897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Fix the first key.</a:t>
            </a:r>
          </a:p>
        </p:txBody>
      </p:sp>
      <p:sp>
        <p:nvSpPr>
          <p:cNvPr id="479239" name="Line 8"/>
          <p:cNvSpPr>
            <a:spLocks noChangeShapeType="1"/>
          </p:cNvSpPr>
          <p:nvPr/>
        </p:nvSpPr>
        <p:spPr bwMode="auto">
          <a:xfrm flipH="1">
            <a:off x="3352800" y="2057400"/>
            <a:ext cx="2667000" cy="696913"/>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479240" name="Text Box 9"/>
          <p:cNvSpPr txBox="1">
            <a:spLocks noChangeArrowheads="1"/>
          </p:cNvSpPr>
          <p:nvPr/>
        </p:nvSpPr>
        <p:spPr bwMode="auto">
          <a:xfrm>
            <a:off x="5927725" y="2224088"/>
            <a:ext cx="1825625" cy="3968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Fix the last key</a:t>
            </a:r>
          </a:p>
        </p:txBody>
      </p:sp>
      <p:sp>
        <p:nvSpPr>
          <p:cNvPr id="479241" name="Line 10"/>
          <p:cNvSpPr>
            <a:spLocks noChangeShapeType="1"/>
          </p:cNvSpPr>
          <p:nvPr/>
        </p:nvSpPr>
        <p:spPr bwMode="auto">
          <a:xfrm flipH="1">
            <a:off x="3492500" y="2438400"/>
            <a:ext cx="2527300" cy="630238"/>
          </a:xfrm>
          <a:prstGeom prst="line">
            <a:avLst/>
          </a:prstGeom>
          <a:noFill/>
          <a:ln w="12700">
            <a:solidFill>
              <a:schemeClr val="tx1"/>
            </a:solidFill>
            <a:round/>
            <a:headEnd type="none" w="sm" len="sm"/>
            <a:tailEnd type="triangle" w="med" len="med"/>
          </a:ln>
        </p:spPr>
        <p:txBody>
          <a:bodyPr wrap="none" anchor="ctr"/>
          <a:lstStyle/>
          <a:p>
            <a:endParaRPr lang="zh-CN" altLang="en-US"/>
          </a:p>
        </p:txBody>
      </p:sp>
      <p:sp>
        <p:nvSpPr>
          <p:cNvPr id="479242" name="Text Box 11"/>
          <p:cNvSpPr txBox="1">
            <a:spLocks noChangeArrowheads="1"/>
          </p:cNvSpPr>
          <p:nvPr/>
        </p:nvSpPr>
        <p:spPr bwMode="auto">
          <a:xfrm>
            <a:off x="6003925" y="29368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9243" name="AutoShape 13"/>
          <p:cNvSpPr>
            <a:spLocks/>
          </p:cNvSpPr>
          <p:nvPr/>
        </p:nvSpPr>
        <p:spPr bwMode="auto">
          <a:xfrm>
            <a:off x="6172200" y="3505200"/>
            <a:ext cx="228600" cy="1676400"/>
          </a:xfrm>
          <a:prstGeom prst="rightBrace">
            <a:avLst>
              <a:gd name="adj1" fmla="val 61111"/>
              <a:gd name="adj2" fmla="val 50000"/>
            </a:avLst>
          </a:prstGeom>
          <a:noFill/>
          <a:ln w="12700">
            <a:solidFill>
              <a:schemeClr val="tx1"/>
            </a:solidFill>
            <a:round/>
            <a:headEnd type="none" w="sm" len="sm"/>
            <a:tailEnd type="none" w="sm" len="sm"/>
          </a:ln>
        </p:spPr>
        <p:txBody>
          <a:bodyPr wrap="none" anchor="ctr"/>
          <a:lstStyle/>
          <a:p>
            <a:endParaRPr lang="zh-CN" altLang="en-US">
              <a:latin typeface="Calibri" pitchFamily="34" charset="0"/>
            </a:endParaRPr>
          </a:p>
        </p:txBody>
      </p:sp>
      <p:sp>
        <p:nvSpPr>
          <p:cNvPr id="479244" name="Text Box 14"/>
          <p:cNvSpPr txBox="1">
            <a:spLocks noChangeArrowheads="1"/>
          </p:cNvSpPr>
          <p:nvPr/>
        </p:nvSpPr>
        <p:spPr bwMode="auto">
          <a:xfrm>
            <a:off x="6477000" y="3810000"/>
            <a:ext cx="2305050" cy="1006475"/>
          </a:xfrm>
          <a:prstGeom prst="rect">
            <a:avLst/>
          </a:prstGeom>
          <a:noFill/>
          <a:ln w="9525">
            <a:noFill/>
            <a:miter lim="800000"/>
            <a:headEnd/>
            <a:tailEnd/>
          </a:ln>
        </p:spPr>
        <p:txBody>
          <a:bodyPr wrap="none">
            <a:spAutoFit/>
          </a:bodyPr>
          <a:lstStyle/>
          <a:p>
            <a:r>
              <a:rPr lang="en-US" altLang="zh-CN" sz="2000" b="1">
                <a:solidFill>
                  <a:srgbClr val="CC3300"/>
                </a:solidFill>
                <a:latin typeface="Times New Roman" pitchFamily="18" charset="0"/>
              </a:rPr>
              <a:t>Determine the root </a:t>
            </a:r>
          </a:p>
          <a:p>
            <a:r>
              <a:rPr lang="en-US" altLang="zh-CN" sz="2000" b="1">
                <a:solidFill>
                  <a:srgbClr val="CC3300"/>
                </a:solidFill>
                <a:latin typeface="Times New Roman" pitchFamily="18" charset="0"/>
              </a:rPr>
              <a:t>of the optimal </a:t>
            </a:r>
          </a:p>
          <a:p>
            <a:r>
              <a:rPr lang="en-US" altLang="zh-CN" sz="2000" b="1">
                <a:solidFill>
                  <a:srgbClr val="CC3300"/>
                </a:solidFill>
                <a:latin typeface="Times New Roman" pitchFamily="18" charset="0"/>
              </a:rPr>
              <a:t>(sub)tree</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480258" name="矩形 3"/>
          <p:cNvSpPr>
            <a:spLocks noChangeArrowheads="1"/>
          </p:cNvSpPr>
          <p:nvPr/>
        </p:nvSpPr>
        <p:spPr bwMode="auto">
          <a:xfrm>
            <a:off x="323850" y="1268413"/>
            <a:ext cx="8208963" cy="1323975"/>
          </a:xfrm>
          <a:prstGeom prst="rect">
            <a:avLst/>
          </a:prstGeom>
          <a:noFill/>
          <a:ln w="9525">
            <a:noFill/>
            <a:miter lim="800000"/>
            <a:headEnd/>
            <a:tailEnd/>
          </a:ln>
        </p:spPr>
        <p:txBody>
          <a:bodyPr>
            <a:spAutoFit/>
          </a:bodyPr>
          <a:lstStyle/>
          <a:p>
            <a:r>
              <a:rPr lang="en-US" altLang="zh-CN" sz="4000" b="1" i="1">
                <a:latin typeface="Calibri" pitchFamily="34" charset="0"/>
              </a:rPr>
              <a:t>CLRS 15.5-2</a:t>
            </a: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1" name="Rectangle 6"/>
          <p:cNvSpPr>
            <a:spLocks noGrp="1" noChangeArrowheads="1"/>
          </p:cNvSpPr>
          <p:nvPr>
            <p:ph type="sldNum" sz="quarter" idx="12"/>
          </p:nvPr>
        </p:nvSpPr>
        <p:spPr>
          <a:noFill/>
        </p:spPr>
        <p:txBody>
          <a:bodyPr/>
          <a:lstStyle/>
          <a:p>
            <a:fld id="{7C9BDDC4-FDC0-4197-AAE7-7BB0328AD1F1}" type="slidenum">
              <a:rPr lang="en-US" altLang="zh-CN" smtClean="0">
                <a:ea typeface="宋体" charset="-122"/>
              </a:rPr>
              <a:pPr/>
              <a:t>106</a:t>
            </a:fld>
            <a:endParaRPr lang="en-US" altLang="zh-CN" smtClean="0">
              <a:ea typeface="宋体" charset="-122"/>
            </a:endParaRPr>
          </a:p>
        </p:txBody>
      </p:sp>
      <p:grpSp>
        <p:nvGrpSpPr>
          <p:cNvPr id="481282" name="Group 4"/>
          <p:cNvGrpSpPr>
            <a:grpSpLocks/>
          </p:cNvGrpSpPr>
          <p:nvPr/>
        </p:nvGrpSpPr>
        <p:grpSpPr bwMode="auto">
          <a:xfrm>
            <a:off x="971550" y="2060575"/>
            <a:ext cx="6335713" cy="4344988"/>
            <a:chOff x="839" y="1192"/>
            <a:chExt cx="3991" cy="2737"/>
          </a:xfrm>
        </p:grpSpPr>
        <p:grpSp>
          <p:nvGrpSpPr>
            <p:cNvPr id="481285" name="Group 5"/>
            <p:cNvGrpSpPr>
              <a:grpSpLocks/>
            </p:cNvGrpSpPr>
            <p:nvPr/>
          </p:nvGrpSpPr>
          <p:grpSpPr bwMode="auto">
            <a:xfrm>
              <a:off x="839" y="1192"/>
              <a:ext cx="3991" cy="2737"/>
              <a:chOff x="839" y="1192"/>
              <a:chExt cx="3991" cy="2737"/>
            </a:xfrm>
          </p:grpSpPr>
          <p:grpSp>
            <p:nvGrpSpPr>
              <p:cNvPr id="481292" name="Group 6"/>
              <p:cNvGrpSpPr>
                <a:grpSpLocks/>
              </p:cNvGrpSpPr>
              <p:nvPr/>
            </p:nvGrpSpPr>
            <p:grpSpPr bwMode="auto">
              <a:xfrm>
                <a:off x="930" y="1434"/>
                <a:ext cx="3900" cy="2495"/>
                <a:chOff x="840" y="1434"/>
                <a:chExt cx="3900" cy="2495"/>
              </a:xfrm>
            </p:grpSpPr>
            <p:grpSp>
              <p:nvGrpSpPr>
                <p:cNvPr id="481311" name="Group 7"/>
                <p:cNvGrpSpPr>
                  <a:grpSpLocks/>
                </p:cNvGrpSpPr>
                <p:nvPr/>
              </p:nvGrpSpPr>
              <p:grpSpPr bwMode="auto">
                <a:xfrm>
                  <a:off x="840" y="1434"/>
                  <a:ext cx="3900" cy="2495"/>
                  <a:chOff x="930" y="1434"/>
                  <a:chExt cx="3900" cy="2495"/>
                </a:xfrm>
              </p:grpSpPr>
              <p:sp>
                <p:nvSpPr>
                  <p:cNvPr id="481344" name="Rectangle 8"/>
                  <p:cNvSpPr>
                    <a:spLocks noChangeArrowheads="1"/>
                  </p:cNvSpPr>
                  <p:nvPr/>
                </p:nvSpPr>
                <p:spPr bwMode="auto">
                  <a:xfrm>
                    <a:off x="930" y="1434"/>
                    <a:ext cx="304" cy="259"/>
                  </a:xfrm>
                  <a:prstGeom prst="rect">
                    <a:avLst/>
                  </a:prstGeom>
                  <a:solidFill>
                    <a:srgbClr val="CC99FF">
                      <a:alpha val="34901"/>
                    </a:srgbClr>
                  </a:solidFill>
                  <a:ln w="25400">
                    <a:solidFill>
                      <a:schemeClr val="tx1"/>
                    </a:solidFill>
                    <a:miter lim="800000"/>
                    <a:headEnd/>
                    <a:tailEnd/>
                  </a:ln>
                </p:spPr>
                <p:txBody>
                  <a:bodyPr wrap="none" anchor="ctr"/>
                  <a:lstStyle/>
                  <a:p>
                    <a:pPr algn="ctr"/>
                    <a:r>
                      <a:rPr lang="en-US" altLang="zh-CN" sz="2000" b="1"/>
                      <a:t>S</a:t>
                    </a:r>
                    <a:r>
                      <a:rPr lang="en-US" altLang="zh-CN" sz="2000" b="1" baseline="-25000"/>
                      <a:t>1</a:t>
                    </a:r>
                  </a:p>
                </p:txBody>
              </p:sp>
              <p:sp>
                <p:nvSpPr>
                  <p:cNvPr id="481345" name="Rectangle 9"/>
                  <p:cNvSpPr>
                    <a:spLocks noChangeArrowheads="1"/>
                  </p:cNvSpPr>
                  <p:nvPr/>
                </p:nvSpPr>
                <p:spPr bwMode="auto">
                  <a:xfrm>
                    <a:off x="930" y="1992"/>
                    <a:ext cx="304" cy="259"/>
                  </a:xfrm>
                  <a:prstGeom prst="rect">
                    <a:avLst/>
                  </a:prstGeom>
                  <a:solidFill>
                    <a:srgbClr val="CC99FF">
                      <a:alpha val="34901"/>
                    </a:srgbClr>
                  </a:solidFill>
                  <a:ln w="25400">
                    <a:solidFill>
                      <a:schemeClr val="tx1"/>
                    </a:solidFill>
                    <a:miter lim="800000"/>
                    <a:headEnd/>
                    <a:tailEnd/>
                  </a:ln>
                </p:spPr>
                <p:txBody>
                  <a:bodyPr wrap="none" anchor="ctr"/>
                  <a:lstStyle/>
                  <a:p>
                    <a:pPr algn="ctr"/>
                    <a:r>
                      <a:rPr lang="en-US" altLang="zh-CN" b="1"/>
                      <a:t>S</a:t>
                    </a:r>
                    <a:r>
                      <a:rPr lang="en-US" altLang="zh-CN" b="1" baseline="-25000"/>
                      <a:t>2</a:t>
                    </a:r>
                  </a:p>
                </p:txBody>
              </p:sp>
              <p:sp>
                <p:nvSpPr>
                  <p:cNvPr id="481346" name="Rectangle 10"/>
                  <p:cNvSpPr>
                    <a:spLocks noChangeArrowheads="1"/>
                  </p:cNvSpPr>
                  <p:nvPr/>
                </p:nvSpPr>
                <p:spPr bwMode="auto">
                  <a:xfrm>
                    <a:off x="930" y="2536"/>
                    <a:ext cx="304" cy="259"/>
                  </a:xfrm>
                  <a:prstGeom prst="rect">
                    <a:avLst/>
                  </a:prstGeom>
                  <a:solidFill>
                    <a:srgbClr val="CC99FF">
                      <a:alpha val="34901"/>
                    </a:srgbClr>
                  </a:solidFill>
                  <a:ln w="25400">
                    <a:solidFill>
                      <a:schemeClr val="tx1"/>
                    </a:solidFill>
                    <a:miter lim="800000"/>
                    <a:headEnd/>
                    <a:tailEnd/>
                  </a:ln>
                </p:spPr>
                <p:txBody>
                  <a:bodyPr wrap="none" anchor="ctr"/>
                  <a:lstStyle/>
                  <a:p>
                    <a:pPr algn="ctr"/>
                    <a:r>
                      <a:rPr lang="en-US" altLang="zh-CN" sz="2000" b="1"/>
                      <a:t>S</a:t>
                    </a:r>
                    <a:r>
                      <a:rPr lang="en-US" altLang="zh-CN" sz="2000" b="1" baseline="-25000"/>
                      <a:t>3</a:t>
                    </a:r>
                  </a:p>
                </p:txBody>
              </p:sp>
              <p:sp>
                <p:nvSpPr>
                  <p:cNvPr id="481347" name="Rectangle 11"/>
                  <p:cNvSpPr>
                    <a:spLocks noChangeArrowheads="1"/>
                  </p:cNvSpPr>
                  <p:nvPr/>
                </p:nvSpPr>
                <p:spPr bwMode="auto">
                  <a:xfrm>
                    <a:off x="930" y="3080"/>
                    <a:ext cx="304" cy="259"/>
                  </a:xfrm>
                  <a:prstGeom prst="rect">
                    <a:avLst/>
                  </a:prstGeom>
                  <a:solidFill>
                    <a:srgbClr val="CC99FF">
                      <a:alpha val="34901"/>
                    </a:srgbClr>
                  </a:solidFill>
                  <a:ln w="25400">
                    <a:solidFill>
                      <a:schemeClr val="tx1"/>
                    </a:solidFill>
                    <a:miter lim="800000"/>
                    <a:headEnd/>
                    <a:tailEnd/>
                  </a:ln>
                </p:spPr>
                <p:txBody>
                  <a:bodyPr wrap="none" anchor="ctr"/>
                  <a:lstStyle/>
                  <a:p>
                    <a:pPr algn="ctr"/>
                    <a:r>
                      <a:rPr lang="en-US" altLang="zh-CN" sz="2000" b="1"/>
                      <a:t>S</a:t>
                    </a:r>
                    <a:r>
                      <a:rPr lang="en-US" altLang="zh-CN" sz="2000" b="1" baseline="-25000"/>
                      <a:t>4</a:t>
                    </a:r>
                  </a:p>
                </p:txBody>
              </p:sp>
              <p:sp>
                <p:nvSpPr>
                  <p:cNvPr id="481348" name="Rectangle 12"/>
                  <p:cNvSpPr>
                    <a:spLocks noChangeArrowheads="1"/>
                  </p:cNvSpPr>
                  <p:nvPr/>
                </p:nvSpPr>
                <p:spPr bwMode="auto">
                  <a:xfrm>
                    <a:off x="930" y="3670"/>
                    <a:ext cx="304" cy="259"/>
                  </a:xfrm>
                  <a:prstGeom prst="rect">
                    <a:avLst/>
                  </a:prstGeom>
                  <a:solidFill>
                    <a:srgbClr val="CC99FF">
                      <a:alpha val="34901"/>
                    </a:srgbClr>
                  </a:solidFill>
                  <a:ln w="25400">
                    <a:solidFill>
                      <a:schemeClr val="tx1"/>
                    </a:solidFill>
                    <a:miter lim="800000"/>
                    <a:headEnd/>
                    <a:tailEnd/>
                  </a:ln>
                </p:spPr>
                <p:txBody>
                  <a:bodyPr wrap="none" anchor="ctr"/>
                  <a:lstStyle/>
                  <a:p>
                    <a:pPr algn="ctr"/>
                    <a:r>
                      <a:rPr lang="en-US" altLang="zh-CN" sz="2000" b="1"/>
                      <a:t>S</a:t>
                    </a:r>
                    <a:r>
                      <a:rPr lang="en-US" altLang="zh-CN" sz="2000" b="1" baseline="-25000"/>
                      <a:t>5</a:t>
                    </a:r>
                  </a:p>
                </p:txBody>
              </p:sp>
              <p:sp>
                <p:nvSpPr>
                  <p:cNvPr id="481349" name="Rectangle 13"/>
                  <p:cNvSpPr>
                    <a:spLocks noChangeArrowheads="1"/>
                  </p:cNvSpPr>
                  <p:nvPr/>
                </p:nvSpPr>
                <p:spPr bwMode="auto">
                  <a:xfrm>
                    <a:off x="4526" y="1434"/>
                    <a:ext cx="304" cy="259"/>
                  </a:xfrm>
                  <a:prstGeom prst="rect">
                    <a:avLst/>
                  </a:prstGeom>
                  <a:solidFill>
                    <a:srgbClr val="FFFF00"/>
                  </a:solidFill>
                  <a:ln w="25400">
                    <a:solidFill>
                      <a:schemeClr val="tx1"/>
                    </a:solidFill>
                    <a:miter lim="800000"/>
                    <a:headEnd/>
                    <a:tailEnd/>
                  </a:ln>
                </p:spPr>
                <p:txBody>
                  <a:bodyPr wrap="none" anchor="ctr"/>
                  <a:lstStyle/>
                  <a:p>
                    <a:pPr algn="ctr"/>
                    <a:r>
                      <a:rPr lang="en-US" altLang="zh-CN" sz="2000" b="1"/>
                      <a:t>T</a:t>
                    </a:r>
                    <a:r>
                      <a:rPr lang="en-US" altLang="zh-CN" sz="2000" b="1" baseline="-25000"/>
                      <a:t>1</a:t>
                    </a:r>
                  </a:p>
                </p:txBody>
              </p:sp>
              <p:sp>
                <p:nvSpPr>
                  <p:cNvPr id="481350" name="Rectangle 14"/>
                  <p:cNvSpPr>
                    <a:spLocks noChangeArrowheads="1"/>
                  </p:cNvSpPr>
                  <p:nvPr/>
                </p:nvSpPr>
                <p:spPr bwMode="auto">
                  <a:xfrm>
                    <a:off x="4526" y="1992"/>
                    <a:ext cx="304" cy="259"/>
                  </a:xfrm>
                  <a:prstGeom prst="rect">
                    <a:avLst/>
                  </a:prstGeom>
                  <a:solidFill>
                    <a:srgbClr val="FFFF00"/>
                  </a:solidFill>
                  <a:ln w="25400">
                    <a:solidFill>
                      <a:schemeClr val="tx1"/>
                    </a:solidFill>
                    <a:miter lim="800000"/>
                    <a:headEnd/>
                    <a:tailEnd/>
                  </a:ln>
                </p:spPr>
                <p:txBody>
                  <a:bodyPr wrap="none" anchor="ctr"/>
                  <a:lstStyle/>
                  <a:p>
                    <a:pPr algn="ctr"/>
                    <a:r>
                      <a:rPr lang="en-US" altLang="zh-CN" sz="2000" b="1"/>
                      <a:t>T</a:t>
                    </a:r>
                    <a:r>
                      <a:rPr lang="en-US" altLang="zh-CN" sz="2000" b="1" baseline="-25000"/>
                      <a:t>2</a:t>
                    </a:r>
                  </a:p>
                </p:txBody>
              </p:sp>
              <p:sp>
                <p:nvSpPr>
                  <p:cNvPr id="481351" name="Rectangle 15"/>
                  <p:cNvSpPr>
                    <a:spLocks noChangeArrowheads="1"/>
                  </p:cNvSpPr>
                  <p:nvPr/>
                </p:nvSpPr>
                <p:spPr bwMode="auto">
                  <a:xfrm>
                    <a:off x="4526" y="2536"/>
                    <a:ext cx="304" cy="259"/>
                  </a:xfrm>
                  <a:prstGeom prst="rect">
                    <a:avLst/>
                  </a:prstGeom>
                  <a:solidFill>
                    <a:srgbClr val="FFFF00"/>
                  </a:solidFill>
                  <a:ln w="25400">
                    <a:solidFill>
                      <a:schemeClr val="tx1"/>
                    </a:solidFill>
                    <a:miter lim="800000"/>
                    <a:headEnd/>
                    <a:tailEnd/>
                  </a:ln>
                </p:spPr>
                <p:txBody>
                  <a:bodyPr wrap="none" anchor="ctr"/>
                  <a:lstStyle/>
                  <a:p>
                    <a:pPr algn="ctr"/>
                    <a:r>
                      <a:rPr lang="en-US" altLang="zh-CN" sz="2000" b="1"/>
                      <a:t>T</a:t>
                    </a:r>
                    <a:r>
                      <a:rPr lang="en-US" altLang="zh-CN" sz="2000" b="1" baseline="-25000"/>
                      <a:t>3</a:t>
                    </a:r>
                  </a:p>
                </p:txBody>
              </p:sp>
              <p:sp>
                <p:nvSpPr>
                  <p:cNvPr id="481352" name="Rectangle 16"/>
                  <p:cNvSpPr>
                    <a:spLocks noChangeArrowheads="1"/>
                  </p:cNvSpPr>
                  <p:nvPr/>
                </p:nvSpPr>
                <p:spPr bwMode="auto">
                  <a:xfrm>
                    <a:off x="4526" y="3080"/>
                    <a:ext cx="304" cy="259"/>
                  </a:xfrm>
                  <a:prstGeom prst="rect">
                    <a:avLst/>
                  </a:prstGeom>
                  <a:solidFill>
                    <a:srgbClr val="FFFF00"/>
                  </a:solidFill>
                  <a:ln w="25400">
                    <a:solidFill>
                      <a:schemeClr val="tx1"/>
                    </a:solidFill>
                    <a:miter lim="800000"/>
                    <a:headEnd/>
                    <a:tailEnd/>
                  </a:ln>
                </p:spPr>
                <p:txBody>
                  <a:bodyPr wrap="none" anchor="ctr"/>
                  <a:lstStyle/>
                  <a:p>
                    <a:pPr algn="ctr"/>
                    <a:r>
                      <a:rPr lang="en-US" altLang="zh-CN" sz="2000" b="1"/>
                      <a:t>T</a:t>
                    </a:r>
                    <a:r>
                      <a:rPr lang="en-US" altLang="zh-CN" sz="2000" b="1" baseline="-25000"/>
                      <a:t>4</a:t>
                    </a:r>
                  </a:p>
                </p:txBody>
              </p:sp>
              <p:sp>
                <p:nvSpPr>
                  <p:cNvPr id="481353" name="Rectangle 17"/>
                  <p:cNvSpPr>
                    <a:spLocks noChangeArrowheads="1"/>
                  </p:cNvSpPr>
                  <p:nvPr/>
                </p:nvSpPr>
                <p:spPr bwMode="auto">
                  <a:xfrm>
                    <a:off x="4526" y="3670"/>
                    <a:ext cx="304" cy="259"/>
                  </a:xfrm>
                  <a:prstGeom prst="rect">
                    <a:avLst/>
                  </a:prstGeom>
                  <a:solidFill>
                    <a:srgbClr val="FFFF00"/>
                  </a:solidFill>
                  <a:ln w="25400">
                    <a:solidFill>
                      <a:schemeClr val="tx1"/>
                    </a:solidFill>
                    <a:miter lim="800000"/>
                    <a:headEnd/>
                    <a:tailEnd/>
                  </a:ln>
                </p:spPr>
                <p:txBody>
                  <a:bodyPr wrap="none" anchor="ctr"/>
                  <a:lstStyle/>
                  <a:p>
                    <a:pPr algn="ctr"/>
                    <a:r>
                      <a:rPr lang="en-US" altLang="zh-CN" sz="2000" b="1"/>
                      <a:t>T</a:t>
                    </a:r>
                    <a:r>
                      <a:rPr lang="en-US" altLang="zh-CN" sz="2000" b="1" baseline="-25000"/>
                      <a:t>5</a:t>
                    </a:r>
                  </a:p>
                </p:txBody>
              </p:sp>
              <p:sp>
                <p:nvSpPr>
                  <p:cNvPr id="481354" name="Oval 18"/>
                  <p:cNvSpPr>
                    <a:spLocks noChangeArrowheads="1"/>
                  </p:cNvSpPr>
                  <p:nvPr/>
                </p:nvSpPr>
                <p:spPr bwMode="auto">
                  <a:xfrm>
                    <a:off x="2699" y="1434"/>
                    <a:ext cx="317" cy="318"/>
                  </a:xfrm>
                  <a:prstGeom prst="ellipse">
                    <a:avLst/>
                  </a:prstGeom>
                  <a:solidFill>
                    <a:srgbClr val="FF9933">
                      <a:alpha val="32941"/>
                    </a:srgbClr>
                  </a:solidFill>
                  <a:ln w="25400">
                    <a:solidFill>
                      <a:schemeClr val="tx1"/>
                    </a:solidFill>
                    <a:round/>
                    <a:headEnd/>
                    <a:tailEnd/>
                  </a:ln>
                </p:spPr>
                <p:txBody>
                  <a:bodyPr wrap="none" anchor="ctr"/>
                  <a:lstStyle/>
                  <a:p>
                    <a:pPr algn="ctr"/>
                    <a:r>
                      <a:rPr lang="en-US" altLang="zh-CN" sz="2000" b="1"/>
                      <a:t>B</a:t>
                    </a:r>
                    <a:r>
                      <a:rPr lang="en-US" altLang="zh-CN" sz="2000" b="1" baseline="-25000"/>
                      <a:t>1</a:t>
                    </a:r>
                  </a:p>
                </p:txBody>
              </p:sp>
              <p:sp>
                <p:nvSpPr>
                  <p:cNvPr id="481355" name="Oval 19"/>
                  <p:cNvSpPr>
                    <a:spLocks noChangeArrowheads="1"/>
                  </p:cNvSpPr>
                  <p:nvPr/>
                </p:nvSpPr>
                <p:spPr bwMode="auto">
                  <a:xfrm>
                    <a:off x="1792" y="1661"/>
                    <a:ext cx="317" cy="318"/>
                  </a:xfrm>
                  <a:prstGeom prst="ellipse">
                    <a:avLst/>
                  </a:prstGeom>
                  <a:solidFill>
                    <a:schemeClr val="accent2">
                      <a:alpha val="67058"/>
                    </a:schemeClr>
                  </a:solidFill>
                  <a:ln w="25400">
                    <a:solidFill>
                      <a:schemeClr val="tx1"/>
                    </a:solidFill>
                    <a:round/>
                    <a:headEnd/>
                    <a:tailEnd/>
                  </a:ln>
                </p:spPr>
                <p:txBody>
                  <a:bodyPr wrap="none" anchor="ctr"/>
                  <a:lstStyle/>
                  <a:p>
                    <a:pPr algn="ctr"/>
                    <a:r>
                      <a:rPr lang="en-US" altLang="zh-CN" b="1"/>
                      <a:t>A</a:t>
                    </a:r>
                    <a:r>
                      <a:rPr lang="en-US" altLang="zh-CN" b="1" baseline="-25000"/>
                      <a:t>1</a:t>
                    </a:r>
                  </a:p>
                </p:txBody>
              </p:sp>
              <p:sp>
                <p:nvSpPr>
                  <p:cNvPr id="481356" name="Oval 20"/>
                  <p:cNvSpPr>
                    <a:spLocks noChangeArrowheads="1"/>
                  </p:cNvSpPr>
                  <p:nvPr/>
                </p:nvSpPr>
                <p:spPr bwMode="auto">
                  <a:xfrm>
                    <a:off x="1792" y="2205"/>
                    <a:ext cx="317" cy="318"/>
                  </a:xfrm>
                  <a:prstGeom prst="ellipse">
                    <a:avLst/>
                  </a:prstGeom>
                  <a:solidFill>
                    <a:schemeClr val="accent2">
                      <a:alpha val="67058"/>
                    </a:schemeClr>
                  </a:solidFill>
                  <a:ln w="25400">
                    <a:solidFill>
                      <a:schemeClr val="tx1"/>
                    </a:solidFill>
                    <a:round/>
                    <a:headEnd/>
                    <a:tailEnd/>
                  </a:ln>
                </p:spPr>
                <p:txBody>
                  <a:bodyPr wrap="none" anchor="ctr"/>
                  <a:lstStyle/>
                  <a:p>
                    <a:pPr algn="ctr"/>
                    <a:r>
                      <a:rPr lang="en-US" altLang="zh-CN" b="1"/>
                      <a:t>A</a:t>
                    </a:r>
                    <a:r>
                      <a:rPr lang="en-US" altLang="zh-CN" b="1" baseline="-25000"/>
                      <a:t>2</a:t>
                    </a:r>
                  </a:p>
                </p:txBody>
              </p:sp>
              <p:sp>
                <p:nvSpPr>
                  <p:cNvPr id="481357" name="Oval 21"/>
                  <p:cNvSpPr>
                    <a:spLocks noChangeArrowheads="1"/>
                  </p:cNvSpPr>
                  <p:nvPr/>
                </p:nvSpPr>
                <p:spPr bwMode="auto">
                  <a:xfrm>
                    <a:off x="1792" y="2749"/>
                    <a:ext cx="317" cy="318"/>
                  </a:xfrm>
                  <a:prstGeom prst="ellipse">
                    <a:avLst/>
                  </a:prstGeom>
                  <a:solidFill>
                    <a:schemeClr val="accent2">
                      <a:alpha val="67058"/>
                    </a:schemeClr>
                  </a:solidFill>
                  <a:ln w="25400">
                    <a:solidFill>
                      <a:schemeClr val="tx1"/>
                    </a:solidFill>
                    <a:round/>
                    <a:headEnd/>
                    <a:tailEnd/>
                  </a:ln>
                </p:spPr>
                <p:txBody>
                  <a:bodyPr wrap="none" anchor="ctr"/>
                  <a:lstStyle/>
                  <a:p>
                    <a:pPr algn="ctr"/>
                    <a:r>
                      <a:rPr lang="en-US" altLang="zh-CN" sz="2000" b="1"/>
                      <a:t>A</a:t>
                    </a:r>
                    <a:r>
                      <a:rPr lang="en-US" altLang="zh-CN" sz="2000" b="1" baseline="-25000"/>
                      <a:t>3</a:t>
                    </a:r>
                  </a:p>
                </p:txBody>
              </p:sp>
              <p:sp>
                <p:nvSpPr>
                  <p:cNvPr id="481358" name="Oval 22"/>
                  <p:cNvSpPr>
                    <a:spLocks noChangeArrowheads="1"/>
                  </p:cNvSpPr>
                  <p:nvPr/>
                </p:nvSpPr>
                <p:spPr bwMode="auto">
                  <a:xfrm>
                    <a:off x="1792" y="3339"/>
                    <a:ext cx="317" cy="318"/>
                  </a:xfrm>
                  <a:prstGeom prst="ellipse">
                    <a:avLst/>
                  </a:prstGeom>
                  <a:solidFill>
                    <a:schemeClr val="accent2">
                      <a:alpha val="67058"/>
                    </a:schemeClr>
                  </a:solidFill>
                  <a:ln w="25400">
                    <a:solidFill>
                      <a:schemeClr val="tx1"/>
                    </a:solidFill>
                    <a:round/>
                    <a:headEnd/>
                    <a:tailEnd/>
                  </a:ln>
                </p:spPr>
                <p:txBody>
                  <a:bodyPr wrap="none" anchor="ctr"/>
                  <a:lstStyle/>
                  <a:p>
                    <a:pPr algn="ctr"/>
                    <a:r>
                      <a:rPr lang="en-US" altLang="zh-CN" b="1"/>
                      <a:t>A</a:t>
                    </a:r>
                    <a:r>
                      <a:rPr lang="en-US" altLang="zh-CN" b="1" baseline="-25000"/>
                      <a:t>4</a:t>
                    </a:r>
                  </a:p>
                </p:txBody>
              </p:sp>
              <p:sp>
                <p:nvSpPr>
                  <p:cNvPr id="481359" name="Oval 23"/>
                  <p:cNvSpPr>
                    <a:spLocks noChangeArrowheads="1"/>
                  </p:cNvSpPr>
                  <p:nvPr/>
                </p:nvSpPr>
                <p:spPr bwMode="auto">
                  <a:xfrm>
                    <a:off x="2699" y="1933"/>
                    <a:ext cx="317" cy="318"/>
                  </a:xfrm>
                  <a:prstGeom prst="ellipse">
                    <a:avLst/>
                  </a:prstGeom>
                  <a:solidFill>
                    <a:srgbClr val="FF9933">
                      <a:alpha val="32941"/>
                    </a:srgbClr>
                  </a:solidFill>
                  <a:ln w="25400">
                    <a:solidFill>
                      <a:schemeClr val="tx1"/>
                    </a:solidFill>
                    <a:round/>
                    <a:headEnd/>
                    <a:tailEnd/>
                  </a:ln>
                </p:spPr>
                <p:txBody>
                  <a:bodyPr wrap="none" anchor="ctr"/>
                  <a:lstStyle/>
                  <a:p>
                    <a:pPr algn="ctr"/>
                    <a:r>
                      <a:rPr lang="en-US" altLang="zh-CN" b="1"/>
                      <a:t>B</a:t>
                    </a:r>
                    <a:r>
                      <a:rPr lang="en-US" altLang="zh-CN" b="1" baseline="-25000"/>
                      <a:t>2</a:t>
                    </a:r>
                  </a:p>
                </p:txBody>
              </p:sp>
              <p:sp>
                <p:nvSpPr>
                  <p:cNvPr id="481360" name="Oval 24"/>
                  <p:cNvSpPr>
                    <a:spLocks noChangeArrowheads="1"/>
                  </p:cNvSpPr>
                  <p:nvPr/>
                </p:nvSpPr>
                <p:spPr bwMode="auto">
                  <a:xfrm>
                    <a:off x="2699" y="2477"/>
                    <a:ext cx="317" cy="318"/>
                  </a:xfrm>
                  <a:prstGeom prst="ellipse">
                    <a:avLst/>
                  </a:prstGeom>
                  <a:solidFill>
                    <a:srgbClr val="FF9933">
                      <a:alpha val="32941"/>
                    </a:srgbClr>
                  </a:solidFill>
                  <a:ln w="25400">
                    <a:solidFill>
                      <a:schemeClr val="tx1"/>
                    </a:solidFill>
                    <a:round/>
                    <a:headEnd/>
                    <a:tailEnd/>
                  </a:ln>
                </p:spPr>
                <p:txBody>
                  <a:bodyPr wrap="none" anchor="ctr"/>
                  <a:lstStyle/>
                  <a:p>
                    <a:pPr algn="ctr"/>
                    <a:r>
                      <a:rPr lang="en-US" altLang="zh-CN" sz="2000" b="1"/>
                      <a:t>B</a:t>
                    </a:r>
                    <a:r>
                      <a:rPr lang="en-US" altLang="zh-CN" sz="2000" b="1" baseline="-25000"/>
                      <a:t>3</a:t>
                    </a:r>
                  </a:p>
                </p:txBody>
              </p:sp>
              <p:sp>
                <p:nvSpPr>
                  <p:cNvPr id="481361" name="Oval 25"/>
                  <p:cNvSpPr>
                    <a:spLocks noChangeArrowheads="1"/>
                  </p:cNvSpPr>
                  <p:nvPr/>
                </p:nvSpPr>
                <p:spPr bwMode="auto">
                  <a:xfrm>
                    <a:off x="2699" y="3021"/>
                    <a:ext cx="317" cy="318"/>
                  </a:xfrm>
                  <a:prstGeom prst="ellipse">
                    <a:avLst/>
                  </a:prstGeom>
                  <a:solidFill>
                    <a:srgbClr val="FF9933">
                      <a:alpha val="32941"/>
                    </a:srgbClr>
                  </a:solidFill>
                  <a:ln w="25400">
                    <a:solidFill>
                      <a:schemeClr val="tx1"/>
                    </a:solidFill>
                    <a:round/>
                    <a:headEnd/>
                    <a:tailEnd/>
                  </a:ln>
                </p:spPr>
                <p:txBody>
                  <a:bodyPr wrap="none" anchor="ctr"/>
                  <a:lstStyle/>
                  <a:p>
                    <a:pPr algn="ctr"/>
                    <a:r>
                      <a:rPr lang="en-US" altLang="zh-CN" sz="2000" b="1"/>
                      <a:t>B</a:t>
                    </a:r>
                    <a:r>
                      <a:rPr lang="en-US" altLang="zh-CN" sz="2000" b="1" baseline="-25000"/>
                      <a:t>4</a:t>
                    </a:r>
                  </a:p>
                </p:txBody>
              </p:sp>
              <p:sp>
                <p:nvSpPr>
                  <p:cNvPr id="481362" name="Oval 26"/>
                  <p:cNvSpPr>
                    <a:spLocks noChangeArrowheads="1"/>
                  </p:cNvSpPr>
                  <p:nvPr/>
                </p:nvSpPr>
                <p:spPr bwMode="auto">
                  <a:xfrm>
                    <a:off x="2699" y="3611"/>
                    <a:ext cx="317" cy="318"/>
                  </a:xfrm>
                  <a:prstGeom prst="ellipse">
                    <a:avLst/>
                  </a:prstGeom>
                  <a:solidFill>
                    <a:srgbClr val="FF9933">
                      <a:alpha val="32941"/>
                    </a:srgbClr>
                  </a:solidFill>
                  <a:ln w="25400">
                    <a:solidFill>
                      <a:schemeClr val="tx1"/>
                    </a:solidFill>
                    <a:round/>
                    <a:headEnd/>
                    <a:tailEnd/>
                  </a:ln>
                </p:spPr>
                <p:txBody>
                  <a:bodyPr wrap="none" anchor="ctr"/>
                  <a:lstStyle/>
                  <a:p>
                    <a:pPr algn="ctr"/>
                    <a:r>
                      <a:rPr lang="en-US" altLang="zh-CN" sz="2000" b="1"/>
                      <a:t>B</a:t>
                    </a:r>
                    <a:r>
                      <a:rPr lang="en-US" altLang="zh-CN" sz="2000" b="1" baseline="-25000"/>
                      <a:t>5</a:t>
                    </a:r>
                  </a:p>
                </p:txBody>
              </p:sp>
              <p:sp>
                <p:nvSpPr>
                  <p:cNvPr id="481363" name="Oval 27"/>
                  <p:cNvSpPr>
                    <a:spLocks noChangeArrowheads="1"/>
                  </p:cNvSpPr>
                  <p:nvPr/>
                </p:nvSpPr>
                <p:spPr bwMode="auto">
                  <a:xfrm>
                    <a:off x="3561" y="1661"/>
                    <a:ext cx="317" cy="318"/>
                  </a:xfrm>
                  <a:prstGeom prst="ellipse">
                    <a:avLst/>
                  </a:prstGeom>
                  <a:solidFill>
                    <a:srgbClr val="99CC00">
                      <a:alpha val="34901"/>
                    </a:srgbClr>
                  </a:solidFill>
                  <a:ln w="25400">
                    <a:solidFill>
                      <a:schemeClr val="tx1"/>
                    </a:solidFill>
                    <a:round/>
                    <a:headEnd/>
                    <a:tailEnd/>
                  </a:ln>
                </p:spPr>
                <p:txBody>
                  <a:bodyPr wrap="none" anchor="ctr"/>
                  <a:lstStyle/>
                  <a:p>
                    <a:pPr algn="ctr"/>
                    <a:r>
                      <a:rPr lang="en-US" altLang="zh-CN" sz="2000" b="1"/>
                      <a:t>C</a:t>
                    </a:r>
                    <a:r>
                      <a:rPr lang="en-US" altLang="zh-CN" sz="2000" b="1" baseline="-25000"/>
                      <a:t>1</a:t>
                    </a:r>
                  </a:p>
                </p:txBody>
              </p:sp>
              <p:sp>
                <p:nvSpPr>
                  <p:cNvPr id="481364" name="Oval 28"/>
                  <p:cNvSpPr>
                    <a:spLocks noChangeArrowheads="1"/>
                  </p:cNvSpPr>
                  <p:nvPr/>
                </p:nvSpPr>
                <p:spPr bwMode="auto">
                  <a:xfrm>
                    <a:off x="3561" y="2205"/>
                    <a:ext cx="317" cy="318"/>
                  </a:xfrm>
                  <a:prstGeom prst="ellipse">
                    <a:avLst/>
                  </a:prstGeom>
                  <a:solidFill>
                    <a:srgbClr val="99CC00">
                      <a:alpha val="34901"/>
                    </a:srgbClr>
                  </a:solidFill>
                  <a:ln w="25400">
                    <a:solidFill>
                      <a:schemeClr val="tx1"/>
                    </a:solidFill>
                    <a:round/>
                    <a:headEnd/>
                    <a:tailEnd/>
                  </a:ln>
                </p:spPr>
                <p:txBody>
                  <a:bodyPr wrap="none" anchor="ctr"/>
                  <a:lstStyle/>
                  <a:p>
                    <a:pPr algn="ctr"/>
                    <a:r>
                      <a:rPr lang="en-US" altLang="zh-CN" sz="2000" b="1"/>
                      <a:t>C</a:t>
                    </a:r>
                    <a:r>
                      <a:rPr lang="en-US" altLang="zh-CN" sz="2000" b="1" baseline="-25000"/>
                      <a:t>2</a:t>
                    </a:r>
                  </a:p>
                </p:txBody>
              </p:sp>
              <p:sp>
                <p:nvSpPr>
                  <p:cNvPr id="481365" name="Oval 29"/>
                  <p:cNvSpPr>
                    <a:spLocks noChangeArrowheads="1"/>
                  </p:cNvSpPr>
                  <p:nvPr/>
                </p:nvSpPr>
                <p:spPr bwMode="auto">
                  <a:xfrm>
                    <a:off x="3561" y="2749"/>
                    <a:ext cx="317" cy="318"/>
                  </a:xfrm>
                  <a:prstGeom prst="ellipse">
                    <a:avLst/>
                  </a:prstGeom>
                  <a:solidFill>
                    <a:srgbClr val="99CC00">
                      <a:alpha val="34901"/>
                    </a:srgbClr>
                  </a:solidFill>
                  <a:ln w="25400">
                    <a:solidFill>
                      <a:schemeClr val="tx1"/>
                    </a:solidFill>
                    <a:round/>
                    <a:headEnd/>
                    <a:tailEnd/>
                  </a:ln>
                </p:spPr>
                <p:txBody>
                  <a:bodyPr wrap="none" anchor="ctr"/>
                  <a:lstStyle/>
                  <a:p>
                    <a:pPr algn="ctr"/>
                    <a:r>
                      <a:rPr lang="en-US" altLang="zh-CN" b="1"/>
                      <a:t>C</a:t>
                    </a:r>
                    <a:r>
                      <a:rPr lang="en-US" altLang="zh-CN" b="1" baseline="-25000"/>
                      <a:t>3</a:t>
                    </a:r>
                  </a:p>
                </p:txBody>
              </p:sp>
              <p:sp>
                <p:nvSpPr>
                  <p:cNvPr id="481366" name="Oval 30"/>
                  <p:cNvSpPr>
                    <a:spLocks noChangeArrowheads="1"/>
                  </p:cNvSpPr>
                  <p:nvPr/>
                </p:nvSpPr>
                <p:spPr bwMode="auto">
                  <a:xfrm>
                    <a:off x="3561" y="3339"/>
                    <a:ext cx="317" cy="318"/>
                  </a:xfrm>
                  <a:prstGeom prst="ellipse">
                    <a:avLst/>
                  </a:prstGeom>
                  <a:solidFill>
                    <a:srgbClr val="99CC00">
                      <a:alpha val="34901"/>
                    </a:srgbClr>
                  </a:solidFill>
                  <a:ln w="25400">
                    <a:solidFill>
                      <a:schemeClr val="tx1"/>
                    </a:solidFill>
                    <a:round/>
                    <a:headEnd/>
                    <a:tailEnd/>
                  </a:ln>
                </p:spPr>
                <p:txBody>
                  <a:bodyPr wrap="none" anchor="ctr"/>
                  <a:lstStyle/>
                  <a:p>
                    <a:pPr algn="ctr"/>
                    <a:r>
                      <a:rPr lang="en-US" altLang="zh-CN" sz="2000" b="1"/>
                      <a:t>C</a:t>
                    </a:r>
                    <a:r>
                      <a:rPr lang="en-US" altLang="zh-CN" sz="2000" b="1" baseline="-25000"/>
                      <a:t>4</a:t>
                    </a:r>
                  </a:p>
                </p:txBody>
              </p:sp>
              <p:sp>
                <p:nvSpPr>
                  <p:cNvPr id="481367" name="Line 31"/>
                  <p:cNvSpPr>
                    <a:spLocks noChangeShapeType="1"/>
                  </p:cNvSpPr>
                  <p:nvPr/>
                </p:nvSpPr>
                <p:spPr bwMode="auto">
                  <a:xfrm>
                    <a:off x="1247" y="1570"/>
                    <a:ext cx="544" cy="182"/>
                  </a:xfrm>
                  <a:prstGeom prst="line">
                    <a:avLst/>
                  </a:prstGeom>
                  <a:noFill/>
                  <a:ln w="25400">
                    <a:solidFill>
                      <a:schemeClr val="tx1"/>
                    </a:solidFill>
                    <a:round/>
                    <a:headEnd/>
                    <a:tailEnd/>
                  </a:ln>
                </p:spPr>
                <p:txBody>
                  <a:bodyPr/>
                  <a:lstStyle/>
                  <a:p>
                    <a:endParaRPr lang="zh-CN" altLang="en-US"/>
                  </a:p>
                </p:txBody>
              </p:sp>
              <p:sp>
                <p:nvSpPr>
                  <p:cNvPr id="481368" name="Line 32"/>
                  <p:cNvSpPr>
                    <a:spLocks noChangeShapeType="1"/>
                  </p:cNvSpPr>
                  <p:nvPr/>
                </p:nvSpPr>
                <p:spPr bwMode="auto">
                  <a:xfrm>
                    <a:off x="2109" y="1842"/>
                    <a:ext cx="590" cy="227"/>
                  </a:xfrm>
                  <a:prstGeom prst="line">
                    <a:avLst/>
                  </a:prstGeom>
                  <a:noFill/>
                  <a:ln w="25400">
                    <a:solidFill>
                      <a:schemeClr val="tx1"/>
                    </a:solidFill>
                    <a:round/>
                    <a:headEnd/>
                    <a:tailEnd/>
                  </a:ln>
                </p:spPr>
                <p:txBody>
                  <a:bodyPr/>
                  <a:lstStyle/>
                  <a:p>
                    <a:endParaRPr lang="zh-CN" altLang="en-US"/>
                  </a:p>
                </p:txBody>
              </p:sp>
              <p:sp>
                <p:nvSpPr>
                  <p:cNvPr id="481369" name="Line 33"/>
                  <p:cNvSpPr>
                    <a:spLocks noChangeShapeType="1"/>
                  </p:cNvSpPr>
                  <p:nvPr/>
                </p:nvSpPr>
                <p:spPr bwMode="auto">
                  <a:xfrm>
                    <a:off x="3016" y="2160"/>
                    <a:ext cx="544" cy="181"/>
                  </a:xfrm>
                  <a:prstGeom prst="line">
                    <a:avLst/>
                  </a:prstGeom>
                  <a:noFill/>
                  <a:ln w="25400">
                    <a:solidFill>
                      <a:schemeClr val="tx1"/>
                    </a:solidFill>
                    <a:round/>
                    <a:headEnd/>
                    <a:tailEnd/>
                  </a:ln>
                </p:spPr>
                <p:txBody>
                  <a:bodyPr/>
                  <a:lstStyle/>
                  <a:p>
                    <a:endParaRPr lang="zh-CN" altLang="en-US"/>
                  </a:p>
                </p:txBody>
              </p:sp>
              <p:sp>
                <p:nvSpPr>
                  <p:cNvPr id="481370" name="Line 34"/>
                  <p:cNvSpPr>
                    <a:spLocks noChangeShapeType="1"/>
                  </p:cNvSpPr>
                  <p:nvPr/>
                </p:nvSpPr>
                <p:spPr bwMode="auto">
                  <a:xfrm>
                    <a:off x="3878" y="2432"/>
                    <a:ext cx="635" cy="227"/>
                  </a:xfrm>
                  <a:prstGeom prst="line">
                    <a:avLst/>
                  </a:prstGeom>
                  <a:noFill/>
                  <a:ln w="25400">
                    <a:solidFill>
                      <a:schemeClr val="tx1"/>
                    </a:solidFill>
                    <a:round/>
                    <a:headEnd/>
                    <a:tailEnd/>
                  </a:ln>
                </p:spPr>
                <p:txBody>
                  <a:bodyPr/>
                  <a:lstStyle/>
                  <a:p>
                    <a:endParaRPr lang="zh-CN" altLang="en-US"/>
                  </a:p>
                </p:txBody>
              </p:sp>
              <p:sp>
                <p:nvSpPr>
                  <p:cNvPr id="481371" name="Line 35"/>
                  <p:cNvSpPr>
                    <a:spLocks noChangeShapeType="1"/>
                  </p:cNvSpPr>
                  <p:nvPr/>
                </p:nvSpPr>
                <p:spPr bwMode="auto">
                  <a:xfrm flipV="1">
                    <a:off x="1247" y="1888"/>
                    <a:ext cx="544" cy="227"/>
                  </a:xfrm>
                  <a:prstGeom prst="line">
                    <a:avLst/>
                  </a:prstGeom>
                  <a:noFill/>
                  <a:ln w="25400">
                    <a:solidFill>
                      <a:schemeClr val="tx1"/>
                    </a:solidFill>
                    <a:round/>
                    <a:headEnd/>
                    <a:tailEnd/>
                  </a:ln>
                </p:spPr>
                <p:txBody>
                  <a:bodyPr/>
                  <a:lstStyle/>
                  <a:p>
                    <a:endParaRPr lang="zh-CN" altLang="en-US"/>
                  </a:p>
                </p:txBody>
              </p:sp>
              <p:sp>
                <p:nvSpPr>
                  <p:cNvPr id="481372" name="Line 36"/>
                  <p:cNvSpPr>
                    <a:spLocks noChangeShapeType="1"/>
                  </p:cNvSpPr>
                  <p:nvPr/>
                </p:nvSpPr>
                <p:spPr bwMode="auto">
                  <a:xfrm flipV="1">
                    <a:off x="2109" y="1570"/>
                    <a:ext cx="590" cy="182"/>
                  </a:xfrm>
                  <a:prstGeom prst="line">
                    <a:avLst/>
                  </a:prstGeom>
                  <a:noFill/>
                  <a:ln w="25400">
                    <a:solidFill>
                      <a:schemeClr val="tx1"/>
                    </a:solidFill>
                    <a:round/>
                    <a:headEnd/>
                    <a:tailEnd/>
                  </a:ln>
                </p:spPr>
                <p:txBody>
                  <a:bodyPr/>
                  <a:lstStyle/>
                  <a:p>
                    <a:endParaRPr lang="zh-CN" altLang="en-US"/>
                  </a:p>
                </p:txBody>
              </p:sp>
              <p:sp>
                <p:nvSpPr>
                  <p:cNvPr id="481373" name="Line 37"/>
                  <p:cNvSpPr>
                    <a:spLocks noChangeShapeType="1"/>
                  </p:cNvSpPr>
                  <p:nvPr/>
                </p:nvSpPr>
                <p:spPr bwMode="auto">
                  <a:xfrm flipV="1">
                    <a:off x="1247" y="2387"/>
                    <a:ext cx="544" cy="227"/>
                  </a:xfrm>
                  <a:prstGeom prst="line">
                    <a:avLst/>
                  </a:prstGeom>
                  <a:noFill/>
                  <a:ln w="25400">
                    <a:solidFill>
                      <a:schemeClr val="tx1"/>
                    </a:solidFill>
                    <a:round/>
                    <a:headEnd/>
                    <a:tailEnd/>
                  </a:ln>
                </p:spPr>
                <p:txBody>
                  <a:bodyPr/>
                  <a:lstStyle/>
                  <a:p>
                    <a:endParaRPr lang="zh-CN" altLang="en-US"/>
                  </a:p>
                </p:txBody>
              </p:sp>
              <p:sp>
                <p:nvSpPr>
                  <p:cNvPr id="481374" name="Line 38"/>
                  <p:cNvSpPr>
                    <a:spLocks noChangeShapeType="1"/>
                  </p:cNvSpPr>
                  <p:nvPr/>
                </p:nvSpPr>
                <p:spPr bwMode="auto">
                  <a:xfrm flipV="1">
                    <a:off x="2109" y="2069"/>
                    <a:ext cx="590" cy="227"/>
                  </a:xfrm>
                  <a:prstGeom prst="line">
                    <a:avLst/>
                  </a:prstGeom>
                  <a:noFill/>
                  <a:ln w="25400">
                    <a:solidFill>
                      <a:schemeClr val="tx1"/>
                    </a:solidFill>
                    <a:round/>
                    <a:headEnd/>
                    <a:tailEnd/>
                  </a:ln>
                </p:spPr>
                <p:txBody>
                  <a:bodyPr/>
                  <a:lstStyle/>
                  <a:p>
                    <a:endParaRPr lang="zh-CN" altLang="en-US"/>
                  </a:p>
                </p:txBody>
              </p:sp>
              <p:sp>
                <p:nvSpPr>
                  <p:cNvPr id="481375" name="Line 39"/>
                  <p:cNvSpPr>
                    <a:spLocks noChangeShapeType="1"/>
                  </p:cNvSpPr>
                  <p:nvPr/>
                </p:nvSpPr>
                <p:spPr bwMode="auto">
                  <a:xfrm flipV="1">
                    <a:off x="2971" y="1797"/>
                    <a:ext cx="589" cy="182"/>
                  </a:xfrm>
                  <a:prstGeom prst="line">
                    <a:avLst/>
                  </a:prstGeom>
                  <a:noFill/>
                  <a:ln w="25400">
                    <a:solidFill>
                      <a:schemeClr val="tx1"/>
                    </a:solidFill>
                    <a:round/>
                    <a:headEnd/>
                    <a:tailEnd/>
                  </a:ln>
                </p:spPr>
                <p:txBody>
                  <a:bodyPr/>
                  <a:lstStyle/>
                  <a:p>
                    <a:endParaRPr lang="zh-CN" altLang="en-US"/>
                  </a:p>
                </p:txBody>
              </p:sp>
              <p:sp>
                <p:nvSpPr>
                  <p:cNvPr id="481376" name="Line 40"/>
                  <p:cNvSpPr>
                    <a:spLocks noChangeShapeType="1"/>
                  </p:cNvSpPr>
                  <p:nvPr/>
                </p:nvSpPr>
                <p:spPr bwMode="auto">
                  <a:xfrm flipV="1">
                    <a:off x="3878" y="1525"/>
                    <a:ext cx="635" cy="181"/>
                  </a:xfrm>
                  <a:prstGeom prst="line">
                    <a:avLst/>
                  </a:prstGeom>
                  <a:noFill/>
                  <a:ln w="25400">
                    <a:solidFill>
                      <a:schemeClr val="tx1"/>
                    </a:solidFill>
                    <a:round/>
                    <a:headEnd/>
                    <a:tailEnd/>
                  </a:ln>
                </p:spPr>
                <p:txBody>
                  <a:bodyPr/>
                  <a:lstStyle/>
                  <a:p>
                    <a:endParaRPr lang="zh-CN" altLang="en-US"/>
                  </a:p>
                </p:txBody>
              </p:sp>
              <p:sp>
                <p:nvSpPr>
                  <p:cNvPr id="481377" name="Line 41"/>
                  <p:cNvSpPr>
                    <a:spLocks noChangeShapeType="1"/>
                  </p:cNvSpPr>
                  <p:nvPr/>
                </p:nvSpPr>
                <p:spPr bwMode="auto">
                  <a:xfrm>
                    <a:off x="1247" y="2160"/>
                    <a:ext cx="544" cy="181"/>
                  </a:xfrm>
                  <a:prstGeom prst="line">
                    <a:avLst/>
                  </a:prstGeom>
                  <a:noFill/>
                  <a:ln w="25400">
                    <a:solidFill>
                      <a:schemeClr val="tx1"/>
                    </a:solidFill>
                    <a:round/>
                    <a:headEnd/>
                    <a:tailEnd/>
                  </a:ln>
                </p:spPr>
                <p:txBody>
                  <a:bodyPr/>
                  <a:lstStyle/>
                  <a:p>
                    <a:endParaRPr lang="zh-CN" altLang="en-US"/>
                  </a:p>
                </p:txBody>
              </p:sp>
              <p:sp>
                <p:nvSpPr>
                  <p:cNvPr id="481378" name="Line 42"/>
                  <p:cNvSpPr>
                    <a:spLocks noChangeShapeType="1"/>
                  </p:cNvSpPr>
                  <p:nvPr/>
                </p:nvSpPr>
                <p:spPr bwMode="auto">
                  <a:xfrm>
                    <a:off x="2109" y="2387"/>
                    <a:ext cx="590" cy="181"/>
                  </a:xfrm>
                  <a:prstGeom prst="line">
                    <a:avLst/>
                  </a:prstGeom>
                  <a:noFill/>
                  <a:ln w="25400">
                    <a:solidFill>
                      <a:schemeClr val="tx1"/>
                    </a:solidFill>
                    <a:round/>
                    <a:headEnd/>
                    <a:tailEnd/>
                  </a:ln>
                </p:spPr>
                <p:txBody>
                  <a:bodyPr/>
                  <a:lstStyle/>
                  <a:p>
                    <a:endParaRPr lang="zh-CN" altLang="en-US"/>
                  </a:p>
                </p:txBody>
              </p:sp>
              <p:sp>
                <p:nvSpPr>
                  <p:cNvPr id="481379" name="Line 43"/>
                  <p:cNvSpPr>
                    <a:spLocks noChangeShapeType="1"/>
                  </p:cNvSpPr>
                  <p:nvPr/>
                </p:nvSpPr>
                <p:spPr bwMode="auto">
                  <a:xfrm flipV="1">
                    <a:off x="3016" y="2387"/>
                    <a:ext cx="544" cy="181"/>
                  </a:xfrm>
                  <a:prstGeom prst="line">
                    <a:avLst/>
                  </a:prstGeom>
                  <a:noFill/>
                  <a:ln w="25400">
                    <a:solidFill>
                      <a:schemeClr val="tx1"/>
                    </a:solidFill>
                    <a:round/>
                    <a:headEnd/>
                    <a:tailEnd/>
                  </a:ln>
                </p:spPr>
                <p:txBody>
                  <a:bodyPr/>
                  <a:lstStyle/>
                  <a:p>
                    <a:endParaRPr lang="zh-CN" altLang="en-US"/>
                  </a:p>
                </p:txBody>
              </p:sp>
              <p:sp>
                <p:nvSpPr>
                  <p:cNvPr id="481380" name="Line 44"/>
                  <p:cNvSpPr>
                    <a:spLocks noChangeShapeType="1"/>
                  </p:cNvSpPr>
                  <p:nvPr/>
                </p:nvSpPr>
                <p:spPr bwMode="auto">
                  <a:xfrm flipV="1">
                    <a:off x="3878" y="2115"/>
                    <a:ext cx="635" cy="181"/>
                  </a:xfrm>
                  <a:prstGeom prst="line">
                    <a:avLst/>
                  </a:prstGeom>
                  <a:noFill/>
                  <a:ln w="25400">
                    <a:solidFill>
                      <a:schemeClr val="tx1"/>
                    </a:solidFill>
                    <a:round/>
                    <a:headEnd/>
                    <a:tailEnd/>
                  </a:ln>
                </p:spPr>
                <p:txBody>
                  <a:bodyPr/>
                  <a:lstStyle/>
                  <a:p>
                    <a:endParaRPr lang="zh-CN" altLang="en-US"/>
                  </a:p>
                </p:txBody>
              </p:sp>
              <p:sp>
                <p:nvSpPr>
                  <p:cNvPr id="481381" name="Line 45"/>
                  <p:cNvSpPr>
                    <a:spLocks noChangeShapeType="1"/>
                  </p:cNvSpPr>
                  <p:nvPr/>
                </p:nvSpPr>
                <p:spPr bwMode="auto">
                  <a:xfrm>
                    <a:off x="3878" y="1842"/>
                    <a:ext cx="635" cy="227"/>
                  </a:xfrm>
                  <a:prstGeom prst="line">
                    <a:avLst/>
                  </a:prstGeom>
                  <a:noFill/>
                  <a:ln w="25400">
                    <a:solidFill>
                      <a:schemeClr val="tx1"/>
                    </a:solidFill>
                    <a:round/>
                    <a:headEnd/>
                    <a:tailEnd/>
                  </a:ln>
                </p:spPr>
                <p:txBody>
                  <a:bodyPr/>
                  <a:lstStyle/>
                  <a:p>
                    <a:endParaRPr lang="zh-CN" altLang="en-US"/>
                  </a:p>
                </p:txBody>
              </p:sp>
              <p:sp>
                <p:nvSpPr>
                  <p:cNvPr id="481382" name="Line 46"/>
                  <p:cNvSpPr>
                    <a:spLocks noChangeShapeType="1"/>
                  </p:cNvSpPr>
                  <p:nvPr/>
                </p:nvSpPr>
                <p:spPr bwMode="auto">
                  <a:xfrm>
                    <a:off x="3016" y="1570"/>
                    <a:ext cx="544" cy="182"/>
                  </a:xfrm>
                  <a:prstGeom prst="line">
                    <a:avLst/>
                  </a:prstGeom>
                  <a:noFill/>
                  <a:ln w="25400">
                    <a:solidFill>
                      <a:schemeClr val="tx1"/>
                    </a:solidFill>
                    <a:round/>
                    <a:headEnd/>
                    <a:tailEnd/>
                  </a:ln>
                </p:spPr>
                <p:txBody>
                  <a:bodyPr/>
                  <a:lstStyle/>
                  <a:p>
                    <a:endParaRPr lang="zh-CN" altLang="en-US"/>
                  </a:p>
                </p:txBody>
              </p:sp>
              <p:sp>
                <p:nvSpPr>
                  <p:cNvPr id="481383" name="Line 47"/>
                  <p:cNvSpPr>
                    <a:spLocks noChangeShapeType="1"/>
                  </p:cNvSpPr>
                  <p:nvPr/>
                </p:nvSpPr>
                <p:spPr bwMode="auto">
                  <a:xfrm>
                    <a:off x="1202" y="2704"/>
                    <a:ext cx="589" cy="182"/>
                  </a:xfrm>
                  <a:prstGeom prst="line">
                    <a:avLst/>
                  </a:prstGeom>
                  <a:noFill/>
                  <a:ln w="25400">
                    <a:solidFill>
                      <a:schemeClr val="tx1"/>
                    </a:solidFill>
                    <a:round/>
                    <a:headEnd/>
                    <a:tailEnd/>
                  </a:ln>
                </p:spPr>
                <p:txBody>
                  <a:bodyPr/>
                  <a:lstStyle/>
                  <a:p>
                    <a:endParaRPr lang="zh-CN" altLang="en-US"/>
                  </a:p>
                </p:txBody>
              </p:sp>
              <p:sp>
                <p:nvSpPr>
                  <p:cNvPr id="481384" name="Line 48"/>
                  <p:cNvSpPr>
                    <a:spLocks noChangeShapeType="1"/>
                  </p:cNvSpPr>
                  <p:nvPr/>
                </p:nvSpPr>
                <p:spPr bwMode="auto">
                  <a:xfrm flipV="1">
                    <a:off x="1247" y="2931"/>
                    <a:ext cx="544" cy="227"/>
                  </a:xfrm>
                  <a:prstGeom prst="line">
                    <a:avLst/>
                  </a:prstGeom>
                  <a:noFill/>
                  <a:ln w="25400">
                    <a:solidFill>
                      <a:schemeClr val="tx1"/>
                    </a:solidFill>
                    <a:round/>
                    <a:headEnd/>
                    <a:tailEnd/>
                  </a:ln>
                </p:spPr>
                <p:txBody>
                  <a:bodyPr/>
                  <a:lstStyle/>
                  <a:p>
                    <a:endParaRPr lang="zh-CN" altLang="en-US"/>
                  </a:p>
                </p:txBody>
              </p:sp>
              <p:sp>
                <p:nvSpPr>
                  <p:cNvPr id="481385" name="Line 49"/>
                  <p:cNvSpPr>
                    <a:spLocks noChangeShapeType="1"/>
                  </p:cNvSpPr>
                  <p:nvPr/>
                </p:nvSpPr>
                <p:spPr bwMode="auto">
                  <a:xfrm flipV="1">
                    <a:off x="2109" y="2659"/>
                    <a:ext cx="590" cy="181"/>
                  </a:xfrm>
                  <a:prstGeom prst="line">
                    <a:avLst/>
                  </a:prstGeom>
                  <a:noFill/>
                  <a:ln w="25400">
                    <a:solidFill>
                      <a:schemeClr val="tx1"/>
                    </a:solidFill>
                    <a:round/>
                    <a:headEnd/>
                    <a:tailEnd/>
                  </a:ln>
                </p:spPr>
                <p:txBody>
                  <a:bodyPr/>
                  <a:lstStyle/>
                  <a:p>
                    <a:endParaRPr lang="zh-CN" altLang="en-US"/>
                  </a:p>
                </p:txBody>
              </p:sp>
              <p:sp>
                <p:nvSpPr>
                  <p:cNvPr id="481386" name="Line 50"/>
                  <p:cNvSpPr>
                    <a:spLocks noChangeShapeType="1"/>
                  </p:cNvSpPr>
                  <p:nvPr/>
                </p:nvSpPr>
                <p:spPr bwMode="auto">
                  <a:xfrm>
                    <a:off x="2109" y="2931"/>
                    <a:ext cx="590" cy="227"/>
                  </a:xfrm>
                  <a:prstGeom prst="line">
                    <a:avLst/>
                  </a:prstGeom>
                  <a:noFill/>
                  <a:ln w="25400">
                    <a:solidFill>
                      <a:schemeClr val="tx1"/>
                    </a:solidFill>
                    <a:round/>
                    <a:headEnd/>
                    <a:tailEnd/>
                  </a:ln>
                </p:spPr>
                <p:txBody>
                  <a:bodyPr/>
                  <a:lstStyle/>
                  <a:p>
                    <a:endParaRPr lang="zh-CN" altLang="en-US"/>
                  </a:p>
                </p:txBody>
              </p:sp>
              <p:sp>
                <p:nvSpPr>
                  <p:cNvPr id="481387" name="Line 51"/>
                  <p:cNvSpPr>
                    <a:spLocks noChangeShapeType="1"/>
                  </p:cNvSpPr>
                  <p:nvPr/>
                </p:nvSpPr>
                <p:spPr bwMode="auto">
                  <a:xfrm>
                    <a:off x="3016" y="2659"/>
                    <a:ext cx="544" cy="227"/>
                  </a:xfrm>
                  <a:prstGeom prst="line">
                    <a:avLst/>
                  </a:prstGeom>
                  <a:noFill/>
                  <a:ln w="25400">
                    <a:solidFill>
                      <a:schemeClr val="tx1"/>
                    </a:solidFill>
                    <a:round/>
                    <a:headEnd/>
                    <a:tailEnd/>
                  </a:ln>
                </p:spPr>
                <p:txBody>
                  <a:bodyPr/>
                  <a:lstStyle/>
                  <a:p>
                    <a:endParaRPr lang="zh-CN" altLang="en-US"/>
                  </a:p>
                </p:txBody>
              </p:sp>
              <p:sp>
                <p:nvSpPr>
                  <p:cNvPr id="481388" name="Line 52"/>
                  <p:cNvSpPr>
                    <a:spLocks noChangeShapeType="1"/>
                  </p:cNvSpPr>
                  <p:nvPr/>
                </p:nvSpPr>
                <p:spPr bwMode="auto">
                  <a:xfrm flipV="1">
                    <a:off x="3016" y="2931"/>
                    <a:ext cx="544" cy="182"/>
                  </a:xfrm>
                  <a:prstGeom prst="line">
                    <a:avLst/>
                  </a:prstGeom>
                  <a:noFill/>
                  <a:ln w="25400">
                    <a:solidFill>
                      <a:schemeClr val="tx1"/>
                    </a:solidFill>
                    <a:round/>
                    <a:headEnd/>
                    <a:tailEnd/>
                  </a:ln>
                </p:spPr>
                <p:txBody>
                  <a:bodyPr/>
                  <a:lstStyle/>
                  <a:p>
                    <a:endParaRPr lang="zh-CN" altLang="en-US"/>
                  </a:p>
                </p:txBody>
              </p:sp>
              <p:sp>
                <p:nvSpPr>
                  <p:cNvPr id="481389" name="Line 53"/>
                  <p:cNvSpPr>
                    <a:spLocks noChangeShapeType="1"/>
                  </p:cNvSpPr>
                  <p:nvPr/>
                </p:nvSpPr>
                <p:spPr bwMode="auto">
                  <a:xfrm flipV="1">
                    <a:off x="3878" y="2659"/>
                    <a:ext cx="635" cy="181"/>
                  </a:xfrm>
                  <a:prstGeom prst="line">
                    <a:avLst/>
                  </a:prstGeom>
                  <a:noFill/>
                  <a:ln w="25400">
                    <a:solidFill>
                      <a:schemeClr val="tx1"/>
                    </a:solidFill>
                    <a:round/>
                    <a:headEnd/>
                    <a:tailEnd/>
                  </a:ln>
                </p:spPr>
                <p:txBody>
                  <a:bodyPr/>
                  <a:lstStyle/>
                  <a:p>
                    <a:endParaRPr lang="zh-CN" altLang="en-US"/>
                  </a:p>
                </p:txBody>
              </p:sp>
              <p:sp>
                <p:nvSpPr>
                  <p:cNvPr id="481390" name="Line 54"/>
                  <p:cNvSpPr>
                    <a:spLocks noChangeShapeType="1"/>
                  </p:cNvSpPr>
                  <p:nvPr/>
                </p:nvSpPr>
                <p:spPr bwMode="auto">
                  <a:xfrm>
                    <a:off x="3878" y="2931"/>
                    <a:ext cx="635" cy="272"/>
                  </a:xfrm>
                  <a:prstGeom prst="line">
                    <a:avLst/>
                  </a:prstGeom>
                  <a:noFill/>
                  <a:ln w="25400">
                    <a:solidFill>
                      <a:schemeClr val="tx1"/>
                    </a:solidFill>
                    <a:round/>
                    <a:headEnd/>
                    <a:tailEnd/>
                  </a:ln>
                </p:spPr>
                <p:txBody>
                  <a:bodyPr/>
                  <a:lstStyle/>
                  <a:p>
                    <a:endParaRPr lang="zh-CN" altLang="en-US"/>
                  </a:p>
                </p:txBody>
              </p:sp>
              <p:sp>
                <p:nvSpPr>
                  <p:cNvPr id="481391" name="Line 55"/>
                  <p:cNvSpPr>
                    <a:spLocks noChangeShapeType="1"/>
                  </p:cNvSpPr>
                  <p:nvPr/>
                </p:nvSpPr>
                <p:spPr bwMode="auto">
                  <a:xfrm>
                    <a:off x="1247" y="3203"/>
                    <a:ext cx="544" cy="227"/>
                  </a:xfrm>
                  <a:prstGeom prst="line">
                    <a:avLst/>
                  </a:prstGeom>
                  <a:noFill/>
                  <a:ln w="25400">
                    <a:solidFill>
                      <a:schemeClr val="tx1"/>
                    </a:solidFill>
                    <a:round/>
                    <a:headEnd/>
                    <a:tailEnd/>
                  </a:ln>
                </p:spPr>
                <p:txBody>
                  <a:bodyPr/>
                  <a:lstStyle/>
                  <a:p>
                    <a:endParaRPr lang="zh-CN" altLang="en-US"/>
                  </a:p>
                </p:txBody>
              </p:sp>
              <p:sp>
                <p:nvSpPr>
                  <p:cNvPr id="481392" name="Line 56"/>
                  <p:cNvSpPr>
                    <a:spLocks noChangeShapeType="1"/>
                  </p:cNvSpPr>
                  <p:nvPr/>
                </p:nvSpPr>
                <p:spPr bwMode="auto">
                  <a:xfrm flipV="1">
                    <a:off x="2109" y="3203"/>
                    <a:ext cx="544" cy="227"/>
                  </a:xfrm>
                  <a:prstGeom prst="line">
                    <a:avLst/>
                  </a:prstGeom>
                  <a:noFill/>
                  <a:ln w="25400">
                    <a:solidFill>
                      <a:schemeClr val="tx1"/>
                    </a:solidFill>
                    <a:round/>
                    <a:headEnd/>
                    <a:tailEnd/>
                  </a:ln>
                </p:spPr>
                <p:txBody>
                  <a:bodyPr/>
                  <a:lstStyle/>
                  <a:p>
                    <a:endParaRPr lang="zh-CN" altLang="en-US"/>
                  </a:p>
                </p:txBody>
              </p:sp>
              <p:sp>
                <p:nvSpPr>
                  <p:cNvPr id="481393" name="Line 57"/>
                  <p:cNvSpPr>
                    <a:spLocks noChangeShapeType="1"/>
                  </p:cNvSpPr>
                  <p:nvPr/>
                </p:nvSpPr>
                <p:spPr bwMode="auto">
                  <a:xfrm>
                    <a:off x="2109" y="3521"/>
                    <a:ext cx="590" cy="227"/>
                  </a:xfrm>
                  <a:prstGeom prst="line">
                    <a:avLst/>
                  </a:prstGeom>
                  <a:noFill/>
                  <a:ln w="25400">
                    <a:solidFill>
                      <a:schemeClr val="tx1"/>
                    </a:solidFill>
                    <a:round/>
                    <a:headEnd/>
                    <a:tailEnd/>
                  </a:ln>
                </p:spPr>
                <p:txBody>
                  <a:bodyPr/>
                  <a:lstStyle/>
                  <a:p>
                    <a:endParaRPr lang="zh-CN" altLang="en-US"/>
                  </a:p>
                </p:txBody>
              </p:sp>
              <p:sp>
                <p:nvSpPr>
                  <p:cNvPr id="481394" name="Line 58"/>
                  <p:cNvSpPr>
                    <a:spLocks noChangeShapeType="1"/>
                  </p:cNvSpPr>
                  <p:nvPr/>
                </p:nvSpPr>
                <p:spPr bwMode="auto">
                  <a:xfrm>
                    <a:off x="3016" y="3203"/>
                    <a:ext cx="544" cy="272"/>
                  </a:xfrm>
                  <a:prstGeom prst="line">
                    <a:avLst/>
                  </a:prstGeom>
                  <a:noFill/>
                  <a:ln w="25400">
                    <a:solidFill>
                      <a:schemeClr val="tx1"/>
                    </a:solidFill>
                    <a:round/>
                    <a:headEnd/>
                    <a:tailEnd/>
                  </a:ln>
                </p:spPr>
                <p:txBody>
                  <a:bodyPr/>
                  <a:lstStyle/>
                  <a:p>
                    <a:endParaRPr lang="zh-CN" altLang="en-US"/>
                  </a:p>
                </p:txBody>
              </p:sp>
              <p:sp>
                <p:nvSpPr>
                  <p:cNvPr id="481395" name="Line 59"/>
                  <p:cNvSpPr>
                    <a:spLocks noChangeShapeType="1"/>
                  </p:cNvSpPr>
                  <p:nvPr/>
                </p:nvSpPr>
                <p:spPr bwMode="auto">
                  <a:xfrm flipV="1">
                    <a:off x="3878" y="3249"/>
                    <a:ext cx="635" cy="226"/>
                  </a:xfrm>
                  <a:prstGeom prst="line">
                    <a:avLst/>
                  </a:prstGeom>
                  <a:noFill/>
                  <a:ln w="25400">
                    <a:solidFill>
                      <a:schemeClr val="tx1"/>
                    </a:solidFill>
                    <a:round/>
                    <a:headEnd/>
                    <a:tailEnd/>
                  </a:ln>
                </p:spPr>
                <p:txBody>
                  <a:bodyPr/>
                  <a:lstStyle/>
                  <a:p>
                    <a:endParaRPr lang="zh-CN" altLang="en-US"/>
                  </a:p>
                </p:txBody>
              </p:sp>
              <p:sp>
                <p:nvSpPr>
                  <p:cNvPr id="481396" name="Line 60"/>
                  <p:cNvSpPr>
                    <a:spLocks noChangeShapeType="1"/>
                  </p:cNvSpPr>
                  <p:nvPr/>
                </p:nvSpPr>
                <p:spPr bwMode="auto">
                  <a:xfrm flipV="1">
                    <a:off x="3016" y="3475"/>
                    <a:ext cx="544" cy="227"/>
                  </a:xfrm>
                  <a:prstGeom prst="line">
                    <a:avLst/>
                  </a:prstGeom>
                  <a:noFill/>
                  <a:ln w="25400">
                    <a:solidFill>
                      <a:schemeClr val="tx1"/>
                    </a:solidFill>
                    <a:round/>
                    <a:headEnd/>
                    <a:tailEnd/>
                  </a:ln>
                </p:spPr>
                <p:txBody>
                  <a:bodyPr/>
                  <a:lstStyle/>
                  <a:p>
                    <a:endParaRPr lang="zh-CN" altLang="en-US"/>
                  </a:p>
                </p:txBody>
              </p:sp>
              <p:sp>
                <p:nvSpPr>
                  <p:cNvPr id="481397" name="Line 61"/>
                  <p:cNvSpPr>
                    <a:spLocks noChangeShapeType="1"/>
                  </p:cNvSpPr>
                  <p:nvPr/>
                </p:nvSpPr>
                <p:spPr bwMode="auto">
                  <a:xfrm>
                    <a:off x="3878" y="3566"/>
                    <a:ext cx="635" cy="272"/>
                  </a:xfrm>
                  <a:prstGeom prst="line">
                    <a:avLst/>
                  </a:prstGeom>
                  <a:noFill/>
                  <a:ln w="25400">
                    <a:solidFill>
                      <a:schemeClr val="tx1"/>
                    </a:solidFill>
                    <a:round/>
                    <a:headEnd/>
                    <a:tailEnd/>
                  </a:ln>
                </p:spPr>
                <p:txBody>
                  <a:bodyPr/>
                  <a:lstStyle/>
                  <a:p>
                    <a:endParaRPr lang="zh-CN" altLang="en-US"/>
                  </a:p>
                </p:txBody>
              </p:sp>
              <p:sp>
                <p:nvSpPr>
                  <p:cNvPr id="481398" name="Line 62"/>
                  <p:cNvSpPr>
                    <a:spLocks noChangeShapeType="1"/>
                  </p:cNvSpPr>
                  <p:nvPr/>
                </p:nvSpPr>
                <p:spPr bwMode="auto">
                  <a:xfrm flipV="1">
                    <a:off x="1247" y="3566"/>
                    <a:ext cx="544" cy="227"/>
                  </a:xfrm>
                  <a:prstGeom prst="line">
                    <a:avLst/>
                  </a:prstGeom>
                  <a:noFill/>
                  <a:ln w="25400">
                    <a:solidFill>
                      <a:schemeClr val="tx1"/>
                    </a:solidFill>
                    <a:round/>
                    <a:headEnd/>
                    <a:tailEnd/>
                  </a:ln>
                </p:spPr>
                <p:txBody>
                  <a:bodyPr/>
                  <a:lstStyle/>
                  <a:p>
                    <a:endParaRPr lang="zh-CN" altLang="en-US"/>
                  </a:p>
                </p:txBody>
              </p:sp>
            </p:grpSp>
            <p:sp>
              <p:nvSpPr>
                <p:cNvPr id="481312" name="Text Box 63"/>
                <p:cNvSpPr txBox="1">
                  <a:spLocks noChangeArrowheads="1"/>
                </p:cNvSpPr>
                <p:nvPr/>
              </p:nvSpPr>
              <p:spPr bwMode="auto">
                <a:xfrm>
                  <a:off x="1383" y="1448"/>
                  <a:ext cx="205" cy="250"/>
                </a:xfrm>
                <a:prstGeom prst="rect">
                  <a:avLst/>
                </a:prstGeom>
                <a:noFill/>
                <a:ln w="9525">
                  <a:noFill/>
                  <a:miter lim="800000"/>
                  <a:headEnd/>
                  <a:tailEnd/>
                </a:ln>
              </p:spPr>
              <p:txBody>
                <a:bodyPr wrap="none">
                  <a:spAutoFit/>
                </a:bodyPr>
                <a:lstStyle/>
                <a:p>
                  <a:r>
                    <a:rPr lang="en-US" altLang="zh-CN" sz="2000" b="1"/>
                    <a:t>6</a:t>
                  </a:r>
                </a:p>
              </p:txBody>
            </p:sp>
            <p:sp>
              <p:nvSpPr>
                <p:cNvPr id="481313" name="Text Box 64"/>
                <p:cNvSpPr txBox="1">
                  <a:spLocks noChangeArrowheads="1"/>
                </p:cNvSpPr>
                <p:nvPr/>
              </p:nvSpPr>
              <p:spPr bwMode="auto">
                <a:xfrm>
                  <a:off x="1247" y="1811"/>
                  <a:ext cx="205" cy="250"/>
                </a:xfrm>
                <a:prstGeom prst="rect">
                  <a:avLst/>
                </a:prstGeom>
                <a:noFill/>
                <a:ln w="9525">
                  <a:noFill/>
                  <a:miter lim="800000"/>
                  <a:headEnd/>
                  <a:tailEnd/>
                </a:ln>
              </p:spPr>
              <p:txBody>
                <a:bodyPr wrap="none">
                  <a:spAutoFit/>
                </a:bodyPr>
                <a:lstStyle/>
                <a:p>
                  <a:r>
                    <a:rPr lang="en-US" altLang="zh-CN" sz="2000" b="1"/>
                    <a:t>4</a:t>
                  </a:r>
                </a:p>
              </p:txBody>
            </p:sp>
            <p:sp>
              <p:nvSpPr>
                <p:cNvPr id="481314" name="Text Box 65"/>
                <p:cNvSpPr txBox="1">
                  <a:spLocks noChangeArrowheads="1"/>
                </p:cNvSpPr>
                <p:nvPr/>
              </p:nvSpPr>
              <p:spPr bwMode="auto">
                <a:xfrm>
                  <a:off x="1429" y="2099"/>
                  <a:ext cx="205" cy="250"/>
                </a:xfrm>
                <a:prstGeom prst="rect">
                  <a:avLst/>
                </a:prstGeom>
                <a:noFill/>
                <a:ln w="9525">
                  <a:noFill/>
                  <a:miter lim="800000"/>
                  <a:headEnd/>
                  <a:tailEnd/>
                </a:ln>
              </p:spPr>
              <p:txBody>
                <a:bodyPr wrap="none">
                  <a:spAutoFit/>
                </a:bodyPr>
                <a:lstStyle/>
                <a:p>
                  <a:r>
                    <a:rPr lang="en-US" altLang="zh-CN" sz="2000" b="1"/>
                    <a:t>7</a:t>
                  </a:r>
                </a:p>
              </p:txBody>
            </p:sp>
            <p:sp>
              <p:nvSpPr>
                <p:cNvPr id="481315" name="Text Box 66"/>
                <p:cNvSpPr txBox="1">
                  <a:spLocks noChangeArrowheads="1"/>
                </p:cNvSpPr>
                <p:nvPr/>
              </p:nvSpPr>
              <p:spPr bwMode="auto">
                <a:xfrm>
                  <a:off x="1429" y="2644"/>
                  <a:ext cx="205" cy="250"/>
                </a:xfrm>
                <a:prstGeom prst="rect">
                  <a:avLst/>
                </a:prstGeom>
                <a:noFill/>
                <a:ln w="9525">
                  <a:noFill/>
                  <a:miter lim="800000"/>
                  <a:headEnd/>
                  <a:tailEnd/>
                </a:ln>
              </p:spPr>
              <p:txBody>
                <a:bodyPr wrap="none">
                  <a:spAutoFit/>
                </a:bodyPr>
                <a:lstStyle/>
                <a:p>
                  <a:r>
                    <a:rPr lang="en-US" altLang="zh-CN" sz="2000" b="1"/>
                    <a:t>4</a:t>
                  </a:r>
                </a:p>
              </p:txBody>
            </p:sp>
            <p:sp>
              <p:nvSpPr>
                <p:cNvPr id="481316" name="Text Box 67"/>
                <p:cNvSpPr txBox="1">
                  <a:spLocks noChangeArrowheads="1"/>
                </p:cNvSpPr>
                <p:nvPr/>
              </p:nvSpPr>
              <p:spPr bwMode="auto">
                <a:xfrm>
                  <a:off x="1247" y="2326"/>
                  <a:ext cx="205" cy="250"/>
                </a:xfrm>
                <a:prstGeom prst="rect">
                  <a:avLst/>
                </a:prstGeom>
                <a:noFill/>
                <a:ln w="9525">
                  <a:noFill/>
                  <a:miter lim="800000"/>
                  <a:headEnd/>
                  <a:tailEnd/>
                </a:ln>
              </p:spPr>
              <p:txBody>
                <a:bodyPr wrap="none">
                  <a:spAutoFit/>
                </a:bodyPr>
                <a:lstStyle/>
                <a:p>
                  <a:r>
                    <a:rPr lang="en-US" altLang="zh-CN" sz="2000" b="1"/>
                    <a:t>5</a:t>
                  </a:r>
                </a:p>
              </p:txBody>
            </p:sp>
            <p:sp>
              <p:nvSpPr>
                <p:cNvPr id="481317" name="Text Box 68"/>
                <p:cNvSpPr txBox="1">
                  <a:spLocks noChangeArrowheads="1"/>
                </p:cNvSpPr>
                <p:nvPr/>
              </p:nvSpPr>
              <p:spPr bwMode="auto">
                <a:xfrm>
                  <a:off x="1206" y="2855"/>
                  <a:ext cx="205" cy="250"/>
                </a:xfrm>
                <a:prstGeom prst="rect">
                  <a:avLst/>
                </a:prstGeom>
                <a:noFill/>
                <a:ln w="9525">
                  <a:noFill/>
                  <a:miter lim="800000"/>
                  <a:headEnd/>
                  <a:tailEnd/>
                </a:ln>
              </p:spPr>
              <p:txBody>
                <a:bodyPr wrap="none">
                  <a:spAutoFit/>
                </a:bodyPr>
                <a:lstStyle/>
                <a:p>
                  <a:r>
                    <a:rPr lang="en-US" altLang="zh-CN" sz="2000" b="1"/>
                    <a:t>9</a:t>
                  </a:r>
                </a:p>
              </p:txBody>
            </p:sp>
            <p:sp>
              <p:nvSpPr>
                <p:cNvPr id="481318" name="Text Box 69"/>
                <p:cNvSpPr txBox="1">
                  <a:spLocks noChangeArrowheads="1"/>
                </p:cNvSpPr>
                <p:nvPr/>
              </p:nvSpPr>
              <p:spPr bwMode="auto">
                <a:xfrm>
                  <a:off x="1429" y="3127"/>
                  <a:ext cx="205" cy="250"/>
                </a:xfrm>
                <a:prstGeom prst="rect">
                  <a:avLst/>
                </a:prstGeom>
                <a:noFill/>
                <a:ln w="9525">
                  <a:noFill/>
                  <a:miter lim="800000"/>
                  <a:headEnd/>
                  <a:tailEnd/>
                </a:ln>
              </p:spPr>
              <p:txBody>
                <a:bodyPr wrap="none">
                  <a:spAutoFit/>
                </a:bodyPr>
                <a:lstStyle/>
                <a:p>
                  <a:r>
                    <a:rPr lang="en-US" altLang="zh-CN" sz="2000" b="1"/>
                    <a:t>4</a:t>
                  </a:r>
                </a:p>
              </p:txBody>
            </p:sp>
            <p:sp>
              <p:nvSpPr>
                <p:cNvPr id="481319" name="Text Box 70"/>
                <p:cNvSpPr txBox="1">
                  <a:spLocks noChangeArrowheads="1"/>
                </p:cNvSpPr>
                <p:nvPr/>
              </p:nvSpPr>
              <p:spPr bwMode="auto">
                <a:xfrm>
                  <a:off x="1247" y="3505"/>
                  <a:ext cx="205" cy="250"/>
                </a:xfrm>
                <a:prstGeom prst="rect">
                  <a:avLst/>
                </a:prstGeom>
                <a:noFill/>
                <a:ln w="9525">
                  <a:noFill/>
                  <a:miter lim="800000"/>
                  <a:headEnd/>
                  <a:tailEnd/>
                </a:ln>
              </p:spPr>
              <p:txBody>
                <a:bodyPr wrap="none">
                  <a:spAutoFit/>
                </a:bodyPr>
                <a:lstStyle/>
                <a:p>
                  <a:r>
                    <a:rPr lang="en-US" altLang="zh-CN" sz="2000" b="1"/>
                    <a:t>3</a:t>
                  </a:r>
                </a:p>
              </p:txBody>
            </p:sp>
            <p:sp>
              <p:nvSpPr>
                <p:cNvPr id="481320" name="Text Box 71"/>
                <p:cNvSpPr txBox="1">
                  <a:spLocks noChangeArrowheads="1"/>
                </p:cNvSpPr>
                <p:nvPr/>
              </p:nvSpPr>
              <p:spPr bwMode="auto">
                <a:xfrm>
                  <a:off x="3155" y="1448"/>
                  <a:ext cx="205" cy="250"/>
                </a:xfrm>
                <a:prstGeom prst="rect">
                  <a:avLst/>
                </a:prstGeom>
                <a:noFill/>
                <a:ln w="9525">
                  <a:noFill/>
                  <a:miter lim="800000"/>
                  <a:headEnd/>
                  <a:tailEnd/>
                </a:ln>
              </p:spPr>
              <p:txBody>
                <a:bodyPr wrap="none">
                  <a:spAutoFit/>
                </a:bodyPr>
                <a:lstStyle/>
                <a:p>
                  <a:r>
                    <a:rPr lang="en-US" altLang="zh-CN" sz="2000" b="1"/>
                    <a:t>9</a:t>
                  </a:r>
                </a:p>
              </p:txBody>
            </p:sp>
            <p:sp>
              <p:nvSpPr>
                <p:cNvPr id="481321" name="Text Box 72"/>
                <p:cNvSpPr txBox="1">
                  <a:spLocks noChangeArrowheads="1"/>
                </p:cNvSpPr>
                <p:nvPr/>
              </p:nvSpPr>
              <p:spPr bwMode="auto">
                <a:xfrm>
                  <a:off x="2971" y="1691"/>
                  <a:ext cx="205" cy="250"/>
                </a:xfrm>
                <a:prstGeom prst="rect">
                  <a:avLst/>
                </a:prstGeom>
                <a:noFill/>
                <a:ln w="9525">
                  <a:noFill/>
                  <a:miter lim="800000"/>
                  <a:headEnd/>
                  <a:tailEnd/>
                </a:ln>
              </p:spPr>
              <p:txBody>
                <a:bodyPr wrap="none">
                  <a:spAutoFit/>
                </a:bodyPr>
                <a:lstStyle/>
                <a:p>
                  <a:r>
                    <a:rPr lang="en-US" altLang="zh-CN" sz="2000" b="1"/>
                    <a:t>3</a:t>
                  </a:r>
                </a:p>
              </p:txBody>
            </p:sp>
            <p:sp>
              <p:nvSpPr>
                <p:cNvPr id="481322" name="Text Box 73"/>
                <p:cNvSpPr txBox="1">
                  <a:spLocks noChangeArrowheads="1"/>
                </p:cNvSpPr>
                <p:nvPr/>
              </p:nvSpPr>
              <p:spPr bwMode="auto">
                <a:xfrm>
                  <a:off x="3201" y="2025"/>
                  <a:ext cx="205" cy="250"/>
                </a:xfrm>
                <a:prstGeom prst="rect">
                  <a:avLst/>
                </a:prstGeom>
                <a:noFill/>
                <a:ln w="9525">
                  <a:noFill/>
                  <a:miter lim="800000"/>
                  <a:headEnd/>
                  <a:tailEnd/>
                </a:ln>
              </p:spPr>
              <p:txBody>
                <a:bodyPr wrap="none">
                  <a:spAutoFit/>
                </a:bodyPr>
                <a:lstStyle/>
                <a:p>
                  <a:r>
                    <a:rPr lang="en-US" altLang="zh-CN" sz="2000" b="1"/>
                    <a:t>6</a:t>
                  </a:r>
                </a:p>
              </p:txBody>
            </p:sp>
            <p:sp>
              <p:nvSpPr>
                <p:cNvPr id="481323" name="Text Box 74"/>
                <p:cNvSpPr txBox="1">
                  <a:spLocks noChangeArrowheads="1"/>
                </p:cNvSpPr>
                <p:nvPr/>
              </p:nvSpPr>
              <p:spPr bwMode="auto">
                <a:xfrm>
                  <a:off x="3198" y="2582"/>
                  <a:ext cx="205" cy="250"/>
                </a:xfrm>
                <a:prstGeom prst="rect">
                  <a:avLst/>
                </a:prstGeom>
                <a:noFill/>
                <a:ln w="9525">
                  <a:noFill/>
                  <a:miter lim="800000"/>
                  <a:headEnd/>
                  <a:tailEnd/>
                </a:ln>
              </p:spPr>
              <p:txBody>
                <a:bodyPr wrap="none">
                  <a:spAutoFit/>
                </a:bodyPr>
                <a:lstStyle/>
                <a:p>
                  <a:r>
                    <a:rPr lang="en-US" altLang="zh-CN" sz="2000" b="1"/>
                    <a:t>2</a:t>
                  </a:r>
                </a:p>
              </p:txBody>
            </p:sp>
            <p:sp>
              <p:nvSpPr>
                <p:cNvPr id="481324" name="Text Box 75"/>
                <p:cNvSpPr txBox="1">
                  <a:spLocks noChangeArrowheads="1"/>
                </p:cNvSpPr>
                <p:nvPr/>
              </p:nvSpPr>
              <p:spPr bwMode="auto">
                <a:xfrm>
                  <a:off x="2971" y="2265"/>
                  <a:ext cx="205" cy="250"/>
                </a:xfrm>
                <a:prstGeom prst="rect">
                  <a:avLst/>
                </a:prstGeom>
                <a:noFill/>
                <a:ln w="9525">
                  <a:noFill/>
                  <a:miter lim="800000"/>
                  <a:headEnd/>
                  <a:tailEnd/>
                </a:ln>
              </p:spPr>
              <p:txBody>
                <a:bodyPr wrap="none">
                  <a:spAutoFit/>
                </a:bodyPr>
                <a:lstStyle/>
                <a:p>
                  <a:r>
                    <a:rPr lang="en-US" altLang="zh-CN" sz="2000" b="1"/>
                    <a:t>4</a:t>
                  </a:r>
                </a:p>
              </p:txBody>
            </p:sp>
            <p:sp>
              <p:nvSpPr>
                <p:cNvPr id="481325" name="Text Box 76"/>
                <p:cNvSpPr txBox="1">
                  <a:spLocks noChangeArrowheads="1"/>
                </p:cNvSpPr>
                <p:nvPr/>
              </p:nvSpPr>
              <p:spPr bwMode="auto">
                <a:xfrm>
                  <a:off x="2978" y="2855"/>
                  <a:ext cx="205" cy="250"/>
                </a:xfrm>
                <a:prstGeom prst="rect">
                  <a:avLst/>
                </a:prstGeom>
                <a:noFill/>
                <a:ln w="9525">
                  <a:noFill/>
                  <a:miter lim="800000"/>
                  <a:headEnd/>
                  <a:tailEnd/>
                </a:ln>
              </p:spPr>
              <p:txBody>
                <a:bodyPr wrap="none">
                  <a:spAutoFit/>
                </a:bodyPr>
                <a:lstStyle/>
                <a:p>
                  <a:r>
                    <a:rPr lang="en-US" altLang="zh-CN" sz="2000" b="1"/>
                    <a:t>1</a:t>
                  </a:r>
                </a:p>
              </p:txBody>
            </p:sp>
            <p:sp>
              <p:nvSpPr>
                <p:cNvPr id="481326" name="Text Box 77"/>
                <p:cNvSpPr txBox="1">
                  <a:spLocks noChangeArrowheads="1"/>
                </p:cNvSpPr>
                <p:nvPr/>
              </p:nvSpPr>
              <p:spPr bwMode="auto">
                <a:xfrm>
                  <a:off x="3201" y="3172"/>
                  <a:ext cx="205" cy="250"/>
                </a:xfrm>
                <a:prstGeom prst="rect">
                  <a:avLst/>
                </a:prstGeom>
                <a:noFill/>
                <a:ln w="9525">
                  <a:noFill/>
                  <a:miter lim="800000"/>
                  <a:headEnd/>
                  <a:tailEnd/>
                </a:ln>
              </p:spPr>
              <p:txBody>
                <a:bodyPr wrap="none">
                  <a:spAutoFit/>
                </a:bodyPr>
                <a:lstStyle/>
                <a:p>
                  <a:r>
                    <a:rPr lang="en-US" altLang="zh-CN" sz="2000" b="1"/>
                    <a:t>4</a:t>
                  </a:r>
                </a:p>
              </p:txBody>
            </p:sp>
            <p:sp>
              <p:nvSpPr>
                <p:cNvPr id="481327" name="Text Box 78"/>
                <p:cNvSpPr txBox="1">
                  <a:spLocks noChangeArrowheads="1"/>
                </p:cNvSpPr>
                <p:nvPr/>
              </p:nvSpPr>
              <p:spPr bwMode="auto">
                <a:xfrm>
                  <a:off x="2971" y="3415"/>
                  <a:ext cx="205" cy="250"/>
                </a:xfrm>
                <a:prstGeom prst="rect">
                  <a:avLst/>
                </a:prstGeom>
                <a:noFill/>
                <a:ln w="9525">
                  <a:noFill/>
                  <a:miter lim="800000"/>
                  <a:headEnd/>
                  <a:tailEnd/>
                </a:ln>
              </p:spPr>
              <p:txBody>
                <a:bodyPr wrap="none">
                  <a:spAutoFit/>
                </a:bodyPr>
                <a:lstStyle/>
                <a:p>
                  <a:r>
                    <a:rPr lang="en-US" altLang="zh-CN" sz="2000" b="1"/>
                    <a:t>3</a:t>
                  </a:r>
                </a:p>
              </p:txBody>
            </p:sp>
            <p:sp>
              <p:nvSpPr>
                <p:cNvPr id="481328" name="Text Box 79"/>
                <p:cNvSpPr txBox="1">
                  <a:spLocks noChangeArrowheads="1"/>
                </p:cNvSpPr>
                <p:nvPr/>
              </p:nvSpPr>
              <p:spPr bwMode="auto">
                <a:xfrm>
                  <a:off x="2064" y="1448"/>
                  <a:ext cx="205" cy="250"/>
                </a:xfrm>
                <a:prstGeom prst="rect">
                  <a:avLst/>
                </a:prstGeom>
                <a:noFill/>
                <a:ln w="9525">
                  <a:noFill/>
                  <a:miter lim="800000"/>
                  <a:headEnd/>
                  <a:tailEnd/>
                </a:ln>
              </p:spPr>
              <p:txBody>
                <a:bodyPr wrap="none">
                  <a:spAutoFit/>
                </a:bodyPr>
                <a:lstStyle/>
                <a:p>
                  <a:r>
                    <a:rPr lang="en-US" altLang="zh-CN" sz="2000" b="1"/>
                    <a:t>3</a:t>
                  </a:r>
                </a:p>
              </p:txBody>
            </p:sp>
            <p:sp>
              <p:nvSpPr>
                <p:cNvPr id="481329" name="Text Box 80"/>
                <p:cNvSpPr txBox="1">
                  <a:spLocks noChangeArrowheads="1"/>
                </p:cNvSpPr>
                <p:nvPr/>
              </p:nvSpPr>
              <p:spPr bwMode="auto">
                <a:xfrm>
                  <a:off x="2294" y="1766"/>
                  <a:ext cx="205" cy="250"/>
                </a:xfrm>
                <a:prstGeom prst="rect">
                  <a:avLst/>
                </a:prstGeom>
                <a:noFill/>
                <a:ln w="9525">
                  <a:noFill/>
                  <a:miter lim="800000"/>
                  <a:headEnd/>
                  <a:tailEnd/>
                </a:ln>
              </p:spPr>
              <p:txBody>
                <a:bodyPr wrap="none">
                  <a:spAutoFit/>
                </a:bodyPr>
                <a:lstStyle/>
                <a:p>
                  <a:r>
                    <a:rPr lang="en-US" altLang="zh-CN" sz="2000" b="1"/>
                    <a:t>4</a:t>
                  </a:r>
                </a:p>
              </p:txBody>
            </p:sp>
            <p:sp>
              <p:nvSpPr>
                <p:cNvPr id="481330" name="Text Box 81"/>
                <p:cNvSpPr txBox="1">
                  <a:spLocks noChangeArrowheads="1"/>
                </p:cNvSpPr>
                <p:nvPr/>
              </p:nvSpPr>
              <p:spPr bwMode="auto">
                <a:xfrm>
                  <a:off x="2109" y="2038"/>
                  <a:ext cx="205" cy="250"/>
                </a:xfrm>
                <a:prstGeom prst="rect">
                  <a:avLst/>
                </a:prstGeom>
                <a:noFill/>
                <a:ln w="9525">
                  <a:noFill/>
                  <a:miter lim="800000"/>
                  <a:headEnd/>
                  <a:tailEnd/>
                </a:ln>
              </p:spPr>
              <p:txBody>
                <a:bodyPr wrap="none">
                  <a:spAutoFit/>
                </a:bodyPr>
                <a:lstStyle/>
                <a:p>
                  <a:r>
                    <a:rPr lang="en-US" altLang="zh-CN" sz="2000" b="1"/>
                    <a:t>3</a:t>
                  </a:r>
                </a:p>
              </p:txBody>
            </p:sp>
            <p:sp>
              <p:nvSpPr>
                <p:cNvPr id="481331" name="Text Box 82"/>
                <p:cNvSpPr txBox="1">
                  <a:spLocks noChangeArrowheads="1"/>
                </p:cNvSpPr>
                <p:nvPr/>
              </p:nvSpPr>
              <p:spPr bwMode="auto">
                <a:xfrm>
                  <a:off x="2113" y="2553"/>
                  <a:ext cx="205" cy="250"/>
                </a:xfrm>
                <a:prstGeom prst="rect">
                  <a:avLst/>
                </a:prstGeom>
                <a:noFill/>
                <a:ln w="9525">
                  <a:noFill/>
                  <a:miter lim="800000"/>
                  <a:headEnd/>
                  <a:tailEnd/>
                </a:ln>
              </p:spPr>
              <p:txBody>
                <a:bodyPr wrap="none">
                  <a:spAutoFit/>
                </a:bodyPr>
                <a:lstStyle/>
                <a:p>
                  <a:r>
                    <a:rPr lang="en-US" altLang="zh-CN" sz="2000" b="1"/>
                    <a:t>3</a:t>
                  </a:r>
                </a:p>
              </p:txBody>
            </p:sp>
            <p:sp>
              <p:nvSpPr>
                <p:cNvPr id="481332" name="Text Box 83"/>
                <p:cNvSpPr txBox="1">
                  <a:spLocks noChangeArrowheads="1"/>
                </p:cNvSpPr>
                <p:nvPr/>
              </p:nvSpPr>
              <p:spPr bwMode="auto">
                <a:xfrm>
                  <a:off x="2339" y="2281"/>
                  <a:ext cx="205" cy="250"/>
                </a:xfrm>
                <a:prstGeom prst="rect">
                  <a:avLst/>
                </a:prstGeom>
                <a:noFill/>
                <a:ln w="9525">
                  <a:noFill/>
                  <a:miter lim="800000"/>
                  <a:headEnd/>
                  <a:tailEnd/>
                </a:ln>
              </p:spPr>
              <p:txBody>
                <a:bodyPr wrap="none">
                  <a:spAutoFit/>
                </a:bodyPr>
                <a:lstStyle/>
                <a:p>
                  <a:r>
                    <a:rPr lang="en-US" altLang="zh-CN" sz="2000" b="1"/>
                    <a:t>2</a:t>
                  </a:r>
                </a:p>
              </p:txBody>
            </p:sp>
            <p:sp>
              <p:nvSpPr>
                <p:cNvPr id="481333" name="Text Box 84"/>
                <p:cNvSpPr txBox="1">
                  <a:spLocks noChangeArrowheads="1"/>
                </p:cNvSpPr>
                <p:nvPr/>
              </p:nvSpPr>
              <p:spPr bwMode="auto">
                <a:xfrm>
                  <a:off x="2339" y="2870"/>
                  <a:ext cx="205" cy="250"/>
                </a:xfrm>
                <a:prstGeom prst="rect">
                  <a:avLst/>
                </a:prstGeom>
                <a:noFill/>
                <a:ln w="9525">
                  <a:noFill/>
                  <a:miter lim="800000"/>
                  <a:headEnd/>
                  <a:tailEnd/>
                </a:ln>
              </p:spPr>
              <p:txBody>
                <a:bodyPr wrap="none">
                  <a:spAutoFit/>
                </a:bodyPr>
                <a:lstStyle/>
                <a:p>
                  <a:r>
                    <a:rPr lang="en-US" altLang="zh-CN" sz="2000" b="1"/>
                    <a:t>1</a:t>
                  </a:r>
                </a:p>
              </p:txBody>
            </p:sp>
            <p:sp>
              <p:nvSpPr>
                <p:cNvPr id="481334" name="Text Box 85"/>
                <p:cNvSpPr txBox="1">
                  <a:spLocks noChangeArrowheads="1"/>
                </p:cNvSpPr>
                <p:nvPr/>
              </p:nvSpPr>
              <p:spPr bwMode="auto">
                <a:xfrm>
                  <a:off x="2109" y="3143"/>
                  <a:ext cx="205" cy="250"/>
                </a:xfrm>
                <a:prstGeom prst="rect">
                  <a:avLst/>
                </a:prstGeom>
                <a:noFill/>
                <a:ln w="9525">
                  <a:noFill/>
                  <a:miter lim="800000"/>
                  <a:headEnd/>
                  <a:tailEnd/>
                </a:ln>
              </p:spPr>
              <p:txBody>
                <a:bodyPr wrap="none">
                  <a:spAutoFit/>
                </a:bodyPr>
                <a:lstStyle/>
                <a:p>
                  <a:r>
                    <a:rPr lang="en-US" altLang="zh-CN" sz="2000" b="1"/>
                    <a:t>2</a:t>
                  </a:r>
                </a:p>
              </p:txBody>
            </p:sp>
            <p:sp>
              <p:nvSpPr>
                <p:cNvPr id="481335" name="Text Box 86"/>
                <p:cNvSpPr txBox="1">
                  <a:spLocks noChangeArrowheads="1"/>
                </p:cNvSpPr>
                <p:nvPr/>
              </p:nvSpPr>
              <p:spPr bwMode="auto">
                <a:xfrm>
                  <a:off x="2381" y="3460"/>
                  <a:ext cx="205" cy="250"/>
                </a:xfrm>
                <a:prstGeom prst="rect">
                  <a:avLst/>
                </a:prstGeom>
                <a:noFill/>
                <a:ln w="9525">
                  <a:noFill/>
                  <a:miter lim="800000"/>
                  <a:headEnd/>
                  <a:tailEnd/>
                </a:ln>
              </p:spPr>
              <p:txBody>
                <a:bodyPr wrap="none">
                  <a:spAutoFit/>
                </a:bodyPr>
                <a:lstStyle/>
                <a:p>
                  <a:r>
                    <a:rPr lang="en-US" altLang="zh-CN" sz="2000" b="1"/>
                    <a:t>5</a:t>
                  </a:r>
                </a:p>
              </p:txBody>
            </p:sp>
            <p:sp>
              <p:nvSpPr>
                <p:cNvPr id="481336" name="Text Box 87"/>
                <p:cNvSpPr txBox="1">
                  <a:spLocks noChangeArrowheads="1"/>
                </p:cNvSpPr>
                <p:nvPr/>
              </p:nvSpPr>
              <p:spPr bwMode="auto">
                <a:xfrm>
                  <a:off x="3833" y="1448"/>
                  <a:ext cx="205" cy="250"/>
                </a:xfrm>
                <a:prstGeom prst="rect">
                  <a:avLst/>
                </a:prstGeom>
                <a:noFill/>
                <a:ln w="9525">
                  <a:noFill/>
                  <a:miter lim="800000"/>
                  <a:headEnd/>
                  <a:tailEnd/>
                </a:ln>
              </p:spPr>
              <p:txBody>
                <a:bodyPr wrap="none">
                  <a:spAutoFit/>
                </a:bodyPr>
                <a:lstStyle/>
                <a:p>
                  <a:r>
                    <a:rPr lang="en-US" altLang="zh-CN" sz="2000" b="1"/>
                    <a:t>2</a:t>
                  </a:r>
                </a:p>
              </p:txBody>
            </p:sp>
            <p:sp>
              <p:nvSpPr>
                <p:cNvPr id="481337" name="Text Box 88"/>
                <p:cNvSpPr txBox="1">
                  <a:spLocks noChangeArrowheads="1"/>
                </p:cNvSpPr>
                <p:nvPr/>
              </p:nvSpPr>
              <p:spPr bwMode="auto">
                <a:xfrm>
                  <a:off x="4018" y="1736"/>
                  <a:ext cx="205" cy="250"/>
                </a:xfrm>
                <a:prstGeom prst="rect">
                  <a:avLst/>
                </a:prstGeom>
                <a:noFill/>
                <a:ln w="9525">
                  <a:noFill/>
                  <a:miter lim="800000"/>
                  <a:headEnd/>
                  <a:tailEnd/>
                </a:ln>
              </p:spPr>
              <p:txBody>
                <a:bodyPr wrap="none">
                  <a:spAutoFit/>
                </a:bodyPr>
                <a:lstStyle/>
                <a:p>
                  <a:r>
                    <a:rPr lang="en-US" altLang="zh-CN" sz="2000" b="1"/>
                    <a:t>5</a:t>
                  </a:r>
                </a:p>
              </p:txBody>
            </p:sp>
            <p:sp>
              <p:nvSpPr>
                <p:cNvPr id="481338" name="Text Box 89"/>
                <p:cNvSpPr txBox="1">
                  <a:spLocks noChangeArrowheads="1"/>
                </p:cNvSpPr>
                <p:nvPr/>
              </p:nvSpPr>
              <p:spPr bwMode="auto">
                <a:xfrm>
                  <a:off x="3833" y="2054"/>
                  <a:ext cx="205" cy="250"/>
                </a:xfrm>
                <a:prstGeom prst="rect">
                  <a:avLst/>
                </a:prstGeom>
                <a:noFill/>
                <a:ln w="9525">
                  <a:noFill/>
                  <a:miter lim="800000"/>
                  <a:headEnd/>
                  <a:tailEnd/>
                </a:ln>
              </p:spPr>
              <p:txBody>
                <a:bodyPr wrap="none">
                  <a:spAutoFit/>
                </a:bodyPr>
                <a:lstStyle/>
                <a:p>
                  <a:r>
                    <a:rPr lang="en-US" altLang="zh-CN" sz="2000" b="1"/>
                    <a:t>4</a:t>
                  </a:r>
                </a:p>
              </p:txBody>
            </p:sp>
            <p:sp>
              <p:nvSpPr>
                <p:cNvPr id="481339" name="Text Box 90"/>
                <p:cNvSpPr txBox="1">
                  <a:spLocks noChangeArrowheads="1"/>
                </p:cNvSpPr>
                <p:nvPr/>
              </p:nvSpPr>
              <p:spPr bwMode="auto">
                <a:xfrm>
                  <a:off x="3833" y="2598"/>
                  <a:ext cx="205" cy="250"/>
                </a:xfrm>
                <a:prstGeom prst="rect">
                  <a:avLst/>
                </a:prstGeom>
                <a:noFill/>
                <a:ln w="9525">
                  <a:noFill/>
                  <a:miter lim="800000"/>
                  <a:headEnd/>
                  <a:tailEnd/>
                </a:ln>
              </p:spPr>
              <p:txBody>
                <a:bodyPr wrap="none">
                  <a:spAutoFit/>
                </a:bodyPr>
                <a:lstStyle/>
                <a:p>
                  <a:r>
                    <a:rPr lang="en-US" altLang="zh-CN" sz="2000" b="1"/>
                    <a:t>7</a:t>
                  </a:r>
                </a:p>
              </p:txBody>
            </p:sp>
            <p:sp>
              <p:nvSpPr>
                <p:cNvPr id="481340" name="Text Box 91"/>
                <p:cNvSpPr txBox="1">
                  <a:spLocks noChangeArrowheads="1"/>
                </p:cNvSpPr>
                <p:nvPr/>
              </p:nvSpPr>
              <p:spPr bwMode="auto">
                <a:xfrm>
                  <a:off x="4018" y="2326"/>
                  <a:ext cx="205" cy="250"/>
                </a:xfrm>
                <a:prstGeom prst="rect">
                  <a:avLst/>
                </a:prstGeom>
                <a:noFill/>
                <a:ln w="9525">
                  <a:noFill/>
                  <a:miter lim="800000"/>
                  <a:headEnd/>
                  <a:tailEnd/>
                </a:ln>
              </p:spPr>
              <p:txBody>
                <a:bodyPr wrap="none">
                  <a:spAutoFit/>
                </a:bodyPr>
                <a:lstStyle/>
                <a:p>
                  <a:r>
                    <a:rPr lang="en-US" altLang="zh-CN" sz="2000" b="1"/>
                    <a:t>3</a:t>
                  </a:r>
                </a:p>
              </p:txBody>
            </p:sp>
            <p:sp>
              <p:nvSpPr>
                <p:cNvPr id="481341" name="Text Box 92"/>
                <p:cNvSpPr txBox="1">
                  <a:spLocks noChangeArrowheads="1"/>
                </p:cNvSpPr>
                <p:nvPr/>
              </p:nvSpPr>
              <p:spPr bwMode="auto">
                <a:xfrm>
                  <a:off x="4063" y="2870"/>
                  <a:ext cx="205" cy="250"/>
                </a:xfrm>
                <a:prstGeom prst="rect">
                  <a:avLst/>
                </a:prstGeom>
                <a:noFill/>
                <a:ln w="9525">
                  <a:noFill/>
                  <a:miter lim="800000"/>
                  <a:headEnd/>
                  <a:tailEnd/>
                </a:ln>
              </p:spPr>
              <p:txBody>
                <a:bodyPr wrap="none">
                  <a:spAutoFit/>
                </a:bodyPr>
                <a:lstStyle/>
                <a:p>
                  <a:r>
                    <a:rPr lang="en-US" altLang="zh-CN" sz="2000" b="1"/>
                    <a:t>7</a:t>
                  </a:r>
                </a:p>
              </p:txBody>
            </p:sp>
            <p:sp>
              <p:nvSpPr>
                <p:cNvPr id="481342" name="Text Box 93"/>
                <p:cNvSpPr txBox="1">
                  <a:spLocks noChangeArrowheads="1"/>
                </p:cNvSpPr>
                <p:nvPr/>
              </p:nvSpPr>
              <p:spPr bwMode="auto">
                <a:xfrm>
                  <a:off x="3878" y="3188"/>
                  <a:ext cx="205" cy="250"/>
                </a:xfrm>
                <a:prstGeom prst="rect">
                  <a:avLst/>
                </a:prstGeom>
                <a:noFill/>
                <a:ln w="9525">
                  <a:noFill/>
                  <a:miter lim="800000"/>
                  <a:headEnd/>
                  <a:tailEnd/>
                </a:ln>
              </p:spPr>
              <p:txBody>
                <a:bodyPr wrap="none">
                  <a:spAutoFit/>
                </a:bodyPr>
                <a:lstStyle/>
                <a:p>
                  <a:r>
                    <a:rPr lang="en-US" altLang="zh-CN" sz="2000" b="1"/>
                    <a:t>1</a:t>
                  </a:r>
                </a:p>
              </p:txBody>
            </p:sp>
            <p:sp>
              <p:nvSpPr>
                <p:cNvPr id="481343" name="Text Box 94"/>
                <p:cNvSpPr txBox="1">
                  <a:spLocks noChangeArrowheads="1"/>
                </p:cNvSpPr>
                <p:nvPr/>
              </p:nvSpPr>
              <p:spPr bwMode="auto">
                <a:xfrm>
                  <a:off x="4063" y="3505"/>
                  <a:ext cx="205" cy="250"/>
                </a:xfrm>
                <a:prstGeom prst="rect">
                  <a:avLst/>
                </a:prstGeom>
                <a:noFill/>
                <a:ln w="9525">
                  <a:noFill/>
                  <a:miter lim="800000"/>
                  <a:headEnd/>
                  <a:tailEnd/>
                </a:ln>
              </p:spPr>
              <p:txBody>
                <a:bodyPr wrap="none">
                  <a:spAutoFit/>
                </a:bodyPr>
                <a:lstStyle/>
                <a:p>
                  <a:r>
                    <a:rPr lang="en-US" altLang="zh-CN" sz="2000" b="1"/>
                    <a:t>6</a:t>
                  </a:r>
                </a:p>
              </p:txBody>
            </p:sp>
          </p:grpSp>
          <p:sp>
            <p:nvSpPr>
              <p:cNvPr id="481293" name="Text Box 95"/>
              <p:cNvSpPr txBox="1">
                <a:spLocks noChangeArrowheads="1"/>
              </p:cNvSpPr>
              <p:nvPr/>
            </p:nvSpPr>
            <p:spPr bwMode="auto">
              <a:xfrm>
                <a:off x="3540" y="1448"/>
                <a:ext cx="347" cy="250"/>
              </a:xfrm>
              <a:prstGeom prst="rect">
                <a:avLst/>
              </a:prstGeom>
              <a:noFill/>
              <a:ln w="9525">
                <a:noFill/>
                <a:miter lim="800000"/>
                <a:headEnd/>
                <a:tailEnd/>
              </a:ln>
            </p:spPr>
            <p:txBody>
              <a:bodyPr wrap="none">
                <a:spAutoFit/>
              </a:bodyPr>
              <a:lstStyle/>
              <a:p>
                <a:r>
                  <a:rPr lang="en-US" altLang="zh-CN" sz="2000" b="1">
                    <a:solidFill>
                      <a:schemeClr val="folHlink"/>
                    </a:solidFill>
                  </a:rPr>
                  <a:t>u,2</a:t>
                </a:r>
              </a:p>
            </p:txBody>
          </p:sp>
          <p:sp>
            <p:nvSpPr>
              <p:cNvPr id="481294" name="Text Box 96"/>
              <p:cNvSpPr txBox="1">
                <a:spLocks noChangeArrowheads="1"/>
              </p:cNvSpPr>
              <p:nvPr/>
            </p:nvSpPr>
            <p:spPr bwMode="auto">
              <a:xfrm>
                <a:off x="3540" y="2009"/>
                <a:ext cx="347" cy="250"/>
              </a:xfrm>
              <a:prstGeom prst="rect">
                <a:avLst/>
              </a:prstGeom>
              <a:noFill/>
              <a:ln w="9525">
                <a:noFill/>
                <a:miter lim="800000"/>
                <a:headEnd/>
                <a:tailEnd/>
              </a:ln>
            </p:spPr>
            <p:txBody>
              <a:bodyPr wrap="none">
                <a:spAutoFit/>
              </a:bodyPr>
              <a:lstStyle/>
              <a:p>
                <a:r>
                  <a:rPr lang="en-US" altLang="zh-CN" sz="2000" b="1">
                    <a:solidFill>
                      <a:schemeClr val="folHlink"/>
                    </a:solidFill>
                  </a:rPr>
                  <a:t>d,3</a:t>
                </a:r>
              </a:p>
            </p:txBody>
          </p:sp>
          <p:sp>
            <p:nvSpPr>
              <p:cNvPr id="481295" name="Text Box 97"/>
              <p:cNvSpPr txBox="1">
                <a:spLocks noChangeArrowheads="1"/>
              </p:cNvSpPr>
              <p:nvPr/>
            </p:nvSpPr>
            <p:spPr bwMode="auto">
              <a:xfrm>
                <a:off x="3540" y="2553"/>
                <a:ext cx="347" cy="250"/>
              </a:xfrm>
              <a:prstGeom prst="rect">
                <a:avLst/>
              </a:prstGeom>
              <a:noFill/>
              <a:ln w="9525">
                <a:noFill/>
                <a:miter lim="800000"/>
                <a:headEnd/>
                <a:tailEnd/>
              </a:ln>
            </p:spPr>
            <p:txBody>
              <a:bodyPr wrap="none">
                <a:spAutoFit/>
              </a:bodyPr>
              <a:lstStyle/>
              <a:p>
                <a:r>
                  <a:rPr lang="en-US" altLang="zh-CN" sz="2000" b="1">
                    <a:solidFill>
                      <a:schemeClr val="folHlink"/>
                    </a:solidFill>
                  </a:rPr>
                  <a:t>u,7</a:t>
                </a:r>
              </a:p>
            </p:txBody>
          </p:sp>
          <p:sp>
            <p:nvSpPr>
              <p:cNvPr id="481296" name="Text Box 98"/>
              <p:cNvSpPr txBox="1">
                <a:spLocks noChangeArrowheads="1"/>
              </p:cNvSpPr>
              <p:nvPr/>
            </p:nvSpPr>
            <p:spPr bwMode="auto">
              <a:xfrm>
                <a:off x="3560" y="3127"/>
                <a:ext cx="347" cy="250"/>
              </a:xfrm>
              <a:prstGeom prst="rect">
                <a:avLst/>
              </a:prstGeom>
              <a:noFill/>
              <a:ln w="9525">
                <a:noFill/>
                <a:miter lim="800000"/>
                <a:headEnd/>
                <a:tailEnd/>
              </a:ln>
            </p:spPr>
            <p:txBody>
              <a:bodyPr wrap="none">
                <a:spAutoFit/>
              </a:bodyPr>
              <a:lstStyle/>
              <a:p>
                <a:r>
                  <a:rPr lang="en-US" altLang="zh-CN" sz="2000" b="1">
                    <a:solidFill>
                      <a:schemeClr val="folHlink"/>
                    </a:solidFill>
                  </a:rPr>
                  <a:t>u,1</a:t>
                </a:r>
              </a:p>
            </p:txBody>
          </p:sp>
          <p:sp>
            <p:nvSpPr>
              <p:cNvPr id="481297" name="Text Box 99"/>
              <p:cNvSpPr txBox="1">
                <a:spLocks noChangeArrowheads="1"/>
              </p:cNvSpPr>
              <p:nvPr/>
            </p:nvSpPr>
            <p:spPr bwMode="auto">
              <a:xfrm>
                <a:off x="1746" y="1419"/>
                <a:ext cx="347" cy="250"/>
              </a:xfrm>
              <a:prstGeom prst="rect">
                <a:avLst/>
              </a:prstGeom>
              <a:noFill/>
              <a:ln w="9525">
                <a:noFill/>
                <a:miter lim="800000"/>
                <a:headEnd/>
                <a:tailEnd/>
              </a:ln>
            </p:spPr>
            <p:txBody>
              <a:bodyPr wrap="none">
                <a:spAutoFit/>
              </a:bodyPr>
              <a:lstStyle/>
              <a:p>
                <a:r>
                  <a:rPr lang="en-US" altLang="zh-CN" sz="2000" b="1">
                    <a:solidFill>
                      <a:srgbClr val="0000CC"/>
                    </a:solidFill>
                  </a:rPr>
                  <a:t>d,9</a:t>
                </a:r>
              </a:p>
            </p:txBody>
          </p:sp>
          <p:sp>
            <p:nvSpPr>
              <p:cNvPr id="481298" name="Text Box 100"/>
              <p:cNvSpPr txBox="1">
                <a:spLocks noChangeArrowheads="1"/>
              </p:cNvSpPr>
              <p:nvPr/>
            </p:nvSpPr>
            <p:spPr bwMode="auto">
              <a:xfrm>
                <a:off x="1746" y="1980"/>
                <a:ext cx="347" cy="250"/>
              </a:xfrm>
              <a:prstGeom prst="rect">
                <a:avLst/>
              </a:prstGeom>
              <a:noFill/>
              <a:ln w="9525">
                <a:noFill/>
                <a:miter lim="800000"/>
                <a:headEnd/>
                <a:tailEnd/>
              </a:ln>
            </p:spPr>
            <p:txBody>
              <a:bodyPr wrap="none">
                <a:spAutoFit/>
              </a:bodyPr>
              <a:lstStyle/>
              <a:p>
                <a:r>
                  <a:rPr lang="en-US" altLang="zh-CN" sz="2000" b="1">
                    <a:solidFill>
                      <a:srgbClr val="0000CC"/>
                    </a:solidFill>
                  </a:rPr>
                  <a:t>u,8</a:t>
                </a:r>
              </a:p>
            </p:txBody>
          </p:sp>
          <p:sp>
            <p:nvSpPr>
              <p:cNvPr id="481299" name="Text Box 101"/>
              <p:cNvSpPr txBox="1">
                <a:spLocks noChangeArrowheads="1"/>
              </p:cNvSpPr>
              <p:nvPr/>
            </p:nvSpPr>
            <p:spPr bwMode="auto">
              <a:xfrm>
                <a:off x="1746" y="2537"/>
                <a:ext cx="347" cy="250"/>
              </a:xfrm>
              <a:prstGeom prst="rect">
                <a:avLst/>
              </a:prstGeom>
              <a:noFill/>
              <a:ln w="9525">
                <a:noFill/>
                <a:miter lim="800000"/>
                <a:headEnd/>
                <a:tailEnd/>
              </a:ln>
            </p:spPr>
            <p:txBody>
              <a:bodyPr wrap="none">
                <a:spAutoFit/>
              </a:bodyPr>
              <a:lstStyle/>
              <a:p>
                <a:r>
                  <a:rPr lang="en-US" altLang="zh-CN" sz="2000" b="1">
                    <a:solidFill>
                      <a:srgbClr val="0000CC"/>
                    </a:solidFill>
                  </a:rPr>
                  <a:t>d,6</a:t>
                </a:r>
              </a:p>
            </p:txBody>
          </p:sp>
          <p:sp>
            <p:nvSpPr>
              <p:cNvPr id="481300" name="Text Box 102"/>
              <p:cNvSpPr txBox="1">
                <a:spLocks noChangeArrowheads="1"/>
              </p:cNvSpPr>
              <p:nvPr/>
            </p:nvSpPr>
            <p:spPr bwMode="auto">
              <a:xfrm>
                <a:off x="1766" y="3143"/>
                <a:ext cx="347" cy="250"/>
              </a:xfrm>
              <a:prstGeom prst="rect">
                <a:avLst/>
              </a:prstGeom>
              <a:noFill/>
              <a:ln w="9525">
                <a:noFill/>
                <a:miter lim="800000"/>
                <a:headEnd/>
                <a:tailEnd/>
              </a:ln>
            </p:spPr>
            <p:txBody>
              <a:bodyPr wrap="none">
                <a:spAutoFit/>
              </a:bodyPr>
              <a:lstStyle/>
              <a:p>
                <a:r>
                  <a:rPr lang="en-US" altLang="zh-CN" sz="2000" b="1">
                    <a:solidFill>
                      <a:srgbClr val="0000CC"/>
                    </a:solidFill>
                  </a:rPr>
                  <a:t>u,7</a:t>
                </a:r>
              </a:p>
            </p:txBody>
          </p:sp>
          <p:sp>
            <p:nvSpPr>
              <p:cNvPr id="481301" name="Text Box 103"/>
              <p:cNvSpPr txBox="1">
                <a:spLocks noChangeArrowheads="1"/>
              </p:cNvSpPr>
              <p:nvPr/>
            </p:nvSpPr>
            <p:spPr bwMode="auto">
              <a:xfrm>
                <a:off x="2608" y="1222"/>
                <a:ext cx="436" cy="250"/>
              </a:xfrm>
              <a:prstGeom prst="rect">
                <a:avLst/>
              </a:prstGeom>
              <a:noFill/>
              <a:ln w="9525">
                <a:noFill/>
                <a:miter lim="800000"/>
                <a:headEnd/>
                <a:tailEnd/>
              </a:ln>
            </p:spPr>
            <p:txBody>
              <a:bodyPr wrap="none">
                <a:spAutoFit/>
              </a:bodyPr>
              <a:lstStyle/>
              <a:p>
                <a:r>
                  <a:rPr lang="en-US" altLang="zh-CN" sz="2000" b="1">
                    <a:solidFill>
                      <a:srgbClr val="CC6600"/>
                    </a:solidFill>
                  </a:rPr>
                  <a:t>d,11</a:t>
                </a:r>
              </a:p>
            </p:txBody>
          </p:sp>
          <p:sp>
            <p:nvSpPr>
              <p:cNvPr id="481302" name="Text Box 104"/>
              <p:cNvSpPr txBox="1">
                <a:spLocks noChangeArrowheads="1"/>
              </p:cNvSpPr>
              <p:nvPr/>
            </p:nvSpPr>
            <p:spPr bwMode="auto">
              <a:xfrm>
                <a:off x="2653" y="1721"/>
                <a:ext cx="347" cy="250"/>
              </a:xfrm>
              <a:prstGeom prst="rect">
                <a:avLst/>
              </a:prstGeom>
              <a:noFill/>
              <a:ln w="9525">
                <a:noFill/>
                <a:miter lim="800000"/>
                <a:headEnd/>
                <a:tailEnd/>
              </a:ln>
            </p:spPr>
            <p:txBody>
              <a:bodyPr wrap="none">
                <a:spAutoFit/>
              </a:bodyPr>
              <a:lstStyle/>
              <a:p>
                <a:r>
                  <a:rPr lang="en-US" altLang="zh-CN" sz="2000" b="1">
                    <a:solidFill>
                      <a:srgbClr val="CC6600"/>
                    </a:solidFill>
                  </a:rPr>
                  <a:t>u,5</a:t>
                </a:r>
              </a:p>
            </p:txBody>
          </p:sp>
          <p:sp>
            <p:nvSpPr>
              <p:cNvPr id="481303" name="Text Box 105"/>
              <p:cNvSpPr txBox="1">
                <a:spLocks noChangeArrowheads="1"/>
              </p:cNvSpPr>
              <p:nvPr/>
            </p:nvSpPr>
            <p:spPr bwMode="auto">
              <a:xfrm>
                <a:off x="2678" y="2281"/>
                <a:ext cx="347" cy="250"/>
              </a:xfrm>
              <a:prstGeom prst="rect">
                <a:avLst/>
              </a:prstGeom>
              <a:noFill/>
              <a:ln w="9525">
                <a:noFill/>
                <a:miter lim="800000"/>
                <a:headEnd/>
                <a:tailEnd/>
              </a:ln>
            </p:spPr>
            <p:txBody>
              <a:bodyPr wrap="none">
                <a:spAutoFit/>
              </a:bodyPr>
              <a:lstStyle/>
              <a:p>
                <a:r>
                  <a:rPr lang="en-US" altLang="zh-CN" sz="2000" b="1">
                    <a:solidFill>
                      <a:srgbClr val="CC6600"/>
                    </a:solidFill>
                  </a:rPr>
                  <a:t>u,7</a:t>
                </a:r>
              </a:p>
            </p:txBody>
          </p:sp>
          <p:sp>
            <p:nvSpPr>
              <p:cNvPr id="481304" name="Text Box 106"/>
              <p:cNvSpPr txBox="1">
                <a:spLocks noChangeArrowheads="1"/>
              </p:cNvSpPr>
              <p:nvPr/>
            </p:nvSpPr>
            <p:spPr bwMode="auto">
              <a:xfrm>
                <a:off x="2673" y="2826"/>
                <a:ext cx="347" cy="250"/>
              </a:xfrm>
              <a:prstGeom prst="rect">
                <a:avLst/>
              </a:prstGeom>
              <a:noFill/>
              <a:ln w="9525">
                <a:noFill/>
                <a:miter lim="800000"/>
                <a:headEnd/>
                <a:tailEnd/>
              </a:ln>
            </p:spPr>
            <p:txBody>
              <a:bodyPr wrap="none">
                <a:spAutoFit/>
              </a:bodyPr>
              <a:lstStyle/>
              <a:p>
                <a:r>
                  <a:rPr lang="en-US" altLang="zh-CN" sz="2000" b="1">
                    <a:solidFill>
                      <a:srgbClr val="CC6600"/>
                    </a:solidFill>
                  </a:rPr>
                  <a:t>d,5</a:t>
                </a:r>
              </a:p>
            </p:txBody>
          </p:sp>
          <p:sp>
            <p:nvSpPr>
              <p:cNvPr id="481305" name="Text Box 107"/>
              <p:cNvSpPr txBox="1">
                <a:spLocks noChangeArrowheads="1"/>
              </p:cNvSpPr>
              <p:nvPr/>
            </p:nvSpPr>
            <p:spPr bwMode="auto">
              <a:xfrm>
                <a:off x="839" y="1192"/>
                <a:ext cx="436" cy="250"/>
              </a:xfrm>
              <a:prstGeom prst="rect">
                <a:avLst/>
              </a:prstGeom>
              <a:noFill/>
              <a:ln w="9525">
                <a:noFill/>
                <a:miter lim="800000"/>
                <a:headEnd/>
                <a:tailEnd/>
              </a:ln>
            </p:spPr>
            <p:txBody>
              <a:bodyPr wrap="none">
                <a:spAutoFit/>
              </a:bodyPr>
              <a:lstStyle/>
              <a:p>
                <a:r>
                  <a:rPr lang="en-US" altLang="zh-CN" sz="2000" b="1">
                    <a:solidFill>
                      <a:srgbClr val="A50021"/>
                    </a:solidFill>
                  </a:rPr>
                  <a:t>d,15</a:t>
                </a:r>
              </a:p>
            </p:txBody>
          </p:sp>
          <p:sp>
            <p:nvSpPr>
              <p:cNvPr id="481306" name="Text Box 108"/>
              <p:cNvSpPr txBox="1">
                <a:spLocks noChangeArrowheads="1"/>
              </p:cNvSpPr>
              <p:nvPr/>
            </p:nvSpPr>
            <p:spPr bwMode="auto">
              <a:xfrm>
                <a:off x="839" y="1753"/>
                <a:ext cx="436" cy="250"/>
              </a:xfrm>
              <a:prstGeom prst="rect">
                <a:avLst/>
              </a:prstGeom>
              <a:noFill/>
              <a:ln w="9525">
                <a:noFill/>
                <a:miter lim="800000"/>
                <a:headEnd/>
                <a:tailEnd/>
              </a:ln>
            </p:spPr>
            <p:txBody>
              <a:bodyPr wrap="none">
                <a:spAutoFit/>
              </a:bodyPr>
              <a:lstStyle/>
              <a:p>
                <a:r>
                  <a:rPr lang="en-US" altLang="zh-CN" sz="2000" b="1">
                    <a:solidFill>
                      <a:srgbClr val="A50021"/>
                    </a:solidFill>
                  </a:rPr>
                  <a:t>u,13</a:t>
                </a:r>
              </a:p>
            </p:txBody>
          </p:sp>
          <p:sp>
            <p:nvSpPr>
              <p:cNvPr id="481307" name="Text Box 109"/>
              <p:cNvSpPr txBox="1">
                <a:spLocks noChangeArrowheads="1"/>
              </p:cNvSpPr>
              <p:nvPr/>
            </p:nvSpPr>
            <p:spPr bwMode="auto">
              <a:xfrm>
                <a:off x="839" y="2297"/>
                <a:ext cx="436" cy="250"/>
              </a:xfrm>
              <a:prstGeom prst="rect">
                <a:avLst/>
              </a:prstGeom>
              <a:noFill/>
              <a:ln w="9525">
                <a:noFill/>
                <a:miter lim="800000"/>
                <a:headEnd/>
                <a:tailEnd/>
              </a:ln>
            </p:spPr>
            <p:txBody>
              <a:bodyPr wrap="none">
                <a:spAutoFit/>
              </a:bodyPr>
              <a:lstStyle/>
              <a:p>
                <a:r>
                  <a:rPr lang="en-US" altLang="zh-CN" sz="2000" b="1">
                    <a:solidFill>
                      <a:srgbClr val="A50021"/>
                    </a:solidFill>
                  </a:rPr>
                  <a:t>d,10</a:t>
                </a:r>
              </a:p>
            </p:txBody>
          </p:sp>
          <p:sp>
            <p:nvSpPr>
              <p:cNvPr id="481308" name="Text Box 110"/>
              <p:cNvSpPr txBox="1">
                <a:spLocks noChangeArrowheads="1"/>
              </p:cNvSpPr>
              <p:nvPr/>
            </p:nvSpPr>
            <p:spPr bwMode="auto">
              <a:xfrm>
                <a:off x="839" y="2871"/>
                <a:ext cx="436" cy="250"/>
              </a:xfrm>
              <a:prstGeom prst="rect">
                <a:avLst/>
              </a:prstGeom>
              <a:noFill/>
              <a:ln w="9525">
                <a:noFill/>
                <a:miter lim="800000"/>
                <a:headEnd/>
                <a:tailEnd/>
              </a:ln>
            </p:spPr>
            <p:txBody>
              <a:bodyPr wrap="none">
                <a:spAutoFit/>
              </a:bodyPr>
              <a:lstStyle/>
              <a:p>
                <a:r>
                  <a:rPr lang="en-US" altLang="zh-CN" sz="2000" b="1">
                    <a:solidFill>
                      <a:srgbClr val="A50021"/>
                    </a:solidFill>
                  </a:rPr>
                  <a:t>d,11</a:t>
                </a:r>
              </a:p>
            </p:txBody>
          </p:sp>
          <p:sp>
            <p:nvSpPr>
              <p:cNvPr id="481309" name="Text Box 111"/>
              <p:cNvSpPr txBox="1">
                <a:spLocks noChangeArrowheads="1"/>
              </p:cNvSpPr>
              <p:nvPr/>
            </p:nvSpPr>
            <p:spPr bwMode="auto">
              <a:xfrm>
                <a:off x="2653" y="3399"/>
                <a:ext cx="347" cy="250"/>
              </a:xfrm>
              <a:prstGeom prst="rect">
                <a:avLst/>
              </a:prstGeom>
              <a:noFill/>
              <a:ln w="9525">
                <a:noFill/>
                <a:miter lim="800000"/>
                <a:headEnd/>
                <a:tailEnd/>
              </a:ln>
            </p:spPr>
            <p:txBody>
              <a:bodyPr wrap="none">
                <a:spAutoFit/>
              </a:bodyPr>
              <a:lstStyle/>
              <a:p>
                <a:r>
                  <a:rPr lang="en-US" altLang="zh-CN" sz="2000" b="1">
                    <a:solidFill>
                      <a:srgbClr val="CC6600"/>
                    </a:solidFill>
                  </a:rPr>
                  <a:t>u,4</a:t>
                </a:r>
              </a:p>
            </p:txBody>
          </p:sp>
          <p:sp>
            <p:nvSpPr>
              <p:cNvPr id="481310" name="Text Box 112"/>
              <p:cNvSpPr txBox="1">
                <a:spLocks noChangeArrowheads="1"/>
              </p:cNvSpPr>
              <p:nvPr/>
            </p:nvSpPr>
            <p:spPr bwMode="auto">
              <a:xfrm>
                <a:off x="839" y="3444"/>
                <a:ext cx="436" cy="250"/>
              </a:xfrm>
              <a:prstGeom prst="rect">
                <a:avLst/>
              </a:prstGeom>
              <a:noFill/>
              <a:ln w="9525">
                <a:noFill/>
                <a:miter lim="800000"/>
                <a:headEnd/>
                <a:tailEnd/>
              </a:ln>
            </p:spPr>
            <p:txBody>
              <a:bodyPr wrap="none">
                <a:spAutoFit/>
              </a:bodyPr>
              <a:lstStyle/>
              <a:p>
                <a:r>
                  <a:rPr lang="en-US" altLang="zh-CN" sz="2000" b="1">
                    <a:solidFill>
                      <a:srgbClr val="A50021"/>
                    </a:solidFill>
                  </a:rPr>
                  <a:t>u,10</a:t>
                </a:r>
              </a:p>
            </p:txBody>
          </p:sp>
        </p:grpSp>
        <p:sp>
          <p:nvSpPr>
            <p:cNvPr id="481286" name="Line 113"/>
            <p:cNvSpPr>
              <a:spLocks noChangeShapeType="1"/>
            </p:cNvSpPr>
            <p:nvPr/>
          </p:nvSpPr>
          <p:spPr bwMode="auto">
            <a:xfrm>
              <a:off x="1247" y="2704"/>
              <a:ext cx="544" cy="182"/>
            </a:xfrm>
            <a:prstGeom prst="line">
              <a:avLst/>
            </a:prstGeom>
            <a:noFill/>
            <a:ln w="57150">
              <a:solidFill>
                <a:srgbClr val="FF0000"/>
              </a:solidFill>
              <a:round/>
              <a:headEnd/>
              <a:tailEnd/>
            </a:ln>
          </p:spPr>
          <p:txBody>
            <a:bodyPr/>
            <a:lstStyle/>
            <a:p>
              <a:endParaRPr lang="zh-CN" altLang="en-US"/>
            </a:p>
          </p:txBody>
        </p:sp>
        <p:sp>
          <p:nvSpPr>
            <p:cNvPr id="481287" name="Line 114"/>
            <p:cNvSpPr>
              <a:spLocks noChangeShapeType="1"/>
            </p:cNvSpPr>
            <p:nvPr/>
          </p:nvSpPr>
          <p:spPr bwMode="auto">
            <a:xfrm>
              <a:off x="2109" y="2931"/>
              <a:ext cx="590" cy="227"/>
            </a:xfrm>
            <a:prstGeom prst="line">
              <a:avLst/>
            </a:prstGeom>
            <a:noFill/>
            <a:ln w="57150">
              <a:solidFill>
                <a:srgbClr val="FF0000"/>
              </a:solidFill>
              <a:round/>
              <a:headEnd/>
              <a:tailEnd/>
            </a:ln>
          </p:spPr>
          <p:txBody>
            <a:bodyPr/>
            <a:lstStyle/>
            <a:p>
              <a:endParaRPr lang="zh-CN" altLang="en-US"/>
            </a:p>
          </p:txBody>
        </p:sp>
        <p:sp>
          <p:nvSpPr>
            <p:cNvPr id="481288" name="Line 115"/>
            <p:cNvSpPr>
              <a:spLocks noChangeShapeType="1"/>
            </p:cNvSpPr>
            <p:nvPr/>
          </p:nvSpPr>
          <p:spPr bwMode="auto">
            <a:xfrm>
              <a:off x="3016" y="3203"/>
              <a:ext cx="544" cy="272"/>
            </a:xfrm>
            <a:prstGeom prst="line">
              <a:avLst/>
            </a:prstGeom>
            <a:noFill/>
            <a:ln w="57150">
              <a:solidFill>
                <a:srgbClr val="FF0000"/>
              </a:solidFill>
              <a:round/>
              <a:headEnd/>
              <a:tailEnd/>
            </a:ln>
          </p:spPr>
          <p:txBody>
            <a:bodyPr/>
            <a:lstStyle/>
            <a:p>
              <a:endParaRPr lang="zh-CN" altLang="en-US"/>
            </a:p>
          </p:txBody>
        </p:sp>
        <p:sp>
          <p:nvSpPr>
            <p:cNvPr id="481289" name="Line 116"/>
            <p:cNvSpPr>
              <a:spLocks noChangeShapeType="1"/>
            </p:cNvSpPr>
            <p:nvPr/>
          </p:nvSpPr>
          <p:spPr bwMode="auto">
            <a:xfrm flipV="1">
              <a:off x="3878" y="3249"/>
              <a:ext cx="680" cy="227"/>
            </a:xfrm>
            <a:prstGeom prst="line">
              <a:avLst/>
            </a:prstGeom>
            <a:noFill/>
            <a:ln w="57150">
              <a:solidFill>
                <a:srgbClr val="FF0000"/>
              </a:solidFill>
              <a:round/>
              <a:headEnd/>
              <a:tailEnd/>
            </a:ln>
          </p:spPr>
          <p:txBody>
            <a:bodyPr/>
            <a:lstStyle/>
            <a:p>
              <a:endParaRPr lang="zh-CN" altLang="en-US"/>
            </a:p>
          </p:txBody>
        </p:sp>
        <p:sp>
          <p:nvSpPr>
            <p:cNvPr id="481290" name="Line 117"/>
            <p:cNvSpPr>
              <a:spLocks noChangeShapeType="1"/>
            </p:cNvSpPr>
            <p:nvPr/>
          </p:nvSpPr>
          <p:spPr bwMode="auto">
            <a:xfrm flipV="1">
              <a:off x="1247" y="3566"/>
              <a:ext cx="544" cy="227"/>
            </a:xfrm>
            <a:prstGeom prst="line">
              <a:avLst/>
            </a:prstGeom>
            <a:noFill/>
            <a:ln w="57150">
              <a:solidFill>
                <a:srgbClr val="FF0000"/>
              </a:solidFill>
              <a:round/>
              <a:headEnd/>
              <a:tailEnd/>
            </a:ln>
          </p:spPr>
          <p:txBody>
            <a:bodyPr/>
            <a:lstStyle/>
            <a:p>
              <a:endParaRPr lang="zh-CN" altLang="en-US"/>
            </a:p>
          </p:txBody>
        </p:sp>
        <p:sp>
          <p:nvSpPr>
            <p:cNvPr id="481291" name="Line 118"/>
            <p:cNvSpPr>
              <a:spLocks noChangeShapeType="1"/>
            </p:cNvSpPr>
            <p:nvPr/>
          </p:nvSpPr>
          <p:spPr bwMode="auto">
            <a:xfrm flipV="1">
              <a:off x="2109" y="3203"/>
              <a:ext cx="590" cy="227"/>
            </a:xfrm>
            <a:prstGeom prst="line">
              <a:avLst/>
            </a:prstGeom>
            <a:noFill/>
            <a:ln w="57150">
              <a:solidFill>
                <a:srgbClr val="FF0000"/>
              </a:solidFill>
              <a:round/>
              <a:headEnd/>
              <a:tailEnd/>
            </a:ln>
          </p:spPr>
          <p:txBody>
            <a:bodyPr/>
            <a:lstStyle/>
            <a:p>
              <a:endParaRPr lang="zh-CN" altLang="en-US"/>
            </a:p>
          </p:txBody>
        </p:sp>
      </p:grpSp>
      <p:sp>
        <p:nvSpPr>
          <p:cNvPr id="481283" name="Rectangle 120"/>
          <p:cNvSpPr>
            <a:spLocks noChangeArrowheads="1"/>
          </p:cNvSpPr>
          <p:nvPr/>
        </p:nvSpPr>
        <p:spPr bwMode="auto">
          <a:xfrm>
            <a:off x="684213" y="1576388"/>
            <a:ext cx="4508500" cy="457200"/>
          </a:xfrm>
          <a:prstGeom prst="rect">
            <a:avLst/>
          </a:prstGeom>
          <a:noFill/>
          <a:ln w="9525">
            <a:noFill/>
            <a:miter lim="800000"/>
            <a:headEnd/>
            <a:tailEnd/>
          </a:ln>
        </p:spPr>
        <p:txBody>
          <a:bodyPr wrap="none">
            <a:spAutoFit/>
          </a:bodyPr>
          <a:lstStyle/>
          <a:p>
            <a:r>
              <a:rPr lang="zh-CN" altLang="en-US" sz="2400" b="1">
                <a:solidFill>
                  <a:srgbClr val="A50021"/>
                </a:solidFill>
              </a:rPr>
              <a:t>例</a:t>
            </a:r>
            <a:r>
              <a:rPr lang="en-US" altLang="zh-CN" sz="2400" b="1">
                <a:solidFill>
                  <a:srgbClr val="A50021"/>
                </a:solidFill>
                <a:latin typeface="Times New Roman" pitchFamily="18" charset="0"/>
              </a:rPr>
              <a:t>1</a:t>
            </a:r>
            <a:r>
              <a:rPr lang="en-US" altLang="zh-CN" sz="2400" b="1"/>
              <a:t>  </a:t>
            </a:r>
            <a:r>
              <a:rPr lang="zh-CN" altLang="en-US" sz="2400" b="1"/>
              <a:t>求从始点到终点的最短路径</a:t>
            </a:r>
          </a:p>
        </p:txBody>
      </p:sp>
      <p:sp>
        <p:nvSpPr>
          <p:cNvPr id="481284" name="标题 119"/>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6" name="Rectangle 6"/>
          <p:cNvSpPr>
            <a:spLocks noGrp="1" noChangeArrowheads="1"/>
          </p:cNvSpPr>
          <p:nvPr>
            <p:ph type="sldNum" sz="quarter" idx="12"/>
          </p:nvPr>
        </p:nvSpPr>
        <p:spPr>
          <a:noFill/>
        </p:spPr>
        <p:txBody>
          <a:bodyPr/>
          <a:lstStyle/>
          <a:p>
            <a:fld id="{2D65B612-7840-4B0E-8C58-D58B0382D419}" type="slidenum">
              <a:rPr lang="en-US" altLang="zh-CN" smtClean="0">
                <a:ea typeface="宋体" charset="-122"/>
              </a:rPr>
              <a:pPr/>
              <a:t>107</a:t>
            </a:fld>
            <a:endParaRPr lang="en-US" altLang="zh-CN" smtClean="0">
              <a:ea typeface="宋体" charset="-122"/>
            </a:endParaRPr>
          </a:p>
        </p:txBody>
      </p:sp>
      <p:sp>
        <p:nvSpPr>
          <p:cNvPr id="537607" name="Rectangle 2"/>
          <p:cNvSpPr>
            <a:spLocks noChangeArrowheads="1"/>
          </p:cNvSpPr>
          <p:nvPr/>
        </p:nvSpPr>
        <p:spPr bwMode="auto">
          <a:xfrm>
            <a:off x="0" y="1484313"/>
            <a:ext cx="4967288" cy="519112"/>
          </a:xfrm>
          <a:prstGeom prst="rect">
            <a:avLst/>
          </a:prstGeom>
          <a:noFill/>
          <a:ln w="9525">
            <a:noFill/>
            <a:miter lim="800000"/>
            <a:headEnd/>
            <a:tailEnd/>
          </a:ln>
        </p:spPr>
        <p:txBody>
          <a:bodyPr anchor="ctr">
            <a:spAutoFit/>
          </a:bodyPr>
          <a:lstStyle/>
          <a:p>
            <a:pPr indent="666750"/>
            <a:r>
              <a:rPr lang="zh-CN" altLang="en-US" sz="2800" b="1">
                <a:latin typeface="Times New Roman" pitchFamily="18" charset="0"/>
                <a:cs typeface="Times New Roman" pitchFamily="18" charset="0"/>
              </a:rPr>
              <a:t>解：判断序列</a:t>
            </a:r>
            <a:endParaRPr lang="zh-CN" altLang="en-US" sz="2800" b="1">
              <a:cs typeface="Times New Roman" pitchFamily="18" charset="0"/>
            </a:endParaRPr>
          </a:p>
        </p:txBody>
      </p:sp>
      <p:graphicFrame>
        <p:nvGraphicFramePr>
          <p:cNvPr id="537605" name="Object 5"/>
          <p:cNvGraphicFramePr>
            <a:graphicFrameLocks noChangeAspect="1"/>
          </p:cNvGraphicFramePr>
          <p:nvPr/>
        </p:nvGraphicFramePr>
        <p:xfrm>
          <a:off x="2051050" y="2116138"/>
          <a:ext cx="3560763" cy="2320925"/>
        </p:xfrm>
        <a:graphic>
          <a:graphicData uri="http://schemas.openxmlformats.org/presentationml/2006/ole">
            <p:oleObj spid="_x0000_s537605" name="公式" r:id="rId4" imgW="1752600" imgH="1143000" progId="Equation.3">
              <p:embed/>
            </p:oleObj>
          </a:graphicData>
        </a:graphic>
      </p:graphicFrame>
      <p:sp>
        <p:nvSpPr>
          <p:cNvPr id="537608" name="Rectangle 4"/>
          <p:cNvSpPr>
            <a:spLocks noChangeArrowheads="1"/>
          </p:cNvSpPr>
          <p:nvPr/>
        </p:nvSpPr>
        <p:spPr bwMode="auto">
          <a:xfrm>
            <a:off x="684213" y="4548188"/>
            <a:ext cx="7416800" cy="1630362"/>
          </a:xfrm>
          <a:prstGeom prst="rect">
            <a:avLst/>
          </a:prstGeom>
          <a:noFill/>
          <a:ln w="9525">
            <a:noFill/>
            <a:miter lim="800000"/>
            <a:headEnd/>
            <a:tailEnd/>
          </a:ln>
        </p:spPr>
        <p:txBody>
          <a:bodyPr anchor="ctr">
            <a:spAutoFit/>
          </a:bodyPr>
          <a:lstStyle/>
          <a:p>
            <a:pPr>
              <a:lnSpc>
                <a:spcPct val="120000"/>
              </a:lnSpc>
            </a:pPr>
            <a:r>
              <a:rPr lang="zh-CN" altLang="en-US" sz="2800" b="1">
                <a:latin typeface="宋体" charset="-122"/>
                <a:cs typeface="Times New Roman" pitchFamily="18" charset="0"/>
              </a:rPr>
              <a:t>任何最短路径的子路径都是相对于子路径的始点和终点的最短路径</a:t>
            </a:r>
          </a:p>
          <a:p>
            <a:pPr eaLnBrk="0" hangingPunct="0">
              <a:lnSpc>
                <a:spcPct val="120000"/>
              </a:lnSpc>
            </a:pPr>
            <a:r>
              <a:rPr lang="zh-CN" altLang="en-US" sz="2800" b="1">
                <a:latin typeface="宋体" charset="-122"/>
                <a:cs typeface="Times New Roman" pitchFamily="18" charset="0"/>
              </a:rPr>
              <a:t>为找一条最短路径只需从</a:t>
            </a:r>
            <a:r>
              <a:rPr lang="en-US" altLang="zh-CN" sz="2800" b="1" i="1">
                <a:latin typeface="宋体" charset="-122"/>
                <a:cs typeface="Times New Roman" pitchFamily="18" charset="0"/>
              </a:rPr>
              <a:t>T</a:t>
            </a:r>
            <a:r>
              <a:rPr lang="en-US" altLang="zh-CN" sz="2800" b="1" i="1" baseline="-30000">
                <a:latin typeface="宋体" charset="-122"/>
                <a:cs typeface="Times New Roman" pitchFamily="18" charset="0"/>
              </a:rPr>
              <a:t>j</a:t>
            </a:r>
            <a:r>
              <a:rPr lang="zh-CN" altLang="en-US" sz="2800" b="1">
                <a:latin typeface="宋体" charset="-122"/>
                <a:cs typeface="Times New Roman" pitchFamily="18" charset="0"/>
              </a:rPr>
              <a:t>开始进行多步判断</a:t>
            </a:r>
          </a:p>
        </p:txBody>
      </p:sp>
      <p:sp>
        <p:nvSpPr>
          <p:cNvPr id="537609" name="Rectangle 6"/>
          <p:cNvSpPr>
            <a:spLocks noGrp="1" noChangeArrowheads="1"/>
          </p:cNvSpPr>
          <p:nvPr>
            <p:ph type="title"/>
          </p:nvPr>
        </p:nvSpPr>
        <p:spPr/>
        <p:txBody>
          <a:bodyPr/>
          <a:lstStyle/>
          <a:p>
            <a:r>
              <a:rPr lang="zh-CN" altLang="en-US" sz="4400" smtClean="0"/>
              <a:t>基本思想</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49" name="Rectangle 6"/>
          <p:cNvSpPr>
            <a:spLocks noGrp="1" noChangeArrowheads="1"/>
          </p:cNvSpPr>
          <p:nvPr>
            <p:ph type="sldNum" sz="quarter" idx="12"/>
          </p:nvPr>
        </p:nvSpPr>
        <p:spPr>
          <a:noFill/>
        </p:spPr>
        <p:txBody>
          <a:bodyPr/>
          <a:lstStyle/>
          <a:p>
            <a:fld id="{8C2521FE-9FE9-4CA0-9B35-AB3CADB648AF}" type="slidenum">
              <a:rPr lang="en-US" altLang="zh-CN" smtClean="0">
                <a:ea typeface="宋体" charset="-122"/>
              </a:rPr>
              <a:pPr/>
              <a:t>108</a:t>
            </a:fld>
            <a:endParaRPr lang="en-US" altLang="zh-CN" smtClean="0">
              <a:ea typeface="宋体" charset="-122"/>
            </a:endParaRPr>
          </a:p>
        </p:txBody>
      </p:sp>
      <p:grpSp>
        <p:nvGrpSpPr>
          <p:cNvPr id="539650" name="Group 2"/>
          <p:cNvGrpSpPr>
            <a:grpSpLocks/>
          </p:cNvGrpSpPr>
          <p:nvPr/>
        </p:nvGrpSpPr>
        <p:grpSpPr bwMode="auto">
          <a:xfrm>
            <a:off x="2124075" y="3716338"/>
            <a:ext cx="4751388" cy="792162"/>
            <a:chOff x="1338" y="2296"/>
            <a:chExt cx="2993" cy="499"/>
          </a:xfrm>
        </p:grpSpPr>
        <p:sp>
          <p:nvSpPr>
            <p:cNvPr id="539688" name="Arc 3"/>
            <p:cNvSpPr>
              <a:spLocks/>
            </p:cNvSpPr>
            <p:nvPr/>
          </p:nvSpPr>
          <p:spPr bwMode="auto">
            <a:xfrm rot="8182948">
              <a:off x="3787" y="2296"/>
              <a:ext cx="544" cy="499"/>
            </a:xfrm>
            <a:custGeom>
              <a:avLst/>
              <a:gdLst>
                <a:gd name="T0" fmla="*/ 0 w 21600"/>
                <a:gd name="T1" fmla="*/ 0 h 21600"/>
                <a:gd name="T2" fmla="*/ 544 w 21600"/>
                <a:gd name="T3" fmla="*/ 499 h 21600"/>
                <a:gd name="T4" fmla="*/ 0 w 21600"/>
                <a:gd name="T5" fmla="*/ 4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p:spPr>
          <p:txBody>
            <a:bodyPr wrap="none" anchor="ctr"/>
            <a:lstStyle/>
            <a:p>
              <a:endParaRPr lang="zh-CN" altLang="en-US"/>
            </a:p>
          </p:txBody>
        </p:sp>
        <p:sp>
          <p:nvSpPr>
            <p:cNvPr id="539689" name="Arc 4"/>
            <p:cNvSpPr>
              <a:spLocks/>
            </p:cNvSpPr>
            <p:nvPr/>
          </p:nvSpPr>
          <p:spPr bwMode="auto">
            <a:xfrm rot="8182948">
              <a:off x="2971" y="2296"/>
              <a:ext cx="544" cy="499"/>
            </a:xfrm>
            <a:custGeom>
              <a:avLst/>
              <a:gdLst>
                <a:gd name="T0" fmla="*/ 0 w 21600"/>
                <a:gd name="T1" fmla="*/ 0 h 21600"/>
                <a:gd name="T2" fmla="*/ 544 w 21600"/>
                <a:gd name="T3" fmla="*/ 499 h 21600"/>
                <a:gd name="T4" fmla="*/ 0 w 21600"/>
                <a:gd name="T5" fmla="*/ 4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p:spPr>
          <p:txBody>
            <a:bodyPr wrap="none" anchor="ctr"/>
            <a:lstStyle/>
            <a:p>
              <a:endParaRPr lang="zh-CN" altLang="en-US"/>
            </a:p>
          </p:txBody>
        </p:sp>
        <p:sp>
          <p:nvSpPr>
            <p:cNvPr id="539690" name="Arc 5"/>
            <p:cNvSpPr>
              <a:spLocks/>
            </p:cNvSpPr>
            <p:nvPr/>
          </p:nvSpPr>
          <p:spPr bwMode="auto">
            <a:xfrm rot="8182948">
              <a:off x="2154" y="2296"/>
              <a:ext cx="544" cy="499"/>
            </a:xfrm>
            <a:custGeom>
              <a:avLst/>
              <a:gdLst>
                <a:gd name="T0" fmla="*/ 0 w 21600"/>
                <a:gd name="T1" fmla="*/ 0 h 21600"/>
                <a:gd name="T2" fmla="*/ 544 w 21600"/>
                <a:gd name="T3" fmla="*/ 499 h 21600"/>
                <a:gd name="T4" fmla="*/ 0 w 21600"/>
                <a:gd name="T5" fmla="*/ 4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p:spPr>
          <p:txBody>
            <a:bodyPr wrap="none" anchor="ctr"/>
            <a:lstStyle/>
            <a:p>
              <a:endParaRPr lang="zh-CN" altLang="en-US"/>
            </a:p>
          </p:txBody>
        </p:sp>
        <p:sp>
          <p:nvSpPr>
            <p:cNvPr id="539691" name="Arc 6"/>
            <p:cNvSpPr>
              <a:spLocks/>
            </p:cNvSpPr>
            <p:nvPr/>
          </p:nvSpPr>
          <p:spPr bwMode="auto">
            <a:xfrm rot="8182948">
              <a:off x="1338" y="2296"/>
              <a:ext cx="544" cy="499"/>
            </a:xfrm>
            <a:custGeom>
              <a:avLst/>
              <a:gdLst>
                <a:gd name="T0" fmla="*/ 0 w 21600"/>
                <a:gd name="T1" fmla="*/ 0 h 21600"/>
                <a:gd name="T2" fmla="*/ 544 w 21600"/>
                <a:gd name="T3" fmla="*/ 499 h 21600"/>
                <a:gd name="T4" fmla="*/ 0 w 21600"/>
                <a:gd name="T5" fmla="*/ 4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p:spPr>
          <p:txBody>
            <a:bodyPr wrap="none" anchor="ctr"/>
            <a:lstStyle/>
            <a:p>
              <a:endParaRPr lang="zh-CN" altLang="en-US"/>
            </a:p>
          </p:txBody>
        </p:sp>
      </p:grpSp>
      <p:sp>
        <p:nvSpPr>
          <p:cNvPr id="539651" name="Arc 7"/>
          <p:cNvSpPr>
            <a:spLocks/>
          </p:cNvSpPr>
          <p:nvPr/>
        </p:nvSpPr>
        <p:spPr bwMode="auto">
          <a:xfrm rot="8294460">
            <a:off x="2124075" y="3716338"/>
            <a:ext cx="936625" cy="792162"/>
          </a:xfrm>
          <a:custGeom>
            <a:avLst/>
            <a:gdLst>
              <a:gd name="T0" fmla="*/ 0 w 21600"/>
              <a:gd name="T1" fmla="*/ 0 h 21600"/>
              <a:gd name="T2" fmla="*/ 936625 w 21600"/>
              <a:gd name="T3" fmla="*/ 792162 h 21600"/>
              <a:gd name="T4" fmla="*/ 0 w 21600"/>
              <a:gd name="T5" fmla="*/ 792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CC"/>
            </a:solidFill>
            <a:round/>
            <a:headEnd/>
            <a:tailEnd/>
          </a:ln>
        </p:spPr>
        <p:txBody>
          <a:bodyPr wrap="none" anchor="ctr"/>
          <a:lstStyle/>
          <a:p>
            <a:endParaRPr lang="zh-CN" altLang="en-US"/>
          </a:p>
        </p:txBody>
      </p:sp>
      <p:sp>
        <p:nvSpPr>
          <p:cNvPr id="539652" name="Arc 8"/>
          <p:cNvSpPr>
            <a:spLocks/>
          </p:cNvSpPr>
          <p:nvPr/>
        </p:nvSpPr>
        <p:spPr bwMode="auto">
          <a:xfrm rot="-2617053">
            <a:off x="3419475" y="3646488"/>
            <a:ext cx="863600" cy="792162"/>
          </a:xfrm>
          <a:custGeom>
            <a:avLst/>
            <a:gdLst>
              <a:gd name="T0" fmla="*/ 0 w 21600"/>
              <a:gd name="T1" fmla="*/ 0 h 21600"/>
              <a:gd name="T2" fmla="*/ 863600 w 21600"/>
              <a:gd name="T3" fmla="*/ 792162 h 21600"/>
              <a:gd name="T4" fmla="*/ 0 w 21600"/>
              <a:gd name="T5" fmla="*/ 792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CC"/>
            </a:solidFill>
            <a:round/>
            <a:headEnd/>
            <a:tailEnd/>
          </a:ln>
        </p:spPr>
        <p:txBody>
          <a:bodyPr wrap="none" anchor="ctr"/>
          <a:lstStyle/>
          <a:p>
            <a:endParaRPr lang="zh-CN" altLang="en-US"/>
          </a:p>
        </p:txBody>
      </p:sp>
      <p:sp>
        <p:nvSpPr>
          <p:cNvPr id="539653" name="Arc 9"/>
          <p:cNvSpPr>
            <a:spLocks/>
          </p:cNvSpPr>
          <p:nvPr/>
        </p:nvSpPr>
        <p:spPr bwMode="auto">
          <a:xfrm rot="-2617053">
            <a:off x="4716463" y="3644900"/>
            <a:ext cx="863600" cy="792163"/>
          </a:xfrm>
          <a:custGeom>
            <a:avLst/>
            <a:gdLst>
              <a:gd name="T0" fmla="*/ 0 w 21600"/>
              <a:gd name="T1" fmla="*/ 0 h 21600"/>
              <a:gd name="T2" fmla="*/ 863600 w 21600"/>
              <a:gd name="T3" fmla="*/ 792163 h 21600"/>
              <a:gd name="T4" fmla="*/ 0 w 21600"/>
              <a:gd name="T5" fmla="*/ 7921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CC"/>
            </a:solidFill>
            <a:round/>
            <a:headEnd/>
            <a:tailEnd/>
          </a:ln>
        </p:spPr>
        <p:txBody>
          <a:bodyPr wrap="none" anchor="ctr"/>
          <a:lstStyle/>
          <a:p>
            <a:endParaRPr lang="zh-CN" altLang="en-US"/>
          </a:p>
        </p:txBody>
      </p:sp>
      <p:sp>
        <p:nvSpPr>
          <p:cNvPr id="539654" name="Arc 10"/>
          <p:cNvSpPr>
            <a:spLocks/>
          </p:cNvSpPr>
          <p:nvPr/>
        </p:nvSpPr>
        <p:spPr bwMode="auto">
          <a:xfrm rot="-2617053">
            <a:off x="6013450" y="3644900"/>
            <a:ext cx="863600" cy="792163"/>
          </a:xfrm>
          <a:custGeom>
            <a:avLst/>
            <a:gdLst>
              <a:gd name="T0" fmla="*/ 0 w 21600"/>
              <a:gd name="T1" fmla="*/ 0 h 21600"/>
              <a:gd name="T2" fmla="*/ 863600 w 21600"/>
              <a:gd name="T3" fmla="*/ 792163 h 21600"/>
              <a:gd name="T4" fmla="*/ 0 w 21600"/>
              <a:gd name="T5" fmla="*/ 7921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CC"/>
            </a:solidFill>
            <a:round/>
            <a:headEnd/>
            <a:tailEnd/>
          </a:ln>
        </p:spPr>
        <p:txBody>
          <a:bodyPr wrap="none" anchor="ctr"/>
          <a:lstStyle/>
          <a:p>
            <a:endParaRPr lang="zh-CN" altLang="en-US"/>
          </a:p>
        </p:txBody>
      </p:sp>
      <p:sp>
        <p:nvSpPr>
          <p:cNvPr id="539655" name="Rectangle 11"/>
          <p:cNvSpPr>
            <a:spLocks noChangeArrowheads="1"/>
          </p:cNvSpPr>
          <p:nvPr/>
        </p:nvSpPr>
        <p:spPr bwMode="auto">
          <a:xfrm>
            <a:off x="611188" y="1628775"/>
            <a:ext cx="8064500" cy="968375"/>
          </a:xfrm>
          <a:prstGeom prst="rect">
            <a:avLst/>
          </a:prstGeom>
          <a:noFill/>
          <a:ln w="9525">
            <a:noFill/>
            <a:miter lim="800000"/>
            <a:headEnd/>
            <a:tailEnd/>
          </a:ln>
        </p:spPr>
        <p:txBody>
          <a:bodyPr anchor="ctr">
            <a:spAutoFit/>
          </a:bodyPr>
          <a:lstStyle/>
          <a:p>
            <a:pPr>
              <a:lnSpc>
                <a:spcPct val="120000"/>
              </a:lnSpc>
            </a:pPr>
            <a:r>
              <a:rPr lang="zh-CN" altLang="en-US" sz="2400" b="1">
                <a:solidFill>
                  <a:srgbClr val="A50021"/>
                </a:solidFill>
                <a:latin typeface="宋体" charset="-122"/>
              </a:rPr>
              <a:t>一个最优决策序列的任何子序列本身一定是相对于  </a:t>
            </a:r>
          </a:p>
          <a:p>
            <a:pPr>
              <a:lnSpc>
                <a:spcPct val="120000"/>
              </a:lnSpc>
            </a:pPr>
            <a:r>
              <a:rPr lang="zh-CN" altLang="en-US" sz="2400" b="1">
                <a:solidFill>
                  <a:srgbClr val="A50021"/>
                </a:solidFill>
                <a:latin typeface="宋体" charset="-122"/>
              </a:rPr>
              <a:t>子序列的初始和结束状态的最优的决策序列</a:t>
            </a:r>
            <a:r>
              <a:rPr lang="en-US" altLang="zh-CN" sz="2400" b="1">
                <a:solidFill>
                  <a:srgbClr val="A50021"/>
                </a:solidFill>
                <a:latin typeface="宋体" charset="-122"/>
              </a:rPr>
              <a:t>(</a:t>
            </a:r>
            <a:r>
              <a:rPr lang="zh-CN" altLang="en-US" sz="2400" b="1">
                <a:solidFill>
                  <a:srgbClr val="A50021"/>
                </a:solidFill>
                <a:latin typeface="宋体" charset="-122"/>
              </a:rPr>
              <a:t>对照前页的图</a:t>
            </a:r>
            <a:r>
              <a:rPr lang="en-US" altLang="zh-CN" sz="2400" b="1">
                <a:solidFill>
                  <a:srgbClr val="A50021"/>
                </a:solidFill>
                <a:latin typeface="宋体" charset="-122"/>
              </a:rPr>
              <a:t>)</a:t>
            </a:r>
          </a:p>
        </p:txBody>
      </p:sp>
      <p:sp>
        <p:nvSpPr>
          <p:cNvPr id="539656" name="Rectangle 12"/>
          <p:cNvSpPr>
            <a:spLocks noChangeArrowheads="1"/>
          </p:cNvSpPr>
          <p:nvPr/>
        </p:nvSpPr>
        <p:spPr bwMode="auto">
          <a:xfrm>
            <a:off x="468313" y="2708275"/>
            <a:ext cx="4130675" cy="762000"/>
          </a:xfrm>
          <a:prstGeom prst="rect">
            <a:avLst/>
          </a:prstGeom>
          <a:noFill/>
          <a:ln w="9525">
            <a:noFill/>
            <a:miter lim="800000"/>
            <a:headEnd/>
            <a:tailEnd/>
          </a:ln>
        </p:spPr>
        <p:txBody>
          <a:bodyPr wrap="none" anchor="ctr">
            <a:spAutoFit/>
          </a:bodyPr>
          <a:lstStyle/>
          <a:p>
            <a:pPr indent="266700"/>
            <a:r>
              <a:rPr lang="zh-CN" altLang="en-US" sz="2400" b="1">
                <a:solidFill>
                  <a:srgbClr val="A50021"/>
                </a:solidFill>
                <a:latin typeface="宋体" charset="-122"/>
                <a:cs typeface="Times New Roman" pitchFamily="18" charset="0"/>
              </a:rPr>
              <a:t>例</a:t>
            </a:r>
            <a:r>
              <a:rPr lang="en-US" altLang="zh-CN" sz="2400" b="1">
                <a:solidFill>
                  <a:srgbClr val="A50021"/>
                </a:solidFill>
                <a:latin typeface="宋体" charset="-122"/>
                <a:cs typeface="Times New Roman" pitchFamily="18" charset="0"/>
              </a:rPr>
              <a:t>2</a:t>
            </a:r>
            <a:r>
              <a:rPr lang="en-US" altLang="zh-CN" sz="2400" b="1">
                <a:latin typeface="宋体" charset="-122"/>
                <a:cs typeface="Times New Roman" pitchFamily="18" charset="0"/>
              </a:rPr>
              <a:t> </a:t>
            </a:r>
            <a:r>
              <a:rPr lang="zh-CN" altLang="en-US" sz="2400" b="1">
                <a:latin typeface="宋体" charset="-122"/>
                <a:cs typeface="Times New Roman" pitchFamily="18" charset="0"/>
              </a:rPr>
              <a:t>求总长模</a:t>
            </a:r>
            <a:r>
              <a:rPr lang="en-US" altLang="zh-CN" sz="2400" b="1">
                <a:latin typeface="宋体" charset="-122"/>
                <a:cs typeface="Times New Roman" pitchFamily="18" charset="0"/>
              </a:rPr>
              <a:t>10</a:t>
            </a:r>
            <a:r>
              <a:rPr lang="zh-CN" altLang="en-US" sz="2400" b="1">
                <a:latin typeface="宋体" charset="-122"/>
                <a:cs typeface="Times New Roman" pitchFamily="18" charset="0"/>
              </a:rPr>
              <a:t>的最小路径</a:t>
            </a:r>
          </a:p>
          <a:p>
            <a:pPr indent="266700" eaLnBrk="0" hangingPunct="0"/>
            <a:endParaRPr lang="zh-CN" altLang="en-US" sz="2000">
              <a:ea typeface="幼圆"/>
              <a:cs typeface="Times New Roman" pitchFamily="18" charset="0"/>
            </a:endParaRPr>
          </a:p>
        </p:txBody>
      </p:sp>
      <p:sp>
        <p:nvSpPr>
          <p:cNvPr id="539657" name="Text Box 13"/>
          <p:cNvSpPr txBox="1">
            <a:spLocks noChangeArrowheads="1"/>
          </p:cNvSpPr>
          <p:nvPr/>
        </p:nvSpPr>
        <p:spPr bwMode="auto">
          <a:xfrm>
            <a:off x="827088" y="4941888"/>
            <a:ext cx="7488237" cy="1406525"/>
          </a:xfrm>
          <a:prstGeom prst="rect">
            <a:avLst/>
          </a:prstGeom>
          <a:noFill/>
          <a:ln w="9525">
            <a:noFill/>
            <a:miter lim="800000"/>
            <a:headEnd/>
            <a:tailEnd/>
          </a:ln>
        </p:spPr>
        <p:txBody>
          <a:bodyPr>
            <a:spAutoFit/>
          </a:bodyPr>
          <a:lstStyle/>
          <a:p>
            <a:pPr>
              <a:lnSpc>
                <a:spcPct val="120000"/>
              </a:lnSpc>
            </a:pPr>
            <a:r>
              <a:rPr lang="zh-CN" altLang="en-US" sz="2400" b="1"/>
              <a:t>最优解：下、下、下、下</a:t>
            </a:r>
          </a:p>
          <a:p>
            <a:pPr>
              <a:lnSpc>
                <a:spcPct val="120000"/>
              </a:lnSpc>
            </a:pPr>
            <a:r>
              <a:rPr lang="zh-CN" altLang="en-US" sz="2400" b="1"/>
              <a:t>动态规划求解：下、上、上、上</a:t>
            </a:r>
          </a:p>
          <a:p>
            <a:pPr>
              <a:lnSpc>
                <a:spcPct val="120000"/>
              </a:lnSpc>
            </a:pPr>
            <a:r>
              <a:rPr lang="zh-CN" altLang="en-US" sz="2400" b="1"/>
              <a:t>不满足优化原则，不能使用动态规划设计技术</a:t>
            </a:r>
          </a:p>
        </p:txBody>
      </p:sp>
      <p:sp>
        <p:nvSpPr>
          <p:cNvPr id="539658" name="Arc 15"/>
          <p:cNvSpPr>
            <a:spLocks/>
          </p:cNvSpPr>
          <p:nvPr/>
        </p:nvSpPr>
        <p:spPr bwMode="auto">
          <a:xfrm rot="7980307">
            <a:off x="2124075" y="3644900"/>
            <a:ext cx="914400" cy="914400"/>
          </a:xfrm>
          <a:custGeom>
            <a:avLst/>
            <a:gdLst>
              <a:gd name="T0" fmla="*/ 0 w 21600"/>
              <a:gd name="T1" fmla="*/ 0 h 21600"/>
              <a:gd name="T2" fmla="*/ 914400 w 21600"/>
              <a:gd name="T3" fmla="*/ 914400 h 21600"/>
              <a:gd name="T4" fmla="*/ 0 w 21600"/>
              <a:gd name="T5" fmla="*/ 914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grpSp>
        <p:nvGrpSpPr>
          <p:cNvPr id="539659" name="Group 16"/>
          <p:cNvGrpSpPr>
            <a:grpSpLocks/>
          </p:cNvGrpSpPr>
          <p:nvPr/>
        </p:nvGrpSpPr>
        <p:grpSpPr bwMode="auto">
          <a:xfrm>
            <a:off x="1403350" y="3357563"/>
            <a:ext cx="6254750" cy="1419225"/>
            <a:chOff x="884" y="2144"/>
            <a:chExt cx="3940" cy="894"/>
          </a:xfrm>
        </p:grpSpPr>
        <p:grpSp>
          <p:nvGrpSpPr>
            <p:cNvPr id="539661" name="Group 17"/>
            <p:cNvGrpSpPr>
              <a:grpSpLocks/>
            </p:cNvGrpSpPr>
            <p:nvPr/>
          </p:nvGrpSpPr>
          <p:grpSpPr bwMode="auto">
            <a:xfrm>
              <a:off x="1156" y="2296"/>
              <a:ext cx="3402" cy="576"/>
              <a:chOff x="1156" y="2264"/>
              <a:chExt cx="3402" cy="576"/>
            </a:xfrm>
          </p:grpSpPr>
          <p:sp>
            <p:nvSpPr>
              <p:cNvPr id="539676" name="Arc 18"/>
              <p:cNvSpPr>
                <a:spLocks/>
              </p:cNvSpPr>
              <p:nvPr/>
            </p:nvSpPr>
            <p:spPr bwMode="auto">
              <a:xfrm rot="-2675259">
                <a:off x="1337"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p:spPr>
            <p:txBody>
              <a:bodyPr wrap="none" anchor="ctr"/>
              <a:lstStyle/>
              <a:p>
                <a:endParaRPr lang="zh-CN" altLang="en-US"/>
              </a:p>
            </p:txBody>
          </p:sp>
          <p:sp>
            <p:nvSpPr>
              <p:cNvPr id="539677" name="Arc 19"/>
              <p:cNvSpPr>
                <a:spLocks/>
              </p:cNvSpPr>
              <p:nvPr/>
            </p:nvSpPr>
            <p:spPr bwMode="auto">
              <a:xfrm rot="-2675259">
                <a:off x="2154"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539678" name="Arc 20"/>
              <p:cNvSpPr>
                <a:spLocks/>
              </p:cNvSpPr>
              <p:nvPr/>
            </p:nvSpPr>
            <p:spPr bwMode="auto">
              <a:xfrm rot="-2675259">
                <a:off x="2970"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539679" name="Arc 21"/>
              <p:cNvSpPr>
                <a:spLocks/>
              </p:cNvSpPr>
              <p:nvPr/>
            </p:nvSpPr>
            <p:spPr bwMode="auto">
              <a:xfrm rot="-2675259">
                <a:off x="3787"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539680" name="Arc 22"/>
              <p:cNvSpPr>
                <a:spLocks/>
              </p:cNvSpPr>
              <p:nvPr/>
            </p:nvSpPr>
            <p:spPr bwMode="auto">
              <a:xfrm rot="7980307">
                <a:off x="2154"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539681" name="Arc 23"/>
              <p:cNvSpPr>
                <a:spLocks/>
              </p:cNvSpPr>
              <p:nvPr/>
            </p:nvSpPr>
            <p:spPr bwMode="auto">
              <a:xfrm rot="7980307">
                <a:off x="2970"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539682" name="Arc 24"/>
              <p:cNvSpPr>
                <a:spLocks/>
              </p:cNvSpPr>
              <p:nvPr/>
            </p:nvSpPr>
            <p:spPr bwMode="auto">
              <a:xfrm rot="7980307">
                <a:off x="3787" y="2264"/>
                <a:ext cx="576" cy="576"/>
              </a:xfrm>
              <a:custGeom>
                <a:avLst/>
                <a:gdLst>
                  <a:gd name="T0" fmla="*/ 0 w 21600"/>
                  <a:gd name="T1" fmla="*/ 0 h 21600"/>
                  <a:gd name="T2" fmla="*/ 576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p:spPr>
            <p:txBody>
              <a:bodyPr wrap="none" anchor="ctr"/>
              <a:lstStyle/>
              <a:p>
                <a:endParaRPr lang="zh-CN" altLang="en-US"/>
              </a:p>
            </p:txBody>
          </p:sp>
          <p:sp>
            <p:nvSpPr>
              <p:cNvPr id="539683" name="Oval 25"/>
              <p:cNvSpPr>
                <a:spLocks noChangeArrowheads="1"/>
              </p:cNvSpPr>
              <p:nvPr/>
            </p:nvSpPr>
            <p:spPr bwMode="auto">
              <a:xfrm>
                <a:off x="2789" y="2491"/>
                <a:ext cx="136" cy="1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9684" name="Oval 26"/>
              <p:cNvSpPr>
                <a:spLocks noChangeArrowheads="1"/>
              </p:cNvSpPr>
              <p:nvPr/>
            </p:nvSpPr>
            <p:spPr bwMode="auto">
              <a:xfrm>
                <a:off x="3605" y="2491"/>
                <a:ext cx="136" cy="1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9685" name="Oval 27"/>
              <p:cNvSpPr>
                <a:spLocks noChangeArrowheads="1"/>
              </p:cNvSpPr>
              <p:nvPr/>
            </p:nvSpPr>
            <p:spPr bwMode="auto">
              <a:xfrm>
                <a:off x="1972" y="2491"/>
                <a:ext cx="136" cy="1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9686" name="Rectangle 28"/>
              <p:cNvSpPr>
                <a:spLocks noChangeArrowheads="1"/>
              </p:cNvSpPr>
              <p:nvPr/>
            </p:nvSpPr>
            <p:spPr bwMode="auto">
              <a:xfrm>
                <a:off x="1156" y="2491"/>
                <a:ext cx="136" cy="1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9687" name="Rectangle 29"/>
              <p:cNvSpPr>
                <a:spLocks noChangeArrowheads="1"/>
              </p:cNvSpPr>
              <p:nvPr/>
            </p:nvSpPr>
            <p:spPr bwMode="auto">
              <a:xfrm>
                <a:off x="4422" y="2491"/>
                <a:ext cx="136" cy="1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9662" name="Text Box 30"/>
            <p:cNvSpPr txBox="1">
              <a:spLocks noChangeArrowheads="1"/>
            </p:cNvSpPr>
            <p:nvPr/>
          </p:nvSpPr>
          <p:spPr bwMode="auto">
            <a:xfrm>
              <a:off x="1519" y="2160"/>
              <a:ext cx="223" cy="288"/>
            </a:xfrm>
            <a:prstGeom prst="rect">
              <a:avLst/>
            </a:prstGeom>
            <a:noFill/>
            <a:ln w="9525">
              <a:noFill/>
              <a:miter lim="800000"/>
              <a:headEnd/>
              <a:tailEnd/>
            </a:ln>
          </p:spPr>
          <p:txBody>
            <a:bodyPr wrap="none">
              <a:spAutoFit/>
            </a:bodyPr>
            <a:lstStyle/>
            <a:p>
              <a:r>
                <a:rPr lang="en-US" altLang="zh-CN" sz="2400"/>
                <a:t>2</a:t>
              </a:r>
            </a:p>
          </p:txBody>
        </p:sp>
        <p:sp>
          <p:nvSpPr>
            <p:cNvPr id="539663" name="Text Box 31"/>
            <p:cNvSpPr txBox="1">
              <a:spLocks noChangeArrowheads="1"/>
            </p:cNvSpPr>
            <p:nvPr/>
          </p:nvSpPr>
          <p:spPr bwMode="auto">
            <a:xfrm>
              <a:off x="2290" y="2160"/>
              <a:ext cx="223" cy="288"/>
            </a:xfrm>
            <a:prstGeom prst="rect">
              <a:avLst/>
            </a:prstGeom>
            <a:noFill/>
            <a:ln w="9525">
              <a:noFill/>
              <a:miter lim="800000"/>
              <a:headEnd/>
              <a:tailEnd/>
            </a:ln>
          </p:spPr>
          <p:txBody>
            <a:bodyPr wrap="none">
              <a:spAutoFit/>
            </a:bodyPr>
            <a:lstStyle/>
            <a:p>
              <a:r>
                <a:rPr lang="en-US" altLang="zh-CN" sz="2400"/>
                <a:t>2</a:t>
              </a:r>
            </a:p>
          </p:txBody>
        </p:sp>
        <p:sp>
          <p:nvSpPr>
            <p:cNvPr id="539664" name="Text Box 32"/>
            <p:cNvSpPr txBox="1">
              <a:spLocks noChangeArrowheads="1"/>
            </p:cNvSpPr>
            <p:nvPr/>
          </p:nvSpPr>
          <p:spPr bwMode="auto">
            <a:xfrm>
              <a:off x="3152" y="2160"/>
              <a:ext cx="223" cy="288"/>
            </a:xfrm>
            <a:prstGeom prst="rect">
              <a:avLst/>
            </a:prstGeom>
            <a:noFill/>
            <a:ln w="9525">
              <a:noFill/>
              <a:miter lim="800000"/>
              <a:headEnd/>
              <a:tailEnd/>
            </a:ln>
          </p:spPr>
          <p:txBody>
            <a:bodyPr wrap="none">
              <a:spAutoFit/>
            </a:bodyPr>
            <a:lstStyle/>
            <a:p>
              <a:r>
                <a:rPr lang="en-US" altLang="zh-CN" sz="2400"/>
                <a:t>2</a:t>
              </a:r>
            </a:p>
          </p:txBody>
        </p:sp>
        <p:sp>
          <p:nvSpPr>
            <p:cNvPr id="539665" name="Text Box 33"/>
            <p:cNvSpPr txBox="1">
              <a:spLocks noChangeArrowheads="1"/>
            </p:cNvSpPr>
            <p:nvPr/>
          </p:nvSpPr>
          <p:spPr bwMode="auto">
            <a:xfrm>
              <a:off x="3969" y="2144"/>
              <a:ext cx="223" cy="288"/>
            </a:xfrm>
            <a:prstGeom prst="rect">
              <a:avLst/>
            </a:prstGeom>
            <a:noFill/>
            <a:ln w="9525">
              <a:noFill/>
              <a:miter lim="800000"/>
              <a:headEnd/>
              <a:tailEnd/>
            </a:ln>
          </p:spPr>
          <p:txBody>
            <a:bodyPr>
              <a:spAutoFit/>
            </a:bodyPr>
            <a:lstStyle/>
            <a:p>
              <a:r>
                <a:rPr lang="en-US" altLang="zh-CN" sz="2400"/>
                <a:t>2</a:t>
              </a:r>
            </a:p>
          </p:txBody>
        </p:sp>
        <p:sp>
          <p:nvSpPr>
            <p:cNvPr id="539666" name="Text Box 34"/>
            <p:cNvSpPr txBox="1">
              <a:spLocks noChangeArrowheads="1"/>
            </p:cNvSpPr>
            <p:nvPr/>
          </p:nvSpPr>
          <p:spPr bwMode="auto">
            <a:xfrm>
              <a:off x="1474" y="2734"/>
              <a:ext cx="223" cy="288"/>
            </a:xfrm>
            <a:prstGeom prst="rect">
              <a:avLst/>
            </a:prstGeom>
            <a:noFill/>
            <a:ln w="9525">
              <a:noFill/>
              <a:miter lim="800000"/>
              <a:headEnd/>
              <a:tailEnd/>
            </a:ln>
          </p:spPr>
          <p:txBody>
            <a:bodyPr wrap="none">
              <a:spAutoFit/>
            </a:bodyPr>
            <a:lstStyle/>
            <a:p>
              <a:r>
                <a:rPr lang="en-US" altLang="zh-CN" sz="2400"/>
                <a:t>5</a:t>
              </a:r>
            </a:p>
          </p:txBody>
        </p:sp>
        <p:sp>
          <p:nvSpPr>
            <p:cNvPr id="539667" name="Text Box 35"/>
            <p:cNvSpPr txBox="1">
              <a:spLocks noChangeArrowheads="1"/>
            </p:cNvSpPr>
            <p:nvPr/>
          </p:nvSpPr>
          <p:spPr bwMode="auto">
            <a:xfrm>
              <a:off x="2290" y="2750"/>
              <a:ext cx="223" cy="288"/>
            </a:xfrm>
            <a:prstGeom prst="rect">
              <a:avLst/>
            </a:prstGeom>
            <a:noFill/>
            <a:ln w="9525">
              <a:noFill/>
              <a:miter lim="800000"/>
              <a:headEnd/>
              <a:tailEnd/>
            </a:ln>
          </p:spPr>
          <p:txBody>
            <a:bodyPr wrap="none">
              <a:spAutoFit/>
            </a:bodyPr>
            <a:lstStyle/>
            <a:p>
              <a:r>
                <a:rPr lang="en-US" altLang="zh-CN" sz="2400"/>
                <a:t>5</a:t>
              </a:r>
            </a:p>
          </p:txBody>
        </p:sp>
        <p:sp>
          <p:nvSpPr>
            <p:cNvPr id="539668" name="Text Box 36"/>
            <p:cNvSpPr txBox="1">
              <a:spLocks noChangeArrowheads="1"/>
            </p:cNvSpPr>
            <p:nvPr/>
          </p:nvSpPr>
          <p:spPr bwMode="auto">
            <a:xfrm>
              <a:off x="3152" y="2750"/>
              <a:ext cx="223" cy="288"/>
            </a:xfrm>
            <a:prstGeom prst="rect">
              <a:avLst/>
            </a:prstGeom>
            <a:noFill/>
            <a:ln w="9525">
              <a:noFill/>
              <a:miter lim="800000"/>
              <a:headEnd/>
              <a:tailEnd/>
            </a:ln>
          </p:spPr>
          <p:txBody>
            <a:bodyPr wrap="none">
              <a:spAutoFit/>
            </a:bodyPr>
            <a:lstStyle/>
            <a:p>
              <a:r>
                <a:rPr lang="en-US" altLang="zh-CN" sz="2400"/>
                <a:t>5</a:t>
              </a:r>
            </a:p>
          </p:txBody>
        </p:sp>
        <p:sp>
          <p:nvSpPr>
            <p:cNvPr id="539669" name="Text Box 37"/>
            <p:cNvSpPr txBox="1">
              <a:spLocks noChangeArrowheads="1"/>
            </p:cNvSpPr>
            <p:nvPr/>
          </p:nvSpPr>
          <p:spPr bwMode="auto">
            <a:xfrm>
              <a:off x="3969" y="2750"/>
              <a:ext cx="223" cy="288"/>
            </a:xfrm>
            <a:prstGeom prst="rect">
              <a:avLst/>
            </a:prstGeom>
            <a:noFill/>
            <a:ln w="9525">
              <a:noFill/>
              <a:miter lim="800000"/>
              <a:headEnd/>
              <a:tailEnd/>
            </a:ln>
          </p:spPr>
          <p:txBody>
            <a:bodyPr wrap="none">
              <a:spAutoFit/>
            </a:bodyPr>
            <a:lstStyle/>
            <a:p>
              <a:r>
                <a:rPr lang="en-US" altLang="zh-CN" sz="2400"/>
                <a:t>5</a:t>
              </a:r>
            </a:p>
          </p:txBody>
        </p:sp>
        <p:sp>
          <p:nvSpPr>
            <p:cNvPr id="539670" name="Text Box 38"/>
            <p:cNvSpPr txBox="1">
              <a:spLocks noChangeArrowheads="1"/>
            </p:cNvSpPr>
            <p:nvPr/>
          </p:nvSpPr>
          <p:spPr bwMode="auto">
            <a:xfrm>
              <a:off x="1837" y="2235"/>
              <a:ext cx="383" cy="288"/>
            </a:xfrm>
            <a:prstGeom prst="rect">
              <a:avLst/>
            </a:prstGeom>
            <a:noFill/>
            <a:ln w="9525">
              <a:noFill/>
              <a:miter lim="800000"/>
              <a:headEnd/>
              <a:tailEnd/>
            </a:ln>
          </p:spPr>
          <p:txBody>
            <a:bodyPr wrap="none">
              <a:spAutoFit/>
            </a:bodyPr>
            <a:lstStyle/>
            <a:p>
              <a:r>
                <a:rPr lang="en-US" altLang="zh-CN" sz="2400"/>
                <a:t>u,6</a:t>
              </a:r>
            </a:p>
          </p:txBody>
        </p:sp>
        <p:sp>
          <p:nvSpPr>
            <p:cNvPr id="539671" name="Text Box 39"/>
            <p:cNvSpPr txBox="1">
              <a:spLocks noChangeArrowheads="1"/>
            </p:cNvSpPr>
            <p:nvPr/>
          </p:nvSpPr>
          <p:spPr bwMode="auto">
            <a:xfrm>
              <a:off x="2653" y="2205"/>
              <a:ext cx="383" cy="288"/>
            </a:xfrm>
            <a:prstGeom prst="rect">
              <a:avLst/>
            </a:prstGeom>
            <a:noFill/>
            <a:ln w="9525">
              <a:noFill/>
              <a:miter lim="800000"/>
              <a:headEnd/>
              <a:tailEnd/>
            </a:ln>
          </p:spPr>
          <p:txBody>
            <a:bodyPr wrap="none">
              <a:spAutoFit/>
            </a:bodyPr>
            <a:lstStyle/>
            <a:p>
              <a:r>
                <a:rPr lang="en-US" altLang="zh-CN" sz="2400"/>
                <a:t>u,4</a:t>
              </a:r>
            </a:p>
          </p:txBody>
        </p:sp>
        <p:sp>
          <p:nvSpPr>
            <p:cNvPr id="539672" name="Text Box 40"/>
            <p:cNvSpPr txBox="1">
              <a:spLocks noChangeArrowheads="1"/>
            </p:cNvSpPr>
            <p:nvPr/>
          </p:nvSpPr>
          <p:spPr bwMode="auto">
            <a:xfrm>
              <a:off x="3470" y="2205"/>
              <a:ext cx="383" cy="288"/>
            </a:xfrm>
            <a:prstGeom prst="rect">
              <a:avLst/>
            </a:prstGeom>
            <a:noFill/>
            <a:ln w="9525">
              <a:noFill/>
              <a:miter lim="800000"/>
              <a:headEnd/>
              <a:tailEnd/>
            </a:ln>
          </p:spPr>
          <p:txBody>
            <a:bodyPr wrap="none">
              <a:spAutoFit/>
            </a:bodyPr>
            <a:lstStyle/>
            <a:p>
              <a:r>
                <a:rPr lang="en-US" altLang="zh-CN" sz="2400"/>
                <a:t>u,2</a:t>
              </a:r>
            </a:p>
          </p:txBody>
        </p:sp>
        <p:sp>
          <p:nvSpPr>
            <p:cNvPr id="539673" name="Text Box 41"/>
            <p:cNvSpPr txBox="1">
              <a:spLocks noChangeArrowheads="1"/>
            </p:cNvSpPr>
            <p:nvPr/>
          </p:nvSpPr>
          <p:spPr bwMode="auto">
            <a:xfrm>
              <a:off x="1066" y="2251"/>
              <a:ext cx="383" cy="288"/>
            </a:xfrm>
            <a:prstGeom prst="rect">
              <a:avLst/>
            </a:prstGeom>
            <a:noFill/>
            <a:ln w="9525">
              <a:noFill/>
              <a:miter lim="800000"/>
              <a:headEnd/>
              <a:tailEnd/>
            </a:ln>
          </p:spPr>
          <p:txBody>
            <a:bodyPr wrap="none">
              <a:spAutoFit/>
            </a:bodyPr>
            <a:lstStyle/>
            <a:p>
              <a:r>
                <a:rPr lang="en-US" altLang="zh-CN" sz="2400"/>
                <a:t>d,1</a:t>
              </a:r>
            </a:p>
          </p:txBody>
        </p:sp>
        <p:sp>
          <p:nvSpPr>
            <p:cNvPr id="539674" name="Text Box 42"/>
            <p:cNvSpPr txBox="1">
              <a:spLocks noChangeArrowheads="1"/>
            </p:cNvSpPr>
            <p:nvPr/>
          </p:nvSpPr>
          <p:spPr bwMode="auto">
            <a:xfrm>
              <a:off x="884" y="2462"/>
              <a:ext cx="244" cy="288"/>
            </a:xfrm>
            <a:prstGeom prst="rect">
              <a:avLst/>
            </a:prstGeom>
            <a:noFill/>
            <a:ln w="9525">
              <a:noFill/>
              <a:miter lim="800000"/>
              <a:headEnd/>
              <a:tailEnd/>
            </a:ln>
          </p:spPr>
          <p:txBody>
            <a:bodyPr wrap="none">
              <a:spAutoFit/>
            </a:bodyPr>
            <a:lstStyle/>
            <a:p>
              <a:r>
                <a:rPr lang="en-US" altLang="zh-CN" sz="2400"/>
                <a:t>S</a:t>
              </a:r>
            </a:p>
          </p:txBody>
        </p:sp>
        <p:sp>
          <p:nvSpPr>
            <p:cNvPr id="539675" name="Text Box 43"/>
            <p:cNvSpPr txBox="1">
              <a:spLocks noChangeArrowheads="1"/>
            </p:cNvSpPr>
            <p:nvPr/>
          </p:nvSpPr>
          <p:spPr bwMode="auto">
            <a:xfrm>
              <a:off x="4591" y="2462"/>
              <a:ext cx="233" cy="288"/>
            </a:xfrm>
            <a:prstGeom prst="rect">
              <a:avLst/>
            </a:prstGeom>
            <a:noFill/>
            <a:ln w="9525">
              <a:noFill/>
              <a:miter lim="800000"/>
              <a:headEnd/>
              <a:tailEnd/>
            </a:ln>
          </p:spPr>
          <p:txBody>
            <a:bodyPr wrap="none">
              <a:spAutoFit/>
            </a:bodyPr>
            <a:lstStyle/>
            <a:p>
              <a:r>
                <a:rPr lang="en-US" altLang="zh-CN" sz="2400"/>
                <a:t>T</a:t>
              </a:r>
            </a:p>
          </p:txBody>
        </p:sp>
      </p:grpSp>
      <p:sp>
        <p:nvSpPr>
          <p:cNvPr id="539660" name="标题 44"/>
          <p:cNvSpPr>
            <a:spLocks noGrp="1"/>
          </p:cNvSpPr>
          <p:nvPr>
            <p:ph type="title"/>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a:t>
            </a:r>
            <a:endParaRPr lang="zh-CN" altLang="en-US" sz="3600" kern="0" dirty="0">
              <a:latin typeface="+mj-lt"/>
              <a:cs typeface="+mj-cs"/>
            </a:endParaRPr>
          </a:p>
        </p:txBody>
      </p:sp>
      <p:pic>
        <p:nvPicPr>
          <p:cNvPr id="553986" name="Picture 1" descr="C:\Users\hp\AppData\Roaming\Tencent\Users\648774553\QQ\WinTemp\RichOle\WWMJY5AO7TJZC66YNA4M1G8.jpg"/>
          <p:cNvPicPr>
            <a:picLocks noChangeAspect="1" noChangeArrowheads="1"/>
          </p:cNvPicPr>
          <p:nvPr/>
        </p:nvPicPr>
        <p:blipFill>
          <a:blip r:embed="rId2"/>
          <a:srcRect/>
          <a:stretch>
            <a:fillRect/>
          </a:stretch>
        </p:blipFill>
        <p:spPr bwMode="auto">
          <a:xfrm>
            <a:off x="323850" y="1916113"/>
            <a:ext cx="7258050" cy="4392612"/>
          </a:xfrm>
          <a:prstGeom prst="rect">
            <a:avLst/>
          </a:prstGeom>
          <a:noFill/>
          <a:ln w="9525">
            <a:noFill/>
            <a:miter lim="800000"/>
            <a:headEnd/>
            <a:tailEnd/>
          </a:ln>
        </p:spPr>
      </p:pic>
      <p:sp>
        <p:nvSpPr>
          <p:cNvPr id="3" name="圆角矩形标注 2"/>
          <p:cNvSpPr/>
          <p:nvPr/>
        </p:nvSpPr>
        <p:spPr>
          <a:xfrm>
            <a:off x="2771775" y="1125538"/>
            <a:ext cx="1439863" cy="574675"/>
          </a:xfrm>
          <a:prstGeom prst="wedgeRoundRectCallout">
            <a:avLst>
              <a:gd name="adj1" fmla="val -49439"/>
              <a:gd name="adj2" fmla="val 1051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TYPO</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Efficiency</a:t>
            </a:r>
            <a:endParaRPr lang="zh-CN" altLang="en-US" sz="3600" kern="0" dirty="0">
              <a:latin typeface="+mj-lt"/>
              <a:cs typeface="+mj-cs"/>
            </a:endParaRPr>
          </a:p>
        </p:txBody>
      </p:sp>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317443" name="Picture 1" descr="C:\Users\hp\AppData\Roaming\Tencent\Users\648774553\QQ\WinTemp\RichOle\}7A5QAD~L}3U3NR7X1V(0K6.jpg"/>
          <p:cNvPicPr>
            <a:picLocks noChangeAspect="1" noChangeArrowheads="1"/>
          </p:cNvPicPr>
          <p:nvPr/>
        </p:nvPicPr>
        <p:blipFill>
          <a:blip r:embed="rId2"/>
          <a:srcRect/>
          <a:stretch>
            <a:fillRect/>
          </a:stretch>
        </p:blipFill>
        <p:spPr bwMode="auto">
          <a:xfrm>
            <a:off x="250825" y="1222375"/>
            <a:ext cx="2724150" cy="5381625"/>
          </a:xfrm>
          <a:prstGeom prst="rect">
            <a:avLst/>
          </a:prstGeom>
          <a:noFill/>
          <a:ln w="9525">
            <a:noFill/>
            <a:miter lim="800000"/>
            <a:headEnd/>
            <a:tailEnd/>
          </a:ln>
        </p:spPr>
      </p:pic>
      <p:sp>
        <p:nvSpPr>
          <p:cNvPr id="2" name="TextBox 1"/>
          <p:cNvSpPr txBox="1">
            <a:spLocks noRot="1" noChangeAspect="1" noMove="1" noResize="1" noEditPoints="1" noAdjustHandles="1" noChangeArrowheads="1" noChangeShapeType="1" noTextEdit="1"/>
          </p:cNvSpPr>
          <p:nvPr/>
        </p:nvSpPr>
        <p:spPr>
          <a:xfrm>
            <a:off x="4283968" y="4149080"/>
            <a:ext cx="2543146" cy="646331"/>
          </a:xfrm>
          <a:prstGeom prst="rect">
            <a:avLst/>
          </a:prstGeom>
          <a:blipFill rotWithShape="1">
            <a:blip r:embed="rId3" cstate="print"/>
            <a:stretch>
              <a:fillRect/>
            </a:stretch>
          </a:blipFill>
        </p:spPr>
        <p:txBody>
          <a:bodyPr/>
          <a:lstStyle/>
          <a:p>
            <a:pPr fontAlgn="auto">
              <a:spcBef>
                <a:spcPts val="0"/>
              </a:spcBef>
              <a:spcAft>
                <a:spcPts val="0"/>
              </a:spcAft>
              <a:defRPr/>
            </a:pPr>
            <a:r>
              <a:rPr lang="zh-CN" altLang="en-US">
                <a:noFill/>
                <a:latin typeface="+mn-lt"/>
                <a:ea typeface="+mn-ea"/>
              </a:rPr>
              <a:t>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a:t>
            </a:r>
            <a:endParaRPr lang="zh-CN" altLang="en-US" sz="3600" kern="0" dirty="0">
              <a:latin typeface="+mj-lt"/>
              <a:cs typeface="+mj-cs"/>
            </a:endParaRPr>
          </a:p>
        </p:txBody>
      </p:sp>
      <p:sp>
        <p:nvSpPr>
          <p:cNvPr id="10" name="矩形 9"/>
          <p:cNvSpPr/>
          <p:nvPr/>
        </p:nvSpPr>
        <p:spPr>
          <a:xfrm>
            <a:off x="323850" y="1989138"/>
            <a:ext cx="2392363" cy="830262"/>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err="1"/>
              <a:t>ocurrance</a:t>
            </a:r>
            <a:endParaRPr lang="en-US" altLang="zh-CN" sz="2400" dirty="0"/>
          </a:p>
          <a:p>
            <a:pPr marL="342900" indent="-342900" fontAlgn="auto">
              <a:spcBef>
                <a:spcPts val="0"/>
              </a:spcBef>
              <a:spcAft>
                <a:spcPts val="0"/>
              </a:spcAft>
              <a:buFont typeface="Arial" pitchFamily="34" charset="0"/>
              <a:buChar char="•"/>
              <a:defRPr/>
            </a:pPr>
            <a:r>
              <a:rPr lang="en-US" altLang="zh-CN" sz="2400" dirty="0"/>
              <a:t>occurrence</a:t>
            </a:r>
            <a:endParaRPr lang="zh-CN" altLang="en-US" sz="2400" dirty="0"/>
          </a:p>
        </p:txBody>
      </p:sp>
      <p:sp>
        <p:nvSpPr>
          <p:cNvPr id="11" name="矩形 10"/>
          <p:cNvSpPr/>
          <p:nvPr/>
        </p:nvSpPr>
        <p:spPr>
          <a:xfrm>
            <a:off x="177800" y="1196975"/>
            <a:ext cx="39624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How similar are two strings ?</a:t>
            </a:r>
            <a:endParaRPr lang="zh-CN" altLang="en-US" sz="2400" dirty="0"/>
          </a:p>
        </p:txBody>
      </p:sp>
      <p:pic>
        <p:nvPicPr>
          <p:cNvPr id="542724" name="Picture 2"/>
          <p:cNvPicPr>
            <a:picLocks noChangeAspect="1" noChangeArrowheads="1"/>
          </p:cNvPicPr>
          <p:nvPr/>
        </p:nvPicPr>
        <p:blipFill>
          <a:blip r:embed="rId2"/>
          <a:srcRect/>
          <a:stretch>
            <a:fillRect/>
          </a:stretch>
        </p:blipFill>
        <p:spPr bwMode="auto">
          <a:xfrm>
            <a:off x="4859338" y="963613"/>
            <a:ext cx="3783012"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mj-lt"/>
                <a:cs typeface="+mj-cs"/>
              </a:rPr>
              <a:t>Edit Distance</a:t>
            </a:r>
            <a:endParaRPr lang="zh-CN" altLang="en-US" sz="3600" kern="0" dirty="0">
              <a:latin typeface="+mj-lt"/>
              <a:cs typeface="+mj-cs"/>
            </a:endParaRPr>
          </a:p>
        </p:txBody>
      </p:sp>
      <p:sp>
        <p:nvSpPr>
          <p:cNvPr id="10" name="矩形 9"/>
          <p:cNvSpPr/>
          <p:nvPr/>
        </p:nvSpPr>
        <p:spPr>
          <a:xfrm>
            <a:off x="288925" y="1497013"/>
            <a:ext cx="3960813" cy="120015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400" dirty="0"/>
              <a:t>Basis for Unix diff.</a:t>
            </a:r>
          </a:p>
          <a:p>
            <a:pPr marL="342900" indent="-342900" fontAlgn="auto">
              <a:spcBef>
                <a:spcPts val="0"/>
              </a:spcBef>
              <a:spcAft>
                <a:spcPts val="0"/>
              </a:spcAft>
              <a:buFont typeface="Arial" pitchFamily="34" charset="0"/>
              <a:buChar char="•"/>
              <a:defRPr/>
            </a:pPr>
            <a:r>
              <a:rPr lang="en-US" altLang="zh-CN" sz="2400" dirty="0"/>
              <a:t>Speech recognition.</a:t>
            </a:r>
          </a:p>
          <a:p>
            <a:pPr marL="342900" indent="-342900" fontAlgn="auto">
              <a:spcBef>
                <a:spcPts val="0"/>
              </a:spcBef>
              <a:spcAft>
                <a:spcPts val="0"/>
              </a:spcAft>
              <a:buFont typeface="Arial" pitchFamily="34" charset="0"/>
              <a:buChar char="•"/>
              <a:defRPr/>
            </a:pPr>
            <a:r>
              <a:rPr lang="en-US" altLang="zh-CN" sz="2400" dirty="0"/>
              <a:t>Computational </a:t>
            </a:r>
            <a:r>
              <a:rPr lang="en-US" altLang="zh-CN" sz="2400" dirty="0" err="1"/>
              <a:t>biology.c</a:t>
            </a:r>
            <a:endParaRPr lang="zh-CN" altLang="en-US" sz="2400" dirty="0"/>
          </a:p>
        </p:txBody>
      </p:sp>
      <p:sp>
        <p:nvSpPr>
          <p:cNvPr id="11" name="矩形 10"/>
          <p:cNvSpPr/>
          <p:nvPr/>
        </p:nvSpPr>
        <p:spPr>
          <a:xfrm>
            <a:off x="177800" y="1035050"/>
            <a:ext cx="19812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Applications.</a:t>
            </a:r>
            <a:endParaRPr lang="zh-CN" altLang="en-US" sz="2400" dirty="0"/>
          </a:p>
        </p:txBody>
      </p:sp>
      <p:sp>
        <p:nvSpPr>
          <p:cNvPr id="6" name="矩形 5"/>
          <p:cNvSpPr/>
          <p:nvPr/>
        </p:nvSpPr>
        <p:spPr>
          <a:xfrm>
            <a:off x="177800" y="2751138"/>
            <a:ext cx="8210550"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Edit Distance.</a:t>
            </a:r>
            <a:r>
              <a:rPr lang="en-US" altLang="zh-CN" sz="2400" dirty="0"/>
              <a:t> [</a:t>
            </a:r>
            <a:r>
              <a:rPr lang="en-US" altLang="zh-CN" sz="2400" dirty="0" err="1"/>
              <a:t>Levenshtein</a:t>
            </a:r>
            <a:r>
              <a:rPr lang="en-US" altLang="zh-CN" sz="2400" dirty="0"/>
              <a:t> 1966, Needleman-</a:t>
            </a:r>
            <a:r>
              <a:rPr lang="en-US" altLang="zh-CN" sz="2400" dirty="0" err="1"/>
              <a:t>Wunsch</a:t>
            </a:r>
            <a:r>
              <a:rPr lang="en-US" altLang="zh-CN" sz="2400" dirty="0"/>
              <a:t> 1970]</a:t>
            </a:r>
            <a:endParaRPr lang="zh-CN" altLang="en-US" sz="2400" dirty="0"/>
          </a:p>
        </p:txBody>
      </p:sp>
      <p:sp>
        <p:nvSpPr>
          <p:cNvPr id="7" name="矩形 6"/>
          <p:cNvSpPr>
            <a:spLocks noRot="1" noChangeAspect="1" noMove="1" noResize="1" noEditPoints="1" noAdjustHandles="1" noChangeArrowheads="1" noChangeShapeType="1" noTextEdit="1"/>
          </p:cNvSpPr>
          <p:nvPr/>
        </p:nvSpPr>
        <p:spPr>
          <a:xfrm>
            <a:off x="288963" y="3420790"/>
            <a:ext cx="8091077" cy="859531"/>
          </a:xfrm>
          <a:prstGeom prst="rect">
            <a:avLst/>
          </a:prstGeom>
          <a:blipFill rotWithShape="1">
            <a:blip r:embed="rId2" cstate="print"/>
            <a:stretch>
              <a:fillRect l="-979" t="-4965" b="-14894"/>
            </a:stretch>
          </a:blipFill>
          <a:ln>
            <a:noFill/>
          </a:ln>
        </p:spPr>
        <p:txBody>
          <a:bodyPr/>
          <a:lstStyle/>
          <a:p>
            <a:pPr fontAlgn="auto">
              <a:spcBef>
                <a:spcPts val="0"/>
              </a:spcBef>
              <a:spcAft>
                <a:spcPts val="0"/>
              </a:spcAft>
              <a:defRPr/>
            </a:pPr>
            <a:r>
              <a:rPr lang="zh-CN" altLang="en-US">
                <a:noFill/>
                <a:latin typeface="+mn-lt"/>
                <a:ea typeface="+mn-ea"/>
              </a:rPr>
              <a:t> </a:t>
            </a:r>
          </a:p>
        </p:txBody>
      </p:sp>
      <p:sp>
        <p:nvSpPr>
          <p:cNvPr id="543750" name="AutoShape 1" descr="C:\Users\hp\AppData\Roaming\Tencent\Users\648774553\QQ\WinTemp\RichOle\EXTVT6BB3K[a1]MI5}ODE.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543751" name="Picture 2" descr="C:\Users\hp\AppData\Roaming\Tencent\Users\648774553\QQ\WinTemp\RichOle\E[~G]I0490R)A0A5{KJB`WN.jpg"/>
          <p:cNvPicPr>
            <a:picLocks noChangeAspect="1" noChangeArrowheads="1"/>
          </p:cNvPicPr>
          <p:nvPr/>
        </p:nvPicPr>
        <p:blipFill>
          <a:blip r:embed="rId3"/>
          <a:srcRect/>
          <a:stretch>
            <a:fillRect/>
          </a:stretch>
        </p:blipFill>
        <p:spPr bwMode="auto">
          <a:xfrm>
            <a:off x="52388" y="4410075"/>
            <a:ext cx="9067800"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sz="3200" b="1" dirty="0" smtClean="0"/>
              <a:t>Sequence Alignment</a:t>
            </a:r>
            <a:endParaRPr altLang="en-US" sz="3200" b="1" dirty="0"/>
          </a:p>
        </p:txBody>
      </p:sp>
      <p:sp>
        <p:nvSpPr>
          <p:cNvPr id="4" name="矩形 3"/>
          <p:cNvSpPr/>
          <p:nvPr/>
        </p:nvSpPr>
        <p:spPr>
          <a:xfrm>
            <a:off x="273050" y="1196975"/>
            <a:ext cx="8459788" cy="1754188"/>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400" b="1" dirty="0">
                <a:solidFill>
                  <a:srgbClr val="00B0F0"/>
                </a:solidFill>
              </a:rPr>
              <a:t>Goal: </a:t>
            </a:r>
            <a:r>
              <a:rPr lang="en-US" altLang="zh-CN" dirty="0">
                <a:latin typeface="Tahoma" pitchFamily="34" charset="0"/>
                <a:ea typeface="Tahoma" pitchFamily="34" charset="0"/>
                <a:cs typeface="Tahoma" pitchFamily="34" charset="0"/>
              </a:rPr>
              <a:t>Given two strings X = x1 x2 . . . </a:t>
            </a:r>
            <a:r>
              <a:rPr lang="en-US" altLang="zh-CN" dirty="0" err="1">
                <a:latin typeface="Tahoma" pitchFamily="34" charset="0"/>
                <a:ea typeface="Tahoma" pitchFamily="34" charset="0"/>
                <a:cs typeface="Tahoma" pitchFamily="34" charset="0"/>
              </a:rPr>
              <a:t>xm</a:t>
            </a:r>
            <a:r>
              <a:rPr lang="en-US" altLang="zh-CN" dirty="0">
                <a:latin typeface="Tahoma" pitchFamily="34" charset="0"/>
                <a:ea typeface="Tahoma" pitchFamily="34" charset="0"/>
                <a:cs typeface="Tahoma" pitchFamily="34" charset="0"/>
              </a:rPr>
              <a:t> and Y = y1 y2 . . . </a:t>
            </a:r>
            <a:r>
              <a:rPr lang="en-US" altLang="zh-CN" dirty="0" err="1">
                <a:latin typeface="Tahoma" pitchFamily="34" charset="0"/>
                <a:ea typeface="Tahoma" pitchFamily="34" charset="0"/>
                <a:cs typeface="Tahoma" pitchFamily="34" charset="0"/>
              </a:rPr>
              <a:t>yn</a:t>
            </a:r>
            <a:r>
              <a:rPr lang="en-US" altLang="zh-CN" dirty="0">
                <a:latin typeface="Tahoma" pitchFamily="34" charset="0"/>
                <a:ea typeface="Tahoma" pitchFamily="34" charset="0"/>
                <a:cs typeface="Tahoma" pitchFamily="34" charset="0"/>
              </a:rPr>
              <a:t> find</a:t>
            </a:r>
          </a:p>
          <a:p>
            <a:pPr fontAlgn="auto">
              <a:spcBef>
                <a:spcPts val="0"/>
              </a:spcBef>
              <a:spcAft>
                <a:spcPts val="0"/>
              </a:spcAft>
              <a:defRPr/>
            </a:pPr>
            <a:r>
              <a:rPr lang="en-US" altLang="zh-CN" dirty="0">
                <a:latin typeface="Tahoma" pitchFamily="34" charset="0"/>
                <a:ea typeface="Tahoma" pitchFamily="34" charset="0"/>
                <a:cs typeface="Tahoma" pitchFamily="34" charset="0"/>
              </a:rPr>
              <a:t>alignment of minimum cost.</a:t>
            </a:r>
            <a:endParaRPr lang="en-US" altLang="zh-CN" sz="2400" dirty="0"/>
          </a:p>
          <a:p>
            <a:pPr fontAlgn="auto">
              <a:spcBef>
                <a:spcPts val="0"/>
              </a:spcBef>
              <a:spcAft>
                <a:spcPts val="0"/>
              </a:spcAft>
              <a:defRPr/>
            </a:pPr>
            <a:r>
              <a:rPr lang="en-US" altLang="zh-CN" sz="2400" b="1" dirty="0">
                <a:solidFill>
                  <a:srgbClr val="00B0F0"/>
                </a:solidFill>
              </a:rPr>
              <a:t>Def. </a:t>
            </a:r>
            <a:r>
              <a:rPr lang="en-US" altLang="zh-CN" dirty="0">
                <a:latin typeface="Tahoma" pitchFamily="34" charset="0"/>
                <a:ea typeface="Tahoma" pitchFamily="34" charset="0"/>
                <a:cs typeface="Tahoma" pitchFamily="34" charset="0"/>
              </a:rPr>
              <a:t>An </a:t>
            </a:r>
            <a:r>
              <a:rPr lang="en-US" altLang="zh-CN" dirty="0">
                <a:solidFill>
                  <a:srgbClr val="FF0000"/>
                </a:solidFill>
                <a:latin typeface="Tahoma" pitchFamily="34" charset="0"/>
                <a:ea typeface="Tahoma" pitchFamily="34" charset="0"/>
                <a:cs typeface="Tahoma" pitchFamily="34" charset="0"/>
              </a:rPr>
              <a:t>alignment</a:t>
            </a:r>
            <a:r>
              <a:rPr lang="en-US" altLang="zh-CN" dirty="0">
                <a:latin typeface="Tahoma" pitchFamily="34" charset="0"/>
                <a:ea typeface="Tahoma" pitchFamily="34" charset="0"/>
                <a:cs typeface="Tahoma" pitchFamily="34" charset="0"/>
              </a:rPr>
              <a:t> M is a set of ordered pairs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such that each item occurs in at most one pair and no crossings.</a:t>
            </a:r>
            <a:endParaRPr lang="en-US" altLang="zh-CN" sz="2400" dirty="0"/>
          </a:p>
          <a:p>
            <a:pPr fontAlgn="auto">
              <a:spcBef>
                <a:spcPts val="0"/>
              </a:spcBef>
              <a:spcAft>
                <a:spcPts val="0"/>
              </a:spcAft>
              <a:defRPr/>
            </a:pPr>
            <a:r>
              <a:rPr lang="en-US" altLang="zh-CN" sz="2400" b="1" dirty="0">
                <a:solidFill>
                  <a:srgbClr val="00B0F0"/>
                </a:solidFill>
              </a:rPr>
              <a:t>Def. </a:t>
            </a:r>
            <a:r>
              <a:rPr lang="en-US" altLang="zh-CN" dirty="0">
                <a:latin typeface="Tahoma" pitchFamily="34" charset="0"/>
                <a:ea typeface="Tahoma" pitchFamily="34" charset="0"/>
                <a:cs typeface="Tahoma" pitchFamily="34" charset="0"/>
              </a:rPr>
              <a:t>The pair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and xi'-</a:t>
            </a:r>
            <a:r>
              <a:rPr lang="en-US" altLang="zh-CN" dirty="0" err="1">
                <a:latin typeface="Tahoma" pitchFamily="34" charset="0"/>
                <a:ea typeface="Tahoma" pitchFamily="34" charset="0"/>
                <a:cs typeface="Tahoma" pitchFamily="34" charset="0"/>
              </a:rPr>
              <a:t>yj</a:t>
            </a:r>
            <a:r>
              <a:rPr lang="en-US" altLang="zh-CN" dirty="0">
                <a:latin typeface="Tahoma" pitchFamily="34" charset="0"/>
                <a:ea typeface="Tahoma" pitchFamily="34" charset="0"/>
                <a:cs typeface="Tahoma" pitchFamily="34" charset="0"/>
              </a:rPr>
              <a:t>' </a:t>
            </a:r>
            <a:r>
              <a:rPr lang="en-US" altLang="zh-CN" dirty="0">
                <a:solidFill>
                  <a:srgbClr val="FF0000"/>
                </a:solidFill>
                <a:latin typeface="Tahoma" pitchFamily="34" charset="0"/>
                <a:ea typeface="Tahoma" pitchFamily="34" charset="0"/>
                <a:cs typeface="Tahoma" pitchFamily="34" charset="0"/>
              </a:rPr>
              <a:t>cross</a:t>
            </a:r>
            <a:r>
              <a:rPr lang="en-US" altLang="zh-CN" dirty="0">
                <a:latin typeface="Tahoma" pitchFamily="34" charset="0"/>
                <a:ea typeface="Tahoma" pitchFamily="34" charset="0"/>
                <a:cs typeface="Tahoma" pitchFamily="34" charset="0"/>
              </a:rPr>
              <a:t> if i &lt; i', but j &gt; j'.</a:t>
            </a:r>
          </a:p>
        </p:txBody>
      </p:sp>
      <p:pic>
        <p:nvPicPr>
          <p:cNvPr id="544771" name="Picture 1" descr="C:\Users\hp\AppData\Roaming\Tencent\Users\648774553\QQ\WinTemp\RichOle\AVUGYF258~JKHR_GSDM4MH1.jpg"/>
          <p:cNvPicPr>
            <a:picLocks noChangeAspect="1" noChangeArrowheads="1"/>
          </p:cNvPicPr>
          <p:nvPr/>
        </p:nvPicPr>
        <p:blipFill>
          <a:blip r:embed="rId2"/>
          <a:srcRect/>
          <a:stretch>
            <a:fillRect/>
          </a:stretch>
        </p:blipFill>
        <p:spPr bwMode="auto">
          <a:xfrm>
            <a:off x="882650" y="3122613"/>
            <a:ext cx="6858000" cy="1346200"/>
          </a:xfrm>
          <a:prstGeom prst="rect">
            <a:avLst/>
          </a:prstGeom>
          <a:noFill/>
          <a:ln w="9525">
            <a:noFill/>
            <a:miter lim="800000"/>
            <a:headEnd/>
            <a:tailEnd/>
          </a:ln>
        </p:spPr>
      </p:pic>
      <p:pic>
        <p:nvPicPr>
          <p:cNvPr id="544772" name="Picture 2" descr="C:\Users\hp\AppData\Roaming\Tencent\Users\648774553\QQ\WinTemp\RichOle\XH$3IRAQ8@X80QC}XZ6O`GR.jpg"/>
          <p:cNvPicPr>
            <a:picLocks noChangeAspect="1" noChangeArrowheads="1"/>
          </p:cNvPicPr>
          <p:nvPr/>
        </p:nvPicPr>
        <p:blipFill>
          <a:blip r:embed="rId3"/>
          <a:srcRect/>
          <a:stretch>
            <a:fillRect/>
          </a:stretch>
        </p:blipFill>
        <p:spPr bwMode="auto">
          <a:xfrm>
            <a:off x="5111750" y="4581525"/>
            <a:ext cx="3621088" cy="2127250"/>
          </a:xfrm>
          <a:prstGeom prst="rect">
            <a:avLst/>
          </a:prstGeom>
          <a:noFill/>
          <a:ln w="9525">
            <a:noFill/>
            <a:miter lim="800000"/>
            <a:headEnd/>
            <a:tailEnd/>
          </a:ln>
        </p:spPr>
      </p:pic>
      <p:pic>
        <p:nvPicPr>
          <p:cNvPr id="544773" name="Picture 3" descr="C:\Users\hp\AppData\Roaming\Tencent\Users\648774553\QQ\WinTemp\RichOle\4$8Y{[`D475R(S~8S]HBHUE.jpg"/>
          <p:cNvPicPr>
            <a:picLocks noChangeAspect="1" noChangeArrowheads="1"/>
          </p:cNvPicPr>
          <p:nvPr/>
        </p:nvPicPr>
        <p:blipFill>
          <a:blip r:embed="rId4"/>
          <a:srcRect/>
          <a:stretch>
            <a:fillRect/>
          </a:stretch>
        </p:blipFill>
        <p:spPr bwMode="auto">
          <a:xfrm>
            <a:off x="273050" y="4851400"/>
            <a:ext cx="4702175" cy="7937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mj-lt"/>
                <a:cs typeface="+mj-cs"/>
              </a:rPr>
              <a:t>Sequence Alignment: Problem Structure</a:t>
            </a:r>
            <a:endParaRPr lang="zh-CN" altLang="en-US" sz="3600" kern="0" dirty="0">
              <a:latin typeface="+mj-lt"/>
              <a:cs typeface="+mj-cs"/>
            </a:endParaRPr>
          </a:p>
        </p:txBody>
      </p:sp>
      <p:sp>
        <p:nvSpPr>
          <p:cNvPr id="8" name="矩形 7"/>
          <p:cNvSpPr/>
          <p:nvPr/>
        </p:nvSpPr>
        <p:spPr>
          <a:xfrm>
            <a:off x="177800" y="1060450"/>
            <a:ext cx="8786813"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Def.</a:t>
            </a:r>
            <a:r>
              <a:rPr lang="en-US" altLang="zh-CN" sz="2400" dirty="0"/>
              <a:t> OPT(i, j) = min cost of aligning strings x1 x2 . . . xi and y1 y2 . . . </a:t>
            </a:r>
            <a:r>
              <a:rPr lang="en-US" altLang="zh-CN" sz="2400" dirty="0" err="1"/>
              <a:t>yj</a:t>
            </a:r>
            <a:r>
              <a:rPr lang="en-US" altLang="zh-CN" sz="2400" dirty="0"/>
              <a:t>.</a:t>
            </a:r>
            <a:endParaRPr lang="zh-CN" altLang="en-US" sz="2400" dirty="0"/>
          </a:p>
        </p:txBody>
      </p:sp>
      <p:sp>
        <p:nvSpPr>
          <p:cNvPr id="10" name="矩形 9"/>
          <p:cNvSpPr/>
          <p:nvPr/>
        </p:nvSpPr>
        <p:spPr>
          <a:xfrm>
            <a:off x="177800" y="1682750"/>
            <a:ext cx="8786813" cy="286226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1: OPT matches xi-</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mismatch for xi-</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 min cost of aligning two </a:t>
            </a:r>
            <a:r>
              <a:rPr lang="en-US" altLang="zh-CN" sz="2000" dirty="0">
                <a:latin typeface="Arial Unicode MS" pitchFamily="34" charset="-122"/>
                <a:ea typeface="Arial Unicode MS" pitchFamily="34" charset="-122"/>
                <a:cs typeface="Arial Unicode MS" pitchFamily="34" charset="-122"/>
              </a:rPr>
              <a:t>strings </a:t>
            </a:r>
            <a:r>
              <a:rPr lang="zh-CN" altLang="en-US" sz="1600" dirty="0">
                <a:solidFill>
                  <a:schemeClr val="accent2">
                    <a:lumMod val="75000"/>
                  </a:schemeClr>
                </a:solidFill>
                <a:latin typeface="Arial Unicode MS" pitchFamily="34" charset="-122"/>
                <a:ea typeface="Arial Unicode MS" pitchFamily="34" charset="-122"/>
                <a:cs typeface="Arial Unicode MS" pitchFamily="34" charset="-122"/>
              </a:rPr>
              <a:t>若</a:t>
            </a:r>
            <a:r>
              <a:rPr lang="en-US" altLang="zh-CN" sz="1600" dirty="0">
                <a:solidFill>
                  <a:schemeClr val="accent2">
                    <a:lumMod val="75000"/>
                  </a:schemeClr>
                </a:solidFill>
                <a:latin typeface="Arial Unicode MS" pitchFamily="34" charset="-122"/>
                <a:ea typeface="Arial Unicode MS" pitchFamily="34" charset="-122"/>
                <a:cs typeface="Arial Unicode MS" pitchFamily="34" charset="-122"/>
              </a:rPr>
              <a:t>XIYJ</a:t>
            </a:r>
            <a:r>
              <a:rPr lang="zh-CN" altLang="en-US" sz="1600" dirty="0">
                <a:solidFill>
                  <a:schemeClr val="accent2">
                    <a:lumMod val="75000"/>
                  </a:schemeClr>
                </a:solidFill>
                <a:latin typeface="Arial Unicode MS" pitchFamily="34" charset="-122"/>
                <a:ea typeface="Arial Unicode MS" pitchFamily="34" charset="-122"/>
                <a:cs typeface="Arial Unicode MS" pitchFamily="34" charset="-122"/>
              </a:rPr>
              <a:t>相同则同跳过</a:t>
            </a:r>
            <a:r>
              <a:rPr lang="en-US" altLang="zh-CN" sz="2000" dirty="0">
                <a:solidFill>
                  <a:schemeClr val="accent2">
                    <a:lumMod val="75000"/>
                  </a:schemeClr>
                </a:solidFill>
                <a:latin typeface="Arial Unicode MS" pitchFamily="34" charset="-122"/>
                <a:ea typeface="Arial Unicode MS" pitchFamily="34" charset="-122"/>
                <a:cs typeface="Arial Unicode MS" pitchFamily="34" charset="-122"/>
              </a:rPr>
              <a:t> </a:t>
            </a:r>
            <a:endParaRPr lang="en-US" altLang="zh-CN" sz="2000" dirty="0">
              <a:solidFill>
                <a:schemeClr val="accent2">
                  <a:lumMod val="75000"/>
                </a:schemeClr>
              </a:solidFill>
              <a:latin typeface="Arial Unicode MS" pitchFamily="34" charset="-122"/>
              <a:ea typeface="Arial Unicode MS" pitchFamily="34" charset="-122"/>
              <a:cs typeface="Arial Unicode MS" pitchFamily="34" charset="-122"/>
            </a:endParaRP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a:t>
            </a:r>
            <a:r>
              <a:rPr lang="es-ES" altLang="zh-CN" sz="2000" dirty="0">
                <a:latin typeface="Arial Unicode MS" pitchFamily="34" charset="-122"/>
                <a:ea typeface="Arial Unicode MS" pitchFamily="34" charset="-122"/>
                <a:cs typeface="Arial Unicode MS" pitchFamily="34" charset="-122"/>
              </a:rPr>
              <a:t>x1 x2 . . . xi-1 and y1 y2 . . . yj-1</a:t>
            </a:r>
            <a:endParaRPr lang="en-US" altLang="zh-CN" sz="2000" dirty="0">
              <a:latin typeface="Arial Unicode MS" pitchFamily="34" charset="-122"/>
              <a:ea typeface="Arial Unicode MS" pitchFamily="34" charset="-122"/>
              <a:cs typeface="Arial Unicode MS" pitchFamily="34" charset="-122"/>
            </a:endParaRPr>
          </a:p>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2a: OPT leaves xi unmatched.</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gap for xi and min cost of aligning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x1 x2 . . . xi-1 and y1 y2 . . . </a:t>
            </a:r>
            <a:r>
              <a:rPr lang="en-US" altLang="zh-CN" sz="2000" dirty="0" err="1">
                <a:latin typeface="Arial Unicode MS" pitchFamily="34" charset="-122"/>
                <a:ea typeface="Arial Unicode MS" pitchFamily="34" charset="-122"/>
                <a:cs typeface="Arial Unicode MS" pitchFamily="34" charset="-122"/>
              </a:rPr>
              <a:t>Yj</a:t>
            </a:r>
            <a:endParaRPr lang="en-US" altLang="zh-CN" sz="2000" dirty="0">
              <a:latin typeface="Arial Unicode MS" pitchFamily="34" charset="-122"/>
              <a:ea typeface="Arial Unicode MS" pitchFamily="34" charset="-122"/>
              <a:cs typeface="Arial Unicode MS" pitchFamily="34" charset="-122"/>
            </a:endParaRPr>
          </a:p>
          <a:p>
            <a:pPr marL="342900" indent="-342900" fontAlgn="auto">
              <a:spcBef>
                <a:spcPts val="0"/>
              </a:spcBef>
              <a:spcAft>
                <a:spcPts val="0"/>
              </a:spcAft>
              <a:buFont typeface="Arial" pitchFamily="34" charset="0"/>
              <a:buChar char="•"/>
              <a:defRPr/>
            </a:pPr>
            <a:r>
              <a:rPr lang="en-US" altLang="zh-CN" sz="2000" dirty="0">
                <a:latin typeface="Arial Unicode MS" pitchFamily="34" charset="-122"/>
                <a:ea typeface="Arial Unicode MS" pitchFamily="34" charset="-122"/>
                <a:cs typeface="Arial Unicode MS" pitchFamily="34" charset="-122"/>
              </a:rPr>
              <a:t>Case 2b: Case 2b: OPT leaves </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unmatched.</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–pay gap for </a:t>
            </a:r>
            <a:r>
              <a:rPr lang="en-US" altLang="zh-CN" sz="2000" dirty="0" err="1">
                <a:latin typeface="Arial Unicode MS" pitchFamily="34" charset="-122"/>
                <a:ea typeface="Arial Unicode MS" pitchFamily="34" charset="-122"/>
                <a:cs typeface="Arial Unicode MS" pitchFamily="34" charset="-122"/>
              </a:rPr>
              <a:t>yj</a:t>
            </a:r>
            <a:r>
              <a:rPr lang="en-US" altLang="zh-CN" sz="2000" dirty="0">
                <a:latin typeface="Arial Unicode MS" pitchFamily="34" charset="-122"/>
                <a:ea typeface="Arial Unicode MS" pitchFamily="34" charset="-122"/>
                <a:cs typeface="Arial Unicode MS" pitchFamily="34" charset="-122"/>
              </a:rPr>
              <a:t> and min cost of aligning </a:t>
            </a:r>
          </a:p>
          <a:p>
            <a:pPr fontAlgn="auto">
              <a:spcBef>
                <a:spcPts val="0"/>
              </a:spcBef>
              <a:spcAft>
                <a:spcPts val="0"/>
              </a:spcAft>
              <a:defRPr/>
            </a:pPr>
            <a:r>
              <a:rPr lang="en-US" altLang="zh-CN" sz="2000" dirty="0">
                <a:latin typeface="Arial Unicode MS" pitchFamily="34" charset="-122"/>
                <a:ea typeface="Arial Unicode MS" pitchFamily="34" charset="-122"/>
                <a:cs typeface="Arial Unicode MS" pitchFamily="34" charset="-122"/>
              </a:rPr>
              <a:t>	x1 x2 . . . xi and y1 y2 . . . yj-1</a:t>
            </a:r>
            <a:endParaRPr lang="zh-CN" altLang="en-US" sz="2000" dirty="0">
              <a:latin typeface="Arial Unicode MS" pitchFamily="34" charset="-122"/>
              <a:ea typeface="Arial Unicode MS" pitchFamily="34" charset="-122"/>
              <a:cs typeface="Arial Unicode MS" pitchFamily="34" charset="-122"/>
            </a:endParaRPr>
          </a:p>
        </p:txBody>
      </p:sp>
      <p:pic>
        <p:nvPicPr>
          <p:cNvPr id="545796" name="Picture 1" descr="C:\Users\hp\AppData\Roaming\Tencent\Users\648774553\QQ\WinTemp\RichOle\Y(DV(PVK`4UTZ2TP7LA5`T9.jpg"/>
          <p:cNvPicPr>
            <a:picLocks noChangeAspect="1" noChangeArrowheads="1"/>
          </p:cNvPicPr>
          <p:nvPr/>
        </p:nvPicPr>
        <p:blipFill>
          <a:blip r:embed="rId2"/>
          <a:srcRect/>
          <a:stretch>
            <a:fillRect/>
          </a:stretch>
        </p:blipFill>
        <p:spPr bwMode="auto">
          <a:xfrm>
            <a:off x="1476375" y="4695825"/>
            <a:ext cx="508635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Sequence Alignment: Algorithm</a:t>
            </a:r>
            <a:endParaRPr lang="zh-CN" altLang="en-US" sz="3600" kern="0" dirty="0">
              <a:latin typeface="+mj-lt"/>
              <a:cs typeface="+mj-cs"/>
            </a:endParaRPr>
          </a:p>
        </p:txBody>
      </p:sp>
      <p:sp>
        <p:nvSpPr>
          <p:cNvPr id="6" name="矩形 5"/>
          <p:cNvSpPr/>
          <p:nvPr/>
        </p:nvSpPr>
        <p:spPr>
          <a:xfrm>
            <a:off x="177800" y="10191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Sequence-Alignment.</a:t>
            </a:r>
            <a:r>
              <a:rPr lang="en-US" altLang="zh-CN" sz="2400" dirty="0"/>
              <a:t> Fill up an m-by-n array.</a:t>
            </a:r>
            <a:endParaRPr lang="zh-CN" altLang="en-US" sz="2400" dirty="0"/>
          </a:p>
        </p:txBody>
      </p:sp>
      <p:pic>
        <p:nvPicPr>
          <p:cNvPr id="546819" name="Picture 1" descr="C:\Users\hp\AppData\Roaming\Tencent\Users\648774553\QQ\WinTemp\RichOle\F)~5L4823DQJ1C`O9LT`4~M.jpg"/>
          <p:cNvPicPr>
            <a:picLocks noChangeAspect="1" noChangeArrowheads="1"/>
          </p:cNvPicPr>
          <p:nvPr/>
        </p:nvPicPr>
        <p:blipFill>
          <a:blip r:embed="rId2"/>
          <a:srcRect/>
          <a:stretch>
            <a:fillRect/>
          </a:stretch>
        </p:blipFill>
        <p:spPr bwMode="auto">
          <a:xfrm>
            <a:off x="177800" y="1609725"/>
            <a:ext cx="7131050" cy="3400425"/>
          </a:xfrm>
          <a:prstGeom prst="rect">
            <a:avLst/>
          </a:prstGeom>
          <a:noFill/>
          <a:ln w="9525">
            <a:noFill/>
            <a:miter lim="800000"/>
            <a:headEnd/>
            <a:tailEnd/>
          </a:ln>
        </p:spPr>
      </p:pic>
      <p:sp>
        <p:nvSpPr>
          <p:cNvPr id="7" name="矩形 6"/>
          <p:cNvSpPr>
            <a:spLocks noRot="1" noChangeAspect="1" noMove="1" noResize="1" noEditPoints="1" noAdjustHandles="1" noChangeArrowheads="1" noChangeShapeType="1" noTextEdit="1"/>
          </p:cNvSpPr>
          <p:nvPr/>
        </p:nvSpPr>
        <p:spPr>
          <a:xfrm>
            <a:off x="0" y="5229200"/>
            <a:ext cx="8358982" cy="1323439"/>
          </a:xfrm>
          <a:prstGeom prst="rect">
            <a:avLst/>
          </a:prstGeom>
          <a:blipFill rotWithShape="1">
            <a:blip r:embed="rId3" cstate="print"/>
            <a:stretch>
              <a:fillRect l="-584" t="-2304" b="-7373"/>
            </a:stretch>
          </a:blipFill>
          <a:ln>
            <a:noFill/>
          </a:ln>
        </p:spPr>
        <p:txBody>
          <a:bodyPr/>
          <a:lstStyle/>
          <a:p>
            <a:pPr fontAlgn="auto">
              <a:spcBef>
                <a:spcPts val="0"/>
              </a:spcBef>
              <a:spcAft>
                <a:spcPts val="0"/>
              </a:spcAft>
              <a:defRPr/>
            </a:pPr>
            <a:r>
              <a:rPr lang="zh-CN" altLang="en-US">
                <a:noFill/>
                <a:latin typeface="+mn-lt"/>
                <a:ea typeface="+mn-ea"/>
              </a:rPr>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8" name="Rectangle 6"/>
          <p:cNvSpPr>
            <a:spLocks noGrp="1" noChangeArrowheads="1"/>
          </p:cNvSpPr>
          <p:nvPr>
            <p:ph type="sldNum" sz="quarter" idx="12"/>
          </p:nvPr>
        </p:nvSpPr>
        <p:spPr>
          <a:noFill/>
        </p:spPr>
        <p:txBody>
          <a:bodyPr/>
          <a:lstStyle/>
          <a:p>
            <a:fld id="{D1C5A5BA-4FF0-4591-AC1C-146743C2A852}" type="slidenum">
              <a:rPr lang="en-US" altLang="zh-CN" smtClean="0">
                <a:ea typeface="宋体" charset="-122"/>
              </a:rPr>
              <a:pPr/>
              <a:t>115</a:t>
            </a:fld>
            <a:endParaRPr lang="en-US" altLang="zh-CN" smtClean="0">
              <a:ea typeface="宋体" charset="-122"/>
            </a:endParaRPr>
          </a:p>
        </p:txBody>
      </p:sp>
      <p:sp>
        <p:nvSpPr>
          <p:cNvPr id="540679" name="Rectangle 2"/>
          <p:cNvSpPr>
            <a:spLocks noChangeArrowheads="1"/>
          </p:cNvSpPr>
          <p:nvPr/>
        </p:nvSpPr>
        <p:spPr bwMode="auto">
          <a:xfrm>
            <a:off x="468313" y="1628775"/>
            <a:ext cx="8280400" cy="1552575"/>
          </a:xfrm>
          <a:prstGeom prst="rect">
            <a:avLst/>
          </a:prstGeom>
          <a:noFill/>
          <a:ln w="9525">
            <a:noFill/>
            <a:miter lim="800000"/>
            <a:headEnd/>
            <a:tailEnd/>
          </a:ln>
        </p:spPr>
        <p:txBody>
          <a:bodyPr anchor="ctr">
            <a:spAutoFit/>
          </a:bodyPr>
          <a:lstStyle/>
          <a:p>
            <a:pPr>
              <a:tabLst>
                <a:tab pos="723900" algn="l"/>
              </a:tabLst>
            </a:pPr>
            <a:r>
              <a:rPr lang="zh-CN" altLang="en-US" sz="2400" b="1">
                <a:solidFill>
                  <a:srgbClr val="A50021"/>
                </a:solidFill>
                <a:latin typeface="Times New Roman" pitchFamily="18" charset="0"/>
              </a:rPr>
              <a:t>像素点灰度值</a:t>
            </a:r>
            <a:r>
              <a:rPr lang="zh-CN" altLang="en-US" sz="2400" b="1">
                <a:latin typeface="Times New Roman" pitchFamily="18" charset="0"/>
              </a:rPr>
              <a:t>  </a:t>
            </a:r>
            <a:r>
              <a:rPr lang="en-US" altLang="zh-CN" sz="2400" b="1">
                <a:latin typeface="Times New Roman" pitchFamily="18" charset="0"/>
              </a:rPr>
              <a:t>0</a:t>
            </a:r>
            <a:r>
              <a:rPr lang="en-US" altLang="zh-CN" sz="2400" b="1">
                <a:latin typeface="Times New Roman" pitchFamily="18" charset="0"/>
                <a:sym typeface="Symbol" pitchFamily="18" charset="2"/>
              </a:rPr>
              <a:t></a:t>
            </a:r>
            <a:r>
              <a:rPr lang="en-US" altLang="zh-CN" sz="2400" b="1">
                <a:latin typeface="Times New Roman" pitchFamily="18" charset="0"/>
              </a:rPr>
              <a:t>255</a:t>
            </a:r>
            <a:r>
              <a:rPr lang="zh-CN" altLang="en-US" sz="2400" b="1">
                <a:latin typeface="Times New Roman" pitchFamily="18" charset="0"/>
              </a:rPr>
              <a:t>，表示为</a:t>
            </a:r>
            <a:r>
              <a:rPr lang="en-US" altLang="zh-CN" sz="2400" b="1">
                <a:latin typeface="Times New Roman" pitchFamily="18" charset="0"/>
              </a:rPr>
              <a:t>8</a:t>
            </a:r>
            <a:r>
              <a:rPr lang="zh-CN" altLang="en-US" sz="2400" b="1">
                <a:latin typeface="Times New Roman" pitchFamily="18" charset="0"/>
              </a:rPr>
              <a:t>位二进制数</a:t>
            </a:r>
            <a:endParaRPr lang="zh-CN" altLang="en-US" sz="2400" b="1">
              <a:latin typeface="Times New Roman" pitchFamily="18" charset="0"/>
              <a:sym typeface="Symbol" pitchFamily="18" charset="2"/>
            </a:endParaRPr>
          </a:p>
          <a:p>
            <a:pPr>
              <a:tabLst>
                <a:tab pos="723900" algn="l"/>
              </a:tabLst>
            </a:pPr>
            <a:r>
              <a:rPr lang="zh-CN" altLang="en-US" sz="2400" b="1">
                <a:solidFill>
                  <a:srgbClr val="A50021"/>
                </a:solidFill>
                <a:latin typeface="Times New Roman" pitchFamily="18" charset="0"/>
                <a:sym typeface="Symbol" pitchFamily="18" charset="2"/>
              </a:rPr>
              <a:t>像素点灰度值序列</a:t>
            </a:r>
            <a:r>
              <a:rPr lang="zh-CN" altLang="en-US" sz="2400" b="1">
                <a:solidFill>
                  <a:schemeClr val="hlink"/>
                </a:solidFill>
                <a:latin typeface="Times New Roman" pitchFamily="18" charset="0"/>
                <a:sym typeface="Symbol" pitchFamily="18" charset="2"/>
              </a:rPr>
              <a:t> </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p</a:t>
            </a:r>
            <a:r>
              <a:rPr lang="en-US" altLang="zh-CN" sz="2400" b="1" baseline="-25000">
                <a:latin typeface="Times New Roman" pitchFamily="18" charset="0"/>
                <a:sym typeface="Symbol" pitchFamily="18" charset="2"/>
              </a:rPr>
              <a:t>1</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p</a:t>
            </a:r>
            <a:r>
              <a:rPr lang="en-US" altLang="zh-CN" sz="2400" b="1" baseline="-25000">
                <a:latin typeface="Times New Roman" pitchFamily="18" charset="0"/>
                <a:sym typeface="Symbol" pitchFamily="18" charset="2"/>
              </a:rPr>
              <a:t>2</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p</a:t>
            </a:r>
            <a:r>
              <a:rPr lang="en-US" altLang="zh-CN" sz="2400" b="1" i="1" baseline="-25000">
                <a:latin typeface="Times New Roman" pitchFamily="18" charset="0"/>
                <a:sym typeface="Symbol" pitchFamily="18" charset="2"/>
              </a:rPr>
              <a:t>n</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a:t>
            </a:r>
            <a:r>
              <a:rPr lang="en-US" altLang="zh-CN" sz="2400" b="1" i="1">
                <a:latin typeface="Times New Roman" pitchFamily="18" charset="0"/>
                <a:sym typeface="Symbol" pitchFamily="18" charset="2"/>
              </a:rPr>
              <a:t>p</a:t>
            </a:r>
            <a:r>
              <a:rPr lang="en-US" altLang="zh-CN" sz="2400" b="1" i="1" baseline="-25000">
                <a:latin typeface="Times New Roman" pitchFamily="18" charset="0"/>
                <a:sym typeface="Symbol" pitchFamily="18" charset="2"/>
              </a:rPr>
              <a:t>i</a:t>
            </a:r>
            <a:r>
              <a:rPr lang="zh-CN" altLang="en-US" sz="2400" b="1">
                <a:latin typeface="Times New Roman" pitchFamily="18" charset="0"/>
                <a:sym typeface="Symbol" pitchFamily="18" charset="2"/>
              </a:rPr>
              <a:t>为第</a:t>
            </a:r>
            <a:r>
              <a:rPr lang="en-US" altLang="zh-CN" sz="2400" b="1" i="1">
                <a:latin typeface="Times New Roman" pitchFamily="18" charset="0"/>
                <a:sym typeface="Symbol" pitchFamily="18" charset="2"/>
              </a:rPr>
              <a:t>i</a:t>
            </a:r>
            <a:r>
              <a:rPr lang="zh-CN" altLang="en-US" sz="2400" b="1">
                <a:latin typeface="Times New Roman" pitchFamily="18" charset="0"/>
                <a:sym typeface="Symbol" pitchFamily="18" charset="2"/>
              </a:rPr>
              <a:t>个像素点的灰度值</a:t>
            </a:r>
          </a:p>
          <a:p>
            <a:pPr>
              <a:tabLst>
                <a:tab pos="723900" algn="l"/>
              </a:tabLst>
            </a:pPr>
            <a:r>
              <a:rPr lang="zh-CN" altLang="en-US" sz="2400" b="1">
                <a:solidFill>
                  <a:srgbClr val="A50021"/>
                </a:solidFill>
                <a:latin typeface="Times New Roman" pitchFamily="18" charset="0"/>
                <a:sym typeface="Symbol" pitchFamily="18" charset="2"/>
              </a:rPr>
              <a:t>变位压缩存储格式</a:t>
            </a:r>
            <a:r>
              <a:rPr lang="zh-CN" altLang="en-US" sz="2400" b="1">
                <a:latin typeface="Times New Roman" pitchFamily="18" charset="0"/>
                <a:sym typeface="Symbol" pitchFamily="18" charset="2"/>
              </a:rPr>
              <a:t>  将</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p</a:t>
            </a:r>
            <a:r>
              <a:rPr lang="en-US" altLang="zh-CN" sz="2400" b="1" baseline="-25000">
                <a:latin typeface="Times New Roman" pitchFamily="18" charset="0"/>
                <a:sym typeface="Symbol" pitchFamily="18" charset="2"/>
              </a:rPr>
              <a:t>1</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p</a:t>
            </a:r>
            <a:r>
              <a:rPr lang="en-US" altLang="zh-CN" sz="2400" b="1" baseline="-25000">
                <a:latin typeface="Times New Roman" pitchFamily="18" charset="0"/>
                <a:sym typeface="Symbol" pitchFamily="18" charset="2"/>
              </a:rPr>
              <a:t>2</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p</a:t>
            </a:r>
            <a:r>
              <a:rPr lang="en-US" altLang="zh-CN" sz="2400" b="1" i="1" baseline="-25000">
                <a:latin typeface="Times New Roman" pitchFamily="18" charset="0"/>
                <a:sym typeface="Symbol" pitchFamily="18" charset="2"/>
              </a:rPr>
              <a:t>n</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分割成 </a:t>
            </a:r>
            <a:r>
              <a:rPr lang="en-US" altLang="zh-CN" sz="2400" b="1" i="1">
                <a:latin typeface="Times New Roman" pitchFamily="18" charset="0"/>
                <a:sym typeface="Symbol" pitchFamily="18" charset="2"/>
              </a:rPr>
              <a:t>m </a:t>
            </a:r>
            <a:r>
              <a:rPr lang="zh-CN" altLang="en-US" sz="2400" b="1">
                <a:latin typeface="Times New Roman" pitchFamily="18" charset="0"/>
                <a:sym typeface="Symbol" pitchFamily="18" charset="2"/>
              </a:rPr>
              <a:t>段</a:t>
            </a:r>
            <a:r>
              <a:rPr lang="en-US" altLang="zh-CN" sz="2400" b="1" i="1">
                <a:latin typeface="Times New Roman" pitchFamily="18" charset="0"/>
                <a:sym typeface="Symbol" pitchFamily="18" charset="2"/>
              </a:rPr>
              <a:t>S</a:t>
            </a:r>
            <a:r>
              <a:rPr lang="en-US" altLang="zh-CN" sz="2400" b="1" baseline="-25000">
                <a:latin typeface="Times New Roman" pitchFamily="18" charset="0"/>
                <a:sym typeface="Symbol" pitchFamily="18" charset="2"/>
              </a:rPr>
              <a:t>1</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S</a:t>
            </a:r>
            <a:r>
              <a:rPr lang="en-US" altLang="zh-CN" sz="2400" b="1" baseline="-25000">
                <a:latin typeface="Times New Roman" pitchFamily="18" charset="0"/>
                <a:sym typeface="Symbol" pitchFamily="18" charset="2"/>
              </a:rPr>
              <a:t>2</a:t>
            </a:r>
            <a:r>
              <a:rPr lang="en-US" altLang="zh-CN" sz="2400" b="1">
                <a:latin typeface="Times New Roman" pitchFamily="18" charset="0"/>
                <a:sym typeface="Symbol" pitchFamily="18" charset="2"/>
              </a:rPr>
              <a:t>, … ,</a:t>
            </a:r>
            <a:r>
              <a:rPr lang="en-US" altLang="zh-CN" sz="2400" b="1" i="1">
                <a:latin typeface="Times New Roman" pitchFamily="18" charset="0"/>
                <a:sym typeface="Symbol" pitchFamily="18" charset="2"/>
              </a:rPr>
              <a:t>S</a:t>
            </a:r>
            <a:r>
              <a:rPr lang="en-US" altLang="zh-CN" sz="2400" b="1" i="1" baseline="-25000">
                <a:latin typeface="Times New Roman" pitchFamily="18" charset="0"/>
                <a:sym typeface="Symbol" pitchFamily="18" charset="2"/>
              </a:rPr>
              <a:t>m</a:t>
            </a:r>
            <a:r>
              <a:rPr lang="en-US" altLang="zh-CN" sz="2400" b="1">
                <a:latin typeface="Times New Roman" pitchFamily="18" charset="0"/>
                <a:sym typeface="Symbol" pitchFamily="18" charset="2"/>
              </a:rPr>
              <a:t>.</a:t>
            </a:r>
          </a:p>
          <a:p>
            <a:pPr>
              <a:tabLst>
                <a:tab pos="723900" algn="l"/>
              </a:tabLst>
            </a:pPr>
            <a:r>
              <a:rPr lang="en-US" altLang="zh-CN" sz="2400" b="1">
                <a:latin typeface="Times New Roman" pitchFamily="18" charset="0"/>
                <a:sym typeface="Symbol" pitchFamily="18" charset="2"/>
              </a:rPr>
              <a:t>                                  </a:t>
            </a:r>
            <a:r>
              <a:rPr lang="zh-CN" altLang="en-US" sz="2400" b="1">
                <a:latin typeface="Times New Roman" pitchFamily="18" charset="0"/>
                <a:sym typeface="Symbol" pitchFamily="18" charset="2"/>
              </a:rPr>
              <a:t>第</a:t>
            </a:r>
            <a:r>
              <a:rPr lang="en-US" altLang="zh-CN" sz="2400" b="1" i="1">
                <a:latin typeface="Times New Roman" pitchFamily="18" charset="0"/>
                <a:sym typeface="Symbol" pitchFamily="18" charset="2"/>
              </a:rPr>
              <a:t>i </a:t>
            </a:r>
            <a:r>
              <a:rPr lang="zh-CN" altLang="en-US" sz="2400" b="1">
                <a:latin typeface="Times New Roman" pitchFamily="18" charset="0"/>
                <a:sym typeface="Symbol" pitchFamily="18" charset="2"/>
              </a:rPr>
              <a:t>段有</a:t>
            </a:r>
            <a:r>
              <a:rPr lang="en-US" altLang="zh-CN" sz="2400" b="1" i="1">
                <a:latin typeface="Times New Roman" pitchFamily="18" charset="0"/>
                <a:sym typeface="Symbol" pitchFamily="18" charset="2"/>
              </a:rPr>
              <a:t>l</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个像素，每个像素有</a:t>
            </a:r>
            <a:r>
              <a:rPr lang="en-US" altLang="zh-CN" sz="2400" b="1" i="1">
                <a:latin typeface="Times New Roman" pitchFamily="18" charset="0"/>
                <a:sym typeface="Symbol" pitchFamily="18" charset="2"/>
              </a:rPr>
              <a:t>b</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位</a:t>
            </a:r>
          </a:p>
        </p:txBody>
      </p:sp>
      <p:sp>
        <p:nvSpPr>
          <p:cNvPr id="540680" name="Rectangle 3"/>
          <p:cNvSpPr>
            <a:spLocks noChangeArrowheads="1"/>
          </p:cNvSpPr>
          <p:nvPr/>
        </p:nvSpPr>
        <p:spPr bwMode="auto">
          <a:xfrm>
            <a:off x="0" y="31099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40677" name="Object 5"/>
          <p:cNvGraphicFramePr>
            <a:graphicFrameLocks noChangeAspect="1"/>
          </p:cNvGraphicFramePr>
          <p:nvPr/>
        </p:nvGraphicFramePr>
        <p:xfrm>
          <a:off x="690563" y="2708275"/>
          <a:ext cx="7550150" cy="1330325"/>
        </p:xfrm>
        <a:graphic>
          <a:graphicData uri="http://schemas.openxmlformats.org/presentationml/2006/ole">
            <p:oleObj spid="_x0000_s540677" name="公式" r:id="rId4" imgW="3479800" imgH="609600" progId="Equation.3">
              <p:embed/>
            </p:oleObj>
          </a:graphicData>
        </a:graphic>
      </p:graphicFrame>
      <p:sp>
        <p:nvSpPr>
          <p:cNvPr id="540681" name="Rectangle 5"/>
          <p:cNvSpPr>
            <a:spLocks noChangeArrowheads="1"/>
          </p:cNvSpPr>
          <p:nvPr/>
        </p:nvSpPr>
        <p:spPr bwMode="auto">
          <a:xfrm>
            <a:off x="0" y="3109913"/>
            <a:ext cx="9144000" cy="0"/>
          </a:xfrm>
          <a:prstGeom prst="rect">
            <a:avLst/>
          </a:prstGeom>
          <a:noFill/>
          <a:ln w="9525">
            <a:noFill/>
            <a:miter lim="800000"/>
            <a:headEnd/>
            <a:tailEnd/>
          </a:ln>
        </p:spPr>
        <p:txBody>
          <a:bodyPr wrap="none" anchor="ctr">
            <a:spAutoFit/>
          </a:bodyPr>
          <a:lstStyle/>
          <a:p>
            <a:endParaRPr lang="zh-CN" altLang="en-US"/>
          </a:p>
        </p:txBody>
      </p:sp>
      <p:sp>
        <p:nvSpPr>
          <p:cNvPr id="540682" name="Text Box 6"/>
          <p:cNvSpPr txBox="1">
            <a:spLocks noChangeArrowheads="1"/>
          </p:cNvSpPr>
          <p:nvPr/>
        </p:nvSpPr>
        <p:spPr bwMode="auto">
          <a:xfrm>
            <a:off x="539750" y="4076700"/>
            <a:ext cx="8137525" cy="2678113"/>
          </a:xfrm>
          <a:prstGeom prst="rect">
            <a:avLst/>
          </a:prstGeom>
          <a:noFill/>
          <a:ln w="9525">
            <a:noFill/>
            <a:miter lim="800000"/>
            <a:headEnd/>
            <a:tailEnd/>
          </a:ln>
        </p:spPr>
        <p:txBody>
          <a:bodyPr>
            <a:spAutoFit/>
          </a:bodyPr>
          <a:lstStyle/>
          <a:p>
            <a:r>
              <a:rPr lang="zh-CN" altLang="en-US" sz="2400" b="1">
                <a:latin typeface="宋体" charset="-122"/>
              </a:rPr>
              <a:t>约束条件：</a:t>
            </a:r>
            <a:r>
              <a:rPr lang="zh-CN" altLang="en-US" sz="2400" b="1">
                <a:latin typeface="Times New Roman" pitchFamily="18" charset="0"/>
              </a:rPr>
              <a:t>限定每段像素个数 </a:t>
            </a:r>
            <a:r>
              <a:rPr lang="en-US" altLang="zh-CN" sz="2400" b="1" i="1">
                <a:latin typeface="Times New Roman" pitchFamily="18" charset="0"/>
              </a:rPr>
              <a:t>l</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 </a:t>
            </a:r>
            <a:r>
              <a:rPr lang="zh-CN" altLang="en-US" sz="2400" b="1">
                <a:latin typeface="Times New Roman" pitchFamily="18" charset="0"/>
              </a:rPr>
              <a:t>不超过</a:t>
            </a:r>
            <a:r>
              <a:rPr lang="en-US" altLang="zh-CN" sz="2400" b="1">
                <a:latin typeface="Times New Roman" pitchFamily="18" charset="0"/>
              </a:rPr>
              <a:t>256</a:t>
            </a:r>
          </a:p>
          <a:p>
            <a:r>
              <a:rPr lang="zh-CN" altLang="en-US" sz="2400" b="1">
                <a:solidFill>
                  <a:srgbClr val="00B0F0"/>
                </a:solidFill>
                <a:latin typeface="Times New Roman" pitchFamily="18" charset="0"/>
              </a:rPr>
              <a:t>表示段</a:t>
            </a:r>
            <a:r>
              <a:rPr lang="en-US" altLang="zh-CN" sz="2400" b="1" i="1">
                <a:solidFill>
                  <a:srgbClr val="00B0F0"/>
                </a:solidFill>
                <a:latin typeface="Times New Roman" pitchFamily="18" charset="0"/>
              </a:rPr>
              <a:t>S</a:t>
            </a:r>
            <a:r>
              <a:rPr lang="en-US" altLang="zh-CN" sz="2400" b="1" i="1" baseline="-25000">
                <a:solidFill>
                  <a:srgbClr val="00B0F0"/>
                </a:solidFill>
                <a:latin typeface="Times New Roman" pitchFamily="18" charset="0"/>
              </a:rPr>
              <a:t>i </a:t>
            </a:r>
            <a:r>
              <a:rPr lang="zh-CN" altLang="en-US" sz="2400" b="1">
                <a:solidFill>
                  <a:srgbClr val="00B0F0"/>
                </a:solidFill>
                <a:latin typeface="Times New Roman" pitchFamily="18" charset="0"/>
              </a:rPr>
              <a:t>的总位数</a:t>
            </a:r>
            <a:r>
              <a:rPr lang="en-US" altLang="zh-CN" sz="2400" b="1">
                <a:solidFill>
                  <a:srgbClr val="00B0F0"/>
                </a:solidFill>
                <a:latin typeface="Times New Roman" pitchFamily="18" charset="0"/>
              </a:rPr>
              <a:t>=</a:t>
            </a:r>
            <a:r>
              <a:rPr lang="zh-CN" altLang="en-US" sz="2400" b="1">
                <a:solidFill>
                  <a:srgbClr val="00B0F0"/>
                </a:solidFill>
                <a:latin typeface="Times New Roman" pitchFamily="18" charset="0"/>
              </a:rPr>
              <a:t>表示每个像素位数 </a:t>
            </a:r>
            <a:r>
              <a:rPr lang="en-US" altLang="zh-CN" sz="2400" b="1" i="1">
                <a:solidFill>
                  <a:srgbClr val="00B0F0"/>
                </a:solidFill>
                <a:latin typeface="Times New Roman" pitchFamily="18" charset="0"/>
              </a:rPr>
              <a:t>b</a:t>
            </a:r>
            <a:r>
              <a:rPr lang="en-US" altLang="zh-CN" sz="2400" b="1">
                <a:solidFill>
                  <a:srgbClr val="00B0F0"/>
                </a:solidFill>
                <a:latin typeface="Times New Roman" pitchFamily="18" charset="0"/>
              </a:rPr>
              <a:t>[</a:t>
            </a:r>
            <a:r>
              <a:rPr lang="en-US" altLang="zh-CN" sz="2400" b="1" i="1">
                <a:solidFill>
                  <a:srgbClr val="00B0F0"/>
                </a:solidFill>
                <a:latin typeface="Times New Roman" pitchFamily="18" charset="0"/>
              </a:rPr>
              <a:t>i</a:t>
            </a:r>
            <a:r>
              <a:rPr lang="en-US" altLang="zh-CN" sz="2400" b="1">
                <a:solidFill>
                  <a:srgbClr val="00B0F0"/>
                </a:solidFill>
                <a:latin typeface="Times New Roman" pitchFamily="18" charset="0"/>
              </a:rPr>
              <a:t>]</a:t>
            </a:r>
            <a:r>
              <a:rPr lang="zh-CN" altLang="en-US" sz="2400" b="1">
                <a:solidFill>
                  <a:srgbClr val="00B0F0"/>
                </a:solidFill>
                <a:latin typeface="Times New Roman" pitchFamily="18" charset="0"/>
              </a:rPr>
              <a:t>的二进制数</a:t>
            </a:r>
            <a:r>
              <a:rPr lang="en-US" altLang="zh-CN" sz="2400" b="1">
                <a:solidFill>
                  <a:srgbClr val="00B0F0"/>
                </a:solidFill>
                <a:latin typeface="Times New Roman" pitchFamily="18" charset="0"/>
              </a:rPr>
              <a:t>(</a:t>
            </a:r>
            <a:r>
              <a:rPr lang="en-US" altLang="zh-CN" sz="2400" b="1">
                <a:solidFill>
                  <a:srgbClr val="009900"/>
                </a:solidFill>
                <a:latin typeface="Times New Roman" pitchFamily="18" charset="0"/>
              </a:rPr>
              <a:t>3 </a:t>
            </a:r>
            <a:r>
              <a:rPr lang="zh-CN" altLang="en-US" sz="2400" b="1">
                <a:solidFill>
                  <a:srgbClr val="009900"/>
                </a:solidFill>
                <a:latin typeface="Times New Roman" pitchFamily="18" charset="0"/>
              </a:rPr>
              <a:t>位，最大</a:t>
            </a:r>
            <a:r>
              <a:rPr lang="en-US" altLang="zh-CN" sz="2400" b="1">
                <a:solidFill>
                  <a:srgbClr val="009900"/>
                </a:solidFill>
                <a:latin typeface="Times New Roman" pitchFamily="18" charset="0"/>
              </a:rPr>
              <a:t>8</a:t>
            </a:r>
            <a:r>
              <a:rPr lang="zh-CN" altLang="en-US" sz="2400" b="1">
                <a:solidFill>
                  <a:srgbClr val="009900"/>
                </a:solidFill>
                <a:latin typeface="Times New Roman" pitchFamily="18" charset="0"/>
              </a:rPr>
              <a:t>位，对应</a:t>
            </a:r>
            <a:r>
              <a:rPr lang="en-US" altLang="zh-CN" sz="2400" b="1">
                <a:solidFill>
                  <a:srgbClr val="009900"/>
                </a:solidFill>
                <a:latin typeface="Times New Roman" pitchFamily="18" charset="0"/>
              </a:rPr>
              <a:t>255</a:t>
            </a:r>
            <a:r>
              <a:rPr lang="zh-CN" altLang="en-US" sz="2400" b="1">
                <a:solidFill>
                  <a:srgbClr val="009900"/>
                </a:solidFill>
                <a:latin typeface="Times New Roman" pitchFamily="18" charset="0"/>
              </a:rPr>
              <a:t>亮度值</a:t>
            </a:r>
            <a:r>
              <a:rPr lang="en-US" altLang="zh-CN" sz="2400" b="1">
                <a:solidFill>
                  <a:srgbClr val="00B0F0"/>
                </a:solidFill>
                <a:latin typeface="Times New Roman" pitchFamily="18" charset="0"/>
              </a:rPr>
              <a:t>)</a:t>
            </a:r>
          </a:p>
          <a:p>
            <a:r>
              <a:rPr lang="en-US" altLang="zh-CN" sz="2400" b="1">
                <a:solidFill>
                  <a:srgbClr val="00B0F0"/>
                </a:solidFill>
                <a:latin typeface="Times New Roman" pitchFamily="18" charset="0"/>
              </a:rPr>
              <a:t>       + </a:t>
            </a:r>
            <a:r>
              <a:rPr lang="zh-CN" altLang="en-US" sz="2400" b="1">
                <a:solidFill>
                  <a:srgbClr val="00B0F0"/>
                </a:solidFill>
                <a:latin typeface="Times New Roman" pitchFamily="18" charset="0"/>
              </a:rPr>
              <a:t>表示本段像素个数 </a:t>
            </a:r>
            <a:r>
              <a:rPr lang="en-US" altLang="zh-CN" sz="2400" b="1" i="1">
                <a:solidFill>
                  <a:srgbClr val="00B0F0"/>
                </a:solidFill>
                <a:latin typeface="Times New Roman" pitchFamily="18" charset="0"/>
              </a:rPr>
              <a:t>l</a:t>
            </a:r>
            <a:r>
              <a:rPr lang="en-US" altLang="zh-CN" sz="2400" b="1">
                <a:solidFill>
                  <a:srgbClr val="00B0F0"/>
                </a:solidFill>
                <a:latin typeface="Times New Roman" pitchFamily="18" charset="0"/>
              </a:rPr>
              <a:t>[</a:t>
            </a:r>
            <a:r>
              <a:rPr lang="en-US" altLang="zh-CN" sz="2400" b="1" i="1">
                <a:solidFill>
                  <a:srgbClr val="00B0F0"/>
                </a:solidFill>
                <a:latin typeface="Times New Roman" pitchFamily="18" charset="0"/>
              </a:rPr>
              <a:t>i</a:t>
            </a:r>
            <a:r>
              <a:rPr lang="en-US" altLang="zh-CN" sz="2400" b="1">
                <a:solidFill>
                  <a:srgbClr val="00B0F0"/>
                </a:solidFill>
                <a:latin typeface="Times New Roman" pitchFamily="18" charset="0"/>
              </a:rPr>
              <a:t>] </a:t>
            </a:r>
            <a:r>
              <a:rPr lang="zh-CN" altLang="en-US" sz="2400" b="1">
                <a:solidFill>
                  <a:srgbClr val="00B0F0"/>
                </a:solidFill>
                <a:latin typeface="Times New Roman" pitchFamily="18" charset="0"/>
              </a:rPr>
              <a:t>的二进制数</a:t>
            </a:r>
            <a:r>
              <a:rPr lang="en-US" altLang="zh-CN" sz="2400" b="1">
                <a:solidFill>
                  <a:srgbClr val="00B0F0"/>
                </a:solidFill>
                <a:latin typeface="Times New Roman" pitchFamily="18" charset="0"/>
              </a:rPr>
              <a:t>(</a:t>
            </a:r>
            <a:r>
              <a:rPr lang="en-US" altLang="zh-CN" sz="2400" b="1">
                <a:solidFill>
                  <a:srgbClr val="009900"/>
                </a:solidFill>
                <a:latin typeface="Times New Roman" pitchFamily="18" charset="0"/>
              </a:rPr>
              <a:t>8</a:t>
            </a:r>
            <a:r>
              <a:rPr lang="zh-CN" altLang="en-US" sz="2400" b="1">
                <a:solidFill>
                  <a:srgbClr val="009900"/>
                </a:solidFill>
                <a:latin typeface="Times New Roman" pitchFamily="18" charset="0"/>
              </a:rPr>
              <a:t>位，最大可</a:t>
            </a:r>
            <a:r>
              <a:rPr lang="en-US" altLang="zh-CN" sz="2400" b="1">
                <a:solidFill>
                  <a:srgbClr val="009900"/>
                </a:solidFill>
                <a:latin typeface="Times New Roman" pitchFamily="18" charset="0"/>
              </a:rPr>
              <a:t>255</a:t>
            </a:r>
            <a:r>
              <a:rPr lang="en-US" altLang="zh-CN" sz="2400" b="1">
                <a:solidFill>
                  <a:srgbClr val="00B0F0"/>
                </a:solidFill>
                <a:latin typeface="Times New Roman" pitchFamily="18" charset="0"/>
              </a:rPr>
              <a:t>)</a:t>
            </a:r>
          </a:p>
          <a:p>
            <a:r>
              <a:rPr lang="en-US" altLang="zh-CN" sz="2400" b="1">
                <a:solidFill>
                  <a:srgbClr val="00B0F0"/>
                </a:solidFill>
                <a:latin typeface="Times New Roman" pitchFamily="18" charset="0"/>
              </a:rPr>
              <a:t>       + </a:t>
            </a:r>
            <a:r>
              <a:rPr lang="zh-CN" altLang="en-US" sz="2400" b="1">
                <a:solidFill>
                  <a:srgbClr val="00B0F0"/>
                </a:solidFill>
                <a:latin typeface="Times New Roman" pitchFamily="18" charset="0"/>
              </a:rPr>
              <a:t>本段每个像素的位数</a:t>
            </a:r>
            <a:r>
              <a:rPr lang="zh-CN" altLang="en-US" sz="2400" b="1">
                <a:solidFill>
                  <a:srgbClr val="00B0F0"/>
                </a:solidFill>
                <a:latin typeface="Times New Roman" pitchFamily="18" charset="0"/>
                <a:sym typeface="Symbol" pitchFamily="18" charset="2"/>
              </a:rPr>
              <a:t>本段像素个数</a:t>
            </a:r>
          </a:p>
          <a:p>
            <a:r>
              <a:rPr lang="zh-CN" altLang="en-US" sz="2400" b="1">
                <a:latin typeface="Times New Roman" pitchFamily="18" charset="0"/>
              </a:rPr>
              <a:t>问题  </a:t>
            </a:r>
          </a:p>
          <a:p>
            <a:r>
              <a:rPr lang="zh-CN" altLang="en-US" sz="2400" b="1">
                <a:latin typeface="Times New Roman" pitchFamily="18" charset="0"/>
              </a:rPr>
              <a:t>   给定像素序列</a:t>
            </a:r>
            <a:r>
              <a:rPr lang="en-US" altLang="zh-CN"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1</a:t>
            </a:r>
            <a:r>
              <a:rPr lang="en-US" altLang="zh-CN"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2</a:t>
            </a:r>
            <a:r>
              <a:rPr lang="en-US" altLang="zh-CN" sz="2400" b="1">
                <a:latin typeface="Times New Roman" pitchFamily="18" charset="0"/>
              </a:rPr>
              <a:t>, …, </a:t>
            </a:r>
            <a:r>
              <a:rPr lang="en-US" altLang="zh-CN" sz="2400" b="1" i="1">
                <a:latin typeface="Times New Roman" pitchFamily="18" charset="0"/>
              </a:rPr>
              <a:t>p</a:t>
            </a:r>
            <a:r>
              <a:rPr lang="en-US" altLang="zh-CN" sz="2400" b="1" i="1" baseline="-25000">
                <a:latin typeface="Times New Roman" pitchFamily="18" charset="0"/>
              </a:rPr>
              <a:t>n</a:t>
            </a:r>
            <a:r>
              <a:rPr lang="en-US" altLang="zh-CN" sz="2400" b="1">
                <a:latin typeface="Times New Roman" pitchFamily="18" charset="0"/>
              </a:rPr>
              <a:t>}</a:t>
            </a:r>
            <a:r>
              <a:rPr lang="zh-CN" altLang="en-US" sz="2400" b="1">
                <a:latin typeface="Times New Roman" pitchFamily="18" charset="0"/>
              </a:rPr>
              <a:t>，确定空间最小的分段方式</a:t>
            </a:r>
          </a:p>
        </p:txBody>
      </p:sp>
      <p:sp>
        <p:nvSpPr>
          <p:cNvPr id="540683" name="Rectangle 7"/>
          <p:cNvSpPr>
            <a:spLocks noGrp="1" noChangeArrowheads="1"/>
          </p:cNvSpPr>
          <p:nvPr>
            <p:ph type="title"/>
          </p:nvPr>
        </p:nvSpPr>
        <p:spPr>
          <a:xfrm>
            <a:off x="395288" y="260350"/>
            <a:ext cx="8229600" cy="1139825"/>
          </a:xfrm>
        </p:spPr>
        <p:txBody>
          <a:bodyPr/>
          <a:lstStyle/>
          <a:p>
            <a:r>
              <a:rPr lang="zh-CN" altLang="en-US" sz="4400" smtClean="0"/>
              <a:t>图像压缩</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3" name="Rectangle 6"/>
          <p:cNvSpPr>
            <a:spLocks noGrp="1" noChangeArrowheads="1"/>
          </p:cNvSpPr>
          <p:nvPr>
            <p:ph type="sldNum" sz="quarter" idx="12"/>
          </p:nvPr>
        </p:nvSpPr>
        <p:spPr>
          <a:noFill/>
        </p:spPr>
        <p:txBody>
          <a:bodyPr/>
          <a:lstStyle/>
          <a:p>
            <a:fld id="{A195C974-5475-428E-A944-1E56D132B3F7}" type="slidenum">
              <a:rPr lang="en-US" altLang="zh-CN" smtClean="0">
                <a:ea typeface="宋体" charset="-122"/>
              </a:rPr>
              <a:pPr/>
              <a:t>116</a:t>
            </a:fld>
            <a:endParaRPr lang="en-US" altLang="zh-CN" smtClean="0">
              <a:ea typeface="宋体" charset="-122"/>
            </a:endParaRPr>
          </a:p>
        </p:txBody>
      </p:sp>
      <p:sp>
        <p:nvSpPr>
          <p:cNvPr id="305154" name="Rectangle 2"/>
          <p:cNvSpPr>
            <a:spLocks noChangeArrowheads="1"/>
          </p:cNvSpPr>
          <p:nvPr/>
        </p:nvSpPr>
        <p:spPr bwMode="auto">
          <a:xfrm>
            <a:off x="250825" y="1541463"/>
            <a:ext cx="8678863" cy="4524375"/>
          </a:xfrm>
          <a:prstGeom prst="rect">
            <a:avLst/>
          </a:prstGeom>
          <a:noFill/>
          <a:ln w="9525">
            <a:noFill/>
            <a:miter lim="800000"/>
            <a:headEnd/>
            <a:tailEnd/>
          </a:ln>
          <a:effectLst/>
        </p:spPr>
        <p:txBody>
          <a:bodyPr anchor="ctr">
            <a:spAutoFit/>
          </a:bodyPr>
          <a:lstStyle/>
          <a:p>
            <a:pPr indent="571500">
              <a:lnSpc>
                <a:spcPct val="150000"/>
              </a:lnSpc>
              <a:tabLst>
                <a:tab pos="3552825" algn="l"/>
              </a:tabLst>
              <a:defRPr/>
            </a:pPr>
            <a:r>
              <a:rPr lang="zh-CN" altLang="en-US" sz="2400" b="1" dirty="0">
                <a:latin typeface="Times New Roman" pitchFamily="18" charset="0"/>
              </a:rPr>
              <a:t>灰度值序列   </a:t>
            </a:r>
            <a:r>
              <a:rPr lang="en-US" altLang="zh-CN" sz="2400" b="1" i="1" dirty="0">
                <a:latin typeface="Times New Roman" pitchFamily="18" charset="0"/>
              </a:rPr>
              <a:t>P</a:t>
            </a:r>
            <a:r>
              <a:rPr lang="en-US" altLang="zh-CN" sz="2400" b="1" dirty="0">
                <a:latin typeface="Times New Roman" pitchFamily="18" charset="0"/>
              </a:rPr>
              <a:t>={10,12,15,255,1,2,1,1,2,2,1,1}</a:t>
            </a:r>
          </a:p>
          <a:p>
            <a:pPr indent="571500">
              <a:lnSpc>
                <a:spcPct val="150000"/>
              </a:lnSpc>
              <a:tabLst>
                <a:tab pos="3552825" algn="l"/>
              </a:tabLst>
              <a:defRPr/>
            </a:pPr>
            <a:r>
              <a:rPr lang="zh-CN" altLang="en-US" sz="2400" b="1" dirty="0">
                <a:latin typeface="Times New Roman" pitchFamily="18" charset="0"/>
              </a:rPr>
              <a:t>分法</a:t>
            </a:r>
            <a:r>
              <a:rPr lang="en-US" altLang="zh-CN" sz="2400" b="1" dirty="0">
                <a:latin typeface="Times New Roman" pitchFamily="18" charset="0"/>
              </a:rPr>
              <a:t>1 </a:t>
            </a:r>
            <a:r>
              <a:rPr lang="en-US" altLang="zh-CN" sz="2400" b="1" i="1" dirty="0">
                <a:latin typeface="Times New Roman" pitchFamily="18" charset="0"/>
              </a:rPr>
              <a:t> S</a:t>
            </a:r>
            <a:r>
              <a:rPr lang="en-US" altLang="zh-CN" sz="2400" b="1" baseline="-25000" dirty="0">
                <a:latin typeface="Times New Roman" pitchFamily="18" charset="0"/>
              </a:rPr>
              <a:t>1</a:t>
            </a:r>
            <a:r>
              <a:rPr lang="en-US" altLang="zh-CN" sz="2400" b="1" dirty="0">
                <a:latin typeface="Times New Roman" pitchFamily="18" charset="0"/>
              </a:rPr>
              <a:t>={10,12,15}</a:t>
            </a:r>
            <a:r>
              <a:rPr lang="zh-CN" altLang="en-US" sz="2400" b="1" dirty="0">
                <a:latin typeface="Times New Roman" pitchFamily="18" charset="0"/>
              </a:rPr>
              <a:t>，</a:t>
            </a:r>
            <a:r>
              <a:rPr lang="en-US" altLang="zh-CN" sz="2400" b="1" i="1" dirty="0">
                <a:latin typeface="Times New Roman" pitchFamily="18" charset="0"/>
              </a:rPr>
              <a:t>S</a:t>
            </a:r>
            <a:r>
              <a:rPr lang="en-US" altLang="zh-CN" sz="2400" b="1" baseline="-25000" dirty="0">
                <a:latin typeface="Times New Roman" pitchFamily="18" charset="0"/>
              </a:rPr>
              <a:t>2</a:t>
            </a:r>
            <a:r>
              <a:rPr lang="en-US" altLang="zh-CN" sz="2400" b="1" dirty="0">
                <a:latin typeface="Times New Roman" pitchFamily="18" charset="0"/>
              </a:rPr>
              <a:t>={255}, </a:t>
            </a:r>
            <a:r>
              <a:rPr lang="en-US" altLang="zh-CN" sz="2400" b="1" i="1" dirty="0">
                <a:latin typeface="Times New Roman" pitchFamily="18" charset="0"/>
              </a:rPr>
              <a:t>S</a:t>
            </a:r>
            <a:r>
              <a:rPr lang="en-US" altLang="zh-CN" sz="2400" b="1" baseline="-25000" dirty="0">
                <a:latin typeface="Times New Roman" pitchFamily="18" charset="0"/>
              </a:rPr>
              <a:t>3</a:t>
            </a:r>
            <a:r>
              <a:rPr lang="en-US" altLang="zh-CN" sz="2400" b="1" dirty="0">
                <a:latin typeface="Times New Roman" pitchFamily="18" charset="0"/>
              </a:rPr>
              <a:t>={1,2,1,1,2,2,1,1}</a:t>
            </a:r>
          </a:p>
          <a:p>
            <a:pPr indent="571500">
              <a:lnSpc>
                <a:spcPct val="150000"/>
              </a:lnSpc>
              <a:tabLst>
                <a:tab pos="3552825" algn="l"/>
              </a:tabLst>
              <a:defRPr/>
            </a:pPr>
            <a:r>
              <a:rPr lang="zh-CN" altLang="en-US" sz="2400" b="1" dirty="0">
                <a:latin typeface="Times New Roman" pitchFamily="18" charset="0"/>
              </a:rPr>
              <a:t>分法</a:t>
            </a:r>
            <a:r>
              <a:rPr lang="en-US" altLang="zh-CN" sz="2400" b="1" dirty="0">
                <a:latin typeface="Times New Roman" pitchFamily="18" charset="0"/>
              </a:rPr>
              <a:t>2  </a:t>
            </a:r>
            <a:r>
              <a:rPr lang="en-US" altLang="zh-CN" sz="2400" b="1" i="1" dirty="0">
                <a:latin typeface="Times New Roman" pitchFamily="18" charset="0"/>
              </a:rPr>
              <a:t>S</a:t>
            </a:r>
            <a:r>
              <a:rPr lang="en-US" altLang="zh-CN" sz="2400" b="1" baseline="-25000" dirty="0">
                <a:latin typeface="Times New Roman" pitchFamily="18" charset="0"/>
              </a:rPr>
              <a:t>1</a:t>
            </a:r>
            <a:r>
              <a:rPr lang="en-US" altLang="zh-CN" sz="2400" b="1" dirty="0">
                <a:latin typeface="Times New Roman" pitchFamily="18" charset="0"/>
              </a:rPr>
              <a:t>={10,12,15,255,1,2,1,1,2,2,1,1}</a:t>
            </a:r>
          </a:p>
          <a:p>
            <a:pPr indent="571500">
              <a:lnSpc>
                <a:spcPct val="150000"/>
              </a:lnSpc>
              <a:tabLst>
                <a:tab pos="3552825" algn="l"/>
              </a:tabLst>
              <a:defRPr/>
            </a:pPr>
            <a:r>
              <a:rPr lang="zh-CN" altLang="en-US" sz="2400" b="1" dirty="0">
                <a:latin typeface="Times New Roman" pitchFamily="18" charset="0"/>
              </a:rPr>
              <a:t>分法</a:t>
            </a:r>
            <a:r>
              <a:rPr lang="en-US" altLang="zh-CN" sz="2400" b="1" dirty="0">
                <a:latin typeface="Times New Roman" pitchFamily="18" charset="0"/>
              </a:rPr>
              <a:t>3  </a:t>
            </a:r>
            <a:r>
              <a:rPr lang="zh-CN" altLang="en-US" sz="2400" b="1" dirty="0">
                <a:latin typeface="Times New Roman" pitchFamily="18" charset="0"/>
              </a:rPr>
              <a:t>分成</a:t>
            </a:r>
            <a:r>
              <a:rPr lang="en-US" altLang="zh-CN" sz="2400" b="1" dirty="0">
                <a:latin typeface="Times New Roman" pitchFamily="18" charset="0"/>
              </a:rPr>
              <a:t>12</a:t>
            </a:r>
            <a:r>
              <a:rPr lang="zh-CN" altLang="en-US" sz="2400" b="1" dirty="0">
                <a:latin typeface="Times New Roman" pitchFamily="18" charset="0"/>
              </a:rPr>
              <a:t>组，每组一个数</a:t>
            </a:r>
          </a:p>
          <a:p>
            <a:pPr indent="571500">
              <a:lnSpc>
                <a:spcPct val="150000"/>
              </a:lnSpc>
              <a:tabLst>
                <a:tab pos="3552825" algn="l"/>
              </a:tabLst>
              <a:defRPr/>
            </a:pPr>
            <a:r>
              <a:rPr lang="zh-CN" altLang="en-US" sz="2400" b="1" dirty="0">
                <a:latin typeface="Times New Roman" pitchFamily="18" charset="0"/>
              </a:rPr>
              <a:t>存储空间 </a:t>
            </a:r>
          </a:p>
          <a:p>
            <a:pPr indent="571500">
              <a:lnSpc>
                <a:spcPct val="150000"/>
              </a:lnSpc>
              <a:tabLst>
                <a:tab pos="3552825" algn="l"/>
              </a:tabLst>
              <a:defRPr/>
            </a:pPr>
            <a:r>
              <a:rPr lang="zh-CN" altLang="en-US" sz="2400" b="1" dirty="0">
                <a:latin typeface="Times New Roman" pitchFamily="18" charset="0"/>
              </a:rPr>
              <a:t>        分法</a:t>
            </a:r>
            <a:r>
              <a:rPr lang="en-US" altLang="zh-CN" sz="2400" b="1" dirty="0">
                <a:latin typeface="Times New Roman" pitchFamily="18" charset="0"/>
              </a:rPr>
              <a:t>1</a:t>
            </a:r>
            <a:r>
              <a:rPr lang="zh-CN" altLang="en-US" sz="2400" b="1" dirty="0">
                <a:latin typeface="Times New Roman" pitchFamily="18" charset="0"/>
              </a:rPr>
              <a:t>：</a:t>
            </a:r>
            <a:r>
              <a:rPr lang="en-US" altLang="zh-CN" sz="2400" b="1" dirty="0">
                <a:latin typeface="Times New Roman" pitchFamily="18" charset="0"/>
              </a:rPr>
              <a:t>11</a:t>
            </a:r>
            <a:r>
              <a:rPr lang="en-US" altLang="zh-CN" sz="2400" b="1" dirty="0">
                <a:latin typeface="Times New Roman" pitchFamily="18" charset="0"/>
                <a:sym typeface="Symbol" pitchFamily="18" charset="2"/>
              </a:rPr>
              <a:t></a:t>
            </a:r>
            <a:r>
              <a:rPr lang="en-US" altLang="zh-CN" sz="2400" b="1" dirty="0">
                <a:solidFill>
                  <a:schemeClr val="accent2">
                    <a:lumMod val="75000"/>
                  </a:schemeClr>
                </a:solidFill>
                <a:latin typeface="Times New Roman" pitchFamily="18" charset="0"/>
              </a:rPr>
              <a:t>3</a:t>
            </a:r>
            <a:r>
              <a:rPr lang="zh-CN" altLang="en-US" sz="2400" b="1" dirty="0">
                <a:solidFill>
                  <a:schemeClr val="accent2">
                    <a:lumMod val="75000"/>
                  </a:schemeClr>
                </a:solidFill>
                <a:latin typeface="Times New Roman" pitchFamily="18" charset="0"/>
              </a:rPr>
              <a:t>组</a:t>
            </a:r>
            <a:r>
              <a:rPr lang="en-US" altLang="zh-CN" sz="2400" b="1" dirty="0">
                <a:latin typeface="Times New Roman" pitchFamily="18" charset="0"/>
              </a:rPr>
              <a:t>+</a:t>
            </a:r>
            <a:r>
              <a:rPr lang="en-US" altLang="zh-CN" sz="2400" b="1" dirty="0">
                <a:solidFill>
                  <a:srgbClr val="FF0000"/>
                </a:solidFill>
                <a:latin typeface="Times New Roman" pitchFamily="18" charset="0"/>
              </a:rPr>
              <a:t>4</a:t>
            </a:r>
            <a:r>
              <a:rPr lang="zh-CN" altLang="en-US" sz="2400" b="1" dirty="0">
                <a:solidFill>
                  <a:srgbClr val="FF0000"/>
                </a:solidFill>
                <a:latin typeface="Times New Roman" pitchFamily="18" charset="0"/>
              </a:rPr>
              <a:t>位</a:t>
            </a:r>
            <a:r>
              <a:rPr lang="en-US" altLang="zh-CN" sz="2400" b="1" dirty="0">
                <a:latin typeface="Times New Roman" pitchFamily="18" charset="0"/>
                <a:sym typeface="Symbol" pitchFamily="18" charset="2"/>
              </a:rPr>
              <a:t></a:t>
            </a:r>
            <a:r>
              <a:rPr lang="en-US" altLang="zh-CN" sz="2400" b="1" dirty="0">
                <a:solidFill>
                  <a:srgbClr val="00B0F0"/>
                </a:solidFill>
                <a:latin typeface="Times New Roman" pitchFamily="18" charset="0"/>
              </a:rPr>
              <a:t>3</a:t>
            </a:r>
            <a:r>
              <a:rPr lang="zh-CN" altLang="en-US" sz="2400" b="1" dirty="0">
                <a:solidFill>
                  <a:srgbClr val="00B0F0"/>
                </a:solidFill>
                <a:latin typeface="Times New Roman" pitchFamily="18" charset="0"/>
              </a:rPr>
              <a:t>个</a:t>
            </a:r>
            <a:r>
              <a:rPr lang="en-US" altLang="zh-CN" sz="2400" b="1" dirty="0">
                <a:latin typeface="Times New Roman" pitchFamily="18" charset="0"/>
              </a:rPr>
              <a:t>+</a:t>
            </a:r>
            <a:r>
              <a:rPr lang="en-US" altLang="zh-CN" sz="2400" b="1" dirty="0">
                <a:solidFill>
                  <a:srgbClr val="FF0000"/>
                </a:solidFill>
                <a:latin typeface="Times New Roman" pitchFamily="18" charset="0"/>
              </a:rPr>
              <a:t>8</a:t>
            </a:r>
            <a:r>
              <a:rPr lang="zh-CN" altLang="en-US" sz="2400" b="1" dirty="0">
                <a:solidFill>
                  <a:srgbClr val="FF0000"/>
                </a:solidFill>
                <a:latin typeface="Times New Roman" pitchFamily="18" charset="0"/>
              </a:rPr>
              <a:t>位</a:t>
            </a:r>
            <a:r>
              <a:rPr lang="en-US" altLang="zh-CN" sz="2400" b="1" dirty="0">
                <a:latin typeface="Times New Roman" pitchFamily="18" charset="0"/>
                <a:sym typeface="Symbol" pitchFamily="18" charset="2"/>
              </a:rPr>
              <a:t></a:t>
            </a:r>
            <a:r>
              <a:rPr lang="en-US" altLang="zh-CN" sz="2400" b="1" dirty="0">
                <a:solidFill>
                  <a:srgbClr val="00B0F0"/>
                </a:solidFill>
                <a:latin typeface="Times New Roman" pitchFamily="18" charset="0"/>
              </a:rPr>
              <a:t>1</a:t>
            </a:r>
            <a:r>
              <a:rPr lang="zh-CN" altLang="en-US" sz="2400" b="1" dirty="0">
                <a:solidFill>
                  <a:srgbClr val="00B0F0"/>
                </a:solidFill>
                <a:latin typeface="Times New Roman" pitchFamily="18" charset="0"/>
              </a:rPr>
              <a:t>个</a:t>
            </a:r>
            <a:r>
              <a:rPr lang="en-US" altLang="zh-CN" sz="2400" b="1" dirty="0">
                <a:latin typeface="Times New Roman" pitchFamily="18" charset="0"/>
              </a:rPr>
              <a:t>+</a:t>
            </a:r>
            <a:r>
              <a:rPr lang="en-US" altLang="zh-CN" sz="2400" b="1" dirty="0">
                <a:solidFill>
                  <a:srgbClr val="FF0000"/>
                </a:solidFill>
                <a:latin typeface="Times New Roman" pitchFamily="18" charset="0"/>
              </a:rPr>
              <a:t>2</a:t>
            </a:r>
            <a:r>
              <a:rPr lang="zh-CN" altLang="en-US" sz="2400" b="1" dirty="0">
                <a:solidFill>
                  <a:srgbClr val="FF0000"/>
                </a:solidFill>
                <a:latin typeface="Times New Roman" pitchFamily="18" charset="0"/>
              </a:rPr>
              <a:t>位</a:t>
            </a:r>
            <a:r>
              <a:rPr lang="en-US" altLang="zh-CN" sz="2400" b="1" dirty="0">
                <a:latin typeface="Times New Roman" pitchFamily="18" charset="0"/>
                <a:sym typeface="Symbol" pitchFamily="18" charset="2"/>
              </a:rPr>
              <a:t></a:t>
            </a:r>
            <a:r>
              <a:rPr lang="en-US" altLang="zh-CN" sz="2400" b="1" dirty="0">
                <a:solidFill>
                  <a:srgbClr val="00B0F0"/>
                </a:solidFill>
                <a:latin typeface="Times New Roman" pitchFamily="18" charset="0"/>
              </a:rPr>
              <a:t>8</a:t>
            </a:r>
            <a:r>
              <a:rPr lang="zh-CN" altLang="en-US" sz="2400" b="1" dirty="0">
                <a:solidFill>
                  <a:srgbClr val="00B0F0"/>
                </a:solidFill>
                <a:latin typeface="Times New Roman" pitchFamily="18" charset="0"/>
              </a:rPr>
              <a:t>个</a:t>
            </a:r>
            <a:r>
              <a:rPr lang="en-US" altLang="zh-CN" sz="2400" b="1" dirty="0">
                <a:latin typeface="Times New Roman" pitchFamily="18" charset="0"/>
              </a:rPr>
              <a:t>=</a:t>
            </a:r>
            <a:r>
              <a:rPr lang="en-US" altLang="zh-CN" sz="2400" b="1" dirty="0">
                <a:latin typeface="Times New Roman" pitchFamily="18" charset="0"/>
              </a:rPr>
              <a:t>69</a:t>
            </a:r>
            <a:r>
              <a:rPr lang="en-US" altLang="zh-CN" sz="2400" b="1" dirty="0">
                <a:latin typeface="Times New Roman" pitchFamily="18" charset="0"/>
                <a:sym typeface="Symbol" pitchFamily="18" charset="2"/>
              </a:rPr>
              <a:t>	</a:t>
            </a:r>
          </a:p>
          <a:p>
            <a:pPr indent="571500">
              <a:lnSpc>
                <a:spcPct val="150000"/>
              </a:lnSpc>
              <a:tabLst>
                <a:tab pos="3552825" algn="l"/>
              </a:tabLst>
              <a:defRPr/>
            </a:pPr>
            <a:r>
              <a:rPr lang="en-US" altLang="zh-CN" sz="2400" b="1" dirty="0">
                <a:latin typeface="Times New Roman" pitchFamily="18" charset="0"/>
                <a:sym typeface="Symbol" pitchFamily="18" charset="2"/>
              </a:rPr>
              <a:t>        </a:t>
            </a:r>
            <a:r>
              <a:rPr lang="zh-CN" altLang="en-US" sz="2400" b="1" dirty="0">
                <a:latin typeface="Times New Roman" pitchFamily="18" charset="0"/>
                <a:sym typeface="Symbol" pitchFamily="18" charset="2"/>
              </a:rPr>
              <a:t>分法</a:t>
            </a:r>
            <a:r>
              <a:rPr lang="en-US" altLang="zh-CN" sz="2400" b="1" dirty="0">
                <a:latin typeface="Times New Roman" pitchFamily="18" charset="0"/>
                <a:sym typeface="Symbol" pitchFamily="18" charset="2"/>
              </a:rPr>
              <a:t>2</a:t>
            </a:r>
            <a:r>
              <a:rPr lang="zh-CN" altLang="en-US" sz="2400" b="1" dirty="0">
                <a:latin typeface="Times New Roman" pitchFamily="18" charset="0"/>
                <a:sym typeface="Symbol" pitchFamily="18" charset="2"/>
              </a:rPr>
              <a:t>：</a:t>
            </a:r>
            <a:r>
              <a:rPr lang="en-US" altLang="zh-CN" sz="2400" b="1" dirty="0">
                <a:latin typeface="Times New Roman" pitchFamily="18" charset="0"/>
                <a:sym typeface="Symbol" pitchFamily="18" charset="2"/>
              </a:rPr>
              <a:t>11</a:t>
            </a:r>
            <a:r>
              <a:rPr lang="en-US" altLang="zh-CN" sz="2400" b="1" dirty="0">
                <a:solidFill>
                  <a:schemeClr val="accent2">
                    <a:lumMod val="75000"/>
                  </a:schemeClr>
                </a:solidFill>
                <a:latin typeface="Times New Roman" pitchFamily="18" charset="0"/>
              </a:rPr>
              <a:t>1</a:t>
            </a:r>
            <a:r>
              <a:rPr lang="zh-CN" altLang="en-US" sz="2400" b="1" dirty="0">
                <a:solidFill>
                  <a:schemeClr val="accent2">
                    <a:lumMod val="75000"/>
                  </a:schemeClr>
                </a:solidFill>
                <a:latin typeface="Times New Roman" pitchFamily="18" charset="0"/>
              </a:rPr>
              <a:t>组</a:t>
            </a:r>
            <a:r>
              <a:rPr lang="en-US" altLang="zh-CN" sz="2400" b="1" dirty="0">
                <a:latin typeface="Times New Roman" pitchFamily="18" charset="0"/>
              </a:rPr>
              <a:t>+</a:t>
            </a:r>
            <a:r>
              <a:rPr lang="en-US" altLang="zh-CN" sz="2400" b="1" dirty="0">
                <a:solidFill>
                  <a:srgbClr val="FF0000"/>
                </a:solidFill>
                <a:latin typeface="Times New Roman" pitchFamily="18" charset="0"/>
              </a:rPr>
              <a:t>8</a:t>
            </a:r>
            <a:r>
              <a:rPr lang="zh-CN" altLang="en-US" sz="2400" b="1" dirty="0">
                <a:solidFill>
                  <a:srgbClr val="FF0000"/>
                </a:solidFill>
                <a:latin typeface="Times New Roman" pitchFamily="18" charset="0"/>
              </a:rPr>
              <a:t>位</a:t>
            </a:r>
            <a:r>
              <a:rPr lang="en-US" altLang="zh-CN" sz="2400" b="1" dirty="0">
                <a:latin typeface="Times New Roman" pitchFamily="18" charset="0"/>
                <a:sym typeface="Symbol" pitchFamily="18" charset="2"/>
              </a:rPr>
              <a:t></a:t>
            </a:r>
            <a:r>
              <a:rPr lang="en-US" altLang="zh-CN" sz="2400" b="1" dirty="0">
                <a:solidFill>
                  <a:srgbClr val="00B0F0"/>
                </a:solidFill>
                <a:latin typeface="Times New Roman" pitchFamily="18" charset="0"/>
              </a:rPr>
              <a:t>12</a:t>
            </a:r>
            <a:r>
              <a:rPr lang="zh-CN" altLang="en-US" sz="2400" b="1" dirty="0">
                <a:solidFill>
                  <a:srgbClr val="00B0F0"/>
                </a:solidFill>
                <a:latin typeface="Times New Roman" pitchFamily="18" charset="0"/>
              </a:rPr>
              <a:t>个</a:t>
            </a:r>
            <a:r>
              <a:rPr lang="en-US" altLang="zh-CN" sz="2400" b="1" dirty="0">
                <a:latin typeface="Times New Roman" pitchFamily="18" charset="0"/>
              </a:rPr>
              <a:t>=</a:t>
            </a:r>
            <a:r>
              <a:rPr lang="en-US" altLang="zh-CN" sz="2400" b="1" dirty="0">
                <a:latin typeface="Times New Roman" pitchFamily="18" charset="0"/>
              </a:rPr>
              <a:t>107</a:t>
            </a:r>
            <a:endParaRPr lang="en-US" altLang="zh-CN" sz="2400" b="1" dirty="0">
              <a:latin typeface="Times New Roman" pitchFamily="18" charset="0"/>
              <a:sym typeface="Symbol" pitchFamily="18" charset="2"/>
            </a:endParaRPr>
          </a:p>
          <a:p>
            <a:pPr indent="571500">
              <a:lnSpc>
                <a:spcPct val="150000"/>
              </a:lnSpc>
              <a:tabLst>
                <a:tab pos="3552825" algn="l"/>
              </a:tabLst>
              <a:defRPr/>
            </a:pPr>
            <a:r>
              <a:rPr lang="en-US" altLang="zh-CN" sz="2400" b="1" dirty="0">
                <a:latin typeface="Times New Roman" pitchFamily="18" charset="0"/>
                <a:sym typeface="Symbol" pitchFamily="18" charset="2"/>
              </a:rPr>
              <a:t>        </a:t>
            </a:r>
            <a:r>
              <a:rPr lang="zh-CN" altLang="en-US" sz="2400" b="1" dirty="0">
                <a:latin typeface="Times New Roman" pitchFamily="18" charset="0"/>
                <a:sym typeface="Symbol" pitchFamily="18" charset="2"/>
              </a:rPr>
              <a:t>分法</a:t>
            </a:r>
            <a:r>
              <a:rPr lang="en-US" altLang="zh-CN" sz="2400" b="1" dirty="0">
                <a:latin typeface="Times New Roman" pitchFamily="18" charset="0"/>
                <a:sym typeface="Symbol" pitchFamily="18" charset="2"/>
              </a:rPr>
              <a:t>3</a:t>
            </a:r>
            <a:r>
              <a:rPr lang="zh-CN" altLang="en-US" sz="2400" b="1" dirty="0">
                <a:latin typeface="Times New Roman" pitchFamily="18" charset="0"/>
                <a:sym typeface="Symbol" pitchFamily="18" charset="2"/>
              </a:rPr>
              <a:t>：</a:t>
            </a:r>
            <a:r>
              <a:rPr lang="en-US" altLang="zh-CN" sz="2400" b="1" dirty="0">
                <a:latin typeface="Times New Roman" pitchFamily="18" charset="0"/>
                <a:sym typeface="Symbol" pitchFamily="18" charset="2"/>
              </a:rPr>
              <a:t>11</a:t>
            </a:r>
            <a:r>
              <a:rPr lang="en-US" altLang="zh-CN" sz="2400" b="1" dirty="0">
                <a:solidFill>
                  <a:schemeClr val="accent2">
                    <a:lumMod val="75000"/>
                  </a:schemeClr>
                </a:solidFill>
                <a:latin typeface="Times New Roman" pitchFamily="18" charset="0"/>
              </a:rPr>
              <a:t>12</a:t>
            </a:r>
            <a:r>
              <a:rPr lang="zh-CN" altLang="en-US" sz="2400" b="1" dirty="0">
                <a:solidFill>
                  <a:schemeClr val="accent2">
                    <a:lumMod val="75000"/>
                  </a:schemeClr>
                </a:solidFill>
                <a:latin typeface="Times New Roman" pitchFamily="18" charset="0"/>
              </a:rPr>
              <a:t>组</a:t>
            </a:r>
            <a:r>
              <a:rPr lang="en-US" altLang="zh-CN" sz="2400" b="1" dirty="0">
                <a:latin typeface="Times New Roman" pitchFamily="18" charset="0"/>
              </a:rPr>
              <a:t>+</a:t>
            </a:r>
            <a:r>
              <a:rPr lang="en-US" altLang="zh-CN" sz="2400" b="1" dirty="0">
                <a:latin typeface="Times New Roman" pitchFamily="18" charset="0"/>
              </a:rPr>
              <a:t>4</a:t>
            </a:r>
            <a:r>
              <a:rPr lang="en-US" altLang="zh-CN" sz="2400" b="1" dirty="0">
                <a:latin typeface="Times New Roman" pitchFamily="18" charset="0"/>
                <a:sym typeface="Symbol" pitchFamily="18" charset="2"/>
              </a:rPr>
              <a:t></a:t>
            </a:r>
            <a:r>
              <a:rPr lang="en-US" altLang="zh-CN" sz="2400" b="1" dirty="0">
                <a:latin typeface="Times New Roman" pitchFamily="18" charset="0"/>
              </a:rPr>
              <a:t>3+8</a:t>
            </a:r>
            <a:r>
              <a:rPr lang="en-US" altLang="zh-CN" sz="2400" b="1" dirty="0">
                <a:latin typeface="Times New Roman" pitchFamily="18" charset="0"/>
                <a:sym typeface="Symbol" pitchFamily="18" charset="2"/>
              </a:rPr>
              <a:t></a:t>
            </a:r>
            <a:r>
              <a:rPr lang="en-US" altLang="zh-CN" sz="2400" b="1" dirty="0">
                <a:latin typeface="Times New Roman" pitchFamily="18" charset="0"/>
              </a:rPr>
              <a:t>1+1</a:t>
            </a:r>
            <a:r>
              <a:rPr lang="en-US" altLang="zh-CN" sz="2400" b="1" dirty="0">
                <a:latin typeface="Times New Roman" pitchFamily="18" charset="0"/>
                <a:sym typeface="Symbol" pitchFamily="18" charset="2"/>
              </a:rPr>
              <a:t></a:t>
            </a:r>
            <a:r>
              <a:rPr lang="en-US" altLang="zh-CN" sz="2400" b="1" dirty="0">
                <a:latin typeface="Times New Roman" pitchFamily="18" charset="0"/>
              </a:rPr>
              <a:t>5+2</a:t>
            </a:r>
            <a:r>
              <a:rPr lang="en-US" altLang="zh-CN" sz="2400" b="1" dirty="0">
                <a:latin typeface="Times New Roman" pitchFamily="18" charset="0"/>
                <a:sym typeface="Symbol" pitchFamily="18" charset="2"/>
              </a:rPr>
              <a:t></a:t>
            </a:r>
            <a:r>
              <a:rPr lang="en-US" altLang="zh-CN" sz="2400" b="1" dirty="0">
                <a:latin typeface="Times New Roman" pitchFamily="18" charset="0"/>
              </a:rPr>
              <a:t>3=163</a:t>
            </a:r>
          </a:p>
        </p:txBody>
      </p:sp>
      <p:sp>
        <p:nvSpPr>
          <p:cNvPr id="550915" name="Rectangle 4"/>
          <p:cNvSpPr>
            <a:spLocks noGrp="1" noChangeArrowheads="1"/>
          </p:cNvSpPr>
          <p:nvPr>
            <p:ph type="title"/>
          </p:nvPr>
        </p:nvSpPr>
        <p:spPr/>
        <p:txBody>
          <a:bodyPr/>
          <a:lstStyle/>
          <a:p>
            <a:r>
              <a:rPr lang="zh-CN" altLang="en-US" sz="4400" smtClean="0"/>
              <a:t>实例</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2" name="Rectangle 6"/>
          <p:cNvSpPr>
            <a:spLocks noGrp="1" noChangeArrowheads="1"/>
          </p:cNvSpPr>
          <p:nvPr>
            <p:ph type="sldNum" sz="quarter" idx="12"/>
          </p:nvPr>
        </p:nvSpPr>
        <p:spPr>
          <a:noFill/>
        </p:spPr>
        <p:txBody>
          <a:bodyPr/>
          <a:lstStyle/>
          <a:p>
            <a:fld id="{6CEACE3C-CC8F-4486-BF7E-BF27AC68B228}" type="slidenum">
              <a:rPr lang="en-US" altLang="zh-CN" smtClean="0">
                <a:ea typeface="宋体" charset="-122"/>
              </a:rPr>
              <a:pPr/>
              <a:t>117</a:t>
            </a:fld>
            <a:endParaRPr lang="en-US" altLang="zh-CN" smtClean="0">
              <a:ea typeface="宋体" charset="-122"/>
            </a:endParaRPr>
          </a:p>
        </p:txBody>
      </p:sp>
      <p:sp>
        <p:nvSpPr>
          <p:cNvPr id="541703" name="Rectangle 2"/>
          <p:cNvSpPr>
            <a:spLocks noChangeArrowheads="1"/>
          </p:cNvSpPr>
          <p:nvPr/>
        </p:nvSpPr>
        <p:spPr bwMode="auto">
          <a:xfrm>
            <a:off x="611188" y="1295400"/>
            <a:ext cx="7920037" cy="1281113"/>
          </a:xfrm>
          <a:prstGeom prst="rect">
            <a:avLst/>
          </a:prstGeom>
          <a:noFill/>
          <a:ln w="9525">
            <a:noFill/>
            <a:miter lim="800000"/>
            <a:headEnd/>
            <a:tailEnd/>
          </a:ln>
        </p:spPr>
        <p:txBody>
          <a:bodyPr anchor="ctr">
            <a:spAutoFit/>
          </a:bodyPr>
          <a:lstStyle/>
          <a:p>
            <a:pPr>
              <a:lnSpc>
                <a:spcPct val="150000"/>
              </a:lnSpc>
            </a:pPr>
            <a:r>
              <a:rPr lang="zh-CN" altLang="en-US" sz="2800" b="1">
                <a:latin typeface="Times New Roman" pitchFamily="18" charset="0"/>
              </a:rPr>
              <a:t>递推方程</a:t>
            </a:r>
          </a:p>
          <a:p>
            <a:pPr>
              <a:lnSpc>
                <a:spcPct val="150000"/>
              </a:lnSpc>
            </a:pPr>
            <a:r>
              <a:rPr lang="zh-CN" altLang="en-US" sz="2400" b="1">
                <a:latin typeface="Times New Roman" pitchFamily="18" charset="0"/>
              </a:rPr>
              <a:t>   设</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a:t>
            </a:r>
            <a:r>
              <a:rPr lang="zh-CN" altLang="en-US" sz="2400" b="1">
                <a:latin typeface="Times New Roman" pitchFamily="18" charset="0"/>
              </a:rPr>
              <a:t>是像素序列</a:t>
            </a:r>
            <a:r>
              <a:rPr lang="en-US" altLang="zh-CN" sz="2400" b="1">
                <a:latin typeface="Times New Roman" pitchFamily="18" charset="0"/>
              </a:rPr>
              <a:t>{</a:t>
            </a:r>
            <a:r>
              <a:rPr lang="en-US" altLang="zh-CN" sz="2400" b="1" i="1">
                <a:latin typeface="Times New Roman" pitchFamily="18" charset="0"/>
              </a:rPr>
              <a:t>p</a:t>
            </a:r>
            <a:r>
              <a:rPr lang="en-US" altLang="zh-CN" sz="2400" b="1" baseline="-25000">
                <a:latin typeface="Times New Roman" pitchFamily="18" charset="0"/>
              </a:rPr>
              <a:t>1</a:t>
            </a:r>
            <a:r>
              <a:rPr lang="en-US" altLang="zh-CN" sz="2400" b="1">
                <a:latin typeface="Times New Roman" pitchFamily="18" charset="0"/>
              </a:rPr>
              <a:t>, </a:t>
            </a:r>
            <a:r>
              <a:rPr lang="en-US" altLang="zh-CN" sz="2400" b="1" i="1">
                <a:latin typeface="Times New Roman" pitchFamily="18" charset="0"/>
              </a:rPr>
              <a:t>p</a:t>
            </a:r>
            <a:r>
              <a:rPr lang="en-US" altLang="zh-CN" sz="2400" b="1" baseline="-25000">
                <a:latin typeface="Times New Roman" pitchFamily="18" charset="0"/>
              </a:rPr>
              <a:t>2</a:t>
            </a:r>
            <a:r>
              <a:rPr lang="en-US" altLang="zh-CN" sz="2400" b="1">
                <a:latin typeface="Times New Roman" pitchFamily="18" charset="0"/>
              </a:rPr>
              <a:t>, … , </a:t>
            </a:r>
            <a:r>
              <a:rPr lang="en-US" altLang="zh-CN" sz="2400" b="1" i="1">
                <a:latin typeface="Times New Roman" pitchFamily="18" charset="0"/>
              </a:rPr>
              <a:t>p</a:t>
            </a:r>
            <a:r>
              <a:rPr lang="en-US" altLang="zh-CN" sz="2400" b="1" i="1" baseline="-25000">
                <a:latin typeface="Times New Roman" pitchFamily="18" charset="0"/>
              </a:rPr>
              <a:t>i</a:t>
            </a:r>
            <a:r>
              <a:rPr lang="en-US" altLang="zh-CN" sz="2400" b="1">
                <a:latin typeface="Times New Roman" pitchFamily="18" charset="0"/>
              </a:rPr>
              <a:t>}</a:t>
            </a:r>
            <a:r>
              <a:rPr lang="zh-CN" altLang="en-US" sz="2400" b="1">
                <a:latin typeface="Times New Roman" pitchFamily="18" charset="0"/>
              </a:rPr>
              <a:t>的最优分段所需存储位数</a:t>
            </a:r>
          </a:p>
        </p:txBody>
      </p:sp>
      <p:sp>
        <p:nvSpPr>
          <p:cNvPr id="541704" name="Rectangle 3"/>
          <p:cNvSpPr>
            <a:spLocks noChangeArrowheads="1"/>
          </p:cNvSpPr>
          <p:nvPr/>
        </p:nvSpPr>
        <p:spPr bwMode="auto">
          <a:xfrm>
            <a:off x="0" y="30670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41701" name="Object 5"/>
          <p:cNvGraphicFramePr>
            <a:graphicFrameLocks noChangeAspect="1"/>
          </p:cNvGraphicFramePr>
          <p:nvPr/>
        </p:nvGraphicFramePr>
        <p:xfrm>
          <a:off x="906463" y="2622550"/>
          <a:ext cx="7588250" cy="1617663"/>
        </p:xfrm>
        <a:graphic>
          <a:graphicData uri="http://schemas.openxmlformats.org/presentationml/2006/ole">
            <p:oleObj spid="_x0000_s541701" name="公式" r:id="rId4" imgW="3086100" imgH="660400" progId="Equation.3">
              <p:embed/>
            </p:oleObj>
          </a:graphicData>
        </a:graphic>
      </p:graphicFrame>
      <p:sp>
        <p:nvSpPr>
          <p:cNvPr id="541705" name="Rectangle 5"/>
          <p:cNvSpPr>
            <a:spLocks noChangeArrowheads="1"/>
          </p:cNvSpPr>
          <p:nvPr/>
        </p:nvSpPr>
        <p:spPr bwMode="auto">
          <a:xfrm>
            <a:off x="-252413" y="2997200"/>
            <a:ext cx="9144001" cy="0"/>
          </a:xfrm>
          <a:prstGeom prst="rect">
            <a:avLst/>
          </a:prstGeom>
          <a:noFill/>
          <a:ln w="9525">
            <a:noFill/>
            <a:miter lim="800000"/>
            <a:headEnd/>
            <a:tailEnd/>
          </a:ln>
        </p:spPr>
        <p:txBody>
          <a:bodyPr wrap="none" anchor="ctr">
            <a:spAutoFit/>
          </a:bodyPr>
          <a:lstStyle/>
          <a:p>
            <a:endParaRPr lang="zh-CN" altLang="en-US"/>
          </a:p>
        </p:txBody>
      </p:sp>
      <p:sp>
        <p:nvSpPr>
          <p:cNvPr id="541706" name="Text Box 7"/>
          <p:cNvSpPr txBox="1">
            <a:spLocks noChangeArrowheads="1"/>
          </p:cNvSpPr>
          <p:nvPr/>
        </p:nvSpPr>
        <p:spPr bwMode="auto">
          <a:xfrm>
            <a:off x="5580063" y="5934075"/>
            <a:ext cx="2951162" cy="519113"/>
          </a:xfrm>
          <a:prstGeom prst="rect">
            <a:avLst/>
          </a:prstGeom>
          <a:noFill/>
          <a:ln w="9525">
            <a:noFill/>
            <a:miter lim="800000"/>
            <a:headEnd/>
            <a:tailEnd/>
          </a:ln>
        </p:spPr>
        <p:txBody>
          <a:bodyPr>
            <a:spAutoFit/>
          </a:bodyPr>
          <a:lstStyle/>
          <a:p>
            <a:r>
              <a:rPr lang="en-US" altLang="zh-CN" sz="2800" b="1" i="1">
                <a:latin typeface="Times New Roman" pitchFamily="18" charset="0"/>
              </a:rPr>
              <a:t>k</a:t>
            </a:r>
            <a:r>
              <a:rPr lang="en-US" altLang="zh-CN" sz="2800" b="1">
                <a:latin typeface="Times New Roman" pitchFamily="18" charset="0"/>
                <a:sym typeface="Symbol" pitchFamily="18" charset="2"/>
              </a:rPr>
              <a:t></a:t>
            </a:r>
            <a:r>
              <a:rPr lang="en-US" altLang="zh-CN" sz="2800" b="1" i="1">
                <a:latin typeface="Times New Roman" pitchFamily="18" charset="0"/>
                <a:sym typeface="Symbol" pitchFamily="18" charset="2"/>
              </a:rPr>
              <a:t>b</a:t>
            </a:r>
            <a:r>
              <a:rPr lang="en-US" altLang="zh-CN" sz="2800" b="1">
                <a:latin typeface="Times New Roman" pitchFamily="18" charset="0"/>
                <a:sym typeface="Symbol" pitchFamily="18" charset="2"/>
              </a:rPr>
              <a:t>max(</a:t>
            </a:r>
            <a:r>
              <a:rPr lang="en-US" altLang="zh-CN" sz="2800" b="1" i="1">
                <a:latin typeface="Times New Roman" pitchFamily="18" charset="0"/>
                <a:sym typeface="Symbol" pitchFamily="18" charset="2"/>
              </a:rPr>
              <a:t>i</a:t>
            </a:r>
            <a:r>
              <a:rPr lang="en-US" altLang="zh-CN" sz="2800" b="1">
                <a:latin typeface="Times New Roman" pitchFamily="18" charset="0"/>
                <a:sym typeface="Symbol" pitchFamily="18" charset="2"/>
              </a:rPr>
              <a:t>-</a:t>
            </a:r>
            <a:r>
              <a:rPr lang="en-US" altLang="zh-CN" sz="2800" b="1" i="1">
                <a:latin typeface="Times New Roman" pitchFamily="18" charset="0"/>
                <a:sym typeface="Symbol" pitchFamily="18" charset="2"/>
              </a:rPr>
              <a:t>k</a:t>
            </a:r>
            <a:r>
              <a:rPr lang="en-US" altLang="zh-CN" sz="2800" b="1">
                <a:latin typeface="Times New Roman" pitchFamily="18" charset="0"/>
                <a:sym typeface="Symbol" pitchFamily="18" charset="2"/>
              </a:rPr>
              <a:t>+1,</a:t>
            </a:r>
            <a:r>
              <a:rPr lang="en-US" altLang="zh-CN" sz="2800" b="1" i="1">
                <a:latin typeface="Times New Roman" pitchFamily="18" charset="0"/>
                <a:sym typeface="Symbol" pitchFamily="18" charset="2"/>
              </a:rPr>
              <a:t>i</a:t>
            </a:r>
            <a:r>
              <a:rPr lang="en-US" altLang="zh-CN" sz="2800" b="1">
                <a:latin typeface="Times New Roman" pitchFamily="18" charset="0"/>
                <a:sym typeface="Symbol" pitchFamily="18" charset="2"/>
              </a:rPr>
              <a:t>)</a:t>
            </a:r>
          </a:p>
        </p:txBody>
      </p:sp>
      <p:grpSp>
        <p:nvGrpSpPr>
          <p:cNvPr id="541707" name="Group 8"/>
          <p:cNvGrpSpPr>
            <a:grpSpLocks/>
          </p:cNvGrpSpPr>
          <p:nvPr/>
        </p:nvGrpSpPr>
        <p:grpSpPr bwMode="auto">
          <a:xfrm>
            <a:off x="1260475" y="4349750"/>
            <a:ext cx="7343775" cy="1743075"/>
            <a:chOff x="703" y="3067"/>
            <a:chExt cx="4626" cy="1098"/>
          </a:xfrm>
        </p:grpSpPr>
        <p:sp>
          <p:nvSpPr>
            <p:cNvPr id="541709" name="Freeform 9"/>
            <p:cNvSpPr>
              <a:spLocks/>
            </p:cNvSpPr>
            <p:nvPr/>
          </p:nvSpPr>
          <p:spPr bwMode="auto">
            <a:xfrm>
              <a:off x="703" y="3113"/>
              <a:ext cx="4354" cy="635"/>
            </a:xfrm>
            <a:custGeom>
              <a:avLst/>
              <a:gdLst>
                <a:gd name="T0" fmla="*/ 0 w 4354"/>
                <a:gd name="T1" fmla="*/ 0 h 635"/>
                <a:gd name="T2" fmla="*/ 0 w 4354"/>
                <a:gd name="T3" fmla="*/ 635 h 635"/>
                <a:gd name="T4" fmla="*/ 4354 w 4354"/>
                <a:gd name="T5" fmla="*/ 635 h 635"/>
                <a:gd name="T6" fmla="*/ 4354 w 4354"/>
                <a:gd name="T7" fmla="*/ 0 h 635"/>
                <a:gd name="T8" fmla="*/ 0 60000 65536"/>
                <a:gd name="T9" fmla="*/ 0 60000 65536"/>
                <a:gd name="T10" fmla="*/ 0 60000 65536"/>
                <a:gd name="T11" fmla="*/ 0 60000 65536"/>
                <a:gd name="T12" fmla="*/ 0 w 4354"/>
                <a:gd name="T13" fmla="*/ 0 h 635"/>
                <a:gd name="T14" fmla="*/ 4354 w 4354"/>
                <a:gd name="T15" fmla="*/ 635 h 635"/>
              </a:gdLst>
              <a:ahLst/>
              <a:cxnLst>
                <a:cxn ang="T8">
                  <a:pos x="T0" y="T1"/>
                </a:cxn>
                <a:cxn ang="T9">
                  <a:pos x="T2" y="T3"/>
                </a:cxn>
                <a:cxn ang="T10">
                  <a:pos x="T4" y="T5"/>
                </a:cxn>
                <a:cxn ang="T11">
                  <a:pos x="T6" y="T7"/>
                </a:cxn>
              </a:cxnLst>
              <a:rect l="T12" t="T13" r="T14" b="T15"/>
              <a:pathLst>
                <a:path w="4354" h="635">
                  <a:moveTo>
                    <a:pt x="0" y="0"/>
                  </a:moveTo>
                  <a:lnTo>
                    <a:pt x="0" y="635"/>
                  </a:lnTo>
                  <a:lnTo>
                    <a:pt x="4354" y="635"/>
                  </a:lnTo>
                  <a:lnTo>
                    <a:pt x="4354" y="0"/>
                  </a:lnTo>
                </a:path>
              </a:pathLst>
            </a:custGeom>
            <a:noFill/>
            <a:ln w="38100">
              <a:solidFill>
                <a:schemeClr val="tx1"/>
              </a:solidFill>
              <a:round/>
              <a:headEnd/>
              <a:tailEnd/>
            </a:ln>
          </p:spPr>
          <p:txBody>
            <a:bodyPr/>
            <a:lstStyle/>
            <a:p>
              <a:endParaRPr lang="zh-CN" altLang="en-US"/>
            </a:p>
          </p:txBody>
        </p:sp>
        <p:sp>
          <p:nvSpPr>
            <p:cNvPr id="541710" name="Line 10"/>
            <p:cNvSpPr>
              <a:spLocks noChangeShapeType="1"/>
            </p:cNvSpPr>
            <p:nvPr/>
          </p:nvSpPr>
          <p:spPr bwMode="auto">
            <a:xfrm>
              <a:off x="3288" y="3067"/>
              <a:ext cx="0" cy="681"/>
            </a:xfrm>
            <a:prstGeom prst="line">
              <a:avLst/>
            </a:prstGeom>
            <a:noFill/>
            <a:ln w="28575">
              <a:solidFill>
                <a:schemeClr val="tx1"/>
              </a:solidFill>
              <a:round/>
              <a:headEnd/>
              <a:tailEnd/>
            </a:ln>
          </p:spPr>
          <p:txBody>
            <a:bodyPr/>
            <a:lstStyle/>
            <a:p>
              <a:endParaRPr lang="zh-CN" altLang="en-US"/>
            </a:p>
          </p:txBody>
        </p:sp>
        <p:sp>
          <p:nvSpPr>
            <p:cNvPr id="541711" name="Text Box 11"/>
            <p:cNvSpPr txBox="1">
              <a:spLocks noChangeArrowheads="1"/>
            </p:cNvSpPr>
            <p:nvPr/>
          </p:nvSpPr>
          <p:spPr bwMode="auto">
            <a:xfrm>
              <a:off x="793" y="3294"/>
              <a:ext cx="4174"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P</a:t>
              </a:r>
              <a:r>
                <a:rPr lang="en-US" altLang="zh-CN" sz="2800" b="1" baseline="-25000">
                  <a:latin typeface="Times New Roman" pitchFamily="18" charset="0"/>
                </a:rPr>
                <a:t>1</a:t>
              </a:r>
              <a:r>
                <a:rPr lang="en-US" altLang="zh-CN" sz="2800" b="1">
                  <a:latin typeface="Times New Roman" pitchFamily="18" charset="0"/>
                </a:rPr>
                <a:t>    </a:t>
              </a:r>
              <a:r>
                <a:rPr lang="en-US" altLang="zh-CN" sz="2800" b="1" i="1">
                  <a:latin typeface="Times New Roman" pitchFamily="18" charset="0"/>
                </a:rPr>
                <a:t>P</a:t>
              </a:r>
              <a:r>
                <a:rPr lang="en-US" altLang="zh-CN" sz="2800" b="1" baseline="-25000">
                  <a:latin typeface="Times New Roman" pitchFamily="18" charset="0"/>
                </a:rPr>
                <a:t>2</a:t>
              </a:r>
              <a:r>
                <a:rPr lang="en-US" altLang="zh-CN" sz="2800" b="1">
                  <a:latin typeface="Times New Roman" pitchFamily="18" charset="0"/>
                </a:rPr>
                <a:t>    …              </a:t>
              </a:r>
              <a:r>
                <a:rPr lang="en-US" altLang="zh-CN" sz="2800" b="1" i="1">
                  <a:latin typeface="Times New Roman" pitchFamily="18" charset="0"/>
                </a:rPr>
                <a:t> P</a:t>
              </a:r>
              <a:r>
                <a:rPr lang="en-US" altLang="zh-CN" sz="2800" b="1" i="1" baseline="-25000">
                  <a:latin typeface="Times New Roman" pitchFamily="18" charset="0"/>
                </a:rPr>
                <a:t>i-k</a:t>
              </a:r>
              <a:r>
                <a:rPr lang="en-US" altLang="zh-CN" sz="2800" b="1" baseline="-25000">
                  <a:latin typeface="Times New Roman" pitchFamily="18" charset="0"/>
                </a:rPr>
                <a:t>    </a:t>
              </a:r>
              <a:r>
                <a:rPr lang="en-US" altLang="zh-CN" sz="2800" b="1">
                  <a:latin typeface="Times New Roman" pitchFamily="18" charset="0"/>
                </a:rPr>
                <a:t>   </a:t>
              </a:r>
              <a:r>
                <a:rPr lang="en-US" altLang="zh-CN" sz="2800" b="1" i="1">
                  <a:latin typeface="Times New Roman" pitchFamily="18" charset="0"/>
                </a:rPr>
                <a:t>P</a:t>
              </a:r>
              <a:r>
                <a:rPr lang="en-US" altLang="zh-CN" sz="2800" b="1" i="1" baseline="-25000">
                  <a:latin typeface="Times New Roman" pitchFamily="18" charset="0"/>
                </a:rPr>
                <a:t>i-k</a:t>
              </a:r>
              <a:r>
                <a:rPr lang="en-US" altLang="zh-CN" sz="2800" b="1" baseline="-25000">
                  <a:latin typeface="Times New Roman" pitchFamily="18" charset="0"/>
                </a:rPr>
                <a:t>+1 </a:t>
              </a:r>
              <a:r>
                <a:rPr lang="en-US" altLang="zh-CN" sz="2800" b="1">
                  <a:latin typeface="Times New Roman" pitchFamily="18" charset="0"/>
                </a:rPr>
                <a:t>   …       </a:t>
              </a:r>
              <a:r>
                <a:rPr lang="en-US" altLang="zh-CN" sz="2800" b="1" i="1">
                  <a:latin typeface="Times New Roman" pitchFamily="18" charset="0"/>
                </a:rPr>
                <a:t>P</a:t>
              </a:r>
              <a:r>
                <a:rPr lang="en-US" altLang="zh-CN" sz="2800" b="1" i="1" baseline="-25000">
                  <a:latin typeface="Times New Roman" pitchFamily="18" charset="0"/>
                </a:rPr>
                <a:t>i</a:t>
              </a:r>
            </a:p>
          </p:txBody>
        </p:sp>
        <p:sp>
          <p:nvSpPr>
            <p:cNvPr id="541712" name="Text Box 12"/>
            <p:cNvSpPr txBox="1">
              <a:spLocks noChangeArrowheads="1"/>
            </p:cNvSpPr>
            <p:nvPr/>
          </p:nvSpPr>
          <p:spPr bwMode="auto">
            <a:xfrm>
              <a:off x="1383" y="3838"/>
              <a:ext cx="3946"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S</a:t>
              </a:r>
              <a:r>
                <a:rPr lang="en-US" altLang="zh-CN" sz="2800" b="1">
                  <a:latin typeface="Times New Roman" pitchFamily="18" charset="0"/>
                </a:rPr>
                <a:t>[</a:t>
              </a:r>
              <a:r>
                <a:rPr lang="en-US" altLang="zh-CN" sz="2800" b="1" i="1">
                  <a:latin typeface="Times New Roman" pitchFamily="18" charset="0"/>
                </a:rPr>
                <a:t>i-k</a:t>
              </a:r>
              <a:r>
                <a:rPr lang="en-US" altLang="zh-CN" sz="2800" b="1">
                  <a:latin typeface="Times New Roman" pitchFamily="18" charset="0"/>
                </a:rPr>
                <a:t>]</a:t>
              </a:r>
              <a:r>
                <a:rPr lang="zh-CN" altLang="en-US" sz="2800" b="1">
                  <a:latin typeface="Times New Roman" pitchFamily="18" charset="0"/>
                </a:rPr>
                <a:t>位                          </a:t>
              </a:r>
              <a:r>
                <a:rPr lang="zh-CN" altLang="en-US" sz="2800" b="1" i="1">
                  <a:latin typeface="Times New Roman" pitchFamily="18" charset="0"/>
                </a:rPr>
                <a:t> </a:t>
              </a:r>
              <a:r>
                <a:rPr lang="en-US" altLang="zh-CN" sz="2800" b="1" i="1">
                  <a:latin typeface="Times New Roman" pitchFamily="18" charset="0"/>
                </a:rPr>
                <a:t>k </a:t>
              </a:r>
              <a:r>
                <a:rPr lang="zh-CN" altLang="en-US" sz="2800" b="1">
                  <a:latin typeface="Times New Roman" pitchFamily="18" charset="0"/>
                </a:rPr>
                <a:t>个灰度</a:t>
              </a:r>
            </a:p>
          </p:txBody>
        </p:sp>
      </p:grpSp>
      <p:sp>
        <p:nvSpPr>
          <p:cNvPr id="541708" name="Rectangle 13"/>
          <p:cNvSpPr>
            <a:spLocks noGrp="1" noChangeArrowheads="1"/>
          </p:cNvSpPr>
          <p:nvPr>
            <p:ph type="title"/>
          </p:nvPr>
        </p:nvSpPr>
        <p:spPr/>
        <p:txBody>
          <a:bodyPr/>
          <a:lstStyle/>
          <a:p>
            <a:r>
              <a:rPr lang="zh-CN" altLang="en-US" sz="4400" smtClean="0"/>
              <a:t>算法设计</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3" name="Rectangle 6"/>
          <p:cNvSpPr>
            <a:spLocks noGrp="1" noChangeArrowheads="1"/>
          </p:cNvSpPr>
          <p:nvPr>
            <p:ph type="sldNum" sz="quarter" idx="12"/>
          </p:nvPr>
        </p:nvSpPr>
        <p:spPr>
          <a:noFill/>
        </p:spPr>
        <p:txBody>
          <a:bodyPr/>
          <a:lstStyle/>
          <a:p>
            <a:fld id="{672A973C-5C85-46E3-9F77-01E84A84A981}" type="slidenum">
              <a:rPr lang="en-US" altLang="zh-CN" smtClean="0">
                <a:ea typeface="宋体" charset="-122"/>
              </a:rPr>
              <a:pPr/>
              <a:t>118</a:t>
            </a:fld>
            <a:endParaRPr lang="en-US" altLang="zh-CN" smtClean="0">
              <a:ea typeface="宋体" charset="-122"/>
            </a:endParaRPr>
          </a:p>
        </p:txBody>
      </p:sp>
      <p:sp>
        <p:nvSpPr>
          <p:cNvPr id="556034" name="Rectangle 2"/>
          <p:cNvSpPr>
            <a:spLocks noChangeArrowheads="1"/>
          </p:cNvSpPr>
          <p:nvPr/>
        </p:nvSpPr>
        <p:spPr bwMode="auto">
          <a:xfrm>
            <a:off x="468313" y="1106488"/>
            <a:ext cx="8569325" cy="5324475"/>
          </a:xfrm>
          <a:prstGeom prst="rect">
            <a:avLst/>
          </a:prstGeom>
          <a:solidFill>
            <a:srgbClr val="FFFFFF"/>
          </a:solidFill>
          <a:ln w="9525">
            <a:solidFill>
              <a:srgbClr val="FFFFFF"/>
            </a:solidFill>
            <a:miter lim="800000"/>
            <a:headEnd/>
            <a:tailEnd/>
          </a:ln>
        </p:spPr>
        <p:txBody>
          <a:bodyPr anchor="ctr">
            <a:spAutoFit/>
          </a:bodyPr>
          <a:lstStyle/>
          <a:p>
            <a:pPr>
              <a:tabLst>
                <a:tab pos="228600" algn="l"/>
              </a:tabLst>
            </a:pPr>
            <a:r>
              <a:rPr lang="en-US" altLang="zh-CN" sz="2800" b="1">
                <a:latin typeface="Times New Roman" pitchFamily="18" charset="0"/>
                <a:ea typeface="黑体" pitchFamily="2" charset="-122"/>
              </a:rPr>
              <a:t>Compress (</a:t>
            </a:r>
            <a:r>
              <a:rPr lang="en-US" altLang="zh-CN" sz="2800" b="1" i="1">
                <a:latin typeface="Times New Roman" pitchFamily="18" charset="0"/>
                <a:ea typeface="黑体" pitchFamily="2" charset="-122"/>
              </a:rPr>
              <a:t>P</a:t>
            </a:r>
            <a:r>
              <a:rPr lang="en-US" altLang="zh-CN" sz="2800" b="1">
                <a:latin typeface="Times New Roman" pitchFamily="18" charset="0"/>
                <a:ea typeface="黑体" pitchFamily="2" charset="-122"/>
              </a:rPr>
              <a:t>,</a:t>
            </a:r>
            <a:r>
              <a:rPr lang="en-US" altLang="zh-CN" sz="2800" b="1" i="1">
                <a:latin typeface="Times New Roman" pitchFamily="18" charset="0"/>
                <a:ea typeface="黑体" pitchFamily="2" charset="-122"/>
              </a:rPr>
              <a:t>n</a:t>
            </a:r>
            <a:r>
              <a:rPr lang="en-US" altLang="zh-CN" sz="2800" b="1">
                <a:latin typeface="Times New Roman" pitchFamily="18" charset="0"/>
                <a:ea typeface="黑体" pitchFamily="2" charset="-122"/>
              </a:rPr>
              <a:t>)</a:t>
            </a:r>
            <a:r>
              <a:rPr lang="en-US" altLang="zh-CN" sz="2400" b="1">
                <a:latin typeface="Times New Roman" pitchFamily="18" charset="0"/>
              </a:rPr>
              <a:t>                //</a:t>
            </a:r>
            <a:r>
              <a:rPr lang="zh-CN" altLang="en-US" sz="2400" b="1">
                <a:latin typeface="Times New Roman" pitchFamily="18" charset="0"/>
              </a:rPr>
              <a:t>计算最小位数</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a:t>
            </a:r>
          </a:p>
          <a:p>
            <a:pPr>
              <a:tabLst>
                <a:tab pos="228600" algn="l"/>
              </a:tabLst>
            </a:pPr>
            <a:r>
              <a:rPr lang="en-US" altLang="zh-CN" sz="2400" b="1">
                <a:latin typeface="Times New Roman" pitchFamily="18" charset="0"/>
              </a:rPr>
              <a:t>1.</a:t>
            </a:r>
            <a:r>
              <a:rPr lang="en-US" altLang="zh-CN" sz="2400" b="1" i="1">
                <a:latin typeface="Times New Roman" pitchFamily="18" charset="0"/>
              </a:rPr>
              <a:t> Lmax</a:t>
            </a:r>
            <a:r>
              <a:rPr lang="en-US" altLang="zh-CN" sz="2400" b="1">
                <a:latin typeface="Times New Roman" pitchFamily="18" charset="0"/>
                <a:sym typeface="Symbol" pitchFamily="18" charset="2"/>
              </a:rPr>
              <a:t></a:t>
            </a:r>
            <a:r>
              <a:rPr lang="en-US" altLang="zh-CN" sz="2400" b="1">
                <a:latin typeface="Times New Roman" pitchFamily="18" charset="0"/>
              </a:rPr>
              <a:t>256; </a:t>
            </a:r>
            <a:r>
              <a:rPr lang="en-US" altLang="zh-CN" sz="2400" b="1" i="1">
                <a:latin typeface="Times New Roman" pitchFamily="18" charset="0"/>
              </a:rPr>
              <a:t>header</a:t>
            </a:r>
            <a:r>
              <a:rPr lang="en-US" altLang="zh-CN" sz="2400" b="1">
                <a:latin typeface="Times New Roman" pitchFamily="18" charset="0"/>
                <a:sym typeface="Symbol" pitchFamily="18" charset="2"/>
              </a:rPr>
              <a:t></a:t>
            </a:r>
            <a:r>
              <a:rPr lang="en-US" altLang="zh-CN" sz="2400" b="1">
                <a:latin typeface="Times New Roman" pitchFamily="18" charset="0"/>
              </a:rPr>
              <a:t>11; </a:t>
            </a:r>
            <a:r>
              <a:rPr lang="en-US" altLang="zh-CN" sz="2400" b="1" i="1">
                <a:latin typeface="Times New Roman" pitchFamily="18" charset="0"/>
              </a:rPr>
              <a:t>S</a:t>
            </a:r>
            <a:r>
              <a:rPr lang="en-US" altLang="zh-CN" sz="2400" b="1">
                <a:latin typeface="Times New Roman" pitchFamily="18" charset="0"/>
              </a:rPr>
              <a:t>[0]</a:t>
            </a:r>
            <a:r>
              <a:rPr lang="en-US" altLang="zh-CN" sz="2400" b="1">
                <a:latin typeface="Times New Roman" pitchFamily="18" charset="0"/>
                <a:sym typeface="Symbol" pitchFamily="18" charset="2"/>
              </a:rPr>
              <a:t></a:t>
            </a:r>
            <a:r>
              <a:rPr lang="en-US" altLang="zh-CN" sz="2400" b="1">
                <a:latin typeface="Times New Roman" pitchFamily="18" charset="0"/>
              </a:rPr>
              <a:t>0</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header</a:t>
            </a:r>
            <a:r>
              <a:rPr lang="zh-CN" altLang="en-US" sz="2400" b="1">
                <a:latin typeface="Times New Roman" pitchFamily="18" charset="0"/>
                <a:sym typeface="Symbol" pitchFamily="18" charset="2"/>
              </a:rPr>
              <a:t>每个段附加存贮</a:t>
            </a:r>
            <a:endParaRPr lang="en-US" altLang="zh-CN" sz="2400" b="1">
              <a:latin typeface="Times New Roman" pitchFamily="18" charset="0"/>
              <a:sym typeface="Symbol" pitchFamily="18" charset="2"/>
            </a:endParaRPr>
          </a:p>
          <a:p>
            <a:pPr>
              <a:tabLst>
                <a:tab pos="228600" algn="l"/>
              </a:tabLst>
            </a:pPr>
            <a:r>
              <a:rPr lang="en-US" altLang="zh-CN" sz="2400" b="1">
                <a:latin typeface="Times New Roman" pitchFamily="18" charset="0"/>
                <a:sym typeface="Symbol" pitchFamily="18" charset="2"/>
              </a:rPr>
              <a:t>2. for  </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a:latin typeface="Times New Roman" pitchFamily="18" charset="0"/>
              </a:rPr>
              <a:t>1  to  </a:t>
            </a:r>
            <a:r>
              <a:rPr lang="en-US" altLang="zh-CN" sz="2400" b="1" i="1">
                <a:latin typeface="Times New Roman" pitchFamily="18" charset="0"/>
              </a:rPr>
              <a:t>n </a:t>
            </a:r>
            <a:r>
              <a:rPr lang="en-US" altLang="zh-CN" sz="2400" b="1">
                <a:latin typeface="Times New Roman" pitchFamily="18" charset="0"/>
              </a:rPr>
              <a:t> do</a:t>
            </a:r>
            <a:r>
              <a:rPr lang="en-US" altLang="zh-CN" sz="2400" b="1">
                <a:latin typeface="Times New Roman" pitchFamily="18" charset="0"/>
                <a:sym typeface="Symbol" pitchFamily="18" charset="2"/>
              </a:rPr>
              <a:t>    </a:t>
            </a:r>
          </a:p>
          <a:p>
            <a:pPr>
              <a:tabLst>
                <a:tab pos="228600" algn="l"/>
              </a:tabLst>
            </a:pPr>
            <a:r>
              <a:rPr lang="en-US" altLang="zh-CN" sz="2400" b="1">
                <a:latin typeface="Times New Roman" pitchFamily="18" charset="0"/>
                <a:sym typeface="Symbol" pitchFamily="18" charset="2"/>
              </a:rPr>
              <a:t>3.     </a:t>
            </a:r>
            <a:r>
              <a:rPr lang="en-US" altLang="zh-CN" sz="2400" b="1" i="1">
                <a:latin typeface="Times New Roman" pitchFamily="18" charset="0"/>
                <a:sym typeface="Symbol" pitchFamily="18" charset="2"/>
              </a:rPr>
              <a:t>b</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i="1">
                <a:latin typeface="Times New Roman" pitchFamily="18" charset="0"/>
              </a:rPr>
              <a:t>length</a:t>
            </a:r>
            <a:r>
              <a:rPr lang="en-US" altLang="zh-CN" sz="2400" b="1">
                <a:latin typeface="Times New Roman" pitchFamily="18" charset="0"/>
              </a:rPr>
              <a:t>(</a:t>
            </a:r>
            <a:r>
              <a:rPr lang="en-US" altLang="zh-CN" sz="2400" b="1" i="1">
                <a:latin typeface="Times New Roman" pitchFamily="18" charset="0"/>
              </a:rPr>
              <a:t>P</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 </a:t>
            </a:r>
            <a:r>
              <a:rPr lang="en-US" altLang="zh-CN" sz="2400" b="1">
                <a:latin typeface="Times New Roman" pitchFamily="18" charset="0"/>
                <a:sym typeface="Symbol" pitchFamily="18" charset="2"/>
              </a:rPr>
              <a:t>   //</a:t>
            </a:r>
            <a:r>
              <a:rPr lang="zh-CN" altLang="en-US" sz="2400" b="1">
                <a:latin typeface="Times New Roman" pitchFamily="18" charset="0"/>
                <a:sym typeface="Symbol" pitchFamily="18" charset="2"/>
              </a:rPr>
              <a:t>表示第</a:t>
            </a:r>
            <a:r>
              <a:rPr lang="en-US" altLang="zh-CN" sz="2400" b="1" i="1">
                <a:latin typeface="Times New Roman" pitchFamily="18" charset="0"/>
                <a:sym typeface="Symbol" pitchFamily="18" charset="2"/>
              </a:rPr>
              <a:t>i</a:t>
            </a:r>
            <a:r>
              <a:rPr lang="zh-CN" altLang="en-US" sz="2400" b="1">
                <a:latin typeface="Times New Roman" pitchFamily="18" charset="0"/>
                <a:sym typeface="Symbol" pitchFamily="18" charset="2"/>
              </a:rPr>
              <a:t>个像素灰度的二进制位数</a:t>
            </a:r>
            <a:endParaRPr lang="en-US" altLang="zh-CN" sz="2400" b="1">
              <a:latin typeface="Times New Roman" pitchFamily="18" charset="0"/>
              <a:sym typeface="Symbol" pitchFamily="18" charset="2"/>
            </a:endParaRPr>
          </a:p>
          <a:p>
            <a:pPr>
              <a:tabLst>
                <a:tab pos="228600" algn="l"/>
              </a:tabLst>
            </a:pPr>
            <a:r>
              <a:rPr lang="en-US" altLang="zh-CN" sz="2400" b="1">
                <a:latin typeface="Times New Roman" pitchFamily="18" charset="0"/>
                <a:sym typeface="Symbol" pitchFamily="18" charset="2"/>
              </a:rPr>
              <a:t>4.     </a:t>
            </a:r>
            <a:r>
              <a:rPr lang="en-US" altLang="zh-CN" sz="2400" b="1" i="1">
                <a:latin typeface="Times New Roman" pitchFamily="18" charset="0"/>
                <a:sym typeface="Symbol" pitchFamily="18" charset="2"/>
              </a:rPr>
              <a:t>bmax</a:t>
            </a:r>
            <a:r>
              <a:rPr lang="en-US" altLang="zh-CN" sz="2400" b="1">
                <a:latin typeface="Times New Roman" pitchFamily="18" charset="0"/>
                <a:sym typeface="Symbol" pitchFamily="18" charset="2"/>
              </a:rPr>
              <a:t></a:t>
            </a:r>
            <a:r>
              <a:rPr lang="en-US" altLang="zh-CN" sz="2400" b="1" i="1">
                <a:latin typeface="Times New Roman" pitchFamily="18" charset="0"/>
              </a:rPr>
              <a:t>b</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   </a:t>
            </a:r>
            <a:r>
              <a:rPr lang="en-US" altLang="zh-CN" sz="2400" b="1">
                <a:latin typeface="Times New Roman" pitchFamily="18" charset="0"/>
                <a:sym typeface="Symbol" pitchFamily="18" charset="2"/>
              </a:rPr>
              <a:t>            //3-6</a:t>
            </a:r>
            <a:r>
              <a:rPr lang="zh-CN" altLang="en-US" sz="2400" b="1">
                <a:latin typeface="Times New Roman" pitchFamily="18" charset="0"/>
                <a:sym typeface="Symbol" pitchFamily="18" charset="2"/>
              </a:rPr>
              <a:t>行分法的最后一段只有</a:t>
            </a:r>
            <a:r>
              <a:rPr lang="en-US" altLang="zh-CN" sz="2400" b="1" i="1">
                <a:latin typeface="Times New Roman" pitchFamily="18" charset="0"/>
                <a:sym typeface="Symbol" pitchFamily="18" charset="2"/>
              </a:rPr>
              <a:t>p</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自己</a:t>
            </a:r>
            <a:endParaRPr lang="en-US" altLang="zh-CN" sz="2400" b="1">
              <a:latin typeface="Times New Roman" pitchFamily="18" charset="0"/>
              <a:sym typeface="Symbol" pitchFamily="18" charset="2"/>
            </a:endParaRPr>
          </a:p>
          <a:p>
            <a:pPr>
              <a:tabLst>
                <a:tab pos="228600" algn="l"/>
              </a:tabLst>
            </a:pPr>
            <a:r>
              <a:rPr lang="en-US" altLang="zh-CN" sz="2400" b="1">
                <a:latin typeface="Times New Roman" pitchFamily="18" charset="0"/>
                <a:sym typeface="Symbol" pitchFamily="18" charset="2"/>
              </a:rPr>
              <a:t>5.     </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sym typeface="Symbol" pitchFamily="18" charset="2"/>
              </a:rPr>
              <a:t></a:t>
            </a:r>
            <a:r>
              <a:rPr lang="en-US" altLang="zh-CN" sz="2400" b="1">
                <a:latin typeface="Times New Roman" pitchFamily="18" charset="0"/>
              </a:rPr>
              <a:t>1]+</a:t>
            </a:r>
            <a:r>
              <a:rPr lang="en-US" altLang="zh-CN" sz="2400" b="1" i="1">
                <a:latin typeface="Times New Roman" pitchFamily="18" charset="0"/>
              </a:rPr>
              <a:t>bmax</a:t>
            </a:r>
            <a:r>
              <a:rPr lang="en-US" altLang="zh-CN" sz="2400" b="1" i="1">
                <a:latin typeface="Times New Roman" pitchFamily="18" charset="0"/>
                <a:sym typeface="Symbol" pitchFamily="18" charset="2"/>
              </a:rPr>
              <a:t>  </a:t>
            </a:r>
          </a:p>
          <a:p>
            <a:pPr>
              <a:tabLst>
                <a:tab pos="228600" algn="l"/>
              </a:tabLst>
            </a:pPr>
            <a:r>
              <a:rPr lang="en-US" altLang="zh-CN" sz="2400" b="1">
                <a:latin typeface="Times New Roman" pitchFamily="18" charset="0"/>
                <a:sym typeface="Symbol" pitchFamily="18" charset="2"/>
              </a:rPr>
              <a:t>6.     </a:t>
            </a:r>
            <a:r>
              <a:rPr lang="en-US" altLang="zh-CN" sz="2400" b="1" i="1">
                <a:latin typeface="Times New Roman" pitchFamily="18" charset="0"/>
                <a:sym typeface="Symbol" pitchFamily="18" charset="2"/>
              </a:rPr>
              <a:t>l</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a:latin typeface="Times New Roman" pitchFamily="18" charset="0"/>
              </a:rPr>
              <a:t>1</a:t>
            </a:r>
            <a:r>
              <a:rPr lang="en-US" altLang="zh-CN" sz="2400" b="1">
                <a:latin typeface="Times New Roman" pitchFamily="18" charset="0"/>
                <a:sym typeface="Symbol" pitchFamily="18" charset="2"/>
              </a:rPr>
              <a:t>  </a:t>
            </a:r>
          </a:p>
          <a:p>
            <a:pPr>
              <a:tabLst>
                <a:tab pos="228600" algn="l"/>
              </a:tabLst>
            </a:pPr>
            <a:r>
              <a:rPr lang="en-US" altLang="zh-CN" sz="2400" b="1">
                <a:latin typeface="Times New Roman" pitchFamily="18" charset="0"/>
                <a:sym typeface="Symbol" pitchFamily="18" charset="2"/>
              </a:rPr>
              <a:t>7. </a:t>
            </a:r>
            <a:r>
              <a:rPr lang="zh-CN" altLang="en-US" sz="1200" b="1">
                <a:solidFill>
                  <a:srgbClr val="FF0000"/>
                </a:solidFill>
                <a:latin typeface="Times New Roman" pitchFamily="18" charset="0"/>
                <a:sym typeface="Symbol" pitchFamily="18" charset="2"/>
              </a:rPr>
              <a:t>常时间</a:t>
            </a:r>
            <a:r>
              <a:rPr lang="en-US" altLang="zh-CN" sz="2400" b="1">
                <a:latin typeface="Times New Roman" pitchFamily="18" charset="0"/>
                <a:sym typeface="Symbol" pitchFamily="18" charset="2"/>
              </a:rPr>
              <a:t> for  </a:t>
            </a:r>
            <a:r>
              <a:rPr lang="en-US" altLang="zh-CN" sz="2400" b="1" i="1">
                <a:solidFill>
                  <a:srgbClr val="00B0F0"/>
                </a:solidFill>
                <a:latin typeface="Times New Roman" pitchFamily="18" charset="0"/>
                <a:sym typeface="Symbol" pitchFamily="18" charset="2"/>
              </a:rPr>
              <a:t>j</a:t>
            </a:r>
            <a:r>
              <a:rPr lang="en-US" altLang="zh-CN" sz="2400" b="1">
                <a:latin typeface="Times New Roman" pitchFamily="18" charset="0"/>
                <a:sym typeface="Symbol" pitchFamily="18" charset="2"/>
              </a:rPr>
              <a:t></a:t>
            </a:r>
            <a:r>
              <a:rPr lang="en-US" altLang="zh-CN" sz="2400" b="1">
                <a:latin typeface="Times New Roman" pitchFamily="18" charset="0"/>
              </a:rPr>
              <a:t>2  to  min{</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Lmax</a:t>
            </a:r>
            <a:r>
              <a:rPr lang="en-US" altLang="zh-CN" sz="2400" b="1">
                <a:latin typeface="Times New Roman" pitchFamily="18" charset="0"/>
              </a:rPr>
              <a:t>}  do</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最后段</a:t>
            </a:r>
            <a:r>
              <a:rPr lang="en-US" altLang="zh-CN" sz="2400" b="1" i="1">
                <a:latin typeface="Times New Roman" pitchFamily="18" charset="0"/>
                <a:sym typeface="Symbol" pitchFamily="18" charset="2"/>
              </a:rPr>
              <a:t>j</a:t>
            </a:r>
            <a:r>
              <a:rPr lang="zh-CN" altLang="en-US" sz="2400" b="1">
                <a:latin typeface="Times New Roman" pitchFamily="18" charset="0"/>
                <a:sym typeface="Symbol" pitchFamily="18" charset="2"/>
              </a:rPr>
              <a:t>个像素</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j</a:t>
            </a:r>
            <a:r>
              <a:rPr lang="en-US" altLang="zh-CN" sz="2400" b="1">
                <a:latin typeface="Times New Roman" pitchFamily="18" charset="0"/>
                <a:sym typeface="Symbol" pitchFamily="18" charset="2"/>
              </a:rPr>
              <a:t>=2,.</a:t>
            </a:r>
            <a:r>
              <a:rPr lang="en-US" altLang="zh-CN" sz="2400" b="1" i="1">
                <a:latin typeface="Times New Roman" pitchFamily="18" charset="0"/>
                <a:sym typeface="Symbol" pitchFamily="18" charset="2"/>
              </a:rPr>
              <a:t>i</a:t>
            </a:r>
            <a:r>
              <a:rPr lang="zh-CN" altLang="en-US" sz="2400" b="1">
                <a:latin typeface="Times New Roman" pitchFamily="18" charset="0"/>
                <a:sym typeface="Symbol" pitchFamily="18" charset="2"/>
              </a:rPr>
              <a:t>或</a:t>
            </a:r>
            <a:r>
              <a:rPr lang="en-US" altLang="zh-CN" sz="2400" b="1">
                <a:latin typeface="Times New Roman" pitchFamily="18" charset="0"/>
                <a:sym typeface="Symbol" pitchFamily="18" charset="2"/>
              </a:rPr>
              <a:t>256 </a:t>
            </a:r>
          </a:p>
          <a:p>
            <a:pPr>
              <a:tabLst>
                <a:tab pos="228600" algn="l"/>
              </a:tabLst>
            </a:pPr>
            <a:r>
              <a:rPr lang="en-US" altLang="zh-CN" sz="2400" b="1">
                <a:latin typeface="Times New Roman" pitchFamily="18" charset="0"/>
                <a:sym typeface="Symbol" pitchFamily="18" charset="2"/>
              </a:rPr>
              <a:t>8.         if  </a:t>
            </a:r>
            <a:r>
              <a:rPr lang="en-US" altLang="zh-CN" sz="2400" b="1" i="1">
                <a:latin typeface="Times New Roman" pitchFamily="18" charset="0"/>
                <a:sym typeface="Symbol" pitchFamily="18" charset="2"/>
              </a:rPr>
              <a:t>bmax</a:t>
            </a:r>
            <a:r>
              <a:rPr lang="en-US" altLang="zh-CN" sz="2400" b="1">
                <a:latin typeface="Times New Roman" pitchFamily="18" charset="0"/>
                <a:sym typeface="Symbol" pitchFamily="18" charset="2"/>
              </a:rPr>
              <a:t>&lt;</a:t>
            </a:r>
            <a:r>
              <a:rPr lang="en-US" altLang="zh-CN" sz="2400" b="1" i="1">
                <a:latin typeface="Times New Roman" pitchFamily="18" charset="0"/>
                <a:sym typeface="Symbol" pitchFamily="18" charset="2"/>
              </a:rPr>
              <a:t>b</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ij</a:t>
            </a:r>
            <a:r>
              <a:rPr lang="en-US" altLang="zh-CN" sz="2400" b="1">
                <a:latin typeface="Times New Roman" pitchFamily="18" charset="0"/>
                <a:sym typeface="Symbol" pitchFamily="18" charset="2"/>
              </a:rPr>
              <a:t>+1]       //</a:t>
            </a:r>
            <a:r>
              <a:rPr lang="zh-CN" altLang="en-US" sz="2400" b="1">
                <a:latin typeface="Times New Roman" pitchFamily="18" charset="0"/>
                <a:sym typeface="Symbol" pitchFamily="18" charset="2"/>
              </a:rPr>
              <a:t>统一段内表示像素的二进制位数</a:t>
            </a:r>
            <a:endParaRPr lang="en-US" altLang="zh-CN" sz="2400" b="1">
              <a:latin typeface="Times New Roman" pitchFamily="18" charset="0"/>
              <a:sym typeface="Symbol" pitchFamily="18" charset="2"/>
            </a:endParaRPr>
          </a:p>
          <a:p>
            <a:pPr>
              <a:tabLst>
                <a:tab pos="228600" algn="l"/>
              </a:tabLst>
            </a:pPr>
            <a:r>
              <a:rPr lang="en-US" altLang="zh-CN" sz="2400" b="1">
                <a:latin typeface="Times New Roman" pitchFamily="18" charset="0"/>
                <a:sym typeface="Symbol" pitchFamily="18" charset="2"/>
              </a:rPr>
              <a:t>9.              then  </a:t>
            </a:r>
            <a:r>
              <a:rPr lang="en-US" altLang="zh-CN" sz="2400" b="1" i="1">
                <a:latin typeface="Times New Roman" pitchFamily="18" charset="0"/>
                <a:sym typeface="Symbol" pitchFamily="18" charset="2"/>
              </a:rPr>
              <a:t>bmax</a:t>
            </a:r>
            <a:r>
              <a:rPr lang="en-US" altLang="zh-CN" sz="2400" b="1">
                <a:latin typeface="Times New Roman" pitchFamily="18" charset="0"/>
                <a:sym typeface="Symbol" pitchFamily="18" charset="2"/>
              </a:rPr>
              <a:t></a:t>
            </a:r>
            <a:r>
              <a:rPr lang="en-US" altLang="zh-CN" sz="2400" b="1" i="1">
                <a:latin typeface="Times New Roman" pitchFamily="18" charset="0"/>
              </a:rPr>
              <a:t>b</a:t>
            </a:r>
            <a:r>
              <a:rPr lang="en-US" altLang="zh-CN" sz="2400" b="1">
                <a:latin typeface="Times New Roman" pitchFamily="18" charset="0"/>
              </a:rPr>
              <a:t>[</a:t>
            </a:r>
            <a:r>
              <a:rPr lang="en-US" altLang="zh-CN" sz="2400" b="1" i="1">
                <a:latin typeface="Times New Roman" pitchFamily="18" charset="0"/>
              </a:rPr>
              <a:t>i</a:t>
            </a:r>
            <a:r>
              <a:rPr lang="en-US" altLang="zh-CN" sz="2400" b="1" i="1">
                <a:latin typeface="Times New Roman" pitchFamily="18" charset="0"/>
                <a:sym typeface="Symbol" pitchFamily="18" charset="2"/>
              </a:rPr>
              <a:t></a:t>
            </a:r>
            <a:r>
              <a:rPr lang="en-US" altLang="zh-CN" sz="2400" b="1" i="1">
                <a:latin typeface="Times New Roman" pitchFamily="18" charset="0"/>
              </a:rPr>
              <a:t>j</a:t>
            </a:r>
            <a:r>
              <a:rPr lang="en-US" altLang="zh-CN" sz="2400" b="1">
                <a:latin typeface="Times New Roman" pitchFamily="18" charset="0"/>
              </a:rPr>
              <a:t>+1]</a:t>
            </a:r>
            <a:r>
              <a:rPr lang="en-US" altLang="zh-CN" sz="2400" b="1">
                <a:latin typeface="Times New Roman" pitchFamily="18" charset="0"/>
                <a:sym typeface="Symbol" pitchFamily="18" charset="2"/>
              </a:rPr>
              <a:t>  </a:t>
            </a:r>
          </a:p>
          <a:p>
            <a:pPr>
              <a:tabLst>
                <a:tab pos="228600" algn="l"/>
              </a:tabLst>
            </a:pPr>
            <a:r>
              <a:rPr lang="en-US" altLang="zh-CN" sz="2400" b="1">
                <a:latin typeface="Times New Roman" pitchFamily="18" charset="0"/>
                <a:sym typeface="Symbol" pitchFamily="18" charset="2"/>
              </a:rPr>
              <a:t>10.       if  </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]&gt;</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i="1">
                <a:sym typeface="Symbol" pitchFamily="18" charset="2"/>
              </a:rPr>
              <a:t></a:t>
            </a:r>
            <a:r>
              <a:rPr lang="en-US" altLang="zh-CN">
                <a:sym typeface="Symbol" pitchFamily="18" charset="2"/>
              </a:rPr>
              <a:t> </a:t>
            </a:r>
            <a:r>
              <a:rPr lang="en-US" altLang="zh-CN" sz="2400" b="1" i="1">
                <a:latin typeface="Times New Roman" pitchFamily="18" charset="0"/>
                <a:sym typeface="Symbol" pitchFamily="18" charset="2"/>
              </a:rPr>
              <a:t>j</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j</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bmax</a:t>
            </a:r>
            <a:r>
              <a:rPr lang="en-US" altLang="zh-CN" sz="2400" b="1">
                <a:latin typeface="Times New Roman" pitchFamily="18" charset="0"/>
                <a:sym typeface="Symbol" pitchFamily="18" charset="2"/>
              </a:rPr>
              <a:t> </a:t>
            </a:r>
          </a:p>
          <a:p>
            <a:pPr>
              <a:tabLst>
                <a:tab pos="228600" algn="l"/>
              </a:tabLst>
            </a:pPr>
            <a:r>
              <a:rPr lang="en-US" altLang="zh-CN" sz="2400" b="1">
                <a:latin typeface="Times New Roman" pitchFamily="18" charset="0"/>
                <a:sym typeface="Symbol" pitchFamily="18" charset="2"/>
              </a:rPr>
              <a:t>11.            then </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i</a:t>
            </a:r>
            <a:r>
              <a:rPr lang="en-US" altLang="zh-CN" sz="2400" b="1" i="1">
                <a:sym typeface="Symbol" pitchFamily="18" charset="2"/>
              </a:rPr>
              <a:t></a:t>
            </a:r>
            <a:r>
              <a:rPr lang="en-US" altLang="zh-CN"/>
              <a:t> </a:t>
            </a:r>
            <a:r>
              <a:rPr lang="en-US" altLang="zh-CN" sz="2400" b="1" i="1">
                <a:solidFill>
                  <a:srgbClr val="00B0F0"/>
                </a:solidFill>
                <a:latin typeface="Times New Roman" pitchFamily="18" charset="0"/>
              </a:rPr>
              <a:t>j</a:t>
            </a:r>
            <a:r>
              <a:rPr lang="en-US" altLang="zh-CN" sz="2400" b="1">
                <a:latin typeface="Times New Roman" pitchFamily="18" charset="0"/>
              </a:rPr>
              <a:t>]+</a:t>
            </a:r>
            <a:r>
              <a:rPr lang="en-US" altLang="zh-CN" sz="2400" b="1" i="1">
                <a:latin typeface="Times New Roman" pitchFamily="18" charset="0"/>
              </a:rPr>
              <a:t>j</a:t>
            </a:r>
            <a:r>
              <a:rPr lang="en-US" altLang="zh-CN" sz="2400" b="1">
                <a:latin typeface="Times New Roman" pitchFamily="18" charset="0"/>
              </a:rPr>
              <a:t>*</a:t>
            </a:r>
            <a:r>
              <a:rPr lang="en-US" altLang="zh-CN" sz="2400" b="1" i="1">
                <a:latin typeface="Times New Roman" pitchFamily="18" charset="0"/>
              </a:rPr>
              <a:t>bmax </a:t>
            </a:r>
            <a:endParaRPr lang="en-US" altLang="zh-CN" sz="2400" b="1" i="1">
              <a:latin typeface="Times New Roman" pitchFamily="18" charset="0"/>
              <a:sym typeface="Symbol" pitchFamily="18" charset="2"/>
            </a:endParaRPr>
          </a:p>
          <a:p>
            <a:pPr>
              <a:tabLst>
                <a:tab pos="228600" algn="l"/>
              </a:tabLst>
            </a:pPr>
            <a:r>
              <a:rPr lang="en-US" altLang="zh-CN" sz="2400" b="1">
                <a:latin typeface="Times New Roman" pitchFamily="18" charset="0"/>
                <a:sym typeface="Symbol" pitchFamily="18" charset="2"/>
              </a:rPr>
              <a:t>12.                     </a:t>
            </a:r>
            <a:r>
              <a:rPr lang="en-US" altLang="zh-CN" sz="2400" b="1" i="1">
                <a:latin typeface="Times New Roman" pitchFamily="18" charset="0"/>
                <a:sym typeface="Symbol" pitchFamily="18" charset="2"/>
              </a:rPr>
              <a:t>l</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i="1">
                <a:latin typeface="Times New Roman" pitchFamily="18" charset="0"/>
              </a:rPr>
              <a:t>j </a:t>
            </a:r>
            <a:endParaRPr lang="en-US" altLang="zh-CN" sz="2400" b="1" i="1">
              <a:latin typeface="Times New Roman" pitchFamily="18" charset="0"/>
              <a:sym typeface="Symbol" pitchFamily="18" charset="2"/>
            </a:endParaRPr>
          </a:p>
          <a:p>
            <a:pPr>
              <a:tabLst>
                <a:tab pos="228600" algn="l"/>
              </a:tabLst>
            </a:pPr>
            <a:r>
              <a:rPr lang="en-US" altLang="zh-CN" sz="2400" b="1">
                <a:latin typeface="Times New Roman" pitchFamily="18" charset="0"/>
                <a:sym typeface="Symbol" pitchFamily="18" charset="2"/>
              </a:rPr>
              <a:t>13.   </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en-US" altLang="zh-CN" sz="2400" b="1" i="1">
                <a:latin typeface="Times New Roman" pitchFamily="18" charset="0"/>
              </a:rPr>
              <a:t>S</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a:t>
            </a:r>
            <a:r>
              <a:rPr lang="en-US" altLang="zh-CN" sz="2400" b="1" i="1">
                <a:latin typeface="Times New Roman" pitchFamily="18" charset="0"/>
              </a:rPr>
              <a:t>header   </a:t>
            </a:r>
            <a:r>
              <a:rPr lang="en-US" altLang="zh-CN" sz="2400" b="1">
                <a:latin typeface="Times New Roman" pitchFamily="18" charset="0"/>
              </a:rPr>
              <a:t> </a:t>
            </a:r>
          </a:p>
        </p:txBody>
      </p:sp>
      <p:sp>
        <p:nvSpPr>
          <p:cNvPr id="556035" name="Rectangle 4"/>
          <p:cNvSpPr>
            <a:spLocks noChangeArrowheads="1"/>
          </p:cNvSpPr>
          <p:nvPr/>
        </p:nvSpPr>
        <p:spPr bwMode="auto">
          <a:xfrm>
            <a:off x="5410200" y="5897563"/>
            <a:ext cx="3194050" cy="457200"/>
          </a:xfrm>
          <a:prstGeom prst="rect">
            <a:avLst/>
          </a:prstGeom>
          <a:noFill/>
          <a:ln w="9525">
            <a:noFill/>
            <a:miter lim="800000"/>
            <a:headEnd/>
            <a:tailEnd/>
          </a:ln>
        </p:spPr>
        <p:txBody>
          <a:bodyPr wrap="none">
            <a:spAutoFit/>
          </a:bodyPr>
          <a:lstStyle/>
          <a:p>
            <a:r>
              <a:rPr lang="zh-CN" altLang="en-US" sz="2400" b="1">
                <a:latin typeface="Times New Roman" pitchFamily="18" charset="0"/>
              </a:rPr>
              <a:t>计算复杂性  </a:t>
            </a:r>
            <a:r>
              <a:rPr lang="en-US" altLang="zh-CN" sz="2400" b="1" i="1">
                <a:latin typeface="Times New Roman" pitchFamily="18" charset="0"/>
              </a:rPr>
              <a:t>T</a:t>
            </a:r>
            <a:r>
              <a:rPr lang="en-US" altLang="zh-CN"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a:t>
            </a:r>
            <a:r>
              <a:rPr lang="en-US" altLang="zh-CN" sz="2400" b="1" i="1">
                <a:latin typeface="Times New Roman" pitchFamily="18" charset="0"/>
              </a:rPr>
              <a:t>O</a:t>
            </a:r>
            <a:r>
              <a:rPr lang="en-US" altLang="zh-CN"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a:t>
            </a:r>
            <a:endParaRPr lang="zh-CN" altLang="en-US" sz="2400" b="1">
              <a:latin typeface="Times New Roman" pitchFamily="18" charset="0"/>
            </a:endParaRPr>
          </a:p>
        </p:txBody>
      </p:sp>
      <p:sp>
        <p:nvSpPr>
          <p:cNvPr id="556036" name="Rectangle 5"/>
          <p:cNvSpPr>
            <a:spLocks noGrp="1" noChangeArrowheads="1"/>
          </p:cNvSpPr>
          <p:nvPr>
            <p:ph type="title"/>
          </p:nvPr>
        </p:nvSpPr>
        <p:spPr>
          <a:xfrm>
            <a:off x="457200" y="-242888"/>
            <a:ext cx="8229600" cy="1139826"/>
          </a:xfrm>
        </p:spPr>
        <p:txBody>
          <a:bodyPr/>
          <a:lstStyle/>
          <a:p>
            <a:r>
              <a:rPr lang="zh-CN" altLang="en-US" sz="4400" smtClean="0"/>
              <a:t>算法</a:t>
            </a:r>
          </a:p>
        </p:txBody>
      </p:sp>
      <p:sp>
        <p:nvSpPr>
          <p:cNvPr id="556037" name="Line 6"/>
          <p:cNvSpPr>
            <a:spLocks noChangeShapeType="1"/>
          </p:cNvSpPr>
          <p:nvPr/>
        </p:nvSpPr>
        <p:spPr bwMode="auto">
          <a:xfrm>
            <a:off x="468313" y="981075"/>
            <a:ext cx="6840537" cy="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Project</a:t>
            </a:r>
            <a:endParaRPr lang="zh-CN" altLang="en-US" sz="3600" kern="0" dirty="0">
              <a:latin typeface="+mj-lt"/>
              <a:cs typeface="+mj-cs"/>
            </a:endParaRPr>
          </a:p>
        </p:txBody>
      </p:sp>
      <p:sp>
        <p:nvSpPr>
          <p:cNvPr id="558082" name="标题 3"/>
          <p:cNvSpPr>
            <a:spLocks noGrp="1"/>
          </p:cNvSpPr>
          <p:nvPr>
            <p:ph type="title" idx="4294967295"/>
          </p:nvPr>
        </p:nvSpPr>
        <p:spPr>
          <a:xfrm>
            <a:off x="250825" y="1554163"/>
            <a:ext cx="8496300" cy="5546725"/>
          </a:xfrm>
        </p:spPr>
        <p:txBody>
          <a:bodyPr/>
          <a:lstStyle/>
          <a:p>
            <a:pPr algn="l" eaLnBrk="1" hangingPunct="1"/>
            <a:r>
              <a:rPr altLang="en-US" sz="2000" smtClean="0">
                <a:solidFill>
                  <a:srgbClr val="0070C0"/>
                </a:solidFill>
                <a:ea typeface="宋体" charset="-122"/>
              </a:rPr>
              <a:t>（</a:t>
            </a:r>
            <a:r>
              <a:rPr altLang="en-US" sz="2000" b="1" smtClean="0">
                <a:solidFill>
                  <a:srgbClr val="FF0000"/>
                </a:solidFill>
                <a:ea typeface="宋体" charset="-122"/>
              </a:rPr>
              <a:t>问题</a:t>
            </a:r>
            <a:r>
              <a:rPr altLang="en-US" sz="2000" smtClean="0">
                <a:solidFill>
                  <a:srgbClr val="0070C0"/>
                </a:solidFill>
                <a:ea typeface="宋体" charset="-122"/>
              </a:rPr>
              <a:t>）有</a:t>
            </a:r>
            <a:r>
              <a:rPr lang="en-US" altLang="zh-CN" sz="2000" smtClean="0">
                <a:solidFill>
                  <a:srgbClr val="0070C0"/>
                </a:solidFill>
              </a:rPr>
              <a:t>m</a:t>
            </a:r>
            <a:r>
              <a:rPr altLang="en-US" sz="2000" smtClean="0">
                <a:solidFill>
                  <a:srgbClr val="0070C0"/>
                </a:solidFill>
                <a:ea typeface="宋体" charset="-122"/>
              </a:rPr>
              <a:t>排</a:t>
            </a:r>
            <a:r>
              <a:rPr lang="en-US" altLang="zh-CN" sz="2000" smtClean="0">
                <a:solidFill>
                  <a:srgbClr val="0070C0"/>
                </a:solidFill>
              </a:rPr>
              <a:t>n</a:t>
            </a:r>
            <a:r>
              <a:rPr altLang="en-US" sz="2000" smtClean="0">
                <a:solidFill>
                  <a:srgbClr val="0070C0"/>
                </a:solidFill>
                <a:ea typeface="宋体" charset="-122"/>
              </a:rPr>
              <a:t>列的柱桩，每一排的柱桩从左向右标号为</a:t>
            </a:r>
            <a:r>
              <a:rPr lang="en-US" altLang="zh-CN" sz="2000" smtClean="0">
                <a:solidFill>
                  <a:srgbClr val="0070C0"/>
                </a:solidFill>
              </a:rPr>
              <a:t>1,2,…,n</a:t>
            </a:r>
            <a:r>
              <a:rPr altLang="en-US" sz="2000" smtClean="0">
                <a:solidFill>
                  <a:srgbClr val="0070C0"/>
                </a:solidFill>
                <a:ea typeface="宋体" charset="-122"/>
              </a:rPr>
              <a:t>，且在每个柱桩上预先放好价值不一样的宝石。现在有位杂技演员从第一排的第</a:t>
            </a:r>
            <a:r>
              <a:rPr lang="en-US" altLang="zh-CN" sz="2000" smtClean="0">
                <a:solidFill>
                  <a:srgbClr val="0070C0"/>
                </a:solidFill>
              </a:rPr>
              <a:t>1</a:t>
            </a:r>
            <a:r>
              <a:rPr altLang="en-US" sz="2000" smtClean="0">
                <a:solidFill>
                  <a:srgbClr val="0070C0"/>
                </a:solidFill>
                <a:ea typeface="宋体" charset="-122"/>
              </a:rPr>
              <a:t>号柱桩开始跳跃，每次都必须跳到下一排的柱桩上，且每次跳跃最多只能向左或向右移动一个桩子。也就是说如果现在杂技演员站在第</a:t>
            </a:r>
            <a:r>
              <a:rPr lang="en-US" altLang="zh-CN" sz="2000" smtClean="0">
                <a:solidFill>
                  <a:srgbClr val="0070C0"/>
                </a:solidFill>
              </a:rPr>
              <a:t>j</a:t>
            </a:r>
            <a:r>
              <a:rPr altLang="en-US" sz="2000" smtClean="0">
                <a:solidFill>
                  <a:srgbClr val="0070C0"/>
                </a:solidFill>
                <a:ea typeface="宋体" charset="-122"/>
              </a:rPr>
              <a:t>号桩上，那么他可跳到下一排的第</a:t>
            </a:r>
            <a:r>
              <a:rPr lang="en-US" altLang="zh-CN" sz="2000" smtClean="0">
                <a:solidFill>
                  <a:srgbClr val="0070C0"/>
                </a:solidFill>
              </a:rPr>
              <a:t>j</a:t>
            </a:r>
            <a:r>
              <a:rPr altLang="en-US" sz="2000" smtClean="0">
                <a:solidFill>
                  <a:srgbClr val="0070C0"/>
                </a:solidFill>
                <a:ea typeface="宋体" charset="-122"/>
              </a:rPr>
              <a:t>号桩上，也可跳到下一排的第</a:t>
            </a:r>
            <a:r>
              <a:rPr lang="en-US" altLang="zh-CN" sz="2000" smtClean="0">
                <a:solidFill>
                  <a:srgbClr val="0070C0"/>
                </a:solidFill>
              </a:rPr>
              <a:t>j-1 (if j&gt;1)</a:t>
            </a:r>
            <a:r>
              <a:rPr altLang="en-US" sz="2000" smtClean="0">
                <a:solidFill>
                  <a:srgbClr val="0070C0"/>
                </a:solidFill>
                <a:ea typeface="宋体" charset="-122"/>
              </a:rPr>
              <a:t>或者</a:t>
            </a:r>
            <a:r>
              <a:rPr lang="en-US" altLang="zh-CN" sz="2000" smtClean="0">
                <a:solidFill>
                  <a:srgbClr val="0070C0"/>
                </a:solidFill>
              </a:rPr>
              <a:t> j+1 (if j&lt;n) </a:t>
            </a:r>
            <a:r>
              <a:rPr altLang="en-US" sz="2000" smtClean="0">
                <a:solidFill>
                  <a:srgbClr val="0070C0"/>
                </a:solidFill>
                <a:ea typeface="宋体" charset="-122"/>
              </a:rPr>
              <a:t>号桩上，并得到桩上的宝石。计算出一条最佳的跳跃顺序，使杂技演员获得的宝石的总价值最大。</a:t>
            </a:r>
            <a:r>
              <a:rPr lang="en-US" altLang="zh-CN" sz="2000" smtClean="0">
                <a:solidFill>
                  <a:srgbClr val="0070C0"/>
                </a:solidFill>
              </a:rPr>
              <a:t/>
            </a:r>
            <a:br>
              <a:rPr lang="en-US" altLang="zh-CN" sz="2000" smtClean="0">
                <a:solidFill>
                  <a:srgbClr val="0070C0"/>
                </a:solidFill>
              </a:rPr>
            </a:br>
            <a:r>
              <a:rPr altLang="en-US" sz="2000" smtClean="0">
                <a:solidFill>
                  <a:srgbClr val="0070C0"/>
                </a:solidFill>
                <a:ea typeface="宋体" charset="-122"/>
              </a:rPr>
              <a:t>（</a:t>
            </a:r>
            <a:r>
              <a:rPr altLang="en-US" sz="2000" smtClean="0">
                <a:solidFill>
                  <a:srgbClr val="FF0000"/>
                </a:solidFill>
                <a:ea typeface="宋体" charset="-122"/>
              </a:rPr>
              <a:t>输入</a:t>
            </a:r>
            <a:r>
              <a:rPr altLang="en-US" sz="2000" smtClean="0">
                <a:solidFill>
                  <a:srgbClr val="0070C0"/>
                </a:solidFill>
                <a:ea typeface="宋体" charset="-122"/>
              </a:rPr>
              <a:t>）</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4  4                </a:t>
            </a:r>
            <a:r>
              <a:rPr altLang="en-US" sz="2000" smtClean="0">
                <a:solidFill>
                  <a:srgbClr val="0070C0"/>
                </a:solidFill>
                <a:ea typeface="宋体" charset="-122"/>
              </a:rPr>
              <a:t>（</a:t>
            </a:r>
            <a:r>
              <a:rPr lang="en-US" altLang="zh-CN" sz="2000" smtClean="0">
                <a:solidFill>
                  <a:srgbClr val="0070C0"/>
                </a:solidFill>
              </a:rPr>
              <a:t>4</a:t>
            </a:r>
            <a:r>
              <a:rPr altLang="en-US" sz="2000" smtClean="0">
                <a:solidFill>
                  <a:srgbClr val="0070C0"/>
                </a:solidFill>
                <a:ea typeface="宋体" charset="-122"/>
              </a:rPr>
              <a:t>排</a:t>
            </a:r>
            <a:r>
              <a:rPr lang="en-US" altLang="zh-CN" sz="2000" smtClean="0">
                <a:solidFill>
                  <a:srgbClr val="0070C0"/>
                </a:solidFill>
              </a:rPr>
              <a:t>4</a:t>
            </a:r>
            <a:r>
              <a:rPr altLang="en-US" sz="2000" smtClean="0">
                <a:solidFill>
                  <a:srgbClr val="0070C0"/>
                </a:solidFill>
                <a:ea typeface="宋体" charset="-122"/>
              </a:rPr>
              <a:t>列的柱桩，空格隔开）</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1,1, 1, 1           </a:t>
            </a:r>
            <a:r>
              <a:rPr altLang="en-US" sz="2000" smtClean="0">
                <a:solidFill>
                  <a:srgbClr val="0070C0"/>
                </a:solidFill>
                <a:ea typeface="宋体" charset="-122"/>
              </a:rPr>
              <a:t>（放在第</a:t>
            </a:r>
            <a:r>
              <a:rPr lang="en-US" altLang="zh-CN" sz="2000" smtClean="0">
                <a:solidFill>
                  <a:srgbClr val="0070C0"/>
                </a:solidFill>
              </a:rPr>
              <a:t>1</a:t>
            </a:r>
            <a:r>
              <a:rPr altLang="en-US" sz="2000" smtClean="0">
                <a:solidFill>
                  <a:srgbClr val="0070C0"/>
                </a:solidFill>
                <a:ea typeface="宋体" charset="-122"/>
              </a:rPr>
              <a:t>排各桩上的宝石价值，逗号隔开）</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1, 5, 1, 1            </a:t>
            </a:r>
            <a:r>
              <a:rPr altLang="en-US" sz="2000" smtClean="0">
                <a:solidFill>
                  <a:srgbClr val="0070C0"/>
                </a:solidFill>
                <a:ea typeface="宋体" charset="-122"/>
              </a:rPr>
              <a:t>。</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2 ,1, 10, 1          </a:t>
            </a:r>
            <a:r>
              <a:rPr altLang="en-US" sz="2000" smtClean="0">
                <a:solidFill>
                  <a:srgbClr val="0070C0"/>
                </a:solidFill>
                <a:ea typeface="宋体" charset="-122"/>
              </a:rPr>
              <a:t>。</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20 ,1, 1, 1       </a:t>
            </a:r>
            <a:r>
              <a:rPr altLang="en-US" sz="2000" smtClean="0">
                <a:solidFill>
                  <a:srgbClr val="0070C0"/>
                </a:solidFill>
                <a:ea typeface="宋体" charset="-122"/>
              </a:rPr>
              <a:t>（放在第</a:t>
            </a:r>
            <a:r>
              <a:rPr lang="en-US" altLang="zh-CN" sz="2000" smtClean="0">
                <a:solidFill>
                  <a:srgbClr val="0070C0"/>
                </a:solidFill>
              </a:rPr>
              <a:t>4</a:t>
            </a:r>
            <a:r>
              <a:rPr altLang="en-US" sz="2000" smtClean="0">
                <a:solidFill>
                  <a:srgbClr val="0070C0"/>
                </a:solidFill>
                <a:ea typeface="宋体" charset="-122"/>
              </a:rPr>
              <a:t>排各桩上的宝石价值） </a:t>
            </a:r>
            <a:r>
              <a:rPr lang="en-US" altLang="zh-CN" sz="2000" smtClean="0">
                <a:solidFill>
                  <a:srgbClr val="0070C0"/>
                </a:solidFill>
              </a:rPr>
              <a:t/>
            </a:r>
            <a:br>
              <a:rPr lang="en-US" altLang="zh-CN" sz="2000" smtClean="0">
                <a:solidFill>
                  <a:srgbClr val="0070C0"/>
                </a:solidFill>
              </a:rPr>
            </a:br>
            <a:r>
              <a:rPr altLang="en-US" sz="2000" smtClean="0">
                <a:solidFill>
                  <a:srgbClr val="0070C0"/>
                </a:solidFill>
                <a:ea typeface="宋体" charset="-122"/>
              </a:rPr>
              <a:t>（</a:t>
            </a:r>
            <a:r>
              <a:rPr altLang="en-US" sz="2000" smtClean="0">
                <a:solidFill>
                  <a:srgbClr val="FF0000"/>
                </a:solidFill>
                <a:ea typeface="宋体" charset="-122"/>
              </a:rPr>
              <a:t>输出</a:t>
            </a:r>
            <a:r>
              <a:rPr altLang="en-US" sz="2000" smtClean="0">
                <a:solidFill>
                  <a:srgbClr val="0070C0"/>
                </a:solidFill>
                <a:ea typeface="宋体" charset="-122"/>
              </a:rPr>
              <a:t>）</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28        </a:t>
            </a:r>
            <a:r>
              <a:rPr altLang="en-US" sz="2000" smtClean="0">
                <a:solidFill>
                  <a:srgbClr val="0070C0"/>
                </a:solidFill>
                <a:ea typeface="宋体" charset="-122"/>
              </a:rPr>
              <a:t>（最大价值）</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1             (</a:t>
            </a:r>
            <a:r>
              <a:rPr altLang="en-US" sz="2000" smtClean="0">
                <a:solidFill>
                  <a:srgbClr val="0070C0"/>
                </a:solidFill>
                <a:ea typeface="宋体" charset="-122"/>
              </a:rPr>
              <a:t>开始位置，固定</a:t>
            </a:r>
            <a:r>
              <a:rPr lang="en-US" altLang="zh-CN" sz="2000" smtClean="0">
                <a:solidFill>
                  <a:srgbClr val="0070C0"/>
                </a:solidFill>
              </a:rPr>
              <a:t>)</a:t>
            </a:r>
            <a:br>
              <a:rPr lang="en-US" altLang="zh-CN" sz="2000" smtClean="0">
                <a:solidFill>
                  <a:srgbClr val="0070C0"/>
                </a:solidFill>
              </a:rPr>
            </a:br>
            <a:r>
              <a:rPr lang="en-US" altLang="zh-CN" sz="2000" smtClean="0">
                <a:solidFill>
                  <a:srgbClr val="0070C0"/>
                </a:solidFill>
              </a:rPr>
              <a:t>2             (</a:t>
            </a:r>
            <a:r>
              <a:rPr altLang="en-US" sz="2000" smtClean="0">
                <a:solidFill>
                  <a:srgbClr val="0070C0"/>
                </a:solidFill>
                <a:ea typeface="宋体" charset="-122"/>
              </a:rPr>
              <a:t>在第二排的位置</a:t>
            </a:r>
            <a:r>
              <a:rPr lang="en-US" altLang="zh-CN" sz="2000" smtClean="0">
                <a:solidFill>
                  <a:srgbClr val="0070C0"/>
                </a:solidFill>
              </a:rPr>
              <a:t>)</a:t>
            </a:r>
            <a:br>
              <a:rPr lang="en-US" altLang="zh-CN" sz="2000" smtClean="0">
                <a:solidFill>
                  <a:srgbClr val="0070C0"/>
                </a:solidFill>
              </a:rPr>
            </a:br>
            <a:r>
              <a:rPr lang="en-US" altLang="zh-CN" sz="2000" smtClean="0">
                <a:solidFill>
                  <a:srgbClr val="0070C0"/>
                </a:solidFill>
              </a:rPr>
              <a:t>1             (</a:t>
            </a:r>
            <a:r>
              <a:rPr altLang="en-US" sz="2000" smtClean="0">
                <a:solidFill>
                  <a:srgbClr val="0070C0"/>
                </a:solidFill>
                <a:ea typeface="宋体" charset="-122"/>
              </a:rPr>
              <a:t>在第三排的位置</a:t>
            </a:r>
            <a:r>
              <a:rPr lang="en-US" altLang="zh-CN" sz="2000" smtClean="0">
                <a:solidFill>
                  <a:srgbClr val="0070C0"/>
                </a:solidFill>
              </a:rPr>
              <a:t>)</a:t>
            </a:r>
            <a:br>
              <a:rPr lang="en-US" altLang="zh-CN" sz="2000" smtClean="0">
                <a:solidFill>
                  <a:srgbClr val="0070C0"/>
                </a:solidFill>
              </a:rPr>
            </a:br>
            <a:r>
              <a:rPr lang="en-US" altLang="zh-CN" sz="2000" smtClean="0">
                <a:solidFill>
                  <a:srgbClr val="0070C0"/>
                </a:solidFill>
              </a:rPr>
              <a:t>1             (</a:t>
            </a:r>
            <a:r>
              <a:rPr altLang="en-US" sz="2000" smtClean="0">
                <a:solidFill>
                  <a:srgbClr val="0070C0"/>
                </a:solidFill>
                <a:ea typeface="宋体" charset="-122"/>
              </a:rPr>
              <a:t>在第四排的位置</a:t>
            </a:r>
            <a:r>
              <a:rPr lang="en-US" altLang="zh-CN" sz="2000" smtClean="0">
                <a:solidFill>
                  <a:srgbClr val="0070C0"/>
                </a:solidFill>
              </a:rPr>
              <a:t>)</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lang="en-US" altLang="zh-CN" sz="2000" smtClean="0"/>
              <a:t/>
            </a:r>
            <a:br>
              <a:rPr lang="en-US" altLang="zh-CN" sz="2000" smtClean="0"/>
            </a:br>
            <a:endParaRPr altLang="en-US" sz="2000" smtClean="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Reconstructing the solution</a:t>
            </a:r>
            <a:endParaRPr lang="zh-CN" altLang="en-US" sz="3600" kern="0" dirty="0">
              <a:latin typeface="+mj-lt"/>
              <a:cs typeface="+mj-cs"/>
            </a:endParaRPr>
          </a:p>
        </p:txBody>
      </p:sp>
      <p:pic>
        <p:nvPicPr>
          <p:cNvPr id="318466" name="Picture 1" descr="C:\Users\hp\AppData\Roaming\Tencent\Users\648774553\QQ\WinTemp\RichOle\ZKX~5GV8)}UEY$[QR(T0(}F.jpg"/>
          <p:cNvPicPr>
            <a:picLocks noChangeAspect="1" noChangeArrowheads="1"/>
          </p:cNvPicPr>
          <p:nvPr/>
        </p:nvPicPr>
        <p:blipFill>
          <a:blip r:embed="rId2"/>
          <a:srcRect/>
          <a:stretch>
            <a:fillRect/>
          </a:stretch>
        </p:blipFill>
        <p:spPr bwMode="auto">
          <a:xfrm>
            <a:off x="17463" y="908050"/>
            <a:ext cx="4679950" cy="3248025"/>
          </a:xfrm>
          <a:prstGeom prst="rect">
            <a:avLst/>
          </a:prstGeom>
          <a:noFill/>
          <a:ln w="9525">
            <a:noFill/>
            <a:miter lim="800000"/>
            <a:headEnd/>
            <a:tailEnd/>
          </a:ln>
        </p:spPr>
      </p:pic>
      <p:pic>
        <p:nvPicPr>
          <p:cNvPr id="318467" name="Picture 2" descr="C:\Users\hp\AppData\Roaming\Tencent\Users\648774553\QQ\WinTemp\RichOle\X7J$K50E1U626V5YG4K447B.jpg"/>
          <p:cNvPicPr>
            <a:picLocks noChangeAspect="1" noChangeArrowheads="1"/>
          </p:cNvPicPr>
          <p:nvPr/>
        </p:nvPicPr>
        <p:blipFill>
          <a:blip r:embed="rId3"/>
          <a:srcRect/>
          <a:stretch>
            <a:fillRect/>
          </a:stretch>
        </p:blipFill>
        <p:spPr bwMode="auto">
          <a:xfrm>
            <a:off x="119063" y="4330700"/>
            <a:ext cx="5610225" cy="1600200"/>
          </a:xfrm>
          <a:prstGeom prst="rect">
            <a:avLst/>
          </a:prstGeom>
          <a:noFill/>
          <a:ln w="9525">
            <a:noFill/>
            <a:miter lim="800000"/>
            <a:headEnd/>
            <a:tailEnd/>
          </a:ln>
        </p:spPr>
      </p:pic>
      <p:sp>
        <p:nvSpPr>
          <p:cNvPr id="318468" name="Text Box 5"/>
          <p:cNvSpPr txBox="1">
            <a:spLocks noChangeArrowheads="1"/>
          </p:cNvSpPr>
          <p:nvPr/>
        </p:nvSpPr>
        <p:spPr bwMode="auto">
          <a:xfrm>
            <a:off x="2987675" y="3213100"/>
            <a:ext cx="3240088" cy="366713"/>
          </a:xfrm>
          <a:prstGeom prst="rect">
            <a:avLst/>
          </a:prstGeom>
          <a:noFill/>
          <a:ln w="9525">
            <a:noFill/>
            <a:miter lim="800000"/>
            <a:headEnd/>
            <a:tailEnd/>
          </a:ln>
        </p:spPr>
        <p:txBody>
          <a:bodyPr>
            <a:spAutoFit/>
          </a:bodyPr>
          <a:lstStyle/>
          <a:p>
            <a:pPr>
              <a:spcBef>
                <a:spcPct val="50000"/>
              </a:spcBef>
            </a:pPr>
            <a:r>
              <a:rPr lang="zh-CN" altLang="en-US">
                <a:solidFill>
                  <a:srgbClr val="E50919"/>
                </a:solidFill>
              </a:rPr>
              <a:t>记录最后一次选择的切割</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Project</a:t>
            </a:r>
            <a:endParaRPr lang="zh-CN" altLang="en-US" sz="3600" kern="0" dirty="0">
              <a:latin typeface="+mj-lt"/>
              <a:cs typeface="+mj-cs"/>
            </a:endParaRPr>
          </a:p>
        </p:txBody>
      </p:sp>
      <p:sp>
        <p:nvSpPr>
          <p:cNvPr id="559106" name="标题 3"/>
          <p:cNvSpPr>
            <a:spLocks noGrp="1"/>
          </p:cNvSpPr>
          <p:nvPr>
            <p:ph type="title" idx="4294967295"/>
          </p:nvPr>
        </p:nvSpPr>
        <p:spPr>
          <a:xfrm>
            <a:off x="250825" y="1311275"/>
            <a:ext cx="8496300" cy="5546725"/>
          </a:xfrm>
        </p:spPr>
        <p:txBody>
          <a:bodyPr/>
          <a:lstStyle/>
          <a:p>
            <a:pPr algn="l" eaLnBrk="1" hangingPunct="1"/>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altLang="en-US" sz="2000" smtClean="0">
                <a:solidFill>
                  <a:srgbClr val="0070C0"/>
                </a:solidFill>
                <a:ea typeface="宋体" charset="-122"/>
              </a:rPr>
              <a:t>要求：</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a.</a:t>
            </a:r>
            <a:r>
              <a:rPr altLang="en-US" sz="2000" smtClean="0">
                <a:solidFill>
                  <a:srgbClr val="0070C0"/>
                </a:solidFill>
                <a:ea typeface="宋体" charset="-122"/>
              </a:rPr>
              <a:t>单人独立完成；</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b.</a:t>
            </a:r>
            <a:r>
              <a:rPr altLang="en-US" sz="2000" smtClean="0">
                <a:solidFill>
                  <a:srgbClr val="0070C0"/>
                </a:solidFill>
                <a:ea typeface="宋体" charset="-122"/>
              </a:rPr>
              <a:t>提交名为 学号</a:t>
            </a:r>
            <a:r>
              <a:rPr lang="en-US" altLang="zh-CN" sz="2000" smtClean="0">
                <a:solidFill>
                  <a:srgbClr val="0070C0"/>
                </a:solidFill>
              </a:rPr>
              <a:t>_</a:t>
            </a:r>
            <a:r>
              <a:rPr altLang="en-US" sz="2000" smtClean="0">
                <a:solidFill>
                  <a:srgbClr val="0070C0"/>
                </a:solidFill>
                <a:ea typeface="宋体" charset="-122"/>
              </a:rPr>
              <a:t>姓名</a:t>
            </a:r>
            <a:r>
              <a:rPr lang="en-US" altLang="zh-CN" sz="2000" smtClean="0">
                <a:solidFill>
                  <a:srgbClr val="0070C0"/>
                </a:solidFill>
              </a:rPr>
              <a:t>_SA.rar </a:t>
            </a:r>
            <a:r>
              <a:rPr altLang="en-US" sz="2000" smtClean="0">
                <a:solidFill>
                  <a:srgbClr val="0070C0"/>
                </a:solidFill>
                <a:ea typeface="宋体" charset="-122"/>
              </a:rPr>
              <a:t>的压缩文件，含如下内容：</a:t>
            </a:r>
            <a:r>
              <a:rPr lang="en-US" altLang="zh-CN" sz="2000" smtClean="0">
                <a:solidFill>
                  <a:srgbClr val="0070C0"/>
                </a:solidFill>
              </a:rPr>
              <a:t>1). </a:t>
            </a:r>
            <a:r>
              <a:rPr altLang="en-US" sz="2000" smtClean="0">
                <a:solidFill>
                  <a:srgbClr val="0070C0"/>
                </a:solidFill>
                <a:ea typeface="宋体" charset="-122"/>
              </a:rPr>
              <a:t>完整的源码 </a:t>
            </a:r>
            <a:r>
              <a:rPr lang="en-US" altLang="zh-CN" sz="2000" smtClean="0">
                <a:solidFill>
                  <a:srgbClr val="0070C0"/>
                </a:solidFill>
              </a:rPr>
              <a:t>2).</a:t>
            </a:r>
            <a:r>
              <a:rPr altLang="en-US" sz="2000" smtClean="0">
                <a:solidFill>
                  <a:srgbClr val="0070C0"/>
                </a:solidFill>
                <a:ea typeface="宋体" charset="-122"/>
              </a:rPr>
              <a:t>不依赖于</a:t>
            </a:r>
            <a:r>
              <a:rPr lang="en-US" altLang="zh-CN" sz="2000" smtClean="0">
                <a:solidFill>
                  <a:srgbClr val="0070C0"/>
                </a:solidFill>
              </a:rPr>
              <a:t>IDE</a:t>
            </a:r>
            <a:r>
              <a:rPr altLang="en-US" sz="2000" smtClean="0">
                <a:solidFill>
                  <a:srgbClr val="0070C0"/>
                </a:solidFill>
                <a:ea typeface="宋体" charset="-122"/>
              </a:rPr>
              <a:t>环境的可执行文件及测试数据 </a:t>
            </a:r>
            <a:r>
              <a:rPr lang="en-US" altLang="zh-CN" sz="2000" smtClean="0">
                <a:solidFill>
                  <a:srgbClr val="0070C0"/>
                </a:solidFill>
              </a:rPr>
              <a:t>3).</a:t>
            </a:r>
            <a:r>
              <a:rPr altLang="en-US" sz="2000" smtClean="0">
                <a:solidFill>
                  <a:srgbClr val="0070C0"/>
                </a:solidFill>
                <a:ea typeface="宋体" charset="-122"/>
              </a:rPr>
              <a:t>电子版本项目报告，报告中至少包括对算法思想、递推方程式及该问题的最优子结构性质、程序结构的描述以及计算复杂度分析</a:t>
            </a:r>
            <a:r>
              <a:rPr lang="en-US" altLang="zh-CN" sz="2000" smtClean="0">
                <a:solidFill>
                  <a:srgbClr val="0070C0"/>
                </a:solidFill>
              </a:rPr>
              <a:t>, </a:t>
            </a:r>
            <a:r>
              <a:rPr altLang="en-US" sz="2000" smtClean="0">
                <a:solidFill>
                  <a:srgbClr val="0070C0"/>
                </a:solidFill>
                <a:ea typeface="宋体" charset="-122"/>
              </a:rPr>
              <a:t>以及测试结果</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c. </a:t>
            </a:r>
            <a:r>
              <a:rPr altLang="en-US" sz="2000" smtClean="0">
                <a:solidFill>
                  <a:srgbClr val="0070C0"/>
                </a:solidFill>
                <a:ea typeface="宋体" charset="-122"/>
              </a:rPr>
              <a:t>第</a:t>
            </a:r>
            <a:r>
              <a:rPr lang="en-US" altLang="zh-CN" sz="2000" smtClean="0">
                <a:solidFill>
                  <a:srgbClr val="0070C0"/>
                </a:solidFill>
              </a:rPr>
              <a:t>15</a:t>
            </a:r>
            <a:r>
              <a:rPr altLang="en-US" sz="2000" smtClean="0">
                <a:solidFill>
                  <a:srgbClr val="0070C0"/>
                </a:solidFill>
                <a:ea typeface="宋体" charset="-122"/>
              </a:rPr>
              <a:t>周交（每班统一</a:t>
            </a:r>
            <a:r>
              <a:rPr lang="en-US" altLang="zh-CN" sz="2000" smtClean="0">
                <a:solidFill>
                  <a:srgbClr val="0070C0"/>
                </a:solidFill>
              </a:rPr>
              <a:t>U</a:t>
            </a:r>
            <a:r>
              <a:rPr altLang="en-US" sz="2000" smtClean="0">
                <a:solidFill>
                  <a:srgbClr val="0070C0"/>
                </a:solidFill>
                <a:ea typeface="宋体" charset="-122"/>
              </a:rPr>
              <a:t>盘拷贝</a:t>
            </a:r>
            <a:r>
              <a:rPr lang="en-US" altLang="zh-CN" sz="2000" smtClean="0">
                <a:solidFill>
                  <a:srgbClr val="0070C0"/>
                </a:solidFill>
              </a:rPr>
              <a:t>)</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altLang="en-US" sz="2000" smtClean="0">
                <a:solidFill>
                  <a:srgbClr val="0070C0"/>
                </a:solidFill>
                <a:ea typeface="宋体" charset="-122"/>
              </a:rPr>
              <a:t>说明：</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1. </a:t>
            </a:r>
            <a:r>
              <a:rPr altLang="en-US" sz="2000" smtClean="0">
                <a:solidFill>
                  <a:srgbClr val="0070C0"/>
                </a:solidFill>
                <a:ea typeface="宋体" charset="-122"/>
              </a:rPr>
              <a:t>不依赖于</a:t>
            </a:r>
            <a:r>
              <a:rPr lang="en-US" altLang="zh-CN" sz="2000" smtClean="0">
                <a:solidFill>
                  <a:srgbClr val="0070C0"/>
                </a:solidFill>
              </a:rPr>
              <a:t>IDE</a:t>
            </a:r>
            <a:r>
              <a:rPr altLang="en-US" sz="2000" smtClean="0">
                <a:solidFill>
                  <a:srgbClr val="0070C0"/>
                </a:solidFill>
                <a:ea typeface="宋体" charset="-122"/>
              </a:rPr>
              <a:t>环境的可执行文件指</a:t>
            </a:r>
            <a:r>
              <a:rPr lang="en-US" altLang="zh-CN" sz="2000" smtClean="0">
                <a:solidFill>
                  <a:srgbClr val="0070C0"/>
                </a:solidFill>
              </a:rPr>
              <a:t>exe</a:t>
            </a:r>
            <a:r>
              <a:rPr altLang="en-US" sz="2000" smtClean="0">
                <a:solidFill>
                  <a:srgbClr val="0070C0"/>
                </a:solidFill>
                <a:ea typeface="宋体" charset="-122"/>
              </a:rPr>
              <a:t>及其支持</a:t>
            </a:r>
            <a:r>
              <a:rPr lang="en-US" altLang="zh-CN" sz="2000" smtClean="0">
                <a:solidFill>
                  <a:srgbClr val="0070C0"/>
                </a:solidFill>
              </a:rPr>
              <a:t>dll</a:t>
            </a:r>
            <a:r>
              <a:rPr altLang="en-US" sz="2000" smtClean="0">
                <a:solidFill>
                  <a:srgbClr val="0070C0"/>
                </a:solidFill>
                <a:ea typeface="宋体" charset="-122"/>
              </a:rPr>
              <a:t>，测试数据均在同一目录中，在任意一台</a:t>
            </a:r>
            <a:r>
              <a:rPr lang="en-US" altLang="zh-CN" sz="2000" smtClean="0">
                <a:solidFill>
                  <a:srgbClr val="0070C0"/>
                </a:solidFill>
              </a:rPr>
              <a:t>Win XP</a:t>
            </a:r>
            <a:r>
              <a:rPr altLang="en-US" sz="2000" smtClean="0">
                <a:solidFill>
                  <a:srgbClr val="0070C0"/>
                </a:solidFill>
                <a:ea typeface="宋体" charset="-122"/>
              </a:rPr>
              <a:t>机器上直接双击</a:t>
            </a:r>
            <a:r>
              <a:rPr lang="en-US" altLang="zh-CN" sz="2000" smtClean="0">
                <a:solidFill>
                  <a:srgbClr val="0070C0"/>
                </a:solidFill>
              </a:rPr>
              <a:t>exe</a:t>
            </a:r>
            <a:r>
              <a:rPr altLang="en-US" sz="2000" smtClean="0">
                <a:solidFill>
                  <a:srgbClr val="0070C0"/>
                </a:solidFill>
                <a:ea typeface="宋体" charset="-122"/>
              </a:rPr>
              <a:t>即可运行。</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2. </a:t>
            </a:r>
            <a:r>
              <a:rPr altLang="en-US" sz="2000" smtClean="0">
                <a:solidFill>
                  <a:srgbClr val="0070C0"/>
                </a:solidFill>
                <a:ea typeface="宋体" charset="-122"/>
              </a:rPr>
              <a:t>测试数据不少于</a:t>
            </a:r>
            <a:r>
              <a:rPr lang="en-US" altLang="zh-CN" sz="2000" smtClean="0">
                <a:solidFill>
                  <a:srgbClr val="0070C0"/>
                </a:solidFill>
              </a:rPr>
              <a:t>20</a:t>
            </a:r>
            <a:r>
              <a:rPr altLang="en-US" sz="2000" smtClean="0">
                <a:solidFill>
                  <a:srgbClr val="0070C0"/>
                </a:solidFill>
                <a:ea typeface="宋体" charset="-122"/>
              </a:rPr>
              <a:t>排</a:t>
            </a:r>
            <a:r>
              <a:rPr lang="en-US" altLang="zh-CN" sz="2000" smtClean="0">
                <a:solidFill>
                  <a:srgbClr val="0070C0"/>
                </a:solidFill>
              </a:rPr>
              <a:t>20</a:t>
            </a:r>
            <a:r>
              <a:rPr altLang="en-US" sz="2000" smtClean="0">
                <a:solidFill>
                  <a:srgbClr val="0070C0"/>
                </a:solidFill>
                <a:ea typeface="宋体" charset="-122"/>
              </a:rPr>
              <a:t>列，按照前述的格式放在</a:t>
            </a:r>
            <a:r>
              <a:rPr lang="en-US" altLang="zh-CN" sz="2000" smtClean="0">
                <a:solidFill>
                  <a:srgbClr val="0070C0"/>
                </a:solidFill>
              </a:rPr>
              <a:t>test.txt</a:t>
            </a:r>
            <a:r>
              <a:rPr altLang="en-US" sz="2000" smtClean="0">
                <a:solidFill>
                  <a:srgbClr val="0070C0"/>
                </a:solidFill>
                <a:ea typeface="宋体" charset="-122"/>
              </a:rPr>
              <a:t>文件里，执行结果存入</a:t>
            </a:r>
            <a:r>
              <a:rPr lang="en-US" altLang="zh-CN" sz="2000" smtClean="0">
                <a:solidFill>
                  <a:srgbClr val="0070C0"/>
                </a:solidFill>
              </a:rPr>
              <a:t>output.txt</a:t>
            </a:r>
            <a:r>
              <a:rPr altLang="en-US" sz="2000" smtClean="0">
                <a:solidFill>
                  <a:srgbClr val="0070C0"/>
                </a:solidFill>
                <a:ea typeface="宋体" charset="-122"/>
              </a:rPr>
              <a:t>文件里</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altLang="en-US" sz="2000" smtClean="0">
                <a:solidFill>
                  <a:srgbClr val="0070C0"/>
                </a:solidFill>
                <a:ea typeface="宋体" charset="-122"/>
              </a:rPr>
              <a:t>参考资料：</a:t>
            </a: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    Algorithm Design,  Jon Kleiberg.  Eva Tardos,  Cornell University</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lang="en-US" altLang="zh-CN" sz="2000" smtClean="0">
                <a:solidFill>
                  <a:srgbClr val="0070C0"/>
                </a:solidFill>
              </a:rPr>
              <a:t/>
            </a:r>
            <a:br>
              <a:rPr lang="en-US" altLang="zh-CN" sz="2000" smtClean="0">
                <a:solidFill>
                  <a:srgbClr val="0070C0"/>
                </a:solidFill>
              </a:rPr>
            </a:br>
            <a:r>
              <a:rPr lang="en-US" altLang="zh-CN" sz="2000" smtClean="0"/>
              <a:t/>
            </a:r>
            <a:br>
              <a:rPr lang="en-US" altLang="zh-CN" sz="2000" smtClean="0"/>
            </a:br>
            <a:endParaRPr altLang="en-US" sz="2000" smtClean="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319490" name="矩形 3"/>
          <p:cNvSpPr>
            <a:spLocks noChangeArrowheads="1"/>
          </p:cNvSpPr>
          <p:nvPr/>
        </p:nvSpPr>
        <p:spPr bwMode="auto">
          <a:xfrm>
            <a:off x="323850" y="1268413"/>
            <a:ext cx="8208963" cy="1754187"/>
          </a:xfrm>
          <a:prstGeom prst="rect">
            <a:avLst/>
          </a:prstGeom>
          <a:noFill/>
          <a:ln w="9525">
            <a:noFill/>
            <a:miter lim="800000"/>
            <a:headEnd/>
            <a:tailEnd/>
          </a:ln>
        </p:spPr>
        <p:txBody>
          <a:bodyPr>
            <a:spAutoFit/>
          </a:bodyPr>
          <a:lstStyle/>
          <a:p>
            <a:r>
              <a:rPr lang="en-US" altLang="zh-CN" sz="3600" b="1" i="1">
                <a:latin typeface="Calibri" pitchFamily="34" charset="0"/>
              </a:rPr>
              <a:t>CLRS  15.1-3</a:t>
            </a:r>
          </a:p>
          <a:p>
            <a:r>
              <a:rPr lang="en-US" altLang="zh-CN" sz="3600" b="1" i="1">
                <a:latin typeface="Calibri" pitchFamily="34" charset="0"/>
              </a:rPr>
              <a:t>CLRS  15.1-5</a:t>
            </a:r>
            <a:endParaRPr lang="zh-CN" altLang="en-US" sz="3600">
              <a:latin typeface="Calibri" pitchFamily="34" charset="0"/>
            </a:endParaRPr>
          </a:p>
          <a:p>
            <a:endParaRPr lang="zh-CN" altLang="en-US" sz="3600">
              <a:latin typeface="Calibri"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fontAlgn="auto">
              <a:spcAft>
                <a:spcPts val="0"/>
              </a:spcAft>
              <a:defRPr/>
            </a:pPr>
            <a:r>
              <a:rPr lang="en-US" altLang="zh-CN" dirty="0" smtClean="0"/>
              <a:t>Knapsack 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850" y="-100013"/>
            <a:ext cx="8402638" cy="685801"/>
          </a:xfrm>
        </p:spPr>
        <p:txBody>
          <a:bodyPr rtlCol="0">
            <a:normAutofit fontScale="90000"/>
          </a:bodyPr>
          <a:lstStyle/>
          <a:p>
            <a:pPr fontAlgn="auto">
              <a:spcAft>
                <a:spcPts val="0"/>
              </a:spcAft>
              <a:defRPr/>
            </a:pPr>
            <a:r>
              <a:rPr lang="en-US" altLang="zh-CN" dirty="0" smtClean="0"/>
              <a:t> </a:t>
            </a:r>
            <a:br>
              <a:rPr lang="en-US" altLang="zh-CN" dirty="0" smtClean="0"/>
            </a:br>
            <a:r>
              <a:rPr lang="en-US" altLang="zh-CN" dirty="0" smtClean="0"/>
              <a:t>The Knapsack Problem</a:t>
            </a:r>
          </a:p>
        </p:txBody>
      </p:sp>
      <p:sp>
        <p:nvSpPr>
          <p:cNvPr id="27651" name="Rectangle 3"/>
          <p:cNvSpPr>
            <a:spLocks noGrp="1" noChangeArrowheads="1"/>
          </p:cNvSpPr>
          <p:nvPr>
            <p:ph type="body" idx="1"/>
          </p:nvPr>
        </p:nvSpPr>
        <p:spPr>
          <a:xfrm>
            <a:off x="304800" y="1295400"/>
            <a:ext cx="8458200" cy="5105400"/>
          </a:xfrm>
        </p:spPr>
        <p:txBody>
          <a:bodyPr rtlCol="0">
            <a:normAutofit/>
          </a:bodyPr>
          <a:lstStyle/>
          <a:p>
            <a:pPr fontAlgn="auto">
              <a:spcAft>
                <a:spcPts val="0"/>
              </a:spcAft>
              <a:buFont typeface="Arial" pitchFamily="34" charset="0"/>
              <a:buChar char="•"/>
              <a:defRPr/>
            </a:pPr>
            <a:r>
              <a:rPr lang="en-US" altLang="zh-CN" smtClean="0"/>
              <a:t>The famous </a:t>
            </a:r>
            <a:r>
              <a:rPr lang="en-US" altLang="zh-CN" i="1" smtClean="0">
                <a:solidFill>
                  <a:schemeClr val="tx2"/>
                </a:solidFill>
              </a:rPr>
              <a:t>knapsack problem</a:t>
            </a:r>
            <a:r>
              <a:rPr lang="en-US" altLang="zh-CN" smtClean="0"/>
              <a:t>:</a:t>
            </a:r>
          </a:p>
          <a:p>
            <a:pPr lvl="1" fontAlgn="auto">
              <a:spcAft>
                <a:spcPts val="0"/>
              </a:spcAft>
              <a:buFont typeface="Arial" pitchFamily="34" charset="0"/>
              <a:buChar char="–"/>
              <a:defRPr/>
            </a:pPr>
            <a:r>
              <a:rPr lang="en-US" altLang="zh-CN" smtClean="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00013"/>
            <a:ext cx="7772400" cy="1143001"/>
          </a:xfrm>
        </p:spPr>
        <p:txBody>
          <a:bodyPr rtlCol="0"/>
          <a:lstStyle/>
          <a:p>
            <a:pPr fontAlgn="auto">
              <a:spcAft>
                <a:spcPts val="0"/>
              </a:spcAft>
              <a:defRPr/>
            </a:pPr>
            <a:r>
              <a:rPr lang="en-US" altLang="zh-CN" dirty="0" smtClean="0"/>
              <a:t>0-1 Knapsack problem</a:t>
            </a:r>
          </a:p>
        </p:txBody>
      </p:sp>
      <p:sp>
        <p:nvSpPr>
          <p:cNvPr id="28675" name="Rectangle 3"/>
          <p:cNvSpPr>
            <a:spLocks noGrp="1" noChangeArrowheads="1"/>
          </p:cNvSpPr>
          <p:nvPr>
            <p:ph type="body" idx="1"/>
          </p:nvPr>
        </p:nvSpPr>
        <p:spPr/>
        <p:txBody>
          <a:bodyPr rtlCol="0">
            <a:normAutofit/>
          </a:bodyPr>
          <a:lstStyle/>
          <a:p>
            <a:pPr fontAlgn="auto">
              <a:lnSpc>
                <a:spcPct val="110000"/>
              </a:lnSpc>
              <a:spcAft>
                <a:spcPts val="0"/>
              </a:spcAft>
              <a:buFont typeface="Arial" pitchFamily="34" charset="0"/>
              <a:buChar char="•"/>
              <a:defRPr/>
            </a:pPr>
            <a:r>
              <a:rPr lang="en-US" altLang="zh-CN" smtClean="0"/>
              <a:t>Given a knapsack with maximum capacity </a:t>
            </a:r>
            <a:r>
              <a:rPr lang="en-US" altLang="zh-CN" i="1" smtClean="0"/>
              <a:t>W</a:t>
            </a:r>
            <a:r>
              <a:rPr lang="en-US" altLang="zh-CN" smtClean="0"/>
              <a:t>, and a set </a:t>
            </a:r>
            <a:r>
              <a:rPr lang="en-US" altLang="zh-CN" i="1" smtClean="0"/>
              <a:t>S</a:t>
            </a:r>
            <a:r>
              <a:rPr lang="en-US" altLang="zh-CN" smtClean="0"/>
              <a:t> consisting of </a:t>
            </a:r>
            <a:r>
              <a:rPr lang="en-US" altLang="zh-CN" i="1" smtClean="0"/>
              <a:t>n</a:t>
            </a:r>
            <a:r>
              <a:rPr lang="en-US" altLang="zh-CN" smtClean="0"/>
              <a:t> items</a:t>
            </a:r>
          </a:p>
          <a:p>
            <a:pPr fontAlgn="auto">
              <a:lnSpc>
                <a:spcPct val="110000"/>
              </a:lnSpc>
              <a:spcAft>
                <a:spcPts val="0"/>
              </a:spcAft>
              <a:buFont typeface="Arial" pitchFamily="34" charset="0"/>
              <a:buChar char="•"/>
              <a:defRPr/>
            </a:pPr>
            <a:r>
              <a:rPr lang="en-US" altLang="zh-CN" smtClean="0"/>
              <a:t>Each item </a:t>
            </a:r>
            <a:r>
              <a:rPr lang="en-US" altLang="zh-CN" i="1" smtClean="0"/>
              <a:t>i</a:t>
            </a:r>
            <a:r>
              <a:rPr lang="en-US" altLang="zh-CN" smtClean="0"/>
              <a:t> has some weight </a:t>
            </a:r>
            <a:r>
              <a:rPr lang="en-US" altLang="zh-CN" i="1" smtClean="0"/>
              <a:t>w</a:t>
            </a:r>
            <a:r>
              <a:rPr lang="en-US" altLang="zh-CN" i="1" baseline="-25000" smtClean="0"/>
              <a:t>i</a:t>
            </a:r>
            <a:r>
              <a:rPr lang="en-US" altLang="zh-CN" smtClean="0"/>
              <a:t> and benefit value </a:t>
            </a:r>
            <a:r>
              <a:rPr lang="en-US" altLang="zh-CN" i="1" smtClean="0"/>
              <a:t>b</a:t>
            </a:r>
            <a:r>
              <a:rPr lang="en-US" altLang="zh-CN" i="1" baseline="-25000" smtClean="0"/>
              <a:t>i</a:t>
            </a:r>
            <a:r>
              <a:rPr lang="en-US" altLang="zh-CN" baseline="-25000" smtClean="0"/>
              <a:t>  </a:t>
            </a:r>
            <a:r>
              <a:rPr lang="en-US" altLang="zh-CN" smtClean="0"/>
              <a:t>(all </a:t>
            </a:r>
            <a:r>
              <a:rPr lang="en-US" altLang="zh-CN" i="1" smtClean="0"/>
              <a:t>w</a:t>
            </a:r>
            <a:r>
              <a:rPr lang="en-US" altLang="zh-CN" i="1" baseline="-25000" smtClean="0"/>
              <a:t>i</a:t>
            </a:r>
            <a:r>
              <a:rPr lang="en-US" altLang="zh-CN" i="1" smtClean="0"/>
              <a:t> , b</a:t>
            </a:r>
            <a:r>
              <a:rPr lang="en-US" altLang="zh-CN" i="1" baseline="-25000" smtClean="0"/>
              <a:t>i</a:t>
            </a:r>
            <a:r>
              <a:rPr lang="en-US" altLang="zh-CN" baseline="-25000" smtClean="0"/>
              <a:t> </a:t>
            </a:r>
            <a:r>
              <a:rPr lang="en-US" altLang="zh-CN" smtClean="0"/>
              <a:t>and </a:t>
            </a:r>
            <a:r>
              <a:rPr lang="en-US" altLang="zh-CN" i="1" smtClean="0"/>
              <a:t>W</a:t>
            </a:r>
            <a:r>
              <a:rPr lang="en-US" altLang="zh-CN" smtClean="0"/>
              <a:t> are integer values)</a:t>
            </a:r>
          </a:p>
          <a:p>
            <a:pPr fontAlgn="auto">
              <a:lnSpc>
                <a:spcPct val="110000"/>
              </a:lnSpc>
              <a:spcAft>
                <a:spcPts val="0"/>
              </a:spcAft>
              <a:buFont typeface="Arial" pitchFamily="34" charset="0"/>
              <a:buChar char="•"/>
              <a:defRPr/>
            </a:pPr>
            <a:r>
              <a:rPr lang="en-US" altLang="zh-CN" u="sng" smtClean="0"/>
              <a:t>Problem</a:t>
            </a:r>
            <a:r>
              <a:rPr lang="en-US" altLang="zh-CN" smtClean="0"/>
              <a:t>: How to pack the knapsack to achieve maximum total value of packed items?</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288" y="-171450"/>
            <a:ext cx="8001000" cy="1143000"/>
          </a:xfrm>
        </p:spPr>
        <p:txBody>
          <a:bodyPr rtlCol="0"/>
          <a:lstStyle/>
          <a:p>
            <a:pPr fontAlgn="auto">
              <a:spcAft>
                <a:spcPts val="0"/>
              </a:spcAft>
              <a:defRPr/>
            </a:pPr>
            <a:r>
              <a:rPr lang="en-US" altLang="zh-CN" dirty="0" smtClean="0"/>
              <a:t>0-1 Knapsack problem: a picture</a:t>
            </a:r>
          </a:p>
        </p:txBody>
      </p:sp>
      <p:grpSp>
        <p:nvGrpSpPr>
          <p:cNvPr id="323586" name="Group 15"/>
          <p:cNvGrpSpPr>
            <a:grpSpLocks/>
          </p:cNvGrpSpPr>
          <p:nvPr/>
        </p:nvGrpSpPr>
        <p:grpSpPr bwMode="auto">
          <a:xfrm>
            <a:off x="1676400" y="4114800"/>
            <a:ext cx="1371600" cy="2133600"/>
            <a:chOff x="1008" y="1824"/>
            <a:chExt cx="864" cy="1344"/>
          </a:xfrm>
        </p:grpSpPr>
        <p:sp>
          <p:nvSpPr>
            <p:cNvPr id="323608"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zh-CN" altLang="en-US"/>
            </a:p>
          </p:txBody>
        </p:sp>
        <p:sp>
          <p:nvSpPr>
            <p:cNvPr id="323609"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zh-CN" altLang="en-US"/>
            </a:p>
          </p:txBody>
        </p:sp>
        <p:sp>
          <p:nvSpPr>
            <p:cNvPr id="323610"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zh-CN" altLang="en-US"/>
            </a:p>
          </p:txBody>
        </p:sp>
        <p:sp>
          <p:nvSpPr>
            <p:cNvPr id="323611"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u="sng">
                  <a:latin typeface="Times New Roman" pitchFamily="18" charset="0"/>
                </a:rPr>
                <a:t>W = 20</a:t>
              </a:r>
              <a:endParaRPr lang="en-US" altLang="zh-CN" sz="2400" u="sng">
                <a:latin typeface="Times New Roman" pitchFamily="18" charset="0"/>
              </a:endParaRPr>
            </a:p>
          </p:txBody>
        </p:sp>
      </p:grpSp>
      <p:sp>
        <p:nvSpPr>
          <p:cNvPr id="323587"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23588"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23589"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23590"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23591"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323592"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323593"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23594"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323595"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323596"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323597"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23598"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23599"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23600"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23601"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23602"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23603"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323604"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Weight</a:t>
            </a:r>
            <a:endParaRPr lang="en-US" altLang="zh-CN" sz="2400" u="sng">
              <a:latin typeface="Times New Roman" pitchFamily="18" charset="0"/>
            </a:endParaRPr>
          </a:p>
        </p:txBody>
      </p:sp>
      <p:sp>
        <p:nvSpPr>
          <p:cNvPr id="323605"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Benefit value</a:t>
            </a:r>
            <a:endParaRPr lang="en-US" altLang="zh-CN" sz="2400" u="sng">
              <a:latin typeface="Times New Roman" pitchFamily="18" charset="0"/>
            </a:endParaRPr>
          </a:p>
        </p:txBody>
      </p:sp>
      <p:sp>
        <p:nvSpPr>
          <p:cNvPr id="323606"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u="sng">
                <a:latin typeface="Times New Roman" pitchFamily="18" charset="0"/>
              </a:rPr>
              <a:t>This is a knapsack</a:t>
            </a:r>
          </a:p>
          <a:p>
            <a:r>
              <a:rPr lang="en-US" altLang="zh-CN" sz="2800" u="sng">
                <a:latin typeface="Times New Roman" pitchFamily="18" charset="0"/>
              </a:rPr>
              <a:t>Max weight: W = 20</a:t>
            </a:r>
            <a:endParaRPr lang="en-US" altLang="zh-CN" sz="2400" u="sng">
              <a:latin typeface="Times New Roman" pitchFamily="18" charset="0"/>
            </a:endParaRPr>
          </a:p>
        </p:txBody>
      </p:sp>
      <p:sp>
        <p:nvSpPr>
          <p:cNvPr id="323607"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endParaRPr lang="en-US" altLang="zh-CN" sz="2400" u="sng">
              <a:latin typeface="Times New Roman" pitchFamily="18"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The Knapsack Problem</a:t>
            </a:r>
          </a:p>
        </p:txBody>
      </p:sp>
      <p:sp>
        <p:nvSpPr>
          <p:cNvPr id="324610" name="Rectangle 3"/>
          <p:cNvSpPr>
            <a:spLocks noGrp="1" noChangeArrowheads="1"/>
          </p:cNvSpPr>
          <p:nvPr>
            <p:ph type="body" idx="1"/>
          </p:nvPr>
        </p:nvSpPr>
        <p:spPr/>
        <p:txBody>
          <a:bodyPr/>
          <a:lstStyle/>
          <a:p>
            <a:r>
              <a:rPr lang="en-US" altLang="zh-CN" sz="3000" smtClean="0">
                <a:solidFill>
                  <a:srgbClr val="474747"/>
                </a:solidFill>
              </a:rPr>
              <a:t>More formally, the </a:t>
            </a:r>
            <a:r>
              <a:rPr lang="en-US" altLang="zh-CN" sz="3000" i="1" smtClean="0">
                <a:solidFill>
                  <a:schemeClr val="tx2"/>
                </a:solidFill>
              </a:rPr>
              <a:t>0-1 knapsack problem</a:t>
            </a:r>
            <a:r>
              <a:rPr lang="en-US" altLang="zh-CN" sz="3000" smtClean="0">
                <a:solidFill>
                  <a:srgbClr val="474747"/>
                </a:solidFill>
              </a:rPr>
              <a:t>:</a:t>
            </a:r>
          </a:p>
          <a:p>
            <a:pPr lvl="1"/>
            <a:r>
              <a:rPr lang="en-US" altLang="zh-CN" sz="2600" smtClean="0">
                <a:solidFill>
                  <a:srgbClr val="474747"/>
                </a:solidFill>
              </a:rPr>
              <a:t>The thief must choose among </a:t>
            </a:r>
            <a:r>
              <a:rPr lang="en-US" altLang="zh-CN" sz="2600" i="1" smtClean="0">
                <a:solidFill>
                  <a:srgbClr val="474747"/>
                </a:solidFill>
              </a:rPr>
              <a:t>n</a:t>
            </a:r>
            <a:r>
              <a:rPr lang="en-US" altLang="zh-CN" sz="2600" smtClean="0">
                <a:solidFill>
                  <a:srgbClr val="474747"/>
                </a:solidFill>
              </a:rPr>
              <a:t> items, where the </a:t>
            </a:r>
            <a:r>
              <a:rPr lang="en-US" altLang="zh-CN" sz="2600" i="1" smtClean="0">
                <a:solidFill>
                  <a:srgbClr val="474747"/>
                </a:solidFill>
              </a:rPr>
              <a:t>i</a:t>
            </a:r>
            <a:r>
              <a:rPr lang="en-US" altLang="zh-CN" sz="2600" smtClean="0">
                <a:solidFill>
                  <a:srgbClr val="474747"/>
                </a:solidFill>
              </a:rPr>
              <a:t>th item worth </a:t>
            </a:r>
            <a:r>
              <a:rPr lang="en-US" altLang="zh-CN" sz="2600" i="1" smtClean="0">
                <a:solidFill>
                  <a:srgbClr val="474747"/>
                </a:solidFill>
              </a:rPr>
              <a:t>v</a:t>
            </a:r>
            <a:r>
              <a:rPr lang="en-US" altLang="zh-CN" sz="2600" i="1" baseline="-25000" smtClean="0">
                <a:solidFill>
                  <a:srgbClr val="474747"/>
                </a:solidFill>
              </a:rPr>
              <a:t>i</a:t>
            </a:r>
            <a:r>
              <a:rPr lang="en-US" altLang="zh-CN" sz="2600" i="1" smtClean="0">
                <a:solidFill>
                  <a:srgbClr val="474747"/>
                </a:solidFill>
              </a:rPr>
              <a:t> </a:t>
            </a:r>
            <a:r>
              <a:rPr lang="en-US" altLang="zh-CN" sz="2600" smtClean="0">
                <a:solidFill>
                  <a:srgbClr val="474747"/>
                </a:solidFill>
              </a:rPr>
              <a:t>dollars and weighs </a:t>
            </a:r>
            <a:r>
              <a:rPr lang="en-US" altLang="zh-CN" sz="2600" i="1" smtClean="0">
                <a:solidFill>
                  <a:srgbClr val="474747"/>
                </a:solidFill>
              </a:rPr>
              <a:t>w</a:t>
            </a:r>
            <a:r>
              <a:rPr lang="en-US" altLang="zh-CN" sz="2600" i="1" baseline="-25000" smtClean="0">
                <a:solidFill>
                  <a:srgbClr val="474747"/>
                </a:solidFill>
              </a:rPr>
              <a:t>i</a:t>
            </a:r>
            <a:r>
              <a:rPr lang="en-US" altLang="zh-CN" sz="2600" smtClean="0">
                <a:solidFill>
                  <a:srgbClr val="474747"/>
                </a:solidFill>
              </a:rPr>
              <a:t> pounds</a:t>
            </a:r>
          </a:p>
          <a:p>
            <a:pPr lvl="1"/>
            <a:r>
              <a:rPr lang="en-US" altLang="zh-CN" sz="2600" smtClean="0">
                <a:solidFill>
                  <a:srgbClr val="474747"/>
                </a:solidFill>
              </a:rPr>
              <a:t>Carrying at most </a:t>
            </a:r>
            <a:r>
              <a:rPr lang="en-US" altLang="zh-CN" sz="2600" i="1" smtClean="0">
                <a:solidFill>
                  <a:srgbClr val="474747"/>
                </a:solidFill>
              </a:rPr>
              <a:t>W</a:t>
            </a:r>
            <a:r>
              <a:rPr lang="en-US" altLang="zh-CN" sz="2600" smtClean="0">
                <a:solidFill>
                  <a:srgbClr val="474747"/>
                </a:solidFill>
              </a:rPr>
              <a:t> pounds, maximize value</a:t>
            </a:r>
          </a:p>
          <a:p>
            <a:pPr lvl="2"/>
            <a:r>
              <a:rPr lang="en-US" altLang="zh-CN" sz="2200" smtClean="0">
                <a:solidFill>
                  <a:srgbClr val="474747"/>
                </a:solidFill>
              </a:rPr>
              <a:t>Note: assume </a:t>
            </a:r>
            <a:r>
              <a:rPr lang="en-US" altLang="zh-CN" sz="2200" i="1" smtClean="0">
                <a:solidFill>
                  <a:srgbClr val="474747"/>
                </a:solidFill>
              </a:rPr>
              <a:t>v</a:t>
            </a:r>
            <a:r>
              <a:rPr lang="en-US" altLang="zh-CN" sz="2200" i="1" baseline="-25000" smtClean="0">
                <a:solidFill>
                  <a:srgbClr val="474747"/>
                </a:solidFill>
              </a:rPr>
              <a:t>i</a:t>
            </a:r>
            <a:r>
              <a:rPr lang="en-US" altLang="zh-CN" sz="2200" i="1" smtClean="0">
                <a:solidFill>
                  <a:srgbClr val="474747"/>
                </a:solidFill>
              </a:rPr>
              <a:t>, w</a:t>
            </a:r>
            <a:r>
              <a:rPr lang="en-US" altLang="zh-CN" sz="2200" i="1" baseline="-25000" smtClean="0">
                <a:solidFill>
                  <a:srgbClr val="474747"/>
                </a:solidFill>
              </a:rPr>
              <a:t>i</a:t>
            </a:r>
            <a:r>
              <a:rPr lang="en-US" altLang="zh-CN" sz="2200" i="1" smtClean="0">
                <a:solidFill>
                  <a:srgbClr val="474747"/>
                </a:solidFill>
              </a:rPr>
              <a:t>, </a:t>
            </a:r>
            <a:r>
              <a:rPr lang="en-US" altLang="zh-CN" sz="2200" smtClean="0">
                <a:solidFill>
                  <a:srgbClr val="474747"/>
                </a:solidFill>
              </a:rPr>
              <a:t>and </a:t>
            </a:r>
            <a:r>
              <a:rPr lang="en-US" altLang="zh-CN" sz="2200" i="1" smtClean="0">
                <a:solidFill>
                  <a:srgbClr val="474747"/>
                </a:solidFill>
              </a:rPr>
              <a:t>W </a:t>
            </a:r>
            <a:r>
              <a:rPr lang="en-US" altLang="zh-CN" sz="2200" smtClean="0">
                <a:solidFill>
                  <a:srgbClr val="474747"/>
                </a:solidFill>
              </a:rPr>
              <a:t>are all integers</a:t>
            </a:r>
          </a:p>
          <a:p>
            <a:pPr lvl="2"/>
            <a:r>
              <a:rPr lang="en-US" altLang="zh-CN" sz="2200" smtClean="0">
                <a:solidFill>
                  <a:srgbClr val="474747"/>
                </a:solidFill>
              </a:rPr>
              <a:t>“0-1”  each item </a:t>
            </a:r>
            <a:r>
              <a:rPr lang="en-US" altLang="zh-CN" sz="2200" smtClean="0">
                <a:solidFill>
                  <a:srgbClr val="FF5050"/>
                </a:solidFill>
              </a:rPr>
              <a:t>must be taken or left in entirety</a:t>
            </a:r>
          </a:p>
          <a:p>
            <a:r>
              <a:rPr lang="en-US" altLang="zh-CN" sz="3000" smtClean="0">
                <a:solidFill>
                  <a:srgbClr val="474747"/>
                </a:solidFill>
              </a:rPr>
              <a:t>Generalization, the </a:t>
            </a:r>
            <a:r>
              <a:rPr lang="en-US" altLang="zh-CN" sz="3000" i="1" smtClean="0">
                <a:solidFill>
                  <a:schemeClr val="tx2"/>
                </a:solidFill>
              </a:rPr>
              <a:t>unbounded knapsack problem</a:t>
            </a:r>
            <a:r>
              <a:rPr lang="en-US" altLang="zh-CN" sz="3000" smtClean="0">
                <a:solidFill>
                  <a:srgbClr val="474747"/>
                </a:solidFill>
              </a:rPr>
              <a:t>:</a:t>
            </a:r>
          </a:p>
          <a:p>
            <a:pPr lvl="1"/>
            <a:r>
              <a:rPr lang="en-US" altLang="zh-CN" sz="2600" smtClean="0">
                <a:solidFill>
                  <a:srgbClr val="474747"/>
                </a:solidFill>
              </a:rPr>
              <a:t>No bound on the number of each item</a:t>
            </a:r>
          </a:p>
          <a:p>
            <a:pPr lvl="1"/>
            <a:r>
              <a:rPr lang="en-US" altLang="zh-CN" sz="2600" smtClean="0">
                <a:solidFill>
                  <a:srgbClr val="474747"/>
                </a:solidFill>
              </a:rPr>
              <a:t>Think about the thief ran into a bank…</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0-1 Knapsack – Formulation</a:t>
            </a:r>
            <a:endParaRPr lang="zh-CN" altLang="en-US" sz="3600" kern="0" dirty="0">
              <a:latin typeface="+mj-lt"/>
              <a:cs typeface="+mj-cs"/>
            </a:endParaRPr>
          </a:p>
        </p:txBody>
      </p:sp>
      <p:graphicFrame>
        <p:nvGraphicFramePr>
          <p:cNvPr id="107528" name="Object 8"/>
          <p:cNvGraphicFramePr>
            <a:graphicFrameLocks noChangeAspect="1"/>
          </p:cNvGraphicFramePr>
          <p:nvPr/>
        </p:nvGraphicFramePr>
        <p:xfrm>
          <a:off x="900113" y="1773238"/>
          <a:ext cx="1655762" cy="942975"/>
        </p:xfrm>
        <a:graphic>
          <a:graphicData uri="http://schemas.openxmlformats.org/presentationml/2006/ole">
            <p:oleObj spid="_x0000_s107528" name="公式" r:id="rId3" imgW="748975" imgH="431613" progId="Equation.3">
              <p:embed/>
            </p:oleObj>
          </a:graphicData>
        </a:graphic>
      </p:graphicFrame>
      <p:graphicFrame>
        <p:nvGraphicFramePr>
          <p:cNvPr id="107529" name="Object 9"/>
          <p:cNvGraphicFramePr>
            <a:graphicFrameLocks noChangeAspect="1"/>
          </p:cNvGraphicFramePr>
          <p:nvPr/>
        </p:nvGraphicFramePr>
        <p:xfrm>
          <a:off x="539750" y="2708275"/>
          <a:ext cx="2881313" cy="1508125"/>
        </p:xfrm>
        <a:graphic>
          <a:graphicData uri="http://schemas.openxmlformats.org/presentationml/2006/ole">
            <p:oleObj spid="_x0000_s107529" name="公式" r:id="rId4" imgW="1218671" imgH="634725" progId="Equation.3">
              <p:embed/>
            </p:oleObj>
          </a:graphicData>
        </a:graphic>
      </p:graphicFrame>
      <p:sp>
        <p:nvSpPr>
          <p:cNvPr id="107531" name="Rectangle 6"/>
          <p:cNvSpPr>
            <a:spLocks noChangeArrowheads="1"/>
          </p:cNvSpPr>
          <p:nvPr/>
        </p:nvSpPr>
        <p:spPr bwMode="auto">
          <a:xfrm>
            <a:off x="827088" y="4508500"/>
            <a:ext cx="7666037" cy="165735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The problem is called a </a:t>
            </a:r>
            <a:r>
              <a:rPr kumimoji="1" lang="en-US" altLang="zh-CN" sz="3200" i="1">
                <a:latin typeface="Calibri" pitchFamily="34" charset="0"/>
              </a:rPr>
              <a:t>“0-1”</a:t>
            </a:r>
            <a:r>
              <a:rPr kumimoji="1" lang="en-US" altLang="zh-CN" sz="3200">
                <a:latin typeface="Calibri" pitchFamily="34" charset="0"/>
              </a:rPr>
              <a:t> problem, because each item must be entirely accepted or rejected.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13"/>
            <a:ext cx="5867400" cy="1970087"/>
          </a:xfrm>
        </p:spPr>
        <p:txBody>
          <a:bodyPr rtlCol="0">
            <a:noAutofit/>
          </a:bodyPr>
          <a:lstStyle/>
          <a:p>
            <a:pPr fontAlgn="auto">
              <a:spcBef>
                <a:spcPts val="0"/>
              </a:spcBef>
              <a:spcAft>
                <a:spcPts val="0"/>
              </a:spcAft>
              <a:defRPr/>
            </a:pPr>
            <a:r>
              <a:rPr lang="en-US" altLang="zh-CN" sz="4000" dirty="0" smtClean="0"/>
              <a:t>Dynamic PROGRAMMING</a:t>
            </a:r>
            <a:endParaRPr sz="4000" dirty="0"/>
          </a:p>
        </p:txBody>
      </p:sp>
      <p:sp>
        <p:nvSpPr>
          <p:cNvPr id="307202" name="Text Placeholder 4"/>
          <p:cNvSpPr>
            <a:spLocks noGrp="1"/>
          </p:cNvSpPr>
          <p:nvPr>
            <p:ph type="body" idx="1"/>
          </p:nvPr>
        </p:nvSpPr>
        <p:spPr>
          <a:xfrm>
            <a:off x="381000" y="5105400"/>
            <a:ext cx="8229600" cy="376238"/>
          </a:xfrm>
        </p:spPr>
        <p:txBody>
          <a:bodyPr/>
          <a:lstStyle/>
          <a:p>
            <a:pPr>
              <a:spcBef>
                <a:spcPct val="0"/>
              </a:spcBef>
            </a:pPr>
            <a:r>
              <a:rPr lang="en-US" altLang="zh-CN" sz="1700" b="1" smtClean="0">
                <a:solidFill>
                  <a:srgbClr val="404040"/>
                </a:solidFill>
              </a:rPr>
              <a:t>Overlapped sub-problems</a:t>
            </a:r>
            <a:endParaRPr altLang="zh-CN" sz="1700" b="1" smtClean="0">
              <a:solidFill>
                <a:srgbClr val="404040"/>
              </a:solidFill>
            </a:endParaRPr>
          </a:p>
        </p:txBody>
      </p:sp>
      <p:sp>
        <p:nvSpPr>
          <p:cNvPr id="6" name="TextBox 5"/>
          <p:cNvSpPr txBox="1"/>
          <p:nvPr/>
        </p:nvSpPr>
        <p:spPr>
          <a:xfrm>
            <a:off x="1115616" y="2132856"/>
            <a:ext cx="3666632" cy="1569660"/>
          </a:xfrm>
          <a:prstGeom prst="rect">
            <a:avLst/>
          </a:prstGeom>
          <a:noFill/>
        </p:spPr>
        <p:txBody>
          <a:bodyPr>
            <a:spAutoFit/>
          </a:bodyPr>
          <a:lstStyle/>
          <a:p>
            <a:pPr fontAlgn="auto">
              <a:spcBef>
                <a:spcPts val="0"/>
              </a:spcBef>
              <a:spcAft>
                <a:spcPts val="0"/>
              </a:spcAft>
              <a:defRPr/>
            </a:pPr>
            <a:r>
              <a:rPr lang="en-US" altLang="zh-CN" sz="9600" b="1" dirty="0">
                <a:solidFill>
                  <a:srgbClr val="002060">
                    <a:alpha val="40000"/>
                  </a:srgbClr>
                </a:solidFill>
                <a:latin typeface="+mn-lt"/>
                <a:ea typeface="+mn-ea"/>
                <a:cs typeface="Arial" pitchFamily="34" charset="0"/>
              </a:rPr>
              <a:t>15</a:t>
            </a:r>
            <a:endParaRPr lang="zh-CN" sz="9600" b="1" dirty="0">
              <a:solidFill>
                <a:srgbClr val="002060">
                  <a:alpha val="40000"/>
                </a:srgbClr>
              </a:solidFill>
              <a:latin typeface="+mn-lt"/>
              <a:ea typeface="+mn-ea"/>
              <a:cs typeface="Arial"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Unbounded Knapsack – Formulation</a:t>
            </a:r>
            <a:endParaRPr lang="zh-CN" altLang="en-US" sz="3600" kern="0" dirty="0">
              <a:latin typeface="+mj-lt"/>
              <a:cs typeface="+mj-cs"/>
            </a:endParaRPr>
          </a:p>
        </p:txBody>
      </p:sp>
      <p:graphicFrame>
        <p:nvGraphicFramePr>
          <p:cNvPr id="108552" name="Object 8"/>
          <p:cNvGraphicFramePr>
            <a:graphicFrameLocks noChangeAspect="1"/>
          </p:cNvGraphicFramePr>
          <p:nvPr/>
        </p:nvGraphicFramePr>
        <p:xfrm>
          <a:off x="900113" y="1484313"/>
          <a:ext cx="1655762" cy="942975"/>
        </p:xfrm>
        <a:graphic>
          <a:graphicData uri="http://schemas.openxmlformats.org/presentationml/2006/ole">
            <p:oleObj spid="_x0000_s108552" name="公式" r:id="rId3" imgW="748975" imgH="431613" progId="Equation.3">
              <p:embed/>
            </p:oleObj>
          </a:graphicData>
        </a:graphic>
      </p:graphicFrame>
      <p:graphicFrame>
        <p:nvGraphicFramePr>
          <p:cNvPr id="108553" name="Object 9"/>
          <p:cNvGraphicFramePr>
            <a:graphicFrameLocks noChangeAspect="1"/>
          </p:cNvGraphicFramePr>
          <p:nvPr/>
        </p:nvGraphicFramePr>
        <p:xfrm>
          <a:off x="1162050" y="2708275"/>
          <a:ext cx="5065713" cy="1508125"/>
        </p:xfrm>
        <a:graphic>
          <a:graphicData uri="http://schemas.openxmlformats.org/presentationml/2006/ole">
            <p:oleObj spid="_x0000_s108553" name="Equation" r:id="rId4" imgW="1485255" imgH="634725" progId="Equation.3">
              <p:embed/>
            </p:oleObj>
          </a:graphicData>
        </a:graphic>
      </p:graphicFrame>
      <p:sp>
        <p:nvSpPr>
          <p:cNvPr id="108555" name="Rectangle 6"/>
          <p:cNvSpPr>
            <a:spLocks noChangeArrowheads="1"/>
          </p:cNvSpPr>
          <p:nvPr/>
        </p:nvSpPr>
        <p:spPr bwMode="auto">
          <a:xfrm>
            <a:off x="827088" y="4508500"/>
            <a:ext cx="7666037" cy="165735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The problem is called a </a:t>
            </a:r>
            <a:r>
              <a:rPr kumimoji="1" lang="en-US" altLang="zh-CN" sz="3200" i="1">
                <a:latin typeface="Calibri" pitchFamily="34" charset="0"/>
              </a:rPr>
              <a:t>unbounded </a:t>
            </a:r>
            <a:r>
              <a:rPr kumimoji="1" lang="en-US" altLang="zh-CN" sz="3200">
                <a:latin typeface="Calibri" pitchFamily="34" charset="0"/>
              </a:rPr>
              <a:t>problem, because each item has no bound on its number that can be accepted.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171450"/>
            <a:ext cx="7772400" cy="1295400"/>
          </a:xfrm>
        </p:spPr>
        <p:txBody>
          <a:bodyPr rtlCol="0"/>
          <a:lstStyle/>
          <a:p>
            <a:pPr fontAlgn="auto">
              <a:spcAft>
                <a:spcPts val="0"/>
              </a:spcAft>
              <a:defRPr/>
            </a:pPr>
            <a:r>
              <a:rPr lang="en-US" altLang="zh-CN" dirty="0" smtClean="0"/>
              <a:t>0-1 Knapsack problem: brute-force approach</a:t>
            </a:r>
          </a:p>
        </p:txBody>
      </p:sp>
      <p:sp>
        <p:nvSpPr>
          <p:cNvPr id="31747" name="Rectangle 3"/>
          <p:cNvSpPr>
            <a:spLocks noGrp="1" noChangeArrowheads="1"/>
          </p:cNvSpPr>
          <p:nvPr>
            <p:ph type="body" idx="1"/>
          </p:nvPr>
        </p:nvSpPr>
        <p:spPr>
          <a:xfrm>
            <a:off x="971550" y="1412875"/>
            <a:ext cx="7772400" cy="4343400"/>
          </a:xfrm>
        </p:spPr>
        <p:txBody>
          <a:bodyPr rtlCol="0">
            <a:normAutofit/>
          </a:bodyPr>
          <a:lstStyle/>
          <a:p>
            <a:pPr algn="ctr" fontAlgn="auto">
              <a:spcAft>
                <a:spcPts val="0"/>
              </a:spcAft>
              <a:buFont typeface="Monotype Sorts" pitchFamily="2" charset="2"/>
              <a:buNone/>
              <a:defRPr/>
            </a:pPr>
            <a:r>
              <a:rPr lang="en-US" altLang="zh-CN" dirty="0" smtClean="0"/>
              <a:t>Let’s first solve this problem with a straightforward algorithm</a:t>
            </a:r>
          </a:p>
          <a:p>
            <a:pPr fontAlgn="auto">
              <a:spcAft>
                <a:spcPts val="0"/>
              </a:spcAft>
              <a:buFont typeface="Arial" pitchFamily="34" charset="0"/>
              <a:buChar char="•"/>
              <a:defRPr/>
            </a:pPr>
            <a:r>
              <a:rPr lang="en-US" altLang="zh-CN" dirty="0" smtClean="0"/>
              <a:t>Since there are </a:t>
            </a:r>
            <a:r>
              <a:rPr lang="en-US" altLang="zh-CN" i="1" dirty="0" smtClean="0"/>
              <a:t>n</a:t>
            </a:r>
            <a:r>
              <a:rPr lang="en-US" altLang="zh-CN" dirty="0" smtClean="0"/>
              <a:t> items, there are </a:t>
            </a:r>
            <a:r>
              <a:rPr lang="en-US" altLang="zh-CN" i="1" dirty="0" smtClean="0">
                <a:solidFill>
                  <a:srgbClr val="FF0000"/>
                </a:solidFill>
              </a:rPr>
              <a:t>2</a:t>
            </a:r>
            <a:r>
              <a:rPr lang="en-US" altLang="zh-CN" i="1" baseline="30000" dirty="0" smtClean="0">
                <a:solidFill>
                  <a:srgbClr val="FF0000"/>
                </a:solidFill>
              </a:rPr>
              <a:t>n</a:t>
            </a:r>
            <a:r>
              <a:rPr lang="en-US" altLang="zh-CN" dirty="0" smtClean="0">
                <a:solidFill>
                  <a:srgbClr val="FF0000"/>
                </a:solidFill>
              </a:rPr>
              <a:t> </a:t>
            </a:r>
            <a:r>
              <a:rPr lang="en-US" altLang="zh-CN" dirty="0" smtClean="0"/>
              <a:t>possible combinations of items.</a:t>
            </a:r>
          </a:p>
          <a:p>
            <a:pPr fontAlgn="auto">
              <a:spcAft>
                <a:spcPts val="0"/>
              </a:spcAft>
              <a:buFont typeface="Arial" pitchFamily="34" charset="0"/>
              <a:buChar char="•"/>
              <a:defRPr/>
            </a:pPr>
            <a:r>
              <a:rPr lang="en-US" altLang="zh-CN" dirty="0" smtClean="0"/>
              <a:t>We go through all combinations and find the one with the most total value and with total weight less or equal to </a:t>
            </a:r>
            <a:r>
              <a:rPr lang="en-US" altLang="zh-CN" i="1" dirty="0" smtClean="0"/>
              <a:t>W</a:t>
            </a:r>
            <a:endParaRPr lang="en-US" altLang="zh-CN" dirty="0" smtClean="0"/>
          </a:p>
          <a:p>
            <a:pPr fontAlgn="auto">
              <a:spcAft>
                <a:spcPts val="0"/>
              </a:spcAft>
              <a:buFont typeface="Arial" pitchFamily="34" charset="0"/>
              <a:buChar char="•"/>
              <a:defRPr/>
            </a:pPr>
            <a:r>
              <a:rPr lang="en-US" altLang="zh-CN" dirty="0" smtClean="0"/>
              <a:t>Running time will be </a:t>
            </a:r>
            <a:r>
              <a:rPr lang="en-US" altLang="zh-CN" i="1" dirty="0" smtClean="0">
                <a:solidFill>
                  <a:srgbClr val="FF0000"/>
                </a:solidFill>
              </a:rPr>
              <a:t>O(2</a:t>
            </a:r>
            <a:r>
              <a:rPr lang="en-US" altLang="zh-CN" i="1" baseline="30000" dirty="0" smtClean="0">
                <a:solidFill>
                  <a:srgbClr val="FF0000"/>
                </a:solidFill>
              </a:rPr>
              <a:t>n</a:t>
            </a:r>
            <a:r>
              <a:rPr lang="en-US" altLang="zh-CN" i="1" dirty="0" smtClean="0">
                <a:solidFill>
                  <a:srgbClr val="FF0000"/>
                </a:solidFill>
              </a:rPr>
              <a:t>)</a:t>
            </a:r>
            <a:endParaRPr lang="en-US" altLang="zh-CN" dirty="0" smtClean="0">
              <a:solidFill>
                <a:srgbClr val="FF0000"/>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169863"/>
            <a:ext cx="7772400" cy="1295401"/>
          </a:xfrm>
        </p:spPr>
        <p:txBody>
          <a:bodyPr rtlCol="0"/>
          <a:lstStyle/>
          <a:p>
            <a:pPr fontAlgn="auto">
              <a:spcAft>
                <a:spcPts val="0"/>
              </a:spcAft>
              <a:defRPr/>
            </a:pPr>
            <a:r>
              <a:rPr lang="en-US" altLang="zh-CN" dirty="0" smtClean="0"/>
              <a:t>0-1 Knapsack problem: brute-force approach</a:t>
            </a:r>
          </a:p>
        </p:txBody>
      </p:sp>
      <p:sp>
        <p:nvSpPr>
          <p:cNvPr id="32771" name="Rectangle 3"/>
          <p:cNvSpPr>
            <a:spLocks noGrp="1" noChangeArrowheads="1"/>
          </p:cNvSpPr>
          <p:nvPr>
            <p:ph type="body" idx="1"/>
          </p:nvPr>
        </p:nvSpPr>
        <p:spPr>
          <a:xfrm>
            <a:off x="1219200" y="1447800"/>
            <a:ext cx="7772400" cy="2743200"/>
          </a:xfrm>
        </p:spPr>
        <p:txBody>
          <a:bodyPr rtlCol="0">
            <a:normAutofit/>
          </a:bodyPr>
          <a:lstStyle/>
          <a:p>
            <a:pPr fontAlgn="auto">
              <a:spcAft>
                <a:spcPts val="0"/>
              </a:spcAft>
              <a:buFont typeface="Arial" pitchFamily="34" charset="0"/>
              <a:buChar char="•"/>
              <a:defRPr/>
            </a:pPr>
            <a:r>
              <a:rPr lang="en-US" altLang="zh-CN" dirty="0" smtClean="0"/>
              <a:t>Can we do better? </a:t>
            </a:r>
          </a:p>
          <a:p>
            <a:pPr fontAlgn="auto">
              <a:spcAft>
                <a:spcPts val="0"/>
              </a:spcAft>
              <a:buFont typeface="Arial" pitchFamily="34" charset="0"/>
              <a:buChar char="•"/>
              <a:defRPr/>
            </a:pPr>
            <a:r>
              <a:rPr lang="en-US" altLang="zh-CN" dirty="0" smtClean="0"/>
              <a:t>Yes, with an algorithm based on dynamic programming</a:t>
            </a:r>
          </a:p>
          <a:p>
            <a:pPr fontAlgn="auto">
              <a:spcAft>
                <a:spcPts val="0"/>
              </a:spcAft>
              <a:buFont typeface="Arial" pitchFamily="34" charset="0"/>
              <a:buChar char="•"/>
              <a:defRPr/>
            </a:pPr>
            <a:r>
              <a:rPr lang="en-US" altLang="zh-CN" dirty="0" smtClean="0"/>
              <a:t>We need to carefully identify the </a:t>
            </a:r>
            <a:r>
              <a:rPr lang="en-US" altLang="zh-CN" dirty="0" err="1" smtClean="0">
                <a:solidFill>
                  <a:srgbClr val="FF0000"/>
                </a:solidFill>
              </a:rPr>
              <a:t>subproblem</a:t>
            </a:r>
            <a:r>
              <a:rPr lang="en-US" altLang="zh-CN" dirty="0" err="1" smtClean="0"/>
              <a:t>s</a:t>
            </a:r>
            <a:endParaRPr lang="en-US" altLang="zh-CN" dirty="0" smtClean="0"/>
          </a:p>
        </p:txBody>
      </p:sp>
      <p:sp>
        <p:nvSpPr>
          <p:cNvPr id="328707" name="Text Box 4"/>
          <p:cNvSpPr txBox="1">
            <a:spLocks noChangeArrowheads="1"/>
          </p:cNvSpPr>
          <p:nvPr/>
        </p:nvSpPr>
        <p:spPr bwMode="auto">
          <a:xfrm>
            <a:off x="1066800" y="4267200"/>
            <a:ext cx="7567613" cy="2041525"/>
          </a:xfrm>
          <a:prstGeom prst="rect">
            <a:avLst/>
          </a:prstGeom>
          <a:noFill/>
          <a:ln w="9525">
            <a:noFill/>
            <a:miter lim="800000"/>
            <a:headEnd/>
            <a:tailEnd/>
          </a:ln>
        </p:spPr>
        <p:txBody>
          <a:bodyPr wrap="none">
            <a:spAutoFit/>
          </a:bodyPr>
          <a:lstStyle/>
          <a:p>
            <a:r>
              <a:rPr lang="en-US" altLang="zh-CN" sz="3200" u="sng">
                <a:latin typeface="Times New Roman" pitchFamily="18" charset="0"/>
              </a:rPr>
              <a:t>Let’s try this:</a:t>
            </a:r>
          </a:p>
          <a:p>
            <a:r>
              <a:rPr lang="en-US" altLang="zh-CN" sz="3200" u="sng">
                <a:solidFill>
                  <a:schemeClr val="accent1"/>
                </a:solidFill>
                <a:latin typeface="Times New Roman" pitchFamily="18" charset="0"/>
              </a:rPr>
              <a:t>If items are labeled </a:t>
            </a:r>
            <a:r>
              <a:rPr lang="en-US" altLang="zh-CN" sz="3200" i="1" u="sng">
                <a:solidFill>
                  <a:schemeClr val="accent1"/>
                </a:solidFill>
                <a:latin typeface="Times New Roman" pitchFamily="18" charset="0"/>
              </a:rPr>
              <a:t>1..n</a:t>
            </a:r>
            <a:r>
              <a:rPr lang="en-US" altLang="zh-CN" sz="3200" u="sng">
                <a:solidFill>
                  <a:schemeClr val="accent1"/>
                </a:solidFill>
                <a:latin typeface="Times New Roman" pitchFamily="18" charset="0"/>
              </a:rPr>
              <a:t>, then a subproblem </a:t>
            </a:r>
          </a:p>
          <a:p>
            <a:r>
              <a:rPr lang="en-US" altLang="zh-CN" sz="3200" u="sng">
                <a:solidFill>
                  <a:schemeClr val="accent1"/>
                </a:solidFill>
                <a:latin typeface="Times New Roman" pitchFamily="18" charset="0"/>
              </a:rPr>
              <a:t>would be to find an optimal solution for </a:t>
            </a:r>
          </a:p>
          <a:p>
            <a:r>
              <a:rPr lang="en-US" altLang="zh-CN" sz="3200" i="1" u="sng">
                <a:solidFill>
                  <a:schemeClr val="accent1"/>
                </a:solidFill>
                <a:latin typeface="Times New Roman" pitchFamily="18" charset="0"/>
              </a:rPr>
              <a:t>OPT(k) = {items labeled 1, 2, .. k}</a:t>
            </a:r>
            <a:r>
              <a:rPr lang="zh-CN" altLang="en-US" sz="3200" i="1" u="sng">
                <a:solidFill>
                  <a:srgbClr val="E50919"/>
                </a:solidFill>
                <a:latin typeface="Times New Roman" pitchFamily="18" charset="0"/>
              </a:rPr>
              <a:t>前</a:t>
            </a:r>
            <a:r>
              <a:rPr lang="en-US" altLang="zh-CN" sz="3200" i="1" u="sng">
                <a:solidFill>
                  <a:srgbClr val="E50919"/>
                </a:solidFill>
                <a:latin typeface="Times New Roman" pitchFamily="18" charset="0"/>
              </a:rPr>
              <a:t>k</a:t>
            </a:r>
            <a:r>
              <a:rPr lang="zh-CN" altLang="en-US" sz="3200" i="1" u="sng">
                <a:solidFill>
                  <a:srgbClr val="E50919"/>
                </a:solidFill>
                <a:latin typeface="Times New Roman" pitchFamily="18" charset="0"/>
              </a:rPr>
              <a:t>个可选</a:t>
            </a:r>
            <a:endParaRPr lang="zh-CN" altLang="en-US" sz="2400" u="sng">
              <a:solidFill>
                <a:srgbClr val="E50919"/>
              </a:solidFill>
              <a:latin typeface="Times New Roman"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188" y="-1588"/>
            <a:ext cx="7772400" cy="838201"/>
          </a:xfrm>
        </p:spPr>
        <p:txBody>
          <a:bodyPr rtlCol="0"/>
          <a:lstStyle/>
          <a:p>
            <a:pPr fontAlgn="auto">
              <a:spcAft>
                <a:spcPts val="0"/>
              </a:spcAft>
              <a:defRPr/>
            </a:pPr>
            <a:r>
              <a:rPr lang="en-US" altLang="zh-CN" dirty="0" smtClean="0"/>
              <a:t>Defining a </a:t>
            </a:r>
            <a:r>
              <a:rPr lang="en-US" altLang="zh-CN" dirty="0" err="1" smtClean="0"/>
              <a:t>Subproblem</a:t>
            </a:r>
            <a:r>
              <a:rPr lang="en-US" altLang="zh-CN" dirty="0" smtClean="0"/>
              <a:t> </a:t>
            </a:r>
          </a:p>
        </p:txBody>
      </p:sp>
      <p:sp>
        <p:nvSpPr>
          <p:cNvPr id="112643" name="Rectangle 3"/>
          <p:cNvSpPr>
            <a:spLocks noGrp="1" noChangeArrowheads="1"/>
          </p:cNvSpPr>
          <p:nvPr>
            <p:ph type="body" idx="1"/>
          </p:nvPr>
        </p:nvSpPr>
        <p:spPr>
          <a:xfrm>
            <a:off x="1173163" y="1219200"/>
            <a:ext cx="7772400" cy="4876800"/>
          </a:xfrm>
        </p:spPr>
        <p:txBody>
          <a:bodyPr rtlCol="0">
            <a:normAutofit lnSpcReduction="10000"/>
          </a:bodyPr>
          <a:lstStyle/>
          <a:p>
            <a:pPr algn="ctr" fontAlgn="auto">
              <a:spcAft>
                <a:spcPts val="0"/>
              </a:spcAft>
              <a:buFont typeface="Monotype Sorts" pitchFamily="2" charset="2"/>
              <a:buNone/>
              <a:defRPr/>
            </a:pPr>
            <a:r>
              <a:rPr lang="en-US" altLang="zh-CN" dirty="0" smtClean="0">
                <a:solidFill>
                  <a:schemeClr val="accent1"/>
                </a:solidFill>
              </a:rPr>
              <a:t>If items are labeled </a:t>
            </a:r>
            <a:r>
              <a:rPr lang="en-US" altLang="zh-CN" i="1" dirty="0" smtClean="0">
                <a:solidFill>
                  <a:schemeClr val="accent1"/>
                </a:solidFill>
              </a:rPr>
              <a:t>1..n</a:t>
            </a:r>
            <a:r>
              <a:rPr lang="en-US" altLang="zh-CN" dirty="0" smtClean="0">
                <a:solidFill>
                  <a:schemeClr val="accent1"/>
                </a:solidFill>
              </a:rPr>
              <a:t>, then a </a:t>
            </a:r>
            <a:r>
              <a:rPr lang="en-US" altLang="zh-CN" dirty="0" err="1" smtClean="0">
                <a:solidFill>
                  <a:schemeClr val="accent1"/>
                </a:solidFill>
              </a:rPr>
              <a:t>subproblem</a:t>
            </a:r>
            <a:r>
              <a:rPr lang="en-US" altLang="zh-CN" dirty="0" smtClean="0">
                <a:solidFill>
                  <a:schemeClr val="accent1"/>
                </a:solidFill>
              </a:rPr>
              <a:t> would be to find an optimal solution for </a:t>
            </a:r>
            <a:r>
              <a:rPr lang="en-US" altLang="zh-CN" i="1" dirty="0" smtClean="0">
                <a:solidFill>
                  <a:schemeClr val="accent1"/>
                </a:solidFill>
              </a:rPr>
              <a:t> OPT(k)= {items labeled 1, 2, .. k}</a:t>
            </a:r>
          </a:p>
          <a:p>
            <a:pPr fontAlgn="auto">
              <a:spcAft>
                <a:spcPts val="0"/>
              </a:spcAft>
              <a:buFont typeface="Arial" pitchFamily="34" charset="0"/>
              <a:buChar char="•"/>
              <a:defRPr/>
            </a:pPr>
            <a:r>
              <a:rPr lang="en-US" altLang="zh-CN" dirty="0" smtClean="0"/>
              <a:t>This is a valid </a:t>
            </a:r>
            <a:r>
              <a:rPr lang="en-US" altLang="zh-CN" dirty="0" err="1" smtClean="0"/>
              <a:t>subproblem</a:t>
            </a:r>
            <a:r>
              <a:rPr lang="en-US" altLang="zh-CN" dirty="0" smtClean="0"/>
              <a:t> definition.</a:t>
            </a:r>
          </a:p>
          <a:p>
            <a:pPr fontAlgn="auto">
              <a:lnSpc>
                <a:spcPct val="110000"/>
              </a:lnSpc>
              <a:spcAft>
                <a:spcPts val="0"/>
              </a:spcAft>
              <a:buFont typeface="Arial" pitchFamily="34" charset="0"/>
              <a:buChar char="•"/>
              <a:defRPr/>
            </a:pPr>
            <a:r>
              <a:rPr lang="en-US" altLang="zh-CN" dirty="0" smtClean="0"/>
              <a:t>The question is: can we describe the final solution OPT(n) in terms of </a:t>
            </a:r>
            <a:r>
              <a:rPr lang="en-US" altLang="zh-CN" dirty="0" err="1" smtClean="0"/>
              <a:t>subproblems</a:t>
            </a:r>
            <a:r>
              <a:rPr lang="en-US" altLang="zh-CN" dirty="0" smtClean="0"/>
              <a:t> OPT(1),OPT(2),…,OPT(n-1)? </a:t>
            </a:r>
          </a:p>
          <a:p>
            <a:pPr fontAlgn="auto">
              <a:lnSpc>
                <a:spcPct val="110000"/>
              </a:lnSpc>
              <a:spcAft>
                <a:spcPts val="0"/>
              </a:spcAft>
              <a:buFont typeface="Arial" pitchFamily="34" charset="0"/>
              <a:buChar char="•"/>
              <a:defRPr/>
            </a:pPr>
            <a:r>
              <a:rPr lang="en-US" altLang="zh-CN" dirty="0" smtClean="0"/>
              <a:t>Unfortunately, we </a:t>
            </a:r>
            <a:r>
              <a:rPr lang="en-US" altLang="zh-CN" u="sng" dirty="0" smtClean="0"/>
              <a:t>can’t</a:t>
            </a:r>
            <a:r>
              <a:rPr lang="en-US" altLang="zh-CN" dirty="0" smtClean="0"/>
              <a:t> do that. Explanation follows….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26988"/>
            <a:ext cx="7772400" cy="838201"/>
          </a:xfrm>
        </p:spPr>
        <p:txBody>
          <a:bodyPr rtlCol="0"/>
          <a:lstStyle/>
          <a:p>
            <a:pPr fontAlgn="auto">
              <a:spcAft>
                <a:spcPts val="0"/>
              </a:spcAft>
              <a:defRPr/>
            </a:pPr>
            <a:r>
              <a:rPr lang="en-US" altLang="zh-CN" dirty="0" smtClean="0"/>
              <a:t>Defining a </a:t>
            </a:r>
            <a:r>
              <a:rPr lang="en-US" altLang="zh-CN" dirty="0" err="1" smtClean="0"/>
              <a:t>Subproblem</a:t>
            </a:r>
            <a:endParaRPr lang="en-US" altLang="zh-CN" dirty="0" smtClean="0"/>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330796"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97"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98"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99"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800"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801"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30802"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30803"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330804"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330756"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330757"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330758"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330759"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330760"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30761"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30762"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30763"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30764"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30765"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30766"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330767"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330768"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330769"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330770"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330771"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330772"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330773"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330774"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330775"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330776"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330777"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330778"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330779" name="Freeform 42"/>
          <p:cNvSpPr>
            <a:spLocks/>
          </p:cNvSpPr>
          <p:nvPr/>
        </p:nvSpPr>
        <p:spPr bwMode="auto">
          <a:xfrm>
            <a:off x="6032500" y="2044700"/>
            <a:ext cx="520700" cy="2197100"/>
          </a:xfrm>
          <a:custGeom>
            <a:avLst/>
            <a:gdLst>
              <a:gd name="T0" fmla="*/ 2147483647 w 328"/>
              <a:gd name="T1" fmla="*/ 2147483647 h 1384"/>
              <a:gd name="T2" fmla="*/ 2147483647 w 328"/>
              <a:gd name="T3" fmla="*/ 2147483647 h 1384"/>
              <a:gd name="T4" fmla="*/ 2147483647 w 328"/>
              <a:gd name="T5" fmla="*/ 2147483647 h 1384"/>
              <a:gd name="T6" fmla="*/ 2147483647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330780" name="Text Box 43"/>
          <p:cNvSpPr txBox="1">
            <a:spLocks noChangeArrowheads="1"/>
          </p:cNvSpPr>
          <p:nvPr/>
        </p:nvSpPr>
        <p:spPr bwMode="auto">
          <a:xfrm>
            <a:off x="5175250" y="2565400"/>
            <a:ext cx="1125538" cy="461963"/>
          </a:xfrm>
          <a:prstGeom prst="rect">
            <a:avLst/>
          </a:prstGeom>
          <a:noFill/>
          <a:ln w="9525">
            <a:noFill/>
            <a:miter lim="800000"/>
            <a:headEnd/>
            <a:tailEnd/>
          </a:ln>
        </p:spPr>
        <p:txBody>
          <a:bodyPr wrap="none">
            <a:spAutoFit/>
          </a:bodyPr>
          <a:lstStyle/>
          <a:p>
            <a:r>
              <a:rPr lang="en-US" altLang="zh-CN" sz="2400" u="sng">
                <a:latin typeface="Times New Roman" pitchFamily="18" charset="0"/>
              </a:rPr>
              <a:t>OPT(4)</a:t>
            </a:r>
          </a:p>
        </p:txBody>
      </p:sp>
      <p:sp>
        <p:nvSpPr>
          <p:cNvPr id="330781" name="Freeform 44"/>
          <p:cNvSpPr>
            <a:spLocks/>
          </p:cNvSpPr>
          <p:nvPr/>
        </p:nvSpPr>
        <p:spPr bwMode="auto">
          <a:xfrm>
            <a:off x="5562600" y="2057400"/>
            <a:ext cx="1066800" cy="2641600"/>
          </a:xfrm>
          <a:custGeom>
            <a:avLst/>
            <a:gdLst>
              <a:gd name="T0" fmla="*/ 2147483647 w 672"/>
              <a:gd name="T1" fmla="*/ 0 h 1664"/>
              <a:gd name="T2" fmla="*/ 2147483647 w 672"/>
              <a:gd name="T3" fmla="*/ 2147483647 h 1664"/>
              <a:gd name="T4" fmla="*/ 2147483647 w 672"/>
              <a:gd name="T5" fmla="*/ 2147483647 h 1664"/>
              <a:gd name="T6" fmla="*/ 2147483647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330782" name="Text Box 45"/>
          <p:cNvSpPr txBox="1">
            <a:spLocks noChangeArrowheads="1"/>
          </p:cNvSpPr>
          <p:nvPr/>
        </p:nvSpPr>
        <p:spPr bwMode="auto">
          <a:xfrm>
            <a:off x="4427538" y="3068638"/>
            <a:ext cx="1125537" cy="461962"/>
          </a:xfrm>
          <a:prstGeom prst="rect">
            <a:avLst/>
          </a:prstGeom>
          <a:noFill/>
          <a:ln w="9525">
            <a:noFill/>
            <a:miter lim="800000"/>
            <a:headEnd/>
            <a:tailEnd/>
          </a:ln>
        </p:spPr>
        <p:txBody>
          <a:bodyPr wrap="none">
            <a:spAutoFit/>
          </a:bodyPr>
          <a:lstStyle/>
          <a:p>
            <a:r>
              <a:rPr lang="en-US" altLang="zh-CN" sz="2400" u="sng">
                <a:latin typeface="Times New Roman" pitchFamily="18" charset="0"/>
              </a:rPr>
              <a:t>OPT(5)</a:t>
            </a:r>
          </a:p>
        </p:txBody>
      </p:sp>
      <p:grpSp>
        <p:nvGrpSpPr>
          <p:cNvPr id="3" name="Group 61"/>
          <p:cNvGrpSpPr>
            <a:grpSpLocks/>
          </p:cNvGrpSpPr>
          <p:nvPr/>
        </p:nvGrpSpPr>
        <p:grpSpPr bwMode="auto">
          <a:xfrm>
            <a:off x="1066800" y="4267200"/>
            <a:ext cx="4343400" cy="1066800"/>
            <a:chOff x="672" y="2688"/>
            <a:chExt cx="2736" cy="672"/>
          </a:xfrm>
        </p:grpSpPr>
        <p:sp>
          <p:nvSpPr>
            <p:cNvPr id="330788"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89"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90"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91"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0792"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30793" name="Text Box 52"/>
            <p:cNvSpPr txBox="1">
              <a:spLocks noChangeArrowheads="1"/>
            </p:cNvSpPr>
            <p:nvPr/>
          </p:nvSpPr>
          <p:spPr bwMode="auto">
            <a:xfrm>
              <a:off x="1152" y="2736"/>
              <a:ext cx="528" cy="485"/>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=5</a:t>
              </a:r>
              <a:endParaRPr lang="en-US" altLang="zh-CN" sz="2400" u="sng">
                <a:latin typeface="Times New Roman" pitchFamily="18" charset="0"/>
              </a:endParaRPr>
            </a:p>
          </p:txBody>
        </p:sp>
        <p:sp>
          <p:nvSpPr>
            <p:cNvPr id="330794" name="Text Box 53"/>
            <p:cNvSpPr txBox="1">
              <a:spLocks noChangeArrowheads="1"/>
            </p:cNvSpPr>
            <p:nvPr/>
          </p:nvSpPr>
          <p:spPr bwMode="auto">
            <a:xfrm>
              <a:off x="1728" y="2736"/>
              <a:ext cx="528" cy="485"/>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=8</a:t>
              </a:r>
              <a:endParaRPr lang="en-US" altLang="zh-CN" sz="2400" u="sng">
                <a:latin typeface="Times New Roman" pitchFamily="18" charset="0"/>
              </a:endParaRPr>
            </a:p>
          </p:txBody>
        </p:sp>
        <p:sp>
          <p:nvSpPr>
            <p:cNvPr id="330795" name="Text Box 54"/>
            <p:cNvSpPr txBox="1">
              <a:spLocks noChangeArrowheads="1"/>
            </p:cNvSpPr>
            <p:nvPr/>
          </p:nvSpPr>
          <p:spPr bwMode="auto">
            <a:xfrm>
              <a:off x="2304" y="2736"/>
              <a:ext cx="576" cy="485"/>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5 </a:t>
              </a:r>
              <a:r>
                <a:rPr lang="en-US" altLang="zh-CN" sz="2000" u="sng">
                  <a:latin typeface="Times New Roman" pitchFamily="18" charset="0"/>
                </a:rPr>
                <a:t>=9</a:t>
              </a:r>
            </a:p>
            <a:p>
              <a:pPr>
                <a:lnSpc>
                  <a:spcPct val="110000"/>
                </a:lnSpc>
              </a:pPr>
              <a:r>
                <a:rPr lang="en-US" altLang="zh-CN" sz="2000" u="sng">
                  <a:latin typeface="Times New Roman" pitchFamily="18" charset="0"/>
                </a:rPr>
                <a:t>b</a:t>
              </a:r>
              <a:r>
                <a:rPr lang="en-US" altLang="zh-CN" sz="2000" u="sng" baseline="-25000">
                  <a:latin typeface="Times New Roman" pitchFamily="18" charset="0"/>
                </a:rPr>
                <a:t>5 </a:t>
              </a:r>
              <a:r>
                <a:rPr lang="en-US" altLang="zh-CN" sz="2000" u="sng">
                  <a:latin typeface="Times New Roman" pitchFamily="18" charset="0"/>
                </a:rPr>
                <a:t>=10</a:t>
              </a:r>
              <a:endParaRPr lang="en-US" altLang="zh-CN" sz="2400" u="sng">
                <a:latin typeface="Times New Roman" pitchFamily="18" charset="0"/>
              </a:endParaRPr>
            </a:p>
          </p:txBody>
        </p:sp>
      </p:grpSp>
      <p:sp>
        <p:nvSpPr>
          <p:cNvPr id="330784" name="Line 55"/>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113721" name="Text Box 57"/>
          <p:cNvSpPr txBox="1">
            <a:spLocks noChangeArrowheads="1"/>
          </p:cNvSpPr>
          <p:nvPr/>
        </p:nvSpPr>
        <p:spPr bwMode="auto">
          <a:xfrm>
            <a:off x="5241925" y="5013325"/>
            <a:ext cx="3902075" cy="1570038"/>
          </a:xfrm>
          <a:prstGeom prst="rect">
            <a:avLst/>
          </a:prstGeom>
          <a:noFill/>
          <a:ln w="9525">
            <a:noFill/>
            <a:miter lim="800000"/>
            <a:headEnd/>
            <a:tailEnd/>
          </a:ln>
        </p:spPr>
        <p:txBody>
          <a:bodyPr>
            <a:spAutoFit/>
          </a:bodyPr>
          <a:lstStyle/>
          <a:p>
            <a:pPr>
              <a:spcBef>
                <a:spcPct val="50000"/>
              </a:spcBef>
            </a:pPr>
            <a:r>
              <a:rPr lang="en-US" altLang="zh-CN" sz="3200" u="sng">
                <a:solidFill>
                  <a:srgbClr val="FF0000"/>
                </a:solidFill>
                <a:latin typeface="Times New Roman" pitchFamily="18" charset="0"/>
              </a:rPr>
              <a:t>OPT(4) is not part of the solution for OPT(5)!!!</a:t>
            </a:r>
            <a:endParaRPr lang="en-US" altLang="zh-CN" sz="2400" u="sng">
              <a:solidFill>
                <a:srgbClr val="FF0000"/>
              </a:solidFill>
              <a:latin typeface="Times New Roman" pitchFamily="18" charset="0"/>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u="sng">
                <a:solidFill>
                  <a:srgbClr val="FF0000"/>
                </a:solidFill>
              </a:rPr>
              <a:t>?</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242888"/>
            <a:ext cx="7818437" cy="1371601"/>
          </a:xfrm>
        </p:spPr>
        <p:txBody>
          <a:bodyPr rtlCol="0"/>
          <a:lstStyle/>
          <a:p>
            <a:pPr fontAlgn="auto">
              <a:spcAft>
                <a:spcPts val="0"/>
              </a:spcAft>
              <a:defRPr/>
            </a:pPr>
            <a:r>
              <a:rPr lang="en-US" altLang="zh-CN" dirty="0" smtClean="0"/>
              <a:t>Defining a </a:t>
            </a:r>
            <a:r>
              <a:rPr lang="en-US" altLang="zh-CN" dirty="0" err="1" smtClean="0"/>
              <a:t>Subproblem</a:t>
            </a:r>
            <a:r>
              <a:rPr lang="en-US" altLang="zh-CN" dirty="0" smtClean="0"/>
              <a:t> (continued)</a:t>
            </a:r>
          </a:p>
        </p:txBody>
      </p:sp>
      <p:sp>
        <p:nvSpPr>
          <p:cNvPr id="331778" name="Rectangle 3"/>
          <p:cNvSpPr>
            <a:spLocks noGrp="1" noChangeArrowheads="1"/>
          </p:cNvSpPr>
          <p:nvPr>
            <p:ph type="body" idx="1"/>
          </p:nvPr>
        </p:nvSpPr>
        <p:spPr>
          <a:xfrm>
            <a:off x="1173163" y="1676400"/>
            <a:ext cx="7666037" cy="4648200"/>
          </a:xfrm>
        </p:spPr>
        <p:txBody>
          <a:bodyPr/>
          <a:lstStyle/>
          <a:p>
            <a:pPr>
              <a:lnSpc>
                <a:spcPct val="90000"/>
              </a:lnSpc>
            </a:pPr>
            <a:r>
              <a:rPr lang="en-US" altLang="zh-CN" smtClean="0">
                <a:solidFill>
                  <a:srgbClr val="474747"/>
                </a:solidFill>
              </a:rPr>
              <a:t>As we have seen, the solution for </a:t>
            </a:r>
            <a:r>
              <a:rPr lang="en-US" altLang="zh-CN" i="1" smtClean="0">
                <a:solidFill>
                  <a:srgbClr val="474747"/>
                </a:solidFill>
              </a:rPr>
              <a:t>OPT(4)</a:t>
            </a:r>
            <a:r>
              <a:rPr lang="en-US" altLang="zh-CN" smtClean="0">
                <a:solidFill>
                  <a:srgbClr val="474747"/>
                </a:solidFill>
              </a:rPr>
              <a:t> is not part of the solution for OPT(5)</a:t>
            </a:r>
            <a:endParaRPr lang="en-US" altLang="zh-CN" i="1" baseline="-25000" smtClean="0">
              <a:solidFill>
                <a:srgbClr val="474747"/>
              </a:solidFill>
            </a:endParaRPr>
          </a:p>
          <a:p>
            <a:pPr>
              <a:lnSpc>
                <a:spcPct val="90000"/>
              </a:lnSpc>
            </a:pPr>
            <a:r>
              <a:rPr lang="en-US" altLang="zh-CN" smtClean="0">
                <a:solidFill>
                  <a:srgbClr val="474747"/>
                </a:solidFill>
              </a:rPr>
              <a:t>So our definition of a subproblem is flawed and we need another one!</a:t>
            </a:r>
          </a:p>
          <a:p>
            <a:pPr>
              <a:lnSpc>
                <a:spcPct val="90000"/>
              </a:lnSpc>
            </a:pPr>
            <a:r>
              <a:rPr lang="en-US" altLang="zh-CN" smtClean="0">
                <a:solidFill>
                  <a:srgbClr val="474747"/>
                </a:solidFill>
              </a:rPr>
              <a:t>Let’s add another parameter: </a:t>
            </a:r>
            <a:r>
              <a:rPr lang="en-US" altLang="zh-CN" i="1" smtClean="0">
                <a:solidFill>
                  <a:srgbClr val="FF0000"/>
                </a:solidFill>
              </a:rPr>
              <a:t>w</a:t>
            </a:r>
            <a:r>
              <a:rPr lang="en-US" altLang="zh-CN" smtClean="0">
                <a:solidFill>
                  <a:srgbClr val="474747"/>
                </a:solidFill>
              </a:rPr>
              <a:t>, which will represent the </a:t>
            </a:r>
            <a:r>
              <a:rPr lang="en-US" altLang="zh-CN" u="sng" smtClean="0">
                <a:solidFill>
                  <a:srgbClr val="474747"/>
                </a:solidFill>
              </a:rPr>
              <a:t>exact</a:t>
            </a:r>
            <a:r>
              <a:rPr lang="en-US" altLang="zh-CN" smtClean="0">
                <a:solidFill>
                  <a:srgbClr val="474747"/>
                </a:solidFill>
              </a:rPr>
              <a:t> </a:t>
            </a:r>
            <a:r>
              <a:rPr lang="en-US" altLang="zh-CN" smtClean="0">
                <a:solidFill>
                  <a:srgbClr val="E50919"/>
                </a:solidFill>
              </a:rPr>
              <a:t>weight limit</a:t>
            </a:r>
            <a:r>
              <a:rPr lang="en-US" altLang="zh-CN" smtClean="0">
                <a:solidFill>
                  <a:srgbClr val="474747"/>
                </a:solidFill>
              </a:rPr>
              <a:t> for each subset of items</a:t>
            </a:r>
          </a:p>
          <a:p>
            <a:pPr>
              <a:lnSpc>
                <a:spcPct val="90000"/>
              </a:lnSpc>
            </a:pPr>
            <a:r>
              <a:rPr lang="en-US" altLang="zh-CN" smtClean="0">
                <a:solidFill>
                  <a:schemeClr val="accent2"/>
                </a:solidFill>
              </a:rPr>
              <a:t>The subproblem then will be to compute </a:t>
            </a:r>
            <a:r>
              <a:rPr lang="en-US" altLang="zh-CN" i="1" smtClean="0">
                <a:solidFill>
                  <a:srgbClr val="FF0000"/>
                </a:solidFill>
              </a:rPr>
              <a:t>OPT[i,w]</a:t>
            </a:r>
            <a:endParaRPr lang="en-US" altLang="zh-CN" sz="4000" baseline="-25000" smtClean="0">
              <a:solidFill>
                <a:srgbClr val="FF0000"/>
              </a:solidFill>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fontScale="92500"/>
          </a:bodyPr>
          <a:lstStyle/>
          <a:p>
            <a:pPr eaLnBrk="0" hangingPunct="0">
              <a:spcBef>
                <a:spcPct val="75000"/>
              </a:spcBef>
              <a:defRPr/>
            </a:pPr>
            <a:r>
              <a:rPr lang="en-US" altLang="zh-CN" sz="3600" b="1" kern="0" dirty="0">
                <a:latin typeface="Times New Roman"/>
                <a:cs typeface="+mj-cs"/>
              </a:rPr>
              <a:t>Dynamic Programming – Adding a New Variable</a:t>
            </a:r>
            <a:endParaRPr lang="zh-CN" altLang="en-US" sz="3600" kern="0" dirty="0">
              <a:latin typeface="+mj-lt"/>
              <a:cs typeface="+mj-cs"/>
            </a:endParaRPr>
          </a:p>
        </p:txBody>
      </p:sp>
      <p:sp>
        <p:nvSpPr>
          <p:cNvPr id="8" name="矩形 7"/>
          <p:cNvSpPr/>
          <p:nvPr/>
        </p:nvSpPr>
        <p:spPr>
          <a:xfrm>
            <a:off x="177800" y="1196975"/>
            <a:ext cx="8281988"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zh-CN" sz="2400">
                <a:solidFill>
                  <a:srgbClr val="00B0F0"/>
                </a:solidFill>
              </a:rPr>
              <a:t>Def.</a:t>
            </a:r>
            <a:r>
              <a:rPr lang="en-US" altLang="zh-CN" sz="2400">
                <a:solidFill>
                  <a:srgbClr val="262626"/>
                </a:solidFill>
              </a:rPr>
              <a:t> OPT(i, w) = </a:t>
            </a:r>
            <a:r>
              <a:rPr lang="en-US" altLang="zh-CN" sz="2400">
                <a:solidFill>
                  <a:srgbClr val="E50919"/>
                </a:solidFill>
              </a:rPr>
              <a:t>max profit subset of items 1, …, i with weight limit w.</a:t>
            </a:r>
            <a:endParaRPr lang="zh-CN" altLang="en-US" sz="2400">
              <a:solidFill>
                <a:srgbClr val="E50919"/>
              </a:solidFill>
            </a:endParaRPr>
          </a:p>
        </p:txBody>
      </p:sp>
      <p:sp>
        <p:nvSpPr>
          <p:cNvPr id="10" name="矩形 9"/>
          <p:cNvSpPr/>
          <p:nvPr/>
        </p:nvSpPr>
        <p:spPr>
          <a:xfrm>
            <a:off x="163513" y="2060575"/>
            <a:ext cx="8281987" cy="2678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marL="342900" indent="-342900" fontAlgn="auto">
              <a:spcBef>
                <a:spcPts val="0"/>
              </a:spcBef>
              <a:spcAft>
                <a:spcPts val="0"/>
              </a:spcAft>
              <a:buFont typeface="Arial" pitchFamily="34" charset="0"/>
              <a:buChar char="•"/>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1: OPT does not select item i.</a:t>
            </a:r>
          </a:p>
          <a:p>
            <a:pPr fontAlgn="auto">
              <a:spcBef>
                <a:spcPts val="0"/>
              </a:spcBef>
              <a:spcAft>
                <a:spcPts val="0"/>
              </a:spcAft>
              <a:defRPr/>
            </a:pPr>
            <a:r>
              <a:rPr lang="en-US" altLang="zh-CN" sz="2400" dirty="0"/>
              <a:t>     –OPT selects best of { 1, 2, …, i-1 } using weight limit w</a:t>
            </a:r>
          </a:p>
          <a:p>
            <a:pPr fontAlgn="auto">
              <a:spcBef>
                <a:spcPts val="0"/>
              </a:spcBef>
              <a:spcAft>
                <a:spcPts val="0"/>
              </a:spcAft>
              <a:defRPr/>
            </a:pPr>
            <a:endParaRPr lang="en-US" altLang="zh-CN" sz="2400" dirty="0"/>
          </a:p>
          <a:p>
            <a:pPr marL="342900" indent="-342900" fontAlgn="auto">
              <a:spcBef>
                <a:spcPts val="0"/>
              </a:spcBef>
              <a:spcAft>
                <a:spcPts val="0"/>
              </a:spcAft>
              <a:buFont typeface="Arial" pitchFamily="34" charset="0"/>
              <a:buChar char="•"/>
              <a:defRPr/>
            </a:pPr>
            <a:r>
              <a:rPr lang="en-US" altLang="zh-CN" sz="2400" dirty="0"/>
              <a:t>Case 2: OPT selects item i.</a:t>
            </a:r>
          </a:p>
          <a:p>
            <a:pPr fontAlgn="auto">
              <a:spcBef>
                <a:spcPts val="0"/>
              </a:spcBef>
              <a:spcAft>
                <a:spcPts val="0"/>
              </a:spcAft>
              <a:defRPr/>
            </a:pPr>
            <a:r>
              <a:rPr lang="en-US" altLang="zh-CN" sz="2400" dirty="0"/>
              <a:t>    –new weight limit = w – </a:t>
            </a:r>
            <a:r>
              <a:rPr lang="en-US" altLang="zh-CN" sz="2400" dirty="0" err="1"/>
              <a:t>wi</a:t>
            </a:r>
            <a:endParaRPr lang="en-US" altLang="zh-CN" sz="2400" dirty="0"/>
          </a:p>
          <a:p>
            <a:pPr fontAlgn="auto">
              <a:spcBef>
                <a:spcPts val="0"/>
              </a:spcBef>
              <a:spcAft>
                <a:spcPts val="0"/>
              </a:spcAft>
              <a:defRPr/>
            </a:pPr>
            <a:r>
              <a:rPr lang="en-US" altLang="zh-CN" sz="2400" dirty="0"/>
              <a:t>    –OPT selects best of { 1, 2, …, i–1 } using this new weight limit</a:t>
            </a:r>
            <a:endParaRPr lang="zh-CN" altLang="en-US" sz="2400" dirty="0"/>
          </a:p>
        </p:txBody>
      </p:sp>
      <p:pic>
        <p:nvPicPr>
          <p:cNvPr id="332804" name="Picture 1" descr="C:\Users\hp\AppData\Roaming\Tencent\Users\648774553\QQ\WinTemp\RichOle\CMRRT8UH)T{C5{3CQ3XRMSH.jpg"/>
          <p:cNvPicPr>
            <a:picLocks noChangeAspect="1" noChangeArrowheads="1"/>
          </p:cNvPicPr>
          <p:nvPr/>
        </p:nvPicPr>
        <p:blipFill>
          <a:blip r:embed="rId2"/>
          <a:srcRect/>
          <a:stretch>
            <a:fillRect/>
          </a:stretch>
        </p:blipFill>
        <p:spPr bwMode="auto">
          <a:xfrm>
            <a:off x="641350" y="5013325"/>
            <a:ext cx="7324725" cy="1466850"/>
          </a:xfrm>
          <a:prstGeom prst="rect">
            <a:avLst/>
          </a:prstGeom>
          <a:noFill/>
          <a:ln w="9525">
            <a:noFill/>
            <a:miter lim="800000"/>
            <a:headEnd/>
            <a:tailEnd/>
          </a:ln>
        </p:spPr>
      </p:pic>
      <p:sp>
        <p:nvSpPr>
          <p:cNvPr id="332805" name="Text Box 6"/>
          <p:cNvSpPr txBox="1">
            <a:spLocks noChangeArrowheads="1"/>
          </p:cNvSpPr>
          <p:nvPr/>
        </p:nvSpPr>
        <p:spPr bwMode="auto">
          <a:xfrm>
            <a:off x="7740650" y="4902200"/>
            <a:ext cx="1258888" cy="1190625"/>
          </a:xfrm>
          <a:prstGeom prst="rect">
            <a:avLst/>
          </a:prstGeom>
          <a:noFill/>
          <a:ln w="9525">
            <a:noFill/>
            <a:miter lim="800000"/>
            <a:headEnd/>
            <a:tailEnd/>
          </a:ln>
        </p:spPr>
        <p:txBody>
          <a:bodyPr>
            <a:spAutoFit/>
          </a:bodyPr>
          <a:lstStyle/>
          <a:p>
            <a:pPr>
              <a:spcBef>
                <a:spcPct val="50000"/>
              </a:spcBef>
            </a:pPr>
            <a:r>
              <a:rPr lang="zh-CN" altLang="en-US">
                <a:solidFill>
                  <a:srgbClr val="E50919"/>
                </a:solidFill>
              </a:rPr>
              <a:t>第</a:t>
            </a:r>
            <a:r>
              <a:rPr lang="en-US" altLang="zh-CN">
                <a:solidFill>
                  <a:srgbClr val="E50919"/>
                </a:solidFill>
              </a:rPr>
              <a:t>i</a:t>
            </a:r>
            <a:r>
              <a:rPr lang="zh-CN" altLang="en-US">
                <a:solidFill>
                  <a:srgbClr val="E50919"/>
                </a:solidFill>
              </a:rPr>
              <a:t>个物品重量超过整体载重限制</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Knapsack – Bottom-Up</a:t>
            </a:r>
            <a:endParaRPr lang="zh-CN" altLang="en-US" sz="3600" kern="0" dirty="0">
              <a:latin typeface="+mj-lt"/>
              <a:cs typeface="+mj-cs"/>
            </a:endParaRPr>
          </a:p>
        </p:txBody>
      </p:sp>
      <p:sp>
        <p:nvSpPr>
          <p:cNvPr id="6" name="矩形 5"/>
          <p:cNvSpPr/>
          <p:nvPr/>
        </p:nvSpPr>
        <p:spPr>
          <a:xfrm>
            <a:off x="177800" y="1196975"/>
            <a:ext cx="82819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B0F0"/>
                </a:solidFill>
              </a:rPr>
              <a:t>Knapsack.</a:t>
            </a:r>
            <a:r>
              <a:rPr lang="en-US" altLang="zh-CN" sz="2400" dirty="0"/>
              <a:t> Fill up an n-by-W array.</a:t>
            </a:r>
            <a:endParaRPr lang="zh-CN" altLang="en-US" sz="2400" dirty="0"/>
          </a:p>
        </p:txBody>
      </p:sp>
      <p:pic>
        <p:nvPicPr>
          <p:cNvPr id="333827" name="Picture 4" descr="C:\Users\hp\AppData\Roaming\Tencent\Users\648774553\QQ\WinTemp\RichOle\V{OL_EX`F0C36%T%3I%}UP5.jpg"/>
          <p:cNvPicPr>
            <a:picLocks noChangeAspect="1" noChangeArrowheads="1"/>
          </p:cNvPicPr>
          <p:nvPr/>
        </p:nvPicPr>
        <p:blipFill>
          <a:blip r:embed="rId2"/>
          <a:srcRect/>
          <a:stretch>
            <a:fillRect/>
          </a:stretch>
        </p:blipFill>
        <p:spPr bwMode="auto">
          <a:xfrm>
            <a:off x="160338" y="1938338"/>
            <a:ext cx="7475537" cy="3608387"/>
          </a:xfrm>
          <a:prstGeom prst="rect">
            <a:avLst/>
          </a:prstGeom>
          <a:noFill/>
          <a:ln w="9525">
            <a:noFill/>
            <a:miter lim="800000"/>
            <a:headEnd/>
            <a:tailEnd/>
          </a:ln>
        </p:spPr>
      </p:pic>
      <p:sp>
        <p:nvSpPr>
          <p:cNvPr id="333828" name="Text Box 5"/>
          <p:cNvSpPr txBox="1">
            <a:spLocks noChangeArrowheads="1"/>
          </p:cNvSpPr>
          <p:nvPr/>
        </p:nvSpPr>
        <p:spPr bwMode="auto">
          <a:xfrm>
            <a:off x="2627313" y="3860800"/>
            <a:ext cx="4608512" cy="366713"/>
          </a:xfrm>
          <a:prstGeom prst="rect">
            <a:avLst/>
          </a:prstGeom>
          <a:noFill/>
          <a:ln w="9525">
            <a:noFill/>
            <a:miter lim="800000"/>
            <a:headEnd/>
            <a:tailEnd/>
          </a:ln>
        </p:spPr>
        <p:txBody>
          <a:bodyPr>
            <a:spAutoFit/>
          </a:bodyPr>
          <a:lstStyle/>
          <a:p>
            <a:pPr>
              <a:spcBef>
                <a:spcPct val="50000"/>
              </a:spcBef>
            </a:pPr>
            <a:r>
              <a:rPr lang="en-US" altLang="zh-CN">
                <a:solidFill>
                  <a:srgbClr val="FF5050"/>
                </a:solidFill>
              </a:rPr>
              <a:t>i</a:t>
            </a:r>
            <a:r>
              <a:rPr lang="zh-CN" altLang="en-US">
                <a:solidFill>
                  <a:srgbClr val="FF5050"/>
                </a:solidFill>
              </a:rPr>
              <a:t>货物单重都超全载重，肯定不放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49" name="Picture 1" descr="C:\Users\hp\AppData\Roaming\Tencent\Users\648774553\QQ\WinTemp\RichOle\5]XPIL]N[_@XH$M38`$[S81.jpg"/>
          <p:cNvPicPr>
            <a:picLocks noChangeAspect="1" noChangeArrowheads="1"/>
          </p:cNvPicPr>
          <p:nvPr/>
        </p:nvPicPr>
        <p:blipFill>
          <a:blip r:embed="rId2"/>
          <a:srcRect/>
          <a:stretch>
            <a:fillRect/>
          </a:stretch>
        </p:blipFill>
        <p:spPr bwMode="auto">
          <a:xfrm>
            <a:off x="755650" y="963613"/>
            <a:ext cx="7421563" cy="4986337"/>
          </a:xfrm>
          <a:prstGeom prst="rect">
            <a:avLst/>
          </a:prstGeom>
          <a:noFill/>
          <a:ln w="9525">
            <a:noFill/>
            <a:miter lim="800000"/>
            <a:headEnd/>
            <a:tailEnd/>
          </a:ln>
        </p:spPr>
      </p:pic>
      <p:sp>
        <p:nvSpPr>
          <p:cNvPr id="4" name="标题 3"/>
          <p:cNvSpPr>
            <a:spLocks noGrp="1"/>
          </p:cNvSpPr>
          <p:nvPr>
            <p:ph type="title"/>
          </p:nvPr>
        </p:nvSpPr>
        <p:spPr>
          <a:xfrm>
            <a:off x="684213" y="260350"/>
            <a:ext cx="7497762" cy="706438"/>
          </a:xfrm>
        </p:spPr>
        <p:txBody>
          <a:bodyPr rtlCol="0">
            <a:normAutofit fontScale="90000"/>
          </a:bodyPr>
          <a:lstStyle/>
          <a:p>
            <a:pPr eaLnBrk="1" fontAlgn="auto" hangingPunct="1">
              <a:spcAft>
                <a:spcPts val="0"/>
              </a:spcAft>
              <a:defRPr/>
            </a:pPr>
            <a:r>
              <a:rPr lang="en-US" altLang="zh-CN" dirty="0" smtClean="0"/>
              <a:t>Knapsack Algorithm</a:t>
            </a:r>
            <a:endParaRPr altLang="en-U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88913"/>
            <a:ext cx="7772400" cy="609600"/>
          </a:xfrm>
        </p:spPr>
        <p:txBody>
          <a:bodyPr rtlCol="0"/>
          <a:lstStyle/>
          <a:p>
            <a:pPr fontAlgn="auto">
              <a:spcAft>
                <a:spcPts val="0"/>
              </a:spcAft>
              <a:defRPr/>
            </a:pPr>
            <a:r>
              <a:rPr lang="en-US" altLang="zh-CN" dirty="0" smtClean="0"/>
              <a:t>Exercise in Class: 0-1 Knapsack Problem</a:t>
            </a:r>
          </a:p>
        </p:txBody>
      </p:sp>
      <p:pic>
        <p:nvPicPr>
          <p:cNvPr id="335874" name="Picture 1" descr="C:\Users\hp\AppData\Roaming\Tencent\Users\648774553\QQ\WinTemp\RichOle\5]XPIL]N[_@XH$M38`$[S81.jpg"/>
          <p:cNvPicPr>
            <a:picLocks noChangeAspect="1" noChangeArrowheads="1"/>
          </p:cNvPicPr>
          <p:nvPr/>
        </p:nvPicPr>
        <p:blipFill>
          <a:blip r:embed="rId2"/>
          <a:srcRect/>
          <a:stretch>
            <a:fillRect/>
          </a:stretch>
        </p:blipFill>
        <p:spPr bwMode="auto">
          <a:xfrm>
            <a:off x="827088" y="1557338"/>
            <a:ext cx="7421562" cy="4986337"/>
          </a:xfrm>
          <a:prstGeom prst="rect">
            <a:avLst/>
          </a:prstGeom>
          <a:noFill/>
          <a:ln w="9525">
            <a:noFill/>
            <a:miter lim="800000"/>
            <a:headEnd/>
            <a:tailEnd/>
          </a:ln>
        </p:spPr>
      </p:pic>
      <p:sp>
        <p:nvSpPr>
          <p:cNvPr id="335875" name="TextBox 39"/>
          <p:cNvSpPr txBox="1">
            <a:spLocks noChangeArrowheads="1"/>
          </p:cNvSpPr>
          <p:nvPr/>
        </p:nvSpPr>
        <p:spPr bwMode="auto">
          <a:xfrm>
            <a:off x="2771775" y="1052513"/>
            <a:ext cx="4537075" cy="461962"/>
          </a:xfrm>
          <a:prstGeom prst="rect">
            <a:avLst/>
          </a:prstGeom>
          <a:noFill/>
          <a:ln w="9525">
            <a:noFill/>
            <a:miter lim="800000"/>
            <a:headEnd/>
            <a:tailEnd/>
          </a:ln>
        </p:spPr>
        <p:txBody>
          <a:bodyPr>
            <a:spAutoFit/>
          </a:bodyPr>
          <a:lstStyle/>
          <a:p>
            <a:r>
              <a:rPr lang="en-US" altLang="zh-CN" sz="2400"/>
              <a:t>Compute OPT(5,12)</a:t>
            </a:r>
            <a:endParaRPr lang="zh-CN" altLang="en-US" sz="240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5"/>
          <p:cNvSpPr txBox="1">
            <a:spLocks noChangeArrowheads="1"/>
          </p:cNvSpPr>
          <p:nvPr/>
        </p:nvSpPr>
        <p:spPr bwMode="auto">
          <a:xfrm>
            <a:off x="449263" y="765175"/>
            <a:ext cx="8353425" cy="3875088"/>
          </a:xfrm>
          <a:prstGeom prst="rect">
            <a:avLst/>
          </a:prstGeom>
          <a:solidFill>
            <a:schemeClr val="bg1"/>
          </a:solidFill>
          <a:ln w="6350">
            <a:noFill/>
            <a:miter lim="800000"/>
            <a:headEnd/>
            <a:tailEnd/>
          </a:ln>
          <a:effectLst/>
        </p:spPr>
        <p:txBody>
          <a:bodyPr>
            <a:spAutoFit/>
          </a:bodyPr>
          <a:lstStyle/>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a:p>
            <a:pPr fontAlgn="auto">
              <a:spcBef>
                <a:spcPts val="0"/>
              </a:spcBef>
              <a:spcAft>
                <a:spcPts val="0"/>
              </a:spcAft>
              <a:defRPr/>
            </a:pPr>
            <a:r>
              <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rPr>
              <a:t>Those who cannot remember the past are doomed to repeat it.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楷体_GB2312" pitchFamily="49" charset="-122"/>
              </a:rPr>
              <a:t>-----George Santayana,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楷体_GB2312" pitchFamily="49" charset="-122"/>
              </a:rPr>
              <a:t>The life of Reason</a:t>
            </a:r>
            <a:r>
              <a:rPr lang="en-US" altLang="zh-CN" b="1" dirty="0">
                <a:solidFill>
                  <a:srgbClr val="0070C0"/>
                </a:solidFill>
                <a:effectLst>
                  <a:outerShdw blurRad="38100" dist="38100" dir="2700000" algn="tl">
                    <a:srgbClr val="C0C0C0"/>
                  </a:outerShdw>
                </a:effectLst>
                <a:latin typeface="+mn-lt"/>
                <a:ea typeface="华文行楷" pitchFamily="2" charset="-122"/>
              </a:rPr>
              <a:t>,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Book I: Introduction and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Reason in Common </a:t>
            </a:r>
          </a:p>
          <a:p>
            <a:pPr algn="r" fontAlgn="auto">
              <a:spcBef>
                <a:spcPts val="0"/>
              </a:spcBef>
              <a:spcAft>
                <a:spcPts val="0"/>
              </a:spcAft>
              <a:defRPr/>
            </a:pPr>
            <a:r>
              <a:rPr lang="en-US" altLang="zh-CN" b="1" dirty="0">
                <a:solidFill>
                  <a:srgbClr val="0070C0"/>
                </a:solidFill>
                <a:effectLst>
                  <a:outerShdw blurRad="38100" dist="38100" dir="2700000" algn="tl">
                    <a:srgbClr val="C0C0C0"/>
                  </a:outerShdw>
                </a:effectLst>
                <a:latin typeface="+mn-lt"/>
                <a:ea typeface="华文行楷" pitchFamily="2" charset="-122"/>
              </a:rPr>
              <a:t>Sense (1905</a:t>
            </a:r>
            <a:r>
              <a:rPr lang="en-US" altLang="zh-CN" b="1" dirty="0">
                <a:solidFill>
                  <a:schemeClr val="accent2"/>
                </a:solidFill>
                <a:effectLst>
                  <a:outerShdw blurRad="38100" dist="38100" dir="2700000" algn="tl">
                    <a:srgbClr val="C0C0C0"/>
                  </a:outerShdw>
                </a:effectLst>
                <a:latin typeface="+mn-lt"/>
                <a:ea typeface="华文行楷" pitchFamily="2" charset="-122"/>
              </a:rPr>
              <a:t>)</a:t>
            </a:r>
          </a:p>
          <a:p>
            <a:pPr algn="r" fontAlgn="auto">
              <a:spcBef>
                <a:spcPts val="0"/>
              </a:spcBef>
              <a:spcAft>
                <a:spcPts val="0"/>
              </a:spcAft>
              <a:defRPr/>
            </a:pPr>
            <a:endParaRPr lang="en-US" altLang="zh-CN" b="1" dirty="0">
              <a:solidFill>
                <a:schemeClr val="accent2"/>
              </a:solidFill>
              <a:effectLst>
                <a:outerShdw blurRad="38100" dist="38100" dir="2700000" algn="tl">
                  <a:srgbClr val="C0C0C0"/>
                </a:outerShdw>
              </a:effectLst>
              <a:latin typeface="+mn-lt"/>
              <a:ea typeface="楷体_GB2312" pitchFamily="49" charset="-122"/>
            </a:endParaRPr>
          </a:p>
          <a:p>
            <a:pPr fontAlgn="auto">
              <a:spcBef>
                <a:spcPts val="0"/>
              </a:spcBef>
              <a:spcAft>
                <a:spcPts val="0"/>
              </a:spcAft>
              <a:defRPr/>
            </a:pPr>
            <a:endParaRPr lang="en-US" altLang="zh-CN" sz="2800" b="1" dirty="0">
              <a:solidFill>
                <a:srgbClr val="FF0000"/>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Q:  Unbounded Knapsack – Formulation</a:t>
            </a:r>
            <a:endParaRPr lang="zh-CN" altLang="en-US" sz="3600" kern="0" dirty="0">
              <a:latin typeface="+mj-lt"/>
              <a:cs typeface="+mj-cs"/>
            </a:endParaRPr>
          </a:p>
        </p:txBody>
      </p:sp>
      <p:graphicFrame>
        <p:nvGraphicFramePr>
          <p:cNvPr id="109576" name="Object 8"/>
          <p:cNvGraphicFramePr>
            <a:graphicFrameLocks noChangeAspect="1"/>
          </p:cNvGraphicFramePr>
          <p:nvPr/>
        </p:nvGraphicFramePr>
        <p:xfrm>
          <a:off x="900113" y="1484313"/>
          <a:ext cx="1655762" cy="942975"/>
        </p:xfrm>
        <a:graphic>
          <a:graphicData uri="http://schemas.openxmlformats.org/presentationml/2006/ole">
            <p:oleObj spid="_x0000_s109576" name="公式" r:id="rId3" imgW="748975" imgH="431613" progId="Equation.3">
              <p:embed/>
            </p:oleObj>
          </a:graphicData>
        </a:graphic>
      </p:graphicFrame>
      <p:graphicFrame>
        <p:nvGraphicFramePr>
          <p:cNvPr id="109577" name="Object 9"/>
          <p:cNvGraphicFramePr>
            <a:graphicFrameLocks noChangeAspect="1"/>
          </p:cNvGraphicFramePr>
          <p:nvPr/>
        </p:nvGraphicFramePr>
        <p:xfrm>
          <a:off x="1162050" y="2708275"/>
          <a:ext cx="5065713" cy="1508125"/>
        </p:xfrm>
        <a:graphic>
          <a:graphicData uri="http://schemas.openxmlformats.org/presentationml/2006/ole">
            <p:oleObj spid="_x0000_s109577" name="Equation" r:id="rId4" imgW="1485255" imgH="634725" progId="Equation.3">
              <p:embed/>
            </p:oleObj>
          </a:graphicData>
        </a:graphic>
      </p:graphicFrame>
      <p:sp>
        <p:nvSpPr>
          <p:cNvPr id="109579" name="Rectangle 6"/>
          <p:cNvSpPr>
            <a:spLocks noChangeArrowheads="1"/>
          </p:cNvSpPr>
          <p:nvPr/>
        </p:nvSpPr>
        <p:spPr bwMode="auto">
          <a:xfrm>
            <a:off x="827088" y="4508500"/>
            <a:ext cx="7666037" cy="165735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The problem is called a </a:t>
            </a:r>
            <a:r>
              <a:rPr kumimoji="1" lang="en-US" altLang="zh-CN" sz="3200" i="1">
                <a:latin typeface="Calibri" pitchFamily="34" charset="0"/>
              </a:rPr>
              <a:t>unbounded </a:t>
            </a:r>
            <a:r>
              <a:rPr kumimoji="1" lang="en-US" altLang="zh-CN" sz="3200">
                <a:latin typeface="Calibri" pitchFamily="34" charset="0"/>
              </a:rPr>
              <a:t>problem, because each item has no bound on its number that can be accepted.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0" name="Rectangle 2"/>
          <p:cNvSpPr>
            <a:spLocks noChangeArrowheads="1"/>
          </p:cNvSpPr>
          <p:nvPr/>
        </p:nvSpPr>
        <p:spPr bwMode="auto">
          <a:xfrm>
            <a:off x="609600" y="946150"/>
            <a:ext cx="7620000" cy="1187450"/>
          </a:xfrm>
          <a:prstGeom prst="rect">
            <a:avLst/>
          </a:prstGeom>
          <a:noFill/>
          <a:ln w="9525">
            <a:noFill/>
            <a:miter lim="800000"/>
            <a:headEnd/>
            <a:tailEnd/>
          </a:ln>
        </p:spPr>
        <p:txBody>
          <a:bodyPr>
            <a:spAutoFit/>
          </a:bodyPr>
          <a:lstStyle/>
          <a:p>
            <a:pPr indent="571500">
              <a:spcBef>
                <a:spcPct val="50000"/>
              </a:spcBef>
            </a:pPr>
            <a:r>
              <a:rPr kumimoji="1" lang="zh-CN" altLang="en-US" sz="2400">
                <a:solidFill>
                  <a:schemeClr val="bg1"/>
                </a:solidFill>
                <a:latin typeface="Times New Roman" pitchFamily="18" charset="0"/>
              </a:rPr>
              <a:t>例</a:t>
            </a:r>
            <a:r>
              <a:rPr kumimoji="1" lang="en-US" altLang="zh-CN" sz="2400">
                <a:solidFill>
                  <a:schemeClr val="bg1"/>
                </a:solidFill>
                <a:latin typeface="Times New Roman" pitchFamily="18" charset="0"/>
              </a:rPr>
              <a:t>:   </a:t>
            </a:r>
            <a:r>
              <a:rPr kumimoji="1" lang="zh-CN" altLang="en-US" sz="2400">
                <a:solidFill>
                  <a:schemeClr val="bg1"/>
                </a:solidFill>
                <a:latin typeface="Times New Roman" pitchFamily="18" charset="0"/>
              </a:rPr>
              <a:t>有一辆最大货运量为</a:t>
            </a:r>
            <a:r>
              <a:rPr kumimoji="1" lang="en-US" altLang="zh-CN" sz="2400">
                <a:solidFill>
                  <a:schemeClr val="bg1"/>
                </a:solidFill>
                <a:latin typeface="Times New Roman" pitchFamily="18" charset="0"/>
              </a:rPr>
              <a:t>10</a:t>
            </a:r>
            <a:r>
              <a:rPr kumimoji="1" lang="zh-CN" altLang="en-US" sz="2400">
                <a:solidFill>
                  <a:schemeClr val="bg1"/>
                </a:solidFill>
                <a:latin typeface="Times New Roman" pitchFamily="18" charset="0"/>
              </a:rPr>
              <a:t>吨的卡车，用以装载</a:t>
            </a:r>
            <a:r>
              <a:rPr kumimoji="1" lang="en-US" altLang="zh-CN" sz="2400">
                <a:solidFill>
                  <a:schemeClr val="bg1"/>
                </a:solidFill>
                <a:latin typeface="Times New Roman" pitchFamily="18" charset="0"/>
              </a:rPr>
              <a:t>3</a:t>
            </a:r>
            <a:r>
              <a:rPr kumimoji="1" lang="zh-CN" altLang="en-US" sz="2400">
                <a:solidFill>
                  <a:schemeClr val="bg1"/>
                </a:solidFill>
                <a:latin typeface="Times New Roman" pitchFamily="18" charset="0"/>
              </a:rPr>
              <a:t>种货物．每种货物的单位重量及相应单位价值如表所示。应如何装载可使总价值最大</a:t>
            </a:r>
            <a:r>
              <a:rPr kumimoji="1" lang="en-US" altLang="zh-CN" sz="2400">
                <a:solidFill>
                  <a:schemeClr val="bg1"/>
                </a:solidFill>
                <a:latin typeface="Times New Roman" pitchFamily="18" charset="0"/>
              </a:rPr>
              <a:t>?</a:t>
            </a:r>
          </a:p>
        </p:txBody>
      </p:sp>
      <p:sp>
        <p:nvSpPr>
          <p:cNvPr id="266243" name="Rectangle 3"/>
          <p:cNvSpPr>
            <a:spLocks noChangeArrowheads="1"/>
          </p:cNvSpPr>
          <p:nvPr/>
        </p:nvSpPr>
        <p:spPr bwMode="auto">
          <a:xfrm>
            <a:off x="685800" y="3581400"/>
            <a:ext cx="7924800" cy="457200"/>
          </a:xfrm>
          <a:prstGeom prst="rect">
            <a:avLst/>
          </a:prstGeom>
          <a:noFill/>
          <a:ln w="9525">
            <a:noFill/>
            <a:miter lim="800000"/>
            <a:headEnd/>
            <a:tailEnd/>
          </a:ln>
        </p:spPr>
        <p:txBody>
          <a:bodyPr>
            <a:spAutoFit/>
          </a:bodyPr>
          <a:lstStyle/>
          <a:p>
            <a:pPr>
              <a:spcBef>
                <a:spcPct val="50000"/>
              </a:spcBef>
            </a:pPr>
            <a:r>
              <a:rPr kumimoji="1" lang="zh-CN" altLang="en-US" sz="2400">
                <a:solidFill>
                  <a:schemeClr val="bg1"/>
                </a:solidFill>
                <a:latin typeface="Times New Roman" pitchFamily="18" charset="0"/>
              </a:rPr>
              <a:t>设第</a:t>
            </a:r>
            <a:r>
              <a:rPr kumimoji="1" lang="en-US" altLang="zh-CN" sz="2400">
                <a:solidFill>
                  <a:schemeClr val="bg1"/>
                </a:solidFill>
                <a:latin typeface="Times New Roman" pitchFamily="18" charset="0"/>
              </a:rPr>
              <a:t>i</a:t>
            </a:r>
            <a:r>
              <a:rPr kumimoji="1" lang="zh-CN" altLang="en-US" sz="2400">
                <a:solidFill>
                  <a:schemeClr val="bg1"/>
                </a:solidFill>
                <a:latin typeface="Times New Roman" pitchFamily="18" charset="0"/>
              </a:rPr>
              <a:t>种货物装载的件数为</a:t>
            </a:r>
            <a:r>
              <a:rPr kumimoji="1" lang="en-US" altLang="zh-CN" sz="2400">
                <a:solidFill>
                  <a:schemeClr val="bg1"/>
                </a:solidFill>
                <a:latin typeface="Times New Roman" pitchFamily="18" charset="0"/>
              </a:rPr>
              <a:t>x</a:t>
            </a:r>
            <a:r>
              <a:rPr kumimoji="1" lang="en-US" altLang="zh-CN" sz="2400" i="1" baseline="-25000">
                <a:solidFill>
                  <a:schemeClr val="bg1"/>
                </a:solidFill>
                <a:latin typeface="Times New Roman" pitchFamily="18" charset="0"/>
              </a:rPr>
              <a:t>i</a:t>
            </a:r>
            <a:r>
              <a:rPr kumimoji="1" lang="en-US" altLang="zh-CN" sz="2400">
                <a:solidFill>
                  <a:schemeClr val="bg1"/>
                </a:solidFill>
                <a:latin typeface="Times New Roman" pitchFamily="18" charset="0"/>
              </a:rPr>
              <a:t>(i</a:t>
            </a:r>
            <a:r>
              <a:rPr kumimoji="1" lang="zh-CN" altLang="en-US" sz="2400">
                <a:solidFill>
                  <a:schemeClr val="bg1"/>
                </a:solidFill>
                <a:latin typeface="Times New Roman" pitchFamily="18" charset="0"/>
              </a:rPr>
              <a:t>＝</a:t>
            </a:r>
            <a:r>
              <a:rPr kumimoji="1" lang="en-US" altLang="zh-CN" sz="2400">
                <a:solidFill>
                  <a:schemeClr val="bg1"/>
                </a:solidFill>
                <a:latin typeface="Times New Roman" pitchFamily="18" charset="0"/>
              </a:rPr>
              <a:t>1</a:t>
            </a:r>
            <a:r>
              <a:rPr kumimoji="1" lang="zh-CN" altLang="en-US" sz="2400">
                <a:solidFill>
                  <a:schemeClr val="bg1"/>
                </a:solidFill>
                <a:latin typeface="Times New Roman" pitchFamily="18" charset="0"/>
              </a:rPr>
              <a:t>，</a:t>
            </a:r>
            <a:r>
              <a:rPr kumimoji="1" lang="en-US" altLang="zh-CN" sz="2400">
                <a:solidFill>
                  <a:schemeClr val="bg1"/>
                </a:solidFill>
                <a:latin typeface="Times New Roman" pitchFamily="18" charset="0"/>
              </a:rPr>
              <a:t>2</a:t>
            </a:r>
            <a:r>
              <a:rPr kumimoji="1" lang="zh-CN" altLang="en-US" sz="2400">
                <a:solidFill>
                  <a:schemeClr val="bg1"/>
                </a:solidFill>
                <a:latin typeface="Times New Roman" pitchFamily="18" charset="0"/>
              </a:rPr>
              <a:t>，</a:t>
            </a:r>
            <a:r>
              <a:rPr kumimoji="1" lang="en-US" altLang="zh-CN" sz="2400">
                <a:solidFill>
                  <a:schemeClr val="bg1"/>
                </a:solidFill>
                <a:latin typeface="Times New Roman" pitchFamily="18" charset="0"/>
              </a:rPr>
              <a:t>3)</a:t>
            </a:r>
            <a:r>
              <a:rPr kumimoji="1" lang="zh-CN" altLang="en-US" sz="2400">
                <a:solidFill>
                  <a:schemeClr val="bg1"/>
                </a:solidFill>
                <a:latin typeface="Times New Roman" pitchFamily="18" charset="0"/>
              </a:rPr>
              <a:t>，则问题可表为</a:t>
            </a:r>
          </a:p>
        </p:txBody>
      </p:sp>
      <p:graphicFrame>
        <p:nvGraphicFramePr>
          <p:cNvPr id="266244" name="Group 4"/>
          <p:cNvGraphicFramePr>
            <a:graphicFrameLocks noGrp="1"/>
          </p:cNvGraphicFramePr>
          <p:nvPr/>
        </p:nvGraphicFramePr>
        <p:xfrm>
          <a:off x="1371600" y="2243138"/>
          <a:ext cx="5867400" cy="1189037"/>
        </p:xfrm>
        <a:graphic>
          <a:graphicData uri="http://schemas.openxmlformats.org/drawingml/2006/table">
            <a:tbl>
              <a:tblPr/>
              <a:tblGrid>
                <a:gridCol w="1828800"/>
                <a:gridCol w="1104900"/>
                <a:gridCol w="1466850"/>
                <a:gridCol w="1466850"/>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Times New Roman" pitchFamily="18" charset="0"/>
                          <a:ea typeface="宋体" charset="-122"/>
                        </a:rPr>
                        <a:t>货物编号</a:t>
                      </a:r>
                      <a:r>
                        <a:rPr kumimoji="0" lang="en-US" altLang="zh-CN" sz="2000" b="0" i="1" u="none" strike="noStrike" cap="none" normalizeH="0" baseline="0" smtClean="0">
                          <a:ln>
                            <a:noFill/>
                          </a:ln>
                          <a:solidFill>
                            <a:schemeClr val="bg1"/>
                          </a:solidFill>
                          <a:effectLst/>
                          <a:latin typeface="Times New Roman" pitchFamily="18" charset="0"/>
                          <a:ea typeface="宋体" charset="-122"/>
                        </a:rPr>
                        <a:t>I</a:t>
                      </a:r>
                      <a:endParaRPr kumimoji="0" lang="en-US" altLang="zh-CN" sz="2000" b="0" i="0" u="none" strike="noStrike" cap="none" normalizeH="0" baseline="0" smtClean="0">
                        <a:ln>
                          <a:noFill/>
                        </a:ln>
                        <a:solidFill>
                          <a:schemeClr val="bg1"/>
                        </a:solidFill>
                        <a:effectLst/>
                        <a:latin typeface="Times New Roman" pitchFamily="18" charset="0"/>
                        <a:ea typeface="宋体" charset="-122"/>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1</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2</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3</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Times New Roman" pitchFamily="18" charset="0"/>
                          <a:ea typeface="宋体" charset="-122"/>
                        </a:rPr>
                        <a:t>单位重量（</a:t>
                      </a:r>
                      <a:r>
                        <a:rPr kumimoji="0" lang="en-US" altLang="zh-CN" sz="2000" b="0" i="0" u="none" strike="noStrike" cap="none" normalizeH="0" baseline="0" smtClean="0">
                          <a:ln>
                            <a:noFill/>
                          </a:ln>
                          <a:solidFill>
                            <a:schemeClr val="bg1"/>
                          </a:solidFill>
                          <a:effectLst/>
                          <a:latin typeface="Times New Roman" pitchFamily="18" charset="0"/>
                          <a:ea typeface="宋体" charset="-122"/>
                        </a:rPr>
                        <a:t>t</a:t>
                      </a:r>
                      <a:r>
                        <a:rPr kumimoji="0" lang="zh-CN" altLang="en-US" sz="2000" b="0" i="0" u="none" strike="noStrike" cap="none" normalizeH="0" baseline="0" smtClean="0">
                          <a:ln>
                            <a:noFill/>
                          </a:ln>
                          <a:solidFill>
                            <a:schemeClr val="bg1"/>
                          </a:solidFill>
                          <a:effectLst/>
                          <a:latin typeface="Times New Roman" pitchFamily="18" charset="0"/>
                          <a:ea typeface="宋体" charset="-122"/>
                        </a:rPr>
                        <a:t>）</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3</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4</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5</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Times New Roman" pitchFamily="18" charset="0"/>
                          <a:ea typeface="宋体" charset="-122"/>
                        </a:rPr>
                        <a:t>单位价值</a:t>
                      </a:r>
                      <a:r>
                        <a:rPr kumimoji="0" lang="en-US" altLang="zh-CN" sz="2000" b="0" i="0" u="none" strike="noStrike" cap="none" normalizeH="0" baseline="0" smtClean="0">
                          <a:ln>
                            <a:noFill/>
                          </a:ln>
                          <a:solidFill>
                            <a:schemeClr val="bg1"/>
                          </a:solidFill>
                          <a:effectLst/>
                          <a:latin typeface="Times New Roman" pitchFamily="18" charset="0"/>
                          <a:ea typeface="宋体" charset="-122"/>
                        </a:rPr>
                        <a:t>c</a:t>
                      </a:r>
                      <a:r>
                        <a:rPr kumimoji="0" lang="en-US" altLang="zh-CN" sz="2000" b="0" i="1" u="none" strike="noStrike" cap="none" normalizeH="0" baseline="-25000" smtClean="0">
                          <a:ln>
                            <a:noFill/>
                          </a:ln>
                          <a:solidFill>
                            <a:schemeClr val="bg1"/>
                          </a:solidFill>
                          <a:effectLst/>
                          <a:latin typeface="Times New Roman" pitchFamily="18" charset="0"/>
                          <a:ea typeface="宋体" charset="-122"/>
                        </a:rPr>
                        <a:t>i</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4</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5</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Times New Roman" pitchFamily="18" charset="0"/>
                          <a:ea typeface="宋体" charset="-122"/>
                        </a:rPr>
                        <a:t>6</a:t>
                      </a: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266266" name="Object 29"/>
          <p:cNvGraphicFramePr>
            <a:graphicFrameLocks noChangeAspect="1"/>
          </p:cNvGraphicFramePr>
          <p:nvPr/>
        </p:nvGraphicFramePr>
        <p:xfrm>
          <a:off x="2057400" y="4048125"/>
          <a:ext cx="3886200" cy="1438275"/>
        </p:xfrm>
        <a:graphic>
          <a:graphicData uri="http://schemas.openxmlformats.org/presentationml/2006/ole">
            <p:oleObj spid="_x0000_s266269" name="Equation" r:id="rId3" imgW="61414200" imgH="22727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3"/>
                                        </p:tgtEl>
                                        <p:attrNameLst>
                                          <p:attrName>style.visibility</p:attrName>
                                        </p:attrNameLst>
                                      </p:cBhvr>
                                      <p:to>
                                        <p:strVal val="visible"/>
                                      </p:to>
                                    </p:set>
                                    <p:anim calcmode="lin" valueType="num">
                                      <p:cBhvr additive="base">
                                        <p:cTn id="7" dur="500" fill="hold"/>
                                        <p:tgtEl>
                                          <p:spTgt spid="266243"/>
                                        </p:tgtEl>
                                        <p:attrNameLst>
                                          <p:attrName>ppt_x</p:attrName>
                                        </p:attrNameLst>
                                      </p:cBhvr>
                                      <p:tavLst>
                                        <p:tav tm="0">
                                          <p:val>
                                            <p:strVal val="0-#ppt_w/2"/>
                                          </p:val>
                                        </p:tav>
                                        <p:tav tm="100000">
                                          <p:val>
                                            <p:strVal val="#ppt_x"/>
                                          </p:val>
                                        </p:tav>
                                      </p:tavLst>
                                    </p:anim>
                                    <p:anim calcmode="lin" valueType="num">
                                      <p:cBhvr additive="base">
                                        <p:cTn id="8"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66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268" name="Group 4"/>
          <p:cNvGraphicFramePr>
            <a:graphicFrameLocks noGrp="1"/>
          </p:cNvGraphicFramePr>
          <p:nvPr/>
        </p:nvGraphicFramePr>
        <p:xfrm>
          <a:off x="457200" y="4176713"/>
          <a:ext cx="8305800" cy="1158875"/>
        </p:xfrm>
        <a:graphic>
          <a:graphicData uri="http://schemas.openxmlformats.org/drawingml/2006/table">
            <a:tbl>
              <a:tblPr/>
              <a:tblGrid>
                <a:gridCol w="692150"/>
                <a:gridCol w="692150"/>
                <a:gridCol w="692150"/>
                <a:gridCol w="692150"/>
                <a:gridCol w="692150"/>
                <a:gridCol w="692150"/>
                <a:gridCol w="692150"/>
                <a:gridCol w="692150"/>
                <a:gridCol w="692150"/>
                <a:gridCol w="692150"/>
                <a:gridCol w="692150"/>
                <a:gridCol w="692150"/>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s</a:t>
                      </a:r>
                      <a:r>
                        <a:rPr kumimoji="0" lang="en-US" altLang="zh-CN" sz="1800" b="0" i="1" u="none" strike="noStrike" cap="none" normalizeH="0" baseline="-25000" smtClean="0">
                          <a:ln>
                            <a:noFill/>
                          </a:ln>
                          <a:solidFill>
                            <a:schemeClr val="bg1"/>
                          </a:solidFill>
                          <a:effectLst/>
                          <a:latin typeface="Times New Roman" pitchFamily="18" charset="0"/>
                          <a:ea typeface="宋体" charset="-122"/>
                        </a:rPr>
                        <a:t>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3</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4</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5</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6</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7</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8</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9</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f</a:t>
                      </a:r>
                      <a:r>
                        <a:rPr kumimoji="0" lang="en-US" altLang="zh-CN" sz="1800" b="0" i="1" u="none" strike="noStrike" cap="none" normalizeH="0" baseline="-25000" smtClean="0">
                          <a:ln>
                            <a:noFill/>
                          </a:ln>
                          <a:solidFill>
                            <a:schemeClr val="bg1"/>
                          </a:solidFill>
                          <a:effectLst/>
                          <a:latin typeface="Times New Roman" pitchFamily="18" charset="0"/>
                          <a:ea typeface="宋体" charset="-122"/>
                        </a:rPr>
                        <a:t>1</a:t>
                      </a:r>
                      <a:r>
                        <a:rPr kumimoji="0" lang="en-US" altLang="zh-CN" sz="1800" b="0" i="0" u="none" strike="noStrike" cap="none" normalizeH="0" baseline="0" smtClean="0">
                          <a:ln>
                            <a:noFill/>
                          </a:ln>
                          <a:solidFill>
                            <a:srgbClr val="FFFF00"/>
                          </a:solidFill>
                          <a:effectLst/>
                          <a:latin typeface="Times New Roman" pitchFamily="18" charset="0"/>
                          <a:ea typeface="宋体" charset="-122"/>
                        </a:rPr>
                        <a:t>(s</a:t>
                      </a:r>
                      <a:r>
                        <a:rPr kumimoji="0" lang="en-US" altLang="zh-CN" sz="1800" b="0" i="1" u="none" strike="noStrike" cap="none" normalizeH="0" baseline="-25000" smtClean="0">
                          <a:ln>
                            <a:noFill/>
                          </a:ln>
                          <a:solidFill>
                            <a:schemeClr val="bg1"/>
                          </a:solidFill>
                          <a:effectLst/>
                          <a:latin typeface="Times New Roman" pitchFamily="18" charset="0"/>
                          <a:ea typeface="宋体" charset="-122"/>
                        </a:rPr>
                        <a:t>2</a:t>
                      </a:r>
                      <a:r>
                        <a:rPr kumimoji="0" lang="en-US" altLang="zh-CN" sz="1800" b="0" i="0" u="none" strike="noStrike" cap="none" normalizeH="0" baseline="0" smtClean="0">
                          <a:ln>
                            <a:noFill/>
                          </a:ln>
                          <a:solidFill>
                            <a:srgbClr val="FFFF00"/>
                          </a:solidFill>
                          <a:effectLst/>
                          <a:latin typeface="Times New Roman" pitchFamily="18" charset="0"/>
                          <a:ea typeface="宋体" charset="-122"/>
                        </a:rPr>
                        <a: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4</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4</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4</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8</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8</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8</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x</a:t>
                      </a:r>
                      <a:r>
                        <a:rPr kumimoji="0" lang="en-US" altLang="zh-CN" sz="1800" b="0" i="1" u="none" strike="noStrike" cap="none" normalizeH="0" baseline="-25000" smtClean="0">
                          <a:ln>
                            <a:noFill/>
                          </a:ln>
                          <a:solidFill>
                            <a:schemeClr val="bg1"/>
                          </a:solidFill>
                          <a:effectLst/>
                          <a:latin typeface="Times New Roman" pitchFamily="18" charset="0"/>
                          <a:ea typeface="宋体" charset="-122"/>
                        </a:rPr>
                        <a:t>1</a:t>
                      </a:r>
                      <a:r>
                        <a:rPr kumimoji="0" lang="en-US" altLang="zh-CN" sz="1800" b="0" i="0" u="none" strike="noStrike" cap="none" normalizeH="0" baseline="0" smtClean="0">
                          <a:ln>
                            <a:noFill/>
                          </a:ln>
                          <a:solidFill>
                            <a:srgbClr val="FFFF00"/>
                          </a:solidFill>
                          <a:effectLst/>
                          <a:latin typeface="Times New Roman" pitchFamily="18" charset="0"/>
                          <a:ea typeface="宋体" charset="-122"/>
                        </a:rPr>
                        <a: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1</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2</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3</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3</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267322" name="Group 58"/>
          <p:cNvGraphicFramePr>
            <a:graphicFrameLocks noGrp="1"/>
          </p:cNvGraphicFramePr>
          <p:nvPr/>
        </p:nvGraphicFramePr>
        <p:xfrm>
          <a:off x="457200" y="4176713"/>
          <a:ext cx="8305800" cy="1158875"/>
        </p:xfrm>
        <a:graphic>
          <a:graphicData uri="http://schemas.openxmlformats.org/drawingml/2006/table">
            <a:tbl>
              <a:tblPr/>
              <a:tblGrid>
                <a:gridCol w="692150"/>
                <a:gridCol w="692150"/>
                <a:gridCol w="692150"/>
                <a:gridCol w="692150"/>
                <a:gridCol w="692150"/>
                <a:gridCol w="692150"/>
                <a:gridCol w="692150"/>
                <a:gridCol w="692150"/>
                <a:gridCol w="692150"/>
                <a:gridCol w="692150"/>
                <a:gridCol w="692150"/>
                <a:gridCol w="692150"/>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s</a:t>
                      </a:r>
                      <a:endParaRPr kumimoji="0" lang="en-US" altLang="zh-CN" sz="1800" b="0" i="1" u="none" strike="noStrike" cap="none" normalizeH="0" baseline="-25000" smtClean="0">
                        <a:ln>
                          <a:noFill/>
                        </a:ln>
                        <a:solidFill>
                          <a:schemeClr val="bg1"/>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f</a:t>
                      </a:r>
                      <a:r>
                        <a:rPr kumimoji="0" lang="en-US" altLang="zh-CN" sz="1800" b="0" i="1" u="none" strike="noStrike" cap="none" normalizeH="0" baseline="-25000" smtClean="0">
                          <a:ln>
                            <a:noFill/>
                          </a:ln>
                          <a:solidFill>
                            <a:schemeClr val="bg1"/>
                          </a:solidFill>
                          <a:effectLst/>
                          <a:latin typeface="Times New Roman" pitchFamily="18" charset="0"/>
                          <a:ea typeface="宋体" charset="-122"/>
                        </a:rPr>
                        <a:t>1</a:t>
                      </a:r>
                      <a:r>
                        <a:rPr kumimoji="0" lang="en-US" altLang="zh-CN" sz="1800" b="0" i="0" u="none" strike="noStrike" cap="none" normalizeH="0" baseline="0" smtClean="0">
                          <a:ln>
                            <a:noFill/>
                          </a:ln>
                          <a:solidFill>
                            <a:srgbClr val="FFFF00"/>
                          </a:solidFill>
                          <a:effectLst/>
                          <a:latin typeface="Times New Roman" pitchFamily="18" charset="0"/>
                          <a:ea typeface="宋体" charset="-122"/>
                        </a:rPr>
                        <a:t>(s)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FFFF00"/>
                          </a:solidFill>
                          <a:effectLst/>
                          <a:latin typeface="Times New Roman" pitchFamily="18" charset="0"/>
                          <a:ea typeface="宋体" charset="-122"/>
                        </a:rPr>
                        <a:t>x</a:t>
                      </a:r>
                      <a:r>
                        <a:rPr kumimoji="0" lang="en-US" altLang="zh-CN" sz="1800" b="0" i="1" u="none" strike="noStrike" cap="none" normalizeH="0" baseline="-25000" smtClean="0">
                          <a:ln>
                            <a:noFill/>
                          </a:ln>
                          <a:solidFill>
                            <a:schemeClr val="bg1"/>
                          </a:solidFill>
                          <a:effectLst/>
                          <a:latin typeface="Times New Roman" pitchFamily="18" charset="0"/>
                          <a:ea typeface="宋体" charset="-122"/>
                        </a:rPr>
                        <a:t>1</a:t>
                      </a:r>
                      <a:r>
                        <a:rPr kumimoji="0" lang="en-US" altLang="zh-CN" sz="1800" b="0" i="0" u="none" strike="noStrike" cap="none" normalizeH="0" baseline="0" smtClean="0">
                          <a:ln>
                            <a:noFill/>
                          </a:ln>
                          <a:solidFill>
                            <a:srgbClr val="FFFF00"/>
                          </a:solidFill>
                          <a:effectLst/>
                          <a:latin typeface="Times New Roman" pitchFamily="18" charset="0"/>
                          <a:ea typeface="宋体" charset="-122"/>
                        </a:rPr>
                        <a: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rgbClr val="FFFF00"/>
                        </a:solidFill>
                        <a:effectLst/>
                        <a:latin typeface="Times New Roman" pitchFamily="18" charset="0"/>
                        <a:ea typeface="宋体" charset="-122"/>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267376" name="Object 115"/>
          <p:cNvGraphicFramePr>
            <a:graphicFrameLocks noChangeAspect="1"/>
          </p:cNvGraphicFramePr>
          <p:nvPr/>
        </p:nvGraphicFramePr>
        <p:xfrm>
          <a:off x="1022350" y="1905000"/>
          <a:ext cx="6337300" cy="993775"/>
        </p:xfrm>
        <a:graphic>
          <a:graphicData uri="http://schemas.openxmlformats.org/presentationml/2006/ole">
            <p:oleObj spid="_x0000_s267379" name="公式" r:id="rId3" imgW="109416600" imgH="17042760" progId="Equation.3">
              <p:embed/>
            </p:oleObj>
          </a:graphicData>
        </a:graphic>
      </p:graphicFrame>
      <p:sp>
        <p:nvSpPr>
          <p:cNvPr id="267377" name="Rectangle 113"/>
          <p:cNvSpPr>
            <a:spLocks noChangeArrowheads="1"/>
          </p:cNvSpPr>
          <p:nvPr/>
        </p:nvSpPr>
        <p:spPr bwMode="auto">
          <a:xfrm>
            <a:off x="457200" y="1143000"/>
            <a:ext cx="5943600" cy="457200"/>
          </a:xfrm>
          <a:prstGeom prst="rect">
            <a:avLst/>
          </a:prstGeom>
          <a:noFill/>
          <a:ln w="9525">
            <a:noFill/>
            <a:miter lim="800000"/>
            <a:headEnd/>
            <a:tailEnd/>
          </a:ln>
        </p:spPr>
        <p:txBody>
          <a:bodyPr>
            <a:spAutoFit/>
          </a:bodyPr>
          <a:lstStyle/>
          <a:p>
            <a:r>
              <a:rPr kumimoji="1" lang="zh-CN" altLang="en-US" sz="2400">
                <a:solidFill>
                  <a:schemeClr val="bg1"/>
                </a:solidFill>
                <a:latin typeface="Times New Roman" pitchFamily="18" charset="0"/>
              </a:rPr>
              <a:t>建立动态规划模型，用列表法求解</a:t>
            </a:r>
          </a:p>
        </p:txBody>
      </p:sp>
      <p:sp>
        <p:nvSpPr>
          <p:cNvPr id="267489" name="Line 223"/>
          <p:cNvSpPr>
            <a:spLocks noChangeShapeType="1"/>
          </p:cNvSpPr>
          <p:nvPr/>
        </p:nvSpPr>
        <p:spPr bwMode="auto">
          <a:xfrm>
            <a:off x="2627313" y="2420938"/>
            <a:ext cx="504825" cy="0"/>
          </a:xfrm>
          <a:prstGeom prst="line">
            <a:avLst/>
          </a:prstGeom>
          <a:noFill/>
          <a:ln w="9525">
            <a:solidFill>
              <a:srgbClr val="E50919"/>
            </a:solidFill>
            <a:round/>
            <a:headEnd/>
            <a:tailEnd/>
          </a:ln>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377"/>
                                        </p:tgtEl>
                                        <p:attrNameLst>
                                          <p:attrName>style.visibility</p:attrName>
                                        </p:attrNameLst>
                                      </p:cBhvr>
                                      <p:to>
                                        <p:strVal val="visible"/>
                                      </p:to>
                                    </p:set>
                                    <p:anim calcmode="lin" valueType="num">
                                      <p:cBhvr additive="base">
                                        <p:cTn id="7" dur="500" fill="hold"/>
                                        <p:tgtEl>
                                          <p:spTgt spid="267377"/>
                                        </p:tgtEl>
                                        <p:attrNameLst>
                                          <p:attrName>ppt_x</p:attrName>
                                        </p:attrNameLst>
                                      </p:cBhvr>
                                      <p:tavLst>
                                        <p:tav tm="0">
                                          <p:val>
                                            <p:strVal val="0-#ppt_w/2"/>
                                          </p:val>
                                        </p:tav>
                                        <p:tav tm="100000">
                                          <p:val>
                                            <p:strVal val="#ppt_x"/>
                                          </p:val>
                                        </p:tav>
                                      </p:tavLst>
                                    </p:anim>
                                    <p:anim calcmode="lin" valueType="num">
                                      <p:cBhvr additive="base">
                                        <p:cTn id="8" dur="500" fill="hold"/>
                                        <p:tgtEl>
                                          <p:spTgt spid="2673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7376"/>
                                        </p:tgtEl>
                                        <p:attrNameLst>
                                          <p:attrName>style.visibility</p:attrName>
                                        </p:attrNameLst>
                                      </p:cBhvr>
                                      <p:to>
                                        <p:strVal val="visible"/>
                                      </p:to>
                                    </p:set>
                                    <p:anim calcmode="lin" valueType="num">
                                      <p:cBhvr additive="base">
                                        <p:cTn id="13" dur="500" fill="hold"/>
                                        <p:tgtEl>
                                          <p:spTgt spid="267376"/>
                                        </p:tgtEl>
                                        <p:attrNameLst>
                                          <p:attrName>ppt_x</p:attrName>
                                        </p:attrNameLst>
                                      </p:cBhvr>
                                      <p:tavLst>
                                        <p:tav tm="0">
                                          <p:val>
                                            <p:strVal val="0-#ppt_w/2"/>
                                          </p:val>
                                        </p:tav>
                                        <p:tav tm="100000">
                                          <p:val>
                                            <p:strVal val="#ppt_x"/>
                                          </p:val>
                                        </p:tav>
                                      </p:tavLst>
                                    </p:anim>
                                    <p:anim calcmode="lin" valueType="num">
                                      <p:cBhvr additive="base">
                                        <p:cTn id="14" dur="500" fill="hold"/>
                                        <p:tgtEl>
                                          <p:spTgt spid="2673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67322"/>
                                        </p:tgtEl>
                                        <p:attrNameLst>
                                          <p:attrName>style.visibility</p:attrName>
                                        </p:attrNameLst>
                                      </p:cBhvr>
                                      <p:to>
                                        <p:strVal val="visible"/>
                                      </p:to>
                                    </p:set>
                                    <p:animEffect transition="in" filter="dissolve">
                                      <p:cBhvr>
                                        <p:cTn id="19" dur="500"/>
                                        <p:tgtEl>
                                          <p:spTgt spid="26732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67268"/>
                                        </p:tgtEl>
                                        <p:attrNameLst>
                                          <p:attrName>style.visibility</p:attrName>
                                        </p:attrNameLst>
                                      </p:cBhvr>
                                      <p:to>
                                        <p:strVal val="visible"/>
                                      </p:to>
                                    </p:set>
                                    <p:animEffect transition="in" filter="dissolve">
                                      <p:cBhvr>
                                        <p:cTn id="24"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7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342018" name="Rectangle 4"/>
          <p:cNvSpPr txBox="1">
            <a:spLocks noChangeArrowheads="1"/>
          </p:cNvSpPr>
          <p:nvPr/>
        </p:nvSpPr>
        <p:spPr bwMode="auto">
          <a:xfrm>
            <a:off x="179388" y="1196975"/>
            <a:ext cx="7772400" cy="4114800"/>
          </a:xfrm>
          <a:prstGeom prst="rect">
            <a:avLst/>
          </a:prstGeom>
          <a:noFill/>
          <a:ln w="9525">
            <a:noFill/>
            <a:miter lim="800000"/>
            <a:headEnd/>
            <a:tailEnd/>
          </a:ln>
        </p:spPr>
        <p:txBody>
          <a:bodyPr/>
          <a:lstStyle/>
          <a:p>
            <a:pPr marL="342900" indent="-342900">
              <a:spcBef>
                <a:spcPct val="20000"/>
              </a:spcBef>
              <a:buFont typeface="Arial" charset="0"/>
              <a:buChar char="•"/>
            </a:pPr>
            <a:r>
              <a:rPr lang="en-US" altLang="zh-CN" sz="2800">
                <a:solidFill>
                  <a:srgbClr val="474747"/>
                </a:solidFill>
                <a:latin typeface="Calibri" pitchFamily="34" charset="0"/>
              </a:rPr>
              <a:t>In particular for </a:t>
            </a:r>
            <a:r>
              <a:rPr lang="en-US" altLang="zh-CN" sz="2800" i="1">
                <a:solidFill>
                  <a:srgbClr val="474747"/>
                </a:solidFill>
                <a:latin typeface="Calibri" pitchFamily="34" charset="0"/>
              </a:rPr>
              <a:t>1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i </a:t>
            </a:r>
            <a:r>
              <a:rPr lang="en-US" altLang="zh-CN" sz="2800">
                <a:solidFill>
                  <a:srgbClr val="474747"/>
                </a:solidFill>
                <a:latin typeface="Calibri" pitchFamily="34" charset="0"/>
                <a:sym typeface="Symbol" pitchFamily="18" charset="2"/>
              </a:rPr>
              <a:t></a:t>
            </a:r>
            <a:r>
              <a:rPr lang="en-US" altLang="zh-CN" sz="2800">
                <a:solidFill>
                  <a:srgbClr val="474747"/>
                </a:solidFill>
                <a:latin typeface="Calibri" pitchFamily="34" charset="0"/>
              </a:rPr>
              <a:t> </a:t>
            </a:r>
            <a:r>
              <a:rPr lang="en-US" altLang="zh-CN" sz="2800" i="1">
                <a:solidFill>
                  <a:srgbClr val="474747"/>
                </a:solidFill>
                <a:latin typeface="Calibri" pitchFamily="34" charset="0"/>
              </a:rPr>
              <a:t>p</a:t>
            </a:r>
            <a:r>
              <a:rPr lang="en-US" altLang="zh-CN" sz="2800">
                <a:solidFill>
                  <a:srgbClr val="474747"/>
                </a:solidFill>
                <a:latin typeface="Calibri" pitchFamily="34" charset="0"/>
              </a:rPr>
              <a:t> and </a:t>
            </a:r>
            <a:r>
              <a:rPr lang="en-US" altLang="zh-CN" sz="2800" i="1">
                <a:solidFill>
                  <a:srgbClr val="474747"/>
                </a:solidFill>
                <a:latin typeface="Calibri" pitchFamily="34" charset="0"/>
              </a:rPr>
              <a:t>1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j </a:t>
            </a:r>
            <a:r>
              <a:rPr lang="en-US" altLang="zh-CN" sz="2800">
                <a:solidFill>
                  <a:srgbClr val="474747"/>
                </a:solidFill>
                <a:latin typeface="Calibri" pitchFamily="34" charset="0"/>
                <a:sym typeface="Symbol" pitchFamily="18" charset="2"/>
              </a:rPr>
              <a:t></a:t>
            </a:r>
            <a:r>
              <a:rPr lang="en-US" altLang="zh-CN" sz="2800" i="1">
                <a:solidFill>
                  <a:srgbClr val="474747"/>
                </a:solidFill>
                <a:latin typeface="Calibri" pitchFamily="34" charset="0"/>
              </a:rPr>
              <a:t> r</a:t>
            </a:r>
            <a:r>
              <a:rPr lang="en-US" altLang="zh-CN" sz="2800">
                <a:solidFill>
                  <a:srgbClr val="474747"/>
                </a:solidFill>
                <a:latin typeface="Calibri" pitchFamily="34" charset="0"/>
              </a:rPr>
              <a:t>,</a:t>
            </a:r>
            <a:r>
              <a:rPr lang="en-US" altLang="zh-CN" sz="3200">
                <a:solidFill>
                  <a:srgbClr val="474747"/>
                </a:solidFill>
                <a:latin typeface="Calibri" pitchFamily="34" charset="0"/>
              </a:rPr>
              <a:t> </a:t>
            </a:r>
          </a:p>
          <a:p>
            <a:pPr marL="342900" indent="-342900" algn="ctr">
              <a:spcBef>
                <a:spcPct val="10000"/>
              </a:spcBef>
              <a:spcAft>
                <a:spcPct val="50000"/>
              </a:spcAft>
              <a:buFont typeface="Wingdings" pitchFamily="2" charset="2"/>
              <a:buNone/>
            </a:pPr>
            <a:r>
              <a:rPr lang="en-US" altLang="zh-CN" sz="2800" i="1">
                <a:solidFill>
                  <a:srgbClr val="FF66FF"/>
                </a:solidFill>
                <a:latin typeface="Calibri" pitchFamily="34" charset="0"/>
              </a:rPr>
              <a:t>C</a:t>
            </a:r>
            <a:r>
              <a:rPr lang="en-US" altLang="zh-CN" sz="2800">
                <a:solidFill>
                  <a:srgbClr val="FF66FF"/>
                </a:solidFill>
                <a:latin typeface="Calibri" pitchFamily="34" charset="0"/>
              </a:rPr>
              <a:t>[</a:t>
            </a:r>
            <a:r>
              <a:rPr lang="en-US" altLang="zh-CN" sz="2800" i="1">
                <a:solidFill>
                  <a:srgbClr val="FF66FF"/>
                </a:solidFill>
                <a:latin typeface="Calibri" pitchFamily="34" charset="0"/>
              </a:rPr>
              <a:t>i, j</a:t>
            </a:r>
            <a:r>
              <a:rPr lang="en-US" altLang="zh-CN" sz="2800">
                <a:solidFill>
                  <a:srgbClr val="FF66FF"/>
                </a:solidFill>
                <a:latin typeface="Calibri" pitchFamily="34" charset="0"/>
              </a:rPr>
              <a:t>] = </a:t>
            </a:r>
            <a:r>
              <a:rPr lang="en-US" altLang="zh-CN" sz="2800">
                <a:solidFill>
                  <a:srgbClr val="FF66FF"/>
                </a:solidFill>
                <a:latin typeface="Calibri" pitchFamily="34" charset="0"/>
                <a:sym typeface="Symbol" pitchFamily="18" charset="2"/>
              </a:rPr>
              <a:t></a:t>
            </a:r>
            <a:r>
              <a:rPr lang="en-US" altLang="zh-CN" sz="2800" i="1" baseline="-25000">
                <a:solidFill>
                  <a:srgbClr val="FF66FF"/>
                </a:solidFill>
                <a:latin typeface="Calibri" pitchFamily="34" charset="0"/>
                <a:sym typeface="Symbol" pitchFamily="18" charset="2"/>
              </a:rPr>
              <a:t>k = 1 to q</a:t>
            </a:r>
            <a:r>
              <a:rPr lang="en-US" altLang="zh-CN" sz="2800">
                <a:solidFill>
                  <a:srgbClr val="FF66FF"/>
                </a:solidFill>
                <a:latin typeface="Calibri" pitchFamily="34" charset="0"/>
                <a:sym typeface="Symbol" pitchFamily="18" charset="2"/>
              </a:rPr>
              <a:t> </a:t>
            </a:r>
            <a:r>
              <a:rPr lang="en-US" altLang="zh-CN" sz="2800" i="1">
                <a:solidFill>
                  <a:srgbClr val="FF66FF"/>
                </a:solidFill>
                <a:latin typeface="Calibri" pitchFamily="34" charset="0"/>
              </a:rPr>
              <a:t>A</a:t>
            </a:r>
            <a:r>
              <a:rPr lang="en-US" altLang="zh-CN" sz="2800">
                <a:solidFill>
                  <a:srgbClr val="FF66FF"/>
                </a:solidFill>
                <a:latin typeface="Calibri" pitchFamily="34" charset="0"/>
              </a:rPr>
              <a:t>[</a:t>
            </a:r>
            <a:r>
              <a:rPr lang="en-US" altLang="zh-CN" sz="2800" i="1">
                <a:solidFill>
                  <a:srgbClr val="FF66FF"/>
                </a:solidFill>
                <a:latin typeface="Calibri" pitchFamily="34" charset="0"/>
              </a:rPr>
              <a:t>i, k</a:t>
            </a:r>
            <a:r>
              <a:rPr lang="en-US" altLang="zh-CN" sz="2800">
                <a:solidFill>
                  <a:srgbClr val="FF66FF"/>
                </a:solidFill>
                <a:latin typeface="Calibri" pitchFamily="34" charset="0"/>
              </a:rPr>
              <a:t>] </a:t>
            </a:r>
            <a:r>
              <a:rPr lang="en-US" altLang="zh-CN" sz="2800" i="1">
                <a:solidFill>
                  <a:srgbClr val="FF66FF"/>
                </a:solidFill>
                <a:latin typeface="Calibri" pitchFamily="34" charset="0"/>
              </a:rPr>
              <a:t>B</a:t>
            </a:r>
            <a:r>
              <a:rPr lang="en-US" altLang="zh-CN" sz="2800">
                <a:solidFill>
                  <a:srgbClr val="FF66FF"/>
                </a:solidFill>
                <a:latin typeface="Calibri" pitchFamily="34" charset="0"/>
              </a:rPr>
              <a:t>[</a:t>
            </a:r>
            <a:r>
              <a:rPr lang="en-US" altLang="zh-CN" sz="2800" i="1">
                <a:solidFill>
                  <a:srgbClr val="FF66FF"/>
                </a:solidFill>
                <a:latin typeface="Calibri" pitchFamily="34" charset="0"/>
              </a:rPr>
              <a:t>k, j</a:t>
            </a:r>
            <a:r>
              <a:rPr lang="en-US" altLang="zh-CN" sz="2800">
                <a:solidFill>
                  <a:srgbClr val="FF66FF"/>
                </a:solidFill>
                <a:latin typeface="Calibri" pitchFamily="34" charset="0"/>
              </a:rPr>
              <a:t>]</a:t>
            </a:r>
            <a:r>
              <a:rPr lang="en-US" altLang="zh-CN" sz="2800">
                <a:solidFill>
                  <a:srgbClr val="474747"/>
                </a:solidFill>
                <a:latin typeface="Calibri" pitchFamily="34" charset="0"/>
              </a:rPr>
              <a:t> </a:t>
            </a:r>
          </a:p>
          <a:p>
            <a:pPr marL="342900" indent="-342900">
              <a:spcAft>
                <a:spcPct val="20000"/>
              </a:spcAft>
              <a:buFont typeface="Arial" charset="0"/>
              <a:buChar char="•"/>
            </a:pPr>
            <a:r>
              <a:rPr lang="en-US" altLang="zh-CN" sz="2800">
                <a:solidFill>
                  <a:srgbClr val="474747"/>
                </a:solidFill>
                <a:latin typeface="Calibri" pitchFamily="34" charset="0"/>
              </a:rPr>
              <a:t>Observe that there are </a:t>
            </a:r>
            <a:r>
              <a:rPr lang="en-US" altLang="zh-CN" sz="2800" i="1">
                <a:solidFill>
                  <a:srgbClr val="E50919"/>
                </a:solidFill>
                <a:latin typeface="Calibri" pitchFamily="34" charset="0"/>
              </a:rPr>
              <a:t>pr</a:t>
            </a:r>
            <a:r>
              <a:rPr lang="en-US" altLang="zh-CN" sz="2800">
                <a:solidFill>
                  <a:srgbClr val="474747"/>
                </a:solidFill>
                <a:latin typeface="Calibri" pitchFamily="34" charset="0"/>
              </a:rPr>
              <a:t> total entries in </a:t>
            </a:r>
            <a:r>
              <a:rPr lang="en-US" altLang="zh-CN" sz="2800" i="1">
                <a:solidFill>
                  <a:srgbClr val="474747"/>
                </a:solidFill>
                <a:latin typeface="Calibri" pitchFamily="34" charset="0"/>
              </a:rPr>
              <a:t>C</a:t>
            </a:r>
            <a:r>
              <a:rPr lang="en-US" altLang="zh-CN" sz="2800">
                <a:solidFill>
                  <a:srgbClr val="474747"/>
                </a:solidFill>
                <a:latin typeface="Calibri" pitchFamily="34" charset="0"/>
              </a:rPr>
              <a:t> and each takes </a:t>
            </a:r>
            <a:r>
              <a:rPr lang="en-US" altLang="zh-CN" sz="2800" i="1">
                <a:solidFill>
                  <a:srgbClr val="FFC000"/>
                </a:solidFill>
                <a:latin typeface="Calibri" pitchFamily="34" charset="0"/>
              </a:rPr>
              <a:t>O</a:t>
            </a:r>
            <a:r>
              <a:rPr lang="en-US" altLang="zh-CN" sz="2800">
                <a:solidFill>
                  <a:srgbClr val="FFC000"/>
                </a:solidFill>
                <a:latin typeface="Calibri" pitchFamily="34" charset="0"/>
              </a:rPr>
              <a:t>(</a:t>
            </a:r>
            <a:r>
              <a:rPr lang="en-US" altLang="zh-CN" sz="2800" i="1">
                <a:solidFill>
                  <a:srgbClr val="FFC000"/>
                </a:solidFill>
                <a:latin typeface="Calibri" pitchFamily="34" charset="0"/>
              </a:rPr>
              <a:t>q</a:t>
            </a:r>
            <a:r>
              <a:rPr lang="en-US" altLang="zh-CN" sz="2800">
                <a:solidFill>
                  <a:srgbClr val="FFC000"/>
                </a:solidFill>
                <a:latin typeface="Calibri" pitchFamily="34" charset="0"/>
              </a:rPr>
              <a:t>)</a:t>
            </a:r>
            <a:r>
              <a:rPr lang="en-US" altLang="zh-CN" sz="2800">
                <a:solidFill>
                  <a:srgbClr val="474747"/>
                </a:solidFill>
                <a:latin typeface="Calibri" pitchFamily="34" charset="0"/>
              </a:rPr>
              <a:t> time to compute, thus the total time to multiply 2 matrices is </a:t>
            </a:r>
            <a:r>
              <a:rPr lang="en-US" altLang="zh-CN" sz="2800" i="1">
                <a:solidFill>
                  <a:srgbClr val="474747"/>
                </a:solidFill>
                <a:latin typeface="Calibri" pitchFamily="34" charset="0"/>
              </a:rPr>
              <a:t>pqr</a:t>
            </a:r>
            <a:r>
              <a:rPr lang="en-US" altLang="zh-CN" sz="2800">
                <a:solidFill>
                  <a:srgbClr val="474747"/>
                </a:solidFill>
                <a:latin typeface="Calibri" pitchFamily="34" charset="0"/>
              </a:rPr>
              <a:t>.</a:t>
            </a:r>
          </a:p>
        </p:txBody>
      </p:sp>
      <p:pic>
        <p:nvPicPr>
          <p:cNvPr id="342019" name="Picture 2" descr="fig1"/>
          <p:cNvPicPr>
            <a:picLocks noChangeAspect="1" noChangeArrowheads="1"/>
          </p:cNvPicPr>
          <p:nvPr/>
        </p:nvPicPr>
        <p:blipFill>
          <a:blip r:embed="rId2"/>
          <a:srcRect/>
          <a:stretch>
            <a:fillRect/>
          </a:stretch>
        </p:blipFill>
        <p:spPr bwMode="auto">
          <a:xfrm>
            <a:off x="760413" y="3933825"/>
            <a:ext cx="7623175" cy="246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pic>
        <p:nvPicPr>
          <p:cNvPr id="343042" name="Picture 1" descr="C:\Users\hp\AppData\Roaming\Tencent\Users\648774553\QQ\WinTemp\RichOle\6B83QA[NSU{Q`~F0][)J6MQ.jpg"/>
          <p:cNvPicPr>
            <a:picLocks noChangeAspect="1" noChangeArrowheads="1"/>
          </p:cNvPicPr>
          <p:nvPr/>
        </p:nvPicPr>
        <p:blipFill>
          <a:blip r:embed="rId2"/>
          <a:srcRect/>
          <a:stretch>
            <a:fillRect/>
          </a:stretch>
        </p:blipFill>
        <p:spPr bwMode="auto">
          <a:xfrm>
            <a:off x="179388" y="1862138"/>
            <a:ext cx="5756275" cy="3168650"/>
          </a:xfrm>
          <a:prstGeom prst="rect">
            <a:avLst/>
          </a:prstGeom>
          <a:noFill/>
          <a:ln w="9525">
            <a:noFill/>
            <a:miter lim="800000"/>
            <a:headEnd/>
            <a:tailEnd/>
          </a:ln>
        </p:spPr>
      </p:pic>
      <p:sp>
        <p:nvSpPr>
          <p:cNvPr id="15" name="矩形 14"/>
          <p:cNvSpPr/>
          <p:nvPr/>
        </p:nvSpPr>
        <p:spPr>
          <a:xfrm>
            <a:off x="4351338" y="981075"/>
            <a:ext cx="4659312"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If A is a p x q matrix and B is </a:t>
            </a:r>
            <a:r>
              <a:rPr lang="pt-BR" altLang="zh-CN" sz="2400" dirty="0"/>
              <a:t>a q x r matrix, the resulting matrix C is a p x r matrix; </a:t>
            </a:r>
            <a:endParaRPr lang="zh-CN" altLang="en-US" sz="2400" dirty="0"/>
          </a:p>
        </p:txBody>
      </p:sp>
      <p:sp>
        <p:nvSpPr>
          <p:cNvPr id="10" name="圆角矩形标注 9"/>
          <p:cNvSpPr/>
          <p:nvPr/>
        </p:nvSpPr>
        <p:spPr>
          <a:xfrm>
            <a:off x="3924300" y="5030788"/>
            <a:ext cx="5219700" cy="774700"/>
          </a:xfrm>
          <a:prstGeom prst="wedgeRoundRectCallout">
            <a:avLst>
              <a:gd name="adj1" fmla="val -33816"/>
              <a:gd name="adj2" fmla="val -1013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Total times of multiplication is p x q x r;</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344066" name="Rectangle 3"/>
          <p:cNvSpPr txBox="1">
            <a:spLocks noChangeArrowheads="1"/>
          </p:cNvSpPr>
          <p:nvPr/>
        </p:nvSpPr>
        <p:spPr bwMode="auto">
          <a:xfrm>
            <a:off x="403225" y="1484313"/>
            <a:ext cx="8337550" cy="4114800"/>
          </a:xfrm>
          <a:prstGeom prst="rect">
            <a:avLst/>
          </a:prstGeom>
          <a:noFill/>
          <a:ln w="9525">
            <a:noFill/>
            <a:miter lim="800000"/>
            <a:headEnd/>
            <a:tailEnd/>
          </a:ln>
        </p:spPr>
        <p:txBody>
          <a:bodyPr/>
          <a:lstStyle/>
          <a:p>
            <a:pPr marL="342900" indent="-342900">
              <a:spcAft>
                <a:spcPct val="25000"/>
              </a:spcAft>
              <a:buFont typeface="Arial" charset="0"/>
              <a:buChar char="•"/>
            </a:pPr>
            <a:r>
              <a:rPr lang="en-US" altLang="zh-CN" sz="2800">
                <a:solidFill>
                  <a:srgbClr val="474747"/>
                </a:solidFill>
                <a:latin typeface="Calibri" pitchFamily="34" charset="0"/>
              </a:rPr>
              <a:t>Given a sequence of matrices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1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2</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n </a:t>
            </a:r>
            <a:r>
              <a:rPr lang="en-US" altLang="zh-CN" sz="2800" i="1">
                <a:solidFill>
                  <a:srgbClr val="474747"/>
                </a:solidFill>
                <a:latin typeface="Calibri" pitchFamily="34" charset="0"/>
              </a:rPr>
              <a:t>,</a:t>
            </a:r>
            <a:r>
              <a:rPr lang="en-US" altLang="zh-CN" sz="2800">
                <a:solidFill>
                  <a:srgbClr val="474747"/>
                </a:solidFill>
                <a:latin typeface="Calibri" pitchFamily="34" charset="0"/>
              </a:rPr>
              <a:t> and dimensions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0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1</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n  </a:t>
            </a:r>
            <a:r>
              <a:rPr lang="en-US" altLang="zh-CN" sz="2800">
                <a:solidFill>
                  <a:srgbClr val="474747"/>
                </a:solidFill>
                <a:latin typeface="Calibri" pitchFamily="34" charset="0"/>
              </a:rPr>
              <a:t>where </a:t>
            </a:r>
            <a:r>
              <a:rPr lang="en-US" altLang="zh-CN" sz="2800" i="1">
                <a:solidFill>
                  <a:srgbClr val="474747"/>
                </a:solidFill>
                <a:latin typeface="Calibri" pitchFamily="34" charset="0"/>
              </a:rPr>
              <a:t>A</a:t>
            </a:r>
            <a:r>
              <a:rPr lang="en-US" altLang="zh-CN" sz="2800" i="1" baseline="-25000">
                <a:solidFill>
                  <a:srgbClr val="474747"/>
                </a:solidFill>
                <a:latin typeface="Calibri" pitchFamily="34" charset="0"/>
              </a:rPr>
              <a:t>i  </a:t>
            </a:r>
            <a:r>
              <a:rPr lang="en-US" altLang="zh-CN" sz="2800">
                <a:solidFill>
                  <a:srgbClr val="474747"/>
                </a:solidFill>
                <a:latin typeface="Calibri" pitchFamily="34" charset="0"/>
              </a:rPr>
              <a:t>is of dimension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i-1 </a:t>
            </a:r>
            <a:r>
              <a:rPr lang="en-US" altLang="zh-CN" sz="2800">
                <a:solidFill>
                  <a:srgbClr val="474747"/>
                </a:solidFill>
                <a:latin typeface="Calibri" pitchFamily="34" charset="0"/>
              </a:rPr>
              <a:t>x </a:t>
            </a:r>
            <a:r>
              <a:rPr lang="en-US" altLang="zh-CN" sz="2800" i="1" baseline="-25000">
                <a:solidFill>
                  <a:srgbClr val="474747"/>
                </a:solidFill>
                <a:latin typeface="Calibri" pitchFamily="34" charset="0"/>
              </a:rPr>
              <a:t> </a:t>
            </a:r>
            <a:r>
              <a:rPr lang="en-US" altLang="zh-CN" sz="2800" i="1">
                <a:solidFill>
                  <a:srgbClr val="474747"/>
                </a:solidFill>
                <a:latin typeface="Calibri" pitchFamily="34" charset="0"/>
              </a:rPr>
              <a:t>p</a:t>
            </a:r>
            <a:r>
              <a:rPr lang="en-US" altLang="zh-CN" sz="2800" i="1" baseline="-25000">
                <a:solidFill>
                  <a:srgbClr val="474747"/>
                </a:solidFill>
                <a:latin typeface="Calibri" pitchFamily="34" charset="0"/>
              </a:rPr>
              <a:t>i </a:t>
            </a:r>
            <a:r>
              <a:rPr lang="en-US" altLang="zh-CN" sz="2800">
                <a:solidFill>
                  <a:srgbClr val="474747"/>
                </a:solidFill>
                <a:latin typeface="Calibri" pitchFamily="34" charset="0"/>
              </a:rPr>
              <a:t>, determine multiplication sequence that minimizes the number of operations.</a:t>
            </a:r>
          </a:p>
          <a:p>
            <a:pPr marL="342900" indent="-342900">
              <a:spcAft>
                <a:spcPct val="25000"/>
              </a:spcAft>
              <a:buFont typeface="Arial" charset="0"/>
              <a:buChar char="•"/>
            </a:pPr>
            <a:endParaRPr lang="en-US" altLang="zh-CN" sz="2000">
              <a:solidFill>
                <a:srgbClr val="474747"/>
              </a:solidFill>
              <a:latin typeface="Calibri" pitchFamily="34" charset="0"/>
            </a:endParaRPr>
          </a:p>
          <a:p>
            <a:pPr marL="342900" indent="-342900">
              <a:spcBef>
                <a:spcPct val="20000"/>
              </a:spcBef>
              <a:buFont typeface="Arial" charset="0"/>
              <a:buChar char="•"/>
            </a:pPr>
            <a:r>
              <a:rPr lang="en-US" altLang="zh-CN" sz="2800">
                <a:solidFill>
                  <a:srgbClr val="474747"/>
                </a:solidFill>
                <a:latin typeface="Calibri" pitchFamily="34" charset="0"/>
              </a:rPr>
              <a:t>This algorithm does not perform the multiplication, it just figures out the best order in which to perform the multiplication.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Matrix chain multiplication</a:t>
            </a:r>
            <a:endParaRPr lang="zh-CN" altLang="en-US" sz="3600" kern="0" dirty="0">
              <a:latin typeface="+mj-lt"/>
              <a:cs typeface="+mj-cs"/>
            </a:endParaRPr>
          </a:p>
        </p:txBody>
      </p:sp>
      <p:sp>
        <p:nvSpPr>
          <p:cNvPr id="7" name="矩形 6"/>
          <p:cNvSpPr/>
          <p:nvPr/>
        </p:nvSpPr>
        <p:spPr>
          <a:xfrm>
            <a:off x="4344988" y="1773238"/>
            <a:ext cx="4659312"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Matrix multiplication is associative, and so all </a:t>
            </a:r>
            <a:r>
              <a:rPr lang="en-US" altLang="zh-CN" sz="2400" dirty="0" err="1"/>
              <a:t>parenthesizations</a:t>
            </a:r>
            <a:r>
              <a:rPr lang="en-US" altLang="zh-CN" sz="2400" dirty="0"/>
              <a:t> yield the same product.</a:t>
            </a:r>
            <a:endParaRPr lang="zh-CN" altLang="en-US" sz="2400" dirty="0"/>
          </a:p>
        </p:txBody>
      </p:sp>
      <p:graphicFrame>
        <p:nvGraphicFramePr>
          <p:cNvPr id="4855" name="Object 759"/>
          <p:cNvGraphicFramePr>
            <a:graphicFrameLocks noChangeAspect="1"/>
          </p:cNvGraphicFramePr>
          <p:nvPr/>
        </p:nvGraphicFramePr>
        <p:xfrm>
          <a:off x="177800" y="1222375"/>
          <a:ext cx="1547813" cy="387350"/>
        </p:xfrm>
        <a:graphic>
          <a:graphicData uri="http://schemas.openxmlformats.org/presentationml/2006/ole">
            <p:oleObj spid="_x0000_s4855" name="数式" r:id="rId3" imgW="710891" imgH="177723" progId="Equation.3">
              <p:embed/>
            </p:oleObj>
          </a:graphicData>
        </a:graphic>
      </p:graphicFrame>
      <p:graphicFrame>
        <p:nvGraphicFramePr>
          <p:cNvPr id="4856" name="Object 760"/>
          <p:cNvGraphicFramePr>
            <a:graphicFrameLocks noChangeAspect="1"/>
          </p:cNvGraphicFramePr>
          <p:nvPr/>
        </p:nvGraphicFramePr>
        <p:xfrm>
          <a:off x="1822450" y="1214438"/>
          <a:ext cx="1514475" cy="379412"/>
        </p:xfrm>
        <a:graphic>
          <a:graphicData uri="http://schemas.openxmlformats.org/presentationml/2006/ole">
            <p:oleObj spid="_x0000_s4856" name="数式" r:id="rId4" imgW="710891" imgH="177723" progId="Equation.3">
              <p:embed/>
            </p:oleObj>
          </a:graphicData>
        </a:graphic>
      </p:graphicFrame>
      <p:graphicFrame>
        <p:nvGraphicFramePr>
          <p:cNvPr id="4857" name="Object 761"/>
          <p:cNvGraphicFramePr>
            <a:graphicFrameLocks noChangeAspect="1"/>
          </p:cNvGraphicFramePr>
          <p:nvPr/>
        </p:nvGraphicFramePr>
        <p:xfrm>
          <a:off x="3419475" y="1196975"/>
          <a:ext cx="1604963" cy="387350"/>
        </p:xfrm>
        <a:graphic>
          <a:graphicData uri="http://schemas.openxmlformats.org/presentationml/2006/ole">
            <p:oleObj spid="_x0000_s4857" name="数式" r:id="rId5" imgW="736280" imgH="177723" progId="Equation.3">
              <p:embed/>
            </p:oleObj>
          </a:graphicData>
        </a:graphic>
      </p:graphicFrame>
      <p:graphicFrame>
        <p:nvGraphicFramePr>
          <p:cNvPr id="4858" name="Object 762"/>
          <p:cNvGraphicFramePr>
            <a:graphicFrameLocks noChangeAspect="1"/>
          </p:cNvGraphicFramePr>
          <p:nvPr/>
        </p:nvGraphicFramePr>
        <p:xfrm>
          <a:off x="5124450" y="1181100"/>
          <a:ext cx="1425575" cy="384175"/>
        </p:xfrm>
        <a:graphic>
          <a:graphicData uri="http://schemas.openxmlformats.org/presentationml/2006/ole">
            <p:oleObj spid="_x0000_s4858" name="数式" r:id="rId6" imgW="660113" imgH="177723" progId="Equation.3">
              <p:embed/>
            </p:oleObj>
          </a:graphicData>
        </a:graphic>
      </p:graphicFrame>
      <p:graphicFrame>
        <p:nvGraphicFramePr>
          <p:cNvPr id="4859" name="Object 763"/>
          <p:cNvGraphicFramePr>
            <a:graphicFrameLocks noChangeAspect="1"/>
          </p:cNvGraphicFramePr>
          <p:nvPr/>
        </p:nvGraphicFramePr>
        <p:xfrm>
          <a:off x="250825" y="3284538"/>
          <a:ext cx="1700213" cy="438150"/>
        </p:xfrm>
        <a:graphic>
          <a:graphicData uri="http://schemas.openxmlformats.org/presentationml/2006/ole">
            <p:oleObj spid="_x0000_s4859" name="数式" r:id="rId7" imgW="787058" imgH="203112" progId="Equation.3">
              <p:embed/>
            </p:oleObj>
          </a:graphicData>
        </a:graphic>
      </p:graphicFrame>
      <p:graphicFrame>
        <p:nvGraphicFramePr>
          <p:cNvPr id="4860" name="Object 764"/>
          <p:cNvGraphicFramePr>
            <a:graphicFrameLocks noChangeAspect="1"/>
          </p:cNvGraphicFramePr>
          <p:nvPr/>
        </p:nvGraphicFramePr>
        <p:xfrm>
          <a:off x="2439988" y="3300413"/>
          <a:ext cx="1673225" cy="438150"/>
        </p:xfrm>
        <a:graphic>
          <a:graphicData uri="http://schemas.openxmlformats.org/presentationml/2006/ole">
            <p:oleObj spid="_x0000_s4860" name="数式" r:id="rId8" imgW="774364" imgH="203112" progId="Equation.3">
              <p:embed/>
            </p:oleObj>
          </a:graphicData>
        </a:graphic>
      </p:graphicFrame>
      <p:graphicFrame>
        <p:nvGraphicFramePr>
          <p:cNvPr id="4861" name="Object 765"/>
          <p:cNvGraphicFramePr>
            <a:graphicFrameLocks noChangeAspect="1"/>
          </p:cNvGraphicFramePr>
          <p:nvPr/>
        </p:nvGraphicFramePr>
        <p:xfrm>
          <a:off x="4419600" y="3335338"/>
          <a:ext cx="1673225" cy="438150"/>
        </p:xfrm>
        <a:graphic>
          <a:graphicData uri="http://schemas.openxmlformats.org/presentationml/2006/ole">
            <p:oleObj spid="_x0000_s4861" name="数式" r:id="rId9" imgW="774364" imgH="203112" progId="Equation.3">
              <p:embed/>
            </p:oleObj>
          </a:graphicData>
        </a:graphic>
      </p:graphicFrame>
      <p:graphicFrame>
        <p:nvGraphicFramePr>
          <p:cNvPr id="4862" name="Object 766"/>
          <p:cNvGraphicFramePr>
            <a:graphicFrameLocks noChangeAspect="1"/>
          </p:cNvGraphicFramePr>
          <p:nvPr/>
        </p:nvGraphicFramePr>
        <p:xfrm>
          <a:off x="2409825" y="3757613"/>
          <a:ext cx="1700213" cy="438150"/>
        </p:xfrm>
        <a:graphic>
          <a:graphicData uri="http://schemas.openxmlformats.org/presentationml/2006/ole">
            <p:oleObj spid="_x0000_s4862" name="数式" r:id="rId10" imgW="787058" imgH="203112" progId="Equation.3">
              <p:embed/>
            </p:oleObj>
          </a:graphicData>
        </a:graphic>
      </p:graphicFrame>
      <p:graphicFrame>
        <p:nvGraphicFramePr>
          <p:cNvPr id="4863" name="Object 767"/>
          <p:cNvGraphicFramePr>
            <a:graphicFrameLocks noChangeAspect="1"/>
          </p:cNvGraphicFramePr>
          <p:nvPr/>
        </p:nvGraphicFramePr>
        <p:xfrm>
          <a:off x="250825" y="3749675"/>
          <a:ext cx="1700213" cy="438150"/>
        </p:xfrm>
        <a:graphic>
          <a:graphicData uri="http://schemas.openxmlformats.org/presentationml/2006/ole">
            <p:oleObj spid="_x0000_s4863" name="数式" r:id="rId11" imgW="787058" imgH="203112" progId="Equation.3">
              <p:embed/>
            </p:oleObj>
          </a:graphicData>
        </a:graphic>
      </p:graphicFrame>
      <p:sp>
        <p:nvSpPr>
          <p:cNvPr id="4866" name="Text Box 23"/>
          <p:cNvSpPr txBox="1">
            <a:spLocks noChangeArrowheads="1"/>
          </p:cNvSpPr>
          <p:nvPr/>
        </p:nvSpPr>
        <p:spPr bwMode="auto">
          <a:xfrm>
            <a:off x="250825" y="4365625"/>
            <a:ext cx="5902325" cy="457200"/>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16000, 10500, 36000, 87500, 34500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sp>
        <p:nvSpPr>
          <p:cNvPr id="347138" name="Rectangle 3"/>
          <p:cNvSpPr txBox="1">
            <a:spLocks noChangeArrowheads="1"/>
          </p:cNvSpPr>
          <p:nvPr/>
        </p:nvSpPr>
        <p:spPr bwMode="auto">
          <a:xfrm>
            <a:off x="242888" y="1268413"/>
            <a:ext cx="8577262" cy="4633912"/>
          </a:xfrm>
          <a:prstGeom prst="rect">
            <a:avLst/>
          </a:prstGeom>
          <a:noFill/>
          <a:ln w="9525">
            <a:noFill/>
            <a:miter lim="800000"/>
            <a:headEnd/>
            <a:tailEnd/>
          </a:ln>
        </p:spPr>
        <p:txBody>
          <a:bodyPr/>
          <a:lstStyle/>
          <a:p>
            <a:pPr marL="342900" indent="-342900">
              <a:spcBef>
                <a:spcPct val="20000"/>
              </a:spcBef>
              <a:buFont typeface="Arial" charset="0"/>
              <a:buChar char="•"/>
            </a:pPr>
            <a:r>
              <a:rPr lang="en-US" altLang="zh-CN" sz="2600">
                <a:solidFill>
                  <a:srgbClr val="474747"/>
                </a:solidFill>
                <a:latin typeface="Calibri" pitchFamily="34" charset="0"/>
              </a:rPr>
              <a:t>If we have just 1 item, then there is only one way to parenthesize.  If we have </a:t>
            </a:r>
            <a:r>
              <a:rPr lang="en-US" altLang="zh-CN" sz="2600" i="1">
                <a:solidFill>
                  <a:srgbClr val="474747"/>
                </a:solidFill>
                <a:latin typeface="Calibri" pitchFamily="34" charset="0"/>
              </a:rPr>
              <a:t>n</a:t>
            </a:r>
            <a:r>
              <a:rPr lang="en-US" altLang="zh-CN" sz="2600">
                <a:solidFill>
                  <a:srgbClr val="474747"/>
                </a:solidFill>
                <a:latin typeface="Calibri" pitchFamily="34" charset="0"/>
              </a:rPr>
              <a:t> items, then there are </a:t>
            </a:r>
            <a:r>
              <a:rPr lang="en-US" altLang="zh-CN" sz="2600" i="1">
                <a:solidFill>
                  <a:srgbClr val="474747"/>
                </a:solidFill>
                <a:latin typeface="Calibri" pitchFamily="34" charset="0"/>
              </a:rPr>
              <a:t>n-1</a:t>
            </a:r>
            <a:r>
              <a:rPr lang="en-US" altLang="zh-CN" sz="2600">
                <a:solidFill>
                  <a:srgbClr val="474747"/>
                </a:solidFill>
                <a:latin typeface="Calibri" pitchFamily="34" charset="0"/>
              </a:rPr>
              <a:t> places where you could </a:t>
            </a:r>
            <a:r>
              <a:rPr lang="en-US" altLang="zh-CN" sz="2600">
                <a:solidFill>
                  <a:srgbClr val="FFC000"/>
                </a:solidFill>
                <a:latin typeface="Calibri" pitchFamily="34" charset="0"/>
              </a:rPr>
              <a:t>break the list </a:t>
            </a:r>
            <a:r>
              <a:rPr lang="en-US" altLang="zh-CN" sz="2600">
                <a:solidFill>
                  <a:srgbClr val="474747"/>
                </a:solidFill>
                <a:latin typeface="Calibri" pitchFamily="34" charset="0"/>
              </a:rPr>
              <a:t>with the outermost pair of parentheses, namely just after the first item, just after the 2nd item, etc. and just after the (</a:t>
            </a:r>
            <a:r>
              <a:rPr lang="en-US" altLang="zh-CN" sz="2600" i="1">
                <a:solidFill>
                  <a:srgbClr val="474747"/>
                </a:solidFill>
                <a:latin typeface="Calibri" pitchFamily="34" charset="0"/>
              </a:rPr>
              <a:t>n-1</a:t>
            </a:r>
            <a:r>
              <a:rPr lang="en-US" altLang="zh-CN" sz="2600">
                <a:solidFill>
                  <a:srgbClr val="474747"/>
                </a:solidFill>
                <a:latin typeface="Calibri" pitchFamily="34" charset="0"/>
              </a:rPr>
              <a:t>)th item.</a:t>
            </a:r>
          </a:p>
          <a:p>
            <a:pPr marL="342900" indent="-342900">
              <a:spcBef>
                <a:spcPct val="20000"/>
              </a:spcBef>
              <a:buFont typeface="Arial" charset="0"/>
              <a:buChar char="•"/>
            </a:pPr>
            <a:endParaRPr lang="en-US" altLang="zh-CN" sz="400">
              <a:solidFill>
                <a:srgbClr val="474747"/>
              </a:solidFill>
              <a:latin typeface="Calibri" pitchFamily="34" charset="0"/>
            </a:endParaRPr>
          </a:p>
          <a:p>
            <a:pPr marL="342900" indent="-342900">
              <a:spcBef>
                <a:spcPct val="20000"/>
              </a:spcBef>
              <a:buFont typeface="Arial" charset="0"/>
              <a:buChar char="•"/>
            </a:pPr>
            <a:r>
              <a:rPr lang="en-US" altLang="zh-CN" sz="2600">
                <a:solidFill>
                  <a:srgbClr val="474747"/>
                </a:solidFill>
                <a:latin typeface="Calibri" pitchFamily="34" charset="0"/>
              </a:rPr>
              <a:t>When we split just after the </a:t>
            </a:r>
            <a:r>
              <a:rPr lang="en-US" altLang="zh-CN" sz="2600" i="1">
                <a:solidFill>
                  <a:srgbClr val="474747"/>
                </a:solidFill>
                <a:latin typeface="Calibri" pitchFamily="34" charset="0"/>
              </a:rPr>
              <a:t>k</a:t>
            </a:r>
            <a:r>
              <a:rPr lang="en-US" altLang="zh-CN" sz="2600">
                <a:solidFill>
                  <a:srgbClr val="474747"/>
                </a:solidFill>
                <a:latin typeface="Calibri" pitchFamily="34" charset="0"/>
              </a:rPr>
              <a:t>th item, we create two sub-lists to be parenthesized, one with </a:t>
            </a:r>
            <a:r>
              <a:rPr lang="en-US" altLang="zh-CN" sz="2600" i="1">
                <a:solidFill>
                  <a:srgbClr val="474747"/>
                </a:solidFill>
                <a:latin typeface="Calibri" pitchFamily="34" charset="0"/>
              </a:rPr>
              <a:t>k</a:t>
            </a:r>
            <a:r>
              <a:rPr lang="en-US" altLang="zh-CN" sz="2600">
                <a:solidFill>
                  <a:srgbClr val="474747"/>
                </a:solidFill>
                <a:latin typeface="Calibri" pitchFamily="34" charset="0"/>
              </a:rPr>
              <a:t> items and the other with </a:t>
            </a:r>
            <a:r>
              <a:rPr lang="en-US" altLang="zh-CN" sz="2600" i="1">
                <a:solidFill>
                  <a:srgbClr val="474747"/>
                </a:solidFill>
                <a:latin typeface="Calibri" pitchFamily="34" charset="0"/>
              </a:rPr>
              <a:t>n-k</a:t>
            </a:r>
            <a:r>
              <a:rPr lang="en-US" altLang="zh-CN" sz="2600">
                <a:solidFill>
                  <a:srgbClr val="474747"/>
                </a:solidFill>
                <a:latin typeface="Calibri" pitchFamily="34" charset="0"/>
              </a:rPr>
              <a:t> items.  Then we consider all ways of parenthesizing these.  If there are </a:t>
            </a:r>
            <a:r>
              <a:rPr lang="en-US" altLang="zh-CN" sz="2600" i="1">
                <a:solidFill>
                  <a:srgbClr val="474747"/>
                </a:solidFill>
                <a:latin typeface="Calibri" pitchFamily="34" charset="0"/>
              </a:rPr>
              <a:t>L</a:t>
            </a:r>
            <a:r>
              <a:rPr lang="en-US" altLang="zh-CN" sz="2600">
                <a:solidFill>
                  <a:srgbClr val="474747"/>
                </a:solidFill>
                <a:latin typeface="Calibri" pitchFamily="34" charset="0"/>
              </a:rPr>
              <a:t> ways to parenthesize the left sub-list, </a:t>
            </a:r>
            <a:r>
              <a:rPr lang="en-US" altLang="zh-CN" sz="2600" i="1">
                <a:solidFill>
                  <a:srgbClr val="474747"/>
                </a:solidFill>
                <a:latin typeface="Calibri" pitchFamily="34" charset="0"/>
              </a:rPr>
              <a:t>R</a:t>
            </a:r>
            <a:r>
              <a:rPr lang="en-US" altLang="zh-CN" sz="2600">
                <a:solidFill>
                  <a:srgbClr val="474747"/>
                </a:solidFill>
                <a:latin typeface="Calibri" pitchFamily="34" charset="0"/>
              </a:rPr>
              <a:t> ways to parenthesize the right sub-list, then the total possibilities is </a:t>
            </a:r>
            <a:r>
              <a:rPr lang="en-US" altLang="zh-CN" sz="2600" i="1">
                <a:solidFill>
                  <a:srgbClr val="474747"/>
                </a:solidFill>
                <a:latin typeface="Calibri" pitchFamily="34" charset="0"/>
              </a:rPr>
              <a:t>L</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rPr>
              <a:t>R</a:t>
            </a:r>
            <a:r>
              <a:rPr lang="en-US" altLang="zh-CN" sz="2600">
                <a:solidFill>
                  <a:srgbClr val="474747"/>
                </a:solidFill>
                <a:latin typeface="Calibri" pitchFamily="34"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Counting the number of </a:t>
            </a:r>
            <a:r>
              <a:rPr lang="en-US" altLang="zh-CN" sz="3600" b="1" dirty="0" err="1">
                <a:latin typeface="+mn-lt"/>
                <a:ea typeface="+mn-ea"/>
              </a:rPr>
              <a:t>parenthesizations</a:t>
            </a:r>
            <a:endParaRPr lang="zh-CN" altLang="en-US" sz="3600" kern="0" dirty="0">
              <a:latin typeface="+mj-lt"/>
              <a:cs typeface="+mj-cs"/>
            </a:endParaRPr>
          </a:p>
        </p:txBody>
      </p:sp>
      <p:graphicFrame>
        <p:nvGraphicFramePr>
          <p:cNvPr id="10" name="Object 331"/>
          <p:cNvGraphicFramePr>
            <a:graphicFrameLocks noChangeAspect="1"/>
          </p:cNvGraphicFramePr>
          <p:nvPr/>
        </p:nvGraphicFramePr>
        <p:xfrm>
          <a:off x="611188" y="1341438"/>
          <a:ext cx="5186362" cy="1295400"/>
        </p:xfrm>
        <a:graphic>
          <a:graphicData uri="http://schemas.openxmlformats.org/presentationml/2006/ole">
            <p:oleObj spid="_x0000_s7499" name="公式" r:id="rId3" imgW="1968500" imgH="609600" progId="Equation.3">
              <p:embed/>
            </p:oleObj>
          </a:graphicData>
        </a:graphic>
      </p:graphicFrame>
      <p:graphicFrame>
        <p:nvGraphicFramePr>
          <p:cNvPr id="7500" name="Object 332"/>
          <p:cNvGraphicFramePr>
            <a:graphicFrameLocks noChangeAspect="1"/>
          </p:cNvGraphicFramePr>
          <p:nvPr/>
        </p:nvGraphicFramePr>
        <p:xfrm>
          <a:off x="603250" y="2908300"/>
          <a:ext cx="4411663" cy="1125538"/>
        </p:xfrm>
        <a:graphic>
          <a:graphicData uri="http://schemas.openxmlformats.org/presentationml/2006/ole">
            <p:oleObj spid="_x0000_s7500" name="公式" r:id="rId4" imgW="1968500" imgH="609600" progId="Equation.3">
              <p:embed/>
            </p:oleObj>
          </a:graphicData>
        </a:graphic>
      </p:graphicFrame>
      <p:graphicFrame>
        <p:nvGraphicFramePr>
          <p:cNvPr id="7501" name="Object 333"/>
          <p:cNvGraphicFramePr>
            <a:graphicFrameLocks noChangeAspect="1"/>
          </p:cNvGraphicFramePr>
          <p:nvPr/>
        </p:nvGraphicFramePr>
        <p:xfrm>
          <a:off x="5148263" y="2997200"/>
          <a:ext cx="3325812" cy="965200"/>
        </p:xfrm>
        <a:graphic>
          <a:graphicData uri="http://schemas.openxmlformats.org/presentationml/2006/ole">
            <p:oleObj spid="_x0000_s7501" name="公式" r:id="rId5" imgW="1295400" imgH="457200" progId="Equation.3">
              <p:embed/>
            </p:oleObj>
          </a:graphicData>
        </a:graphic>
      </p:graphicFrame>
      <p:graphicFrame>
        <p:nvGraphicFramePr>
          <p:cNvPr id="16" name="Object 334"/>
          <p:cNvGraphicFramePr>
            <a:graphicFrameLocks noChangeAspect="1"/>
          </p:cNvGraphicFramePr>
          <p:nvPr/>
        </p:nvGraphicFramePr>
        <p:xfrm>
          <a:off x="1368425" y="4167188"/>
          <a:ext cx="4989513" cy="1447800"/>
        </p:xfrm>
        <a:graphic>
          <a:graphicData uri="http://schemas.openxmlformats.org/presentationml/2006/ole">
            <p:oleObj spid="_x0000_s7502" name="公式" r:id="rId6" imgW="1943100" imgH="685800" progId="Equation.3">
              <p:embed/>
            </p:oleObj>
          </a:graphicData>
        </a:graphic>
      </p:graphicFrame>
      <p:sp>
        <p:nvSpPr>
          <p:cNvPr id="19" name="矩形 18"/>
          <p:cNvSpPr/>
          <p:nvPr/>
        </p:nvSpPr>
        <p:spPr>
          <a:xfrm>
            <a:off x="6156325" y="1541463"/>
            <a:ext cx="237648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Catalan number</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a:t>
            </a:r>
            <a:endParaRPr lang="zh-CN" altLang="en-US" sz="3600" kern="0" dirty="0">
              <a:latin typeface="+mj-lt"/>
              <a:cs typeface="+mj-cs"/>
            </a:endParaRPr>
          </a:p>
        </p:txBody>
      </p:sp>
      <p:sp>
        <p:nvSpPr>
          <p:cNvPr id="10" name="Rectangle 3"/>
          <p:cNvSpPr txBox="1">
            <a:spLocks noChangeArrowheads="1"/>
          </p:cNvSpPr>
          <p:nvPr/>
        </p:nvSpPr>
        <p:spPr>
          <a:xfrm>
            <a:off x="233363" y="1476375"/>
            <a:ext cx="8623300" cy="476091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a:lstStyle>
          <a:p>
            <a:pPr fontAlgn="auto">
              <a:spcBef>
                <a:spcPct val="0"/>
              </a:spcBef>
              <a:spcAft>
                <a:spcPct val="20000"/>
              </a:spcAft>
              <a:defRPr/>
            </a:pPr>
            <a:r>
              <a:rPr lang="en-US" altLang="zh-CN" sz="2400" smtClean="0"/>
              <a:t>Let </a:t>
            </a:r>
            <a:r>
              <a:rPr lang="en-US" altLang="zh-CN" sz="2400" i="1" smtClean="0"/>
              <a:t>A</a:t>
            </a:r>
            <a:r>
              <a:rPr lang="en-US" altLang="zh-CN" sz="2400" i="1" baseline="-25000" smtClean="0"/>
              <a:t>i…j</a:t>
            </a:r>
            <a:r>
              <a:rPr lang="en-US" altLang="zh-CN" sz="2400" smtClean="0"/>
              <a:t> be the product of matrices </a:t>
            </a:r>
            <a:r>
              <a:rPr lang="en-US" altLang="zh-CN" sz="2400" i="1" smtClean="0"/>
              <a:t>i</a:t>
            </a:r>
            <a:r>
              <a:rPr lang="en-US" altLang="zh-CN" sz="2400" smtClean="0"/>
              <a:t> through </a:t>
            </a:r>
            <a:r>
              <a:rPr lang="en-US" altLang="zh-CN" sz="2400" i="1" smtClean="0"/>
              <a:t>j</a:t>
            </a:r>
            <a:r>
              <a:rPr lang="en-US" altLang="zh-CN" sz="2400" smtClean="0"/>
              <a:t>. </a:t>
            </a:r>
            <a:r>
              <a:rPr lang="en-US" altLang="zh-CN" sz="2400" i="1" smtClean="0"/>
              <a:t>A</a:t>
            </a:r>
            <a:r>
              <a:rPr lang="en-US" altLang="zh-CN" sz="2400" i="1" baseline="-25000" smtClean="0"/>
              <a:t>i…j</a:t>
            </a:r>
            <a:r>
              <a:rPr lang="en-US" altLang="zh-CN" sz="2400" smtClean="0"/>
              <a:t>  is a  </a:t>
            </a:r>
            <a:r>
              <a:rPr lang="en-US" altLang="zh-CN" sz="2400" i="1" smtClean="0"/>
              <a:t>p</a:t>
            </a:r>
            <a:r>
              <a:rPr lang="en-US" altLang="zh-CN" sz="2400" i="1" baseline="-25000" smtClean="0"/>
              <a:t>i-1 </a:t>
            </a:r>
            <a:r>
              <a:rPr lang="en-US" altLang="zh-CN" sz="2400" smtClean="0"/>
              <a:t>x </a:t>
            </a:r>
            <a:r>
              <a:rPr lang="en-US" altLang="zh-CN" sz="2400" i="1" baseline="-25000" smtClean="0"/>
              <a:t> </a:t>
            </a:r>
            <a:r>
              <a:rPr lang="en-US" altLang="zh-CN" sz="2400" i="1" smtClean="0"/>
              <a:t>p</a:t>
            </a:r>
            <a:r>
              <a:rPr lang="en-US" altLang="zh-CN" sz="2400" i="1" baseline="-25000" smtClean="0"/>
              <a:t>j  </a:t>
            </a:r>
            <a:r>
              <a:rPr lang="en-US" altLang="zh-CN" sz="2400" smtClean="0"/>
              <a:t>matrix.  At the highest level, we are multiplying two matrices together.  That is, for any </a:t>
            </a:r>
            <a:r>
              <a:rPr lang="en-US" altLang="zh-CN" sz="2400" i="1" smtClean="0"/>
              <a:t>k</a:t>
            </a:r>
            <a:r>
              <a:rPr lang="en-US" altLang="zh-CN" sz="2400" smtClean="0"/>
              <a:t>,  1 </a:t>
            </a:r>
            <a:r>
              <a:rPr lang="en-US" altLang="zh-CN" sz="2400" smtClean="0">
                <a:sym typeface="Symbol" pitchFamily="18" charset="2"/>
              </a:rPr>
              <a:t></a:t>
            </a:r>
            <a:r>
              <a:rPr lang="en-US" altLang="zh-CN" sz="2400" i="1" smtClean="0"/>
              <a:t> k </a:t>
            </a:r>
            <a:r>
              <a:rPr lang="en-US" altLang="zh-CN" sz="2400" smtClean="0">
                <a:sym typeface="Symbol" pitchFamily="18" charset="2"/>
              </a:rPr>
              <a:t> </a:t>
            </a:r>
            <a:r>
              <a:rPr lang="en-US" altLang="zh-CN" sz="2400" i="1" smtClean="0"/>
              <a:t>n-</a:t>
            </a:r>
            <a:r>
              <a:rPr lang="en-US" altLang="zh-CN" sz="2400" smtClean="0"/>
              <a:t>1</a:t>
            </a:r>
            <a:r>
              <a:rPr lang="en-US" altLang="zh-CN" sz="2400" i="1" smtClean="0"/>
              <a:t>, </a:t>
            </a:r>
          </a:p>
          <a:p>
            <a:pPr algn="ctr" fontAlgn="auto">
              <a:spcBef>
                <a:spcPct val="0"/>
              </a:spcBef>
              <a:spcAft>
                <a:spcPct val="20000"/>
              </a:spcAft>
              <a:buFont typeface="Wingdings" pitchFamily="2" charset="2"/>
              <a:buNone/>
              <a:defRPr/>
            </a:pPr>
            <a:r>
              <a:rPr lang="en-US" altLang="zh-CN" sz="2400" i="1" smtClean="0">
                <a:solidFill>
                  <a:srgbClr val="FF66FF"/>
                </a:solidFill>
              </a:rPr>
              <a:t>A</a:t>
            </a:r>
            <a:r>
              <a:rPr lang="en-US" altLang="zh-CN" sz="2400" i="1" baseline="-25000" smtClean="0">
                <a:solidFill>
                  <a:srgbClr val="FF66FF"/>
                </a:solidFill>
              </a:rPr>
              <a:t>1…n</a:t>
            </a:r>
            <a:r>
              <a:rPr lang="en-US" altLang="zh-CN" sz="2400" smtClean="0">
                <a:solidFill>
                  <a:srgbClr val="FF66FF"/>
                </a:solidFill>
              </a:rPr>
              <a:t> = (</a:t>
            </a:r>
            <a:r>
              <a:rPr lang="en-US" altLang="zh-CN" sz="2400" i="1" smtClean="0">
                <a:solidFill>
                  <a:srgbClr val="FF66FF"/>
                </a:solidFill>
              </a:rPr>
              <a:t>A</a:t>
            </a:r>
            <a:r>
              <a:rPr lang="en-US" altLang="zh-CN" sz="2400" i="1" baseline="-25000" smtClean="0">
                <a:solidFill>
                  <a:srgbClr val="FF66FF"/>
                </a:solidFill>
              </a:rPr>
              <a:t>1…k</a:t>
            </a:r>
            <a:r>
              <a:rPr lang="en-US" altLang="zh-CN" sz="2400" smtClean="0">
                <a:solidFill>
                  <a:srgbClr val="FF66FF"/>
                </a:solidFill>
              </a:rPr>
              <a:t>)(</a:t>
            </a:r>
            <a:r>
              <a:rPr lang="en-US" altLang="zh-CN" sz="2400" i="1" smtClean="0">
                <a:solidFill>
                  <a:srgbClr val="FF66FF"/>
                </a:solidFill>
              </a:rPr>
              <a:t>A</a:t>
            </a:r>
            <a:r>
              <a:rPr lang="en-US" altLang="zh-CN" sz="2400" i="1" baseline="-25000" smtClean="0">
                <a:solidFill>
                  <a:srgbClr val="FF66FF"/>
                </a:solidFill>
              </a:rPr>
              <a:t>k+1…n</a:t>
            </a:r>
            <a:r>
              <a:rPr lang="en-US" altLang="zh-CN" sz="2400" smtClean="0">
                <a:solidFill>
                  <a:srgbClr val="FF66FF"/>
                </a:solidFill>
              </a:rPr>
              <a:t>)</a:t>
            </a:r>
          </a:p>
          <a:p>
            <a:pPr algn="ctr" fontAlgn="auto">
              <a:spcBef>
                <a:spcPct val="0"/>
              </a:spcBef>
              <a:spcAft>
                <a:spcPct val="20000"/>
              </a:spcAft>
              <a:buFont typeface="Wingdings" pitchFamily="2" charset="2"/>
              <a:buNone/>
              <a:defRPr/>
            </a:pPr>
            <a:endParaRPr lang="en-US" altLang="zh-CN" sz="400" smtClean="0">
              <a:solidFill>
                <a:srgbClr val="FF66FF"/>
              </a:solidFill>
            </a:endParaRPr>
          </a:p>
          <a:p>
            <a:pPr fontAlgn="auto">
              <a:spcBef>
                <a:spcPct val="0"/>
              </a:spcBef>
              <a:spcAft>
                <a:spcPts val="0"/>
              </a:spcAft>
              <a:defRPr/>
            </a:pPr>
            <a:r>
              <a:rPr lang="en-US" altLang="zh-CN" sz="2400" smtClean="0"/>
              <a:t>The problem of determining the optimal sequence of multiplication is broken up into 2 parts:  </a:t>
            </a:r>
          </a:p>
          <a:p>
            <a:pPr lvl="1" fontAlgn="auto">
              <a:spcBef>
                <a:spcPct val="0"/>
              </a:spcBef>
              <a:spcAft>
                <a:spcPts val="0"/>
              </a:spcAft>
              <a:buFontTx/>
              <a:buChar char="Q"/>
              <a:defRPr/>
            </a:pPr>
            <a:r>
              <a:rPr lang="en-US" altLang="zh-CN" sz="2200" smtClean="0">
                <a:solidFill>
                  <a:srgbClr val="00FFFF"/>
                </a:solidFill>
              </a:rPr>
              <a:t>:</a:t>
            </a:r>
            <a:r>
              <a:rPr lang="en-US" altLang="zh-CN" sz="2200" smtClean="0"/>
              <a:t> How do we decide where to split the chain (what </a:t>
            </a:r>
            <a:r>
              <a:rPr lang="en-US" altLang="zh-CN" sz="2200" i="1" smtClean="0"/>
              <a:t>k</a:t>
            </a:r>
            <a:r>
              <a:rPr lang="en-US" altLang="zh-CN" sz="2200" smtClean="0"/>
              <a:t>)?</a:t>
            </a:r>
          </a:p>
          <a:p>
            <a:pPr lvl="1" fontAlgn="auto">
              <a:spcBef>
                <a:spcPct val="0"/>
              </a:spcBef>
              <a:spcAft>
                <a:spcPts val="0"/>
              </a:spcAft>
              <a:buFontTx/>
              <a:buNone/>
              <a:defRPr/>
            </a:pPr>
            <a:r>
              <a:rPr lang="en-US" altLang="zh-CN" sz="2200" smtClean="0">
                <a:solidFill>
                  <a:srgbClr val="00FFFF"/>
                </a:solidFill>
              </a:rPr>
              <a:t>A :</a:t>
            </a:r>
            <a:r>
              <a:rPr lang="en-US" altLang="zh-CN" sz="2200" smtClean="0">
                <a:solidFill>
                  <a:srgbClr val="FF66FF"/>
                </a:solidFill>
              </a:rPr>
              <a:t> Consider all possible values of </a:t>
            </a:r>
            <a:r>
              <a:rPr lang="en-US" altLang="zh-CN" sz="2200" i="1" smtClean="0">
                <a:solidFill>
                  <a:srgbClr val="FF66FF"/>
                </a:solidFill>
              </a:rPr>
              <a:t>k</a:t>
            </a:r>
            <a:r>
              <a:rPr lang="en-US" altLang="zh-CN" sz="2200" smtClean="0">
                <a:solidFill>
                  <a:srgbClr val="FF66FF"/>
                </a:solidFill>
              </a:rPr>
              <a:t>.</a:t>
            </a:r>
          </a:p>
          <a:p>
            <a:pPr lvl="1" fontAlgn="auto">
              <a:spcBef>
                <a:spcPct val="0"/>
              </a:spcBef>
              <a:spcAft>
                <a:spcPct val="10000"/>
              </a:spcAft>
              <a:buFontTx/>
              <a:buChar char="Q"/>
              <a:defRPr/>
            </a:pPr>
            <a:r>
              <a:rPr lang="en-US" altLang="zh-CN" sz="2200" smtClean="0">
                <a:solidFill>
                  <a:srgbClr val="00FFFF"/>
                </a:solidFill>
              </a:rPr>
              <a:t>:</a:t>
            </a:r>
            <a:r>
              <a:rPr lang="en-US" altLang="zh-CN" sz="2200" smtClean="0"/>
              <a:t> How do we parenthesize the subchains </a:t>
            </a:r>
            <a:r>
              <a:rPr lang="en-US" altLang="zh-CN" sz="2400" i="1" smtClean="0"/>
              <a:t>A</a:t>
            </a:r>
            <a:r>
              <a:rPr lang="en-US" altLang="zh-CN" sz="2400" i="1" baseline="-25000" smtClean="0"/>
              <a:t>1…k</a:t>
            </a:r>
            <a:r>
              <a:rPr lang="en-US" altLang="zh-CN" sz="2200" smtClean="0"/>
              <a:t> &amp;  </a:t>
            </a:r>
            <a:r>
              <a:rPr lang="en-US" altLang="zh-CN" sz="2400" i="1" smtClean="0"/>
              <a:t>A</a:t>
            </a:r>
            <a:r>
              <a:rPr lang="en-US" altLang="zh-CN" sz="2400" i="1" baseline="-25000" smtClean="0"/>
              <a:t>k+1…n</a:t>
            </a:r>
            <a:r>
              <a:rPr lang="en-US" altLang="zh-CN" sz="2200" smtClean="0"/>
              <a:t>?</a:t>
            </a:r>
          </a:p>
          <a:p>
            <a:pPr lvl="1" fontAlgn="auto">
              <a:spcBef>
                <a:spcPct val="0"/>
              </a:spcBef>
              <a:spcAft>
                <a:spcPts val="0"/>
              </a:spcAft>
              <a:buFontTx/>
              <a:buNone/>
              <a:defRPr/>
            </a:pPr>
            <a:r>
              <a:rPr lang="en-US" altLang="zh-CN" sz="2200" smtClean="0">
                <a:solidFill>
                  <a:srgbClr val="00FFFF"/>
                </a:solidFill>
              </a:rPr>
              <a:t>A :</a:t>
            </a:r>
            <a:r>
              <a:rPr lang="en-US" altLang="zh-CN" sz="2200" smtClean="0">
                <a:solidFill>
                  <a:srgbClr val="FF66FF"/>
                </a:solidFill>
              </a:rPr>
              <a:t> Solve by recursively applying the same scheme.</a:t>
            </a:r>
          </a:p>
          <a:p>
            <a:pPr lvl="1" fontAlgn="auto">
              <a:spcBef>
                <a:spcPct val="0"/>
              </a:spcBef>
              <a:spcAft>
                <a:spcPct val="20000"/>
              </a:spcAft>
              <a:buFontTx/>
              <a:buNone/>
              <a:defRPr/>
            </a:pPr>
            <a:r>
              <a:rPr lang="en-US" altLang="zh-CN" sz="2200" smtClean="0">
                <a:solidFill>
                  <a:srgbClr val="CC99FF"/>
                </a:solidFill>
              </a:rPr>
              <a:t>NOTE:  this problem satisfies the “</a:t>
            </a:r>
            <a:r>
              <a:rPr lang="en-US" altLang="zh-CN" sz="2200" i="1" smtClean="0">
                <a:solidFill>
                  <a:srgbClr val="CC99FF"/>
                </a:solidFill>
              </a:rPr>
              <a:t>principle of optimality”</a:t>
            </a:r>
            <a:r>
              <a:rPr lang="en-US" altLang="zh-CN" sz="2200" smtClean="0">
                <a:solidFill>
                  <a:srgbClr val="CC99FF"/>
                </a:solidFill>
              </a:rPr>
              <a:t>.</a:t>
            </a:r>
          </a:p>
          <a:p>
            <a:pPr lvl="1" fontAlgn="auto">
              <a:spcBef>
                <a:spcPct val="0"/>
              </a:spcBef>
              <a:spcAft>
                <a:spcPct val="20000"/>
              </a:spcAft>
              <a:buFontTx/>
              <a:buNone/>
              <a:defRPr/>
            </a:pPr>
            <a:endParaRPr lang="en-US" altLang="zh-CN" sz="300" smtClean="0">
              <a:solidFill>
                <a:srgbClr val="6600FF"/>
              </a:solidFill>
            </a:endParaRPr>
          </a:p>
          <a:p>
            <a:pPr fontAlgn="auto">
              <a:spcBef>
                <a:spcPct val="0"/>
              </a:spcBef>
              <a:spcAft>
                <a:spcPct val="20000"/>
              </a:spcAft>
              <a:defRPr/>
            </a:pPr>
            <a:r>
              <a:rPr lang="en-US" altLang="zh-CN" sz="2400" smtClean="0"/>
              <a:t>Next, we store the solutions to the sub-problems in a table and build the table in a bottom-up manner.</a:t>
            </a:r>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Rod cutting</a:t>
            </a:r>
            <a:endParaRPr lang="zh-CN" altLang="en-US" sz="3600" kern="0" dirty="0">
              <a:latin typeface="+mj-lt"/>
              <a:cs typeface="+mj-cs"/>
            </a:endParaRPr>
          </a:p>
        </p:txBody>
      </p:sp>
      <p:sp>
        <p:nvSpPr>
          <p:cNvPr id="7" name="单圆角矩形 6"/>
          <p:cNvSpPr/>
          <p:nvPr/>
        </p:nvSpPr>
        <p:spPr>
          <a:xfrm>
            <a:off x="179388" y="981075"/>
            <a:ext cx="8424862" cy="1368425"/>
          </a:xfrm>
          <a:prstGeom prst="snipRoundRect">
            <a:avLst/>
          </a:prstGeom>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altLang="zh-CN" sz="2400" dirty="0"/>
              <a:t>Given a rod of length n inches and a table of prices p</a:t>
            </a:r>
            <a:r>
              <a:rPr lang="en-US" altLang="zh-CN" sz="2400" baseline="-25000" dirty="0"/>
              <a:t>i</a:t>
            </a:r>
            <a:r>
              <a:rPr lang="en-US" altLang="zh-CN" sz="2400" dirty="0"/>
              <a:t> for i = 1,2,3,…,n, determine the maximum revenue r(n) obtainable by cutting up the rod and selling the pieces.</a:t>
            </a:r>
            <a:endParaRPr lang="zh-CN" altLang="en-US" sz="2400" dirty="0">
              <a:latin typeface="Tahoma" pitchFamily="34" charset="0"/>
              <a:ea typeface="楷体" pitchFamily="49" charset="-122"/>
              <a:cs typeface="Tahoma" pitchFamily="34" charset="0"/>
            </a:endParaRPr>
          </a:p>
        </p:txBody>
      </p:sp>
      <p:pic>
        <p:nvPicPr>
          <p:cNvPr id="310275" name="Picture 1" descr="C:\Users\hp\AppData\Roaming\Tencent\Users\648774553\QQ\WinTemp\RichOle\I2S6SJ`A2C)3YLI7CX%G7D2.jpg"/>
          <p:cNvPicPr>
            <a:picLocks noChangeAspect="1" noChangeArrowheads="1"/>
          </p:cNvPicPr>
          <p:nvPr/>
        </p:nvPicPr>
        <p:blipFill>
          <a:blip r:embed="rId2"/>
          <a:srcRect/>
          <a:stretch>
            <a:fillRect/>
          </a:stretch>
        </p:blipFill>
        <p:spPr bwMode="auto">
          <a:xfrm>
            <a:off x="871538" y="2565400"/>
            <a:ext cx="6734175" cy="847725"/>
          </a:xfrm>
          <a:prstGeom prst="rect">
            <a:avLst/>
          </a:prstGeom>
          <a:noFill/>
          <a:ln w="9525">
            <a:noFill/>
            <a:miter lim="800000"/>
            <a:headEnd/>
            <a:tailEnd/>
          </a:ln>
        </p:spPr>
      </p:pic>
      <p:pic>
        <p:nvPicPr>
          <p:cNvPr id="310276" name="Picture 2" descr="C:\Users\hp\AppData\Roaming\Tencent\Users\648774553\QQ\WinTemp\RichOle\VHD94@KA)DHRNZ4L%$$284R.jpg"/>
          <p:cNvPicPr>
            <a:picLocks noChangeAspect="1" noChangeArrowheads="1"/>
          </p:cNvPicPr>
          <p:nvPr/>
        </p:nvPicPr>
        <p:blipFill>
          <a:blip r:embed="rId3"/>
          <a:srcRect/>
          <a:stretch>
            <a:fillRect/>
          </a:stretch>
        </p:blipFill>
        <p:spPr bwMode="auto">
          <a:xfrm>
            <a:off x="425450" y="3454400"/>
            <a:ext cx="7934325" cy="2371725"/>
          </a:xfrm>
          <a:prstGeom prst="rect">
            <a:avLst/>
          </a:prstGeom>
          <a:noFill/>
          <a:ln w="9525">
            <a:noFill/>
            <a:miter lim="800000"/>
            <a:headEnd/>
            <a:tailEnd/>
          </a:ln>
        </p:spPr>
      </p:pic>
      <p:sp>
        <p:nvSpPr>
          <p:cNvPr id="10" name="矩形 9"/>
          <p:cNvSpPr/>
          <p:nvPr/>
        </p:nvSpPr>
        <p:spPr>
          <a:xfrm>
            <a:off x="179388" y="5856288"/>
            <a:ext cx="806450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For n = 4, which one is best ?</a:t>
            </a:r>
          </a:p>
          <a:p>
            <a:pPr fontAlgn="auto">
              <a:spcBef>
                <a:spcPts val="0"/>
              </a:spcBef>
              <a:spcAft>
                <a:spcPts val="0"/>
              </a:spcAft>
              <a:defRPr/>
            </a:pPr>
            <a:r>
              <a:rPr lang="en-US" altLang="zh-CN" sz="2400" dirty="0"/>
              <a:t>How many different ways of cutting rod with length n ?</a:t>
            </a:r>
            <a:endParaRPr lang="zh-CN" alt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Solution(II)</a:t>
            </a:r>
            <a:endParaRPr lang="zh-CN" altLang="en-US" sz="3600" kern="0" dirty="0">
              <a:latin typeface="+mj-lt"/>
              <a:cs typeface="+mj-cs"/>
            </a:endParaRPr>
          </a:p>
        </p:txBody>
      </p:sp>
      <p:sp>
        <p:nvSpPr>
          <p:cNvPr id="10294" name="Rectangle 3"/>
          <p:cNvSpPr txBox="1">
            <a:spLocks noChangeArrowheads="1"/>
          </p:cNvSpPr>
          <p:nvPr/>
        </p:nvSpPr>
        <p:spPr bwMode="auto">
          <a:xfrm>
            <a:off x="288925" y="1341438"/>
            <a:ext cx="8855075" cy="1516062"/>
          </a:xfrm>
          <a:prstGeom prst="rect">
            <a:avLst/>
          </a:prstGeom>
          <a:noFill/>
          <a:ln w="9525">
            <a:noFill/>
            <a:miter lim="800000"/>
            <a:headEnd/>
            <a:tailEnd/>
          </a:ln>
        </p:spPr>
        <p:txBody>
          <a:bodyPr/>
          <a:lstStyle/>
          <a:p>
            <a:pPr marL="342900" indent="-342900">
              <a:spcAft>
                <a:spcPct val="20000"/>
              </a:spcAft>
              <a:buFont typeface="Arial" charset="0"/>
              <a:buChar char="•"/>
            </a:pPr>
            <a:r>
              <a:rPr lang="en-US" altLang="zh-CN" sz="2600">
                <a:solidFill>
                  <a:srgbClr val="474747"/>
                </a:solidFill>
                <a:latin typeface="Calibri" pitchFamily="34" charset="0"/>
              </a:rPr>
              <a:t>For 1</a:t>
            </a:r>
            <a:r>
              <a:rPr lang="en-US" altLang="zh-CN" sz="2600" i="1">
                <a:solidFill>
                  <a:srgbClr val="474747"/>
                </a:solidFill>
                <a:latin typeface="Calibri" pitchFamily="34" charset="0"/>
              </a:rPr>
              <a:t> </a:t>
            </a:r>
            <a:r>
              <a:rPr lang="en-US" altLang="zh-CN" sz="2600">
                <a:solidFill>
                  <a:srgbClr val="474747"/>
                </a:solidFill>
                <a:latin typeface="Calibri" pitchFamily="34" charset="0"/>
                <a:sym typeface="Symbol" pitchFamily="18" charset="2"/>
              </a:rPr>
              <a:t> </a:t>
            </a:r>
            <a:r>
              <a:rPr lang="en-US" altLang="zh-CN" sz="2600" i="1">
                <a:solidFill>
                  <a:srgbClr val="474747"/>
                </a:solidFill>
                <a:latin typeface="Calibri" pitchFamily="34" charset="0"/>
                <a:sym typeface="Symbol" pitchFamily="18" charset="2"/>
              </a:rPr>
              <a:t>i</a:t>
            </a:r>
            <a:r>
              <a:rPr lang="en-US" altLang="zh-CN" sz="2600">
                <a:solidFill>
                  <a:srgbClr val="474747"/>
                </a:solidFill>
                <a:latin typeface="Calibri" pitchFamily="34" charset="0"/>
                <a:sym typeface="Symbol" pitchFamily="18" charset="2"/>
              </a:rPr>
              <a:t> </a:t>
            </a:r>
            <a:r>
              <a:rPr lang="en-US" altLang="zh-CN" sz="2600" i="1">
                <a:solidFill>
                  <a:srgbClr val="474747"/>
                </a:solidFill>
                <a:latin typeface="Calibri" pitchFamily="34" charset="0"/>
              </a:rPr>
              <a:t> j </a:t>
            </a:r>
            <a:r>
              <a:rPr lang="en-US" altLang="zh-CN" sz="2600">
                <a:solidFill>
                  <a:srgbClr val="474747"/>
                </a:solidFill>
                <a:latin typeface="Calibri" pitchFamily="34" charset="0"/>
                <a:sym typeface="Symbol" pitchFamily="18" charset="2"/>
              </a:rPr>
              <a:t></a:t>
            </a:r>
            <a:r>
              <a:rPr lang="en-US" altLang="zh-CN" sz="2600">
                <a:solidFill>
                  <a:srgbClr val="474747"/>
                </a:solidFill>
                <a:latin typeface="Calibri" pitchFamily="34" charset="0"/>
              </a:rPr>
              <a:t> </a:t>
            </a:r>
            <a:r>
              <a:rPr lang="en-US" altLang="zh-CN" sz="2600" i="1">
                <a:solidFill>
                  <a:srgbClr val="474747"/>
                </a:solidFill>
                <a:latin typeface="Calibri" pitchFamily="34" charset="0"/>
              </a:rPr>
              <a:t>n</a:t>
            </a:r>
            <a:r>
              <a:rPr lang="en-US" altLang="zh-CN" sz="2600">
                <a:solidFill>
                  <a:srgbClr val="474747"/>
                </a:solidFill>
                <a:latin typeface="Calibri" pitchFamily="34" charset="0"/>
              </a:rPr>
              <a:t>, let </a:t>
            </a:r>
            <a:r>
              <a:rPr lang="en-US" altLang="zh-CN" sz="2600" i="1">
                <a:solidFill>
                  <a:srgbClr val="474747"/>
                </a:solidFill>
                <a:latin typeface="Calibri" pitchFamily="34" charset="0"/>
                <a:sym typeface="Symbol" pitchFamily="18" charset="2"/>
              </a:rPr>
              <a:t>m</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sym typeface="Symbol" pitchFamily="18" charset="2"/>
              </a:rPr>
              <a:t>i, j</a:t>
            </a:r>
            <a:r>
              <a:rPr lang="en-US" altLang="zh-CN" sz="2600">
                <a:solidFill>
                  <a:srgbClr val="474747"/>
                </a:solidFill>
                <a:latin typeface="Calibri" pitchFamily="34" charset="0"/>
                <a:sym typeface="Symbol" pitchFamily="18" charset="2"/>
              </a:rPr>
              <a:t>] denote the minimum number of multiplications needed to compute </a:t>
            </a:r>
            <a:r>
              <a:rPr lang="en-US" altLang="zh-CN" sz="2600" i="1">
                <a:solidFill>
                  <a:srgbClr val="474747"/>
                </a:solidFill>
                <a:latin typeface="Calibri" pitchFamily="34" charset="0"/>
              </a:rPr>
              <a:t>A</a:t>
            </a:r>
            <a:r>
              <a:rPr lang="en-US" altLang="zh-CN" sz="2600" i="1" baseline="-25000">
                <a:solidFill>
                  <a:srgbClr val="474747"/>
                </a:solidFill>
                <a:latin typeface="Calibri" pitchFamily="34" charset="0"/>
              </a:rPr>
              <a:t>i…j</a:t>
            </a:r>
            <a:r>
              <a:rPr lang="en-US" altLang="zh-CN" sz="2600">
                <a:solidFill>
                  <a:srgbClr val="474747"/>
                </a:solidFill>
                <a:latin typeface="Calibri" pitchFamily="34" charset="0"/>
              </a:rPr>
              <a:t> </a:t>
            </a:r>
            <a:r>
              <a:rPr lang="en-US" altLang="zh-CN" sz="2600">
                <a:solidFill>
                  <a:srgbClr val="474747"/>
                </a:solidFill>
                <a:latin typeface="Calibri" pitchFamily="34" charset="0"/>
                <a:sym typeface="Symbol" pitchFamily="18" charset="2"/>
              </a:rPr>
              <a:t>.</a:t>
            </a:r>
          </a:p>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Example: Minimum number of multiplies for </a:t>
            </a:r>
            <a:r>
              <a:rPr lang="en-US" altLang="zh-CN" sz="2600" i="1">
                <a:solidFill>
                  <a:srgbClr val="474747"/>
                </a:solidFill>
                <a:latin typeface="Calibri" pitchFamily="34" charset="0"/>
              </a:rPr>
              <a:t>A</a:t>
            </a:r>
            <a:r>
              <a:rPr lang="en-US" altLang="zh-CN" sz="2600" i="1" baseline="-25000">
                <a:solidFill>
                  <a:srgbClr val="474747"/>
                </a:solidFill>
                <a:latin typeface="Calibri" pitchFamily="34" charset="0"/>
              </a:rPr>
              <a:t>3…7</a:t>
            </a:r>
            <a:endParaRPr lang="en-US" altLang="zh-CN" sz="1000">
              <a:solidFill>
                <a:srgbClr val="474747"/>
              </a:solidFill>
              <a:latin typeface="Calibri" pitchFamily="34" charset="0"/>
              <a:sym typeface="Symbol" pitchFamily="18" charset="2"/>
            </a:endParaRPr>
          </a:p>
        </p:txBody>
      </p:sp>
      <p:graphicFrame>
        <p:nvGraphicFramePr>
          <p:cNvPr id="10292" name="Object 52"/>
          <p:cNvGraphicFramePr>
            <a:graphicFrameLocks noChangeAspect="1"/>
          </p:cNvGraphicFramePr>
          <p:nvPr/>
        </p:nvGraphicFramePr>
        <p:xfrm>
          <a:off x="1487488" y="3230563"/>
          <a:ext cx="4668837" cy="1352550"/>
        </p:xfrm>
        <a:graphic>
          <a:graphicData uri="http://schemas.openxmlformats.org/presentationml/2006/ole">
            <p:oleObj spid="_x0000_s10292" name="Equation" r:id="rId3" imgW="1358310" imgH="393529" progId="Equation.3">
              <p:embed/>
            </p:oleObj>
          </a:graphicData>
        </a:graphic>
      </p:graphicFrame>
      <p:sp>
        <p:nvSpPr>
          <p:cNvPr id="10295" name="Rectangle 7"/>
          <p:cNvSpPr>
            <a:spLocks noChangeArrowheads="1"/>
          </p:cNvSpPr>
          <p:nvPr/>
        </p:nvSpPr>
        <p:spPr bwMode="auto">
          <a:xfrm>
            <a:off x="288925" y="4816475"/>
            <a:ext cx="8855075" cy="1516063"/>
          </a:xfrm>
          <a:prstGeom prst="rect">
            <a:avLst/>
          </a:prstGeom>
          <a:noFill/>
          <a:ln w="9525">
            <a:noFill/>
            <a:miter lim="800000"/>
            <a:headEnd/>
            <a:tailEnd/>
          </a:ln>
        </p:spPr>
        <p:txBody>
          <a:bodyPr lIns="92075" tIns="46038" rIns="92075" bIns="46038"/>
          <a:lstStyle/>
          <a:p>
            <a:pPr marL="342900" indent="-342900">
              <a:spcAft>
                <a:spcPct val="20000"/>
              </a:spcAft>
              <a:buClr>
                <a:srgbClr val="FF6600"/>
              </a:buClr>
              <a:buSzPct val="80000"/>
              <a:buFont typeface="Wingdings" pitchFamily="2" charset="2"/>
              <a:buChar char="l"/>
            </a:pPr>
            <a:r>
              <a:rPr lang="en-US" altLang="zh-CN" sz="2600" b="1"/>
              <a:t>In terms of </a:t>
            </a:r>
            <a:r>
              <a:rPr lang="en-US" altLang="zh-CN" sz="3200" b="1" i="1">
                <a:latin typeface="Calibri" pitchFamily="34" charset="0"/>
              </a:rPr>
              <a:t>p</a:t>
            </a:r>
            <a:r>
              <a:rPr lang="en-US" altLang="zh-CN" sz="3200" b="1" i="1" baseline="-25000">
                <a:latin typeface="Calibri" pitchFamily="34" charset="0"/>
              </a:rPr>
              <a:t>i</a:t>
            </a:r>
            <a:r>
              <a:rPr lang="en-US" altLang="zh-CN" sz="2600" b="1"/>
              <a:t> , the product </a:t>
            </a:r>
            <a:r>
              <a:rPr lang="en-US" altLang="zh-CN" sz="3000" b="1" i="1">
                <a:latin typeface="Calibri" pitchFamily="34" charset="0"/>
              </a:rPr>
              <a:t>A</a:t>
            </a:r>
            <a:r>
              <a:rPr lang="en-US" altLang="zh-CN" sz="3000" b="1" i="1" baseline="-25000">
                <a:latin typeface="Calibri" pitchFamily="34" charset="0"/>
              </a:rPr>
              <a:t>3…7</a:t>
            </a:r>
            <a:r>
              <a:rPr lang="en-US" altLang="zh-CN" sz="2600" b="1"/>
              <a:t> has </a:t>
            </a:r>
            <a:br>
              <a:rPr lang="en-US" altLang="zh-CN" sz="2600" b="1"/>
            </a:br>
            <a:r>
              <a:rPr lang="en-US" altLang="zh-CN" sz="2600" b="1"/>
              <a:t>dimensions ____.</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DP Solution(III)</a:t>
            </a:r>
            <a:endParaRPr lang="zh-CN" altLang="en-US" sz="3600" kern="0" dirty="0">
              <a:latin typeface="+mj-lt"/>
              <a:cs typeface="+mj-cs"/>
            </a:endParaRPr>
          </a:p>
        </p:txBody>
      </p:sp>
      <p:sp>
        <p:nvSpPr>
          <p:cNvPr id="353282" name="Rectangle 1027"/>
          <p:cNvSpPr txBox="1">
            <a:spLocks noChangeArrowheads="1"/>
          </p:cNvSpPr>
          <p:nvPr/>
        </p:nvSpPr>
        <p:spPr bwMode="auto">
          <a:xfrm>
            <a:off x="288925" y="1652588"/>
            <a:ext cx="8855075" cy="4114800"/>
          </a:xfrm>
          <a:prstGeom prst="rect">
            <a:avLst/>
          </a:prstGeom>
          <a:noFill/>
          <a:ln w="9525">
            <a:noFill/>
            <a:miter lim="800000"/>
            <a:headEnd/>
            <a:tailEnd/>
          </a:ln>
        </p:spPr>
        <p:txBody>
          <a:bodyPr/>
          <a:lstStyle/>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The optimal cost can be described be as follows:</a:t>
            </a:r>
          </a:p>
          <a:p>
            <a:pPr marL="742950" lvl="1" indent="-285750">
              <a:spcAft>
                <a:spcPct val="20000"/>
              </a:spcAft>
              <a:buFont typeface="Arial" charset="0"/>
              <a:buChar char="–"/>
            </a:pPr>
            <a:r>
              <a:rPr lang="en-US" altLang="zh-CN" sz="2200" i="1">
                <a:solidFill>
                  <a:srgbClr val="474747"/>
                </a:solidFill>
                <a:latin typeface="Calibri" pitchFamily="34" charset="0"/>
                <a:sym typeface="Symbol" pitchFamily="18" charset="2"/>
              </a:rPr>
              <a:t>i</a:t>
            </a:r>
            <a:r>
              <a:rPr lang="en-US" altLang="zh-CN" sz="2200">
                <a:solidFill>
                  <a:srgbClr val="474747"/>
                </a:solidFill>
                <a:latin typeface="Calibri" pitchFamily="34" charset="0"/>
                <a:sym typeface="Symbol" pitchFamily="18" charset="2"/>
              </a:rPr>
              <a:t> = </a:t>
            </a:r>
            <a:r>
              <a:rPr lang="en-US" altLang="zh-CN" sz="2200" i="1">
                <a:solidFill>
                  <a:srgbClr val="474747"/>
                </a:solidFill>
                <a:latin typeface="Calibri" pitchFamily="34" charset="0"/>
              </a:rPr>
              <a:t>j</a:t>
            </a:r>
            <a:r>
              <a:rPr lang="en-US" altLang="zh-CN" sz="2200">
                <a:solidFill>
                  <a:srgbClr val="474747"/>
                </a:solidFill>
                <a:latin typeface="Calibri" pitchFamily="34" charset="0"/>
                <a:sym typeface="Symbol" pitchFamily="18" charset="2"/>
              </a:rPr>
              <a:t>    the sequence contains only 1 matrix, so </a:t>
            </a:r>
            <a:r>
              <a:rPr lang="en-US" altLang="zh-CN" sz="2200" i="1">
                <a:solidFill>
                  <a:srgbClr val="474747"/>
                </a:solidFill>
                <a:latin typeface="Calibri" pitchFamily="34" charset="0"/>
                <a:sym typeface="Symbol" pitchFamily="18" charset="2"/>
              </a:rPr>
              <a:t>m</a:t>
            </a:r>
            <a:r>
              <a:rPr lang="en-US" altLang="zh-CN" sz="2200">
                <a:solidFill>
                  <a:srgbClr val="474747"/>
                </a:solidFill>
                <a:latin typeface="Calibri" pitchFamily="34" charset="0"/>
                <a:sym typeface="Symbol" pitchFamily="18" charset="2"/>
              </a:rPr>
              <a:t>[</a:t>
            </a:r>
            <a:r>
              <a:rPr lang="en-US" altLang="zh-CN" sz="2200" i="1">
                <a:solidFill>
                  <a:srgbClr val="474747"/>
                </a:solidFill>
                <a:latin typeface="Calibri" pitchFamily="34" charset="0"/>
                <a:sym typeface="Symbol" pitchFamily="18" charset="2"/>
              </a:rPr>
              <a:t>i, j</a:t>
            </a:r>
            <a:r>
              <a:rPr lang="en-US" altLang="zh-CN" sz="2200">
                <a:solidFill>
                  <a:srgbClr val="474747"/>
                </a:solidFill>
                <a:latin typeface="Calibri" pitchFamily="34" charset="0"/>
                <a:sym typeface="Symbol" pitchFamily="18" charset="2"/>
              </a:rPr>
              <a:t>] = 0.</a:t>
            </a:r>
          </a:p>
          <a:p>
            <a:pPr marL="742950" lvl="1" indent="-285750">
              <a:spcAft>
                <a:spcPct val="20000"/>
              </a:spcAft>
              <a:buFont typeface="Arial" charset="0"/>
              <a:buChar char="–"/>
            </a:pPr>
            <a:r>
              <a:rPr lang="en-US" altLang="zh-CN" sz="2200" i="1">
                <a:solidFill>
                  <a:srgbClr val="474747"/>
                </a:solidFill>
                <a:latin typeface="Calibri" pitchFamily="34" charset="0"/>
                <a:sym typeface="Symbol" pitchFamily="18" charset="2"/>
              </a:rPr>
              <a:t>i</a:t>
            </a:r>
            <a:r>
              <a:rPr lang="en-US" altLang="zh-CN" sz="2200">
                <a:solidFill>
                  <a:srgbClr val="474747"/>
                </a:solidFill>
                <a:latin typeface="Calibri" pitchFamily="34" charset="0"/>
                <a:sym typeface="Symbol" pitchFamily="18" charset="2"/>
              </a:rPr>
              <a:t> &lt;</a:t>
            </a:r>
            <a:r>
              <a:rPr lang="en-US" altLang="zh-CN" sz="2200" i="1">
                <a:solidFill>
                  <a:srgbClr val="474747"/>
                </a:solidFill>
                <a:latin typeface="Calibri" pitchFamily="34" charset="0"/>
              </a:rPr>
              <a:t> j  </a:t>
            </a:r>
            <a:r>
              <a:rPr lang="en-US" altLang="zh-CN" sz="2200">
                <a:solidFill>
                  <a:srgbClr val="474747"/>
                </a:solidFill>
                <a:latin typeface="Calibri" pitchFamily="34" charset="0"/>
                <a:sym typeface="Symbol" pitchFamily="18" charset="2"/>
              </a:rPr>
              <a:t>  This can be split by considering each </a:t>
            </a:r>
            <a:r>
              <a:rPr lang="en-US" altLang="zh-CN" sz="2200" i="1">
                <a:solidFill>
                  <a:srgbClr val="474747"/>
                </a:solidFill>
                <a:latin typeface="Calibri" pitchFamily="34" charset="0"/>
              </a:rPr>
              <a:t>k</a:t>
            </a:r>
            <a:r>
              <a:rPr lang="en-US" altLang="zh-CN" sz="2200">
                <a:solidFill>
                  <a:srgbClr val="474747"/>
                </a:solidFill>
                <a:latin typeface="Calibri" pitchFamily="34" charset="0"/>
              </a:rPr>
              <a:t>, </a:t>
            </a:r>
            <a:r>
              <a:rPr lang="en-US" altLang="zh-CN" sz="2200" i="1">
                <a:solidFill>
                  <a:srgbClr val="474747"/>
                </a:solidFill>
                <a:latin typeface="Calibri" pitchFamily="34" charset="0"/>
              </a:rPr>
              <a:t>i </a:t>
            </a:r>
            <a:r>
              <a:rPr lang="en-US" altLang="zh-CN" sz="2200">
                <a:solidFill>
                  <a:srgbClr val="474747"/>
                </a:solidFill>
                <a:latin typeface="Calibri" pitchFamily="34" charset="0"/>
                <a:sym typeface="Symbol" pitchFamily="18" charset="2"/>
              </a:rPr>
              <a:t></a:t>
            </a:r>
            <a:r>
              <a:rPr lang="en-US" altLang="zh-CN" sz="2200" i="1">
                <a:solidFill>
                  <a:srgbClr val="474747"/>
                </a:solidFill>
                <a:latin typeface="Calibri" pitchFamily="34" charset="0"/>
              </a:rPr>
              <a:t> k </a:t>
            </a:r>
            <a:r>
              <a:rPr lang="en-US" altLang="zh-CN" sz="2200">
                <a:solidFill>
                  <a:srgbClr val="474747"/>
                </a:solidFill>
                <a:latin typeface="Calibri" pitchFamily="34" charset="0"/>
                <a:sym typeface="Symbol" pitchFamily="18" charset="2"/>
              </a:rPr>
              <a:t>&lt; </a:t>
            </a:r>
            <a:r>
              <a:rPr lang="en-US" altLang="zh-CN" sz="2200" i="1">
                <a:solidFill>
                  <a:srgbClr val="474747"/>
                </a:solidFill>
                <a:latin typeface="Calibri" pitchFamily="34" charset="0"/>
                <a:sym typeface="Symbol" pitchFamily="18" charset="2"/>
              </a:rPr>
              <a:t>j, </a:t>
            </a:r>
          </a:p>
          <a:p>
            <a:pPr marL="742950" lvl="1" indent="-285750">
              <a:spcAft>
                <a:spcPct val="20000"/>
              </a:spcAft>
            </a:pPr>
            <a:r>
              <a:rPr lang="en-US" altLang="zh-CN" sz="2200" i="1">
                <a:solidFill>
                  <a:srgbClr val="474747"/>
                </a:solidFill>
                <a:latin typeface="Calibri" pitchFamily="34" charset="0"/>
                <a:sym typeface="Symbol" pitchFamily="18" charset="2"/>
              </a:rPr>
              <a:t>                  </a:t>
            </a:r>
            <a:r>
              <a:rPr lang="en-US" altLang="zh-CN" sz="2200">
                <a:solidFill>
                  <a:srgbClr val="474747"/>
                </a:solidFill>
                <a:latin typeface="Calibri" pitchFamily="34" charset="0"/>
                <a:sym typeface="Symbol" pitchFamily="18" charset="2"/>
              </a:rPr>
              <a:t>as </a:t>
            </a:r>
            <a:r>
              <a:rPr lang="en-US" altLang="zh-CN" sz="2200" i="1">
                <a:solidFill>
                  <a:srgbClr val="474747"/>
                </a:solidFill>
                <a:latin typeface="Calibri" pitchFamily="34" charset="0"/>
              </a:rPr>
              <a:t>A</a:t>
            </a:r>
            <a:r>
              <a:rPr lang="en-US" altLang="zh-CN" sz="2200" i="1" baseline="-25000">
                <a:solidFill>
                  <a:srgbClr val="474747"/>
                </a:solidFill>
                <a:latin typeface="Calibri" pitchFamily="34" charset="0"/>
              </a:rPr>
              <a:t>i…k</a:t>
            </a:r>
            <a:r>
              <a:rPr lang="en-US" altLang="zh-CN" sz="22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i-1 </a:t>
            </a:r>
            <a:r>
              <a:rPr lang="en-US" altLang="zh-CN" sz="2200">
                <a:solidFill>
                  <a:srgbClr val="474747"/>
                </a:solidFill>
                <a:latin typeface="Calibri" pitchFamily="34" charset="0"/>
              </a:rPr>
              <a:t>x </a:t>
            </a:r>
            <a:r>
              <a:rPr lang="en-US" altLang="zh-CN" sz="2200" i="1" baseline="-250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k </a:t>
            </a:r>
            <a:r>
              <a:rPr lang="en-US" altLang="zh-CN" sz="2200">
                <a:solidFill>
                  <a:srgbClr val="474747"/>
                </a:solidFill>
                <a:latin typeface="Calibri" pitchFamily="34" charset="0"/>
              </a:rPr>
              <a:t>) </a:t>
            </a:r>
            <a:r>
              <a:rPr lang="en-US" altLang="zh-CN" sz="2200">
                <a:solidFill>
                  <a:srgbClr val="474747"/>
                </a:solidFill>
                <a:latin typeface="Calibri" pitchFamily="34" charset="0"/>
                <a:sym typeface="Symbol" pitchFamily="18" charset="2"/>
              </a:rPr>
              <a:t>times </a:t>
            </a:r>
            <a:r>
              <a:rPr lang="en-US" altLang="zh-CN" sz="2200" i="1">
                <a:solidFill>
                  <a:srgbClr val="474747"/>
                </a:solidFill>
                <a:latin typeface="Calibri" pitchFamily="34" charset="0"/>
              </a:rPr>
              <a:t>A</a:t>
            </a:r>
            <a:r>
              <a:rPr lang="en-US" altLang="zh-CN" sz="2200" i="1" baseline="-25000">
                <a:solidFill>
                  <a:srgbClr val="474747"/>
                </a:solidFill>
                <a:latin typeface="Calibri" pitchFamily="34" charset="0"/>
              </a:rPr>
              <a:t>k+1…j</a:t>
            </a:r>
            <a:r>
              <a:rPr lang="en-US" altLang="zh-CN" sz="22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k </a:t>
            </a:r>
            <a:r>
              <a:rPr lang="en-US" altLang="zh-CN" sz="2200">
                <a:solidFill>
                  <a:srgbClr val="474747"/>
                </a:solidFill>
                <a:latin typeface="Calibri" pitchFamily="34" charset="0"/>
              </a:rPr>
              <a:t>x </a:t>
            </a:r>
            <a:r>
              <a:rPr lang="en-US" altLang="zh-CN" sz="2200" i="1" baseline="-25000">
                <a:solidFill>
                  <a:srgbClr val="474747"/>
                </a:solidFill>
                <a:latin typeface="Calibri" pitchFamily="34" charset="0"/>
              </a:rPr>
              <a:t> </a:t>
            </a:r>
            <a:r>
              <a:rPr lang="en-US" altLang="zh-CN" sz="2200" i="1">
                <a:solidFill>
                  <a:srgbClr val="474747"/>
                </a:solidFill>
                <a:latin typeface="Calibri" pitchFamily="34" charset="0"/>
              </a:rPr>
              <a:t>p</a:t>
            </a:r>
            <a:r>
              <a:rPr lang="en-US" altLang="zh-CN" sz="2200" i="1" baseline="-25000">
                <a:solidFill>
                  <a:srgbClr val="474747"/>
                </a:solidFill>
                <a:latin typeface="Calibri" pitchFamily="34" charset="0"/>
              </a:rPr>
              <a:t>j</a:t>
            </a:r>
            <a:r>
              <a:rPr lang="en-US" altLang="zh-CN" sz="2200">
                <a:solidFill>
                  <a:srgbClr val="474747"/>
                </a:solidFill>
                <a:latin typeface="Calibri" pitchFamily="34" charset="0"/>
              </a:rPr>
              <a:t>).</a:t>
            </a:r>
            <a:r>
              <a:rPr lang="en-US" altLang="zh-CN" sz="2200" i="1">
                <a:solidFill>
                  <a:srgbClr val="474747"/>
                </a:solidFill>
                <a:latin typeface="Calibri" pitchFamily="34" charset="0"/>
                <a:sym typeface="Symbol" pitchFamily="18" charset="2"/>
              </a:rPr>
              <a:t> </a:t>
            </a:r>
          </a:p>
          <a:p>
            <a:pPr marL="742950" lvl="1" indent="-285750">
              <a:spcAft>
                <a:spcPct val="20000"/>
              </a:spcAft>
            </a:pPr>
            <a:endParaRPr lang="en-US" altLang="zh-CN" sz="1000" i="1">
              <a:solidFill>
                <a:srgbClr val="474747"/>
              </a:solidFill>
              <a:latin typeface="Calibri" pitchFamily="34" charset="0"/>
              <a:sym typeface="Symbol" pitchFamily="18" charset="2"/>
            </a:endParaRPr>
          </a:p>
          <a:p>
            <a:pPr marL="342900" indent="-342900">
              <a:spcAft>
                <a:spcPct val="20000"/>
              </a:spcAft>
              <a:buFont typeface="Arial" charset="0"/>
              <a:buChar char="•"/>
            </a:pPr>
            <a:r>
              <a:rPr lang="en-US" altLang="zh-CN" sz="2600">
                <a:solidFill>
                  <a:srgbClr val="474747"/>
                </a:solidFill>
                <a:latin typeface="Calibri" pitchFamily="34" charset="0"/>
                <a:sym typeface="Symbol" pitchFamily="18" charset="2"/>
              </a:rPr>
              <a:t>This suggests the following recursive rule for computing </a:t>
            </a:r>
            <a:r>
              <a:rPr lang="en-US" altLang="zh-CN" sz="2600" i="1">
                <a:solidFill>
                  <a:srgbClr val="474747"/>
                </a:solidFill>
                <a:latin typeface="Calibri" pitchFamily="34" charset="0"/>
                <a:sym typeface="Symbol" pitchFamily="18" charset="2"/>
              </a:rPr>
              <a:t>m</a:t>
            </a:r>
            <a:r>
              <a:rPr lang="en-US" altLang="zh-CN" sz="2600">
                <a:solidFill>
                  <a:srgbClr val="474747"/>
                </a:solidFill>
                <a:latin typeface="Calibri" pitchFamily="34" charset="0"/>
                <a:sym typeface="Symbol" pitchFamily="18" charset="2"/>
              </a:rPr>
              <a:t>[</a:t>
            </a:r>
            <a:r>
              <a:rPr lang="en-US" altLang="zh-CN" sz="2600" i="1">
                <a:solidFill>
                  <a:srgbClr val="474747"/>
                </a:solidFill>
                <a:latin typeface="Calibri" pitchFamily="34" charset="0"/>
                <a:sym typeface="Symbol" pitchFamily="18" charset="2"/>
              </a:rPr>
              <a:t>i, j</a:t>
            </a:r>
            <a:r>
              <a:rPr lang="en-US" altLang="zh-CN" sz="2600">
                <a:solidFill>
                  <a:srgbClr val="474747"/>
                </a:solidFill>
                <a:latin typeface="Calibri" pitchFamily="34" charset="0"/>
                <a:sym typeface="Symbol" pitchFamily="18" charset="2"/>
              </a:rPr>
              <a:t>]:</a:t>
            </a:r>
          </a:p>
          <a:p>
            <a:pPr marL="342900" indent="-342900">
              <a:spcAft>
                <a:spcPct val="20000"/>
              </a:spcAft>
              <a:buFont typeface="Wingdings" pitchFamily="2" charset="2"/>
              <a:buNone/>
            </a:pPr>
            <a:r>
              <a:rPr lang="en-US" altLang="zh-CN" sz="2600" i="1">
                <a:solidFill>
                  <a:srgbClr val="474747"/>
                </a:solidFill>
                <a:latin typeface="Calibri" pitchFamily="34" charset="0"/>
                <a:sym typeface="Symbol" pitchFamily="18" charset="2"/>
              </a:rPr>
              <a:t>     </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i</a:t>
            </a:r>
            <a:r>
              <a:rPr lang="en-US" altLang="zh-CN" sz="2600">
                <a:solidFill>
                  <a:srgbClr val="FF66FF"/>
                </a:solidFill>
                <a:latin typeface="Calibri" pitchFamily="34" charset="0"/>
                <a:sym typeface="Symbol" pitchFamily="18" charset="2"/>
              </a:rPr>
              <a:t>] = 0</a:t>
            </a:r>
          </a:p>
          <a:p>
            <a:pPr marL="342900" indent="-342900">
              <a:spcAft>
                <a:spcPct val="20000"/>
              </a:spcAft>
              <a:buFont typeface="Wingdings" pitchFamily="2" charset="2"/>
              <a:buNone/>
            </a:pPr>
            <a:r>
              <a:rPr lang="en-US" altLang="zh-CN" sz="2600" i="1">
                <a:solidFill>
                  <a:srgbClr val="FF66FF"/>
                </a:solidFill>
                <a:latin typeface="Calibri" pitchFamily="34" charset="0"/>
                <a:sym typeface="Symbol" pitchFamily="18" charset="2"/>
              </a:rPr>
              <a:t>     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j</a:t>
            </a:r>
            <a:r>
              <a:rPr lang="en-US" altLang="zh-CN" sz="2600">
                <a:solidFill>
                  <a:srgbClr val="FF66FF"/>
                </a:solidFill>
                <a:latin typeface="Calibri" pitchFamily="34" charset="0"/>
                <a:sym typeface="Symbol" pitchFamily="18" charset="2"/>
              </a:rPr>
              <a:t>] = min</a:t>
            </a:r>
            <a:r>
              <a:rPr lang="en-US" altLang="zh-CN" sz="2600" i="1" baseline="-25000">
                <a:solidFill>
                  <a:srgbClr val="FF66FF"/>
                </a:solidFill>
                <a:latin typeface="Calibri" pitchFamily="34" charset="0"/>
              </a:rPr>
              <a:t>i </a:t>
            </a:r>
            <a:r>
              <a:rPr lang="en-US" altLang="zh-CN" sz="2600" baseline="-25000">
                <a:solidFill>
                  <a:srgbClr val="FF66FF"/>
                </a:solidFill>
                <a:latin typeface="Calibri" pitchFamily="34" charset="0"/>
                <a:sym typeface="Symbol" pitchFamily="18" charset="2"/>
              </a:rPr>
              <a:t></a:t>
            </a:r>
            <a:r>
              <a:rPr lang="en-US" altLang="zh-CN" sz="2600" i="1" baseline="-25000">
                <a:solidFill>
                  <a:srgbClr val="FF66FF"/>
                </a:solidFill>
                <a:latin typeface="Calibri" pitchFamily="34" charset="0"/>
              </a:rPr>
              <a:t> k </a:t>
            </a:r>
            <a:r>
              <a:rPr lang="en-US" altLang="zh-CN" sz="2600" baseline="-25000">
                <a:solidFill>
                  <a:srgbClr val="FF66FF"/>
                </a:solidFill>
                <a:latin typeface="Calibri" pitchFamily="34" charset="0"/>
                <a:sym typeface="Symbol" pitchFamily="18" charset="2"/>
              </a:rPr>
              <a:t>&lt; </a:t>
            </a:r>
            <a:r>
              <a:rPr lang="en-US" altLang="zh-CN" sz="2600" i="1" baseline="-25000">
                <a:solidFill>
                  <a:srgbClr val="FF66FF"/>
                </a:solidFill>
                <a:latin typeface="Calibri" pitchFamily="34" charset="0"/>
                <a:sym typeface="Symbol" pitchFamily="18" charset="2"/>
              </a:rPr>
              <a:t>j</a:t>
            </a:r>
            <a:r>
              <a:rPr lang="en-US" altLang="zh-CN" sz="2600" i="1">
                <a:solidFill>
                  <a:srgbClr val="FF66FF"/>
                </a:solidFill>
                <a:latin typeface="Calibri" pitchFamily="34" charset="0"/>
                <a:sym typeface="Symbol" pitchFamily="18" charset="2"/>
              </a:rPr>
              <a:t> </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i, k</a:t>
            </a:r>
            <a:r>
              <a:rPr lang="en-US" altLang="zh-CN" sz="2600">
                <a:solidFill>
                  <a:srgbClr val="FF66FF"/>
                </a:solidFill>
                <a:latin typeface="Calibri" pitchFamily="34" charset="0"/>
                <a:sym typeface="Symbol" pitchFamily="18" charset="2"/>
              </a:rPr>
              <a:t>] + </a:t>
            </a:r>
            <a:r>
              <a:rPr lang="en-US" altLang="zh-CN" sz="2600" i="1">
                <a:solidFill>
                  <a:srgbClr val="FF66FF"/>
                </a:solidFill>
                <a:latin typeface="Calibri" pitchFamily="34" charset="0"/>
                <a:sym typeface="Symbol" pitchFamily="18" charset="2"/>
              </a:rPr>
              <a:t>m</a:t>
            </a:r>
            <a:r>
              <a:rPr lang="en-US" altLang="zh-CN" sz="2600">
                <a:solidFill>
                  <a:srgbClr val="FF66FF"/>
                </a:solidFill>
                <a:latin typeface="Calibri" pitchFamily="34" charset="0"/>
                <a:sym typeface="Symbol" pitchFamily="18" charset="2"/>
              </a:rPr>
              <a:t>[</a:t>
            </a:r>
            <a:r>
              <a:rPr lang="en-US" altLang="zh-CN" sz="2600" i="1">
                <a:solidFill>
                  <a:srgbClr val="FF66FF"/>
                </a:solidFill>
                <a:latin typeface="Calibri" pitchFamily="34" charset="0"/>
                <a:sym typeface="Symbol" pitchFamily="18" charset="2"/>
              </a:rPr>
              <a:t>k+</a:t>
            </a:r>
            <a:r>
              <a:rPr lang="en-US" altLang="zh-CN" sz="2600">
                <a:solidFill>
                  <a:srgbClr val="FF66FF"/>
                </a:solidFill>
                <a:latin typeface="Calibri" pitchFamily="34" charset="0"/>
                <a:sym typeface="Symbol" pitchFamily="18" charset="2"/>
              </a:rPr>
              <a:t>1</a:t>
            </a:r>
            <a:r>
              <a:rPr lang="en-US" altLang="zh-CN" sz="2600" i="1">
                <a:solidFill>
                  <a:srgbClr val="FF66FF"/>
                </a:solidFill>
                <a:latin typeface="Calibri" pitchFamily="34" charset="0"/>
                <a:sym typeface="Symbol" pitchFamily="18" charset="2"/>
              </a:rPr>
              <a:t>, j</a:t>
            </a:r>
            <a:r>
              <a:rPr lang="en-US" altLang="zh-CN" sz="2600">
                <a:solidFill>
                  <a:srgbClr val="FF66FF"/>
                </a:solidFill>
                <a:latin typeface="Calibri" pitchFamily="34" charset="0"/>
                <a:sym typeface="Symbol" pitchFamily="18" charset="2"/>
              </a:rPr>
              <a:t>] + </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i-1</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k</a:t>
            </a:r>
            <a:r>
              <a:rPr lang="en-US" altLang="zh-CN" sz="2600" i="1">
                <a:solidFill>
                  <a:srgbClr val="FF66FF"/>
                </a:solidFill>
                <a:latin typeface="Calibri" pitchFamily="34" charset="0"/>
              </a:rPr>
              <a:t>p</a:t>
            </a:r>
            <a:r>
              <a:rPr lang="en-US" altLang="zh-CN" sz="2600" i="1" baseline="-25000">
                <a:solidFill>
                  <a:srgbClr val="FF66FF"/>
                </a:solidFill>
                <a:latin typeface="Calibri" pitchFamily="34" charset="0"/>
              </a:rPr>
              <a:t>j </a:t>
            </a:r>
            <a:r>
              <a:rPr lang="en-US" altLang="zh-CN" sz="2600">
                <a:solidFill>
                  <a:srgbClr val="FF66FF"/>
                </a:solidFill>
                <a:latin typeface="Calibri" pitchFamily="34" charset="0"/>
              </a:rPr>
              <a:t>) for </a:t>
            </a:r>
            <a:r>
              <a:rPr lang="en-US" altLang="zh-CN" sz="2600" i="1">
                <a:solidFill>
                  <a:srgbClr val="FF66FF"/>
                </a:solidFill>
                <a:latin typeface="Calibri" pitchFamily="34" charset="0"/>
                <a:sym typeface="Symbol" pitchFamily="18" charset="2"/>
              </a:rPr>
              <a:t>i</a:t>
            </a:r>
            <a:r>
              <a:rPr lang="en-US" altLang="zh-CN" sz="2600">
                <a:solidFill>
                  <a:srgbClr val="FF66FF"/>
                </a:solidFill>
                <a:latin typeface="Calibri" pitchFamily="34" charset="0"/>
                <a:sym typeface="Symbol" pitchFamily="18" charset="2"/>
              </a:rPr>
              <a:t> &lt;</a:t>
            </a:r>
            <a:r>
              <a:rPr lang="en-US" altLang="zh-CN" sz="2600" i="1">
                <a:solidFill>
                  <a:srgbClr val="FF66FF"/>
                </a:solidFill>
                <a:latin typeface="Calibri" pitchFamily="34" charset="0"/>
              </a:rPr>
              <a:t> j</a:t>
            </a:r>
            <a:r>
              <a:rPr lang="en-US" altLang="zh-CN" sz="2600" i="1">
                <a:solidFill>
                  <a:srgbClr val="474747"/>
                </a:solidFill>
                <a:latin typeface="Calibri" pitchFamily="34"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354306"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a:t>
            </a:r>
          </a:p>
        </p:txBody>
      </p:sp>
      <p:sp>
        <p:nvSpPr>
          <p:cNvPr id="354307" name="Text Box 6"/>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355330"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endParaRPr lang="en-US" altLang="zh-CN" sz="3100">
              <a:solidFill>
                <a:srgbClr val="474747"/>
              </a:solidFill>
              <a:latin typeface="Calibri" pitchFamily="34" charset="0"/>
            </a:endParaRPr>
          </a:p>
        </p:txBody>
      </p:sp>
      <p:sp>
        <p:nvSpPr>
          <p:cNvPr id="355331"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latin typeface="Times New Roman" pitchFamily="18" charset="0"/>
                <a:sym typeface="Symbol" pitchFamily="18" charset="2"/>
              </a:rPr>
              <a:t>m</a:t>
            </a:r>
            <a:r>
              <a:rPr lang="en-US" altLang="zh-CN" sz="3000" b="1" u="sng">
                <a:latin typeface="Times New Roman" pitchFamily="18" charset="0"/>
                <a:sym typeface="Symbol" pitchFamily="18" charset="2"/>
              </a:rPr>
              <a:t>[</a:t>
            </a:r>
            <a:r>
              <a:rPr lang="en-US" altLang="zh-CN" sz="3000" b="1" i="1" u="sng">
                <a:latin typeface="Times New Roman" pitchFamily="18" charset="0"/>
                <a:sym typeface="Symbol" pitchFamily="18" charset="2"/>
              </a:rPr>
              <a:t>i, k</a:t>
            </a:r>
            <a:r>
              <a:rPr lang="en-US" altLang="zh-CN" sz="3000" b="1" u="sng">
                <a:latin typeface="Times New Roman" pitchFamily="18" charset="0"/>
                <a:sym typeface="Symbol" pitchFamily="18" charset="2"/>
              </a:rPr>
              <a:t>]</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356354"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endParaRPr lang="en-US" altLang="zh-CN" sz="3100">
              <a:solidFill>
                <a:srgbClr val="474747"/>
              </a:solidFill>
              <a:latin typeface="Calibri" pitchFamily="34" charset="0"/>
            </a:endParaRPr>
          </a:p>
        </p:txBody>
      </p:sp>
      <p:sp>
        <p:nvSpPr>
          <p:cNvPr id="356355"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a:t>
            </a:r>
            <a:r>
              <a:rPr lang="en-US" altLang="zh-CN" sz="3000" b="1" u="sng">
                <a:latin typeface="Times New Roman" pitchFamily="18" charset="0"/>
                <a:sym typeface="Symbol" pitchFamily="18" charset="2"/>
              </a:rPr>
              <a:t>+ </a:t>
            </a:r>
            <a:r>
              <a:rPr lang="en-US" altLang="zh-CN" sz="3000" b="1" i="1" u="sng">
                <a:latin typeface="Times New Roman" pitchFamily="18" charset="0"/>
                <a:sym typeface="Symbol" pitchFamily="18" charset="2"/>
              </a:rPr>
              <a:t>m</a:t>
            </a:r>
            <a:r>
              <a:rPr lang="en-US" altLang="zh-CN" sz="3000" b="1" u="sng">
                <a:latin typeface="Times New Roman" pitchFamily="18" charset="0"/>
                <a:sym typeface="Symbol" pitchFamily="18" charset="2"/>
              </a:rPr>
              <a:t>[</a:t>
            </a:r>
            <a:r>
              <a:rPr lang="en-US" altLang="zh-CN" sz="3000" b="1" i="1" u="sng">
                <a:latin typeface="Times New Roman" pitchFamily="18" charset="0"/>
                <a:sym typeface="Symbol" pitchFamily="18" charset="2"/>
              </a:rPr>
              <a:t>k+</a:t>
            </a:r>
            <a:r>
              <a:rPr lang="en-US" altLang="zh-CN" sz="3000" b="1" u="sng">
                <a:latin typeface="Times New Roman" pitchFamily="18" charset="0"/>
                <a:sym typeface="Symbol" pitchFamily="18" charset="2"/>
              </a:rPr>
              <a:t>1</a:t>
            </a:r>
            <a:r>
              <a:rPr lang="en-US" altLang="zh-CN" sz="3000" b="1" i="1" u="sng">
                <a:latin typeface="Times New Roman" pitchFamily="18" charset="0"/>
                <a:sym typeface="Symbol" pitchFamily="18" charset="2"/>
              </a:rPr>
              <a:t>, j</a:t>
            </a:r>
            <a:r>
              <a:rPr lang="en-US" altLang="zh-CN" sz="3000" b="1" u="sng">
                <a:latin typeface="Times New Roman" pitchFamily="18" charset="0"/>
                <a:sym typeface="Symbol" pitchFamily="18" charset="2"/>
              </a:rPr>
              <a:t>]</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357378"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k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mults)</a:t>
            </a:r>
          </a:p>
        </p:txBody>
      </p:sp>
      <p:sp>
        <p:nvSpPr>
          <p:cNvPr id="357379" name="Text Box 5"/>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a:t>
            </a:r>
            <a:r>
              <a:rPr lang="en-US" altLang="zh-CN" sz="3000" b="1" u="sng">
                <a:latin typeface="Times New Roman" pitchFamily="18" charset="0"/>
                <a:sym typeface="Symbol" pitchFamily="18" charset="2"/>
              </a:rPr>
              <a:t>+ </a:t>
            </a:r>
            <a:r>
              <a:rPr lang="en-US" altLang="zh-CN" sz="3000" b="1" i="1" u="sng">
                <a:latin typeface="Times New Roman" pitchFamily="18" charset="0"/>
              </a:rPr>
              <a:t>p</a:t>
            </a:r>
            <a:r>
              <a:rPr lang="en-US" altLang="zh-CN" sz="3000" b="1" i="1" u="sng" baseline="-25000">
                <a:latin typeface="Times New Roman" pitchFamily="18" charset="0"/>
              </a:rPr>
              <a:t>i-1</a:t>
            </a:r>
            <a:r>
              <a:rPr lang="en-US" altLang="zh-CN" sz="3000" b="1" i="1" u="sng">
                <a:latin typeface="Times New Roman" pitchFamily="18" charset="0"/>
              </a:rPr>
              <a:t>p</a:t>
            </a:r>
            <a:r>
              <a:rPr lang="en-US" altLang="zh-CN" sz="3000" b="1" i="1" u="sng" baseline="-25000">
                <a:latin typeface="Times New Roman" pitchFamily="18" charset="0"/>
              </a:rPr>
              <a:t>k</a:t>
            </a:r>
            <a:r>
              <a:rPr lang="en-US" altLang="zh-CN" sz="3000" b="1" i="1" u="sng">
                <a:latin typeface="Times New Roman" pitchFamily="18" charset="0"/>
              </a:rPr>
              <a:t>p</a:t>
            </a:r>
            <a:r>
              <a:rPr lang="en-US" altLang="zh-CN" sz="3000" b="1" i="1" u="sng" baseline="-25000">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Computing m[</a:t>
            </a:r>
            <a:r>
              <a:rPr lang="en-US" altLang="zh-CN" sz="3600" b="1" dirty="0" err="1">
                <a:latin typeface="+mn-lt"/>
                <a:ea typeface="+mn-ea"/>
              </a:rPr>
              <a:t>i,j</a:t>
            </a:r>
            <a:r>
              <a:rPr lang="en-US" altLang="zh-CN" sz="3600" b="1" dirty="0">
                <a:latin typeface="+mn-lt"/>
                <a:ea typeface="+mn-ea"/>
              </a:rPr>
              <a:t>]</a:t>
            </a:r>
            <a:endParaRPr lang="zh-CN" altLang="en-US" sz="3600" kern="0" dirty="0">
              <a:latin typeface="+mj-lt"/>
              <a:cs typeface="+mj-cs"/>
            </a:endParaRPr>
          </a:p>
        </p:txBody>
      </p:sp>
      <p:sp>
        <p:nvSpPr>
          <p:cNvPr id="358402" name="Rectangle 3"/>
          <p:cNvSpPr txBox="1">
            <a:spLocks noChangeArrowheads="1"/>
          </p:cNvSpPr>
          <p:nvPr/>
        </p:nvSpPr>
        <p:spPr bwMode="auto">
          <a:xfrm>
            <a:off x="223838" y="1435100"/>
            <a:ext cx="8540750" cy="41259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tabLst>
                <a:tab pos="4576763" algn="l"/>
              </a:tabLst>
            </a:pPr>
            <a:r>
              <a:rPr lang="en-US" altLang="zh-CN" sz="3200">
                <a:solidFill>
                  <a:srgbClr val="474747"/>
                </a:solidFill>
                <a:latin typeface="Calibri" pitchFamily="34" charset="0"/>
              </a:rPr>
              <a:t>For a specific </a:t>
            </a:r>
            <a:r>
              <a:rPr lang="en-US" altLang="zh-CN" sz="3100" i="1">
                <a:solidFill>
                  <a:srgbClr val="474747"/>
                </a:solidFill>
                <a:latin typeface="Calibri" pitchFamily="34" charset="0"/>
              </a:rPr>
              <a:t>k</a:t>
            </a:r>
            <a:r>
              <a:rPr lang="en-US" altLang="zh-CN" sz="3200">
                <a:solidFill>
                  <a:srgbClr val="474747"/>
                </a:solidFill>
                <a:latin typeface="Calibri" pitchFamily="34" charset="0"/>
              </a:rPr>
              <a:t>,</a:t>
            </a:r>
            <a:br>
              <a:rPr lang="en-US" altLang="zh-CN" sz="3200">
                <a:solidFill>
                  <a:srgbClr val="474747"/>
                </a:solidFill>
                <a:latin typeface="Calibri" pitchFamily="34" charset="0"/>
              </a:rPr>
            </a:br>
            <a:r>
              <a:rPr lang="en-US" altLang="zh-CN" sz="32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i</a:t>
            </a:r>
            <a:r>
              <a:rPr lang="en-US" altLang="zh-CN" sz="3100">
                <a:solidFill>
                  <a:srgbClr val="474747"/>
                </a:solidFill>
                <a:latin typeface="Calibri" pitchFamily="34" charset="0"/>
              </a:rPr>
              <a:t>, </a:t>
            </a:r>
            <a:r>
              <a:rPr lang="en-US" altLang="zh-CN" sz="3100" i="1">
                <a:solidFill>
                  <a:srgbClr val="474747"/>
                </a:solidFill>
                <a:latin typeface="Calibri" pitchFamily="34" charset="0"/>
              </a:rPr>
              <a:t>k</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k</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m</a:t>
            </a:r>
            <a:r>
              <a:rPr lang="en-US" altLang="zh-CN" sz="3100">
                <a:solidFill>
                  <a:srgbClr val="474747"/>
                </a:solidFill>
                <a:latin typeface="Calibri" pitchFamily="34" charset="0"/>
              </a:rPr>
              <a:t>[</a:t>
            </a:r>
            <a:r>
              <a:rPr lang="en-US" altLang="zh-CN" sz="3100" i="1">
                <a:solidFill>
                  <a:srgbClr val="474747"/>
                </a:solidFill>
                <a:latin typeface="Calibri" pitchFamily="34" charset="0"/>
              </a:rPr>
              <a:t>k</a:t>
            </a:r>
            <a:r>
              <a:rPr lang="en-US" altLang="zh-CN" sz="3100">
                <a:solidFill>
                  <a:srgbClr val="474747"/>
                </a:solidFill>
                <a:latin typeface="Calibri" pitchFamily="34" charset="0"/>
              </a:rPr>
              <a:t>+1, </a:t>
            </a:r>
            <a:r>
              <a:rPr lang="en-US" altLang="zh-CN" sz="3100" i="1">
                <a:solidFill>
                  <a:srgbClr val="474747"/>
                </a:solidFill>
                <a:latin typeface="Calibri" pitchFamily="34" charset="0"/>
              </a:rPr>
              <a:t>j</a:t>
            </a:r>
            <a:r>
              <a:rPr lang="en-US" altLang="zh-CN" sz="3100">
                <a:solidFill>
                  <a:srgbClr val="474747"/>
                </a:solidFill>
                <a:latin typeface="Calibri" pitchFamily="34" charset="0"/>
              </a:rPr>
              <a:t>] mults)</a:t>
            </a:r>
            <a:br>
              <a:rPr lang="en-US" altLang="zh-CN" sz="3100">
                <a:solidFill>
                  <a:srgbClr val="474747"/>
                </a:solidFill>
                <a:latin typeface="Calibri" pitchFamily="34" charset="0"/>
              </a:rPr>
            </a:br>
            <a:r>
              <a:rPr lang="en-US" altLang="zh-CN" sz="3100">
                <a:solidFill>
                  <a:srgbClr val="474747"/>
                </a:solidFill>
                <a:latin typeface="Calibri" pitchFamily="34" charset="0"/>
              </a:rPr>
              <a:t>  = </a:t>
            </a:r>
            <a:r>
              <a:rPr lang="en-US" altLang="zh-CN" sz="3100" i="1">
                <a:solidFill>
                  <a:srgbClr val="474747"/>
                </a:solidFill>
                <a:latin typeface="Calibri" pitchFamily="34" charset="0"/>
              </a:rPr>
              <a:t>A</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i</a:t>
            </a:r>
            <a:r>
              <a:rPr lang="en-US" altLang="zh-CN" sz="3100" baseline="-25000">
                <a:solidFill>
                  <a:srgbClr val="474747"/>
                </a:solidFill>
                <a:latin typeface="Calibri" pitchFamily="34" charset="0"/>
              </a:rPr>
              <a:t>-1</a:t>
            </a:r>
            <a:r>
              <a:rPr lang="en-US" altLang="zh-CN" sz="3100" i="1" baseline="-25000">
                <a:solidFill>
                  <a:srgbClr val="474747"/>
                </a:solidFill>
                <a:latin typeface="Calibri" pitchFamily="34" charset="0"/>
              </a:rPr>
              <a:t>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k </a:t>
            </a:r>
            <a:r>
              <a:rPr lang="en-US" altLang="zh-CN" sz="3100" i="1">
                <a:solidFill>
                  <a:srgbClr val="474747"/>
                </a:solidFill>
                <a:latin typeface="Calibri" pitchFamily="34" charset="0"/>
              </a:rPr>
              <a:t>p</a:t>
            </a:r>
            <a:r>
              <a:rPr lang="en-US" altLang="zh-CN" sz="3100" i="1" baseline="-25000">
                <a:solidFill>
                  <a:srgbClr val="474747"/>
                </a:solidFill>
                <a:latin typeface="Calibri" pitchFamily="34" charset="0"/>
              </a:rPr>
              <a:t>j</a:t>
            </a:r>
            <a:r>
              <a:rPr lang="en-US" altLang="zh-CN" sz="3100">
                <a:solidFill>
                  <a:srgbClr val="474747"/>
                </a:solidFill>
                <a:latin typeface="Calibri" pitchFamily="34" charset="0"/>
              </a:rPr>
              <a:t> mults)</a:t>
            </a:r>
          </a:p>
          <a:p>
            <a:pPr marL="342900" indent="-342900">
              <a:spcBef>
                <a:spcPct val="40000"/>
              </a:spcBef>
              <a:buFont typeface="Arial" charset="0"/>
              <a:buChar char="•"/>
              <a:tabLst>
                <a:tab pos="4576763" algn="l"/>
              </a:tabLst>
            </a:pPr>
            <a:r>
              <a:rPr lang="en-US" altLang="zh-CN" sz="3100">
                <a:solidFill>
                  <a:srgbClr val="474747"/>
                </a:solidFill>
                <a:latin typeface="Calibri" pitchFamily="34" charset="0"/>
              </a:rPr>
              <a:t>For solution, evaluate for all </a:t>
            </a:r>
            <a:r>
              <a:rPr lang="en-US" altLang="zh-CN" sz="3100" i="1">
                <a:solidFill>
                  <a:srgbClr val="474747"/>
                </a:solidFill>
                <a:latin typeface="Calibri" pitchFamily="34" charset="0"/>
              </a:rPr>
              <a:t>k</a:t>
            </a:r>
            <a:r>
              <a:rPr lang="en-US" altLang="zh-CN" sz="3100">
                <a:solidFill>
                  <a:srgbClr val="474747"/>
                </a:solidFill>
                <a:latin typeface="Calibri" pitchFamily="34" charset="0"/>
              </a:rPr>
              <a:t> and take minimum.</a:t>
            </a:r>
            <a:endParaRPr lang="en-US" altLang="zh-CN" sz="3000">
              <a:solidFill>
                <a:srgbClr val="FF66FF"/>
              </a:solidFill>
              <a:latin typeface="Calibri" pitchFamily="34" charset="0"/>
            </a:endParaRPr>
          </a:p>
        </p:txBody>
      </p:sp>
      <p:sp>
        <p:nvSpPr>
          <p:cNvPr id="358403" name="Text Box 4"/>
          <p:cNvSpPr txBox="1">
            <a:spLocks noChangeArrowheads="1"/>
          </p:cNvSpPr>
          <p:nvPr/>
        </p:nvSpPr>
        <p:spPr bwMode="auto">
          <a:xfrm>
            <a:off x="463550" y="5707063"/>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a:t>
            </a:r>
            <a:r>
              <a:rPr lang="en-US" altLang="zh-CN" sz="3000" b="1" u="sng">
                <a:latin typeface="Times New Roman" pitchFamily="18" charset="0"/>
                <a:sym typeface="Symbol" pitchFamily="18" charset="2"/>
              </a:rPr>
              <a:t>min</a:t>
            </a:r>
            <a:r>
              <a:rPr lang="en-US" altLang="zh-CN" sz="3000" b="1" i="1" u="sng" baseline="-25000">
                <a:latin typeface="Times New Roman" pitchFamily="18" charset="0"/>
              </a:rPr>
              <a:t>i </a:t>
            </a:r>
            <a:r>
              <a:rPr lang="en-US" altLang="zh-CN" sz="3000" b="1" u="sng" baseline="-25000">
                <a:latin typeface="Times New Roman" pitchFamily="18" charset="0"/>
                <a:sym typeface="Symbol" pitchFamily="18" charset="2"/>
              </a:rPr>
              <a:t></a:t>
            </a:r>
            <a:r>
              <a:rPr lang="en-US" altLang="zh-CN" sz="3000" b="1" i="1" u="sng" baseline="-25000">
                <a:latin typeface="Times New Roman" pitchFamily="18" charset="0"/>
              </a:rPr>
              <a:t> k </a:t>
            </a:r>
            <a:r>
              <a:rPr lang="en-US" altLang="zh-CN" sz="3000" b="1" u="sng" baseline="-25000">
                <a:latin typeface="Times New Roman" pitchFamily="18" charset="0"/>
                <a:sym typeface="Symbol" pitchFamily="18" charset="2"/>
              </a:rPr>
              <a:t>&lt; </a:t>
            </a:r>
            <a:r>
              <a:rPr lang="en-US" altLang="zh-CN" sz="3000" b="1" i="1" u="sng" baseline="-25000">
                <a:latin typeface="Times New Roman" pitchFamily="18" charset="0"/>
                <a:sym typeface="Symbol" pitchFamily="18" charset="2"/>
              </a:rPr>
              <a:t>j</a:t>
            </a:r>
            <a:r>
              <a:rPr lang="en-US" altLang="zh-CN" sz="3000" b="1" i="1" u="sng">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graphicFrame>
        <p:nvGraphicFramePr>
          <p:cNvPr id="8576" name="Object 384"/>
          <p:cNvGraphicFramePr>
            <a:graphicFrameLocks noChangeAspect="1"/>
          </p:cNvGraphicFramePr>
          <p:nvPr/>
        </p:nvGraphicFramePr>
        <p:xfrm>
          <a:off x="2987675" y="1341438"/>
          <a:ext cx="4186238" cy="615950"/>
        </p:xfrm>
        <a:graphic>
          <a:graphicData uri="http://schemas.openxmlformats.org/presentationml/2006/ole">
            <p:oleObj spid="_x0000_s8576" name="数式" r:id="rId3" imgW="1638300" imgH="241300" progId="Equation.3">
              <p:embed/>
            </p:oleObj>
          </a:graphicData>
        </a:graphic>
      </p:graphicFrame>
      <p:graphicFrame>
        <p:nvGraphicFramePr>
          <p:cNvPr id="8577" name="Object 385"/>
          <p:cNvGraphicFramePr>
            <a:graphicFrameLocks noChangeAspect="1"/>
          </p:cNvGraphicFramePr>
          <p:nvPr/>
        </p:nvGraphicFramePr>
        <p:xfrm>
          <a:off x="1008063" y="1385888"/>
          <a:ext cx="1839912" cy="573087"/>
        </p:xfrm>
        <a:graphic>
          <a:graphicData uri="http://schemas.openxmlformats.org/presentationml/2006/ole">
            <p:oleObj spid="_x0000_s8577" name="公式" r:id="rId4" imgW="774364" imgH="241195" progId="Equation.3">
              <p:embed/>
            </p:oleObj>
          </a:graphicData>
        </a:graphic>
      </p:graphicFrame>
      <p:grpSp>
        <p:nvGrpSpPr>
          <p:cNvPr id="8582" name="Group 6"/>
          <p:cNvGrpSpPr>
            <a:grpSpLocks/>
          </p:cNvGrpSpPr>
          <p:nvPr/>
        </p:nvGrpSpPr>
        <p:grpSpPr bwMode="auto">
          <a:xfrm>
            <a:off x="971550" y="2193925"/>
            <a:ext cx="2232025" cy="577850"/>
            <a:chOff x="747" y="3562"/>
            <a:chExt cx="2374" cy="364"/>
          </a:xfrm>
        </p:grpSpPr>
        <p:sp>
          <p:nvSpPr>
            <p:cNvPr id="8583" name="Text Box 7"/>
            <p:cNvSpPr txBox="1">
              <a:spLocks noChangeArrowheads="1"/>
            </p:cNvSpPr>
            <p:nvPr/>
          </p:nvSpPr>
          <p:spPr bwMode="auto">
            <a:xfrm>
              <a:off x="747" y="3593"/>
              <a:ext cx="666" cy="291"/>
            </a:xfrm>
            <a:prstGeom prst="rect">
              <a:avLst/>
            </a:prstGeom>
            <a:noFill/>
            <a:ln w="9525">
              <a:noFill/>
              <a:miter lim="800000"/>
              <a:headEnd/>
              <a:tailEnd/>
            </a:ln>
          </p:spPr>
          <p:txBody>
            <a:bodyPr wrap="none">
              <a:spAutoFit/>
            </a:bodyPr>
            <a:lstStyle/>
            <a:p>
              <a:r>
                <a:rPr kumimoji="1" lang="zh-CN" altLang="en-US" sz="2400">
                  <a:latin typeface="Verdana" pitchFamily="34" charset="0"/>
                  <a:ea typeface="黑体" pitchFamily="2" charset="-122"/>
                </a:rPr>
                <a:t>        </a:t>
              </a:r>
              <a:endParaRPr kumimoji="1" lang="ja-JP" altLang="en-US" sz="2400">
                <a:latin typeface="Verdana" pitchFamily="34" charset="0"/>
                <a:ea typeface="黑体" pitchFamily="2" charset="-122"/>
              </a:endParaRPr>
            </a:p>
          </p:txBody>
        </p:sp>
        <p:graphicFrame>
          <p:nvGraphicFramePr>
            <p:cNvPr id="8578" name="Object 386"/>
            <p:cNvGraphicFramePr>
              <a:graphicFrameLocks noChangeAspect="1"/>
            </p:cNvGraphicFramePr>
            <p:nvPr/>
          </p:nvGraphicFramePr>
          <p:xfrm>
            <a:off x="1068" y="3584"/>
            <a:ext cx="751" cy="342"/>
          </p:xfrm>
          <a:graphic>
            <a:graphicData uri="http://schemas.openxmlformats.org/presentationml/2006/ole">
              <p:oleObj spid="_x0000_s8578" name="Equation" r:id="rId5" imgW="279400" imgH="228600" progId="Equation.3">
                <p:embed/>
              </p:oleObj>
            </a:graphicData>
          </a:graphic>
        </p:graphicFrame>
        <p:graphicFrame>
          <p:nvGraphicFramePr>
            <p:cNvPr id="8579" name="Object 387"/>
            <p:cNvGraphicFramePr>
              <a:graphicFrameLocks noChangeAspect="1"/>
            </p:cNvGraphicFramePr>
            <p:nvPr/>
          </p:nvGraphicFramePr>
          <p:xfrm>
            <a:off x="2342" y="3562"/>
            <a:ext cx="779" cy="342"/>
          </p:xfrm>
          <a:graphic>
            <a:graphicData uri="http://schemas.openxmlformats.org/presentationml/2006/ole">
              <p:oleObj spid="_x0000_s8579" name="数式" r:id="rId6" imgW="520700" imgH="228600" progId="Equation.3">
                <p:embed/>
              </p:oleObj>
            </a:graphicData>
          </a:graphic>
        </p:graphicFrame>
      </p:grpSp>
      <p:graphicFrame>
        <p:nvGraphicFramePr>
          <p:cNvPr id="4" name="Object 388"/>
          <p:cNvGraphicFramePr>
            <a:graphicFrameLocks noChangeAspect="1"/>
          </p:cNvGraphicFramePr>
          <p:nvPr/>
        </p:nvGraphicFramePr>
        <p:xfrm>
          <a:off x="971550" y="3068638"/>
          <a:ext cx="6858000" cy="1144587"/>
        </p:xfrm>
        <a:graphic>
          <a:graphicData uri="http://schemas.openxmlformats.org/presentationml/2006/ole">
            <p:oleObj spid="_x0000_s8580" name="数式" r:id="rId7" imgW="3200400" imgH="533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Implementation</a:t>
            </a:r>
            <a:endParaRPr altLang="en-US" dirty="0"/>
          </a:p>
        </p:txBody>
      </p:sp>
      <p:pic>
        <p:nvPicPr>
          <p:cNvPr id="361474" name="Picture 1" descr="C:\Users\hp\AppData\Roaming\Tencent\Users\648774553\QQ\WinTemp\RichOle\IBZ(@J~)UM`Q0Q70~333`6P.jpg"/>
          <p:cNvPicPr>
            <a:picLocks noChangeAspect="1" noChangeArrowheads="1"/>
          </p:cNvPicPr>
          <p:nvPr/>
        </p:nvPicPr>
        <p:blipFill>
          <a:blip r:embed="rId2"/>
          <a:srcRect/>
          <a:stretch>
            <a:fillRect/>
          </a:stretch>
        </p:blipFill>
        <p:spPr bwMode="auto">
          <a:xfrm>
            <a:off x="395288" y="1304925"/>
            <a:ext cx="6257925" cy="4410075"/>
          </a:xfrm>
          <a:prstGeom prst="rect">
            <a:avLst/>
          </a:prstGeom>
          <a:noFill/>
          <a:ln w="9525">
            <a:noFill/>
            <a:miter lim="800000"/>
            <a:headEnd/>
            <a:tailEnd/>
          </a:ln>
        </p:spPr>
      </p:pic>
      <p:sp>
        <p:nvSpPr>
          <p:cNvPr id="361475" name="TextBox 3"/>
          <p:cNvSpPr txBox="1">
            <a:spLocks noChangeArrowheads="1"/>
          </p:cNvSpPr>
          <p:nvPr/>
        </p:nvSpPr>
        <p:spPr bwMode="auto">
          <a:xfrm>
            <a:off x="4000500" y="5000625"/>
            <a:ext cx="1714500" cy="369888"/>
          </a:xfrm>
          <a:prstGeom prst="rect">
            <a:avLst/>
          </a:prstGeom>
          <a:noFill/>
          <a:ln w="9525">
            <a:noFill/>
            <a:miter lim="800000"/>
            <a:headEnd/>
            <a:tailEnd/>
          </a:ln>
        </p:spPr>
        <p:txBody>
          <a:bodyPr>
            <a:spAutoFit/>
          </a:bodyPr>
          <a:lstStyle/>
          <a:p>
            <a:r>
              <a:rPr lang="zh-CN" altLang="en-US">
                <a:solidFill>
                  <a:srgbClr val="FFC000"/>
                </a:solidFill>
              </a:rPr>
              <a:t>记录拆分处</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Text Box 2"/>
          <p:cNvSpPr txBox="1">
            <a:spLocks noChangeArrowheads="1"/>
          </p:cNvSpPr>
          <p:nvPr/>
        </p:nvSpPr>
        <p:spPr bwMode="auto">
          <a:xfrm>
            <a:off x="909638" y="1712913"/>
            <a:ext cx="7053262" cy="519112"/>
          </a:xfrm>
          <a:prstGeom prst="rect">
            <a:avLst/>
          </a:prstGeom>
          <a:noFill/>
          <a:ln w="9525">
            <a:noFill/>
            <a:miter lim="800000"/>
            <a:headEnd/>
            <a:tailEnd/>
          </a:ln>
        </p:spPr>
        <p:txBody>
          <a:bodyPr>
            <a:spAutoFit/>
          </a:bodyPr>
          <a:lstStyle/>
          <a:p>
            <a:r>
              <a:rPr lang="zh-CN" altLang="en-US" sz="2400"/>
              <a:t>           </a:t>
            </a:r>
            <a:r>
              <a:rPr lang="en-US" altLang="zh-CN" sz="2800" b="1" i="1">
                <a:latin typeface="Times New Roman" pitchFamily="18" charset="0"/>
              </a:rPr>
              <a:t>A</a:t>
            </a:r>
            <a:r>
              <a:rPr lang="en-US" altLang="zh-CN" sz="2800" b="1" baseline="-25000">
                <a:latin typeface="Times New Roman" pitchFamily="18" charset="0"/>
              </a:rPr>
              <a:t>1  </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2</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3</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4</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5</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6 </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7</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8</a:t>
            </a:r>
            <a:r>
              <a:rPr lang="en-US" altLang="zh-CN" sz="2800" baseline="-25000">
                <a:latin typeface="Times New Roman" pitchFamily="18" charset="0"/>
              </a:rPr>
              <a:t> </a:t>
            </a:r>
            <a:endParaRPr lang="en-US" altLang="zh-CN" sz="2400"/>
          </a:p>
        </p:txBody>
      </p:sp>
      <p:sp>
        <p:nvSpPr>
          <p:cNvPr id="362498" name="Line 3"/>
          <p:cNvSpPr>
            <a:spLocks noChangeShapeType="1"/>
          </p:cNvSpPr>
          <p:nvPr/>
        </p:nvSpPr>
        <p:spPr bwMode="auto">
          <a:xfrm>
            <a:off x="1917700" y="2376488"/>
            <a:ext cx="1079500" cy="0"/>
          </a:xfrm>
          <a:prstGeom prst="line">
            <a:avLst/>
          </a:prstGeom>
          <a:noFill/>
          <a:ln w="38100">
            <a:solidFill>
              <a:srgbClr val="009200"/>
            </a:solidFill>
            <a:round/>
            <a:headEnd/>
            <a:tailEnd/>
          </a:ln>
        </p:spPr>
        <p:txBody>
          <a:bodyPr/>
          <a:lstStyle/>
          <a:p>
            <a:endParaRPr lang="zh-CN" altLang="en-US"/>
          </a:p>
        </p:txBody>
      </p:sp>
      <p:sp>
        <p:nvSpPr>
          <p:cNvPr id="362499" name="Line 4"/>
          <p:cNvSpPr>
            <a:spLocks noChangeShapeType="1"/>
          </p:cNvSpPr>
          <p:nvPr/>
        </p:nvSpPr>
        <p:spPr bwMode="auto">
          <a:xfrm>
            <a:off x="2638425" y="2447925"/>
            <a:ext cx="1079500" cy="0"/>
          </a:xfrm>
          <a:prstGeom prst="line">
            <a:avLst/>
          </a:prstGeom>
          <a:noFill/>
          <a:ln w="38100">
            <a:solidFill>
              <a:srgbClr val="009200"/>
            </a:solidFill>
            <a:round/>
            <a:headEnd/>
            <a:tailEnd/>
          </a:ln>
        </p:spPr>
        <p:txBody>
          <a:bodyPr/>
          <a:lstStyle/>
          <a:p>
            <a:endParaRPr lang="zh-CN" altLang="en-US"/>
          </a:p>
        </p:txBody>
      </p:sp>
      <p:sp>
        <p:nvSpPr>
          <p:cNvPr id="362500" name="Line 5"/>
          <p:cNvSpPr>
            <a:spLocks noChangeShapeType="1"/>
          </p:cNvSpPr>
          <p:nvPr/>
        </p:nvSpPr>
        <p:spPr bwMode="auto">
          <a:xfrm>
            <a:off x="3430588" y="2519363"/>
            <a:ext cx="1079500" cy="0"/>
          </a:xfrm>
          <a:prstGeom prst="line">
            <a:avLst/>
          </a:prstGeom>
          <a:noFill/>
          <a:ln w="38100">
            <a:solidFill>
              <a:srgbClr val="009200"/>
            </a:solidFill>
            <a:round/>
            <a:headEnd/>
            <a:tailEnd/>
          </a:ln>
        </p:spPr>
        <p:txBody>
          <a:bodyPr/>
          <a:lstStyle/>
          <a:p>
            <a:endParaRPr lang="zh-CN" altLang="en-US"/>
          </a:p>
        </p:txBody>
      </p:sp>
      <p:sp>
        <p:nvSpPr>
          <p:cNvPr id="362501" name="Line 6"/>
          <p:cNvSpPr>
            <a:spLocks noChangeShapeType="1"/>
          </p:cNvSpPr>
          <p:nvPr/>
        </p:nvSpPr>
        <p:spPr bwMode="auto">
          <a:xfrm>
            <a:off x="4222750" y="2592388"/>
            <a:ext cx="1079500" cy="0"/>
          </a:xfrm>
          <a:prstGeom prst="line">
            <a:avLst/>
          </a:prstGeom>
          <a:noFill/>
          <a:ln w="38100">
            <a:solidFill>
              <a:srgbClr val="009200"/>
            </a:solidFill>
            <a:round/>
            <a:headEnd/>
            <a:tailEnd/>
          </a:ln>
        </p:spPr>
        <p:txBody>
          <a:bodyPr/>
          <a:lstStyle/>
          <a:p>
            <a:endParaRPr lang="zh-CN" altLang="en-US"/>
          </a:p>
        </p:txBody>
      </p:sp>
      <p:sp>
        <p:nvSpPr>
          <p:cNvPr id="362502" name="Line 7"/>
          <p:cNvSpPr>
            <a:spLocks noChangeShapeType="1"/>
          </p:cNvSpPr>
          <p:nvPr/>
        </p:nvSpPr>
        <p:spPr bwMode="auto">
          <a:xfrm>
            <a:off x="5014913" y="2663825"/>
            <a:ext cx="1079500" cy="0"/>
          </a:xfrm>
          <a:prstGeom prst="line">
            <a:avLst/>
          </a:prstGeom>
          <a:noFill/>
          <a:ln w="38100">
            <a:solidFill>
              <a:srgbClr val="009200"/>
            </a:solidFill>
            <a:round/>
            <a:headEnd/>
            <a:tailEnd/>
          </a:ln>
        </p:spPr>
        <p:txBody>
          <a:bodyPr/>
          <a:lstStyle/>
          <a:p>
            <a:endParaRPr lang="zh-CN" altLang="en-US"/>
          </a:p>
        </p:txBody>
      </p:sp>
      <p:sp>
        <p:nvSpPr>
          <p:cNvPr id="362503" name="Line 8"/>
          <p:cNvSpPr>
            <a:spLocks noChangeShapeType="1"/>
          </p:cNvSpPr>
          <p:nvPr/>
        </p:nvSpPr>
        <p:spPr bwMode="auto">
          <a:xfrm>
            <a:off x="5807075" y="2735263"/>
            <a:ext cx="1079500" cy="0"/>
          </a:xfrm>
          <a:prstGeom prst="line">
            <a:avLst/>
          </a:prstGeom>
          <a:noFill/>
          <a:ln w="38100">
            <a:solidFill>
              <a:srgbClr val="009200"/>
            </a:solidFill>
            <a:round/>
            <a:headEnd/>
            <a:tailEnd/>
          </a:ln>
        </p:spPr>
        <p:txBody>
          <a:bodyPr/>
          <a:lstStyle/>
          <a:p>
            <a:endParaRPr lang="zh-CN" altLang="en-US"/>
          </a:p>
        </p:txBody>
      </p:sp>
      <p:sp>
        <p:nvSpPr>
          <p:cNvPr id="362504" name="Line 9"/>
          <p:cNvSpPr>
            <a:spLocks noChangeShapeType="1"/>
          </p:cNvSpPr>
          <p:nvPr/>
        </p:nvSpPr>
        <p:spPr bwMode="auto">
          <a:xfrm>
            <a:off x="6599238" y="2808288"/>
            <a:ext cx="1150937" cy="0"/>
          </a:xfrm>
          <a:prstGeom prst="line">
            <a:avLst/>
          </a:prstGeom>
          <a:noFill/>
          <a:ln w="38100">
            <a:solidFill>
              <a:srgbClr val="009200"/>
            </a:solidFill>
            <a:round/>
            <a:headEnd/>
            <a:tailEnd/>
          </a:ln>
        </p:spPr>
        <p:txBody>
          <a:bodyPr/>
          <a:lstStyle/>
          <a:p>
            <a:endParaRPr lang="zh-CN" altLang="en-US"/>
          </a:p>
        </p:txBody>
      </p:sp>
      <p:sp>
        <p:nvSpPr>
          <p:cNvPr id="362505" name="Line 10"/>
          <p:cNvSpPr>
            <a:spLocks noChangeShapeType="1"/>
          </p:cNvSpPr>
          <p:nvPr/>
        </p:nvSpPr>
        <p:spPr bwMode="auto">
          <a:xfrm>
            <a:off x="1917700" y="3743325"/>
            <a:ext cx="2520950" cy="0"/>
          </a:xfrm>
          <a:prstGeom prst="line">
            <a:avLst/>
          </a:prstGeom>
          <a:noFill/>
          <a:ln w="38100">
            <a:solidFill>
              <a:srgbClr val="009200"/>
            </a:solidFill>
            <a:round/>
            <a:headEnd/>
            <a:tailEnd/>
          </a:ln>
        </p:spPr>
        <p:txBody>
          <a:bodyPr/>
          <a:lstStyle/>
          <a:p>
            <a:endParaRPr lang="zh-CN" altLang="en-US"/>
          </a:p>
        </p:txBody>
      </p:sp>
      <p:sp>
        <p:nvSpPr>
          <p:cNvPr id="362506" name="Line 11"/>
          <p:cNvSpPr>
            <a:spLocks noChangeShapeType="1"/>
          </p:cNvSpPr>
          <p:nvPr/>
        </p:nvSpPr>
        <p:spPr bwMode="auto">
          <a:xfrm>
            <a:off x="2781300" y="3816350"/>
            <a:ext cx="2592388" cy="0"/>
          </a:xfrm>
          <a:prstGeom prst="line">
            <a:avLst/>
          </a:prstGeom>
          <a:noFill/>
          <a:ln w="38100">
            <a:solidFill>
              <a:srgbClr val="009200"/>
            </a:solidFill>
            <a:round/>
            <a:headEnd/>
            <a:tailEnd/>
          </a:ln>
        </p:spPr>
        <p:txBody>
          <a:bodyPr/>
          <a:lstStyle/>
          <a:p>
            <a:endParaRPr lang="zh-CN" altLang="en-US"/>
          </a:p>
        </p:txBody>
      </p:sp>
      <p:sp>
        <p:nvSpPr>
          <p:cNvPr id="362507" name="Line 12"/>
          <p:cNvSpPr>
            <a:spLocks noChangeShapeType="1"/>
          </p:cNvSpPr>
          <p:nvPr/>
        </p:nvSpPr>
        <p:spPr bwMode="auto">
          <a:xfrm>
            <a:off x="3573463" y="3887788"/>
            <a:ext cx="2592387" cy="0"/>
          </a:xfrm>
          <a:prstGeom prst="line">
            <a:avLst/>
          </a:prstGeom>
          <a:noFill/>
          <a:ln w="38100">
            <a:solidFill>
              <a:srgbClr val="009200"/>
            </a:solidFill>
            <a:round/>
            <a:headEnd/>
            <a:tailEnd/>
          </a:ln>
        </p:spPr>
        <p:txBody>
          <a:bodyPr/>
          <a:lstStyle/>
          <a:p>
            <a:endParaRPr lang="zh-CN" altLang="en-US"/>
          </a:p>
        </p:txBody>
      </p:sp>
      <p:sp>
        <p:nvSpPr>
          <p:cNvPr id="362508" name="Line 13"/>
          <p:cNvSpPr>
            <a:spLocks noChangeShapeType="1"/>
          </p:cNvSpPr>
          <p:nvPr/>
        </p:nvSpPr>
        <p:spPr bwMode="auto">
          <a:xfrm>
            <a:off x="4294188" y="3959225"/>
            <a:ext cx="2736850" cy="0"/>
          </a:xfrm>
          <a:prstGeom prst="line">
            <a:avLst/>
          </a:prstGeom>
          <a:noFill/>
          <a:ln w="38100">
            <a:solidFill>
              <a:srgbClr val="009200"/>
            </a:solidFill>
            <a:round/>
            <a:headEnd/>
            <a:tailEnd/>
          </a:ln>
        </p:spPr>
        <p:txBody>
          <a:bodyPr/>
          <a:lstStyle/>
          <a:p>
            <a:endParaRPr lang="zh-CN" altLang="en-US"/>
          </a:p>
        </p:txBody>
      </p:sp>
      <p:sp>
        <p:nvSpPr>
          <p:cNvPr id="362509" name="Line 14"/>
          <p:cNvSpPr>
            <a:spLocks noChangeShapeType="1"/>
          </p:cNvSpPr>
          <p:nvPr/>
        </p:nvSpPr>
        <p:spPr bwMode="auto">
          <a:xfrm>
            <a:off x="5157788" y="4032250"/>
            <a:ext cx="2592387" cy="0"/>
          </a:xfrm>
          <a:prstGeom prst="line">
            <a:avLst/>
          </a:prstGeom>
          <a:noFill/>
          <a:ln w="38100">
            <a:solidFill>
              <a:srgbClr val="009200"/>
            </a:solidFill>
            <a:round/>
            <a:headEnd/>
            <a:tailEnd/>
          </a:ln>
        </p:spPr>
        <p:txBody>
          <a:bodyPr/>
          <a:lstStyle/>
          <a:p>
            <a:endParaRPr lang="zh-CN" altLang="en-US"/>
          </a:p>
        </p:txBody>
      </p:sp>
      <p:sp>
        <p:nvSpPr>
          <p:cNvPr id="362510" name="Line 15"/>
          <p:cNvSpPr>
            <a:spLocks noChangeShapeType="1"/>
          </p:cNvSpPr>
          <p:nvPr/>
        </p:nvSpPr>
        <p:spPr bwMode="auto">
          <a:xfrm>
            <a:off x="1919288" y="3068638"/>
            <a:ext cx="1798637" cy="0"/>
          </a:xfrm>
          <a:prstGeom prst="line">
            <a:avLst/>
          </a:prstGeom>
          <a:noFill/>
          <a:ln w="38100">
            <a:solidFill>
              <a:srgbClr val="009200"/>
            </a:solidFill>
            <a:round/>
            <a:headEnd/>
            <a:tailEnd/>
          </a:ln>
        </p:spPr>
        <p:txBody>
          <a:bodyPr/>
          <a:lstStyle/>
          <a:p>
            <a:endParaRPr lang="zh-CN" altLang="en-US"/>
          </a:p>
        </p:txBody>
      </p:sp>
      <p:sp>
        <p:nvSpPr>
          <p:cNvPr id="362511" name="Line 16"/>
          <p:cNvSpPr>
            <a:spLocks noChangeShapeType="1"/>
          </p:cNvSpPr>
          <p:nvPr/>
        </p:nvSpPr>
        <p:spPr bwMode="auto">
          <a:xfrm>
            <a:off x="2709863" y="3168650"/>
            <a:ext cx="1800225" cy="0"/>
          </a:xfrm>
          <a:prstGeom prst="line">
            <a:avLst/>
          </a:prstGeom>
          <a:noFill/>
          <a:ln w="38100">
            <a:solidFill>
              <a:srgbClr val="009200"/>
            </a:solidFill>
            <a:round/>
            <a:headEnd/>
            <a:tailEnd/>
          </a:ln>
        </p:spPr>
        <p:txBody>
          <a:bodyPr/>
          <a:lstStyle/>
          <a:p>
            <a:endParaRPr lang="zh-CN" altLang="en-US"/>
          </a:p>
        </p:txBody>
      </p:sp>
      <p:sp>
        <p:nvSpPr>
          <p:cNvPr id="362512" name="Line 17"/>
          <p:cNvSpPr>
            <a:spLocks noChangeShapeType="1"/>
          </p:cNvSpPr>
          <p:nvPr/>
        </p:nvSpPr>
        <p:spPr bwMode="auto">
          <a:xfrm>
            <a:off x="3646488" y="3240088"/>
            <a:ext cx="1727200" cy="0"/>
          </a:xfrm>
          <a:prstGeom prst="line">
            <a:avLst/>
          </a:prstGeom>
          <a:noFill/>
          <a:ln w="38100">
            <a:solidFill>
              <a:srgbClr val="009200"/>
            </a:solidFill>
            <a:round/>
            <a:headEnd/>
            <a:tailEnd/>
          </a:ln>
        </p:spPr>
        <p:txBody>
          <a:bodyPr/>
          <a:lstStyle/>
          <a:p>
            <a:endParaRPr lang="zh-CN" altLang="en-US"/>
          </a:p>
        </p:txBody>
      </p:sp>
      <p:sp>
        <p:nvSpPr>
          <p:cNvPr id="362513" name="Line 18"/>
          <p:cNvSpPr>
            <a:spLocks noChangeShapeType="1"/>
          </p:cNvSpPr>
          <p:nvPr/>
        </p:nvSpPr>
        <p:spPr bwMode="auto">
          <a:xfrm flipV="1">
            <a:off x="4438650" y="3311525"/>
            <a:ext cx="1727200" cy="1588"/>
          </a:xfrm>
          <a:prstGeom prst="line">
            <a:avLst/>
          </a:prstGeom>
          <a:noFill/>
          <a:ln w="38100">
            <a:solidFill>
              <a:srgbClr val="009200"/>
            </a:solidFill>
            <a:round/>
            <a:headEnd/>
            <a:tailEnd/>
          </a:ln>
        </p:spPr>
        <p:txBody>
          <a:bodyPr/>
          <a:lstStyle/>
          <a:p>
            <a:endParaRPr lang="zh-CN" altLang="en-US"/>
          </a:p>
        </p:txBody>
      </p:sp>
      <p:sp>
        <p:nvSpPr>
          <p:cNvPr id="362514" name="Line 19"/>
          <p:cNvSpPr>
            <a:spLocks noChangeShapeType="1"/>
          </p:cNvSpPr>
          <p:nvPr/>
        </p:nvSpPr>
        <p:spPr bwMode="auto">
          <a:xfrm>
            <a:off x="5230813" y="3384550"/>
            <a:ext cx="1727200" cy="0"/>
          </a:xfrm>
          <a:prstGeom prst="line">
            <a:avLst/>
          </a:prstGeom>
          <a:noFill/>
          <a:ln w="38100">
            <a:solidFill>
              <a:srgbClr val="009200"/>
            </a:solidFill>
            <a:round/>
            <a:headEnd/>
            <a:tailEnd/>
          </a:ln>
        </p:spPr>
        <p:txBody>
          <a:bodyPr/>
          <a:lstStyle/>
          <a:p>
            <a:endParaRPr lang="zh-CN" altLang="en-US"/>
          </a:p>
        </p:txBody>
      </p:sp>
      <p:sp>
        <p:nvSpPr>
          <p:cNvPr id="362515" name="Line 20"/>
          <p:cNvSpPr>
            <a:spLocks noChangeShapeType="1"/>
          </p:cNvSpPr>
          <p:nvPr/>
        </p:nvSpPr>
        <p:spPr bwMode="auto">
          <a:xfrm>
            <a:off x="5949950" y="3455988"/>
            <a:ext cx="1800225" cy="0"/>
          </a:xfrm>
          <a:prstGeom prst="line">
            <a:avLst/>
          </a:prstGeom>
          <a:noFill/>
          <a:ln w="38100">
            <a:solidFill>
              <a:srgbClr val="009200"/>
            </a:solidFill>
            <a:round/>
            <a:headEnd/>
            <a:tailEnd/>
          </a:ln>
        </p:spPr>
        <p:txBody>
          <a:bodyPr/>
          <a:lstStyle/>
          <a:p>
            <a:endParaRPr lang="zh-CN" altLang="en-US"/>
          </a:p>
        </p:txBody>
      </p:sp>
      <p:sp>
        <p:nvSpPr>
          <p:cNvPr id="362516" name="Line 21"/>
          <p:cNvSpPr>
            <a:spLocks noChangeShapeType="1"/>
          </p:cNvSpPr>
          <p:nvPr/>
        </p:nvSpPr>
        <p:spPr bwMode="auto">
          <a:xfrm>
            <a:off x="1917700" y="4464050"/>
            <a:ext cx="3529013" cy="0"/>
          </a:xfrm>
          <a:prstGeom prst="line">
            <a:avLst/>
          </a:prstGeom>
          <a:noFill/>
          <a:ln w="38100">
            <a:solidFill>
              <a:srgbClr val="009200"/>
            </a:solidFill>
            <a:round/>
            <a:headEnd/>
            <a:tailEnd/>
          </a:ln>
        </p:spPr>
        <p:txBody>
          <a:bodyPr/>
          <a:lstStyle/>
          <a:p>
            <a:endParaRPr lang="zh-CN" altLang="en-US"/>
          </a:p>
        </p:txBody>
      </p:sp>
      <p:sp>
        <p:nvSpPr>
          <p:cNvPr id="362517" name="Line 22"/>
          <p:cNvSpPr>
            <a:spLocks noChangeShapeType="1"/>
          </p:cNvSpPr>
          <p:nvPr/>
        </p:nvSpPr>
        <p:spPr bwMode="auto">
          <a:xfrm>
            <a:off x="2709863" y="4535488"/>
            <a:ext cx="3529012" cy="0"/>
          </a:xfrm>
          <a:prstGeom prst="line">
            <a:avLst/>
          </a:prstGeom>
          <a:noFill/>
          <a:ln w="38100">
            <a:solidFill>
              <a:srgbClr val="009200"/>
            </a:solidFill>
            <a:round/>
            <a:headEnd/>
            <a:tailEnd/>
          </a:ln>
        </p:spPr>
        <p:txBody>
          <a:bodyPr/>
          <a:lstStyle/>
          <a:p>
            <a:endParaRPr lang="zh-CN" altLang="en-US"/>
          </a:p>
        </p:txBody>
      </p:sp>
      <p:sp>
        <p:nvSpPr>
          <p:cNvPr id="362518" name="Line 23"/>
          <p:cNvSpPr>
            <a:spLocks noChangeShapeType="1"/>
          </p:cNvSpPr>
          <p:nvPr/>
        </p:nvSpPr>
        <p:spPr bwMode="auto">
          <a:xfrm>
            <a:off x="3717925" y="4606925"/>
            <a:ext cx="3313113" cy="0"/>
          </a:xfrm>
          <a:prstGeom prst="line">
            <a:avLst/>
          </a:prstGeom>
          <a:noFill/>
          <a:ln w="38100">
            <a:solidFill>
              <a:srgbClr val="009200"/>
            </a:solidFill>
            <a:round/>
            <a:headEnd/>
            <a:tailEnd/>
          </a:ln>
        </p:spPr>
        <p:txBody>
          <a:bodyPr/>
          <a:lstStyle/>
          <a:p>
            <a:endParaRPr lang="zh-CN" altLang="en-US"/>
          </a:p>
        </p:txBody>
      </p:sp>
      <p:sp>
        <p:nvSpPr>
          <p:cNvPr id="362519" name="Line 24"/>
          <p:cNvSpPr>
            <a:spLocks noChangeShapeType="1"/>
          </p:cNvSpPr>
          <p:nvPr/>
        </p:nvSpPr>
        <p:spPr bwMode="auto">
          <a:xfrm>
            <a:off x="4365625" y="4678363"/>
            <a:ext cx="3457575" cy="0"/>
          </a:xfrm>
          <a:prstGeom prst="line">
            <a:avLst/>
          </a:prstGeom>
          <a:noFill/>
          <a:ln w="38100">
            <a:solidFill>
              <a:srgbClr val="009200"/>
            </a:solidFill>
            <a:round/>
            <a:headEnd/>
            <a:tailEnd/>
          </a:ln>
        </p:spPr>
        <p:txBody>
          <a:bodyPr/>
          <a:lstStyle/>
          <a:p>
            <a:endParaRPr lang="zh-CN" altLang="en-US"/>
          </a:p>
        </p:txBody>
      </p:sp>
      <p:sp>
        <p:nvSpPr>
          <p:cNvPr id="362520" name="Line 25"/>
          <p:cNvSpPr>
            <a:spLocks noChangeShapeType="1"/>
          </p:cNvSpPr>
          <p:nvPr/>
        </p:nvSpPr>
        <p:spPr bwMode="auto">
          <a:xfrm>
            <a:off x="1917700" y="5111750"/>
            <a:ext cx="4392613" cy="0"/>
          </a:xfrm>
          <a:prstGeom prst="line">
            <a:avLst/>
          </a:prstGeom>
          <a:noFill/>
          <a:ln w="38100">
            <a:solidFill>
              <a:srgbClr val="009200"/>
            </a:solidFill>
            <a:round/>
            <a:headEnd/>
            <a:tailEnd/>
          </a:ln>
        </p:spPr>
        <p:txBody>
          <a:bodyPr/>
          <a:lstStyle/>
          <a:p>
            <a:endParaRPr lang="zh-CN" altLang="en-US"/>
          </a:p>
        </p:txBody>
      </p:sp>
      <p:sp>
        <p:nvSpPr>
          <p:cNvPr id="362521" name="Line 26"/>
          <p:cNvSpPr>
            <a:spLocks noChangeShapeType="1"/>
          </p:cNvSpPr>
          <p:nvPr/>
        </p:nvSpPr>
        <p:spPr bwMode="auto">
          <a:xfrm>
            <a:off x="2781300" y="5184775"/>
            <a:ext cx="4249738" cy="0"/>
          </a:xfrm>
          <a:prstGeom prst="line">
            <a:avLst/>
          </a:prstGeom>
          <a:noFill/>
          <a:ln w="38100">
            <a:solidFill>
              <a:srgbClr val="009200"/>
            </a:solidFill>
            <a:round/>
            <a:headEnd/>
            <a:tailEnd/>
          </a:ln>
        </p:spPr>
        <p:txBody>
          <a:bodyPr/>
          <a:lstStyle/>
          <a:p>
            <a:endParaRPr lang="zh-CN" altLang="en-US"/>
          </a:p>
        </p:txBody>
      </p:sp>
      <p:sp>
        <p:nvSpPr>
          <p:cNvPr id="362522" name="Line 27"/>
          <p:cNvSpPr>
            <a:spLocks noChangeShapeType="1"/>
          </p:cNvSpPr>
          <p:nvPr/>
        </p:nvSpPr>
        <p:spPr bwMode="auto">
          <a:xfrm>
            <a:off x="3717925" y="5256213"/>
            <a:ext cx="4105275" cy="0"/>
          </a:xfrm>
          <a:prstGeom prst="line">
            <a:avLst/>
          </a:prstGeom>
          <a:noFill/>
          <a:ln w="38100">
            <a:solidFill>
              <a:srgbClr val="009200"/>
            </a:solidFill>
            <a:round/>
            <a:headEnd/>
            <a:tailEnd/>
          </a:ln>
        </p:spPr>
        <p:txBody>
          <a:bodyPr/>
          <a:lstStyle/>
          <a:p>
            <a:endParaRPr lang="zh-CN" altLang="en-US"/>
          </a:p>
        </p:txBody>
      </p:sp>
      <p:sp>
        <p:nvSpPr>
          <p:cNvPr id="362523" name="Line 28"/>
          <p:cNvSpPr>
            <a:spLocks noChangeShapeType="1"/>
          </p:cNvSpPr>
          <p:nvPr/>
        </p:nvSpPr>
        <p:spPr bwMode="auto">
          <a:xfrm>
            <a:off x="1917700" y="5688013"/>
            <a:ext cx="5040313" cy="0"/>
          </a:xfrm>
          <a:prstGeom prst="line">
            <a:avLst/>
          </a:prstGeom>
          <a:noFill/>
          <a:ln w="38100">
            <a:solidFill>
              <a:srgbClr val="009200"/>
            </a:solidFill>
            <a:round/>
            <a:headEnd/>
            <a:tailEnd/>
          </a:ln>
        </p:spPr>
        <p:txBody>
          <a:bodyPr/>
          <a:lstStyle/>
          <a:p>
            <a:endParaRPr lang="zh-CN" altLang="en-US"/>
          </a:p>
        </p:txBody>
      </p:sp>
      <p:sp>
        <p:nvSpPr>
          <p:cNvPr id="362524" name="Line 29"/>
          <p:cNvSpPr>
            <a:spLocks noChangeShapeType="1"/>
          </p:cNvSpPr>
          <p:nvPr/>
        </p:nvSpPr>
        <p:spPr bwMode="auto">
          <a:xfrm>
            <a:off x="2854325" y="5759450"/>
            <a:ext cx="4968875" cy="0"/>
          </a:xfrm>
          <a:prstGeom prst="line">
            <a:avLst/>
          </a:prstGeom>
          <a:noFill/>
          <a:ln w="38100">
            <a:solidFill>
              <a:srgbClr val="009200"/>
            </a:solidFill>
            <a:round/>
            <a:headEnd/>
            <a:tailEnd/>
          </a:ln>
        </p:spPr>
        <p:txBody>
          <a:bodyPr/>
          <a:lstStyle/>
          <a:p>
            <a:endParaRPr lang="zh-CN" altLang="en-US"/>
          </a:p>
        </p:txBody>
      </p:sp>
      <p:sp>
        <p:nvSpPr>
          <p:cNvPr id="362525" name="Line 30"/>
          <p:cNvSpPr>
            <a:spLocks noChangeShapeType="1"/>
          </p:cNvSpPr>
          <p:nvPr/>
        </p:nvSpPr>
        <p:spPr bwMode="auto">
          <a:xfrm>
            <a:off x="1917700" y="6335713"/>
            <a:ext cx="5905500" cy="0"/>
          </a:xfrm>
          <a:prstGeom prst="line">
            <a:avLst/>
          </a:prstGeom>
          <a:noFill/>
          <a:ln w="38100">
            <a:solidFill>
              <a:srgbClr val="009200"/>
            </a:solidFill>
            <a:round/>
            <a:headEnd/>
            <a:tailEnd/>
          </a:ln>
        </p:spPr>
        <p:txBody>
          <a:bodyPr/>
          <a:lstStyle/>
          <a:p>
            <a:endParaRPr lang="zh-CN" altLang="en-US"/>
          </a:p>
        </p:txBody>
      </p:sp>
      <p:sp>
        <p:nvSpPr>
          <p:cNvPr id="362526" name="Text Box 31"/>
          <p:cNvSpPr txBox="1">
            <a:spLocks noChangeArrowheads="1"/>
          </p:cNvSpPr>
          <p:nvPr/>
        </p:nvSpPr>
        <p:spPr bwMode="auto">
          <a:xfrm>
            <a:off x="838200" y="2087563"/>
            <a:ext cx="792163" cy="4437062"/>
          </a:xfrm>
          <a:prstGeom prst="rect">
            <a:avLst/>
          </a:prstGeom>
          <a:noFill/>
          <a:ln w="9525">
            <a:noFill/>
            <a:miter lim="800000"/>
            <a:headEnd/>
            <a:tailEnd/>
          </a:ln>
        </p:spPr>
        <p:txBody>
          <a:bodyPr>
            <a:spAutoFit/>
          </a:bodyPr>
          <a:lstStyle/>
          <a:p>
            <a:pPr>
              <a:lnSpc>
                <a:spcPct val="170000"/>
              </a:lnSpc>
            </a:pPr>
            <a:r>
              <a:rPr lang="en-US" altLang="zh-CN" sz="2400" b="1" i="1">
                <a:latin typeface="Times New Roman" pitchFamily="18" charset="0"/>
              </a:rPr>
              <a:t>l</a:t>
            </a:r>
            <a:r>
              <a:rPr lang="en-US" altLang="zh-CN" sz="2400" b="1">
                <a:latin typeface="Times New Roman" pitchFamily="18" charset="0"/>
              </a:rPr>
              <a:t>=2</a:t>
            </a:r>
          </a:p>
          <a:p>
            <a:pPr>
              <a:lnSpc>
                <a:spcPct val="170000"/>
              </a:lnSpc>
            </a:pPr>
            <a:r>
              <a:rPr lang="en-US" altLang="zh-CN" sz="2400" b="1" i="1">
                <a:latin typeface="Times New Roman" pitchFamily="18" charset="0"/>
              </a:rPr>
              <a:t>l</a:t>
            </a:r>
            <a:r>
              <a:rPr lang="en-US" altLang="zh-CN" sz="2400" b="1">
                <a:latin typeface="Times New Roman" pitchFamily="18" charset="0"/>
              </a:rPr>
              <a:t>=3</a:t>
            </a:r>
          </a:p>
          <a:p>
            <a:pPr>
              <a:lnSpc>
                <a:spcPct val="170000"/>
              </a:lnSpc>
            </a:pPr>
            <a:r>
              <a:rPr lang="en-US" altLang="zh-CN" sz="2400" b="1" i="1">
                <a:latin typeface="Times New Roman" pitchFamily="18" charset="0"/>
              </a:rPr>
              <a:t>l</a:t>
            </a:r>
            <a:r>
              <a:rPr lang="en-US" altLang="zh-CN" sz="2400" b="1">
                <a:latin typeface="Times New Roman" pitchFamily="18" charset="0"/>
              </a:rPr>
              <a:t>=4</a:t>
            </a:r>
          </a:p>
          <a:p>
            <a:pPr>
              <a:lnSpc>
                <a:spcPct val="170000"/>
              </a:lnSpc>
            </a:pPr>
            <a:r>
              <a:rPr lang="en-US" altLang="zh-CN" sz="2400" b="1" i="1">
                <a:latin typeface="Times New Roman" pitchFamily="18" charset="0"/>
              </a:rPr>
              <a:t>l</a:t>
            </a:r>
            <a:r>
              <a:rPr lang="en-US" altLang="zh-CN" sz="2400" b="1">
                <a:latin typeface="Times New Roman" pitchFamily="18" charset="0"/>
              </a:rPr>
              <a:t>=5</a:t>
            </a:r>
          </a:p>
          <a:p>
            <a:pPr>
              <a:lnSpc>
                <a:spcPct val="170000"/>
              </a:lnSpc>
            </a:pPr>
            <a:r>
              <a:rPr lang="en-US" altLang="zh-CN" sz="2400" b="1" i="1">
                <a:latin typeface="Times New Roman" pitchFamily="18" charset="0"/>
              </a:rPr>
              <a:t>l</a:t>
            </a:r>
            <a:r>
              <a:rPr lang="en-US" altLang="zh-CN" sz="2400" b="1">
                <a:latin typeface="Times New Roman" pitchFamily="18" charset="0"/>
              </a:rPr>
              <a:t>=6</a:t>
            </a:r>
          </a:p>
          <a:p>
            <a:pPr>
              <a:lnSpc>
                <a:spcPct val="170000"/>
              </a:lnSpc>
            </a:pPr>
            <a:r>
              <a:rPr lang="en-US" altLang="zh-CN" sz="2400" b="1" i="1">
                <a:latin typeface="Times New Roman" pitchFamily="18" charset="0"/>
              </a:rPr>
              <a:t>l</a:t>
            </a:r>
            <a:r>
              <a:rPr lang="en-US" altLang="zh-CN" sz="2400" b="1">
                <a:latin typeface="Times New Roman" pitchFamily="18" charset="0"/>
              </a:rPr>
              <a:t>=7</a:t>
            </a:r>
          </a:p>
          <a:p>
            <a:pPr>
              <a:lnSpc>
                <a:spcPct val="170000"/>
              </a:lnSpc>
            </a:pPr>
            <a:r>
              <a:rPr lang="en-US" altLang="zh-CN" sz="2400" b="1" i="1">
                <a:latin typeface="Times New Roman" pitchFamily="18" charset="0"/>
              </a:rPr>
              <a:t>l</a:t>
            </a:r>
            <a:r>
              <a:rPr lang="en-US" altLang="zh-CN" sz="2400" b="1">
                <a:latin typeface="Times New Roman" pitchFamily="18" charset="0"/>
              </a:rPr>
              <a:t>=8</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Optimal substructure – Rod cutting</a:t>
            </a:r>
            <a:endParaRPr lang="zh-CN" altLang="en-US" sz="3600" kern="0" dirty="0">
              <a:latin typeface="+mj-lt"/>
              <a:cs typeface="+mj-cs"/>
            </a:endParaRPr>
          </a:p>
        </p:txBody>
      </p:sp>
      <p:sp>
        <p:nvSpPr>
          <p:cNvPr id="8" name="矩形 7"/>
          <p:cNvSpPr/>
          <p:nvPr/>
        </p:nvSpPr>
        <p:spPr>
          <a:xfrm>
            <a:off x="198438" y="1196975"/>
            <a:ext cx="8281987"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In the best solution, we cut i inch from rod at the first time, </a:t>
            </a:r>
            <a:endParaRPr lang="zh-CN" altLang="en-US" sz="2400" baseline="-25000" dirty="0">
              <a:solidFill>
                <a:srgbClr val="002060"/>
              </a:solidFill>
            </a:endParaRPr>
          </a:p>
        </p:txBody>
      </p:sp>
      <p:sp>
        <p:nvSpPr>
          <p:cNvPr id="311299" name="矩形 1"/>
          <p:cNvSpPr>
            <a:spLocks noChangeArrowheads="1"/>
          </p:cNvSpPr>
          <p:nvPr/>
        </p:nvSpPr>
        <p:spPr bwMode="auto">
          <a:xfrm>
            <a:off x="2916238" y="1939925"/>
            <a:ext cx="2605087" cy="579438"/>
          </a:xfrm>
          <a:prstGeom prst="rect">
            <a:avLst/>
          </a:prstGeom>
          <a:noFill/>
          <a:ln w="9525">
            <a:noFill/>
            <a:miter lim="800000"/>
            <a:headEnd/>
            <a:tailEnd/>
          </a:ln>
        </p:spPr>
        <p:txBody>
          <a:bodyPr wrap="none">
            <a:spAutoFit/>
          </a:bodyPr>
          <a:lstStyle/>
          <a:p>
            <a:r>
              <a:rPr lang="en-US" altLang="zh-CN" sz="3200" b="1">
                <a:solidFill>
                  <a:srgbClr val="FF5050"/>
                </a:solidFill>
                <a:latin typeface="Calibri" pitchFamily="34" charset="0"/>
              </a:rPr>
              <a:t>r(n)= p</a:t>
            </a:r>
            <a:r>
              <a:rPr lang="en-US" altLang="zh-CN" sz="3200" b="1" baseline="-25000">
                <a:solidFill>
                  <a:srgbClr val="FF5050"/>
                </a:solidFill>
                <a:latin typeface="Calibri" pitchFamily="34" charset="0"/>
              </a:rPr>
              <a:t>i</a:t>
            </a:r>
            <a:r>
              <a:rPr lang="en-US" altLang="zh-CN" sz="3200" b="1">
                <a:solidFill>
                  <a:srgbClr val="FF5050"/>
                </a:solidFill>
                <a:latin typeface="Calibri" pitchFamily="34" charset="0"/>
              </a:rPr>
              <a:t> + r(n-i)</a:t>
            </a:r>
            <a:endParaRPr lang="zh-CN" altLang="en-US" sz="3200" b="1">
              <a:solidFill>
                <a:srgbClr val="FF5050"/>
              </a:solidFill>
              <a:latin typeface="Calibri" pitchFamily="34" charset="0"/>
            </a:endParaRPr>
          </a:p>
        </p:txBody>
      </p:sp>
      <p:sp>
        <p:nvSpPr>
          <p:cNvPr id="7" name="矩形 6"/>
          <p:cNvSpPr/>
          <p:nvPr/>
        </p:nvSpPr>
        <p:spPr>
          <a:xfrm>
            <a:off x="198438" y="2727325"/>
            <a:ext cx="8281987" cy="22923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zh-CN" sz="2400">
                <a:solidFill>
                  <a:srgbClr val="002060"/>
                </a:solidFill>
              </a:rPr>
              <a:t>r</a:t>
            </a:r>
            <a:r>
              <a:rPr lang="en-US" altLang="zh-CN" sz="2400" baseline="-25000">
                <a:solidFill>
                  <a:srgbClr val="002060"/>
                </a:solidFill>
              </a:rPr>
              <a:t> </a:t>
            </a:r>
            <a:r>
              <a:rPr lang="en-US" altLang="zh-CN" sz="2400">
                <a:solidFill>
                  <a:srgbClr val="002060"/>
                </a:solidFill>
              </a:rPr>
              <a:t>(n-i)</a:t>
            </a:r>
            <a:r>
              <a:rPr lang="en-US" altLang="zh-CN" sz="2400" baseline="-25000">
                <a:solidFill>
                  <a:srgbClr val="002060"/>
                </a:solidFill>
              </a:rPr>
              <a:t>   </a:t>
            </a:r>
            <a:r>
              <a:rPr lang="en-US" altLang="zh-CN" sz="2400">
                <a:solidFill>
                  <a:srgbClr val="002060"/>
                </a:solidFill>
              </a:rPr>
              <a:t>is  totally the same problem with just smaller size.</a:t>
            </a:r>
          </a:p>
          <a:p>
            <a:pPr algn="ctr">
              <a:defRPr/>
            </a:pPr>
            <a:r>
              <a:rPr lang="en-US" altLang="zh-CN" sz="2400">
                <a:solidFill>
                  <a:srgbClr val="002060"/>
                </a:solidFill>
              </a:rPr>
              <a:t>&amp;</a:t>
            </a:r>
          </a:p>
          <a:p>
            <a:pPr>
              <a:defRPr/>
            </a:pPr>
            <a:r>
              <a:rPr lang="en-US" altLang="zh-CN" sz="2400">
                <a:solidFill>
                  <a:srgbClr val="FF5050"/>
                </a:solidFill>
              </a:rPr>
              <a:t>The n-i part of best solution must be the best solution for problem n-i;</a:t>
            </a:r>
          </a:p>
          <a:p>
            <a:pPr>
              <a:defRPr/>
            </a:pPr>
            <a:endParaRPr lang="en-US" altLang="zh-CN" sz="2400">
              <a:solidFill>
                <a:srgbClr val="002060"/>
              </a:solidFill>
            </a:endParaRPr>
          </a:p>
          <a:p>
            <a:pPr>
              <a:defRPr/>
            </a:pPr>
            <a:endParaRPr lang="zh-CN" altLang="en-US" sz="2400">
              <a:solidFill>
                <a:srgbClr val="002060"/>
              </a:solidFill>
            </a:endParaRPr>
          </a:p>
        </p:txBody>
      </p:sp>
      <p:sp>
        <p:nvSpPr>
          <p:cNvPr id="6" name="矩形 5"/>
          <p:cNvSpPr/>
          <p:nvPr/>
        </p:nvSpPr>
        <p:spPr>
          <a:xfrm>
            <a:off x="2552700" y="5535613"/>
            <a:ext cx="4708525"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solidFill>
                  <a:srgbClr val="002060"/>
                </a:solidFill>
              </a:rPr>
              <a:t>Why r(n-</a:t>
            </a:r>
            <a:r>
              <a:rPr lang="en-US" altLang="zh-CN" sz="2400" dirty="0" err="1">
                <a:solidFill>
                  <a:srgbClr val="002060"/>
                </a:solidFill>
              </a:rPr>
              <a:t>i</a:t>
            </a:r>
            <a:r>
              <a:rPr lang="en-US" altLang="zh-CN" sz="2400" dirty="0">
                <a:solidFill>
                  <a:srgbClr val="002060"/>
                </a:solidFill>
              </a:rPr>
              <a:t>)must be the best solution for problem n-</a:t>
            </a:r>
            <a:r>
              <a:rPr lang="en-US" altLang="zh-CN" sz="2400" dirty="0" err="1">
                <a:solidFill>
                  <a:srgbClr val="002060"/>
                </a:solidFill>
              </a:rPr>
              <a:t>i</a:t>
            </a:r>
            <a:r>
              <a:rPr lang="en-US" altLang="zh-CN" sz="2400" dirty="0">
                <a:solidFill>
                  <a:srgbClr val="002060"/>
                </a:solidFill>
              </a:rPr>
              <a:t> ?</a:t>
            </a:r>
            <a:endParaRPr lang="zh-CN" altLang="en-US" sz="2400" baseline="-25000" dirty="0">
              <a:solidFill>
                <a:srgbClr val="002060"/>
              </a:solidFill>
            </a:endParaRPr>
          </a:p>
        </p:txBody>
      </p:sp>
      <p:pic>
        <p:nvPicPr>
          <p:cNvPr id="311302" name="Picture 3" descr="C:\Program Files\Microsoft Office\MEDIA\CAGCAT10\j0293236.wmf"/>
          <p:cNvPicPr>
            <a:picLocks noChangeAspect="1" noChangeArrowheads="1"/>
          </p:cNvPicPr>
          <p:nvPr/>
        </p:nvPicPr>
        <p:blipFill>
          <a:blip r:embed="rId2"/>
          <a:srcRect/>
          <a:stretch>
            <a:fillRect/>
          </a:stretch>
        </p:blipFill>
        <p:spPr bwMode="auto">
          <a:xfrm>
            <a:off x="539750" y="5373688"/>
            <a:ext cx="1565275" cy="115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Applying dynamic programming</a:t>
            </a:r>
            <a:endParaRPr lang="zh-CN" altLang="en-US" sz="3600" kern="0" dirty="0">
              <a:latin typeface="+mj-lt"/>
              <a:cs typeface="+mj-cs"/>
            </a:endParaRPr>
          </a:p>
        </p:txBody>
      </p:sp>
      <p:pic>
        <p:nvPicPr>
          <p:cNvPr id="364546" name="Picture 1" descr="C:\Users\hp\AppData\Roaming\Tencent\Users\648774553\QQ\WinTemp\RichOle\TFK408QLSY5[I0551FR5_7H.jpg"/>
          <p:cNvPicPr>
            <a:picLocks noChangeAspect="1" noChangeArrowheads="1"/>
          </p:cNvPicPr>
          <p:nvPr/>
        </p:nvPicPr>
        <p:blipFill>
          <a:blip r:embed="rId2"/>
          <a:srcRect/>
          <a:stretch>
            <a:fillRect/>
          </a:stretch>
        </p:blipFill>
        <p:spPr bwMode="auto">
          <a:xfrm>
            <a:off x="395288" y="1628775"/>
            <a:ext cx="7896225" cy="3090863"/>
          </a:xfrm>
          <a:prstGeom prst="rect">
            <a:avLst/>
          </a:prstGeom>
          <a:noFill/>
          <a:ln w="9525">
            <a:noFill/>
            <a:miter lim="800000"/>
            <a:headEnd/>
            <a:tailEnd/>
          </a:ln>
        </p:spPr>
      </p:pic>
      <p:sp>
        <p:nvSpPr>
          <p:cNvPr id="364547"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4548"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4549"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4550"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4551"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4552"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364553" name="Picture 9" descr="C:\Users\hp\AppData\Roaming\Tencent\Users\648774553\QQ\WinTemp\RichOle\~)@KCSY~WY6%$X8SOAUZQUF.jpg"/>
          <p:cNvPicPr>
            <a:picLocks noChangeAspect="1" noChangeArrowheads="1"/>
          </p:cNvPicPr>
          <p:nvPr/>
        </p:nvPicPr>
        <p:blipFill>
          <a:blip r:embed="rId3"/>
          <a:srcRect/>
          <a:stretch>
            <a:fillRect/>
          </a:stretch>
        </p:blipFill>
        <p:spPr bwMode="auto">
          <a:xfrm>
            <a:off x="152400" y="1066800"/>
            <a:ext cx="7896225" cy="792163"/>
          </a:xfrm>
          <a:prstGeom prst="rect">
            <a:avLst/>
          </a:prstGeom>
          <a:noFill/>
          <a:ln w="9525">
            <a:noFill/>
            <a:miter lim="800000"/>
            <a:headEnd/>
            <a:tailEnd/>
          </a:ln>
        </p:spPr>
      </p:pic>
      <p:pic>
        <p:nvPicPr>
          <p:cNvPr id="364554" name="Picture 10" descr="C:\Users\hp\AppData\Roaming\Tencent\Users\648774553\QQ\WinTemp\RichOle\L5CVAKMC6_Z4033C7SJUG@U.jpg"/>
          <p:cNvPicPr>
            <a:picLocks noChangeAspect="1" noChangeArrowheads="1"/>
          </p:cNvPicPr>
          <p:nvPr/>
        </p:nvPicPr>
        <p:blipFill>
          <a:blip r:embed="rId4"/>
          <a:srcRect/>
          <a:stretch>
            <a:fillRect/>
          </a:stretch>
        </p:blipFill>
        <p:spPr bwMode="auto">
          <a:xfrm>
            <a:off x="304800" y="4868863"/>
            <a:ext cx="7486650" cy="1209675"/>
          </a:xfrm>
          <a:prstGeom prst="rect">
            <a:avLst/>
          </a:prstGeom>
          <a:noFill/>
          <a:ln w="9525">
            <a:noFill/>
            <a:miter lim="800000"/>
            <a:headEnd/>
            <a:tailEnd/>
          </a:ln>
        </p:spPr>
      </p:pic>
      <p:sp>
        <p:nvSpPr>
          <p:cNvPr id="364555" name="TextBox 11"/>
          <p:cNvSpPr txBox="1">
            <a:spLocks noChangeArrowheads="1"/>
          </p:cNvSpPr>
          <p:nvPr/>
        </p:nvSpPr>
        <p:spPr bwMode="auto">
          <a:xfrm>
            <a:off x="7704138" y="5157788"/>
            <a:ext cx="1260475" cy="368300"/>
          </a:xfrm>
          <a:prstGeom prst="rect">
            <a:avLst/>
          </a:prstGeom>
          <a:noFill/>
          <a:ln w="9525">
            <a:noFill/>
            <a:miter lim="800000"/>
            <a:headEnd/>
            <a:tailEnd/>
          </a:ln>
        </p:spPr>
        <p:txBody>
          <a:bodyPr>
            <a:spAutoFit/>
          </a:bodyPr>
          <a:lstStyle/>
          <a:p>
            <a:r>
              <a:rPr lang="en-US" altLang="zh-CN">
                <a:solidFill>
                  <a:srgbClr val="FF0000"/>
                </a:solidFill>
              </a:rPr>
              <a:t>s[2,5] = 3</a:t>
            </a:r>
            <a:endParaRPr lang="zh-CN" altLang="en-US">
              <a:solidFill>
                <a:srgbClr val="FF0000"/>
              </a:solidFill>
            </a:endParaRPr>
          </a:p>
        </p:txBody>
      </p:sp>
      <p:cxnSp>
        <p:nvCxnSpPr>
          <p:cNvPr id="14" name="直接连接符 13"/>
          <p:cNvCxnSpPr/>
          <p:nvPr/>
        </p:nvCxnSpPr>
        <p:spPr>
          <a:xfrm>
            <a:off x="1835150" y="5445125"/>
            <a:ext cx="554513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Analysis</a:t>
            </a:r>
          </a:p>
        </p:txBody>
      </p:sp>
      <p:sp>
        <p:nvSpPr>
          <p:cNvPr id="22531" name="Rectangle 3"/>
          <p:cNvSpPr>
            <a:spLocks noGrp="1" noChangeArrowheads="1"/>
          </p:cNvSpPr>
          <p:nvPr>
            <p:ph type="body" idx="1"/>
          </p:nvPr>
        </p:nvSpPr>
        <p:spPr>
          <a:xfrm>
            <a:off x="630238" y="1860550"/>
            <a:ext cx="7772400" cy="2576513"/>
          </a:xfrm>
        </p:spPr>
        <p:txBody>
          <a:bodyPr rtlCol="0">
            <a:normAutofit/>
          </a:bodyPr>
          <a:lstStyle/>
          <a:p>
            <a:pPr fontAlgn="auto">
              <a:spcAft>
                <a:spcPts val="0"/>
              </a:spcAft>
              <a:buFont typeface="Arial" pitchFamily="34" charset="0"/>
              <a:buChar char="•"/>
              <a:defRPr/>
            </a:pPr>
            <a:r>
              <a:rPr lang="en-US" altLang="zh-CN" sz="2800" dirty="0" smtClean="0"/>
              <a:t>The array </a:t>
            </a:r>
            <a:r>
              <a:rPr lang="en-US" altLang="zh-CN" sz="2800" i="1" dirty="0" smtClean="0">
                <a:sym typeface="Symbol" pitchFamily="18" charset="2"/>
              </a:rPr>
              <a:t>s</a:t>
            </a:r>
            <a:r>
              <a:rPr lang="en-US" altLang="zh-CN" sz="2800" dirty="0" smtClean="0">
                <a:sym typeface="Symbol" pitchFamily="18" charset="2"/>
              </a:rPr>
              <a:t>[</a:t>
            </a:r>
            <a:r>
              <a:rPr lang="en-US" altLang="zh-CN" sz="2800" i="1" dirty="0" smtClean="0">
                <a:sym typeface="Symbol" pitchFamily="18" charset="2"/>
              </a:rPr>
              <a:t>i, j</a:t>
            </a:r>
            <a:r>
              <a:rPr lang="en-US" altLang="zh-CN" sz="2800" dirty="0" smtClean="0">
                <a:sym typeface="Symbol" pitchFamily="18" charset="2"/>
              </a:rPr>
              <a:t>]</a:t>
            </a:r>
            <a:r>
              <a:rPr lang="en-US" altLang="zh-CN" sz="2800" dirty="0" smtClean="0"/>
              <a:t> is used to extract the actual sequence (see next).</a:t>
            </a:r>
          </a:p>
          <a:p>
            <a:pPr fontAlgn="auto">
              <a:spcAft>
                <a:spcPts val="0"/>
              </a:spcAft>
              <a:buFont typeface="Arial" pitchFamily="34" charset="0"/>
              <a:buChar char="•"/>
              <a:defRPr/>
            </a:pPr>
            <a:endParaRPr lang="en-US" altLang="zh-CN" sz="2000" dirty="0" smtClean="0"/>
          </a:p>
          <a:p>
            <a:pPr fontAlgn="auto">
              <a:spcAft>
                <a:spcPts val="0"/>
              </a:spcAft>
              <a:buFont typeface="Arial" pitchFamily="34" charset="0"/>
              <a:buChar char="•"/>
              <a:defRPr/>
            </a:pPr>
            <a:r>
              <a:rPr lang="en-US" altLang="zh-CN" sz="2800" dirty="0" smtClean="0"/>
              <a:t>There are 3 nested loops and each can iterate at most </a:t>
            </a:r>
            <a:r>
              <a:rPr lang="en-US" altLang="zh-CN" sz="2800" i="1" dirty="0" smtClean="0"/>
              <a:t>n </a:t>
            </a:r>
            <a:r>
              <a:rPr lang="en-US" altLang="zh-CN" sz="2800" dirty="0" smtClean="0"/>
              <a:t>times, so the total running time is </a:t>
            </a:r>
            <a:r>
              <a:rPr lang="en-US" altLang="zh-CN" sz="2800" dirty="0" smtClean="0">
                <a:sym typeface="Symbol" pitchFamily="18" charset="2"/>
              </a:rPr>
              <a:t></a:t>
            </a:r>
            <a:r>
              <a:rPr lang="en-US" altLang="zh-CN" sz="2800" dirty="0" smtClean="0"/>
              <a:t>(</a:t>
            </a:r>
            <a:r>
              <a:rPr lang="en-US" altLang="zh-CN" sz="2800" i="1" dirty="0" smtClean="0"/>
              <a:t>n</a:t>
            </a:r>
            <a:r>
              <a:rPr lang="en-US" altLang="zh-CN" sz="2800" baseline="30000" dirty="0" smtClean="0"/>
              <a:t>3</a:t>
            </a:r>
            <a:r>
              <a:rPr lang="en-US" altLang="zh-CN" sz="2800" dirty="0" smtClean="0"/>
              <a:t>).</a:t>
            </a:r>
          </a:p>
          <a:p>
            <a:pPr fontAlgn="auto">
              <a:spcAft>
                <a:spcPts val="0"/>
              </a:spcAft>
              <a:buFont typeface="Arial" pitchFamily="34" charset="0"/>
              <a:buChar char="•"/>
              <a:defRPr/>
            </a:pPr>
            <a:endParaRPr lang="en-US" altLang="zh-CN" sz="28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Extracting Optimum Sequence</a:t>
            </a:r>
          </a:p>
        </p:txBody>
      </p:sp>
      <p:sp>
        <p:nvSpPr>
          <p:cNvPr id="23555" name="Rectangle 3"/>
          <p:cNvSpPr>
            <a:spLocks noGrp="1" noChangeArrowheads="1"/>
          </p:cNvSpPr>
          <p:nvPr>
            <p:ph type="body" idx="1"/>
          </p:nvPr>
        </p:nvSpPr>
        <p:spPr>
          <a:xfrm>
            <a:off x="212725" y="1471613"/>
            <a:ext cx="8721725" cy="4114800"/>
          </a:xfrm>
        </p:spPr>
        <p:txBody>
          <a:bodyPr rtlCol="0">
            <a:normAutofit/>
          </a:bodyPr>
          <a:lstStyle/>
          <a:p>
            <a:pPr fontAlgn="auto">
              <a:spcAft>
                <a:spcPts val="0"/>
              </a:spcAft>
              <a:buFont typeface="Arial" pitchFamily="34" charset="0"/>
              <a:buChar char="•"/>
              <a:defRPr/>
            </a:pPr>
            <a:r>
              <a:rPr lang="en-US" altLang="zh-CN" sz="2800" dirty="0" smtClean="0"/>
              <a:t>Leave a split marker indicating where the best split is (i.e. the value of </a:t>
            </a:r>
            <a:r>
              <a:rPr lang="en-US" altLang="zh-CN" sz="2800" i="1" dirty="0" smtClean="0"/>
              <a:t>k</a:t>
            </a:r>
            <a:r>
              <a:rPr lang="en-US" altLang="zh-CN" sz="2800" dirty="0" smtClean="0"/>
              <a:t> leading to minimum values of </a:t>
            </a:r>
            <a:r>
              <a:rPr lang="en-US" altLang="zh-CN" sz="2800" i="1" dirty="0" smtClean="0">
                <a:sym typeface="Symbol" pitchFamily="18" charset="2"/>
              </a:rPr>
              <a:t>m</a:t>
            </a:r>
            <a:r>
              <a:rPr lang="en-US" altLang="zh-CN" sz="2800" dirty="0" smtClean="0">
                <a:sym typeface="Symbol" pitchFamily="18" charset="2"/>
              </a:rPr>
              <a:t>[</a:t>
            </a:r>
            <a:r>
              <a:rPr lang="en-US" altLang="zh-CN" sz="2800" i="1" dirty="0" err="1" smtClean="0">
                <a:sym typeface="Symbol" pitchFamily="18" charset="2"/>
              </a:rPr>
              <a:t>i</a:t>
            </a:r>
            <a:r>
              <a:rPr lang="en-US" altLang="zh-CN" sz="2800" i="1" dirty="0" smtClean="0">
                <a:sym typeface="Symbol" pitchFamily="18" charset="2"/>
              </a:rPr>
              <a:t>, j</a:t>
            </a:r>
            <a:r>
              <a:rPr lang="en-US" altLang="zh-CN" sz="2800" dirty="0" smtClean="0">
                <a:sym typeface="Symbol" pitchFamily="18" charset="2"/>
              </a:rPr>
              <a:t>]</a:t>
            </a:r>
            <a:r>
              <a:rPr lang="en-US" altLang="zh-CN" sz="2800" dirty="0" smtClean="0"/>
              <a:t>).  We maintain a parallel array </a:t>
            </a:r>
            <a:r>
              <a:rPr lang="en-US" altLang="zh-CN" sz="2800" i="1" dirty="0" smtClean="0">
                <a:sym typeface="Symbol" pitchFamily="18" charset="2"/>
              </a:rPr>
              <a:t>s</a:t>
            </a:r>
            <a:r>
              <a:rPr lang="en-US" altLang="zh-CN" sz="2800" dirty="0" smtClean="0">
                <a:sym typeface="Symbol" pitchFamily="18" charset="2"/>
              </a:rPr>
              <a:t>[</a:t>
            </a:r>
            <a:r>
              <a:rPr lang="en-US" altLang="zh-CN" sz="2800" i="1" dirty="0" err="1" smtClean="0">
                <a:sym typeface="Symbol" pitchFamily="18" charset="2"/>
              </a:rPr>
              <a:t>i</a:t>
            </a:r>
            <a:r>
              <a:rPr lang="en-US" altLang="zh-CN" sz="2800" i="1" dirty="0" smtClean="0">
                <a:sym typeface="Symbol" pitchFamily="18" charset="2"/>
              </a:rPr>
              <a:t>, j</a:t>
            </a:r>
            <a:r>
              <a:rPr lang="en-US" altLang="zh-CN" sz="2800" dirty="0" smtClean="0">
                <a:sym typeface="Symbol" pitchFamily="18" charset="2"/>
              </a:rPr>
              <a:t>] in which we store the value of </a:t>
            </a:r>
            <a:r>
              <a:rPr lang="en-US" altLang="zh-CN" sz="2800" i="1" dirty="0" smtClean="0"/>
              <a:t>k</a:t>
            </a:r>
            <a:r>
              <a:rPr lang="en-US" altLang="zh-CN" sz="2800" dirty="0" smtClean="0">
                <a:sym typeface="Symbol" pitchFamily="18" charset="2"/>
              </a:rPr>
              <a:t> providing the </a:t>
            </a:r>
            <a:r>
              <a:rPr lang="en-US" altLang="zh-CN" sz="2800" dirty="0" smtClean="0">
                <a:solidFill>
                  <a:srgbClr val="FF0000"/>
                </a:solidFill>
                <a:sym typeface="Symbol" pitchFamily="18" charset="2"/>
              </a:rPr>
              <a:t>optimal split</a:t>
            </a:r>
            <a:r>
              <a:rPr lang="en-US" altLang="zh-CN" sz="2800" dirty="0" smtClean="0">
                <a:sym typeface="Symbol" pitchFamily="18" charset="2"/>
              </a:rPr>
              <a:t>.</a:t>
            </a:r>
          </a:p>
          <a:p>
            <a:pPr fontAlgn="auto">
              <a:spcAft>
                <a:spcPts val="0"/>
              </a:spcAft>
              <a:buFont typeface="Arial" pitchFamily="34" charset="0"/>
              <a:buChar char="•"/>
              <a:defRPr/>
            </a:pPr>
            <a:endParaRPr lang="en-US" altLang="zh-CN" sz="1000" dirty="0" smtClean="0">
              <a:sym typeface="Symbol" pitchFamily="18" charset="2"/>
            </a:endParaRPr>
          </a:p>
          <a:p>
            <a:pPr fontAlgn="auto">
              <a:spcBef>
                <a:spcPct val="0"/>
              </a:spcBef>
              <a:spcAft>
                <a:spcPct val="20000"/>
              </a:spcAft>
              <a:buFont typeface="Arial" pitchFamily="34" charset="0"/>
              <a:buChar char="•"/>
              <a:defRPr/>
            </a:pPr>
            <a:r>
              <a:rPr lang="en-US" altLang="zh-CN" sz="2800" dirty="0" smtClean="0">
                <a:sym typeface="Symbol" pitchFamily="18" charset="2"/>
              </a:rPr>
              <a:t>If </a:t>
            </a:r>
            <a:r>
              <a:rPr lang="en-US" altLang="zh-CN" sz="2800" i="1" dirty="0" smtClean="0">
                <a:sym typeface="Symbol" pitchFamily="18" charset="2"/>
              </a:rPr>
              <a:t>s</a:t>
            </a:r>
            <a:r>
              <a:rPr lang="en-US" altLang="zh-CN" sz="2800" dirty="0" smtClean="0">
                <a:sym typeface="Symbol" pitchFamily="18" charset="2"/>
              </a:rPr>
              <a:t>[</a:t>
            </a:r>
            <a:r>
              <a:rPr lang="en-US" altLang="zh-CN" sz="2800" i="1" dirty="0" err="1" smtClean="0">
                <a:sym typeface="Symbol" pitchFamily="18" charset="2"/>
              </a:rPr>
              <a:t>i</a:t>
            </a:r>
            <a:r>
              <a:rPr lang="en-US" altLang="zh-CN" sz="2800" i="1" dirty="0" smtClean="0">
                <a:sym typeface="Symbol" pitchFamily="18" charset="2"/>
              </a:rPr>
              <a:t>, j</a:t>
            </a:r>
            <a:r>
              <a:rPr lang="en-US" altLang="zh-CN" sz="2800" dirty="0" smtClean="0">
                <a:sym typeface="Symbol" pitchFamily="18" charset="2"/>
              </a:rPr>
              <a:t>] = </a:t>
            </a:r>
            <a:r>
              <a:rPr lang="en-US" altLang="zh-CN" sz="2800" i="1" dirty="0" smtClean="0">
                <a:sym typeface="Symbol" pitchFamily="18" charset="2"/>
              </a:rPr>
              <a:t>k</a:t>
            </a:r>
            <a:r>
              <a:rPr lang="en-US" altLang="zh-CN" sz="2800" dirty="0" smtClean="0">
                <a:sym typeface="Symbol" pitchFamily="18" charset="2"/>
              </a:rPr>
              <a:t>, the best way to multiply the sub-chain </a:t>
            </a:r>
            <a:r>
              <a:rPr lang="en-US" altLang="zh-CN" sz="2600" i="1" dirty="0" smtClean="0"/>
              <a:t>A</a:t>
            </a:r>
            <a:r>
              <a:rPr lang="en-US" altLang="zh-CN" sz="2600" i="1" baseline="-25000" dirty="0" smtClean="0"/>
              <a:t>i…j</a:t>
            </a:r>
            <a:r>
              <a:rPr lang="en-US" altLang="zh-CN" sz="2600" dirty="0" smtClean="0"/>
              <a:t> </a:t>
            </a:r>
            <a:r>
              <a:rPr lang="en-US" altLang="zh-CN" sz="2600" dirty="0" smtClean="0">
                <a:sym typeface="Symbol" pitchFamily="18" charset="2"/>
              </a:rPr>
              <a:t> is to first multiply the sub-chain </a:t>
            </a:r>
            <a:r>
              <a:rPr lang="en-US" altLang="zh-CN" sz="2600" i="1" dirty="0" smtClean="0"/>
              <a:t>A</a:t>
            </a:r>
            <a:r>
              <a:rPr lang="en-US" altLang="zh-CN" sz="2600" i="1" baseline="-25000" dirty="0" smtClean="0"/>
              <a:t>i…k</a:t>
            </a:r>
            <a:r>
              <a:rPr lang="en-US" altLang="zh-CN" sz="2600" dirty="0" smtClean="0"/>
              <a:t> </a:t>
            </a:r>
            <a:r>
              <a:rPr lang="en-US" altLang="zh-CN" sz="2600" dirty="0" smtClean="0">
                <a:sym typeface="Symbol" pitchFamily="18" charset="2"/>
              </a:rPr>
              <a:t> and then the sub-chain </a:t>
            </a:r>
            <a:r>
              <a:rPr lang="en-US" altLang="zh-CN" sz="2600" i="1" dirty="0" smtClean="0"/>
              <a:t>A</a:t>
            </a:r>
            <a:r>
              <a:rPr lang="en-US" altLang="zh-CN" sz="2600" i="1" baseline="-25000" dirty="0" smtClean="0"/>
              <a:t>k+1…j</a:t>
            </a:r>
            <a:r>
              <a:rPr lang="en-US" altLang="zh-CN" sz="2600" dirty="0" smtClean="0"/>
              <a:t> </a:t>
            </a:r>
            <a:r>
              <a:rPr lang="en-US" altLang="zh-CN" sz="2600" dirty="0" smtClean="0">
                <a:sym typeface="Symbol" pitchFamily="18" charset="2"/>
              </a:rPr>
              <a:t>, and finally multiply them together</a:t>
            </a:r>
            <a:r>
              <a:rPr lang="en-US" altLang="zh-CN" sz="2800" dirty="0" smtClean="0">
                <a:sym typeface="Symbol" pitchFamily="18" charset="2"/>
              </a:rPr>
              <a:t>.  Intuitively </a:t>
            </a:r>
            <a:r>
              <a:rPr lang="en-US" altLang="zh-CN" sz="2800" i="1" dirty="0" smtClean="0">
                <a:sym typeface="Symbol" pitchFamily="18" charset="2"/>
              </a:rPr>
              <a:t>s</a:t>
            </a:r>
            <a:r>
              <a:rPr lang="en-US" altLang="zh-CN" sz="2800" dirty="0" smtClean="0">
                <a:sym typeface="Symbol" pitchFamily="18" charset="2"/>
              </a:rPr>
              <a:t>[</a:t>
            </a:r>
            <a:r>
              <a:rPr lang="en-US" altLang="zh-CN" sz="2800" i="1" dirty="0" err="1" smtClean="0">
                <a:sym typeface="Symbol" pitchFamily="18" charset="2"/>
              </a:rPr>
              <a:t>i</a:t>
            </a:r>
            <a:r>
              <a:rPr lang="en-US" altLang="zh-CN" sz="2800" i="1" dirty="0" smtClean="0">
                <a:sym typeface="Symbol" pitchFamily="18" charset="2"/>
              </a:rPr>
              <a:t>, j</a:t>
            </a:r>
            <a:r>
              <a:rPr lang="en-US" altLang="zh-CN" sz="2800" dirty="0" smtClean="0">
                <a:sym typeface="Symbol" pitchFamily="18" charset="2"/>
              </a:rPr>
              <a:t>] tells us what multiplication to perform </a:t>
            </a:r>
            <a:r>
              <a:rPr lang="en-US" altLang="zh-CN" sz="2800" i="1" dirty="0" smtClean="0">
                <a:sym typeface="Symbol" pitchFamily="18" charset="2"/>
              </a:rPr>
              <a:t>last</a:t>
            </a:r>
            <a:r>
              <a:rPr lang="en-US" altLang="zh-CN" sz="2800" dirty="0" smtClean="0">
                <a:sym typeface="Symbol" pitchFamily="18" charset="2"/>
              </a:rPr>
              <a:t>.  We only need to store </a:t>
            </a:r>
            <a:r>
              <a:rPr lang="en-US" altLang="zh-CN" sz="2800" i="1" dirty="0" smtClean="0">
                <a:sym typeface="Symbol" pitchFamily="18" charset="2"/>
              </a:rPr>
              <a:t>s</a:t>
            </a:r>
            <a:r>
              <a:rPr lang="en-US" altLang="zh-CN" sz="2800" dirty="0" smtClean="0">
                <a:sym typeface="Symbol" pitchFamily="18" charset="2"/>
              </a:rPr>
              <a:t>[</a:t>
            </a:r>
            <a:r>
              <a:rPr lang="en-US" altLang="zh-CN" sz="2800" i="1" dirty="0" err="1" smtClean="0">
                <a:sym typeface="Symbol" pitchFamily="18" charset="2"/>
              </a:rPr>
              <a:t>i</a:t>
            </a:r>
            <a:r>
              <a:rPr lang="en-US" altLang="zh-CN" sz="2800" i="1" dirty="0" smtClean="0">
                <a:sym typeface="Symbol" pitchFamily="18" charset="2"/>
              </a:rPr>
              <a:t>, j</a:t>
            </a:r>
            <a:r>
              <a:rPr lang="en-US" altLang="zh-CN" sz="2800" dirty="0" smtClean="0">
                <a:sym typeface="Symbol" pitchFamily="18" charset="2"/>
              </a:rPr>
              <a:t>] if we have at least 2 matrices &amp; </a:t>
            </a:r>
            <a:r>
              <a:rPr lang="en-US" altLang="zh-CN" sz="2800" i="1" dirty="0" smtClean="0">
                <a:sym typeface="Symbol" pitchFamily="18" charset="2"/>
              </a:rPr>
              <a:t>j &gt; </a:t>
            </a:r>
            <a:r>
              <a:rPr lang="en-US" altLang="zh-CN" sz="2800" i="1" dirty="0" err="1" smtClean="0">
                <a:sym typeface="Symbol" pitchFamily="18" charset="2"/>
              </a:rPr>
              <a:t>i</a:t>
            </a:r>
            <a:r>
              <a:rPr lang="en-US" altLang="zh-CN" sz="2800" dirty="0" smtClean="0">
                <a:sym typeface="Symbol" pitchFamily="18" charset="2"/>
              </a:rPr>
              <a:t>.</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Constructing optimal solution</a:t>
            </a:r>
            <a:endParaRPr lang="zh-CN" altLang="en-US" sz="3600" kern="0" dirty="0">
              <a:latin typeface="+mj-lt"/>
              <a:cs typeface="+mj-cs"/>
            </a:endParaRPr>
          </a:p>
        </p:txBody>
      </p:sp>
      <p:sp>
        <p:nvSpPr>
          <p:cNvPr id="367618"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7619"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7620"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7621"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7622"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7623"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367624" name="Picture 1" descr="C:\Users\hp\AppData\Roaming\Tencent\Users\648774553\QQ\WinTemp\RichOle\ZPDX%P{EDRT2[BB8G02RKQA.jpg"/>
          <p:cNvPicPr>
            <a:picLocks noChangeAspect="1" noChangeArrowheads="1"/>
          </p:cNvPicPr>
          <p:nvPr/>
        </p:nvPicPr>
        <p:blipFill>
          <a:blip r:embed="rId2"/>
          <a:srcRect/>
          <a:stretch>
            <a:fillRect/>
          </a:stretch>
        </p:blipFill>
        <p:spPr bwMode="auto">
          <a:xfrm>
            <a:off x="598488" y="1484313"/>
            <a:ext cx="6619875" cy="280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Mult (</a:t>
            </a:r>
            <a:r>
              <a:rPr lang="en-US" altLang="zh-CN" i="1" smtClean="0"/>
              <a:t>A</a:t>
            </a:r>
            <a:r>
              <a:rPr lang="en-US" altLang="zh-CN" smtClean="0"/>
              <a:t>, </a:t>
            </a:r>
            <a:r>
              <a:rPr lang="en-US" altLang="zh-CN" i="1" smtClean="0"/>
              <a:t>i, j</a:t>
            </a:r>
            <a:r>
              <a:rPr lang="en-US" altLang="zh-CN" smtClean="0"/>
              <a:t>)</a:t>
            </a:r>
          </a:p>
        </p:txBody>
      </p:sp>
      <p:sp>
        <p:nvSpPr>
          <p:cNvPr id="368642" name="Rectangle 3"/>
          <p:cNvSpPr>
            <a:spLocks noGrp="1" noChangeArrowheads="1"/>
          </p:cNvSpPr>
          <p:nvPr>
            <p:ph type="body" idx="1"/>
          </p:nvPr>
        </p:nvSpPr>
        <p:spPr>
          <a:xfrm>
            <a:off x="149225" y="1903413"/>
            <a:ext cx="8994775" cy="4114800"/>
          </a:xfrm>
        </p:spPr>
        <p:txBody>
          <a:bodyPr/>
          <a:lstStyle/>
          <a:p>
            <a:pPr>
              <a:buFont typeface="Wingdings" pitchFamily="2" charset="2"/>
              <a:buNone/>
            </a:pPr>
            <a:r>
              <a:rPr lang="en-US" altLang="zh-CN" sz="3000" smtClean="0">
                <a:solidFill>
                  <a:srgbClr val="474747"/>
                </a:solidFill>
              </a:rPr>
              <a:t>1.  if (</a:t>
            </a:r>
            <a:r>
              <a:rPr lang="en-US" altLang="zh-CN" sz="3000" i="1" smtClean="0">
                <a:solidFill>
                  <a:srgbClr val="474747"/>
                </a:solidFill>
              </a:rPr>
              <a:t>j </a:t>
            </a:r>
            <a:r>
              <a:rPr lang="en-US" altLang="zh-CN" sz="3000" smtClean="0">
                <a:solidFill>
                  <a:srgbClr val="474747"/>
                </a:solidFill>
              </a:rPr>
              <a:t>&gt;</a:t>
            </a:r>
            <a:r>
              <a:rPr lang="en-US" altLang="zh-CN" sz="3000" i="1" smtClean="0">
                <a:solidFill>
                  <a:srgbClr val="474747"/>
                </a:solidFill>
              </a:rPr>
              <a:t> i</a:t>
            </a:r>
            <a:r>
              <a:rPr lang="en-US" altLang="zh-CN" sz="3000" smtClean="0">
                <a:solidFill>
                  <a:srgbClr val="474747"/>
                </a:solidFill>
              </a:rPr>
              <a:t>)</a:t>
            </a:r>
          </a:p>
          <a:p>
            <a:pPr>
              <a:buFont typeface="Wingdings" pitchFamily="2" charset="2"/>
              <a:buNone/>
            </a:pPr>
            <a:r>
              <a:rPr lang="en-US" altLang="zh-CN" sz="3000" smtClean="0">
                <a:solidFill>
                  <a:srgbClr val="474747"/>
                </a:solidFill>
              </a:rPr>
              <a:t>2.     then </a:t>
            </a:r>
            <a:r>
              <a:rPr lang="en-US" altLang="zh-CN" sz="3000" i="1" smtClean="0">
                <a:solidFill>
                  <a:srgbClr val="474747"/>
                </a:solidFill>
              </a:rPr>
              <a:t>k = s</a:t>
            </a:r>
            <a:r>
              <a:rPr lang="en-US" altLang="zh-CN" sz="3000" smtClean="0">
                <a:solidFill>
                  <a:srgbClr val="474747"/>
                </a:solidFill>
              </a:rPr>
              <a:t>[</a:t>
            </a:r>
            <a:r>
              <a:rPr lang="en-US" altLang="zh-CN" sz="3000" i="1" smtClean="0">
                <a:solidFill>
                  <a:srgbClr val="474747"/>
                </a:solidFill>
              </a:rPr>
              <a:t>i, j</a:t>
            </a:r>
            <a:r>
              <a:rPr lang="en-US" altLang="zh-CN" sz="3000" smtClean="0">
                <a:solidFill>
                  <a:srgbClr val="474747"/>
                </a:solidFill>
              </a:rPr>
              <a:t>] </a:t>
            </a:r>
            <a:r>
              <a:rPr altLang="en-US" sz="2400" smtClean="0">
                <a:solidFill>
                  <a:srgbClr val="E50919"/>
                </a:solidFill>
                <a:ea typeface="宋体" charset="-122"/>
              </a:rPr>
              <a:t>用记录的最优分割点直接计算最少次数</a:t>
            </a:r>
            <a:endParaRPr lang="en-US" altLang="zh-CN" sz="2400" smtClean="0">
              <a:solidFill>
                <a:srgbClr val="E50919"/>
              </a:solidFill>
            </a:endParaRPr>
          </a:p>
          <a:p>
            <a:pPr>
              <a:buFont typeface="Wingdings" pitchFamily="2" charset="2"/>
              <a:buNone/>
            </a:pPr>
            <a:r>
              <a:rPr lang="en-US" altLang="zh-CN" sz="3000" smtClean="0">
                <a:solidFill>
                  <a:srgbClr val="474747"/>
                </a:solidFill>
              </a:rPr>
              <a:t>3.              </a:t>
            </a:r>
            <a:r>
              <a:rPr lang="en-US" altLang="zh-CN" sz="3000" i="1" smtClean="0">
                <a:solidFill>
                  <a:srgbClr val="474747"/>
                </a:solidFill>
              </a:rPr>
              <a:t>X = </a:t>
            </a:r>
            <a:r>
              <a:rPr lang="en-US" altLang="zh-CN" sz="3000" smtClean="0">
                <a:solidFill>
                  <a:srgbClr val="474747"/>
                </a:solidFill>
              </a:rPr>
              <a:t>Mult(</a:t>
            </a:r>
            <a:r>
              <a:rPr lang="en-US" altLang="zh-CN" sz="3000" i="1" smtClean="0">
                <a:solidFill>
                  <a:srgbClr val="474747"/>
                </a:solidFill>
              </a:rPr>
              <a:t>A</a:t>
            </a:r>
            <a:r>
              <a:rPr lang="en-US" altLang="zh-CN" sz="3000" smtClean="0">
                <a:solidFill>
                  <a:srgbClr val="474747"/>
                </a:solidFill>
              </a:rPr>
              <a:t>, </a:t>
            </a:r>
            <a:r>
              <a:rPr lang="en-US" altLang="zh-CN" sz="3000" i="1" smtClean="0">
                <a:solidFill>
                  <a:srgbClr val="474747"/>
                </a:solidFill>
              </a:rPr>
              <a:t>i, k</a:t>
            </a:r>
            <a:r>
              <a:rPr lang="en-US" altLang="zh-CN" sz="3000" smtClean="0">
                <a:solidFill>
                  <a:srgbClr val="474747"/>
                </a:solidFill>
              </a:rPr>
              <a:t>) 		</a:t>
            </a:r>
            <a:r>
              <a:rPr lang="en-US" altLang="zh-CN" sz="3000" smtClean="0">
                <a:solidFill>
                  <a:srgbClr val="3DDE2C"/>
                </a:solidFill>
              </a:rPr>
              <a:t>// </a:t>
            </a:r>
            <a:r>
              <a:rPr lang="en-US" altLang="zh-CN" sz="3000" i="1" smtClean="0">
                <a:solidFill>
                  <a:srgbClr val="3DDE2C"/>
                </a:solidFill>
              </a:rPr>
              <a:t>X </a:t>
            </a:r>
            <a:r>
              <a:rPr lang="en-US" altLang="zh-CN" sz="3000" smtClean="0">
                <a:solidFill>
                  <a:srgbClr val="3DDE2C"/>
                </a:solidFill>
              </a:rPr>
              <a:t>= </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i</a:t>
            </a:r>
            <a:r>
              <a:rPr lang="en-US" altLang="zh-CN" sz="3000" smtClean="0">
                <a:solidFill>
                  <a:srgbClr val="3DDE2C"/>
                </a:solidFill>
              </a:rPr>
              <a:t>]...</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k</a:t>
            </a:r>
            <a:r>
              <a:rPr lang="en-US" altLang="zh-CN" sz="3000" smtClean="0">
                <a:solidFill>
                  <a:srgbClr val="3DDE2C"/>
                </a:solidFill>
              </a:rPr>
              <a:t>]</a:t>
            </a:r>
            <a:endParaRPr lang="en-US" altLang="zh-CN" sz="3000" i="1" smtClean="0">
              <a:solidFill>
                <a:srgbClr val="3DDE2C"/>
              </a:solidFill>
            </a:endParaRPr>
          </a:p>
          <a:p>
            <a:pPr>
              <a:buFont typeface="Wingdings" pitchFamily="2" charset="2"/>
              <a:buNone/>
            </a:pPr>
            <a:r>
              <a:rPr lang="en-US" altLang="zh-CN" sz="3000" smtClean="0">
                <a:solidFill>
                  <a:srgbClr val="474747"/>
                </a:solidFill>
              </a:rPr>
              <a:t>4.              </a:t>
            </a:r>
            <a:r>
              <a:rPr lang="en-US" altLang="zh-CN" sz="3000" i="1" smtClean="0">
                <a:solidFill>
                  <a:srgbClr val="474747"/>
                </a:solidFill>
              </a:rPr>
              <a:t>Y = </a:t>
            </a:r>
            <a:r>
              <a:rPr lang="en-US" altLang="zh-CN" sz="3000" smtClean="0">
                <a:solidFill>
                  <a:srgbClr val="474747"/>
                </a:solidFill>
              </a:rPr>
              <a:t>Mult(</a:t>
            </a:r>
            <a:r>
              <a:rPr lang="en-US" altLang="zh-CN" sz="3000" i="1" smtClean="0">
                <a:solidFill>
                  <a:srgbClr val="474747"/>
                </a:solidFill>
              </a:rPr>
              <a:t>A</a:t>
            </a:r>
            <a:r>
              <a:rPr lang="en-US" altLang="zh-CN" sz="3000" smtClean="0">
                <a:solidFill>
                  <a:srgbClr val="474747"/>
                </a:solidFill>
              </a:rPr>
              <a:t>, </a:t>
            </a:r>
            <a:r>
              <a:rPr lang="en-US" altLang="zh-CN" sz="3000" i="1" smtClean="0">
                <a:solidFill>
                  <a:srgbClr val="474747"/>
                </a:solidFill>
              </a:rPr>
              <a:t>k+1, j</a:t>
            </a:r>
            <a:r>
              <a:rPr lang="en-US" altLang="zh-CN" sz="3000" smtClean="0">
                <a:solidFill>
                  <a:srgbClr val="474747"/>
                </a:solidFill>
              </a:rPr>
              <a:t>)	</a:t>
            </a:r>
            <a:r>
              <a:rPr lang="en-US" altLang="zh-CN" sz="3000" smtClean="0">
                <a:solidFill>
                  <a:srgbClr val="3DDE2C"/>
                </a:solidFill>
              </a:rPr>
              <a:t>// </a:t>
            </a:r>
            <a:r>
              <a:rPr lang="en-US" altLang="zh-CN" sz="3000" i="1" smtClean="0">
                <a:solidFill>
                  <a:srgbClr val="3DDE2C"/>
                </a:solidFill>
              </a:rPr>
              <a:t>Y </a:t>
            </a:r>
            <a:r>
              <a:rPr lang="en-US" altLang="zh-CN" sz="3000" smtClean="0">
                <a:solidFill>
                  <a:srgbClr val="3DDE2C"/>
                </a:solidFill>
              </a:rPr>
              <a:t>= </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k+1</a:t>
            </a:r>
            <a:r>
              <a:rPr lang="en-US" altLang="zh-CN" sz="3000" smtClean="0">
                <a:solidFill>
                  <a:srgbClr val="3DDE2C"/>
                </a:solidFill>
              </a:rPr>
              <a:t>]...</a:t>
            </a:r>
            <a:r>
              <a:rPr lang="en-US" altLang="zh-CN" sz="3000" i="1" smtClean="0">
                <a:solidFill>
                  <a:srgbClr val="3DDE2C"/>
                </a:solidFill>
              </a:rPr>
              <a:t>A</a:t>
            </a:r>
            <a:r>
              <a:rPr lang="en-US" altLang="zh-CN" sz="3000" smtClean="0">
                <a:solidFill>
                  <a:srgbClr val="3DDE2C"/>
                </a:solidFill>
              </a:rPr>
              <a:t>[</a:t>
            </a:r>
            <a:r>
              <a:rPr lang="en-US" altLang="zh-CN" sz="3000" i="1" smtClean="0">
                <a:solidFill>
                  <a:srgbClr val="3DDE2C"/>
                </a:solidFill>
              </a:rPr>
              <a:t>j</a:t>
            </a:r>
            <a:r>
              <a:rPr lang="en-US" altLang="zh-CN" sz="3000" smtClean="0">
                <a:solidFill>
                  <a:srgbClr val="3DDE2C"/>
                </a:solidFill>
              </a:rPr>
              <a:t>]</a:t>
            </a:r>
            <a:endParaRPr lang="en-US" altLang="zh-CN" sz="3000" smtClean="0">
              <a:solidFill>
                <a:srgbClr val="474747"/>
              </a:solidFill>
            </a:endParaRPr>
          </a:p>
          <a:p>
            <a:pPr>
              <a:buFont typeface="Wingdings" pitchFamily="2" charset="2"/>
              <a:buNone/>
            </a:pPr>
            <a:r>
              <a:rPr lang="en-US" altLang="zh-CN" sz="3000" smtClean="0">
                <a:solidFill>
                  <a:srgbClr val="474747"/>
                </a:solidFill>
              </a:rPr>
              <a:t>5.              return </a:t>
            </a:r>
            <a:r>
              <a:rPr lang="en-US" altLang="zh-CN" sz="3000" i="1" smtClean="0">
                <a:solidFill>
                  <a:srgbClr val="474747"/>
                </a:solidFill>
              </a:rPr>
              <a:t>X*Y           	</a:t>
            </a:r>
            <a:r>
              <a:rPr lang="en-US" altLang="zh-CN" sz="3000" smtClean="0">
                <a:solidFill>
                  <a:srgbClr val="3DDE2C"/>
                </a:solidFill>
              </a:rPr>
              <a:t>// Multiply</a:t>
            </a:r>
            <a:r>
              <a:rPr lang="en-US" altLang="zh-CN" sz="3000" i="1" smtClean="0">
                <a:solidFill>
                  <a:srgbClr val="3DDE2C"/>
                </a:solidFill>
              </a:rPr>
              <a:t> X*Y</a:t>
            </a:r>
            <a:endParaRPr lang="en-US" altLang="zh-CN" sz="3000" smtClean="0">
              <a:solidFill>
                <a:srgbClr val="3DDE2C"/>
              </a:solidFill>
            </a:endParaRPr>
          </a:p>
          <a:p>
            <a:pPr>
              <a:buFont typeface="Wingdings" pitchFamily="2" charset="2"/>
              <a:buNone/>
            </a:pPr>
            <a:r>
              <a:rPr lang="en-US" altLang="zh-CN" sz="3000" smtClean="0">
                <a:solidFill>
                  <a:srgbClr val="474747"/>
                </a:solidFill>
              </a:rPr>
              <a:t>6.     else return </a:t>
            </a:r>
            <a:r>
              <a:rPr lang="en-US" altLang="zh-CN" sz="3000" i="1" smtClean="0">
                <a:solidFill>
                  <a:srgbClr val="474747"/>
                </a:solidFill>
              </a:rPr>
              <a:t>A</a:t>
            </a:r>
            <a:r>
              <a:rPr lang="en-US" altLang="zh-CN" sz="3000" smtClean="0">
                <a:solidFill>
                  <a:srgbClr val="474747"/>
                </a:solidFill>
              </a:rPr>
              <a:t>[</a:t>
            </a:r>
            <a:r>
              <a:rPr lang="en-US" altLang="zh-CN" sz="3000" i="1" smtClean="0">
                <a:solidFill>
                  <a:srgbClr val="474747"/>
                </a:solidFill>
              </a:rPr>
              <a:t>i</a:t>
            </a:r>
            <a:r>
              <a:rPr lang="en-US" altLang="zh-CN" sz="3000" smtClean="0">
                <a:solidFill>
                  <a:srgbClr val="474747"/>
                </a:solidFill>
              </a:rPr>
              <a:t>]			</a:t>
            </a:r>
            <a:r>
              <a:rPr lang="en-US" altLang="zh-CN" sz="3000" smtClean="0">
                <a:solidFill>
                  <a:srgbClr val="3DDE2C"/>
                </a:solidFill>
              </a:rPr>
              <a:t>// Return </a:t>
            </a:r>
            <a:r>
              <a:rPr lang="en-US" altLang="zh-CN" sz="3000" i="1" smtClean="0">
                <a:solidFill>
                  <a:srgbClr val="3DDE2C"/>
                </a:solidFill>
              </a:rPr>
              <a:t>i</a:t>
            </a:r>
            <a:r>
              <a:rPr lang="en-US" altLang="zh-CN" sz="3000" smtClean="0">
                <a:solidFill>
                  <a:srgbClr val="3DDE2C"/>
                </a:solidFill>
              </a:rPr>
              <a:t>th matrix</a:t>
            </a:r>
          </a:p>
          <a:p>
            <a:pPr>
              <a:buFont typeface="Wingdings" pitchFamily="2" charset="2"/>
              <a:buNone/>
            </a:pPr>
            <a:endParaRPr lang="en-US" altLang="zh-CN" sz="3000" smtClean="0">
              <a:solidFill>
                <a:srgbClr val="474747"/>
              </a:solidFill>
            </a:endParaRPr>
          </a:p>
          <a:p>
            <a:pPr>
              <a:buFont typeface="Wingdings" pitchFamily="2" charset="2"/>
              <a:buNone/>
            </a:pPr>
            <a:endParaRPr lang="en-US" altLang="zh-CN" sz="3000" smtClean="0">
              <a:solidFill>
                <a:srgbClr val="474747"/>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dirty="0">
                <a:latin typeface="+mn-lt"/>
                <a:ea typeface="+mn-ea"/>
              </a:rPr>
              <a:t>Exercise in Class</a:t>
            </a:r>
            <a:endParaRPr lang="zh-CN" altLang="en-US" sz="3600" kern="0" dirty="0">
              <a:latin typeface="+mj-lt"/>
              <a:cs typeface="+mj-cs"/>
            </a:endParaRPr>
          </a:p>
        </p:txBody>
      </p:sp>
      <p:pic>
        <p:nvPicPr>
          <p:cNvPr id="369666" name="Picture 1" descr="C:\Users\hp\AppData\Roaming\Tencent\Users\648774553\QQ\WinTemp\RichOle\TFK408QLSY5[I0551FR5_7H.jpg"/>
          <p:cNvPicPr>
            <a:picLocks noChangeAspect="1" noChangeArrowheads="1"/>
          </p:cNvPicPr>
          <p:nvPr/>
        </p:nvPicPr>
        <p:blipFill>
          <a:blip r:embed="rId3"/>
          <a:srcRect/>
          <a:stretch>
            <a:fillRect/>
          </a:stretch>
        </p:blipFill>
        <p:spPr bwMode="auto">
          <a:xfrm>
            <a:off x="395288" y="2205038"/>
            <a:ext cx="7896225" cy="3090862"/>
          </a:xfrm>
          <a:prstGeom prst="rect">
            <a:avLst/>
          </a:prstGeom>
          <a:noFill/>
          <a:ln w="9525">
            <a:noFill/>
            <a:miter lim="800000"/>
            <a:headEnd/>
            <a:tailEnd/>
          </a:ln>
        </p:spPr>
      </p:pic>
      <p:sp>
        <p:nvSpPr>
          <p:cNvPr id="369667" name="AutoShape 2" descr="C:\Users\hp\AppData\Roaming\Tencent\Users\648774553\QQ\WinTemp\RichOle\J[JNL17FFEF50}{[O$T0.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9668" name="AutoShape 3" descr="C:\Users\hp\AppData\Roaming\Tencent\Users\648774553\QQ\WinTemp\RichOle\J[JNL17FFEF50}{[O$T0.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9669" name="AutoShape 4" descr="C:\Users\hp\AppData\Roaming\Tencent\Users\648774553\QQ\WinTemp\RichOle\J[JNL17FFEF50}{[O$T0.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9670" name="AutoShape 5" descr="C:\Users\hp\AppData\Roaming\Tencent\Users\648774553\QQ\WinTemp\RichOle\J[JNL17FFEF50}{[O$T0.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9671" name="AutoShape 7" descr="C:\Users\hp\AppData\Roaming\Tencent\Users\648774553\QQ\WinTemp\RichOle\J[JNL17FFEF50}{[O$T0.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69672" name="AutoShape 8" descr="C:\Users\hp\AppData\Roaming\Tencent\Users\648774553\QQ\WinTemp\RichOle\J[JNL17FFEF50}{[O$T0.jpg"/>
          <p:cNvSpPr>
            <a:spLocks noChangeAspect="1" noChangeArrowheads="1"/>
          </p:cNvSpPr>
          <p:nvPr/>
        </p:nvSpPr>
        <p:spPr bwMode="auto">
          <a:xfrm>
            <a:off x="762000" y="7620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369673" name="Picture 9" descr="C:\Users\hp\AppData\Roaming\Tencent\Users\648774553\QQ\WinTemp\RichOle\~)@KCSY~WY6%$X8SOAUZQUF.jpg"/>
          <p:cNvPicPr>
            <a:picLocks noChangeAspect="1" noChangeArrowheads="1"/>
          </p:cNvPicPr>
          <p:nvPr/>
        </p:nvPicPr>
        <p:blipFill>
          <a:blip r:embed="rId4"/>
          <a:srcRect/>
          <a:stretch>
            <a:fillRect/>
          </a:stretch>
        </p:blipFill>
        <p:spPr bwMode="auto">
          <a:xfrm>
            <a:off x="152400" y="1066800"/>
            <a:ext cx="7896225" cy="792163"/>
          </a:xfrm>
          <a:prstGeom prst="rect">
            <a:avLst/>
          </a:prstGeom>
          <a:noFill/>
          <a:ln w="9525">
            <a:noFill/>
            <a:miter lim="800000"/>
            <a:headEnd/>
            <a:tailEnd/>
          </a:ln>
        </p:spPr>
      </p:pic>
      <p:sp>
        <p:nvSpPr>
          <p:cNvPr id="369674" name="TextBox 11"/>
          <p:cNvSpPr txBox="1">
            <a:spLocks noChangeArrowheads="1"/>
          </p:cNvSpPr>
          <p:nvPr/>
        </p:nvSpPr>
        <p:spPr bwMode="auto">
          <a:xfrm>
            <a:off x="1619250" y="1484313"/>
            <a:ext cx="6697663" cy="369887"/>
          </a:xfrm>
          <a:prstGeom prst="rect">
            <a:avLst/>
          </a:prstGeom>
          <a:solidFill>
            <a:schemeClr val="bg1"/>
          </a:solidFill>
          <a:ln w="9525">
            <a:noFill/>
            <a:miter lim="800000"/>
            <a:headEnd/>
            <a:tailEnd/>
          </a:ln>
        </p:spPr>
        <p:txBody>
          <a:bodyPr>
            <a:spAutoFit/>
          </a:bodyPr>
          <a:lstStyle/>
          <a:p>
            <a:r>
              <a:rPr lang="en-US" altLang="zh-CN"/>
              <a:t>20 X 30      30 x 35       35 x 10   10 x 20     20 x 15      15 x 25</a:t>
            </a:r>
            <a:endParaRPr lang="zh-CN" altLang="en-US"/>
          </a:p>
        </p:txBody>
      </p:sp>
      <p:sp>
        <p:nvSpPr>
          <p:cNvPr id="14" name="直角三角形 13"/>
          <p:cNvSpPr/>
          <p:nvPr/>
        </p:nvSpPr>
        <p:spPr>
          <a:xfrm rot="8098790">
            <a:off x="1288257" y="3280569"/>
            <a:ext cx="2401887" cy="2384425"/>
          </a:xfrm>
          <a:prstGeom prst="rtTriangle">
            <a:avLst/>
          </a:prstGeom>
          <a:solidFill>
            <a:schemeClr val="bg2">
              <a:alpha val="6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直角三角形 14"/>
          <p:cNvSpPr/>
          <p:nvPr/>
        </p:nvSpPr>
        <p:spPr>
          <a:xfrm rot="8098790">
            <a:off x="5610225" y="3213101"/>
            <a:ext cx="2028825" cy="1943100"/>
          </a:xfrm>
          <a:prstGeom prst="rtTriangle">
            <a:avLst/>
          </a:prstGeom>
          <a:solidFill>
            <a:schemeClr val="bg2">
              <a:alpha val="66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Finding a Recursive Solution</a:t>
            </a:r>
          </a:p>
        </p:txBody>
      </p:sp>
      <p:sp>
        <p:nvSpPr>
          <p:cNvPr id="26627" name="Rectangle 3"/>
          <p:cNvSpPr>
            <a:spLocks noGrp="1" noChangeArrowheads="1"/>
          </p:cNvSpPr>
          <p:nvPr>
            <p:ph type="body" idx="1"/>
          </p:nvPr>
        </p:nvSpPr>
        <p:spPr>
          <a:xfrm>
            <a:off x="704850" y="1447800"/>
            <a:ext cx="7772400" cy="4324350"/>
          </a:xfrm>
        </p:spPr>
        <p:txBody>
          <a:bodyPr rtlCol="0">
            <a:normAutofit/>
          </a:bodyPr>
          <a:lstStyle/>
          <a:p>
            <a:pPr fontAlgn="auto">
              <a:spcAft>
                <a:spcPts val="0"/>
              </a:spcAft>
              <a:buFont typeface="Arial" pitchFamily="34" charset="0"/>
              <a:buChar char="•"/>
              <a:defRPr/>
            </a:pPr>
            <a:r>
              <a:rPr lang="en-US" altLang="zh-CN" smtClean="0"/>
              <a:t>Figure out the “top-level” choice you have to make (e.g., where to split the list of matrices)</a:t>
            </a:r>
          </a:p>
          <a:p>
            <a:pPr fontAlgn="auto">
              <a:spcAft>
                <a:spcPts val="0"/>
              </a:spcAft>
              <a:buFont typeface="Arial" pitchFamily="34" charset="0"/>
              <a:buChar char="•"/>
              <a:defRPr/>
            </a:pPr>
            <a:r>
              <a:rPr lang="en-US" altLang="zh-CN" smtClean="0"/>
              <a:t>List the options for that decision</a:t>
            </a:r>
          </a:p>
          <a:p>
            <a:pPr fontAlgn="auto">
              <a:spcAft>
                <a:spcPts val="0"/>
              </a:spcAft>
              <a:buFont typeface="Arial" pitchFamily="34" charset="0"/>
              <a:buChar char="•"/>
              <a:defRPr/>
            </a:pPr>
            <a:r>
              <a:rPr lang="en-US" altLang="zh-CN" smtClean="0"/>
              <a:t>Each option should require smaller sub-problems to be solved</a:t>
            </a:r>
          </a:p>
          <a:p>
            <a:pPr fontAlgn="auto">
              <a:spcAft>
                <a:spcPts val="0"/>
              </a:spcAft>
              <a:buFont typeface="Arial" pitchFamily="34" charset="0"/>
              <a:buChar char="•"/>
              <a:defRPr/>
            </a:pPr>
            <a:r>
              <a:rPr lang="en-US" altLang="zh-CN" smtClean="0"/>
              <a:t>Recursive function is the minimum (or max) over all the options</a:t>
            </a:r>
          </a:p>
        </p:txBody>
      </p:sp>
      <p:sp>
        <p:nvSpPr>
          <p:cNvPr id="371715" name="Text Box 4"/>
          <p:cNvSpPr txBox="1">
            <a:spLocks noChangeArrowheads="1"/>
          </p:cNvSpPr>
          <p:nvPr/>
        </p:nvSpPr>
        <p:spPr bwMode="auto">
          <a:xfrm>
            <a:off x="463550" y="5868988"/>
            <a:ext cx="8437563" cy="549275"/>
          </a:xfrm>
          <a:prstGeom prst="rect">
            <a:avLst/>
          </a:prstGeom>
          <a:noFill/>
          <a:ln w="9525">
            <a:noFill/>
            <a:miter lim="800000"/>
            <a:headEnd/>
            <a:tailEnd/>
          </a:ln>
        </p:spPr>
        <p:txBody>
          <a:bodyPr>
            <a:spAutoFit/>
          </a:bodyPr>
          <a:lstStyle/>
          <a:p>
            <a:pPr>
              <a:spcAft>
                <a:spcPct val="20000"/>
              </a:spcAft>
              <a:buClr>
                <a:srgbClr val="FF6600"/>
              </a:buClr>
              <a:buSzPct val="80000"/>
              <a:buFont typeface="Wingdings" pitchFamily="2" charset="2"/>
              <a:buNone/>
            </a:pP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j</a:t>
            </a:r>
            <a:r>
              <a:rPr lang="en-US" altLang="zh-CN" sz="3000" b="1" u="sng">
                <a:solidFill>
                  <a:srgbClr val="FF66FF"/>
                </a:solidFill>
                <a:latin typeface="Times New Roman" pitchFamily="18" charset="0"/>
                <a:sym typeface="Symbol" pitchFamily="18" charset="2"/>
              </a:rPr>
              <a:t>] = min</a:t>
            </a:r>
            <a:r>
              <a:rPr lang="en-US" altLang="zh-CN" sz="3000" b="1" i="1" u="sng" baseline="-25000">
                <a:solidFill>
                  <a:srgbClr val="FF66FF"/>
                </a:solidFill>
                <a:latin typeface="Times New Roman" pitchFamily="18" charset="0"/>
              </a:rPr>
              <a:t>i </a:t>
            </a:r>
            <a:r>
              <a:rPr lang="en-US" altLang="zh-CN" sz="3000" b="1" u="sng" baseline="-25000">
                <a:solidFill>
                  <a:srgbClr val="FF66FF"/>
                </a:solidFill>
                <a:latin typeface="Times New Roman" pitchFamily="18" charset="0"/>
                <a:sym typeface="Symbol" pitchFamily="18" charset="2"/>
              </a:rPr>
              <a:t></a:t>
            </a:r>
            <a:r>
              <a:rPr lang="en-US" altLang="zh-CN" sz="3000" b="1" i="1" u="sng" baseline="-25000">
                <a:solidFill>
                  <a:srgbClr val="FF66FF"/>
                </a:solidFill>
                <a:latin typeface="Times New Roman" pitchFamily="18" charset="0"/>
              </a:rPr>
              <a:t> k </a:t>
            </a:r>
            <a:r>
              <a:rPr lang="en-US" altLang="zh-CN" sz="3000" b="1" u="sng" baseline="-25000">
                <a:solidFill>
                  <a:srgbClr val="FF66FF"/>
                </a:solidFill>
                <a:latin typeface="Times New Roman" pitchFamily="18" charset="0"/>
                <a:sym typeface="Symbol" pitchFamily="18" charset="2"/>
              </a:rPr>
              <a:t>&lt; </a:t>
            </a:r>
            <a:r>
              <a:rPr lang="en-US" altLang="zh-CN" sz="3000" b="1" i="1" u="sng" baseline="-25000">
                <a:solidFill>
                  <a:srgbClr val="FF66FF"/>
                </a:solidFill>
                <a:latin typeface="Times New Roman" pitchFamily="18" charset="0"/>
                <a:sym typeface="Symbol" pitchFamily="18" charset="2"/>
              </a:rPr>
              <a:t>j</a:t>
            </a:r>
            <a:r>
              <a:rPr lang="en-US" altLang="zh-CN" sz="3000" b="1" i="1" u="sng">
                <a:solidFill>
                  <a:srgbClr val="FF66FF"/>
                </a:solidFill>
                <a:latin typeface="Times New Roman" pitchFamily="18" charset="0"/>
                <a:sym typeface="Symbol" pitchFamily="18" charset="2"/>
              </a:rPr>
              <a:t> </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i, k</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sym typeface="Symbol" pitchFamily="18" charset="2"/>
              </a:rPr>
              <a:t>m</a:t>
            </a:r>
            <a:r>
              <a:rPr lang="en-US" altLang="zh-CN" sz="3000" b="1" u="sng">
                <a:solidFill>
                  <a:srgbClr val="FF66FF"/>
                </a:solidFill>
                <a:latin typeface="Times New Roman" pitchFamily="18" charset="0"/>
                <a:sym typeface="Symbol" pitchFamily="18" charset="2"/>
              </a:rPr>
              <a:t>[</a:t>
            </a:r>
            <a:r>
              <a:rPr lang="en-US" altLang="zh-CN" sz="3000" b="1" i="1" u="sng">
                <a:solidFill>
                  <a:srgbClr val="FF66FF"/>
                </a:solidFill>
                <a:latin typeface="Times New Roman" pitchFamily="18" charset="0"/>
                <a:sym typeface="Symbol" pitchFamily="18" charset="2"/>
              </a:rPr>
              <a:t>k+</a:t>
            </a:r>
            <a:r>
              <a:rPr lang="en-US" altLang="zh-CN" sz="3000" b="1" u="sng">
                <a:solidFill>
                  <a:srgbClr val="FF66FF"/>
                </a:solidFill>
                <a:latin typeface="Times New Roman" pitchFamily="18" charset="0"/>
                <a:sym typeface="Symbol" pitchFamily="18" charset="2"/>
              </a:rPr>
              <a:t>1</a:t>
            </a:r>
            <a:r>
              <a:rPr lang="en-US" altLang="zh-CN" sz="3000" b="1" i="1" u="sng">
                <a:solidFill>
                  <a:srgbClr val="FF66FF"/>
                </a:solidFill>
                <a:latin typeface="Times New Roman" pitchFamily="18" charset="0"/>
                <a:sym typeface="Symbol" pitchFamily="18" charset="2"/>
              </a:rPr>
              <a:t>, j</a:t>
            </a:r>
            <a:r>
              <a:rPr lang="en-US" altLang="zh-CN" sz="3000" b="1" u="sng">
                <a:solidFill>
                  <a:srgbClr val="FF66FF"/>
                </a:solidFill>
                <a:latin typeface="Times New Roman" pitchFamily="18" charset="0"/>
                <a:sym typeface="Symbol" pitchFamily="18" charset="2"/>
              </a:rPr>
              <a:t>] + </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i-1</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k</a:t>
            </a:r>
            <a:r>
              <a:rPr lang="en-US" altLang="zh-CN" sz="3000" b="1" i="1" u="sng">
                <a:solidFill>
                  <a:srgbClr val="FF66FF"/>
                </a:solidFill>
                <a:latin typeface="Times New Roman" pitchFamily="18" charset="0"/>
              </a:rPr>
              <a:t>p</a:t>
            </a:r>
            <a:r>
              <a:rPr lang="en-US" altLang="zh-CN" sz="3000" b="1" i="1" u="sng" baseline="-25000">
                <a:solidFill>
                  <a:srgbClr val="FF66FF"/>
                </a:solidFill>
                <a:latin typeface="Times New Roman" pitchFamily="18" charset="0"/>
              </a:rPr>
              <a:t>j </a:t>
            </a:r>
            <a:r>
              <a:rPr lang="en-US" altLang="zh-CN" sz="3000" b="1" u="sng">
                <a:solidFill>
                  <a:srgbClr val="FF66FF"/>
                </a:solidFill>
                <a:latin typeface="Times New Roman" pitchFamily="18" charset="0"/>
              </a:rPr>
              <a:t>)</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Steps in DP: Step 1</a:t>
            </a:r>
          </a:p>
        </p:txBody>
      </p:sp>
      <p:sp>
        <p:nvSpPr>
          <p:cNvPr id="27651" name="Rectangle 1027"/>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Think what decision is the “last piece in the puzzle”</a:t>
            </a:r>
          </a:p>
          <a:p>
            <a:pPr lvl="1" fontAlgn="auto">
              <a:spcAft>
                <a:spcPts val="0"/>
              </a:spcAft>
              <a:buFont typeface="Arial" pitchFamily="34" charset="0"/>
              <a:buChar char="–"/>
              <a:defRPr/>
            </a:pPr>
            <a:r>
              <a:rPr lang="en-US" altLang="zh-CN" smtClean="0"/>
              <a:t>Where to place the outermost parentheses in a matrix chain multiplication</a:t>
            </a:r>
          </a:p>
          <a:p>
            <a:pPr lvl="1" algn="ctr" fontAlgn="auto">
              <a:spcAft>
                <a:spcPts val="0"/>
              </a:spcAft>
              <a:buFontTx/>
              <a:buNone/>
              <a:defRPr/>
            </a:pPr>
            <a:r>
              <a:rPr lang="en-US" altLang="zh-CN" smtClean="0"/>
              <a:t>(</a:t>
            </a:r>
            <a:r>
              <a:rPr lang="en-US" altLang="zh-CN" i="1" smtClean="0"/>
              <a:t>A</a:t>
            </a:r>
            <a:r>
              <a:rPr lang="en-US" altLang="zh-CN" baseline="-25000" smtClean="0"/>
              <a:t>1</a:t>
            </a:r>
            <a:r>
              <a:rPr lang="en-US" altLang="zh-CN" smtClean="0"/>
              <a:t>) (</a:t>
            </a:r>
            <a:r>
              <a:rPr lang="en-US" altLang="zh-CN" i="1" smtClean="0"/>
              <a:t>A</a:t>
            </a:r>
            <a:r>
              <a:rPr lang="en-US" altLang="zh-CN" baseline="-25000" smtClean="0"/>
              <a:t>2</a:t>
            </a:r>
            <a:r>
              <a:rPr lang="en-US" altLang="zh-CN" i="1" smtClean="0"/>
              <a:t> A</a:t>
            </a:r>
            <a:r>
              <a:rPr lang="en-US" altLang="zh-CN" baseline="-25000" smtClean="0"/>
              <a:t>3</a:t>
            </a:r>
            <a:r>
              <a:rPr lang="en-US" altLang="zh-CN" i="1" smtClean="0"/>
              <a:t> A</a:t>
            </a:r>
            <a:r>
              <a:rPr lang="en-US" altLang="zh-CN" baseline="-25000" smtClean="0"/>
              <a:t>4</a:t>
            </a:r>
            <a:r>
              <a:rPr lang="en-US" altLang="zh-CN" smtClean="0"/>
              <a:t>)</a:t>
            </a:r>
          </a:p>
          <a:p>
            <a:pPr lvl="1" algn="ctr" fontAlgn="auto">
              <a:spcAft>
                <a:spcPts val="0"/>
              </a:spcAft>
              <a:buFontTx/>
              <a:buNone/>
              <a:defRPr/>
            </a:pPr>
            <a:r>
              <a:rPr lang="en-US" altLang="zh-CN" smtClean="0"/>
              <a:t>(</a:t>
            </a:r>
            <a:r>
              <a:rPr lang="en-US" altLang="zh-CN" i="1" smtClean="0"/>
              <a:t>A</a:t>
            </a:r>
            <a:r>
              <a:rPr lang="en-US" altLang="zh-CN" baseline="-25000" smtClean="0"/>
              <a:t>1</a:t>
            </a:r>
            <a:r>
              <a:rPr lang="en-US" altLang="zh-CN" i="1" smtClean="0"/>
              <a:t> A</a:t>
            </a:r>
            <a:r>
              <a:rPr lang="en-US" altLang="zh-CN" baseline="-25000" smtClean="0"/>
              <a:t>2</a:t>
            </a:r>
            <a:r>
              <a:rPr lang="en-US" altLang="zh-CN" smtClean="0"/>
              <a:t>) (</a:t>
            </a:r>
            <a:r>
              <a:rPr lang="en-US" altLang="zh-CN" i="1" smtClean="0"/>
              <a:t>A</a:t>
            </a:r>
            <a:r>
              <a:rPr lang="en-US" altLang="zh-CN" baseline="-25000" smtClean="0"/>
              <a:t>3</a:t>
            </a:r>
            <a:r>
              <a:rPr lang="en-US" altLang="zh-CN" i="1" smtClean="0"/>
              <a:t> A</a:t>
            </a:r>
            <a:r>
              <a:rPr lang="en-US" altLang="zh-CN" baseline="-25000" smtClean="0"/>
              <a:t>4</a:t>
            </a:r>
            <a:r>
              <a:rPr lang="en-US" altLang="zh-CN" smtClean="0"/>
              <a:t>)</a:t>
            </a:r>
          </a:p>
          <a:p>
            <a:pPr lvl="1" algn="ctr" fontAlgn="auto">
              <a:spcAft>
                <a:spcPts val="0"/>
              </a:spcAft>
              <a:buFontTx/>
              <a:buNone/>
              <a:defRPr/>
            </a:pPr>
            <a:r>
              <a:rPr lang="en-US" altLang="zh-CN" smtClean="0"/>
              <a:t>(</a:t>
            </a:r>
            <a:r>
              <a:rPr lang="en-US" altLang="zh-CN" i="1" smtClean="0"/>
              <a:t>A</a:t>
            </a:r>
            <a:r>
              <a:rPr lang="en-US" altLang="zh-CN" baseline="-25000" smtClean="0"/>
              <a:t>1</a:t>
            </a:r>
            <a:r>
              <a:rPr lang="en-US" altLang="zh-CN" i="1" smtClean="0"/>
              <a:t> A</a:t>
            </a:r>
            <a:r>
              <a:rPr lang="en-US" altLang="zh-CN" baseline="-25000" smtClean="0"/>
              <a:t>2</a:t>
            </a:r>
            <a:r>
              <a:rPr lang="en-US" altLang="zh-CN" i="1" smtClean="0"/>
              <a:t> A</a:t>
            </a:r>
            <a:r>
              <a:rPr lang="en-US" altLang="zh-CN" baseline="-25000" smtClean="0"/>
              <a:t>3</a:t>
            </a:r>
            <a:r>
              <a:rPr lang="en-US" altLang="zh-CN" smtClean="0"/>
              <a:t>) (</a:t>
            </a:r>
            <a:r>
              <a:rPr lang="en-US" altLang="zh-CN" i="1" smtClean="0"/>
              <a:t>A</a:t>
            </a:r>
            <a:r>
              <a:rPr lang="en-US" altLang="zh-CN" baseline="-25000" smtClean="0"/>
              <a:t>4</a:t>
            </a:r>
            <a:r>
              <a:rPr lang="en-US" altLang="zh-CN" smtClean="0"/>
              <a:t>)</a:t>
            </a:r>
          </a:p>
          <a:p>
            <a:pPr lvl="1" fontAlgn="auto">
              <a:spcAft>
                <a:spcPts val="0"/>
              </a:spcAft>
              <a:buFontTx/>
              <a:buNone/>
              <a:defRPr/>
            </a:pPr>
            <a:endParaRPr lang="en-US" altLang="zh-CN" smtClean="0"/>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DP Step 2</a:t>
            </a:r>
          </a:p>
        </p:txBody>
      </p:sp>
      <p:sp>
        <p:nvSpPr>
          <p:cNvPr id="2867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Ask what subproblem(s) would have to be solved to figure out how good your choice is</a:t>
            </a:r>
          </a:p>
          <a:p>
            <a:pPr lvl="1" fontAlgn="auto">
              <a:spcAft>
                <a:spcPts val="0"/>
              </a:spcAft>
              <a:buFont typeface="Arial" pitchFamily="34" charset="0"/>
              <a:buChar char="–"/>
              <a:defRPr/>
            </a:pPr>
            <a:r>
              <a:rPr lang="en-US" altLang="zh-CN" smtClean="0"/>
              <a:t>How to multiply the two groups of matrices, e.g., this one (</a:t>
            </a:r>
            <a:r>
              <a:rPr lang="en-US" altLang="zh-CN" i="1" smtClean="0"/>
              <a:t>A</a:t>
            </a:r>
            <a:r>
              <a:rPr lang="en-US" altLang="zh-CN" baseline="-25000" smtClean="0"/>
              <a:t>1</a:t>
            </a:r>
            <a:r>
              <a:rPr lang="en-US" altLang="zh-CN" smtClean="0"/>
              <a:t>) (trivial) and this one (</a:t>
            </a:r>
            <a:r>
              <a:rPr lang="en-US" altLang="zh-CN" i="1" smtClean="0"/>
              <a:t>A</a:t>
            </a:r>
            <a:r>
              <a:rPr lang="en-US" altLang="zh-CN" baseline="-25000" smtClean="0"/>
              <a:t>2</a:t>
            </a:r>
            <a:r>
              <a:rPr lang="en-US" altLang="zh-CN" i="1" smtClean="0"/>
              <a:t> A</a:t>
            </a:r>
            <a:r>
              <a:rPr lang="en-US" altLang="zh-CN" baseline="-25000" smtClean="0"/>
              <a:t>3</a:t>
            </a:r>
            <a:r>
              <a:rPr lang="en-US" altLang="zh-CN" i="1" smtClean="0"/>
              <a:t> A</a:t>
            </a:r>
            <a:r>
              <a:rPr lang="en-US" altLang="zh-CN" baseline="-25000" smtClean="0"/>
              <a:t>4</a:t>
            </a:r>
            <a:r>
              <a:rPr lang="en-US" altLang="zh-CN" smtClean="0"/>
              <a:t>)</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DP Step 3</a:t>
            </a:r>
          </a:p>
        </p:txBody>
      </p:sp>
      <p:sp>
        <p:nvSpPr>
          <p:cNvPr id="29699" name="Rectangle 3"/>
          <p:cNvSpPr>
            <a:spLocks noGrp="1" noChangeArrowheads="1"/>
          </p:cNvSpPr>
          <p:nvPr>
            <p:ph type="body" idx="1"/>
          </p:nvPr>
        </p:nvSpPr>
        <p:spPr>
          <a:xfrm>
            <a:off x="533400" y="1725613"/>
            <a:ext cx="8077200" cy="4114800"/>
          </a:xfrm>
        </p:spPr>
        <p:txBody>
          <a:bodyPr rtlCol="0">
            <a:normAutofit/>
          </a:bodyPr>
          <a:lstStyle/>
          <a:p>
            <a:pPr fontAlgn="auto">
              <a:spcAft>
                <a:spcPts val="0"/>
              </a:spcAft>
              <a:buFont typeface="Arial" pitchFamily="34" charset="0"/>
              <a:buChar char="•"/>
              <a:defRPr/>
            </a:pPr>
            <a:r>
              <a:rPr lang="en-US" altLang="zh-CN" smtClean="0"/>
              <a:t>Write down a formula for the “goodness” of the best choice</a:t>
            </a:r>
          </a:p>
          <a:p>
            <a:pPr lvl="1" fontAlgn="auto">
              <a:spcAft>
                <a:spcPts val="0"/>
              </a:spcAft>
              <a:buFont typeface="Arial" pitchFamily="34" charset="0"/>
              <a:buChar char="–"/>
              <a:defRPr/>
            </a:pPr>
            <a:endParaRPr lang="en-US" altLang="zh-CN" smtClean="0"/>
          </a:p>
          <a:p>
            <a:pPr algn="ctr" fontAlgn="auto">
              <a:spcBef>
                <a:spcPct val="0"/>
              </a:spcBef>
              <a:spcAft>
                <a:spcPct val="20000"/>
              </a:spcAft>
              <a:buFont typeface="Wingdings" pitchFamily="2" charset="2"/>
              <a:buNone/>
              <a:defRPr/>
            </a:pPr>
            <a:r>
              <a:rPr lang="en-US" altLang="zh-CN" sz="3000" i="1" smtClean="0">
                <a:solidFill>
                  <a:srgbClr val="3DDE2C"/>
                </a:solidFill>
                <a:sym typeface="Symbol" pitchFamily="18" charset="2"/>
              </a:rPr>
              <a:t> m</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i, j</a:t>
            </a:r>
            <a:r>
              <a:rPr lang="en-US" altLang="zh-CN" sz="3000" smtClean="0">
                <a:solidFill>
                  <a:srgbClr val="3DDE2C"/>
                </a:solidFill>
                <a:sym typeface="Symbol" pitchFamily="18" charset="2"/>
              </a:rPr>
              <a:t>] = min</a:t>
            </a:r>
            <a:r>
              <a:rPr lang="en-US" altLang="zh-CN" sz="3000" i="1" baseline="-25000" smtClean="0">
                <a:solidFill>
                  <a:srgbClr val="3DDE2C"/>
                </a:solidFill>
              </a:rPr>
              <a:t>i </a:t>
            </a:r>
            <a:r>
              <a:rPr lang="en-US" altLang="zh-CN" sz="3000" baseline="-25000" smtClean="0">
                <a:solidFill>
                  <a:srgbClr val="3DDE2C"/>
                </a:solidFill>
                <a:sym typeface="Symbol" pitchFamily="18" charset="2"/>
              </a:rPr>
              <a:t></a:t>
            </a:r>
            <a:r>
              <a:rPr lang="en-US" altLang="zh-CN" sz="3000" i="1" baseline="-25000" smtClean="0">
                <a:solidFill>
                  <a:srgbClr val="3DDE2C"/>
                </a:solidFill>
              </a:rPr>
              <a:t> k </a:t>
            </a:r>
            <a:r>
              <a:rPr lang="en-US" altLang="zh-CN" sz="3000" baseline="-25000" smtClean="0">
                <a:solidFill>
                  <a:srgbClr val="3DDE2C"/>
                </a:solidFill>
                <a:sym typeface="Symbol" pitchFamily="18" charset="2"/>
              </a:rPr>
              <a:t>&lt; </a:t>
            </a:r>
            <a:r>
              <a:rPr lang="en-US" altLang="zh-CN" sz="3000" i="1" baseline="-25000" smtClean="0">
                <a:solidFill>
                  <a:srgbClr val="3DDE2C"/>
                </a:solidFill>
                <a:sym typeface="Symbol" pitchFamily="18" charset="2"/>
              </a:rPr>
              <a:t>j</a:t>
            </a:r>
            <a:r>
              <a:rPr lang="en-US" altLang="zh-CN" sz="3000" i="1" smtClean="0">
                <a:solidFill>
                  <a:srgbClr val="3DDE2C"/>
                </a:solidFill>
                <a:sym typeface="Symbol" pitchFamily="18" charset="2"/>
              </a:rPr>
              <a:t> </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m</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i, k</a:t>
            </a:r>
            <a:r>
              <a:rPr lang="en-US" altLang="zh-CN" sz="3000" smtClean="0">
                <a:solidFill>
                  <a:srgbClr val="3DDE2C"/>
                </a:solidFill>
                <a:sym typeface="Symbol" pitchFamily="18" charset="2"/>
              </a:rPr>
              <a:t>] + </a:t>
            </a:r>
            <a:r>
              <a:rPr lang="en-US" altLang="zh-CN" sz="3000" i="1" smtClean="0">
                <a:solidFill>
                  <a:srgbClr val="3DDE2C"/>
                </a:solidFill>
                <a:sym typeface="Symbol" pitchFamily="18" charset="2"/>
              </a:rPr>
              <a:t>m</a:t>
            </a:r>
            <a:r>
              <a:rPr lang="en-US" altLang="zh-CN" sz="3000" smtClean="0">
                <a:solidFill>
                  <a:srgbClr val="3DDE2C"/>
                </a:solidFill>
                <a:sym typeface="Symbol" pitchFamily="18" charset="2"/>
              </a:rPr>
              <a:t>[</a:t>
            </a:r>
            <a:r>
              <a:rPr lang="en-US" altLang="zh-CN" sz="3000" i="1" smtClean="0">
                <a:solidFill>
                  <a:srgbClr val="3DDE2C"/>
                </a:solidFill>
                <a:sym typeface="Symbol" pitchFamily="18" charset="2"/>
              </a:rPr>
              <a:t>k+</a:t>
            </a:r>
            <a:r>
              <a:rPr lang="en-US" altLang="zh-CN" sz="3000" smtClean="0">
                <a:solidFill>
                  <a:srgbClr val="3DDE2C"/>
                </a:solidFill>
                <a:sym typeface="Symbol" pitchFamily="18" charset="2"/>
              </a:rPr>
              <a:t>1</a:t>
            </a:r>
            <a:r>
              <a:rPr lang="en-US" altLang="zh-CN" sz="3000" i="1" smtClean="0">
                <a:solidFill>
                  <a:srgbClr val="3DDE2C"/>
                </a:solidFill>
                <a:sym typeface="Symbol" pitchFamily="18" charset="2"/>
              </a:rPr>
              <a:t>, j</a:t>
            </a:r>
            <a:r>
              <a:rPr lang="en-US" altLang="zh-CN" sz="3000" smtClean="0">
                <a:solidFill>
                  <a:srgbClr val="3DDE2C"/>
                </a:solidFill>
                <a:sym typeface="Symbol" pitchFamily="18" charset="2"/>
              </a:rPr>
              <a:t>] + </a:t>
            </a:r>
            <a:r>
              <a:rPr lang="en-US" altLang="zh-CN" sz="3000" i="1" smtClean="0">
                <a:solidFill>
                  <a:srgbClr val="3DDE2C"/>
                </a:solidFill>
              </a:rPr>
              <a:t>p</a:t>
            </a:r>
            <a:r>
              <a:rPr lang="en-US" altLang="zh-CN" sz="3000" i="1" baseline="-25000" smtClean="0">
                <a:solidFill>
                  <a:srgbClr val="3DDE2C"/>
                </a:solidFill>
              </a:rPr>
              <a:t>i-1</a:t>
            </a:r>
            <a:r>
              <a:rPr lang="en-US" altLang="zh-CN" sz="3000" i="1" smtClean="0">
                <a:solidFill>
                  <a:srgbClr val="3DDE2C"/>
                </a:solidFill>
              </a:rPr>
              <a:t>p</a:t>
            </a:r>
            <a:r>
              <a:rPr lang="en-US" altLang="zh-CN" sz="3000" i="1" baseline="-25000" smtClean="0">
                <a:solidFill>
                  <a:srgbClr val="3DDE2C"/>
                </a:solidFill>
              </a:rPr>
              <a:t>k</a:t>
            </a:r>
            <a:r>
              <a:rPr lang="en-US" altLang="zh-CN" sz="3000" i="1" smtClean="0">
                <a:solidFill>
                  <a:srgbClr val="3DDE2C"/>
                </a:solidFill>
              </a:rPr>
              <a:t>p</a:t>
            </a:r>
            <a:r>
              <a:rPr lang="en-US" altLang="zh-CN" sz="3000" i="1" baseline="-25000" smtClean="0">
                <a:solidFill>
                  <a:srgbClr val="3DDE2C"/>
                </a:solidFill>
              </a:rPr>
              <a:t>j </a:t>
            </a:r>
            <a:r>
              <a:rPr lang="en-US" altLang="zh-CN" sz="3000" smtClean="0">
                <a:solidFill>
                  <a:srgbClr val="3DDE2C"/>
                </a:solidFill>
              </a:rPr>
              <a:t>)</a:t>
            </a:r>
            <a:endParaRPr lang="en-US" altLang="zh-CN" sz="3600" smtClean="0">
              <a:solidFill>
                <a:srgbClr val="3DDE2C"/>
              </a:solidFill>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a:t>
            </a:r>
            <a:endParaRPr lang="zh-CN" altLang="en-US" sz="3600" kern="0" dirty="0">
              <a:latin typeface="+mj-lt"/>
              <a:cs typeface="+mj-cs"/>
            </a:endParaRPr>
          </a:p>
        </p:txBody>
      </p:sp>
      <p:sp>
        <p:nvSpPr>
          <p:cNvPr id="8" name="矩形 7"/>
          <p:cNvSpPr/>
          <p:nvPr/>
        </p:nvSpPr>
        <p:spPr>
          <a:xfrm>
            <a:off x="177800" y="1196975"/>
            <a:ext cx="8281988" cy="4667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zh-CN" sz="2400">
                <a:solidFill>
                  <a:srgbClr val="262626"/>
                </a:solidFill>
              </a:rPr>
              <a:t>The length of </a:t>
            </a:r>
            <a:r>
              <a:rPr lang="en-US" altLang="zh-CN" sz="2400">
                <a:solidFill>
                  <a:srgbClr val="FF5050"/>
                </a:solidFill>
              </a:rPr>
              <a:t>first piece</a:t>
            </a:r>
            <a:r>
              <a:rPr lang="en-US" altLang="zh-CN" sz="2400">
                <a:solidFill>
                  <a:srgbClr val="262626"/>
                </a:solidFill>
              </a:rPr>
              <a:t> have n possibilities:  1,2,….n inches long</a:t>
            </a:r>
            <a:endParaRPr lang="zh-CN" altLang="en-US" sz="2400">
              <a:solidFill>
                <a:srgbClr val="262626"/>
              </a:solidFill>
            </a:endParaRPr>
          </a:p>
        </p:txBody>
      </p:sp>
      <p:pic>
        <p:nvPicPr>
          <p:cNvPr id="312323" name="Picture 2" descr="C:\Users\hp\AppData\Roaming\Tencent\Users\648774553\QQ\WinTemp\RichOle\%5QRL$)92}QX)5DR_Z@CCRT.jpg"/>
          <p:cNvPicPr>
            <a:picLocks noChangeAspect="1" noChangeArrowheads="1"/>
          </p:cNvPicPr>
          <p:nvPr/>
        </p:nvPicPr>
        <p:blipFill>
          <a:blip r:embed="rId2"/>
          <a:srcRect/>
          <a:stretch>
            <a:fillRect/>
          </a:stretch>
        </p:blipFill>
        <p:spPr bwMode="auto">
          <a:xfrm>
            <a:off x="1403350" y="1916113"/>
            <a:ext cx="4824413" cy="831850"/>
          </a:xfrm>
          <a:prstGeom prst="rect">
            <a:avLst/>
          </a:prstGeom>
          <a:noFill/>
          <a:ln w="9525">
            <a:noFill/>
            <a:miter lim="800000"/>
            <a:headEnd/>
            <a:tailEnd/>
          </a:ln>
        </p:spPr>
      </p:pic>
      <p:pic>
        <p:nvPicPr>
          <p:cNvPr id="312324" name="Picture 3" descr="C:\Users\hp\AppData\Roaming\Tencent\Users\648774553\QQ\WinTemp\RichOle\4(UK`LX%[@VVG6E(BDYIX8G.jpg"/>
          <p:cNvPicPr>
            <a:picLocks noChangeAspect="1" noChangeArrowheads="1"/>
          </p:cNvPicPr>
          <p:nvPr/>
        </p:nvPicPr>
        <p:blipFill>
          <a:blip r:embed="rId3"/>
          <a:srcRect/>
          <a:stretch>
            <a:fillRect/>
          </a:stretch>
        </p:blipFill>
        <p:spPr bwMode="auto">
          <a:xfrm>
            <a:off x="388938" y="2924175"/>
            <a:ext cx="6696075"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DP Step 4</a:t>
            </a:r>
          </a:p>
        </p:txBody>
      </p:sp>
      <p:sp>
        <p:nvSpPr>
          <p:cNvPr id="375810" name="Rectangle 3"/>
          <p:cNvSpPr>
            <a:spLocks noGrp="1" noChangeArrowheads="1"/>
          </p:cNvSpPr>
          <p:nvPr>
            <p:ph type="body" idx="1"/>
          </p:nvPr>
        </p:nvSpPr>
        <p:spPr>
          <a:xfrm>
            <a:off x="704850" y="1524000"/>
            <a:ext cx="7772400" cy="4114800"/>
          </a:xfrm>
        </p:spPr>
        <p:txBody>
          <a:bodyPr/>
          <a:lstStyle/>
          <a:p>
            <a:r>
              <a:rPr lang="en-US" altLang="zh-CN" smtClean="0">
                <a:solidFill>
                  <a:srgbClr val="474747"/>
                </a:solidFill>
              </a:rPr>
              <a:t>Arrange subproblems in order from small to large and solve each one, keeping track of the solutions for use when needed</a:t>
            </a:r>
          </a:p>
          <a:p>
            <a:r>
              <a:rPr lang="en-US" altLang="zh-CN" smtClean="0">
                <a:solidFill>
                  <a:srgbClr val="474747"/>
                </a:solidFill>
              </a:rPr>
              <a:t>Need 2 tables</a:t>
            </a:r>
          </a:p>
          <a:p>
            <a:pPr lvl="1"/>
            <a:r>
              <a:rPr lang="en-US" altLang="zh-CN" smtClean="0">
                <a:solidFill>
                  <a:srgbClr val="474747"/>
                </a:solidFill>
              </a:rPr>
              <a:t>One tells you value of the solution to each subproblem</a:t>
            </a:r>
          </a:p>
          <a:p>
            <a:pPr lvl="1"/>
            <a:r>
              <a:rPr lang="en-US" altLang="zh-CN" smtClean="0">
                <a:solidFill>
                  <a:srgbClr val="474747"/>
                </a:solidFill>
              </a:rPr>
              <a:t>Other tells you </a:t>
            </a:r>
            <a:r>
              <a:rPr lang="en-US" altLang="zh-CN" smtClean="0">
                <a:solidFill>
                  <a:srgbClr val="E50919"/>
                </a:solidFill>
              </a:rPr>
              <a:t>last option</a:t>
            </a:r>
            <a:r>
              <a:rPr lang="en-US" altLang="zh-CN" smtClean="0">
                <a:solidFill>
                  <a:srgbClr val="474747"/>
                </a:solidFill>
              </a:rPr>
              <a:t> you chose for the solution to each subproblem</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Matrix-Chain-Order(</a:t>
            </a:r>
            <a:r>
              <a:rPr lang="en-US" altLang="zh-CN" i="1" smtClean="0"/>
              <a:t>p</a:t>
            </a:r>
            <a:r>
              <a:rPr lang="en-US" altLang="zh-CN" smtClean="0"/>
              <a:t>)</a:t>
            </a:r>
          </a:p>
        </p:txBody>
      </p:sp>
      <p:sp>
        <p:nvSpPr>
          <p:cNvPr id="31747" name="Rectangle 3"/>
          <p:cNvSpPr>
            <a:spLocks noGrp="1" noChangeArrowheads="1"/>
          </p:cNvSpPr>
          <p:nvPr>
            <p:ph type="body" idx="1"/>
          </p:nvPr>
        </p:nvSpPr>
        <p:spPr>
          <a:xfrm>
            <a:off x="344488" y="1471613"/>
            <a:ext cx="8799512" cy="4114800"/>
          </a:xfrm>
        </p:spPr>
        <p:txBody>
          <a:bodyPr rtlCol="0">
            <a:normAutofit fontScale="92500" lnSpcReduction="20000"/>
          </a:bodyPr>
          <a:lstStyle/>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  </a:t>
            </a:r>
            <a:r>
              <a:rPr lang="en-US" altLang="zh-CN" sz="2400" i="1" smtClean="0">
                <a:sym typeface="Symbol" pitchFamily="18" charset="2"/>
              </a:rPr>
              <a:t>n</a:t>
            </a:r>
            <a:r>
              <a:rPr lang="en-US" altLang="zh-CN" sz="2400" smtClean="0">
                <a:sym typeface="Symbol" pitchFamily="18" charset="2"/>
              </a:rPr>
              <a:t>  </a:t>
            </a:r>
            <a:r>
              <a:rPr lang="en-US" altLang="zh-CN" sz="2400" i="1" smtClean="0">
                <a:sym typeface="Symbol" pitchFamily="18" charset="2"/>
              </a:rPr>
              <a:t>length</a:t>
            </a:r>
            <a:r>
              <a:rPr lang="en-US" altLang="zh-CN" sz="2400" smtClean="0">
                <a:sym typeface="Symbol" pitchFamily="18" charset="2"/>
              </a:rPr>
              <a:t>[</a:t>
            </a:r>
            <a:r>
              <a:rPr lang="en-US" altLang="zh-CN" sz="2400" i="1" smtClean="0">
                <a:sym typeface="Symbol" pitchFamily="18" charset="2"/>
              </a:rPr>
              <a:t>p</a:t>
            </a:r>
            <a:r>
              <a:rPr lang="en-US" altLang="zh-CN" sz="2400" smtClean="0">
                <a:sym typeface="Symbol" pitchFamily="18" charset="2"/>
              </a:rPr>
              <a:t>] - 1</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2.  for </a:t>
            </a:r>
            <a:r>
              <a:rPr lang="en-US" altLang="zh-CN" sz="2400" i="1" smtClean="0">
                <a:sym typeface="Symbol" pitchFamily="18" charset="2"/>
              </a:rPr>
              <a:t>i</a:t>
            </a:r>
            <a:r>
              <a:rPr lang="en-US" altLang="zh-CN" sz="2400" smtClean="0">
                <a:sym typeface="Symbol" pitchFamily="18" charset="2"/>
              </a:rPr>
              <a:t>  1 to </a:t>
            </a:r>
            <a:r>
              <a:rPr lang="en-US" altLang="zh-CN" sz="2400" i="1" smtClean="0">
                <a:sym typeface="Symbol" pitchFamily="18" charset="2"/>
              </a:rPr>
              <a:t>n			</a:t>
            </a:r>
            <a:r>
              <a:rPr lang="en-US" altLang="zh-CN" sz="2400" smtClean="0">
                <a:solidFill>
                  <a:srgbClr val="3DDE2C"/>
                </a:solidFill>
                <a:sym typeface="Symbol" pitchFamily="18" charset="2"/>
              </a:rPr>
              <a:t>// initialization: </a:t>
            </a:r>
            <a:r>
              <a:rPr lang="en-US" altLang="zh-CN" sz="2400" i="1" smtClean="0">
                <a:solidFill>
                  <a:srgbClr val="3DDE2C"/>
                </a:solidFill>
                <a:sym typeface="Symbol" pitchFamily="18" charset="2"/>
              </a:rPr>
              <a:t>O</a:t>
            </a:r>
            <a:r>
              <a:rPr lang="en-US" altLang="zh-CN" sz="2400" smtClean="0">
                <a:solidFill>
                  <a:srgbClr val="3DDE2C"/>
                </a:solidFill>
                <a:sym typeface="Symbol" pitchFamily="18" charset="2"/>
              </a:rPr>
              <a:t>(</a:t>
            </a:r>
            <a:r>
              <a:rPr lang="en-US" altLang="zh-CN" sz="2400" i="1" smtClean="0">
                <a:solidFill>
                  <a:srgbClr val="3DDE2C"/>
                </a:solidFill>
                <a:sym typeface="Symbol" pitchFamily="18" charset="2"/>
              </a:rPr>
              <a:t>n</a:t>
            </a:r>
            <a:r>
              <a:rPr lang="en-US" altLang="zh-CN" sz="2400" smtClean="0">
                <a:solidFill>
                  <a:srgbClr val="3DDE2C"/>
                </a:solidFill>
                <a:sym typeface="Symbol" pitchFamily="18" charset="2"/>
              </a:rPr>
              <a:t>) time</a:t>
            </a:r>
            <a:endParaRPr lang="en-US" altLang="zh-CN" sz="2400" smtClean="0">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3.        do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i</a:t>
            </a:r>
            <a:r>
              <a:rPr lang="en-US" altLang="zh-CN" sz="2400" smtClean="0">
                <a:sym typeface="Symbol" pitchFamily="18" charset="2"/>
              </a:rPr>
              <a:t>]  0</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4. 	 for </a:t>
            </a:r>
            <a:r>
              <a:rPr lang="en-US" altLang="zh-CN" sz="2400" i="1" smtClean="0">
                <a:sym typeface="Symbol" pitchFamily="18" charset="2"/>
              </a:rPr>
              <a:t>L </a:t>
            </a:r>
            <a:r>
              <a:rPr lang="en-US" altLang="zh-CN" sz="2400" smtClean="0">
                <a:sym typeface="Symbol" pitchFamily="18" charset="2"/>
              </a:rPr>
              <a:t> 2 to </a:t>
            </a:r>
            <a:r>
              <a:rPr lang="en-US" altLang="zh-CN" sz="2400" i="1" smtClean="0">
                <a:sym typeface="Symbol" pitchFamily="18" charset="2"/>
              </a:rPr>
              <a:t>n</a:t>
            </a:r>
            <a:r>
              <a:rPr lang="en-US" altLang="zh-CN" sz="2400" smtClean="0">
                <a:sym typeface="Symbol" pitchFamily="18" charset="2"/>
              </a:rPr>
              <a:t> 		            </a:t>
            </a:r>
            <a:r>
              <a:rPr lang="en-US" altLang="zh-CN" sz="2400" smtClean="0">
                <a:solidFill>
                  <a:srgbClr val="3DDE2C"/>
                </a:solidFill>
                <a:sym typeface="Symbol" pitchFamily="18" charset="2"/>
              </a:rPr>
              <a:t>// </a:t>
            </a:r>
            <a:r>
              <a:rPr lang="en-US" altLang="zh-CN" sz="2400" i="1" smtClean="0">
                <a:solidFill>
                  <a:srgbClr val="3DDE2C"/>
                </a:solidFill>
                <a:sym typeface="Symbol" pitchFamily="18" charset="2"/>
              </a:rPr>
              <a:t>L</a:t>
            </a:r>
            <a:r>
              <a:rPr lang="en-US" altLang="zh-CN" sz="2400" smtClean="0">
                <a:solidFill>
                  <a:srgbClr val="3DDE2C"/>
                </a:solidFill>
                <a:sym typeface="Symbol" pitchFamily="18" charset="2"/>
              </a:rPr>
              <a:t> = length of sub-chain</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5.         do for </a:t>
            </a:r>
            <a:r>
              <a:rPr lang="en-US" altLang="zh-CN" sz="2400" i="1" smtClean="0">
                <a:sym typeface="Symbol" pitchFamily="18" charset="2"/>
              </a:rPr>
              <a:t>i</a:t>
            </a:r>
            <a:r>
              <a:rPr lang="en-US" altLang="zh-CN" sz="2400" smtClean="0">
                <a:sym typeface="Symbol" pitchFamily="18" charset="2"/>
              </a:rPr>
              <a:t>  1 to </a:t>
            </a:r>
            <a:r>
              <a:rPr lang="en-US" altLang="zh-CN" sz="2400" i="1" smtClean="0">
                <a:sym typeface="Symbol" pitchFamily="18" charset="2"/>
              </a:rPr>
              <a:t>n - L+1</a:t>
            </a:r>
            <a:r>
              <a:rPr lang="en-US" altLang="zh-CN" sz="2400" smtClean="0">
                <a:sym typeface="Symbol" pitchFamily="18" charset="2"/>
              </a:rPr>
              <a:t> 			</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6.              do </a:t>
            </a:r>
            <a:r>
              <a:rPr lang="en-US" altLang="zh-CN" sz="2400" i="1" smtClean="0">
                <a:sym typeface="Symbol" pitchFamily="18" charset="2"/>
              </a:rPr>
              <a:t>j</a:t>
            </a:r>
            <a:r>
              <a:rPr lang="en-US" altLang="zh-CN" sz="2400" smtClean="0">
                <a:sym typeface="Symbol" pitchFamily="18" charset="2"/>
              </a:rPr>
              <a:t>   </a:t>
            </a:r>
            <a:r>
              <a:rPr lang="en-US" altLang="zh-CN" sz="2400" i="1" smtClean="0">
                <a:sym typeface="Symbol" pitchFamily="18" charset="2"/>
              </a:rPr>
              <a:t>i + L - 1 	</a:t>
            </a:r>
            <a:r>
              <a:rPr lang="en-US" altLang="zh-CN" sz="2400" smtClean="0">
                <a:sym typeface="Symbol" pitchFamily="18" charset="2"/>
              </a:rPr>
              <a:t>		</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7.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  </a:t>
            </a:r>
            <a:endParaRPr lang="en-US" altLang="zh-CN" sz="2400" i="1" smtClean="0">
              <a:solidFill>
                <a:srgbClr val="3DDE2C"/>
              </a:solidFill>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8.</a:t>
            </a:r>
            <a:r>
              <a:rPr lang="en-US" altLang="zh-CN" sz="2400" i="1" smtClean="0">
                <a:solidFill>
                  <a:srgbClr val="3DDE2C"/>
                </a:solidFill>
                <a:sym typeface="Symbol" pitchFamily="18" charset="2"/>
              </a:rPr>
              <a:t>                     </a:t>
            </a:r>
            <a:r>
              <a:rPr lang="en-US" altLang="zh-CN" sz="2400" smtClean="0">
                <a:sym typeface="Symbol" pitchFamily="18" charset="2"/>
              </a:rPr>
              <a:t>for </a:t>
            </a:r>
            <a:r>
              <a:rPr lang="en-US" altLang="zh-CN" sz="2400" i="1" smtClean="0">
                <a:sym typeface="Symbol" pitchFamily="18" charset="2"/>
              </a:rPr>
              <a:t>k</a:t>
            </a:r>
            <a:r>
              <a:rPr lang="en-US" altLang="zh-CN" sz="2400" smtClean="0">
                <a:sym typeface="Symbol" pitchFamily="18" charset="2"/>
              </a:rPr>
              <a:t>  </a:t>
            </a:r>
            <a:r>
              <a:rPr lang="en-US" altLang="zh-CN" sz="2400" i="1" smtClean="0">
                <a:sym typeface="Symbol" pitchFamily="18" charset="2"/>
              </a:rPr>
              <a:t>i</a:t>
            </a:r>
            <a:r>
              <a:rPr lang="en-US" altLang="zh-CN" sz="2400" smtClean="0">
                <a:sym typeface="Symbol" pitchFamily="18" charset="2"/>
              </a:rPr>
              <a:t> to </a:t>
            </a:r>
            <a:r>
              <a:rPr lang="en-US" altLang="zh-CN" sz="2400" i="1" smtClean="0">
                <a:sym typeface="Symbol" pitchFamily="18" charset="2"/>
              </a:rPr>
              <a:t>j - 1</a:t>
            </a:r>
            <a:r>
              <a:rPr lang="en-US" altLang="zh-CN" sz="2400" smtClean="0">
                <a:sym typeface="Symbol" pitchFamily="18" charset="2"/>
              </a:rPr>
              <a:t> </a:t>
            </a:r>
            <a:endParaRPr lang="en-US" altLang="zh-CN" sz="2400" i="1" smtClean="0">
              <a:solidFill>
                <a:srgbClr val="3DDE2C"/>
              </a:solidFill>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9.                         do </a:t>
            </a:r>
            <a:r>
              <a:rPr lang="en-US" altLang="zh-CN" sz="2400" i="1" smtClean="0">
                <a:sym typeface="Symbol" pitchFamily="18" charset="2"/>
              </a:rPr>
              <a:t>q</a:t>
            </a:r>
            <a:r>
              <a:rPr lang="en-US" altLang="zh-CN" sz="2400" smtClean="0">
                <a:sym typeface="Symbol" pitchFamily="18" charset="2"/>
              </a:rPr>
              <a:t> 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k</a:t>
            </a:r>
            <a:r>
              <a:rPr lang="en-US" altLang="zh-CN" sz="2400" smtClean="0">
                <a:sym typeface="Symbol" pitchFamily="18" charset="2"/>
              </a:rPr>
              <a:t>] +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k+1, j</a:t>
            </a:r>
            <a:r>
              <a:rPr lang="en-US" altLang="zh-CN" sz="2400" smtClean="0">
                <a:sym typeface="Symbol" pitchFamily="18" charset="2"/>
              </a:rPr>
              <a:t>] + </a:t>
            </a:r>
            <a:r>
              <a:rPr lang="en-US" altLang="zh-CN" sz="2400" i="1" smtClean="0">
                <a:sym typeface="Symbol" pitchFamily="18" charset="2"/>
              </a:rPr>
              <a:t>p</a:t>
            </a:r>
            <a:r>
              <a:rPr lang="en-US" altLang="zh-CN" sz="2400" i="1" baseline="-25000" smtClean="0">
                <a:sym typeface="Symbol" pitchFamily="18" charset="2"/>
              </a:rPr>
              <a:t>i-1</a:t>
            </a:r>
            <a:r>
              <a:rPr lang="en-US" altLang="zh-CN" sz="2400" i="1" smtClean="0">
                <a:sym typeface="Symbol" pitchFamily="18" charset="2"/>
              </a:rPr>
              <a:t> p</a:t>
            </a:r>
            <a:r>
              <a:rPr lang="en-US" altLang="zh-CN" sz="2400" i="1" baseline="-25000" smtClean="0">
                <a:sym typeface="Symbol" pitchFamily="18" charset="2"/>
              </a:rPr>
              <a:t>k</a:t>
            </a:r>
            <a:r>
              <a:rPr lang="en-US" altLang="zh-CN" sz="2400" i="1" smtClean="0">
                <a:sym typeface="Symbol" pitchFamily="18" charset="2"/>
              </a:rPr>
              <a:t> p</a:t>
            </a:r>
            <a:r>
              <a:rPr lang="en-US" altLang="zh-CN" sz="2400" i="1" baseline="-25000" smtClean="0">
                <a:sym typeface="Symbol" pitchFamily="18" charset="2"/>
              </a:rPr>
              <a:t>j</a:t>
            </a:r>
            <a:endParaRPr lang="en-US" altLang="zh-CN" sz="2400" i="1" smtClean="0">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10.                             if </a:t>
            </a:r>
            <a:r>
              <a:rPr lang="en-US" altLang="zh-CN" sz="2400" i="1" smtClean="0">
                <a:sym typeface="Symbol" pitchFamily="18" charset="2"/>
              </a:rPr>
              <a:t>q </a:t>
            </a:r>
            <a:r>
              <a:rPr lang="en-US" altLang="zh-CN" sz="2400" smtClean="0">
                <a:sym typeface="Symbol" pitchFamily="18" charset="2"/>
              </a:rPr>
              <a:t>&lt;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11.	                          then </a:t>
            </a:r>
            <a:r>
              <a:rPr lang="en-US" altLang="zh-CN" sz="2400" i="1" smtClean="0">
                <a:sym typeface="Symbol" pitchFamily="18" charset="2"/>
              </a:rPr>
              <a:t>m</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  </a:t>
            </a:r>
            <a:r>
              <a:rPr lang="en-US" altLang="zh-CN" sz="2400" i="1" smtClean="0">
                <a:sym typeface="Symbol" pitchFamily="18" charset="2"/>
              </a:rPr>
              <a:t>q</a:t>
            </a:r>
            <a:endParaRPr lang="en-US" altLang="zh-CN" sz="2400" smtClean="0">
              <a:sym typeface="Symbol" pitchFamily="18" charset="2"/>
            </a:endParaRP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12.                                         </a:t>
            </a:r>
            <a:r>
              <a:rPr lang="en-US" altLang="zh-CN" sz="2400" i="1" smtClean="0">
                <a:sym typeface="Symbol" pitchFamily="18" charset="2"/>
              </a:rPr>
              <a:t>s</a:t>
            </a:r>
            <a:r>
              <a:rPr lang="en-US" altLang="zh-CN" sz="2400" smtClean="0">
                <a:sym typeface="Symbol" pitchFamily="18" charset="2"/>
              </a:rPr>
              <a:t>[</a:t>
            </a:r>
            <a:r>
              <a:rPr lang="en-US" altLang="zh-CN" sz="2400" i="1" smtClean="0">
                <a:sym typeface="Symbol" pitchFamily="18" charset="2"/>
              </a:rPr>
              <a:t>i, j</a:t>
            </a:r>
            <a:r>
              <a:rPr lang="en-US" altLang="zh-CN" sz="2400" smtClean="0">
                <a:sym typeface="Symbol" pitchFamily="18" charset="2"/>
              </a:rPr>
              <a:t>]  </a:t>
            </a:r>
            <a:r>
              <a:rPr lang="en-US" altLang="zh-CN" sz="2400" i="1" smtClean="0">
                <a:sym typeface="Symbol" pitchFamily="18" charset="2"/>
              </a:rPr>
              <a:t>k</a:t>
            </a:r>
          </a:p>
          <a:p>
            <a:pPr fontAlgn="auto">
              <a:lnSpc>
                <a:spcPct val="95000"/>
              </a:lnSpc>
              <a:spcBef>
                <a:spcPct val="0"/>
              </a:spcBef>
              <a:spcAft>
                <a:spcPct val="10000"/>
              </a:spcAft>
              <a:buFont typeface="Wingdings" pitchFamily="2" charset="2"/>
              <a:buNone/>
              <a:defRPr/>
            </a:pPr>
            <a:r>
              <a:rPr lang="en-US" altLang="zh-CN" sz="2400" smtClean="0">
                <a:sym typeface="Symbol" pitchFamily="18" charset="2"/>
              </a:rPr>
              <a:t>13.  return </a:t>
            </a:r>
            <a:r>
              <a:rPr lang="en-US" altLang="zh-CN" sz="2400" i="1" smtClean="0">
                <a:sym typeface="Symbol" pitchFamily="18" charset="2"/>
              </a:rPr>
              <a:t>m</a:t>
            </a:r>
            <a:r>
              <a:rPr lang="en-US" altLang="zh-CN" sz="2400" smtClean="0">
                <a:sym typeface="Symbol" pitchFamily="18" charset="2"/>
              </a:rPr>
              <a:t> and </a:t>
            </a:r>
            <a:r>
              <a:rPr lang="en-US" altLang="zh-CN" sz="2400" i="1" smtClean="0">
                <a:sym typeface="Symbol" pitchFamily="18" charset="2"/>
              </a:rPr>
              <a:t>s</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377858" name="矩形 3"/>
          <p:cNvSpPr>
            <a:spLocks noChangeArrowheads="1"/>
          </p:cNvSpPr>
          <p:nvPr/>
        </p:nvSpPr>
        <p:spPr bwMode="auto">
          <a:xfrm>
            <a:off x="323850" y="1268413"/>
            <a:ext cx="8208963" cy="1323975"/>
          </a:xfrm>
          <a:prstGeom prst="rect">
            <a:avLst/>
          </a:prstGeom>
          <a:noFill/>
          <a:ln w="9525">
            <a:noFill/>
            <a:miter lim="800000"/>
            <a:headEnd/>
            <a:tailEnd/>
          </a:ln>
        </p:spPr>
        <p:txBody>
          <a:bodyPr>
            <a:spAutoFit/>
          </a:bodyPr>
          <a:lstStyle/>
          <a:p>
            <a:r>
              <a:rPr lang="en-US" altLang="zh-CN" sz="4000" b="1" i="1">
                <a:latin typeface="Calibri" pitchFamily="34" charset="0"/>
              </a:rPr>
              <a:t>CLRS 15.2-1</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Elements of Dynamic Programming</a:t>
            </a:r>
          </a:p>
        </p:txBody>
      </p:sp>
      <p:sp>
        <p:nvSpPr>
          <p:cNvPr id="32771"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dirty="0" smtClean="0">
                <a:solidFill>
                  <a:srgbClr val="FF0000"/>
                </a:solidFill>
              </a:rPr>
              <a:t>Optimal substructure</a:t>
            </a:r>
            <a:r>
              <a:rPr altLang="en-US" dirty="0" smtClean="0">
                <a:solidFill>
                  <a:srgbClr val="92D050"/>
                </a:solidFill>
              </a:rPr>
              <a:t>原问题的最优解投影在子问题空间上，可得到子问题的最优解</a:t>
            </a:r>
            <a:endParaRPr lang="en-US" altLang="zh-CN" dirty="0" smtClean="0">
              <a:solidFill>
                <a:srgbClr val="92D050"/>
              </a:solidFill>
            </a:endParaRPr>
          </a:p>
          <a:p>
            <a:pPr fontAlgn="auto">
              <a:spcAft>
                <a:spcPts val="0"/>
              </a:spcAft>
              <a:buFont typeface="Arial" pitchFamily="34" charset="0"/>
              <a:buChar char="•"/>
              <a:defRPr/>
            </a:pPr>
            <a:r>
              <a:rPr lang="en-US" altLang="zh-CN" dirty="0" smtClean="0"/>
              <a:t>Overlapping </a:t>
            </a:r>
            <a:r>
              <a:rPr lang="en-US" altLang="zh-CN" dirty="0" err="1" smtClean="0"/>
              <a:t>subproblems</a:t>
            </a:r>
            <a:endParaRPr lang="en-US" altLang="zh-CN" dirty="0" smtClean="0"/>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379906" name="Rectangle 3"/>
          <p:cNvSpPr>
            <a:spLocks noGrp="1" noChangeArrowheads="1"/>
          </p:cNvSpPr>
          <p:nvPr>
            <p:ph type="body" idx="1"/>
          </p:nvPr>
        </p:nvSpPr>
        <p:spPr>
          <a:xfrm>
            <a:off x="468313" y="1484313"/>
            <a:ext cx="8229600" cy="4525962"/>
          </a:xfrm>
        </p:spPr>
        <p:txBody>
          <a:bodyPr/>
          <a:lstStyle/>
          <a:p>
            <a:pPr>
              <a:lnSpc>
                <a:spcPct val="80000"/>
              </a:lnSpc>
            </a:pPr>
            <a:r>
              <a:rPr lang="en-US" altLang="zh-CN" sz="2600" smtClean="0">
                <a:solidFill>
                  <a:srgbClr val="474747"/>
                </a:solidFill>
              </a:rPr>
              <a:t>Show that a solution to a problem consists of making a choice, which leaves one or more subproblems to solve.</a:t>
            </a:r>
          </a:p>
          <a:p>
            <a:pPr>
              <a:lnSpc>
                <a:spcPct val="80000"/>
              </a:lnSpc>
            </a:pPr>
            <a:r>
              <a:rPr lang="en-US" altLang="zh-CN" sz="2600" smtClean="0">
                <a:solidFill>
                  <a:srgbClr val="474747"/>
                </a:solidFill>
              </a:rPr>
              <a:t>Suppose that you are given this last choice that leads to an optimal solution.</a:t>
            </a:r>
          </a:p>
          <a:p>
            <a:pPr>
              <a:lnSpc>
                <a:spcPct val="80000"/>
              </a:lnSpc>
            </a:pPr>
            <a:r>
              <a:rPr lang="en-US" altLang="zh-CN" sz="2600" smtClean="0">
                <a:solidFill>
                  <a:srgbClr val="474747"/>
                </a:solidFill>
              </a:rPr>
              <a:t>Given this choice, determine which subproblems arise and how to characterize the resulting space of subproblems.</a:t>
            </a:r>
          </a:p>
          <a:p>
            <a:pPr>
              <a:lnSpc>
                <a:spcPct val="80000"/>
              </a:lnSpc>
            </a:pPr>
            <a:r>
              <a:rPr lang="en-US" altLang="zh-CN" sz="2600" smtClean="0">
                <a:solidFill>
                  <a:srgbClr val="474747"/>
                </a:solidFill>
              </a:rPr>
              <a:t>Show that the </a:t>
            </a:r>
            <a:r>
              <a:rPr lang="en-US" altLang="zh-CN" sz="2600" b="1" smtClean="0">
                <a:solidFill>
                  <a:srgbClr val="E50919"/>
                </a:solidFill>
              </a:rPr>
              <a:t>solutions to the subproblems used within the optimal solution must themselves be optimal</a:t>
            </a:r>
            <a:r>
              <a:rPr lang="en-US" altLang="zh-CN" sz="2600" b="1" smtClean="0">
                <a:solidFill>
                  <a:srgbClr val="474747"/>
                </a:solidFill>
              </a:rPr>
              <a:t>. </a:t>
            </a:r>
            <a:r>
              <a:rPr lang="en-US" altLang="zh-CN" sz="2600" smtClean="0">
                <a:solidFill>
                  <a:srgbClr val="474747"/>
                </a:solidFill>
              </a:rPr>
              <a:t>Usually use cut-and-paste.</a:t>
            </a:r>
          </a:p>
          <a:p>
            <a:pPr>
              <a:lnSpc>
                <a:spcPct val="80000"/>
              </a:lnSpc>
            </a:pPr>
            <a:r>
              <a:rPr lang="en-US" altLang="zh-CN" sz="2600" smtClean="0">
                <a:solidFill>
                  <a:srgbClr val="474747"/>
                </a:solidFill>
              </a:rPr>
              <a:t>Need to ensure that a wide enough range of choices and subproblems are considered.</a:t>
            </a:r>
          </a:p>
          <a:p>
            <a:pPr>
              <a:lnSpc>
                <a:spcPct val="80000"/>
              </a:lnSpc>
            </a:pPr>
            <a:endParaRPr lang="en-US" altLang="zh-CN" sz="2600" smtClean="0">
              <a:solidFill>
                <a:srgbClr val="474747"/>
              </a:solidFill>
            </a:endParaRPr>
          </a:p>
          <a:p>
            <a:pPr>
              <a:lnSpc>
                <a:spcPct val="80000"/>
              </a:lnSpc>
            </a:pPr>
            <a:endParaRPr lang="en-US" altLang="zh-CN" sz="2600" smtClean="0">
              <a:solidFill>
                <a:srgbClr val="474747"/>
              </a:solidFill>
            </a:endParaRPr>
          </a:p>
          <a:p>
            <a:pPr>
              <a:lnSpc>
                <a:spcPct val="80000"/>
              </a:lnSpc>
            </a:pPr>
            <a:endParaRPr lang="en-US" altLang="zh-CN" sz="2600" smtClean="0">
              <a:solidFill>
                <a:srgbClr val="474747"/>
              </a:solidFill>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380930" name="Rectangle 3"/>
          <p:cNvSpPr>
            <a:spLocks noGrp="1" noChangeArrowheads="1"/>
          </p:cNvSpPr>
          <p:nvPr>
            <p:ph type="body" idx="1"/>
          </p:nvPr>
        </p:nvSpPr>
        <p:spPr/>
        <p:txBody>
          <a:bodyPr/>
          <a:lstStyle/>
          <a:p>
            <a:pPr>
              <a:lnSpc>
                <a:spcPct val="90000"/>
              </a:lnSpc>
            </a:pPr>
            <a:r>
              <a:rPr lang="en-US" altLang="zh-CN" sz="2600" smtClean="0">
                <a:solidFill>
                  <a:srgbClr val="474747"/>
                </a:solidFill>
              </a:rPr>
              <a:t>Optimal substructure varies across problem domains:</a:t>
            </a:r>
          </a:p>
          <a:p>
            <a:pPr lvl="1">
              <a:lnSpc>
                <a:spcPct val="90000"/>
              </a:lnSpc>
            </a:pPr>
            <a:r>
              <a:rPr lang="en-US" altLang="zh-CN" sz="2200" smtClean="0">
                <a:solidFill>
                  <a:srgbClr val="474747"/>
                </a:solidFill>
              </a:rPr>
              <a:t>1. </a:t>
            </a:r>
            <a:r>
              <a:rPr lang="en-US" altLang="zh-CN" sz="2200" i="1" smtClean="0">
                <a:solidFill>
                  <a:srgbClr val="CC3300"/>
                </a:solidFill>
              </a:rPr>
              <a:t>How many subproblems</a:t>
            </a:r>
            <a:r>
              <a:rPr lang="en-US" altLang="zh-CN" sz="2200" i="1" smtClean="0">
                <a:solidFill>
                  <a:srgbClr val="474747"/>
                </a:solidFill>
              </a:rPr>
              <a:t> </a:t>
            </a:r>
            <a:r>
              <a:rPr lang="en-US" altLang="zh-CN" sz="2200" smtClean="0">
                <a:solidFill>
                  <a:srgbClr val="474747"/>
                </a:solidFill>
              </a:rPr>
              <a:t>are used in an optimal solution.</a:t>
            </a:r>
          </a:p>
          <a:p>
            <a:pPr lvl="1">
              <a:lnSpc>
                <a:spcPct val="90000"/>
              </a:lnSpc>
            </a:pPr>
            <a:r>
              <a:rPr lang="en-US" altLang="zh-CN" sz="2200" smtClean="0">
                <a:solidFill>
                  <a:srgbClr val="474747"/>
                </a:solidFill>
              </a:rPr>
              <a:t>2. </a:t>
            </a:r>
            <a:r>
              <a:rPr lang="en-US" altLang="zh-CN" sz="2200" i="1" smtClean="0">
                <a:solidFill>
                  <a:srgbClr val="CC3300"/>
                </a:solidFill>
              </a:rPr>
              <a:t>How many choices </a:t>
            </a:r>
            <a:r>
              <a:rPr lang="en-US" altLang="zh-CN" sz="2200" smtClean="0">
                <a:solidFill>
                  <a:srgbClr val="474747"/>
                </a:solidFill>
              </a:rPr>
              <a:t>in determining which subproblem(s) to use.</a:t>
            </a:r>
          </a:p>
          <a:p>
            <a:pPr>
              <a:lnSpc>
                <a:spcPct val="90000"/>
              </a:lnSpc>
            </a:pPr>
            <a:r>
              <a:rPr lang="en-US" altLang="zh-CN" sz="2600" smtClean="0">
                <a:solidFill>
                  <a:srgbClr val="474747"/>
                </a:solidFill>
              </a:rPr>
              <a:t>Informally, running time depends on (# of subproblems overall) </a:t>
            </a:r>
            <a:r>
              <a:rPr lang="en-US" altLang="zh-CN" sz="2600" smtClean="0">
                <a:solidFill>
                  <a:srgbClr val="474747"/>
                </a:solidFill>
                <a:latin typeface="MTSYN"/>
                <a:sym typeface="Symbol" pitchFamily="18" charset="2"/>
              </a:rPr>
              <a:t> </a:t>
            </a:r>
            <a:r>
              <a:rPr lang="en-US" altLang="zh-CN" sz="2600" smtClean="0">
                <a:solidFill>
                  <a:srgbClr val="474747"/>
                </a:solidFill>
              </a:rPr>
              <a:t>(# of choices).</a:t>
            </a:r>
          </a:p>
          <a:p>
            <a:pPr>
              <a:lnSpc>
                <a:spcPct val="90000"/>
              </a:lnSpc>
            </a:pPr>
            <a:r>
              <a:rPr lang="en-US" altLang="zh-CN" sz="2600" smtClean="0">
                <a:solidFill>
                  <a:schemeClr val="hlink"/>
                </a:solidFill>
              </a:rPr>
              <a:t>How many subproblems and choices do the examples considered contain?</a:t>
            </a:r>
          </a:p>
          <a:p>
            <a:pPr>
              <a:lnSpc>
                <a:spcPct val="90000"/>
              </a:lnSpc>
            </a:pPr>
            <a:r>
              <a:rPr lang="en-US" altLang="zh-CN" sz="2600" smtClean="0">
                <a:solidFill>
                  <a:srgbClr val="474747"/>
                </a:solidFill>
              </a:rPr>
              <a:t>Dynamic programming uses optimal substructure </a:t>
            </a:r>
            <a:r>
              <a:rPr lang="en-US" altLang="zh-CN" sz="2600" b="1" smtClean="0">
                <a:solidFill>
                  <a:srgbClr val="CC3300"/>
                </a:solidFill>
              </a:rPr>
              <a:t>bottom up</a:t>
            </a:r>
            <a:r>
              <a:rPr lang="en-US" altLang="zh-CN" sz="2600" smtClean="0">
                <a:solidFill>
                  <a:srgbClr val="474747"/>
                </a:solidFill>
              </a:rPr>
              <a:t>. (Personally, </a:t>
            </a:r>
            <a:r>
              <a:rPr lang="en-US" altLang="zh-CN" sz="2600" smtClean="0">
                <a:solidFill>
                  <a:schemeClr val="accent2"/>
                </a:solidFill>
              </a:rPr>
              <a:t>up-bottom with memorization</a:t>
            </a:r>
            <a:r>
              <a:rPr lang="en-US" altLang="zh-CN" sz="2600" smtClean="0">
                <a:solidFill>
                  <a:srgbClr val="474747"/>
                </a:solidFill>
              </a:rPr>
              <a:t> also OK)</a:t>
            </a:r>
            <a:endParaRPr altLang="en-US" sz="2600" smtClean="0">
              <a:solidFill>
                <a:srgbClr val="474747"/>
              </a:solidFill>
              <a:ea typeface="宋体" charset="-122"/>
            </a:endParaRPr>
          </a:p>
          <a:p>
            <a:pPr lvl="1">
              <a:lnSpc>
                <a:spcPct val="90000"/>
              </a:lnSpc>
            </a:pPr>
            <a:r>
              <a:rPr lang="en-US" altLang="zh-CN" sz="2200" i="1" smtClean="0">
                <a:solidFill>
                  <a:schemeClr val="hlink"/>
                </a:solidFill>
              </a:rPr>
              <a:t>First</a:t>
            </a:r>
            <a:r>
              <a:rPr lang="en-US" altLang="zh-CN" sz="2200" i="1" smtClean="0">
                <a:solidFill>
                  <a:srgbClr val="474747"/>
                </a:solidFill>
              </a:rPr>
              <a:t> </a:t>
            </a:r>
            <a:r>
              <a:rPr lang="en-US" altLang="zh-CN" sz="2200" smtClean="0">
                <a:solidFill>
                  <a:srgbClr val="474747"/>
                </a:solidFill>
              </a:rPr>
              <a:t>find optimal solutions to subproblems.</a:t>
            </a:r>
          </a:p>
          <a:p>
            <a:pPr lvl="1">
              <a:lnSpc>
                <a:spcPct val="90000"/>
              </a:lnSpc>
            </a:pPr>
            <a:r>
              <a:rPr lang="en-US" altLang="zh-CN" sz="2200" i="1" smtClean="0">
                <a:solidFill>
                  <a:schemeClr val="hlink"/>
                </a:solidFill>
              </a:rPr>
              <a:t>Then</a:t>
            </a:r>
            <a:r>
              <a:rPr lang="en-US" altLang="zh-CN" sz="2200" i="1" smtClean="0">
                <a:solidFill>
                  <a:srgbClr val="474747"/>
                </a:solidFill>
              </a:rPr>
              <a:t> </a:t>
            </a:r>
            <a:r>
              <a:rPr lang="en-US" altLang="zh-CN" sz="2200" smtClean="0">
                <a:solidFill>
                  <a:srgbClr val="474747"/>
                </a:solidFill>
              </a:rPr>
              <a:t>choose which to use in optimal solution to the problem.</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Substucture</a:t>
            </a:r>
          </a:p>
        </p:txBody>
      </p:sp>
      <p:sp>
        <p:nvSpPr>
          <p:cNvPr id="381954" name="Rectangle 3"/>
          <p:cNvSpPr>
            <a:spLocks noGrp="1" noChangeArrowheads="1"/>
          </p:cNvSpPr>
          <p:nvPr>
            <p:ph type="body" idx="1"/>
          </p:nvPr>
        </p:nvSpPr>
        <p:spPr/>
        <p:txBody>
          <a:bodyPr/>
          <a:lstStyle/>
          <a:p>
            <a:r>
              <a:rPr lang="en-US" altLang="zh-CN" sz="2600" smtClean="0">
                <a:solidFill>
                  <a:srgbClr val="474747"/>
                </a:solidFill>
              </a:rPr>
              <a:t>Does optimal substructure apply to all optimization problems?  </a:t>
            </a:r>
            <a:r>
              <a:rPr lang="en-US" altLang="zh-CN" sz="2600" u="sng" smtClean="0">
                <a:solidFill>
                  <a:srgbClr val="CC3300"/>
                </a:solidFill>
              </a:rPr>
              <a:t>No</a:t>
            </a:r>
            <a:r>
              <a:rPr lang="en-US" altLang="zh-CN" sz="2600" smtClean="0">
                <a:solidFill>
                  <a:srgbClr val="CC3300"/>
                </a:solidFill>
              </a:rPr>
              <a:t>.</a:t>
            </a:r>
          </a:p>
          <a:p>
            <a:r>
              <a:rPr lang="en-US" altLang="zh-CN" sz="2600" smtClean="0">
                <a:solidFill>
                  <a:srgbClr val="474747"/>
                </a:solidFill>
              </a:rPr>
              <a:t>Applies to determining the </a:t>
            </a:r>
            <a:r>
              <a:rPr lang="en-US" altLang="zh-CN" sz="2600" smtClean="0">
                <a:solidFill>
                  <a:schemeClr val="hlink"/>
                </a:solidFill>
              </a:rPr>
              <a:t>shortest path</a:t>
            </a:r>
            <a:r>
              <a:rPr lang="en-US" altLang="zh-CN" sz="2600" smtClean="0">
                <a:solidFill>
                  <a:srgbClr val="474747"/>
                </a:solidFill>
              </a:rPr>
              <a:t> but </a:t>
            </a:r>
            <a:r>
              <a:rPr lang="en-US" altLang="zh-CN" sz="2600" smtClean="0">
                <a:solidFill>
                  <a:srgbClr val="CC3300"/>
                </a:solidFill>
              </a:rPr>
              <a:t>NOT</a:t>
            </a:r>
            <a:r>
              <a:rPr lang="en-US" altLang="zh-CN" sz="2600" smtClean="0">
                <a:solidFill>
                  <a:srgbClr val="474747"/>
                </a:solidFill>
              </a:rPr>
              <a:t> the </a:t>
            </a:r>
            <a:r>
              <a:rPr lang="en-US" altLang="zh-CN" sz="2600" smtClean="0">
                <a:solidFill>
                  <a:schemeClr val="hlink"/>
                </a:solidFill>
              </a:rPr>
              <a:t>longest simple path</a:t>
            </a:r>
            <a:r>
              <a:rPr lang="en-US" altLang="zh-CN" sz="2600" smtClean="0">
                <a:solidFill>
                  <a:srgbClr val="474747"/>
                </a:solidFill>
              </a:rPr>
              <a:t> of an unweighted directed graph.</a:t>
            </a:r>
          </a:p>
          <a:p>
            <a:r>
              <a:rPr lang="en-US" altLang="zh-CN" sz="2600" smtClean="0">
                <a:solidFill>
                  <a:srgbClr val="474747"/>
                </a:solidFill>
              </a:rPr>
              <a:t>Why?</a:t>
            </a:r>
          </a:p>
          <a:p>
            <a:pPr lvl="1"/>
            <a:r>
              <a:rPr lang="en-US" altLang="zh-CN" sz="2200" smtClean="0">
                <a:solidFill>
                  <a:srgbClr val="CC3300"/>
                </a:solidFill>
              </a:rPr>
              <a:t>Shortest path has independent subproblems</a:t>
            </a:r>
            <a:r>
              <a:rPr lang="en-US" altLang="zh-CN" sz="2200" smtClean="0">
                <a:solidFill>
                  <a:srgbClr val="474747"/>
                </a:solidFill>
              </a:rPr>
              <a:t>.</a:t>
            </a:r>
          </a:p>
          <a:p>
            <a:pPr lvl="1"/>
            <a:r>
              <a:rPr lang="en-US" altLang="zh-CN" sz="2200" smtClean="0">
                <a:solidFill>
                  <a:srgbClr val="474747"/>
                </a:solidFill>
              </a:rPr>
              <a:t>Solution to one subproblem does not affect solution to another subproblem of the same problem.</a:t>
            </a:r>
          </a:p>
          <a:p>
            <a:pPr lvl="1"/>
            <a:r>
              <a:rPr lang="en-US" altLang="zh-CN" sz="2200" smtClean="0">
                <a:solidFill>
                  <a:srgbClr val="CC3300"/>
                </a:solidFill>
              </a:rPr>
              <a:t>Subproblems are not independent in longest simple path</a:t>
            </a:r>
            <a:r>
              <a:rPr lang="en-US" altLang="zh-CN" sz="2200" smtClean="0">
                <a:solidFill>
                  <a:srgbClr val="474747"/>
                </a:solidFill>
              </a:rPr>
              <a:t>.</a:t>
            </a:r>
          </a:p>
          <a:p>
            <a:pPr lvl="2"/>
            <a:r>
              <a:rPr lang="en-US" altLang="zh-CN" sz="1900" smtClean="0">
                <a:solidFill>
                  <a:srgbClr val="474747"/>
                </a:solidFill>
              </a:rPr>
              <a:t>Solution to one subproblem </a:t>
            </a:r>
            <a:r>
              <a:rPr lang="en-US" altLang="zh-CN" sz="1900" smtClean="0">
                <a:solidFill>
                  <a:schemeClr val="accent2"/>
                </a:solidFill>
              </a:rPr>
              <a:t>affects</a:t>
            </a:r>
            <a:r>
              <a:rPr lang="en-US" altLang="zh-CN" sz="1900" smtClean="0">
                <a:solidFill>
                  <a:srgbClr val="474747"/>
                </a:solidFill>
              </a:rPr>
              <a:t> the solutions to other subproblems.</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7" name="Picture 7" descr="D:\McGraw-Hill Projects\Cormen\images\fig15-4.gif"/>
          <p:cNvPicPr>
            <a:picLocks noChangeAspect="1" noChangeArrowheads="1"/>
          </p:cNvPicPr>
          <p:nvPr/>
        </p:nvPicPr>
        <p:blipFill>
          <a:blip r:embed="rId2"/>
          <a:srcRect/>
          <a:stretch>
            <a:fillRect/>
          </a:stretch>
        </p:blipFill>
        <p:spPr bwMode="auto">
          <a:xfrm>
            <a:off x="0" y="1885950"/>
            <a:ext cx="91440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001" name="Picture 2"/>
          <p:cNvPicPr>
            <a:picLocks noChangeAspect="1" noChangeArrowheads="1"/>
          </p:cNvPicPr>
          <p:nvPr/>
        </p:nvPicPr>
        <p:blipFill>
          <a:blip r:embed="rId2"/>
          <a:srcRect/>
          <a:stretch>
            <a:fillRect/>
          </a:stretch>
        </p:blipFill>
        <p:spPr bwMode="auto">
          <a:xfrm>
            <a:off x="468313" y="3357563"/>
            <a:ext cx="7620000" cy="3257550"/>
          </a:xfrm>
          <a:prstGeom prst="rect">
            <a:avLst/>
          </a:prstGeom>
          <a:noFill/>
          <a:ln w="9525">
            <a:noFill/>
            <a:miter lim="800000"/>
            <a:headEnd/>
            <a:tailEnd/>
          </a:ln>
        </p:spPr>
      </p:pic>
      <p:sp>
        <p:nvSpPr>
          <p:cNvPr id="3789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Overlapping Subproblems</a:t>
            </a:r>
          </a:p>
        </p:txBody>
      </p:sp>
      <p:sp>
        <p:nvSpPr>
          <p:cNvPr id="384003" name="Rectangle 3"/>
          <p:cNvSpPr>
            <a:spLocks noGrp="1" noChangeArrowheads="1"/>
          </p:cNvSpPr>
          <p:nvPr>
            <p:ph type="body" idx="1"/>
          </p:nvPr>
        </p:nvSpPr>
        <p:spPr>
          <a:xfrm>
            <a:off x="395288" y="1016000"/>
            <a:ext cx="7693025" cy="2592388"/>
          </a:xfrm>
        </p:spPr>
        <p:txBody>
          <a:bodyPr/>
          <a:lstStyle/>
          <a:p>
            <a:pPr>
              <a:lnSpc>
                <a:spcPct val="90000"/>
              </a:lnSpc>
            </a:pPr>
            <a:r>
              <a:rPr lang="en-US" altLang="zh-CN" sz="2600" smtClean="0">
                <a:solidFill>
                  <a:srgbClr val="474747"/>
                </a:solidFill>
              </a:rPr>
              <a:t>The space of subproblems must be “small”.</a:t>
            </a:r>
          </a:p>
          <a:p>
            <a:pPr>
              <a:lnSpc>
                <a:spcPct val="90000"/>
              </a:lnSpc>
            </a:pPr>
            <a:r>
              <a:rPr lang="en-US" altLang="zh-CN" sz="2600" smtClean="0">
                <a:solidFill>
                  <a:srgbClr val="474747"/>
                </a:solidFill>
              </a:rPr>
              <a:t>The </a:t>
            </a:r>
            <a:r>
              <a:rPr lang="en-US" altLang="zh-CN" sz="2600" smtClean="0">
                <a:solidFill>
                  <a:srgbClr val="CC3300"/>
                </a:solidFill>
              </a:rPr>
              <a:t>total number of distinct subproblems is a polynomial in the input size</a:t>
            </a:r>
            <a:r>
              <a:rPr lang="en-US" altLang="zh-CN" sz="2600" smtClean="0">
                <a:solidFill>
                  <a:srgbClr val="474747"/>
                </a:solidFill>
              </a:rPr>
              <a:t>.</a:t>
            </a:r>
          </a:p>
          <a:p>
            <a:pPr lvl="1">
              <a:lnSpc>
                <a:spcPct val="90000"/>
              </a:lnSpc>
            </a:pPr>
            <a:r>
              <a:rPr lang="en-US" altLang="zh-CN" sz="2200" smtClean="0">
                <a:solidFill>
                  <a:srgbClr val="474747"/>
                </a:solidFill>
              </a:rPr>
              <a:t>A recursive algorithm is exponential because it solves the same problems repeatedly (</a:t>
            </a:r>
            <a:r>
              <a:rPr lang="en-US" altLang="zh-CN" sz="2200" smtClean="0">
                <a:solidFill>
                  <a:srgbClr val="E50919"/>
                </a:solidFill>
              </a:rPr>
              <a:t>Memorization</a:t>
            </a:r>
            <a:r>
              <a:rPr lang="en-US" altLang="zh-CN" sz="2200" smtClean="0">
                <a:solidFill>
                  <a:srgbClr val="474747"/>
                </a:solidFill>
              </a:rPr>
              <a:t> works!).</a:t>
            </a:r>
          </a:p>
          <a:p>
            <a:pPr lvl="1">
              <a:lnSpc>
                <a:spcPct val="90000"/>
              </a:lnSpc>
            </a:pPr>
            <a:r>
              <a:rPr lang="en-US" altLang="zh-CN" sz="2200" smtClean="0">
                <a:solidFill>
                  <a:srgbClr val="474747"/>
                </a:solidFill>
              </a:rPr>
              <a:t>If divide-and-conquer is applicable, then each problem solved will be brand new.</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Dynamic Programming</a:t>
            </a:r>
          </a:p>
        </p:txBody>
      </p:sp>
      <p:sp>
        <p:nvSpPr>
          <p:cNvPr id="385026" name="Rectangle 3"/>
          <p:cNvSpPr>
            <a:spLocks noGrp="1" noChangeArrowheads="1"/>
          </p:cNvSpPr>
          <p:nvPr>
            <p:ph type="body" idx="1"/>
          </p:nvPr>
        </p:nvSpPr>
        <p:spPr>
          <a:xfrm>
            <a:off x="577850" y="1804988"/>
            <a:ext cx="8074025" cy="4114800"/>
          </a:xfrm>
        </p:spPr>
        <p:txBody>
          <a:bodyPr/>
          <a:lstStyle/>
          <a:p>
            <a:r>
              <a:rPr lang="en-US" altLang="zh-CN" sz="2800" smtClean="0">
                <a:solidFill>
                  <a:srgbClr val="474747"/>
                </a:solidFill>
              </a:rPr>
              <a:t>Similar to divide-and-conquer, it breaks problems down into smaller problems that are solved recursively.  </a:t>
            </a:r>
          </a:p>
          <a:p>
            <a:endParaRPr lang="en-US" altLang="zh-CN" sz="1000" smtClean="0">
              <a:solidFill>
                <a:srgbClr val="474747"/>
              </a:solidFill>
            </a:endParaRPr>
          </a:p>
          <a:p>
            <a:r>
              <a:rPr lang="en-US" altLang="zh-CN" sz="2800" smtClean="0">
                <a:solidFill>
                  <a:srgbClr val="474747"/>
                </a:solidFill>
              </a:rPr>
              <a:t>In contrast, DP is applicable when the sub-problems are </a:t>
            </a:r>
            <a:r>
              <a:rPr lang="en-US" altLang="zh-CN" sz="2800" smtClean="0">
                <a:solidFill>
                  <a:schemeClr val="accent2"/>
                </a:solidFill>
              </a:rPr>
              <a:t>not independent</a:t>
            </a:r>
            <a:r>
              <a:rPr lang="en-US" altLang="zh-CN" sz="2800" smtClean="0">
                <a:solidFill>
                  <a:srgbClr val="474747"/>
                </a:solidFill>
              </a:rPr>
              <a:t>, i.e. when sub-problems share sub-sub-problems.  It solves every sub-sub-problem just once and save the results in a table to avoid duplicated computation.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981075"/>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Recursive top-down implementation – good ?</a:t>
            </a:r>
            <a:endParaRPr lang="zh-CN" altLang="en-US" sz="3600" kern="0" dirty="0">
              <a:latin typeface="+mj-lt"/>
              <a:cs typeface="+mj-cs"/>
            </a:endParaRPr>
          </a:p>
        </p:txBody>
      </p:sp>
      <p:pic>
        <p:nvPicPr>
          <p:cNvPr id="313346" name="Picture 1" descr="C:\Users\hp\AppData\Roaming\Tencent\Users\648774553\QQ\WinTemp\RichOle\4}E7O)26_MOM@[FZ_ERM~~4.jpg"/>
          <p:cNvPicPr>
            <a:picLocks noChangeAspect="1" noChangeArrowheads="1"/>
          </p:cNvPicPr>
          <p:nvPr/>
        </p:nvPicPr>
        <p:blipFill>
          <a:blip r:embed="rId2"/>
          <a:srcRect/>
          <a:stretch>
            <a:fillRect/>
          </a:stretch>
        </p:blipFill>
        <p:spPr bwMode="auto">
          <a:xfrm>
            <a:off x="3081338" y="2582863"/>
            <a:ext cx="6048375" cy="3636962"/>
          </a:xfrm>
          <a:prstGeom prst="rect">
            <a:avLst/>
          </a:prstGeom>
          <a:noFill/>
          <a:ln w="9525">
            <a:noFill/>
            <a:miter lim="800000"/>
            <a:headEnd/>
            <a:tailEnd/>
          </a:ln>
        </p:spPr>
      </p:pic>
      <p:pic>
        <p:nvPicPr>
          <p:cNvPr id="313347" name="Picture 3" descr="C:\Users\hp\AppData\Roaming\Tencent\Users\648774553\QQ\WinTemp\RichOle\4(UK`LX%[@VVG6E(BDYIX8G.jpg"/>
          <p:cNvPicPr>
            <a:picLocks noChangeAspect="1" noChangeArrowheads="1"/>
          </p:cNvPicPr>
          <p:nvPr/>
        </p:nvPicPr>
        <p:blipFill>
          <a:blip r:embed="rId3"/>
          <a:srcRect/>
          <a:stretch>
            <a:fillRect/>
          </a:stretch>
        </p:blipFill>
        <p:spPr bwMode="auto">
          <a:xfrm>
            <a:off x="179388" y="981075"/>
            <a:ext cx="5586412" cy="2376488"/>
          </a:xfrm>
          <a:prstGeom prst="rect">
            <a:avLst/>
          </a:prstGeom>
          <a:noFill/>
          <a:ln w="9525">
            <a:noFill/>
            <a:miter lim="800000"/>
            <a:headEnd/>
            <a:tailEnd/>
          </a:ln>
        </p:spPr>
      </p:pic>
      <p:pic>
        <p:nvPicPr>
          <p:cNvPr id="313348" name="Picture 2" descr="C:\Users\hp\AppData\Roaming\Tencent\Users\648774553\QQ\WinTemp\RichOle\_LQ0B7R%RIT504]Z_MDGJGA.jpg"/>
          <p:cNvPicPr>
            <a:picLocks noChangeAspect="1" noChangeArrowheads="1"/>
          </p:cNvPicPr>
          <p:nvPr/>
        </p:nvPicPr>
        <p:blipFill>
          <a:blip r:embed="rId4"/>
          <a:srcRect/>
          <a:stretch>
            <a:fillRect/>
          </a:stretch>
        </p:blipFill>
        <p:spPr bwMode="auto">
          <a:xfrm>
            <a:off x="128588" y="3857625"/>
            <a:ext cx="3095625" cy="1181100"/>
          </a:xfrm>
          <a:prstGeom prst="rect">
            <a:avLst/>
          </a:prstGeom>
          <a:noFill/>
          <a:ln w="9525">
            <a:noFill/>
            <a:miter lim="800000"/>
            <a:headEnd/>
            <a:tailEnd/>
          </a:ln>
        </p:spPr>
      </p:pic>
      <p:pic>
        <p:nvPicPr>
          <p:cNvPr id="313349" name="Picture 3" descr="C:\Users\hp\AppData\Roaming\Tencent\Users\648774553\QQ\WinTemp\RichOle\XNX_84UH5QLB9IX8YRGN43X.jpg"/>
          <p:cNvPicPr>
            <a:picLocks noChangeAspect="1" noChangeArrowheads="1"/>
          </p:cNvPicPr>
          <p:nvPr/>
        </p:nvPicPr>
        <p:blipFill>
          <a:blip r:embed="rId5"/>
          <a:srcRect/>
          <a:stretch>
            <a:fillRect/>
          </a:stretch>
        </p:blipFill>
        <p:spPr bwMode="auto">
          <a:xfrm>
            <a:off x="141288" y="5222875"/>
            <a:ext cx="1666875" cy="600075"/>
          </a:xfrm>
          <a:prstGeom prst="rect">
            <a:avLst/>
          </a:prstGeom>
          <a:noFill/>
          <a:ln w="9525">
            <a:noFill/>
            <a:miter lim="800000"/>
            <a:headEnd/>
            <a:tailEnd/>
          </a:ln>
        </p:spPr>
      </p:pic>
      <p:cxnSp>
        <p:nvCxnSpPr>
          <p:cNvPr id="3" name="直接箭头连接符 2"/>
          <p:cNvCxnSpPr/>
          <p:nvPr/>
        </p:nvCxnSpPr>
        <p:spPr>
          <a:xfrm>
            <a:off x="3635375" y="3857625"/>
            <a:ext cx="215900" cy="434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6443663" y="3357563"/>
            <a:ext cx="288925" cy="215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3352" name="Text Box 9"/>
          <p:cNvSpPr txBox="1">
            <a:spLocks noChangeArrowheads="1"/>
          </p:cNvSpPr>
          <p:nvPr/>
        </p:nvSpPr>
        <p:spPr bwMode="auto">
          <a:xfrm>
            <a:off x="755650" y="3429000"/>
            <a:ext cx="2232025" cy="641350"/>
          </a:xfrm>
          <a:prstGeom prst="rect">
            <a:avLst/>
          </a:prstGeom>
          <a:noFill/>
          <a:ln w="9525">
            <a:noFill/>
            <a:miter lim="800000"/>
            <a:headEnd/>
            <a:tailEnd/>
          </a:ln>
        </p:spPr>
        <p:txBody>
          <a:bodyPr>
            <a:spAutoFit/>
          </a:bodyPr>
          <a:lstStyle/>
          <a:p>
            <a:pPr>
              <a:spcBef>
                <a:spcPct val="50000"/>
              </a:spcBef>
            </a:pPr>
            <a:r>
              <a:rPr lang="zh-CN" altLang="en-US">
                <a:solidFill>
                  <a:srgbClr val="FF5050"/>
                </a:solidFill>
              </a:rPr>
              <a:t>求解</a:t>
            </a:r>
            <a:r>
              <a:rPr lang="en-US" altLang="zh-CN">
                <a:solidFill>
                  <a:srgbClr val="FF5050"/>
                </a:solidFill>
              </a:rPr>
              <a:t>n</a:t>
            </a:r>
            <a:r>
              <a:rPr lang="zh-CN" altLang="en-US">
                <a:solidFill>
                  <a:srgbClr val="FF5050"/>
                </a:solidFill>
              </a:rPr>
              <a:t>规模需要所有小于</a:t>
            </a:r>
            <a:r>
              <a:rPr lang="en-US" altLang="zh-CN">
                <a:solidFill>
                  <a:srgbClr val="FF5050"/>
                </a:solidFill>
              </a:rPr>
              <a:t>n</a:t>
            </a:r>
            <a:r>
              <a:rPr lang="zh-CN" altLang="en-US">
                <a:solidFill>
                  <a:srgbClr val="FF5050"/>
                </a:solidFill>
              </a:rPr>
              <a:t>规模的解支撑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Elements of DP Algorithms</a:t>
            </a:r>
          </a:p>
        </p:txBody>
      </p:sp>
      <p:sp>
        <p:nvSpPr>
          <p:cNvPr id="386050" name="Rectangle 3"/>
          <p:cNvSpPr>
            <a:spLocks noGrp="1" noChangeArrowheads="1"/>
          </p:cNvSpPr>
          <p:nvPr>
            <p:ph type="body" idx="1"/>
          </p:nvPr>
        </p:nvSpPr>
        <p:spPr>
          <a:xfrm>
            <a:off x="190500" y="1504950"/>
            <a:ext cx="8751888" cy="4114800"/>
          </a:xfrm>
        </p:spPr>
        <p:txBody>
          <a:bodyPr/>
          <a:lstStyle/>
          <a:p>
            <a:r>
              <a:rPr lang="en-US" altLang="zh-CN" sz="2800" smtClean="0">
                <a:solidFill>
                  <a:srgbClr val="3DDE2C"/>
                </a:solidFill>
              </a:rPr>
              <a:t>Sub-structure:</a:t>
            </a:r>
            <a:r>
              <a:rPr lang="en-US" altLang="zh-CN" sz="2800" smtClean="0">
                <a:solidFill>
                  <a:srgbClr val="474747"/>
                </a:solidFill>
              </a:rPr>
              <a:t>  decompose problem into smaller sub-problems.  Express the solution of the original problem in terms of solutions for smaller problems.</a:t>
            </a:r>
          </a:p>
          <a:p>
            <a:r>
              <a:rPr lang="en-US" altLang="zh-CN" sz="2800" smtClean="0">
                <a:solidFill>
                  <a:srgbClr val="3DDE2C"/>
                </a:solidFill>
              </a:rPr>
              <a:t>Table-structure:</a:t>
            </a:r>
            <a:r>
              <a:rPr lang="en-US" altLang="zh-CN" sz="2800" smtClean="0">
                <a:solidFill>
                  <a:srgbClr val="474747"/>
                </a:solidFill>
              </a:rPr>
              <a:t>  Store the answers to the sub-problem in a table, because sub-problem solutions may be </a:t>
            </a:r>
            <a:r>
              <a:rPr lang="en-US" altLang="zh-CN" sz="2800" smtClean="0">
                <a:solidFill>
                  <a:schemeClr val="accent1"/>
                </a:solidFill>
              </a:rPr>
              <a:t>used many times</a:t>
            </a:r>
            <a:r>
              <a:rPr lang="en-US" altLang="zh-CN" sz="2800" smtClean="0">
                <a:solidFill>
                  <a:srgbClr val="474747"/>
                </a:solidFill>
              </a:rPr>
              <a:t>.</a:t>
            </a:r>
          </a:p>
          <a:p>
            <a:r>
              <a:rPr lang="en-US" altLang="zh-CN" sz="2800" smtClean="0">
                <a:solidFill>
                  <a:srgbClr val="3DDE2C"/>
                </a:solidFill>
              </a:rPr>
              <a:t>Bottom-up computation:</a:t>
            </a:r>
            <a:r>
              <a:rPr lang="en-US" altLang="zh-CN" sz="2800" smtClean="0">
                <a:solidFill>
                  <a:srgbClr val="474747"/>
                </a:solidFill>
              </a:rPr>
              <a:t>  combine solutions on smaller sub-problems to solve larger sub-problems, and eventually arrive at a solution to the complete problem.</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3600" smtClean="0"/>
              <a:t>Applicability to Optimization Problems</a:t>
            </a:r>
            <a:endParaRPr lang="en-US" altLang="zh-CN" smtClean="0"/>
          </a:p>
        </p:txBody>
      </p:sp>
      <p:sp>
        <p:nvSpPr>
          <p:cNvPr id="387074" name="Rectangle 3"/>
          <p:cNvSpPr>
            <a:spLocks noGrp="1" noChangeArrowheads="1"/>
          </p:cNvSpPr>
          <p:nvPr>
            <p:ph type="body" idx="1"/>
          </p:nvPr>
        </p:nvSpPr>
        <p:spPr>
          <a:xfrm>
            <a:off x="285750" y="1630363"/>
            <a:ext cx="8858250" cy="4114800"/>
          </a:xfrm>
        </p:spPr>
        <p:txBody>
          <a:bodyPr/>
          <a:lstStyle/>
          <a:p>
            <a:pPr>
              <a:lnSpc>
                <a:spcPct val="90000"/>
              </a:lnSpc>
            </a:pPr>
            <a:r>
              <a:rPr lang="en-US" altLang="zh-CN" sz="2800" smtClean="0">
                <a:solidFill>
                  <a:srgbClr val="3DDE2C"/>
                </a:solidFill>
              </a:rPr>
              <a:t>Optimal sub-structure (principle of optimality): </a:t>
            </a:r>
            <a:r>
              <a:rPr lang="en-US" altLang="zh-CN" sz="2800" smtClean="0">
                <a:solidFill>
                  <a:srgbClr val="474747"/>
                </a:solidFill>
              </a:rPr>
              <a:t> </a:t>
            </a:r>
            <a:r>
              <a:rPr lang="en-US" altLang="zh-CN" sz="2500" smtClean="0">
                <a:solidFill>
                  <a:srgbClr val="FF0000"/>
                </a:solidFill>
              </a:rPr>
              <a:t>for the global problem to be solved optimally, each sub-problem should be solved optimally</a:t>
            </a:r>
            <a:r>
              <a:rPr lang="en-US" altLang="zh-CN" sz="2500" smtClean="0">
                <a:solidFill>
                  <a:srgbClr val="474747"/>
                </a:solidFill>
              </a:rPr>
              <a:t>.  This is often violated due to sub-problem overlaps.  Often by being “less optimal” on one problem, we may make a big savings on another sub-problem.</a:t>
            </a:r>
          </a:p>
          <a:p>
            <a:pPr>
              <a:lnSpc>
                <a:spcPct val="90000"/>
              </a:lnSpc>
            </a:pPr>
            <a:endParaRPr lang="en-US" altLang="zh-CN" sz="1000" smtClean="0">
              <a:solidFill>
                <a:srgbClr val="474747"/>
              </a:solidFill>
            </a:endParaRPr>
          </a:p>
          <a:p>
            <a:pPr>
              <a:lnSpc>
                <a:spcPct val="90000"/>
              </a:lnSpc>
            </a:pPr>
            <a:r>
              <a:rPr lang="en-US" altLang="zh-CN" sz="2800" smtClean="0">
                <a:solidFill>
                  <a:srgbClr val="3DDE2C"/>
                </a:solidFill>
              </a:rPr>
              <a:t>Small number of sub-problems:</a:t>
            </a:r>
            <a:r>
              <a:rPr lang="en-US" altLang="zh-CN" sz="2800" smtClean="0">
                <a:solidFill>
                  <a:srgbClr val="474747"/>
                </a:solidFill>
              </a:rPr>
              <a:t>  </a:t>
            </a:r>
            <a:r>
              <a:rPr lang="en-US" altLang="zh-CN" sz="2500" smtClean="0">
                <a:solidFill>
                  <a:srgbClr val="474747"/>
                </a:solidFill>
              </a:rPr>
              <a:t>Many NP-hard problems can be formulated as DP problems, but these formulations are not efficient, because the </a:t>
            </a:r>
            <a:r>
              <a:rPr lang="en-US" altLang="zh-CN" sz="2500" smtClean="0">
                <a:solidFill>
                  <a:schemeClr val="accent1"/>
                </a:solidFill>
              </a:rPr>
              <a:t>number of sub-problems is exponentially large</a:t>
            </a:r>
            <a:r>
              <a:rPr lang="en-US" altLang="zh-CN" sz="2500" smtClean="0">
                <a:solidFill>
                  <a:srgbClr val="474747"/>
                </a:solidFill>
              </a:rPr>
              <a:t>.  Ideally, the number of sub-problems should be at most a polynomial number.</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388098" name="矩形 3"/>
          <p:cNvSpPr>
            <a:spLocks noChangeArrowheads="1"/>
          </p:cNvSpPr>
          <p:nvPr/>
        </p:nvSpPr>
        <p:spPr bwMode="auto">
          <a:xfrm>
            <a:off x="323850" y="1268413"/>
            <a:ext cx="8208963" cy="1939925"/>
          </a:xfrm>
          <a:prstGeom prst="rect">
            <a:avLst/>
          </a:prstGeom>
          <a:noFill/>
          <a:ln w="9525">
            <a:noFill/>
            <a:miter lim="800000"/>
            <a:headEnd/>
            <a:tailEnd/>
          </a:ln>
        </p:spPr>
        <p:txBody>
          <a:bodyPr>
            <a:spAutoFit/>
          </a:bodyPr>
          <a:lstStyle/>
          <a:p>
            <a:r>
              <a:rPr lang="en-US" altLang="zh-CN" sz="4000" b="1" i="1">
                <a:latin typeface="Calibri" pitchFamily="34" charset="0"/>
              </a:rPr>
              <a:t>CLRS 15.3-2</a:t>
            </a:r>
          </a:p>
          <a:p>
            <a:r>
              <a:rPr lang="en-US" altLang="zh-CN" sz="4000" b="1" i="1">
                <a:latin typeface="Calibri" pitchFamily="34" charset="0"/>
              </a:rPr>
              <a:t>CLRS 15.3-3</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Longest Common Subsequence</a:t>
            </a:r>
          </a:p>
        </p:txBody>
      </p:sp>
      <p:sp>
        <p:nvSpPr>
          <p:cNvPr id="14339" name="Rectangle 3"/>
          <p:cNvSpPr>
            <a:spLocks noGrp="1" noChangeArrowheads="1"/>
          </p:cNvSpPr>
          <p:nvPr>
            <p:ph type="body" idx="1"/>
          </p:nvPr>
        </p:nvSpPr>
        <p:spPr>
          <a:xfrm>
            <a:off x="304800" y="1165225"/>
            <a:ext cx="8839200" cy="5432425"/>
          </a:xfrm>
          <a:ln>
            <a:solidFill>
              <a:schemeClr val="bg2"/>
            </a:solidFill>
          </a:ln>
        </p:spPr>
        <p:txBody>
          <a:bodyPr rtlCol="0">
            <a:normAutofit/>
          </a:bodyPr>
          <a:lstStyle/>
          <a:p>
            <a:pPr fontAlgn="auto">
              <a:lnSpc>
                <a:spcPct val="90000"/>
              </a:lnSpc>
              <a:spcAft>
                <a:spcPts val="0"/>
              </a:spcAft>
              <a:buFont typeface="Arial" pitchFamily="34" charset="0"/>
              <a:buChar char="•"/>
              <a:defRPr/>
            </a:pPr>
            <a:r>
              <a:rPr lang="en-US" altLang="zh-CN" b="1" i="1" dirty="0" smtClean="0">
                <a:solidFill>
                  <a:srgbClr val="CC3300"/>
                </a:solidFill>
              </a:rPr>
              <a:t>Problem:</a:t>
            </a:r>
            <a:r>
              <a:rPr lang="en-US" altLang="zh-CN" b="1" i="1" dirty="0" smtClean="0"/>
              <a:t> </a:t>
            </a:r>
            <a:r>
              <a:rPr lang="en-US" altLang="zh-CN" dirty="0" smtClean="0"/>
              <a:t>Given 2 sequences, </a:t>
            </a:r>
            <a:r>
              <a:rPr lang="en-US" altLang="zh-CN" i="1" dirty="0" smtClean="0"/>
              <a:t>X </a:t>
            </a:r>
            <a:r>
              <a:rPr lang="en-US" altLang="zh-CN" dirty="0" smtClean="0"/>
              <a:t>= </a:t>
            </a:r>
            <a:r>
              <a:rPr lang="en-US" altLang="zh-CN" dirty="0" smtClean="0">
                <a:sym typeface="Symbol" pitchFamily="18" charset="2"/>
              </a:rPr>
              <a:t></a:t>
            </a:r>
            <a:r>
              <a:rPr lang="en-US" altLang="zh-CN" i="1" dirty="0" smtClean="0"/>
              <a:t>x</a:t>
            </a:r>
            <a:r>
              <a:rPr lang="en-US" altLang="zh-CN" baseline="-25000" dirty="0" smtClean="0"/>
              <a:t>1</a:t>
            </a:r>
            <a:r>
              <a:rPr lang="en-US" altLang="zh-CN" i="1" dirty="0" smtClean="0"/>
              <a:t>,...,</a:t>
            </a:r>
            <a:r>
              <a:rPr lang="en-US" altLang="zh-CN" i="1" dirty="0" err="1" smtClean="0"/>
              <a:t>x</a:t>
            </a:r>
            <a:r>
              <a:rPr lang="en-US" altLang="zh-CN" i="1" baseline="-25000" dirty="0" err="1" smtClean="0"/>
              <a:t>m</a:t>
            </a:r>
            <a:r>
              <a:rPr lang="en-US" altLang="zh-CN" dirty="0" smtClean="0">
                <a:sym typeface="Symbol" pitchFamily="18" charset="2"/>
              </a:rPr>
              <a:t></a:t>
            </a:r>
            <a:r>
              <a:rPr lang="en-US" altLang="zh-CN" dirty="0" smtClean="0"/>
              <a:t> and </a:t>
            </a:r>
            <a:br>
              <a:rPr lang="en-US" altLang="zh-CN" dirty="0" smtClean="0"/>
            </a:br>
            <a:r>
              <a:rPr lang="en-US" altLang="zh-CN" i="1" dirty="0" smtClean="0"/>
              <a:t>Y </a:t>
            </a:r>
            <a:r>
              <a:rPr lang="en-US" altLang="zh-CN" dirty="0" smtClean="0"/>
              <a:t>= </a:t>
            </a:r>
            <a:r>
              <a:rPr lang="en-US" altLang="zh-CN" dirty="0" smtClean="0">
                <a:sym typeface="Symbol" pitchFamily="18" charset="2"/>
              </a:rPr>
              <a:t></a:t>
            </a:r>
            <a:r>
              <a:rPr lang="en-US" altLang="zh-CN" i="1" dirty="0" smtClean="0"/>
              <a:t>y</a:t>
            </a:r>
            <a:r>
              <a:rPr lang="en-US" altLang="zh-CN" baseline="-25000" dirty="0" smtClean="0"/>
              <a:t>1</a:t>
            </a:r>
            <a:r>
              <a:rPr lang="en-US" altLang="zh-CN" i="1" dirty="0" smtClean="0"/>
              <a:t>,...,</a:t>
            </a:r>
            <a:r>
              <a:rPr lang="en-US" altLang="zh-CN" i="1" dirty="0" err="1" smtClean="0"/>
              <a:t>y</a:t>
            </a:r>
            <a:r>
              <a:rPr lang="en-US" altLang="zh-CN" i="1" baseline="-25000" dirty="0" err="1" smtClean="0"/>
              <a:t>n</a:t>
            </a:r>
            <a:r>
              <a:rPr lang="en-US" altLang="zh-CN" dirty="0" smtClean="0">
                <a:sym typeface="Symbol" pitchFamily="18" charset="2"/>
              </a:rPr>
              <a:t></a:t>
            </a:r>
            <a:r>
              <a:rPr lang="en-US" altLang="zh-CN" dirty="0" smtClean="0"/>
              <a:t>, find a common subsequence whose length is maximum. </a:t>
            </a:r>
          </a:p>
          <a:p>
            <a:pPr fontAlgn="auto">
              <a:lnSpc>
                <a:spcPct val="90000"/>
              </a:lnSpc>
              <a:spcAft>
                <a:spcPts val="0"/>
              </a:spcAft>
              <a:buFont typeface="Arial" pitchFamily="34" charset="0"/>
              <a:buChar char="•"/>
              <a:defRPr/>
            </a:pPr>
            <a:endParaRPr lang="en-US" altLang="zh-CN" dirty="0" smtClean="0"/>
          </a:p>
          <a:p>
            <a:pPr fontAlgn="auto">
              <a:lnSpc>
                <a:spcPct val="90000"/>
              </a:lnSpc>
              <a:spcAft>
                <a:spcPts val="0"/>
              </a:spcAft>
              <a:buFont typeface="Arial" pitchFamily="34" charset="0"/>
              <a:buNone/>
              <a:defRPr/>
            </a:pPr>
            <a:r>
              <a:rPr lang="en-US" altLang="zh-CN" dirty="0" smtClean="0">
                <a:solidFill>
                  <a:srgbClr val="CC3300"/>
                </a:solidFill>
              </a:rPr>
              <a:t>springtime		</a:t>
            </a:r>
            <a:r>
              <a:rPr lang="en-US" altLang="zh-CN" dirty="0" err="1" smtClean="0">
                <a:solidFill>
                  <a:srgbClr val="CC3300"/>
                </a:solidFill>
              </a:rPr>
              <a:t>ncaa</a:t>
            </a:r>
            <a:r>
              <a:rPr lang="en-US" altLang="zh-CN" dirty="0" smtClean="0">
                <a:solidFill>
                  <a:srgbClr val="CC3300"/>
                </a:solidFill>
              </a:rPr>
              <a:t> tournament      basketball</a:t>
            </a:r>
            <a:endParaRPr lang="en-US" altLang="zh-CN" dirty="0">
              <a:solidFill>
                <a:srgbClr val="CC3300"/>
              </a:solidFill>
            </a:endParaRPr>
          </a:p>
          <a:p>
            <a:pPr fontAlgn="auto">
              <a:lnSpc>
                <a:spcPct val="90000"/>
              </a:lnSpc>
              <a:spcAft>
                <a:spcPts val="0"/>
              </a:spcAft>
              <a:buFont typeface="Wingdings" pitchFamily="2" charset="2"/>
              <a:buNone/>
              <a:defRPr/>
            </a:pPr>
            <a:endParaRPr lang="en-US" altLang="zh-CN" dirty="0" smtClean="0">
              <a:solidFill>
                <a:srgbClr val="CC3300"/>
              </a:solidFill>
            </a:endParaRPr>
          </a:p>
          <a:p>
            <a:pPr fontAlgn="auto">
              <a:lnSpc>
                <a:spcPct val="90000"/>
              </a:lnSpc>
              <a:spcAft>
                <a:spcPts val="0"/>
              </a:spcAft>
              <a:buFont typeface="Wingdings" pitchFamily="2" charset="2"/>
              <a:buNone/>
              <a:defRPr/>
            </a:pPr>
            <a:r>
              <a:rPr lang="en-US" altLang="zh-CN" dirty="0" smtClean="0">
                <a:solidFill>
                  <a:srgbClr val="CC3300"/>
                </a:solidFill>
              </a:rPr>
              <a:t>printing		north </a:t>
            </a:r>
            <a:r>
              <a:rPr lang="en-US" altLang="zh-CN" dirty="0" err="1" smtClean="0">
                <a:solidFill>
                  <a:srgbClr val="CC3300"/>
                </a:solidFill>
              </a:rPr>
              <a:t>carolina</a:t>
            </a:r>
            <a:r>
              <a:rPr lang="en-US" altLang="zh-CN" dirty="0" smtClean="0">
                <a:solidFill>
                  <a:srgbClr val="CC3300"/>
                </a:solidFill>
              </a:rPr>
              <a:t>	       </a:t>
            </a:r>
            <a:r>
              <a:rPr lang="en-US" altLang="zh-CN" dirty="0" err="1" smtClean="0">
                <a:solidFill>
                  <a:srgbClr val="CC3300"/>
                </a:solidFill>
              </a:rPr>
              <a:t>snoeyink</a:t>
            </a:r>
            <a:endParaRPr lang="en-US" altLang="zh-CN" dirty="0" smtClean="0">
              <a:solidFill>
                <a:srgbClr val="CC3300"/>
              </a:solidFill>
            </a:endParaRPr>
          </a:p>
          <a:p>
            <a:pPr fontAlgn="auto">
              <a:lnSpc>
                <a:spcPct val="90000"/>
              </a:lnSpc>
              <a:spcAft>
                <a:spcPts val="0"/>
              </a:spcAft>
              <a:buFont typeface="Wingdings" pitchFamily="2" charset="2"/>
              <a:buNone/>
              <a:defRPr/>
            </a:pPr>
            <a:endParaRPr lang="en-US" altLang="zh-CN" dirty="0" smtClean="0">
              <a:solidFill>
                <a:srgbClr val="CC3300"/>
              </a:solidFill>
            </a:endParaRPr>
          </a:p>
          <a:p>
            <a:pPr fontAlgn="auto">
              <a:lnSpc>
                <a:spcPct val="90000"/>
              </a:lnSpc>
              <a:spcAft>
                <a:spcPts val="0"/>
              </a:spcAft>
              <a:buFont typeface="Wingdings" pitchFamily="2" charset="2"/>
              <a:buNone/>
              <a:defRPr/>
            </a:pPr>
            <a:r>
              <a:rPr lang="en-US" altLang="zh-CN" sz="2800" dirty="0" smtClean="0"/>
              <a:t>Subsequence </a:t>
            </a:r>
            <a:r>
              <a:rPr lang="en-US" altLang="zh-CN" sz="2800" dirty="0" smtClean="0">
                <a:solidFill>
                  <a:schemeClr val="hlink"/>
                </a:solidFill>
              </a:rPr>
              <a:t>need not be consecutive</a:t>
            </a:r>
            <a:r>
              <a:rPr lang="en-US" altLang="zh-CN" sz="2800" dirty="0" smtClean="0"/>
              <a:t>, but </a:t>
            </a:r>
            <a:r>
              <a:rPr lang="en-US" altLang="zh-CN" sz="2800" dirty="0" smtClean="0">
                <a:solidFill>
                  <a:schemeClr val="hlink"/>
                </a:solidFill>
              </a:rPr>
              <a:t>must be in order</a:t>
            </a:r>
            <a:r>
              <a:rPr lang="en-US" altLang="zh-CN" sz="2800" dirty="0" smtClean="0"/>
              <a:t>.</a:t>
            </a:r>
          </a:p>
        </p:txBody>
      </p:sp>
      <p:sp>
        <p:nvSpPr>
          <p:cNvPr id="389123" name="Line 39"/>
          <p:cNvSpPr>
            <a:spLocks noChangeShapeType="1"/>
          </p:cNvSpPr>
          <p:nvPr/>
        </p:nvSpPr>
        <p:spPr bwMode="auto">
          <a:xfrm flipV="1">
            <a:off x="541338" y="3536950"/>
            <a:ext cx="7620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24" name="Line 45"/>
          <p:cNvSpPr>
            <a:spLocks noChangeShapeType="1"/>
          </p:cNvSpPr>
          <p:nvPr/>
        </p:nvSpPr>
        <p:spPr bwMode="auto">
          <a:xfrm flipV="1">
            <a:off x="776288" y="3516313"/>
            <a:ext cx="7620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25" name="Line 46"/>
          <p:cNvSpPr>
            <a:spLocks noChangeShapeType="1"/>
          </p:cNvSpPr>
          <p:nvPr/>
        </p:nvSpPr>
        <p:spPr bwMode="auto">
          <a:xfrm flipV="1">
            <a:off x="3203575" y="3592513"/>
            <a:ext cx="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26" name="Line 47"/>
          <p:cNvSpPr>
            <a:spLocks noChangeShapeType="1"/>
          </p:cNvSpPr>
          <p:nvPr/>
        </p:nvSpPr>
        <p:spPr bwMode="auto">
          <a:xfrm flipH="1" flipV="1">
            <a:off x="3567113" y="3592513"/>
            <a:ext cx="685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27" name="Line 48"/>
          <p:cNvSpPr>
            <a:spLocks noChangeShapeType="1"/>
          </p:cNvSpPr>
          <p:nvPr/>
        </p:nvSpPr>
        <p:spPr bwMode="auto">
          <a:xfrm>
            <a:off x="3810000" y="3592513"/>
            <a:ext cx="6096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28" name="Line 50"/>
          <p:cNvSpPr>
            <a:spLocks noChangeShapeType="1"/>
          </p:cNvSpPr>
          <p:nvPr/>
        </p:nvSpPr>
        <p:spPr bwMode="auto">
          <a:xfrm>
            <a:off x="4851400" y="3527425"/>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29" name="Line 51"/>
          <p:cNvSpPr>
            <a:spLocks noChangeShapeType="1"/>
          </p:cNvSpPr>
          <p:nvPr/>
        </p:nvSpPr>
        <p:spPr bwMode="auto">
          <a:xfrm>
            <a:off x="5062538" y="3536950"/>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0" name="Line 55"/>
          <p:cNvSpPr>
            <a:spLocks noChangeShapeType="1"/>
          </p:cNvSpPr>
          <p:nvPr/>
        </p:nvSpPr>
        <p:spPr bwMode="auto">
          <a:xfrm flipV="1">
            <a:off x="4572000" y="3536950"/>
            <a:ext cx="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1" name="Line 56"/>
          <p:cNvSpPr>
            <a:spLocks noChangeShapeType="1"/>
          </p:cNvSpPr>
          <p:nvPr/>
        </p:nvSpPr>
        <p:spPr bwMode="auto">
          <a:xfrm flipH="1">
            <a:off x="6629400" y="3592513"/>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2" name="Line 57"/>
          <p:cNvSpPr>
            <a:spLocks noChangeShapeType="1"/>
          </p:cNvSpPr>
          <p:nvPr/>
        </p:nvSpPr>
        <p:spPr bwMode="auto">
          <a:xfrm flipH="1">
            <a:off x="7239000" y="3592513"/>
            <a:ext cx="1524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3" name="Line 58"/>
          <p:cNvSpPr>
            <a:spLocks noChangeShapeType="1"/>
          </p:cNvSpPr>
          <p:nvPr/>
        </p:nvSpPr>
        <p:spPr bwMode="auto">
          <a:xfrm flipV="1">
            <a:off x="893763" y="3516313"/>
            <a:ext cx="762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4" name="Line 59"/>
          <p:cNvSpPr>
            <a:spLocks noChangeShapeType="1"/>
          </p:cNvSpPr>
          <p:nvPr/>
        </p:nvSpPr>
        <p:spPr bwMode="auto">
          <a:xfrm flipV="1">
            <a:off x="1052513" y="3536950"/>
            <a:ext cx="762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5" name="Line 60"/>
          <p:cNvSpPr>
            <a:spLocks noChangeShapeType="1"/>
          </p:cNvSpPr>
          <p:nvPr/>
        </p:nvSpPr>
        <p:spPr bwMode="auto">
          <a:xfrm flipV="1">
            <a:off x="1139825" y="3536950"/>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89136" name="Line 61"/>
          <p:cNvSpPr>
            <a:spLocks noChangeShapeType="1"/>
          </p:cNvSpPr>
          <p:nvPr/>
        </p:nvSpPr>
        <p:spPr bwMode="auto">
          <a:xfrm flipV="1">
            <a:off x="1250950" y="3527425"/>
            <a:ext cx="304800" cy="685800"/>
          </a:xfrm>
          <a:prstGeom prst="line">
            <a:avLst/>
          </a:prstGeom>
          <a:noFill/>
          <a:ln w="12700">
            <a:solidFill>
              <a:schemeClr val="tx1"/>
            </a:solidFill>
            <a:round/>
            <a:headEnd type="none" w="sm" len="sm"/>
            <a:tailEnd type="none" w="sm" len="sm"/>
          </a:ln>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Naïve Algorithm</a:t>
            </a:r>
          </a:p>
        </p:txBody>
      </p:sp>
      <p:sp>
        <p:nvSpPr>
          <p:cNvPr id="15363"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For every subsequence of </a:t>
            </a:r>
            <a:r>
              <a:rPr lang="en-US" altLang="zh-CN" i="1" smtClean="0"/>
              <a:t>X</a:t>
            </a:r>
            <a:r>
              <a:rPr lang="en-US" altLang="zh-CN" smtClean="0"/>
              <a:t>, check whether it’s a subsequence of </a:t>
            </a:r>
            <a:r>
              <a:rPr lang="en-US" altLang="zh-CN" i="1" smtClean="0"/>
              <a:t>Y </a:t>
            </a:r>
            <a:r>
              <a:rPr lang="en-US" altLang="zh-CN" smtClean="0"/>
              <a:t>.</a:t>
            </a:r>
          </a:p>
          <a:p>
            <a:pPr fontAlgn="auto">
              <a:spcAft>
                <a:spcPts val="0"/>
              </a:spcAft>
              <a:buFont typeface="Arial" pitchFamily="34" charset="0"/>
              <a:buChar char="•"/>
              <a:defRPr/>
            </a:pPr>
            <a:r>
              <a:rPr lang="en-US" altLang="zh-CN" smtClean="0">
                <a:solidFill>
                  <a:srgbClr val="CC3300"/>
                </a:solidFill>
              </a:rPr>
              <a:t>Time:</a:t>
            </a:r>
            <a:r>
              <a:rPr lang="en-US" altLang="zh-CN" smtClean="0"/>
              <a:t> </a:t>
            </a:r>
            <a:r>
              <a:rPr lang="el-GR" altLang="zh-CN" smtClean="0">
                <a:cs typeface="Times New Roman" pitchFamily="18" charset="0"/>
              </a:rPr>
              <a:t>Θ</a:t>
            </a:r>
            <a:r>
              <a:rPr lang="en-US" altLang="zh-CN" smtClean="0"/>
              <a:t>(</a:t>
            </a:r>
            <a:r>
              <a:rPr lang="en-US" altLang="zh-CN" i="1" smtClean="0"/>
              <a:t>n</a:t>
            </a:r>
            <a:r>
              <a:rPr lang="en-US" altLang="zh-CN" smtClean="0"/>
              <a:t>2</a:t>
            </a:r>
            <a:r>
              <a:rPr lang="en-US" altLang="zh-CN" i="1" baseline="30000" smtClean="0"/>
              <a:t>m</a:t>
            </a:r>
            <a:r>
              <a:rPr lang="en-US" altLang="zh-CN" smtClean="0"/>
              <a:t>).</a:t>
            </a:r>
          </a:p>
          <a:p>
            <a:pPr lvl="1" fontAlgn="auto">
              <a:spcAft>
                <a:spcPts val="0"/>
              </a:spcAft>
              <a:buFont typeface="Arial" pitchFamily="34" charset="0"/>
              <a:buChar char="–"/>
              <a:defRPr/>
            </a:pPr>
            <a:r>
              <a:rPr lang="en-US" altLang="zh-CN" smtClean="0"/>
              <a:t>2</a:t>
            </a:r>
            <a:r>
              <a:rPr lang="en-US" altLang="zh-CN" i="1" baseline="30000" smtClean="0"/>
              <a:t>m</a:t>
            </a:r>
            <a:r>
              <a:rPr lang="en-US" altLang="zh-CN" i="1" smtClean="0"/>
              <a:t> </a:t>
            </a:r>
            <a:r>
              <a:rPr lang="en-US" altLang="zh-CN" smtClean="0"/>
              <a:t>subsequences of </a:t>
            </a:r>
            <a:r>
              <a:rPr lang="en-US" altLang="zh-CN" i="1" smtClean="0"/>
              <a:t>X </a:t>
            </a:r>
            <a:r>
              <a:rPr lang="en-US" altLang="zh-CN" smtClean="0"/>
              <a:t>to check.</a:t>
            </a:r>
          </a:p>
          <a:p>
            <a:pPr lvl="1" fontAlgn="auto">
              <a:spcAft>
                <a:spcPts val="0"/>
              </a:spcAft>
              <a:buFont typeface="Arial" pitchFamily="34" charset="0"/>
              <a:buChar char="–"/>
              <a:defRPr/>
            </a:pPr>
            <a:r>
              <a:rPr lang="en-US" altLang="zh-CN" smtClean="0"/>
              <a:t>Each subsequence takes </a:t>
            </a:r>
            <a:r>
              <a:rPr lang="el-GR" altLang="zh-CN" smtClean="0">
                <a:cs typeface="Times New Roman" pitchFamily="18" charset="0"/>
              </a:rPr>
              <a:t>Θ</a:t>
            </a:r>
            <a:r>
              <a:rPr lang="en-US" altLang="zh-CN" smtClean="0"/>
              <a:t>(</a:t>
            </a:r>
            <a:r>
              <a:rPr lang="en-US" altLang="zh-CN" i="1" smtClean="0"/>
              <a:t>n</a:t>
            </a:r>
            <a:r>
              <a:rPr lang="en-US" altLang="zh-CN" smtClean="0"/>
              <a:t>)</a:t>
            </a:r>
            <a:r>
              <a:rPr lang="en-US" altLang="zh-CN" i="1" smtClean="0"/>
              <a:t> </a:t>
            </a:r>
            <a:r>
              <a:rPr lang="en-US" altLang="zh-CN" smtClean="0"/>
              <a:t>time to check: </a:t>
            </a:r>
            <a:br>
              <a:rPr lang="en-US" altLang="zh-CN" smtClean="0"/>
            </a:br>
            <a:r>
              <a:rPr lang="en-US" altLang="zh-CN" smtClean="0"/>
              <a:t>scan </a:t>
            </a:r>
            <a:r>
              <a:rPr lang="en-US" altLang="zh-CN" i="1" smtClean="0"/>
              <a:t>Y </a:t>
            </a:r>
            <a:r>
              <a:rPr lang="en-US" altLang="zh-CN" smtClean="0"/>
              <a:t>for first letter, for second, and so on.</a:t>
            </a:r>
          </a:p>
          <a:p>
            <a:pPr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6387" name="Rectangle 3"/>
          <p:cNvSpPr>
            <a:spLocks noGrp="1" noChangeArrowheads="1"/>
          </p:cNvSpPr>
          <p:nvPr>
            <p:ph type="body" idx="1"/>
          </p:nvPr>
        </p:nvSpPr>
        <p:spPr>
          <a:xfrm>
            <a:off x="304800" y="3657600"/>
            <a:ext cx="8839200" cy="1981200"/>
          </a:xfrm>
        </p:spPr>
        <p:txBody>
          <a:bodyPr rtlCol="0">
            <a:normAutofit lnSpcReduction="10000"/>
          </a:bodyPr>
          <a:lstStyle/>
          <a:p>
            <a:pPr fontAlgn="auto">
              <a:spcAft>
                <a:spcPts val="0"/>
              </a:spcAft>
              <a:buFont typeface="Wingdings" pitchFamily="2" charset="2"/>
              <a:buNone/>
              <a:defRPr/>
            </a:pPr>
            <a:r>
              <a:rPr lang="en-US" altLang="zh-CN" sz="2400" b="1" smtClean="0">
                <a:solidFill>
                  <a:srgbClr val="CC3300"/>
                </a:solidFill>
              </a:rPr>
              <a:t>Notation:</a:t>
            </a:r>
            <a:endParaRPr lang="en-US" altLang="zh-CN" sz="2400" b="1" i="1" smtClean="0">
              <a:solidFill>
                <a:srgbClr val="CC3300"/>
              </a:solidFill>
            </a:endParaRPr>
          </a:p>
          <a:p>
            <a:pPr fontAlgn="auto">
              <a:spcAft>
                <a:spcPts val="0"/>
              </a:spcAft>
              <a:buFont typeface="Wingdings" pitchFamily="2" charset="2"/>
              <a:buNone/>
              <a:defRPr/>
            </a:pPr>
            <a:r>
              <a:rPr lang="en-US" altLang="zh-CN" sz="2800" smtClean="0"/>
              <a:t>	prefix </a:t>
            </a:r>
            <a:r>
              <a:rPr lang="en-US" altLang="zh-CN" sz="2800" i="1" smtClean="0"/>
              <a:t>X</a:t>
            </a:r>
            <a:r>
              <a:rPr lang="en-US" altLang="zh-CN" sz="2800" i="1" baseline="-25000" smtClean="0"/>
              <a:t>i</a:t>
            </a:r>
            <a:r>
              <a:rPr lang="en-US" altLang="zh-CN" sz="2800" i="1" smtClean="0"/>
              <a:t> </a:t>
            </a:r>
            <a:r>
              <a:rPr lang="en-US" altLang="zh-CN" sz="2800" smtClean="0"/>
              <a:t>= </a:t>
            </a:r>
            <a:r>
              <a:rPr lang="en-US" altLang="zh-CN" sz="2800" smtClean="0">
                <a:sym typeface="Symbol" pitchFamily="18" charset="2"/>
              </a:rPr>
              <a:t></a:t>
            </a:r>
            <a:r>
              <a:rPr lang="en-US" altLang="zh-CN" sz="2800" i="1" smtClean="0"/>
              <a:t>x</a:t>
            </a:r>
            <a:r>
              <a:rPr lang="en-US" altLang="zh-CN" sz="2800" baseline="-25000" smtClean="0"/>
              <a:t>1</a:t>
            </a:r>
            <a:r>
              <a:rPr lang="en-US" altLang="zh-CN" sz="2800" i="1" smtClean="0"/>
              <a:t>,...,x</a:t>
            </a:r>
            <a:r>
              <a:rPr lang="en-US" altLang="zh-CN" sz="2800" i="1" baseline="-25000" smtClean="0"/>
              <a:t>i</a:t>
            </a:r>
            <a:r>
              <a:rPr lang="en-US" altLang="zh-CN" sz="2800" smtClean="0">
                <a:sym typeface="Symbol" pitchFamily="18" charset="2"/>
              </a:rPr>
              <a:t></a:t>
            </a:r>
            <a:r>
              <a:rPr lang="en-US" altLang="zh-CN" sz="2800" i="1" smtClean="0"/>
              <a:t> </a:t>
            </a:r>
            <a:r>
              <a:rPr lang="en-US" altLang="zh-CN" sz="2800" smtClean="0"/>
              <a:t>is the first </a:t>
            </a:r>
            <a:r>
              <a:rPr lang="en-US" altLang="zh-CN" sz="2800" i="1" smtClean="0"/>
              <a:t>i </a:t>
            </a:r>
            <a:r>
              <a:rPr lang="en-US" altLang="zh-CN" sz="2800" smtClean="0"/>
              <a:t>letters of </a:t>
            </a:r>
            <a:r>
              <a:rPr lang="en-US" altLang="zh-CN" sz="2800" i="1" smtClean="0"/>
              <a:t>X.</a:t>
            </a:r>
            <a:endParaRPr lang="en-US" altLang="zh-CN" sz="2800" smtClean="0"/>
          </a:p>
          <a:p>
            <a:pPr fontAlgn="auto">
              <a:spcAft>
                <a:spcPts val="0"/>
              </a:spcAft>
              <a:buFont typeface="Wingdings" pitchFamily="2" charset="2"/>
              <a:buNone/>
              <a:defRPr/>
            </a:pPr>
            <a:r>
              <a:rPr lang="en-US" altLang="zh-CN" sz="1200" i="1" smtClean="0"/>
              <a:t>    </a:t>
            </a:r>
          </a:p>
          <a:p>
            <a:pPr fontAlgn="auto">
              <a:spcAft>
                <a:spcPts val="0"/>
              </a:spcAft>
              <a:buFont typeface="Wingdings" pitchFamily="2" charset="2"/>
              <a:buNone/>
              <a:defRPr/>
            </a:pPr>
            <a:r>
              <a:rPr lang="en-US" altLang="zh-CN" sz="2400" smtClean="0"/>
              <a:t>This says what any longest common subsequence must look like; </a:t>
            </a:r>
            <a:br>
              <a:rPr lang="en-US" altLang="zh-CN" sz="2400" smtClean="0"/>
            </a:br>
            <a:r>
              <a:rPr lang="en-US" altLang="zh-CN" sz="2400" smtClean="0"/>
              <a:t>do you believe it?</a:t>
            </a:r>
          </a:p>
        </p:txBody>
      </p:sp>
      <p:sp>
        <p:nvSpPr>
          <p:cNvPr id="391171"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65541"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02403" name="Rectangle 3"/>
          <p:cNvSpPr>
            <a:spLocks noGrp="1" noChangeArrowheads="1"/>
          </p:cNvSpPr>
          <p:nvPr>
            <p:ph type="body" idx="1"/>
          </p:nvPr>
        </p:nvSpPr>
        <p:spPr>
          <a:xfrm>
            <a:off x="304800" y="3657600"/>
            <a:ext cx="8839200" cy="1981200"/>
          </a:xfrm>
        </p:spPr>
        <p:txBody>
          <a:bodyPr/>
          <a:lstStyle/>
          <a:p>
            <a:pPr marL="457200" indent="-457200">
              <a:lnSpc>
                <a:spcPct val="90000"/>
              </a:lnSpc>
              <a:buFont typeface="Wingdings" pitchFamily="2" charset="2"/>
              <a:buNone/>
            </a:pPr>
            <a:r>
              <a:rPr lang="en-US" altLang="zh-CN" sz="2000" b="1" smtClean="0">
                <a:solidFill>
                  <a:srgbClr val="CC3300"/>
                </a:solidFill>
              </a:rPr>
              <a:t>Proof: </a:t>
            </a:r>
            <a:r>
              <a:rPr lang="en-US" altLang="zh-CN" sz="2000" smtClean="0">
                <a:solidFill>
                  <a:schemeClr val="tx1"/>
                </a:solidFill>
              </a:rPr>
              <a:t>(case 1: </a:t>
            </a:r>
            <a:r>
              <a:rPr lang="en-US" altLang="zh-CN" sz="2000" i="1" smtClean="0">
                <a:solidFill>
                  <a:schemeClr val="tx1"/>
                </a:solidFill>
              </a:rPr>
              <a:t>x</a:t>
            </a:r>
            <a:r>
              <a:rPr lang="en-US" altLang="zh-CN" sz="2400" i="1" baseline="-25000" smtClean="0">
                <a:solidFill>
                  <a:srgbClr val="474747"/>
                </a:solidFill>
              </a:rPr>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solidFill>
                  <a:srgbClr val="474747"/>
                </a:solidFill>
              </a:rPr>
              <a:t>n</a:t>
            </a:r>
            <a:r>
              <a:rPr lang="en-US" altLang="zh-CN" sz="2000" smtClean="0">
                <a:solidFill>
                  <a:schemeClr val="tx1"/>
                </a:solidFill>
              </a:rPr>
              <a:t>)</a:t>
            </a:r>
          </a:p>
          <a:p>
            <a:pPr marL="457200" indent="-457200">
              <a:lnSpc>
                <a:spcPct val="90000"/>
              </a:lnSpc>
              <a:buFont typeface="Wingdings" pitchFamily="2" charset="2"/>
              <a:buNone/>
            </a:pPr>
            <a:r>
              <a:rPr lang="en-US" altLang="zh-CN" sz="2000" smtClean="0">
                <a:solidFill>
                  <a:schemeClr val="tx1"/>
                </a:solidFill>
              </a:rPr>
              <a:t>Any sequence </a:t>
            </a:r>
            <a:r>
              <a:rPr lang="en-US" altLang="zh-CN" sz="2000" i="1" smtClean="0">
                <a:solidFill>
                  <a:schemeClr val="hlink"/>
                </a:solidFill>
              </a:rPr>
              <a:t>Z’</a:t>
            </a:r>
            <a:r>
              <a:rPr lang="en-US" altLang="zh-CN" sz="2000" smtClean="0">
                <a:solidFill>
                  <a:schemeClr val="hlink"/>
                </a:solidFill>
              </a:rPr>
              <a:t> that does not end in </a:t>
            </a:r>
            <a:r>
              <a:rPr lang="en-US" altLang="zh-CN" sz="2000" i="1" smtClean="0">
                <a:solidFill>
                  <a:schemeClr val="hlink"/>
                </a:solidFill>
              </a:rPr>
              <a:t>x</a:t>
            </a:r>
            <a:r>
              <a:rPr lang="en-US" altLang="zh-CN" sz="2400" i="1" baseline="-25000" smtClean="0">
                <a:solidFill>
                  <a:schemeClr val="hlink"/>
                </a:solidFill>
              </a:rPr>
              <a:t>m</a:t>
            </a:r>
            <a:r>
              <a:rPr lang="en-US" altLang="zh-CN" sz="2000" i="1" smtClean="0">
                <a:solidFill>
                  <a:schemeClr val="hlink"/>
                </a:solidFill>
              </a:rPr>
              <a:t> </a:t>
            </a:r>
            <a:r>
              <a:rPr lang="en-US" altLang="zh-CN" sz="2000" smtClean="0">
                <a:solidFill>
                  <a:schemeClr val="hlink"/>
                </a:solidFill>
              </a:rPr>
              <a:t>= </a:t>
            </a:r>
            <a:r>
              <a:rPr lang="en-US" altLang="zh-CN" sz="2000" i="1" smtClean="0">
                <a:solidFill>
                  <a:schemeClr val="hlink"/>
                </a:solidFill>
              </a:rPr>
              <a:t>y</a:t>
            </a:r>
            <a:r>
              <a:rPr lang="en-US" altLang="zh-CN" sz="2400" i="1" baseline="-25000" smtClean="0">
                <a:solidFill>
                  <a:schemeClr val="hlink"/>
                </a:solidFill>
              </a:rPr>
              <a:t>n</a:t>
            </a:r>
            <a:r>
              <a:rPr lang="en-US" altLang="zh-CN" sz="2000" i="1" smtClean="0">
                <a:solidFill>
                  <a:schemeClr val="tx1"/>
                </a:solidFill>
              </a:rPr>
              <a:t> </a:t>
            </a:r>
            <a:r>
              <a:rPr lang="en-US" altLang="zh-CN" sz="2000" smtClean="0">
                <a:solidFill>
                  <a:schemeClr val="tx1"/>
                </a:solidFill>
              </a:rPr>
              <a:t>can be made longer by adding </a:t>
            </a:r>
            <a:r>
              <a:rPr lang="en-US" altLang="zh-CN" sz="2000" i="1" smtClean="0">
                <a:solidFill>
                  <a:schemeClr val="tx1"/>
                </a:solidFill>
              </a:rPr>
              <a:t>x</a:t>
            </a:r>
            <a:r>
              <a:rPr lang="en-US" altLang="zh-CN" sz="2400" i="1" baseline="-25000" smtClean="0">
                <a:solidFill>
                  <a:srgbClr val="474747"/>
                </a:solidFill>
              </a:rPr>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solidFill>
                  <a:srgbClr val="474747"/>
                </a:solidFill>
              </a:rPr>
              <a:t>n</a:t>
            </a:r>
            <a:r>
              <a:rPr lang="en-US" altLang="zh-CN" sz="2000" i="1" smtClean="0">
                <a:solidFill>
                  <a:schemeClr val="tx1"/>
                </a:solidFill>
              </a:rPr>
              <a:t> </a:t>
            </a:r>
            <a:r>
              <a:rPr lang="en-US" altLang="zh-CN" sz="2000" smtClean="0">
                <a:solidFill>
                  <a:schemeClr val="tx1"/>
                </a:solidFill>
              </a:rPr>
              <a:t>to the end. Therefore, </a:t>
            </a:r>
          </a:p>
          <a:p>
            <a:pPr marL="457200" indent="-457200">
              <a:lnSpc>
                <a:spcPct val="90000"/>
              </a:lnSpc>
              <a:buFont typeface="Wingdings" pitchFamily="2" charset="2"/>
              <a:buAutoNum type="arabicParenBoth"/>
            </a:pPr>
            <a:r>
              <a:rPr lang="en-US" altLang="zh-CN" sz="2000" smtClean="0">
                <a:solidFill>
                  <a:schemeClr val="tx1"/>
                </a:solidFill>
              </a:rPr>
              <a:t>longest common subsequence (LCS) </a:t>
            </a:r>
            <a:r>
              <a:rPr lang="en-US" altLang="zh-CN" sz="2000" i="1" smtClean="0">
                <a:solidFill>
                  <a:schemeClr val="tx1"/>
                </a:solidFill>
              </a:rPr>
              <a:t>Z</a:t>
            </a:r>
            <a:r>
              <a:rPr lang="en-US" altLang="zh-CN" sz="2000" smtClean="0">
                <a:solidFill>
                  <a:schemeClr val="tx1"/>
                </a:solidFill>
              </a:rPr>
              <a:t> must end in </a:t>
            </a:r>
            <a:r>
              <a:rPr lang="en-US" altLang="zh-CN" sz="2000" i="1" smtClean="0">
                <a:solidFill>
                  <a:schemeClr val="tx1"/>
                </a:solidFill>
              </a:rPr>
              <a:t>x</a:t>
            </a:r>
            <a:r>
              <a:rPr lang="en-US" altLang="zh-CN" sz="2400" i="1" baseline="-25000" smtClean="0">
                <a:solidFill>
                  <a:srgbClr val="474747"/>
                </a:solidFill>
              </a:rPr>
              <a:t>m</a:t>
            </a:r>
            <a:r>
              <a:rPr lang="en-US" altLang="zh-CN" sz="2000" i="1" smtClean="0">
                <a:solidFill>
                  <a:schemeClr val="tx1"/>
                </a:solidFill>
              </a:rPr>
              <a:t> </a:t>
            </a:r>
            <a:r>
              <a:rPr lang="en-US" altLang="zh-CN" sz="2000" smtClean="0">
                <a:solidFill>
                  <a:schemeClr val="tx1"/>
                </a:solidFill>
              </a:rPr>
              <a:t>= </a:t>
            </a:r>
            <a:r>
              <a:rPr lang="en-US" altLang="zh-CN" sz="2000" i="1" smtClean="0">
                <a:solidFill>
                  <a:schemeClr val="tx1"/>
                </a:solidFill>
              </a:rPr>
              <a:t>y</a:t>
            </a:r>
            <a:r>
              <a:rPr lang="en-US" altLang="zh-CN" sz="2400" i="1" baseline="-25000" smtClean="0">
                <a:solidFill>
                  <a:srgbClr val="474747"/>
                </a:solidFill>
              </a:rPr>
              <a:t>n</a:t>
            </a:r>
            <a:r>
              <a:rPr lang="en-US" altLang="zh-CN" sz="2000" smtClean="0">
                <a:solidFill>
                  <a:schemeClr val="tx1"/>
                </a:solidFill>
              </a:rPr>
              <a:t>. </a:t>
            </a:r>
          </a:p>
          <a:p>
            <a:pPr marL="457200" indent="-457200">
              <a:lnSpc>
                <a:spcPct val="90000"/>
              </a:lnSpc>
              <a:buFont typeface="Wingdings" pitchFamily="2" charset="2"/>
              <a:buAutoNum type="arabicParenBoth"/>
            </a:pPr>
            <a:r>
              <a:rPr lang="en-US" altLang="zh-CN" sz="2000" smtClean="0">
                <a:solidFill>
                  <a:schemeClr val="tx1"/>
                </a:solidFill>
              </a:rPr>
              <a:t> </a:t>
            </a:r>
            <a:r>
              <a:rPr lang="en-US" altLang="zh-CN" sz="2000" i="1" smtClean="0">
                <a:solidFill>
                  <a:schemeClr val="tx1"/>
                </a:solidFill>
              </a:rPr>
              <a:t>Z</a:t>
            </a:r>
            <a:r>
              <a:rPr lang="en-US" altLang="zh-CN" sz="2400" i="1" baseline="-25000" smtClean="0">
                <a:solidFill>
                  <a:srgbClr val="474747"/>
                </a:solidFill>
              </a:rPr>
              <a:t>k-</a:t>
            </a:r>
            <a:r>
              <a:rPr lang="en-US" altLang="zh-CN" sz="2400" baseline="-25000" smtClean="0">
                <a:solidFill>
                  <a:srgbClr val="474747"/>
                </a:solidFill>
              </a:rPr>
              <a:t>1</a:t>
            </a:r>
            <a:r>
              <a:rPr lang="en-US" altLang="zh-CN" sz="2000" smtClean="0">
                <a:solidFill>
                  <a:schemeClr val="tx1"/>
                </a:solidFill>
              </a:rPr>
              <a:t> is a common subsequence of </a:t>
            </a:r>
            <a:r>
              <a:rPr lang="en-US" altLang="zh-CN" sz="2000" i="1" smtClean="0">
                <a:solidFill>
                  <a:schemeClr val="tx1"/>
                </a:solidFill>
              </a:rPr>
              <a:t>X</a:t>
            </a:r>
            <a:r>
              <a:rPr lang="en-US" altLang="zh-CN" sz="2400" i="1" baseline="-25000" smtClean="0">
                <a:solidFill>
                  <a:srgbClr val="474747"/>
                </a:solidFill>
              </a:rPr>
              <a:t>m-</a:t>
            </a:r>
            <a:r>
              <a:rPr lang="en-US" altLang="zh-CN" sz="2400" baseline="-25000" smtClean="0">
                <a:solidFill>
                  <a:srgbClr val="474747"/>
                </a:solidFill>
              </a:rPr>
              <a:t>1</a:t>
            </a:r>
            <a:r>
              <a:rPr lang="en-US" altLang="zh-CN" sz="2000" smtClean="0">
                <a:solidFill>
                  <a:schemeClr val="tx1"/>
                </a:solidFill>
              </a:rPr>
              <a:t> and </a:t>
            </a:r>
            <a:r>
              <a:rPr lang="en-US" altLang="zh-CN" sz="2000" i="1" smtClean="0">
                <a:solidFill>
                  <a:schemeClr val="tx1"/>
                </a:solidFill>
              </a:rPr>
              <a:t>Y</a:t>
            </a:r>
            <a:r>
              <a:rPr lang="en-US" altLang="zh-CN" sz="2400" i="1" baseline="-25000" smtClean="0">
                <a:solidFill>
                  <a:srgbClr val="474747"/>
                </a:solidFill>
              </a:rPr>
              <a:t>n-</a:t>
            </a:r>
            <a:r>
              <a:rPr lang="en-US" altLang="zh-CN" sz="2400" baseline="-25000" smtClean="0">
                <a:solidFill>
                  <a:srgbClr val="474747"/>
                </a:solidFill>
              </a:rPr>
              <a:t>1</a:t>
            </a:r>
            <a:r>
              <a:rPr lang="en-US" altLang="zh-CN" sz="2000" smtClean="0">
                <a:solidFill>
                  <a:srgbClr val="474747"/>
                </a:solidFill>
              </a:rPr>
              <a:t>, </a:t>
            </a:r>
            <a:r>
              <a:rPr lang="en-US" altLang="zh-CN" sz="2000" smtClean="0">
                <a:solidFill>
                  <a:schemeClr val="tx1"/>
                </a:solidFill>
              </a:rPr>
              <a:t>and </a:t>
            </a:r>
          </a:p>
          <a:p>
            <a:pPr marL="457200" indent="-457200">
              <a:lnSpc>
                <a:spcPct val="90000"/>
              </a:lnSpc>
              <a:buFont typeface="Wingdings" pitchFamily="2" charset="2"/>
              <a:buAutoNum type="arabicParenBoth"/>
            </a:pPr>
            <a:r>
              <a:rPr lang="en-US" altLang="zh-CN" sz="2000" smtClean="0">
                <a:solidFill>
                  <a:schemeClr val="tx1"/>
                </a:solidFill>
              </a:rPr>
              <a:t>there is no longer CS of </a:t>
            </a:r>
            <a:r>
              <a:rPr lang="en-US" altLang="zh-CN" sz="2000" i="1" smtClean="0">
                <a:solidFill>
                  <a:schemeClr val="tx1"/>
                </a:solidFill>
              </a:rPr>
              <a:t>X</a:t>
            </a:r>
            <a:r>
              <a:rPr lang="en-US" altLang="zh-CN" sz="2400" i="1" baseline="-25000" smtClean="0">
                <a:solidFill>
                  <a:srgbClr val="474747"/>
                </a:solidFill>
              </a:rPr>
              <a:t>m-</a:t>
            </a:r>
            <a:r>
              <a:rPr lang="en-US" altLang="zh-CN" sz="2400" baseline="-25000" smtClean="0">
                <a:solidFill>
                  <a:srgbClr val="474747"/>
                </a:solidFill>
              </a:rPr>
              <a:t>1</a:t>
            </a:r>
            <a:r>
              <a:rPr lang="en-US" altLang="zh-CN" sz="2000" smtClean="0">
                <a:solidFill>
                  <a:schemeClr val="tx1"/>
                </a:solidFill>
              </a:rPr>
              <a:t> and </a:t>
            </a:r>
            <a:r>
              <a:rPr lang="en-US" altLang="zh-CN" sz="2000" i="1" smtClean="0">
                <a:solidFill>
                  <a:schemeClr val="tx1"/>
                </a:solidFill>
              </a:rPr>
              <a:t>Y</a:t>
            </a:r>
            <a:r>
              <a:rPr lang="en-US" altLang="zh-CN" sz="2400" i="1" baseline="-25000" smtClean="0">
                <a:solidFill>
                  <a:srgbClr val="474747"/>
                </a:solidFill>
              </a:rPr>
              <a:t>n-</a:t>
            </a:r>
            <a:r>
              <a:rPr lang="en-US" altLang="zh-CN" sz="2400" baseline="-25000" smtClean="0">
                <a:solidFill>
                  <a:srgbClr val="474747"/>
                </a:solidFill>
              </a:rPr>
              <a:t>1</a:t>
            </a:r>
            <a:r>
              <a:rPr lang="en-US" altLang="zh-CN" sz="2000" smtClean="0">
                <a:solidFill>
                  <a:srgbClr val="474747"/>
                </a:solidFill>
              </a:rPr>
              <a:t>, or </a:t>
            </a:r>
            <a:r>
              <a:rPr lang="en-US" altLang="zh-CN" sz="2000" i="1" smtClean="0">
                <a:solidFill>
                  <a:srgbClr val="474747"/>
                </a:solidFill>
              </a:rPr>
              <a:t>Z</a:t>
            </a:r>
            <a:r>
              <a:rPr lang="en-US" altLang="zh-CN" sz="2000" smtClean="0">
                <a:solidFill>
                  <a:srgbClr val="474747"/>
                </a:solidFill>
              </a:rPr>
              <a:t> would not be an LCS.</a:t>
            </a:r>
          </a:p>
        </p:txBody>
      </p:sp>
      <p:sp>
        <p:nvSpPr>
          <p:cNvPr id="392195"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2405"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03427" name="Rectangle 3"/>
          <p:cNvSpPr>
            <a:spLocks noGrp="1" noChangeArrowheads="1"/>
          </p:cNvSpPr>
          <p:nvPr>
            <p:ph type="body" idx="1"/>
          </p:nvPr>
        </p:nvSpPr>
        <p:spPr>
          <a:xfrm>
            <a:off x="304800" y="3657600"/>
            <a:ext cx="8839200" cy="1981200"/>
          </a:xfrm>
        </p:spPr>
        <p:txBody>
          <a:bodyPr/>
          <a:lstStyle/>
          <a:p>
            <a:pPr marL="457200" indent="-457200">
              <a:buFont typeface="Wingdings" pitchFamily="2" charset="2"/>
              <a:buNone/>
            </a:pPr>
            <a:r>
              <a:rPr lang="en-US" altLang="zh-CN" sz="2400" b="1" smtClean="0">
                <a:solidFill>
                  <a:srgbClr val="CC3300"/>
                </a:solidFill>
              </a:rPr>
              <a:t>Proof: </a:t>
            </a:r>
            <a:r>
              <a:rPr lang="en-US" altLang="zh-CN" sz="2400" smtClean="0">
                <a:solidFill>
                  <a:schemeClr val="tx1"/>
                </a:solidFill>
              </a:rPr>
              <a:t>(case 2: </a:t>
            </a:r>
            <a:r>
              <a:rPr lang="en-US" altLang="zh-CN" sz="2400" i="1" smtClean="0">
                <a:solidFill>
                  <a:schemeClr val="tx1"/>
                </a:solidFill>
              </a:rPr>
              <a:t>x</a:t>
            </a:r>
            <a:r>
              <a:rPr lang="en-US" altLang="zh-CN" sz="2400" i="1" baseline="-25000" smtClean="0">
                <a:solidFill>
                  <a:srgbClr val="474747"/>
                </a:solidFill>
              </a:rPr>
              <a:t>m</a:t>
            </a:r>
            <a:r>
              <a:rPr lang="en-US" altLang="zh-CN" sz="2400" i="1" smtClean="0">
                <a:solidFill>
                  <a:schemeClr val="tx1"/>
                </a:solidFill>
              </a:rPr>
              <a:t> </a:t>
            </a:r>
            <a:r>
              <a:rPr lang="en-US" altLang="zh-CN" sz="2400" smtClean="0">
                <a:solidFill>
                  <a:schemeClr val="tx1"/>
                </a:solidFill>
                <a:sym typeface="Symbol" pitchFamily="18" charset="2"/>
              </a:rPr>
              <a:t></a:t>
            </a:r>
            <a:r>
              <a:rPr lang="en-US" altLang="zh-CN" sz="2400" smtClean="0">
                <a:solidFill>
                  <a:schemeClr val="tx1"/>
                </a:solidFill>
              </a:rPr>
              <a:t> </a:t>
            </a:r>
            <a:r>
              <a:rPr lang="en-US" altLang="zh-CN" sz="2400" i="1" smtClean="0">
                <a:solidFill>
                  <a:schemeClr val="tx1"/>
                </a:solidFill>
              </a:rPr>
              <a:t>y</a:t>
            </a:r>
            <a:r>
              <a:rPr lang="en-US" altLang="zh-CN" sz="2400" i="1" baseline="-25000" smtClean="0">
                <a:solidFill>
                  <a:srgbClr val="474747"/>
                </a:solidFill>
              </a:rPr>
              <a:t>n</a:t>
            </a:r>
            <a:r>
              <a:rPr lang="en-US" altLang="zh-CN" sz="2400" smtClean="0">
                <a:solidFill>
                  <a:srgbClr val="474747"/>
                </a:solidFill>
              </a:rPr>
              <a:t>, and</a:t>
            </a:r>
            <a:r>
              <a:rPr lang="en-US" altLang="zh-CN" sz="2400" i="1" baseline="-25000" smtClean="0">
                <a:solidFill>
                  <a:srgbClr val="474747"/>
                </a:solidFill>
              </a:rPr>
              <a:t> </a:t>
            </a:r>
            <a:r>
              <a:rPr lang="en-US" altLang="zh-CN" sz="2400" i="1" smtClean="0">
                <a:solidFill>
                  <a:schemeClr val="tx1"/>
                </a:solidFill>
              </a:rPr>
              <a:t>z</a:t>
            </a:r>
            <a:r>
              <a:rPr lang="en-US" altLang="zh-CN" sz="2400" i="1" baseline="-25000" smtClean="0">
                <a:solidFill>
                  <a:srgbClr val="474747"/>
                </a:solidFill>
              </a:rPr>
              <a:t>k</a:t>
            </a:r>
            <a:r>
              <a:rPr lang="en-US" altLang="zh-CN" sz="2400" i="1" smtClean="0">
                <a:solidFill>
                  <a:schemeClr val="tx1"/>
                </a:solidFill>
              </a:rPr>
              <a:t> </a:t>
            </a:r>
            <a:r>
              <a:rPr lang="en-US" altLang="zh-CN" sz="2400" smtClean="0">
                <a:solidFill>
                  <a:schemeClr val="tx1"/>
                </a:solidFill>
                <a:sym typeface="Symbol" pitchFamily="18" charset="2"/>
              </a:rPr>
              <a:t></a:t>
            </a:r>
            <a:r>
              <a:rPr lang="en-US" altLang="zh-CN" sz="2400" smtClean="0">
                <a:solidFill>
                  <a:schemeClr val="tx1"/>
                </a:solidFill>
              </a:rPr>
              <a:t> </a:t>
            </a:r>
            <a:r>
              <a:rPr lang="en-US" altLang="zh-CN" sz="2400" i="1" smtClean="0">
                <a:solidFill>
                  <a:schemeClr val="tx1"/>
                </a:solidFill>
              </a:rPr>
              <a:t>x</a:t>
            </a:r>
            <a:r>
              <a:rPr lang="en-US" altLang="zh-CN" sz="2400" i="1" baseline="-25000" smtClean="0">
                <a:solidFill>
                  <a:srgbClr val="474747"/>
                </a:solidFill>
              </a:rPr>
              <a:t>m</a:t>
            </a:r>
            <a:r>
              <a:rPr lang="en-US" altLang="zh-CN" sz="2400" smtClean="0">
                <a:solidFill>
                  <a:schemeClr val="tx1"/>
                </a:solidFill>
              </a:rPr>
              <a:t>)</a:t>
            </a:r>
          </a:p>
          <a:p>
            <a:pPr marL="457200" indent="-457200">
              <a:buFont typeface="Wingdings" pitchFamily="2" charset="2"/>
              <a:buNone/>
            </a:pPr>
            <a:r>
              <a:rPr lang="en-US" altLang="zh-CN" sz="2400" smtClean="0">
                <a:solidFill>
                  <a:schemeClr val="tx1"/>
                </a:solidFill>
              </a:rPr>
              <a:t>Since </a:t>
            </a:r>
            <a:r>
              <a:rPr lang="en-US" altLang="zh-CN" sz="2400" i="1" smtClean="0">
                <a:solidFill>
                  <a:schemeClr val="tx1"/>
                </a:solidFill>
              </a:rPr>
              <a:t>Z </a:t>
            </a:r>
            <a:r>
              <a:rPr lang="en-US" altLang="zh-CN" sz="2400" smtClean="0">
                <a:solidFill>
                  <a:schemeClr val="tx1"/>
                </a:solidFill>
              </a:rPr>
              <a:t>does not end in </a:t>
            </a:r>
            <a:r>
              <a:rPr lang="en-US" altLang="zh-CN" sz="2400" i="1" smtClean="0">
                <a:solidFill>
                  <a:schemeClr val="tx1"/>
                </a:solidFill>
              </a:rPr>
              <a:t>x</a:t>
            </a:r>
            <a:r>
              <a:rPr lang="en-US" altLang="zh-CN" sz="2800" i="1" baseline="-25000" smtClean="0">
                <a:solidFill>
                  <a:srgbClr val="474747"/>
                </a:solidFill>
              </a:rPr>
              <a:t>m</a:t>
            </a:r>
            <a:r>
              <a:rPr lang="en-US" altLang="zh-CN" sz="2400" smtClean="0">
                <a:solidFill>
                  <a:schemeClr val="tx1"/>
                </a:solidFill>
              </a:rPr>
              <a:t>, </a:t>
            </a:r>
          </a:p>
          <a:p>
            <a:pPr marL="457200" indent="-457200">
              <a:buFont typeface="Wingdings" pitchFamily="2" charset="2"/>
              <a:buAutoNum type="arabicParenBoth"/>
            </a:pPr>
            <a:r>
              <a:rPr lang="en-US" altLang="zh-CN" sz="2400" smtClean="0">
                <a:solidFill>
                  <a:schemeClr val="tx1"/>
                </a:solidFill>
              </a:rPr>
              <a:t> </a:t>
            </a:r>
            <a:r>
              <a:rPr lang="en-US" altLang="zh-CN" sz="2400" i="1" smtClean="0">
                <a:solidFill>
                  <a:schemeClr val="tx1"/>
                </a:solidFill>
              </a:rPr>
              <a:t>Z</a:t>
            </a:r>
            <a:r>
              <a:rPr lang="en-US" altLang="zh-CN" sz="2400" smtClean="0">
                <a:solidFill>
                  <a:schemeClr val="tx1"/>
                </a:solidFill>
              </a:rPr>
              <a:t> is a common subsequence of </a:t>
            </a:r>
            <a:r>
              <a:rPr lang="en-US" altLang="zh-CN" sz="2400" i="1" smtClean="0">
                <a:solidFill>
                  <a:schemeClr val="tx1"/>
                </a:solidFill>
              </a:rPr>
              <a:t>X</a:t>
            </a:r>
            <a:r>
              <a:rPr lang="en-US" altLang="zh-CN" sz="2800" i="1" baseline="-25000" smtClean="0">
                <a:solidFill>
                  <a:srgbClr val="474747"/>
                </a:solidFill>
              </a:rPr>
              <a:t>m-</a:t>
            </a:r>
            <a:r>
              <a:rPr lang="en-US" altLang="zh-CN" sz="2800" baseline="-25000" smtClean="0">
                <a:solidFill>
                  <a:srgbClr val="474747"/>
                </a:solidFill>
              </a:rPr>
              <a:t>1</a:t>
            </a:r>
            <a:r>
              <a:rPr lang="en-US" altLang="zh-CN" sz="2400" smtClean="0">
                <a:solidFill>
                  <a:schemeClr val="tx1"/>
                </a:solidFill>
              </a:rPr>
              <a:t> and </a:t>
            </a:r>
            <a:r>
              <a:rPr lang="en-US" altLang="zh-CN" sz="2400" i="1" smtClean="0">
                <a:solidFill>
                  <a:schemeClr val="tx1"/>
                </a:solidFill>
              </a:rPr>
              <a:t>Y</a:t>
            </a:r>
            <a:r>
              <a:rPr lang="en-US" altLang="zh-CN" sz="2400" smtClean="0">
                <a:solidFill>
                  <a:srgbClr val="474747"/>
                </a:solidFill>
              </a:rPr>
              <a:t>, </a:t>
            </a:r>
            <a:r>
              <a:rPr lang="en-US" altLang="zh-CN" sz="2400" smtClean="0">
                <a:solidFill>
                  <a:schemeClr val="tx1"/>
                </a:solidFill>
              </a:rPr>
              <a:t>and </a:t>
            </a:r>
          </a:p>
          <a:p>
            <a:pPr marL="457200" indent="-457200">
              <a:buFont typeface="Wingdings" pitchFamily="2" charset="2"/>
              <a:buAutoNum type="arabicParenBoth"/>
            </a:pPr>
            <a:r>
              <a:rPr lang="en-US" altLang="zh-CN" sz="2400" smtClean="0">
                <a:solidFill>
                  <a:schemeClr val="hlink"/>
                </a:solidFill>
              </a:rPr>
              <a:t>there is no longer CS of </a:t>
            </a:r>
            <a:r>
              <a:rPr lang="en-US" altLang="zh-CN" sz="2400" i="1" smtClean="0">
                <a:solidFill>
                  <a:schemeClr val="hlink"/>
                </a:solidFill>
              </a:rPr>
              <a:t>X</a:t>
            </a:r>
            <a:r>
              <a:rPr lang="en-US" altLang="zh-CN" sz="2800" i="1" baseline="-25000" smtClean="0">
                <a:solidFill>
                  <a:schemeClr val="hlink"/>
                </a:solidFill>
              </a:rPr>
              <a:t>m-</a:t>
            </a:r>
            <a:r>
              <a:rPr lang="en-US" altLang="zh-CN" sz="2800" baseline="-25000" smtClean="0">
                <a:solidFill>
                  <a:schemeClr val="hlink"/>
                </a:solidFill>
              </a:rPr>
              <a:t>1</a:t>
            </a:r>
            <a:r>
              <a:rPr lang="en-US" altLang="zh-CN" sz="2400" smtClean="0">
                <a:solidFill>
                  <a:schemeClr val="hlink"/>
                </a:solidFill>
              </a:rPr>
              <a:t> and </a:t>
            </a:r>
            <a:r>
              <a:rPr lang="en-US" altLang="zh-CN" sz="2400" i="1" smtClean="0">
                <a:solidFill>
                  <a:schemeClr val="hlink"/>
                </a:solidFill>
              </a:rPr>
              <a:t>Y</a:t>
            </a:r>
            <a:r>
              <a:rPr lang="en-US" altLang="zh-CN" sz="2400" smtClean="0">
                <a:solidFill>
                  <a:schemeClr val="hlink"/>
                </a:solidFill>
              </a:rPr>
              <a:t>, or </a:t>
            </a:r>
            <a:r>
              <a:rPr lang="en-US" altLang="zh-CN" sz="2400" i="1" smtClean="0">
                <a:solidFill>
                  <a:schemeClr val="hlink"/>
                </a:solidFill>
              </a:rPr>
              <a:t>Z</a:t>
            </a:r>
            <a:r>
              <a:rPr lang="en-US" altLang="zh-CN" sz="2400" smtClean="0">
                <a:solidFill>
                  <a:schemeClr val="hlink"/>
                </a:solidFill>
              </a:rPr>
              <a:t> would not be an LCS</a:t>
            </a:r>
            <a:r>
              <a:rPr lang="en-US" altLang="zh-CN" sz="2400" smtClean="0">
                <a:solidFill>
                  <a:srgbClr val="474747"/>
                </a:solidFill>
              </a:rPr>
              <a:t>.</a:t>
            </a:r>
          </a:p>
        </p:txBody>
      </p:sp>
      <p:sp>
        <p:nvSpPr>
          <p:cNvPr id="393219" name="Text Box 4"/>
          <p:cNvSpPr txBox="1">
            <a:spLocks noChangeArrowheads="1"/>
          </p:cNvSpPr>
          <p:nvPr/>
        </p:nvSpPr>
        <p:spPr bwMode="auto">
          <a:xfrm>
            <a:off x="441325" y="3317875"/>
            <a:ext cx="8016875" cy="457200"/>
          </a:xfrm>
          <a:prstGeom prst="rect">
            <a:avLst/>
          </a:prstGeom>
          <a:noFill/>
          <a:ln w="9525">
            <a:noFill/>
            <a:miter lim="800000"/>
            <a:headEnd/>
            <a:tailEnd/>
          </a:ln>
        </p:spPr>
        <p:txBody>
          <a:bodyPr>
            <a:spAutoFit/>
          </a:bodyPr>
          <a:lstStyle/>
          <a:p>
            <a:endParaRPr lang="zh-CN" altLang="zh-CN" sz="2400" u="sng">
              <a:latin typeface="Times New Roman" pitchFamily="18" charset="0"/>
            </a:endParaRPr>
          </a:p>
        </p:txBody>
      </p:sp>
      <p:sp>
        <p:nvSpPr>
          <p:cNvPr id="103429" name="Rectangle 5"/>
          <p:cNvSpPr>
            <a:spLocks noChangeArrowheads="1"/>
          </p:cNvSpPr>
          <p:nvPr/>
        </p:nvSpPr>
        <p:spPr bwMode="auto">
          <a:xfrm>
            <a:off x="457200" y="1219200"/>
            <a:ext cx="8458200" cy="19304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CN" b="1" i="1">
                <a:solidFill>
                  <a:srgbClr val="CC3300"/>
                </a:solidFill>
                <a:latin typeface="+mn-lt"/>
                <a:ea typeface="宋体" pitchFamily="2" charset="-122"/>
              </a:rPr>
              <a:t>Theorem </a:t>
            </a:r>
          </a:p>
          <a:p>
            <a:pPr fontAlgn="auto">
              <a:spcBef>
                <a:spcPts val="0"/>
              </a:spcBef>
              <a:spcAft>
                <a:spcPts val="0"/>
              </a:spcAft>
              <a:defRPr/>
            </a:pPr>
            <a:r>
              <a:rPr lang="en-US" altLang="zh-CN">
                <a:latin typeface="+mn-lt"/>
                <a:ea typeface="宋体" pitchFamily="2" charset="-122"/>
              </a:rPr>
              <a:t>Let </a:t>
            </a:r>
            <a:r>
              <a:rPr lang="en-US" altLang="zh-CN" i="1">
                <a:latin typeface="+mn-lt"/>
                <a:ea typeface="宋体" pitchFamily="2" charset="-122"/>
              </a:rPr>
              <a:t>Z </a:t>
            </a:r>
            <a:r>
              <a:rPr lang="en-US" altLang="zh-CN">
                <a:latin typeface="+mn-lt"/>
                <a:ea typeface="宋体" pitchFamily="2" charset="-122"/>
              </a:rPr>
              <a:t>= </a:t>
            </a:r>
            <a:r>
              <a:rPr lang="en-US" altLang="zh-CN">
                <a:solidFill>
                  <a:srgbClr val="010000"/>
                </a:solidFill>
                <a:latin typeface="+mn-lt"/>
                <a:ea typeface="宋体" pitchFamily="2" charset="-122"/>
                <a:sym typeface="Symbol" pitchFamily="18" charset="2"/>
              </a:rPr>
              <a:t></a:t>
            </a:r>
            <a:r>
              <a:rPr lang="en-US" altLang="zh-CN" i="1">
                <a:latin typeface="+mn-lt"/>
                <a:ea typeface="宋体" pitchFamily="2" charset="-122"/>
              </a:rPr>
              <a:t>z</a:t>
            </a:r>
            <a:r>
              <a:rPr lang="en-US" altLang="zh-CN" sz="2800" baseline="-25000">
                <a:solidFill>
                  <a:srgbClr val="010000"/>
                </a:solidFill>
                <a:latin typeface="+mn-lt"/>
                <a:ea typeface="宋体" pitchFamily="2" charset="-122"/>
              </a:rPr>
              <a:t>1</a:t>
            </a:r>
            <a:r>
              <a:rPr lang="en-US" altLang="zh-CN" i="1">
                <a:latin typeface="+mn-lt"/>
                <a:ea typeface="宋体" pitchFamily="2" charset="-122"/>
              </a:rPr>
              <a:t>, . . . , z</a:t>
            </a:r>
            <a:r>
              <a:rPr lang="en-US" altLang="zh-CN" sz="2800" i="1" baseline="-25000">
                <a:solidFill>
                  <a:srgbClr val="010000"/>
                </a:solidFill>
                <a:latin typeface="+mn-lt"/>
                <a:ea typeface="宋体" pitchFamily="2" charset="-122"/>
              </a:rPr>
              <a:t>k</a:t>
            </a:r>
            <a:r>
              <a:rPr lang="en-US" altLang="zh-CN">
                <a:solidFill>
                  <a:srgbClr val="010000"/>
                </a:solidFill>
                <a:latin typeface="+mn-lt"/>
                <a:ea typeface="宋体" pitchFamily="2" charset="-122"/>
                <a:sym typeface="Symbol" pitchFamily="18" charset="2"/>
              </a:rPr>
              <a:t></a:t>
            </a:r>
            <a:r>
              <a:rPr lang="en-US" altLang="zh-CN">
                <a:latin typeface="+mn-lt"/>
                <a:ea typeface="宋体" pitchFamily="2" charset="-122"/>
              </a:rPr>
              <a:t> be any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1.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sz="2800" baseline="-25000">
                <a:solidFill>
                  <a:srgbClr val="010000"/>
                </a:solidFill>
                <a:latin typeface="+mn-lt"/>
                <a:ea typeface="宋体" pitchFamily="2" charset="-122"/>
              </a:rPr>
              <a:t>1</a:t>
            </a:r>
            <a:r>
              <a:rPr lang="en-US" altLang="zh-CN">
                <a:latin typeface="+mn-lt"/>
                <a:ea typeface="宋体" pitchFamily="2" charset="-122"/>
              </a:rPr>
              <a:t> 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2. If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a:latin typeface="+mn-lt"/>
                <a:ea typeface="宋体" pitchFamily="2" charset="-122"/>
              </a:rPr>
              <a:t>, then either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a:t>
            </a:r>
            <a:r>
              <a:rPr lang="en-US" altLang="zh-CN" sz="2800" i="1" baseline="-25000">
                <a:solidFill>
                  <a:srgbClr val="010000"/>
                </a:solidFill>
                <a:latin typeface="+mn-lt"/>
                <a:ea typeface="宋体" pitchFamily="2" charset="-122"/>
              </a:rPr>
              <a:t>m-</a:t>
            </a:r>
            <a:r>
              <a:rPr lang="en-US" altLang="zh-CN" sz="2800" baseline="-25000">
                <a:solidFill>
                  <a:srgbClr val="010000"/>
                </a:solidFill>
                <a:latin typeface="+mn-lt"/>
                <a:ea typeface="宋体" pitchFamily="2" charset="-122"/>
              </a:rPr>
              <a:t>1</a:t>
            </a:r>
            <a:r>
              <a:rPr lang="en-US" altLang="zh-CN">
                <a:latin typeface="+mn-lt"/>
                <a:ea typeface="宋体" pitchFamily="2" charset="-122"/>
              </a:rPr>
              <a:t> and </a:t>
            </a:r>
            <a:r>
              <a:rPr lang="en-US" altLang="zh-CN" i="1">
                <a:latin typeface="+mn-lt"/>
                <a:ea typeface="宋体" pitchFamily="2" charset="-122"/>
              </a:rPr>
              <a:t>Y </a:t>
            </a:r>
            <a:r>
              <a:rPr lang="en-US" altLang="zh-CN">
                <a:latin typeface="+mn-lt"/>
                <a:ea typeface="宋体" pitchFamily="2" charset="-122"/>
              </a:rPr>
              <a:t>.</a:t>
            </a:r>
          </a:p>
          <a:p>
            <a:pPr fontAlgn="auto">
              <a:spcBef>
                <a:spcPts val="0"/>
              </a:spcBef>
              <a:spcAft>
                <a:spcPts val="0"/>
              </a:spcAft>
              <a:defRPr/>
            </a:pPr>
            <a:r>
              <a:rPr lang="en-US" altLang="zh-CN">
                <a:latin typeface="+mn-lt"/>
                <a:ea typeface="宋体" pitchFamily="2" charset="-122"/>
              </a:rPr>
              <a:t>3.                               or  </a:t>
            </a:r>
            <a:r>
              <a:rPr lang="en-US" altLang="zh-CN" i="1">
                <a:latin typeface="+mn-lt"/>
                <a:ea typeface="宋体" pitchFamily="2" charset="-122"/>
              </a:rPr>
              <a:t>z</a:t>
            </a:r>
            <a:r>
              <a:rPr lang="en-US" altLang="zh-CN" sz="2800" i="1" baseline="-25000">
                <a:solidFill>
                  <a:srgbClr val="010000"/>
                </a:solidFill>
                <a:latin typeface="+mn-lt"/>
                <a:ea typeface="宋体" pitchFamily="2" charset="-122"/>
              </a:rPr>
              <a:t>k</a:t>
            </a:r>
            <a:r>
              <a:rPr lang="en-US" altLang="zh-CN" i="1">
                <a:latin typeface="+mn-lt"/>
                <a:ea typeface="宋体" pitchFamily="2" charset="-122"/>
              </a:rPr>
              <a:t> </a:t>
            </a:r>
            <a:r>
              <a:rPr lang="en-US" altLang="zh-CN">
                <a:latin typeface="+mn-lt"/>
                <a:ea typeface="宋体" pitchFamily="2" charset="-122"/>
                <a:sym typeface="Symbol" pitchFamily="18" charset="2"/>
              </a:rPr>
              <a:t></a:t>
            </a:r>
            <a:r>
              <a:rPr lang="en-US" altLang="zh-CN">
                <a:latin typeface="+mn-lt"/>
                <a:ea typeface="宋体" pitchFamily="2" charset="-122"/>
              </a:rPr>
              <a:t>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i="1">
                <a:latin typeface="+mn-lt"/>
                <a:ea typeface="宋体" pitchFamily="2" charset="-122"/>
              </a:rPr>
              <a:t> </a:t>
            </a:r>
            <a:r>
              <a:rPr lang="en-US" altLang="zh-CN">
                <a:latin typeface="+mn-lt"/>
                <a:ea typeface="宋体" pitchFamily="2" charset="-122"/>
              </a:rPr>
              <a:t>and </a:t>
            </a:r>
            <a:r>
              <a:rPr lang="en-US" altLang="zh-CN" i="1">
                <a:latin typeface="+mn-lt"/>
                <a:ea typeface="宋体" pitchFamily="2" charset="-122"/>
              </a:rPr>
              <a:t>Z </a:t>
            </a:r>
            <a:r>
              <a:rPr lang="en-US" altLang="zh-CN">
                <a:latin typeface="+mn-lt"/>
                <a:ea typeface="宋体" pitchFamily="2" charset="-122"/>
              </a:rPr>
              <a:t>is an LCS of </a:t>
            </a:r>
            <a:r>
              <a:rPr lang="en-US" altLang="zh-CN" i="1">
                <a:latin typeface="+mn-lt"/>
                <a:ea typeface="宋体" pitchFamily="2" charset="-122"/>
              </a:rPr>
              <a:t>X </a:t>
            </a:r>
            <a:r>
              <a:rPr lang="en-US" altLang="zh-CN">
                <a:latin typeface="+mn-lt"/>
                <a:ea typeface="宋体" pitchFamily="2" charset="-122"/>
              </a:rPr>
              <a:t>and </a:t>
            </a:r>
            <a:r>
              <a:rPr lang="en-US" altLang="zh-CN" i="1">
                <a:latin typeface="+mn-lt"/>
                <a:ea typeface="宋体" pitchFamily="2" charset="-122"/>
              </a:rPr>
              <a:t>Y</a:t>
            </a:r>
            <a:r>
              <a:rPr lang="en-US" altLang="zh-CN" sz="2800" i="1" baseline="-25000">
                <a:solidFill>
                  <a:srgbClr val="010000"/>
                </a:solidFill>
                <a:latin typeface="+mn-lt"/>
                <a:ea typeface="宋体" pitchFamily="2" charset="-122"/>
              </a:rPr>
              <a:t>n-</a:t>
            </a:r>
            <a:r>
              <a:rPr lang="en-US" altLang="zh-CN" sz="2800" baseline="-25000">
                <a:solidFill>
                  <a:srgbClr val="010000"/>
                </a:solidFill>
                <a:latin typeface="+mn-lt"/>
                <a:ea typeface="宋体" pitchFamily="2" charset="-122"/>
              </a:rPr>
              <a:t>1</a:t>
            </a:r>
            <a:r>
              <a:rPr lang="en-US" altLang="zh-CN">
                <a:latin typeface="+mn-lt"/>
                <a:ea typeface="宋体"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dirty="0" smtClean="0"/>
              <a:t>Recursive Solution</a:t>
            </a:r>
          </a:p>
        </p:txBody>
      </p:sp>
      <p:graphicFrame>
        <p:nvGraphicFramePr>
          <p:cNvPr id="13349" name="Object 37"/>
          <p:cNvGraphicFramePr>
            <a:graphicFrameLocks noGrp="1" noChangeAspect="1"/>
          </p:cNvGraphicFramePr>
          <p:nvPr>
            <p:ph idx="1"/>
          </p:nvPr>
        </p:nvGraphicFramePr>
        <p:xfrm>
          <a:off x="684213" y="2276475"/>
          <a:ext cx="6921500" cy="1397000"/>
        </p:xfrm>
        <a:graphic>
          <a:graphicData uri="http://schemas.openxmlformats.org/presentationml/2006/ole">
            <p:oleObj spid="_x0000_s13349" name="Equation" r:id="rId3" imgW="6921500" imgH="1397000" progId="Equation.3">
              <p:embed/>
            </p:oleObj>
          </a:graphicData>
        </a:graphic>
      </p:graphicFrame>
      <p:sp>
        <p:nvSpPr>
          <p:cNvPr id="13351" name="Rectangle 3"/>
          <p:cNvSpPr>
            <a:spLocks noGrp="1" noChangeArrowheads="1"/>
          </p:cNvSpPr>
          <p:nvPr>
            <p:ph type="body" sz="half" idx="4294967295"/>
          </p:nvPr>
        </p:nvSpPr>
        <p:spPr>
          <a:xfrm>
            <a:off x="152400" y="990600"/>
            <a:ext cx="8991600" cy="1524000"/>
          </a:xfrm>
        </p:spPr>
        <p:txBody>
          <a:bodyPr/>
          <a:lstStyle/>
          <a:p>
            <a:pPr eaLnBrk="1" hangingPunct="1"/>
            <a:r>
              <a:rPr lang="en-US" altLang="zh-CN" sz="2800" smtClean="0"/>
              <a:t>Define </a:t>
            </a:r>
            <a:r>
              <a:rPr lang="en-US" altLang="zh-CN" sz="2800" i="1" smtClean="0">
                <a:solidFill>
                  <a:srgbClr val="CC3300"/>
                </a:solidFill>
              </a:rPr>
              <a:t>c</a:t>
            </a:r>
            <a:r>
              <a:rPr lang="en-US" altLang="zh-CN" sz="2800" smtClean="0">
                <a:solidFill>
                  <a:srgbClr val="CC3300"/>
                </a:solidFill>
              </a:rPr>
              <a:t>[</a:t>
            </a:r>
            <a:r>
              <a:rPr lang="en-US" altLang="zh-CN" sz="2800" i="1" smtClean="0">
                <a:solidFill>
                  <a:srgbClr val="CC3300"/>
                </a:solidFill>
              </a:rPr>
              <a:t>i, j</a:t>
            </a:r>
            <a:r>
              <a:rPr lang="en-US" altLang="zh-CN" sz="2800" smtClean="0">
                <a:solidFill>
                  <a:srgbClr val="CC3300"/>
                </a:solidFill>
              </a:rPr>
              <a:t>] = length of LCS of </a:t>
            </a:r>
            <a:r>
              <a:rPr lang="en-US" altLang="zh-CN" sz="2800" i="1" smtClean="0">
                <a:solidFill>
                  <a:srgbClr val="CC3300"/>
                </a:solidFill>
              </a:rPr>
              <a:t>X</a:t>
            </a:r>
            <a:r>
              <a:rPr lang="en-US" altLang="zh-CN" sz="2800" i="1" baseline="-25000" smtClean="0">
                <a:solidFill>
                  <a:srgbClr val="CC3300"/>
                </a:solidFill>
              </a:rPr>
              <a:t>i</a:t>
            </a:r>
            <a:r>
              <a:rPr lang="en-US" altLang="zh-CN" sz="2800" i="1" smtClean="0">
                <a:solidFill>
                  <a:srgbClr val="CC3300"/>
                </a:solidFill>
              </a:rPr>
              <a:t> </a:t>
            </a:r>
            <a:r>
              <a:rPr lang="en-US" altLang="zh-CN" sz="2800" smtClean="0">
                <a:solidFill>
                  <a:srgbClr val="CC3300"/>
                </a:solidFill>
              </a:rPr>
              <a:t>and </a:t>
            </a:r>
            <a:r>
              <a:rPr lang="en-US" altLang="zh-CN" sz="2800" i="1" smtClean="0">
                <a:solidFill>
                  <a:srgbClr val="CC3300"/>
                </a:solidFill>
              </a:rPr>
              <a:t>Y</a:t>
            </a:r>
            <a:r>
              <a:rPr lang="en-US" altLang="zh-CN" sz="2800" i="1" baseline="-25000" smtClean="0">
                <a:solidFill>
                  <a:srgbClr val="CC3300"/>
                </a:solidFill>
              </a:rPr>
              <a:t>j</a:t>
            </a:r>
            <a:r>
              <a:rPr lang="en-US" altLang="zh-CN" sz="2800" i="1" smtClean="0"/>
              <a:t> </a:t>
            </a:r>
            <a:r>
              <a:rPr lang="en-US" altLang="zh-CN" sz="2800" smtClean="0"/>
              <a:t>. </a:t>
            </a:r>
          </a:p>
          <a:p>
            <a:pPr eaLnBrk="1" hangingPunct="1"/>
            <a:r>
              <a:rPr lang="en-US" altLang="zh-CN" sz="2800" smtClean="0"/>
              <a:t>We want </a:t>
            </a:r>
            <a:r>
              <a:rPr lang="en-US" altLang="zh-CN" sz="2800" i="1" smtClean="0"/>
              <a:t>c</a:t>
            </a:r>
            <a:r>
              <a:rPr lang="en-US" altLang="zh-CN" sz="2800" smtClean="0"/>
              <a:t>[</a:t>
            </a:r>
            <a:r>
              <a:rPr lang="en-US" altLang="zh-CN" sz="2800" i="1" smtClean="0"/>
              <a:t>m,n</a:t>
            </a:r>
            <a:r>
              <a:rPr lang="en-US" altLang="zh-CN" sz="2800" smtClean="0"/>
              <a:t>].</a:t>
            </a:r>
          </a:p>
          <a:p>
            <a:pPr eaLnBrk="1" hangingPunct="1"/>
            <a:endParaRPr lang="en-US" altLang="zh-CN" sz="2800" smtClean="0"/>
          </a:p>
          <a:p>
            <a:pPr eaLnBrk="1" hangingPunct="1"/>
            <a:endParaRPr lang="en-US" altLang="zh-CN" sz="2800" smtClean="0"/>
          </a:p>
        </p:txBody>
      </p:sp>
      <p:sp>
        <p:nvSpPr>
          <p:cNvPr id="13352" name="Text Box 24"/>
          <p:cNvSpPr txBox="1">
            <a:spLocks noChangeArrowheads="1"/>
          </p:cNvSpPr>
          <p:nvPr/>
        </p:nvSpPr>
        <p:spPr bwMode="auto">
          <a:xfrm>
            <a:off x="381000" y="4419600"/>
            <a:ext cx="8229600" cy="822325"/>
          </a:xfrm>
          <a:prstGeom prst="rect">
            <a:avLst/>
          </a:prstGeom>
          <a:noFill/>
          <a:ln w="9525">
            <a:noFill/>
            <a:miter lim="800000"/>
            <a:headEnd/>
            <a:tailEnd/>
          </a:ln>
        </p:spPr>
        <p:txBody>
          <a:bodyPr>
            <a:spAutoFit/>
          </a:bodyPr>
          <a:lstStyle/>
          <a:p>
            <a:r>
              <a:rPr lang="en-US" altLang="zh-CN" sz="2400">
                <a:latin typeface="Times New Roman" pitchFamily="18" charset="0"/>
              </a:rPr>
              <a:t>This gives a recursive algorithm and solves the problem.</a:t>
            </a:r>
            <a:br>
              <a:rPr lang="en-US" altLang="zh-CN" sz="2400">
                <a:latin typeface="Times New Roman" pitchFamily="18" charset="0"/>
              </a:rPr>
            </a:br>
            <a:r>
              <a:rPr lang="en-US" altLang="zh-CN" sz="2400">
                <a:latin typeface="Times New Roman" pitchFamily="18" charset="0"/>
              </a:rPr>
              <a:t>But does it solve it well?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p:cNvSpPr txBox="1">
            <a:spLocks noChangeArrowheads="1"/>
          </p:cNvSpPr>
          <p:nvPr/>
        </p:nvSpPr>
        <p:spPr bwMode="auto">
          <a:xfrm>
            <a:off x="0" y="2667000"/>
            <a:ext cx="8915400" cy="3003550"/>
          </a:xfrm>
          <a:prstGeom prst="rect">
            <a:avLst/>
          </a:prstGeom>
          <a:noFill/>
          <a:ln w="9525">
            <a:noFill/>
            <a:miter lim="800000"/>
            <a:headEnd/>
            <a:tailEnd/>
          </a:ln>
        </p:spPr>
        <p:txBody>
          <a:bodyPr>
            <a:spAutoFit/>
          </a:bodyPr>
          <a:lstStyle/>
          <a:p>
            <a:pPr algn="ctr">
              <a:spcBef>
                <a:spcPct val="50000"/>
              </a:spcBef>
            </a:pPr>
            <a:r>
              <a:rPr lang="en-US" altLang="zh-CN" sz="2400" i="1">
                <a:latin typeface="Times New Roman" pitchFamily="18" charset="0"/>
              </a:rPr>
              <a:t>c</a:t>
            </a:r>
            <a:r>
              <a:rPr lang="en-US" altLang="zh-CN" sz="2400">
                <a:latin typeface="Times New Roman" pitchFamily="18" charset="0"/>
              </a:rPr>
              <a:t>[springtime, printing]</a:t>
            </a:r>
          </a:p>
          <a:p>
            <a:pPr algn="ctr">
              <a:spcBef>
                <a:spcPct val="50000"/>
              </a:spcBef>
            </a:pPr>
            <a:endParaRPr lang="en-US" altLang="zh-CN" sz="1600">
              <a:latin typeface="Times New Roman" pitchFamily="18" charset="0"/>
            </a:endParaRPr>
          </a:p>
          <a:p>
            <a:pPr algn="ctr">
              <a:spcBef>
                <a:spcPct val="50000"/>
              </a:spcBef>
            </a:pPr>
            <a:r>
              <a:rPr lang="en-US" altLang="zh-CN" sz="2400" i="1">
                <a:latin typeface="Times New Roman" pitchFamily="18" charset="0"/>
              </a:rPr>
              <a:t>c</a:t>
            </a:r>
            <a:r>
              <a:rPr lang="en-US" altLang="zh-CN" sz="2400">
                <a:latin typeface="Times New Roman" pitchFamily="18" charset="0"/>
              </a:rPr>
              <a:t>[springtim, printing]      </a:t>
            </a:r>
            <a:r>
              <a:rPr lang="en-US" altLang="zh-CN" sz="2400" i="1">
                <a:latin typeface="Times New Roman" pitchFamily="18" charset="0"/>
              </a:rPr>
              <a:t>c</a:t>
            </a:r>
            <a:r>
              <a:rPr lang="en-US" altLang="zh-CN" sz="2400">
                <a:latin typeface="Times New Roman" pitchFamily="18" charset="0"/>
              </a:rPr>
              <a:t>[springtime, printin]</a:t>
            </a:r>
          </a:p>
          <a:p>
            <a:pPr algn="ctr">
              <a:spcBef>
                <a:spcPct val="50000"/>
              </a:spcBef>
            </a:pPr>
            <a:endParaRPr lang="en-US" altLang="zh-CN">
              <a:latin typeface="Times New Roman" pitchFamily="18" charset="0"/>
            </a:endParaRPr>
          </a:p>
          <a:p>
            <a:pPr algn="ctr">
              <a:spcBef>
                <a:spcPct val="50000"/>
              </a:spcBef>
            </a:pPr>
            <a:r>
              <a:rPr lang="en-US" altLang="zh-CN" sz="2000">
                <a:latin typeface="Times New Roman" pitchFamily="18" charset="0"/>
              </a:rPr>
              <a:t>[springti, printing] [springtim, printin]    [springtim, printin] [springtime, printi]</a:t>
            </a:r>
          </a:p>
          <a:p>
            <a:pPr algn="ctr">
              <a:spcBef>
                <a:spcPct val="50000"/>
              </a:spcBef>
            </a:pPr>
            <a:endParaRPr lang="en-US" altLang="zh-CN" sz="2000">
              <a:latin typeface="Times New Roman" pitchFamily="18" charset="0"/>
            </a:endParaRPr>
          </a:p>
          <a:p>
            <a:r>
              <a:rPr lang="en-US" altLang="zh-CN" sz="2000">
                <a:latin typeface="Times New Roman" pitchFamily="18" charset="0"/>
              </a:rPr>
              <a:t>[springt, printing] [springti, printin] [springtim, printi] [springtime, print]</a:t>
            </a:r>
          </a:p>
        </p:txBody>
      </p:sp>
      <p:sp>
        <p:nvSpPr>
          <p:cNvPr id="2051"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Solution</a:t>
            </a:r>
          </a:p>
        </p:txBody>
      </p:sp>
      <p:graphicFrame>
        <p:nvGraphicFramePr>
          <p:cNvPr id="14373" name="Object 37"/>
          <p:cNvGraphicFramePr>
            <a:graphicFrameLocks noGrp="1" noChangeAspect="1"/>
          </p:cNvGraphicFramePr>
          <p:nvPr>
            <p:ph idx="1"/>
          </p:nvPr>
        </p:nvGraphicFramePr>
        <p:xfrm>
          <a:off x="158750" y="1052513"/>
          <a:ext cx="9072563" cy="1512887"/>
        </p:xfrm>
        <a:graphic>
          <a:graphicData uri="http://schemas.openxmlformats.org/presentationml/2006/ole">
            <p:oleObj spid="_x0000_s14373" name="Equation" r:id="rId3" imgW="4267200" imgH="711200" progId="Equation.3">
              <p:embed/>
            </p:oleObj>
          </a:graphicData>
        </a:graphic>
      </p:graphicFrame>
      <p:grpSp>
        <p:nvGrpSpPr>
          <p:cNvPr id="2" name="Group 26"/>
          <p:cNvGrpSpPr>
            <a:grpSpLocks/>
          </p:cNvGrpSpPr>
          <p:nvPr/>
        </p:nvGrpSpPr>
        <p:grpSpPr bwMode="auto">
          <a:xfrm>
            <a:off x="3124200" y="3124200"/>
            <a:ext cx="2514600" cy="533400"/>
            <a:chOff x="1968" y="1968"/>
            <a:chExt cx="1584" cy="336"/>
          </a:xfrm>
        </p:grpSpPr>
        <p:sp>
          <p:nvSpPr>
            <p:cNvPr id="14392"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93"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3" name="Group 25"/>
          <p:cNvGrpSpPr>
            <a:grpSpLocks/>
          </p:cNvGrpSpPr>
          <p:nvPr/>
        </p:nvGrpSpPr>
        <p:grpSpPr bwMode="auto">
          <a:xfrm>
            <a:off x="1752600" y="4114800"/>
            <a:ext cx="5410200" cy="457200"/>
            <a:chOff x="1104" y="2592"/>
            <a:chExt cx="3408" cy="288"/>
          </a:xfrm>
        </p:grpSpPr>
        <p:sp>
          <p:nvSpPr>
            <p:cNvPr id="14388"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9"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90"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91"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4" name="Group 27"/>
          <p:cNvGrpSpPr>
            <a:grpSpLocks/>
          </p:cNvGrpSpPr>
          <p:nvPr/>
        </p:nvGrpSpPr>
        <p:grpSpPr bwMode="auto">
          <a:xfrm>
            <a:off x="1066800" y="4953000"/>
            <a:ext cx="6019800" cy="457200"/>
            <a:chOff x="672" y="3120"/>
            <a:chExt cx="3792" cy="288"/>
          </a:xfrm>
        </p:grpSpPr>
        <p:sp>
          <p:nvSpPr>
            <p:cNvPr id="14382" name="Line 15"/>
            <p:cNvSpPr>
              <a:spLocks noChangeShapeType="1"/>
            </p:cNvSpPr>
            <p:nvPr/>
          </p:nvSpPr>
          <p:spPr bwMode="auto">
            <a:xfrm flipH="1">
              <a:off x="672" y="3120"/>
              <a:ext cx="192"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3" name="Line 16"/>
            <p:cNvSpPr>
              <a:spLocks noChangeShapeType="1"/>
            </p:cNvSpPr>
            <p:nvPr/>
          </p:nvSpPr>
          <p:spPr bwMode="auto">
            <a:xfrm>
              <a:off x="1008" y="3120"/>
              <a:ext cx="432" cy="28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4" name="Line 17"/>
            <p:cNvSpPr>
              <a:spLocks noChangeShapeType="1"/>
            </p:cNvSpPr>
            <p:nvPr/>
          </p:nvSpPr>
          <p:spPr bwMode="auto">
            <a:xfrm flipH="1">
              <a:off x="1680" y="3120"/>
              <a:ext cx="24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5" name="Line 18"/>
            <p:cNvSpPr>
              <a:spLocks noChangeShapeType="1"/>
            </p:cNvSpPr>
            <p:nvPr/>
          </p:nvSpPr>
          <p:spPr bwMode="auto">
            <a:xfrm>
              <a:off x="2064" y="3120"/>
              <a:ext cx="624"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6" name="Line 19"/>
            <p:cNvSpPr>
              <a:spLocks noChangeShapeType="1"/>
            </p:cNvSpPr>
            <p:nvPr/>
          </p:nvSpPr>
          <p:spPr bwMode="auto">
            <a:xfrm flipH="1">
              <a:off x="3360" y="3120"/>
              <a:ext cx="960" cy="24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387" name="Line 20"/>
            <p:cNvSpPr>
              <a:spLocks noChangeShapeType="1"/>
            </p:cNvSpPr>
            <p:nvPr/>
          </p:nvSpPr>
          <p:spPr bwMode="auto">
            <a:xfrm flipH="1">
              <a:off x="4272" y="3120"/>
              <a:ext cx="192" cy="192"/>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nvGrpSpPr>
          <p:cNvPr id="5" name="Group 23"/>
          <p:cNvGrpSpPr>
            <a:grpSpLocks/>
          </p:cNvGrpSpPr>
          <p:nvPr/>
        </p:nvGrpSpPr>
        <p:grpSpPr bwMode="auto">
          <a:xfrm>
            <a:off x="5094288" y="4383088"/>
            <a:ext cx="715962" cy="612775"/>
            <a:chOff x="3209" y="2761"/>
            <a:chExt cx="451" cy="386"/>
          </a:xfrm>
        </p:grpSpPr>
        <p:sp>
          <p:nvSpPr>
            <p:cNvPr id="14380" name="Freeform 21"/>
            <p:cNvSpPr>
              <a:spLocks/>
            </p:cNvSpPr>
            <p:nvPr/>
          </p:nvSpPr>
          <p:spPr bwMode="auto">
            <a:xfrm>
              <a:off x="3218" y="2761"/>
              <a:ext cx="442" cy="386"/>
            </a:xfrm>
            <a:custGeom>
              <a:avLst/>
              <a:gdLst>
                <a:gd name="T0" fmla="*/ 0 w 442"/>
                <a:gd name="T1" fmla="*/ 0 h 386"/>
                <a:gd name="T2" fmla="*/ 92 w 442"/>
                <a:gd name="T3" fmla="*/ 110 h 386"/>
                <a:gd name="T4" fmla="*/ 156 w 442"/>
                <a:gd name="T5" fmla="*/ 156 h 386"/>
                <a:gd name="T6" fmla="*/ 311 w 442"/>
                <a:gd name="T7" fmla="*/ 329 h 386"/>
                <a:gd name="T8" fmla="*/ 375 w 442"/>
                <a:gd name="T9" fmla="*/ 366 h 386"/>
                <a:gd name="T10" fmla="*/ 439 w 442"/>
                <a:gd name="T11" fmla="*/ 384 h 386"/>
                <a:gd name="T12" fmla="*/ 0 60000 65536"/>
                <a:gd name="T13" fmla="*/ 0 60000 65536"/>
                <a:gd name="T14" fmla="*/ 0 60000 65536"/>
                <a:gd name="T15" fmla="*/ 0 60000 65536"/>
                <a:gd name="T16" fmla="*/ 0 60000 65536"/>
                <a:gd name="T17" fmla="*/ 0 60000 65536"/>
                <a:gd name="T18" fmla="*/ 0 w 442"/>
                <a:gd name="T19" fmla="*/ 0 h 386"/>
                <a:gd name="T20" fmla="*/ 442 w 442"/>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442" h="386">
                  <a:moveTo>
                    <a:pt x="0" y="0"/>
                  </a:moveTo>
                  <a:cubicBezTo>
                    <a:pt x="22" y="43"/>
                    <a:pt x="51" y="83"/>
                    <a:pt x="92" y="110"/>
                  </a:cubicBezTo>
                  <a:cubicBezTo>
                    <a:pt x="138" y="140"/>
                    <a:pt x="120" y="112"/>
                    <a:pt x="156" y="156"/>
                  </a:cubicBezTo>
                  <a:cubicBezTo>
                    <a:pt x="190" y="198"/>
                    <a:pt x="262" y="304"/>
                    <a:pt x="311" y="329"/>
                  </a:cubicBezTo>
                  <a:cubicBezTo>
                    <a:pt x="333" y="340"/>
                    <a:pt x="351" y="359"/>
                    <a:pt x="375" y="366"/>
                  </a:cubicBezTo>
                  <a:cubicBezTo>
                    <a:pt x="442" y="386"/>
                    <a:pt x="439" y="352"/>
                    <a:pt x="439" y="384"/>
                  </a:cubicBezTo>
                </a:path>
              </a:pathLst>
            </a:custGeom>
            <a:noFill/>
            <a:ln w="76200">
              <a:solidFill>
                <a:srgbClr val="CC3300"/>
              </a:solidFill>
              <a:round/>
              <a:headEnd type="none" w="sm" len="sm"/>
              <a:tailEnd type="none" w="sm" len="sm"/>
            </a:ln>
          </p:spPr>
          <p:txBody>
            <a:bodyPr wrap="none" anchor="ctr"/>
            <a:lstStyle/>
            <a:p>
              <a:endParaRPr lang="zh-CN" altLang="en-US"/>
            </a:p>
          </p:txBody>
        </p:sp>
        <p:sp>
          <p:nvSpPr>
            <p:cNvPr id="14381" name="Freeform 22"/>
            <p:cNvSpPr>
              <a:spLocks/>
            </p:cNvSpPr>
            <p:nvPr/>
          </p:nvSpPr>
          <p:spPr bwMode="auto">
            <a:xfrm>
              <a:off x="3209" y="2853"/>
              <a:ext cx="421" cy="292"/>
            </a:xfrm>
            <a:custGeom>
              <a:avLst/>
              <a:gdLst>
                <a:gd name="T0" fmla="*/ 0 w 421"/>
                <a:gd name="T1" fmla="*/ 292 h 292"/>
                <a:gd name="T2" fmla="*/ 64 w 421"/>
                <a:gd name="T3" fmla="*/ 237 h 292"/>
                <a:gd name="T4" fmla="*/ 128 w 421"/>
                <a:gd name="T5" fmla="*/ 210 h 292"/>
                <a:gd name="T6" fmla="*/ 220 w 421"/>
                <a:gd name="T7" fmla="*/ 155 h 292"/>
                <a:gd name="T8" fmla="*/ 247 w 421"/>
                <a:gd name="T9" fmla="*/ 118 h 292"/>
                <a:gd name="T10" fmla="*/ 302 w 421"/>
                <a:gd name="T11" fmla="*/ 82 h 292"/>
                <a:gd name="T12" fmla="*/ 357 w 421"/>
                <a:gd name="T13" fmla="*/ 36 h 292"/>
                <a:gd name="T14" fmla="*/ 421 w 421"/>
                <a:gd name="T15" fmla="*/ 0 h 292"/>
                <a:gd name="T16" fmla="*/ 0 60000 65536"/>
                <a:gd name="T17" fmla="*/ 0 60000 65536"/>
                <a:gd name="T18" fmla="*/ 0 60000 65536"/>
                <a:gd name="T19" fmla="*/ 0 60000 65536"/>
                <a:gd name="T20" fmla="*/ 0 60000 65536"/>
                <a:gd name="T21" fmla="*/ 0 60000 65536"/>
                <a:gd name="T22" fmla="*/ 0 60000 65536"/>
                <a:gd name="T23" fmla="*/ 0 60000 65536"/>
                <a:gd name="T24" fmla="*/ 0 w 421"/>
                <a:gd name="T25" fmla="*/ 0 h 292"/>
                <a:gd name="T26" fmla="*/ 421 w 421"/>
                <a:gd name="T27" fmla="*/ 292 h 2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1" h="292">
                  <a:moveTo>
                    <a:pt x="0" y="292"/>
                  </a:moveTo>
                  <a:cubicBezTo>
                    <a:pt x="21" y="274"/>
                    <a:pt x="41" y="253"/>
                    <a:pt x="64" y="237"/>
                  </a:cubicBezTo>
                  <a:cubicBezTo>
                    <a:pt x="83" y="224"/>
                    <a:pt x="108" y="221"/>
                    <a:pt x="128" y="210"/>
                  </a:cubicBezTo>
                  <a:cubicBezTo>
                    <a:pt x="159" y="193"/>
                    <a:pt x="190" y="174"/>
                    <a:pt x="220" y="155"/>
                  </a:cubicBezTo>
                  <a:cubicBezTo>
                    <a:pt x="229" y="143"/>
                    <a:pt x="236" y="128"/>
                    <a:pt x="247" y="118"/>
                  </a:cubicBezTo>
                  <a:cubicBezTo>
                    <a:pt x="263" y="103"/>
                    <a:pt x="287" y="98"/>
                    <a:pt x="302" y="82"/>
                  </a:cubicBezTo>
                  <a:cubicBezTo>
                    <a:pt x="324" y="59"/>
                    <a:pt x="329" y="50"/>
                    <a:pt x="357" y="36"/>
                  </a:cubicBezTo>
                  <a:cubicBezTo>
                    <a:pt x="376" y="27"/>
                    <a:pt x="421" y="27"/>
                    <a:pt x="421" y="0"/>
                  </a:cubicBezTo>
                </a:path>
              </a:pathLst>
            </a:custGeom>
            <a:noFill/>
            <a:ln w="76200">
              <a:solidFill>
                <a:srgbClr val="CC3300"/>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5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650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65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fontScale="92500"/>
          </a:bodyPr>
          <a:lstStyle/>
          <a:p>
            <a:pPr eaLnBrk="0" hangingPunct="0">
              <a:spcBef>
                <a:spcPct val="75000"/>
              </a:spcBef>
              <a:defRPr/>
            </a:pPr>
            <a:r>
              <a:rPr lang="en-US" altLang="zh-CN" sz="3600" b="1" kern="0" dirty="0">
                <a:latin typeface="Times New Roman"/>
                <a:cs typeface="+mj-cs"/>
              </a:rPr>
              <a:t>Dynamic Programming – top down </a:t>
            </a:r>
            <a:r>
              <a:rPr lang="en-US" altLang="zh-CN" sz="3600" b="1" kern="0" dirty="0" err="1">
                <a:latin typeface="Times New Roman"/>
                <a:cs typeface="+mj-cs"/>
              </a:rPr>
              <a:t>memoization</a:t>
            </a:r>
            <a:r>
              <a:rPr lang="en-US" altLang="zh-CN" sz="3600" b="1" kern="0" dirty="0">
                <a:latin typeface="Times New Roman"/>
                <a:cs typeface="+mj-cs"/>
              </a:rPr>
              <a:t> </a:t>
            </a:r>
            <a:endParaRPr lang="zh-CN" altLang="en-US" sz="3600" kern="0" dirty="0">
              <a:latin typeface="+mj-lt"/>
              <a:cs typeface="+mj-cs"/>
            </a:endParaRPr>
          </a:p>
        </p:txBody>
      </p:sp>
      <p:pic>
        <p:nvPicPr>
          <p:cNvPr id="314370" name="Picture 1" descr="C:\Users\hp\AppData\Roaming\Tencent\Users\648774553\QQ\WinTemp\RichOle\YJ[QRQ4(NAA7H@]ZD]KS`8Y.jpg"/>
          <p:cNvPicPr>
            <a:picLocks noChangeAspect="1" noChangeArrowheads="1"/>
          </p:cNvPicPr>
          <p:nvPr/>
        </p:nvPicPr>
        <p:blipFill>
          <a:blip r:embed="rId2"/>
          <a:srcRect/>
          <a:stretch>
            <a:fillRect/>
          </a:stretch>
        </p:blipFill>
        <p:spPr bwMode="auto">
          <a:xfrm>
            <a:off x="250825" y="1193800"/>
            <a:ext cx="5761038" cy="1931988"/>
          </a:xfrm>
          <a:prstGeom prst="rect">
            <a:avLst/>
          </a:prstGeom>
          <a:noFill/>
          <a:ln w="9525">
            <a:noFill/>
            <a:miter lim="800000"/>
            <a:headEnd/>
            <a:tailEnd/>
          </a:ln>
        </p:spPr>
      </p:pic>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314372" name="Picture 2" descr="C:\Users\hp\AppData\Roaming\Tencent\Users\648774553\QQ\WinTemp\RichOle\LXCOAQBL_P`JK0)~_MVU0RX.jpg"/>
          <p:cNvPicPr>
            <a:picLocks noChangeAspect="1" noChangeArrowheads="1"/>
          </p:cNvPicPr>
          <p:nvPr/>
        </p:nvPicPr>
        <p:blipFill>
          <a:blip r:embed="rId3"/>
          <a:srcRect/>
          <a:stretch>
            <a:fillRect/>
          </a:stretch>
        </p:blipFill>
        <p:spPr bwMode="auto">
          <a:xfrm>
            <a:off x="287338" y="3190875"/>
            <a:ext cx="8296275" cy="3384550"/>
          </a:xfrm>
          <a:prstGeom prst="rect">
            <a:avLst/>
          </a:prstGeom>
          <a:noFill/>
          <a:ln w="9525">
            <a:noFill/>
            <a:miter lim="800000"/>
            <a:headEnd/>
            <a:tailEnd/>
          </a:ln>
        </p:spPr>
      </p:pic>
      <p:sp>
        <p:nvSpPr>
          <p:cNvPr id="314373" name="Text Box 6"/>
          <p:cNvSpPr txBox="1">
            <a:spLocks noChangeArrowheads="1"/>
          </p:cNvSpPr>
          <p:nvPr/>
        </p:nvSpPr>
        <p:spPr bwMode="auto">
          <a:xfrm>
            <a:off x="2700338" y="3716338"/>
            <a:ext cx="3095625" cy="366712"/>
          </a:xfrm>
          <a:prstGeom prst="rect">
            <a:avLst/>
          </a:prstGeom>
          <a:noFill/>
          <a:ln w="9525">
            <a:noFill/>
            <a:miter lim="800000"/>
            <a:headEnd/>
            <a:tailEnd/>
          </a:ln>
        </p:spPr>
        <p:txBody>
          <a:bodyPr>
            <a:spAutoFit/>
          </a:bodyPr>
          <a:lstStyle/>
          <a:p>
            <a:pPr>
              <a:spcBef>
                <a:spcPct val="50000"/>
              </a:spcBef>
            </a:pPr>
            <a:r>
              <a:rPr lang="zh-CN" altLang="en-US">
                <a:solidFill>
                  <a:schemeClr val="accent1"/>
                </a:solidFill>
              </a:rPr>
              <a:t>记录过的子问题则直接返回</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z="3200" smtClean="0"/>
              <a:t>Recursive Solution</a:t>
            </a:r>
          </a:p>
        </p:txBody>
      </p:sp>
      <p:graphicFrame>
        <p:nvGraphicFramePr>
          <p:cNvPr id="15397" name="Object 37"/>
          <p:cNvGraphicFramePr>
            <a:graphicFrameLocks noGrp="1" noChangeAspect="1"/>
          </p:cNvGraphicFramePr>
          <p:nvPr>
            <p:ph idx="1"/>
          </p:nvPr>
        </p:nvGraphicFramePr>
        <p:xfrm>
          <a:off x="430213" y="981075"/>
          <a:ext cx="8208962" cy="1368425"/>
        </p:xfrm>
        <a:graphic>
          <a:graphicData uri="http://schemas.openxmlformats.org/presentationml/2006/ole">
            <p:oleObj spid="_x0000_s15397" name="Equation" r:id="rId3" imgW="4267200" imgH="711200" progId="Equation.3">
              <p:embed/>
            </p:oleObj>
          </a:graphicData>
        </a:graphic>
      </p:graphicFrame>
      <p:graphicFrame>
        <p:nvGraphicFramePr>
          <p:cNvPr id="107728" name="Group 208"/>
          <p:cNvGraphicFramePr>
            <a:graphicFrameLocks noGrp="1"/>
          </p:cNvGraphicFramePr>
          <p:nvPr/>
        </p:nvGraphicFramePr>
        <p:xfrm>
          <a:off x="4419600" y="2362200"/>
          <a:ext cx="4503738" cy="4389438"/>
        </p:xfrm>
        <a:graphic>
          <a:graphicData uri="http://schemas.openxmlformats.org/drawingml/2006/table">
            <a:tbl>
              <a:tblPr/>
              <a:tblGrid>
                <a:gridCol w="312738"/>
                <a:gridCol w="465137"/>
                <a:gridCol w="466725"/>
                <a:gridCol w="465138"/>
                <a:gridCol w="465137"/>
                <a:gridCol w="466725"/>
                <a:gridCol w="465138"/>
                <a:gridCol w="465137"/>
                <a:gridCol w="466725"/>
                <a:gridCol w="465138"/>
              </a:tblGrid>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rgbClr val="010000"/>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rgbClr val="010000"/>
                          </a:solidFill>
                          <a:effectLst/>
                          <a:latin typeface="Times New Roman" pitchFamily="18" charset="0"/>
                          <a:ea typeface="宋体" charset="-122"/>
                        </a:rPr>
                        <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rgbClr val="01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5544" name="Text Box 209"/>
          <p:cNvSpPr txBox="1">
            <a:spLocks noChangeArrowheads="1"/>
          </p:cNvSpPr>
          <p:nvPr/>
        </p:nvSpPr>
        <p:spPr bwMode="auto">
          <a:xfrm>
            <a:off x="457200" y="2590800"/>
            <a:ext cx="3429000" cy="1917700"/>
          </a:xfrm>
          <a:prstGeom prst="rect">
            <a:avLst/>
          </a:prstGeom>
          <a:noFill/>
          <a:ln w="9525">
            <a:noFill/>
            <a:miter lim="800000"/>
            <a:headEnd/>
            <a:tailEnd/>
          </a:ln>
        </p:spPr>
        <p:txBody>
          <a:bodyPr>
            <a:spAutoFit/>
          </a:bodyPr>
          <a:lstStyle/>
          <a:p>
            <a:pPr>
              <a:spcBef>
                <a:spcPct val="50000"/>
              </a:spcBef>
              <a:buFontTx/>
              <a:buChar char="•"/>
            </a:pPr>
            <a:r>
              <a:rPr lang="en-US" altLang="zh-CN" sz="2400">
                <a:latin typeface="Times New Roman" pitchFamily="18" charset="0"/>
              </a:rPr>
              <a:t>Keep track of </a:t>
            </a:r>
            <a:r>
              <a:rPr lang="en-US" altLang="zh-CN" sz="2400" i="1">
                <a:latin typeface="Times New Roman" pitchFamily="18" charset="0"/>
              </a:rPr>
              <a:t>c</a:t>
            </a:r>
            <a:r>
              <a:rPr lang="en-US" altLang="zh-CN" sz="2400">
                <a:latin typeface="Times New Roman" pitchFamily="18" charset="0"/>
              </a:rPr>
              <a:t>[</a:t>
            </a:r>
            <a:r>
              <a:rPr lang="en-US" altLang="zh-CN" sz="2400" i="1">
                <a:latin typeface="Symbol" pitchFamily="18" charset="2"/>
              </a:rPr>
              <a:t>a,b</a:t>
            </a:r>
            <a:r>
              <a:rPr lang="en-US" altLang="zh-CN" sz="2400">
                <a:latin typeface="Times New Roman" pitchFamily="18" charset="0"/>
              </a:rPr>
              <a:t>] in a table of </a:t>
            </a:r>
            <a:r>
              <a:rPr lang="en-US" altLang="zh-CN" sz="2400" i="1">
                <a:latin typeface="Times New Roman" pitchFamily="18" charset="0"/>
              </a:rPr>
              <a:t>nm </a:t>
            </a:r>
            <a:r>
              <a:rPr lang="en-US" altLang="zh-CN" sz="2400">
                <a:latin typeface="Times New Roman" pitchFamily="18" charset="0"/>
              </a:rPr>
              <a:t>entries:</a:t>
            </a:r>
          </a:p>
          <a:p>
            <a:pPr lvl="1">
              <a:spcBef>
                <a:spcPct val="50000"/>
              </a:spcBef>
              <a:buFontTx/>
              <a:buChar char="•"/>
            </a:pPr>
            <a:r>
              <a:rPr lang="en-US" altLang="zh-CN" sz="2400">
                <a:latin typeface="Times New Roman" pitchFamily="18" charset="0"/>
              </a:rPr>
              <a:t>top/down </a:t>
            </a:r>
          </a:p>
          <a:p>
            <a:pPr lvl="1">
              <a:spcBef>
                <a:spcPct val="50000"/>
              </a:spcBef>
              <a:buFontTx/>
              <a:buChar char="•"/>
            </a:pPr>
            <a:r>
              <a:rPr lang="en-US" altLang="zh-CN" sz="2400">
                <a:latin typeface="Times New Roman" pitchFamily="18" charset="0"/>
              </a:rPr>
              <a:t>bottom/up</a:t>
            </a:r>
            <a:endParaRPr lang="en-US" altLang="zh-CN" sz="2400" i="1">
              <a:latin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28600"/>
            <a:ext cx="9555163" cy="927100"/>
          </a:xfrm>
        </p:spPr>
        <p:txBody>
          <a:bodyPr rtlCol="0"/>
          <a:lstStyle/>
          <a:p>
            <a:pPr fontAlgn="auto">
              <a:spcAft>
                <a:spcPts val="0"/>
              </a:spcAft>
              <a:defRPr/>
            </a:pPr>
            <a:r>
              <a:rPr lang="en-US" altLang="zh-CN" smtClean="0"/>
              <a:t>Computing the length of an LCS</a:t>
            </a:r>
          </a:p>
        </p:txBody>
      </p:sp>
      <p:sp>
        <p:nvSpPr>
          <p:cNvPr id="70659" name="Rectangle 3"/>
          <p:cNvSpPr>
            <a:spLocks noGrp="1" noChangeArrowheads="1"/>
          </p:cNvSpPr>
          <p:nvPr>
            <p:ph type="body" idx="1"/>
          </p:nvPr>
        </p:nvSpPr>
        <p:spPr>
          <a:xfrm>
            <a:off x="228600" y="1066800"/>
            <a:ext cx="5334000" cy="57912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381000" indent="-381000" fontAlgn="auto">
              <a:lnSpc>
                <a:spcPct val="80000"/>
              </a:lnSpc>
              <a:spcAft>
                <a:spcPts val="0"/>
              </a:spcAft>
              <a:buFont typeface="Wingdings" pitchFamily="2" charset="2"/>
              <a:buNone/>
              <a:defRPr/>
            </a:pPr>
            <a:r>
              <a:rPr lang="en-US" altLang="zh-CN" sz="2000" b="1" u="sng" dirty="0" smtClean="0"/>
              <a:t>LCS-LENGTH (</a:t>
            </a:r>
            <a:r>
              <a:rPr lang="en-US" altLang="zh-CN" sz="2000" b="1" i="1" u="sng" dirty="0" smtClean="0"/>
              <a:t>X, Y</a:t>
            </a:r>
            <a:r>
              <a:rPr lang="en-US" altLang="zh-CN" sz="2000" b="1" u="sng" dirty="0" smtClean="0"/>
              <a:t>)</a:t>
            </a:r>
          </a:p>
          <a:p>
            <a:pPr marL="381000" indent="-381000" fontAlgn="auto">
              <a:lnSpc>
                <a:spcPct val="80000"/>
              </a:lnSpc>
              <a:spcAft>
                <a:spcPts val="0"/>
              </a:spcAft>
              <a:buFont typeface="Wingdings" pitchFamily="2" charset="2"/>
              <a:buAutoNum type="arabicPeriod"/>
              <a:defRPr/>
            </a:pPr>
            <a:r>
              <a:rPr lang="en-US" altLang="zh-CN" sz="2000" i="1" dirty="0" smtClean="0"/>
              <a:t>m</a:t>
            </a:r>
            <a:r>
              <a:rPr lang="en-US" altLang="zh-CN" sz="2000" b="1" dirty="0" smtClean="0"/>
              <a:t> </a:t>
            </a:r>
            <a:r>
              <a:rPr lang="en-US" altLang="zh-CN" sz="2000" dirty="0" smtClean="0"/>
              <a:t>← </a:t>
            </a:r>
            <a:r>
              <a:rPr lang="en-US" altLang="zh-CN" sz="2000" i="1" dirty="0" smtClean="0"/>
              <a:t>length</a:t>
            </a:r>
            <a:r>
              <a:rPr lang="en-US" altLang="zh-CN" sz="2000" dirty="0" smtClean="0"/>
              <a:t>[</a:t>
            </a:r>
            <a:r>
              <a:rPr lang="en-US" altLang="zh-CN" sz="2000" i="1" dirty="0" smtClean="0"/>
              <a:t>X</a:t>
            </a:r>
            <a:r>
              <a:rPr lang="en-US" altLang="zh-CN" sz="2000" dirty="0" smtClean="0"/>
              <a:t>]</a:t>
            </a:r>
          </a:p>
          <a:p>
            <a:pPr marL="381000" indent="-381000" fontAlgn="auto">
              <a:lnSpc>
                <a:spcPct val="80000"/>
              </a:lnSpc>
              <a:spcAft>
                <a:spcPts val="0"/>
              </a:spcAft>
              <a:buFont typeface="Wingdings" pitchFamily="2" charset="2"/>
              <a:buAutoNum type="arabicPeriod"/>
              <a:defRPr/>
            </a:pPr>
            <a:r>
              <a:rPr lang="en-US" altLang="zh-CN" sz="2000" i="1" dirty="0" smtClean="0"/>
              <a:t>n</a:t>
            </a:r>
            <a:r>
              <a:rPr lang="en-US" altLang="zh-CN" sz="2000" b="1" dirty="0" smtClean="0"/>
              <a:t> </a:t>
            </a:r>
            <a:r>
              <a:rPr lang="en-US" altLang="zh-CN" sz="2000" dirty="0" smtClean="0"/>
              <a:t>← </a:t>
            </a:r>
            <a:r>
              <a:rPr lang="en-US" altLang="zh-CN" sz="2000" i="1" dirty="0" smtClean="0"/>
              <a:t>length</a:t>
            </a:r>
            <a:r>
              <a:rPr lang="en-US" altLang="zh-CN" sz="2000" dirty="0" smtClean="0"/>
              <a:t>[</a:t>
            </a:r>
            <a:r>
              <a:rPr lang="en-US" altLang="zh-CN" sz="2000" i="1" dirty="0" smtClean="0"/>
              <a:t>Y</a:t>
            </a:r>
            <a:r>
              <a:rPr lang="en-US" altLang="zh-CN" sz="2000" dirty="0" smtClean="0"/>
              <a:t>]</a:t>
            </a:r>
            <a:endParaRPr lang="en-US" altLang="zh-CN" sz="2000" b="1" i="1" dirty="0" smtClean="0"/>
          </a:p>
          <a:p>
            <a:pPr marL="381000" indent="-381000" fontAlgn="auto">
              <a:lnSpc>
                <a:spcPct val="80000"/>
              </a:lnSpc>
              <a:spcAft>
                <a:spcPts val="0"/>
              </a:spcAft>
              <a:buFont typeface="Wingdings" pitchFamily="2" charset="2"/>
              <a:buAutoNum type="arabicPeriod"/>
              <a:defRPr/>
            </a:pPr>
            <a:r>
              <a:rPr lang="en-US" altLang="zh-CN" sz="2000" b="1" dirty="0" smtClean="0"/>
              <a:t>for </a:t>
            </a:r>
            <a:r>
              <a:rPr lang="en-US" altLang="zh-CN" sz="2000" i="1" dirty="0" err="1" smtClean="0"/>
              <a:t>i</a:t>
            </a:r>
            <a:r>
              <a:rPr lang="en-US" altLang="zh-CN" sz="2000" i="1" dirty="0" smtClean="0"/>
              <a:t> </a:t>
            </a:r>
            <a:r>
              <a:rPr lang="en-US" altLang="zh-CN" sz="2000" dirty="0" smtClean="0"/>
              <a:t>← 1 </a:t>
            </a:r>
            <a:r>
              <a:rPr lang="en-US" altLang="zh-CN" sz="2000" b="1" dirty="0" smtClean="0"/>
              <a:t>to </a:t>
            </a:r>
            <a:r>
              <a:rPr lang="en-US" altLang="zh-CN" sz="2000" i="1" dirty="0" smtClean="0"/>
              <a:t>m</a:t>
            </a:r>
          </a:p>
          <a:p>
            <a:pPr marL="381000" indent="-3810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c</a:t>
            </a:r>
            <a:r>
              <a:rPr lang="en-US" altLang="zh-CN" sz="2000" dirty="0" smtClean="0"/>
              <a:t>[</a:t>
            </a:r>
            <a:r>
              <a:rPr lang="en-US" altLang="zh-CN" sz="2000" i="1" dirty="0" err="1" smtClean="0"/>
              <a:t>i</a:t>
            </a:r>
            <a:r>
              <a:rPr lang="en-US" altLang="zh-CN" sz="2000" i="1" dirty="0" smtClean="0"/>
              <a:t>, </a:t>
            </a:r>
            <a:r>
              <a:rPr lang="en-US" altLang="zh-CN" sz="2000" dirty="0" smtClean="0"/>
              <a:t>0] ← 0</a:t>
            </a:r>
          </a:p>
          <a:p>
            <a:pPr marL="381000" indent="-381000" fontAlgn="auto">
              <a:lnSpc>
                <a:spcPct val="80000"/>
              </a:lnSpc>
              <a:spcAft>
                <a:spcPts val="0"/>
              </a:spcAft>
              <a:buFont typeface="Wingdings" pitchFamily="2" charset="2"/>
              <a:buAutoNum type="arabicPeriod"/>
              <a:defRPr/>
            </a:pPr>
            <a:r>
              <a:rPr lang="en-US" altLang="zh-CN" sz="2000" b="1" dirty="0" smtClean="0"/>
              <a:t>for </a:t>
            </a:r>
            <a:r>
              <a:rPr lang="en-US" altLang="zh-CN" sz="2000" i="1" dirty="0" smtClean="0"/>
              <a:t>j </a:t>
            </a:r>
            <a:r>
              <a:rPr lang="en-US" altLang="zh-CN" sz="2000" dirty="0" smtClean="0"/>
              <a:t>← 0 </a:t>
            </a:r>
            <a:r>
              <a:rPr lang="en-US" altLang="zh-CN" sz="2000" b="1" dirty="0" smtClean="0"/>
              <a:t>to </a:t>
            </a:r>
            <a:r>
              <a:rPr lang="en-US" altLang="zh-CN" sz="2000" i="1" dirty="0" smtClean="0"/>
              <a:t>n</a:t>
            </a:r>
          </a:p>
          <a:p>
            <a:pPr marL="381000" indent="-381000" fontAlgn="auto">
              <a:lnSpc>
                <a:spcPct val="80000"/>
              </a:lnSpc>
              <a:spcAft>
                <a:spcPts val="0"/>
              </a:spcAft>
              <a:buFont typeface="Wingdings" pitchFamily="2" charset="2"/>
              <a:buAutoNum type="arabicPeriod"/>
              <a:defRPr/>
            </a:pPr>
            <a:r>
              <a:rPr lang="en-US" altLang="zh-CN" sz="2000" b="1" dirty="0" smtClean="0"/>
              <a:t>     do </a:t>
            </a:r>
            <a:r>
              <a:rPr lang="en-US" altLang="zh-CN" sz="2000" i="1" dirty="0" smtClean="0"/>
              <a:t>c</a:t>
            </a:r>
            <a:r>
              <a:rPr lang="en-US" altLang="zh-CN" sz="2000" dirty="0" smtClean="0"/>
              <a:t>[0</a:t>
            </a:r>
            <a:r>
              <a:rPr lang="en-US" altLang="zh-CN" sz="2000" i="1" dirty="0" smtClean="0"/>
              <a:t>, j </a:t>
            </a:r>
            <a:r>
              <a:rPr lang="en-US" altLang="zh-CN" sz="2000" dirty="0" smtClean="0"/>
              <a:t>] ← 0</a:t>
            </a:r>
          </a:p>
          <a:p>
            <a:pPr marL="381000" indent="-381000" fontAlgn="auto">
              <a:lnSpc>
                <a:spcPct val="80000"/>
              </a:lnSpc>
              <a:spcAft>
                <a:spcPts val="0"/>
              </a:spcAft>
              <a:buFont typeface="Wingdings" pitchFamily="2" charset="2"/>
              <a:buAutoNum type="arabicPeriod"/>
              <a:defRPr/>
            </a:pPr>
            <a:r>
              <a:rPr lang="en-US" altLang="zh-CN" sz="2000" b="1" dirty="0" smtClean="0"/>
              <a:t>for </a:t>
            </a:r>
            <a:r>
              <a:rPr lang="en-US" altLang="zh-CN" sz="2000" i="1" dirty="0" err="1" smtClean="0"/>
              <a:t>i</a:t>
            </a:r>
            <a:r>
              <a:rPr lang="en-US" altLang="zh-CN" sz="2000" i="1" dirty="0" smtClean="0"/>
              <a:t> </a:t>
            </a:r>
            <a:r>
              <a:rPr lang="en-US" altLang="zh-CN" sz="2000" dirty="0" smtClean="0"/>
              <a:t>← 1 </a:t>
            </a:r>
            <a:r>
              <a:rPr lang="en-US" altLang="zh-CN" sz="2000" b="1" dirty="0" smtClean="0"/>
              <a:t>to </a:t>
            </a:r>
            <a:r>
              <a:rPr lang="en-US" altLang="zh-CN" sz="2000" i="1" dirty="0" smtClean="0"/>
              <a:t>m</a:t>
            </a:r>
          </a:p>
          <a:p>
            <a:pPr marL="381000" indent="-381000" fontAlgn="auto">
              <a:lnSpc>
                <a:spcPct val="80000"/>
              </a:lnSpc>
              <a:spcAft>
                <a:spcPts val="0"/>
              </a:spcAft>
              <a:buFont typeface="Wingdings" pitchFamily="2" charset="2"/>
              <a:buAutoNum type="arabicPeriod"/>
              <a:defRPr/>
            </a:pPr>
            <a:r>
              <a:rPr lang="en-US" altLang="zh-CN" sz="2000" b="1" dirty="0" smtClean="0"/>
              <a:t>      do for </a:t>
            </a:r>
            <a:r>
              <a:rPr lang="en-US" altLang="zh-CN" sz="2000" i="1" dirty="0" smtClean="0"/>
              <a:t>j </a:t>
            </a:r>
            <a:r>
              <a:rPr lang="en-US" altLang="zh-CN" sz="2000" dirty="0" smtClean="0"/>
              <a:t>← 1 </a:t>
            </a:r>
            <a:r>
              <a:rPr lang="en-US" altLang="zh-CN" sz="2000" b="1" dirty="0" smtClean="0"/>
              <a:t>to </a:t>
            </a:r>
            <a:r>
              <a:rPr lang="en-US" altLang="zh-CN" sz="2000" i="1" dirty="0" smtClean="0"/>
              <a:t>n</a:t>
            </a:r>
          </a:p>
          <a:p>
            <a:pPr marL="381000" indent="-381000" fontAlgn="auto">
              <a:lnSpc>
                <a:spcPct val="80000"/>
              </a:lnSpc>
              <a:spcAft>
                <a:spcPts val="0"/>
              </a:spcAft>
              <a:buFont typeface="Wingdings" pitchFamily="2" charset="2"/>
              <a:buAutoNum type="arabicPeriod"/>
              <a:defRPr/>
            </a:pPr>
            <a:r>
              <a:rPr lang="en-US" altLang="zh-CN" sz="2000" b="1" dirty="0" smtClean="0"/>
              <a:t>           do if </a:t>
            </a:r>
            <a:r>
              <a:rPr lang="en-US" altLang="zh-CN" sz="2000" i="1" dirty="0" smtClean="0"/>
              <a:t>x</a:t>
            </a:r>
            <a:r>
              <a:rPr lang="en-US" altLang="zh-CN" sz="2000" i="1" baseline="-25000" dirty="0" smtClean="0"/>
              <a:t>i</a:t>
            </a:r>
            <a:r>
              <a:rPr lang="en-US" altLang="zh-CN" sz="2000" i="1" dirty="0" smtClean="0"/>
              <a:t> </a:t>
            </a:r>
            <a:r>
              <a:rPr lang="en-US" altLang="zh-CN" sz="2000" dirty="0" smtClean="0"/>
              <a:t>= </a:t>
            </a:r>
            <a:r>
              <a:rPr lang="en-US" altLang="zh-CN" sz="2000" i="1" dirty="0" err="1" smtClean="0"/>
              <a:t>y</a:t>
            </a:r>
            <a:r>
              <a:rPr lang="en-US" altLang="zh-CN" sz="2000" i="1" baseline="-25000" dirty="0" err="1" smtClean="0"/>
              <a:t>j</a:t>
            </a:r>
            <a:endParaRPr lang="en-US" altLang="zh-CN" sz="2000" i="1" baseline="-25000" dirty="0" smtClean="0"/>
          </a:p>
          <a:p>
            <a:pPr marL="381000" indent="-381000" fontAlgn="auto">
              <a:lnSpc>
                <a:spcPct val="80000"/>
              </a:lnSpc>
              <a:spcAft>
                <a:spcPts val="0"/>
              </a:spcAft>
              <a:buFont typeface="Wingdings" pitchFamily="2" charset="2"/>
              <a:buAutoNum type="arabicPeriod"/>
              <a:defRPr/>
            </a:pPr>
            <a:r>
              <a:rPr lang="en-US" altLang="zh-CN" sz="2000" b="1" dirty="0" smtClean="0"/>
              <a:t>                    then </a:t>
            </a:r>
            <a:r>
              <a:rPr lang="en-US" altLang="zh-CN" sz="2000" i="1" dirty="0" smtClean="0"/>
              <a:t>c</a:t>
            </a:r>
            <a:r>
              <a:rPr lang="en-US" altLang="zh-CN" sz="2000" dirty="0" smtClean="0"/>
              <a:t>[</a:t>
            </a:r>
            <a:r>
              <a:rPr lang="en-US" altLang="zh-CN" sz="2000" i="1" dirty="0" err="1" smtClean="0"/>
              <a:t>i</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smtClean="0"/>
              <a:t>i</a:t>
            </a:r>
            <a:r>
              <a:rPr lang="en-US" altLang="zh-CN" sz="2000" i="1" dirty="0" smtClean="0">
                <a:sym typeface="Symbol" pitchFamily="18" charset="2"/>
              </a:rPr>
              <a:t></a:t>
            </a:r>
            <a:r>
              <a:rPr lang="en-US" altLang="zh-CN" sz="2000" dirty="0" smtClean="0"/>
              <a:t>1,</a:t>
            </a:r>
            <a:r>
              <a:rPr lang="en-US" altLang="zh-CN" sz="2000" i="1" dirty="0" smtClean="0"/>
              <a:t> j</a:t>
            </a:r>
            <a:r>
              <a:rPr lang="en-US" altLang="zh-CN" sz="2000" i="1" dirty="0" smtClean="0">
                <a:sym typeface="Symbol" pitchFamily="18" charset="2"/>
              </a:rPr>
              <a:t></a:t>
            </a:r>
            <a:r>
              <a:rPr lang="en-US" altLang="zh-CN" sz="2000" dirty="0" smtClean="0"/>
              <a:t>1] + 1</a:t>
            </a:r>
          </a:p>
          <a:p>
            <a:pPr marL="381000" indent="-381000" fontAlgn="auto">
              <a:lnSpc>
                <a:spcPct val="80000"/>
              </a:lnSpc>
              <a:spcAft>
                <a:spcPts val="0"/>
              </a:spcAft>
              <a:buFont typeface="Wingdings" pitchFamily="2" charset="2"/>
              <a:buAutoNum type="arabicPeriod"/>
              <a:defRPr/>
            </a:pPr>
            <a:r>
              <a:rPr lang="en-US" altLang="zh-CN" sz="2000" i="1" dirty="0" smtClean="0"/>
              <a:t>                             b</a:t>
            </a:r>
            <a:r>
              <a:rPr lang="en-US" altLang="zh-CN" sz="2000" dirty="0" smtClean="0"/>
              <a:t>[</a:t>
            </a:r>
            <a:r>
              <a:rPr lang="en-US" altLang="zh-CN" sz="2000" i="1" dirty="0" err="1" smtClean="0"/>
              <a:t>i</a:t>
            </a:r>
            <a:r>
              <a:rPr lang="en-US" altLang="zh-CN" sz="2000" i="1" dirty="0" smtClean="0"/>
              <a:t>, j </a:t>
            </a:r>
            <a:r>
              <a:rPr lang="en-US" altLang="zh-CN" sz="2000" dirty="0" smtClean="0"/>
              <a:t>] ← “   ”</a:t>
            </a:r>
          </a:p>
          <a:p>
            <a:pPr marL="381000" indent="-381000" fontAlgn="auto">
              <a:lnSpc>
                <a:spcPct val="80000"/>
              </a:lnSpc>
              <a:spcAft>
                <a:spcPts val="0"/>
              </a:spcAft>
              <a:buFont typeface="Wingdings" pitchFamily="2" charset="2"/>
              <a:buAutoNum type="arabicPeriod"/>
              <a:defRPr/>
            </a:pPr>
            <a:r>
              <a:rPr lang="en-US" altLang="zh-CN" sz="2000" b="1" dirty="0" smtClean="0"/>
              <a:t>                    else if </a:t>
            </a:r>
            <a:r>
              <a:rPr lang="en-US" altLang="zh-CN" sz="2000" i="1" dirty="0" smtClean="0"/>
              <a:t>c</a:t>
            </a:r>
            <a:r>
              <a:rPr lang="en-US" altLang="zh-CN" sz="2000" dirty="0" smtClean="0"/>
              <a:t>[</a:t>
            </a:r>
            <a:r>
              <a:rPr lang="en-US" altLang="zh-CN" sz="2000" i="1" dirty="0" smtClean="0"/>
              <a:t>i</a:t>
            </a:r>
            <a:r>
              <a:rPr lang="en-US" altLang="zh-CN" sz="2000" i="1" dirty="0" smtClean="0">
                <a:sym typeface="Symbol" pitchFamily="18" charset="2"/>
              </a:rPr>
              <a:t></a:t>
            </a:r>
            <a:r>
              <a:rPr lang="en-US" altLang="zh-CN" sz="2000" dirty="0" smtClean="0"/>
              <a:t>1</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err="1" smtClean="0"/>
              <a:t>i</a:t>
            </a:r>
            <a:r>
              <a:rPr lang="en-US" altLang="zh-CN" sz="2000" dirty="0" smtClean="0"/>
              <a:t>,</a:t>
            </a:r>
            <a:r>
              <a:rPr lang="en-US" altLang="zh-CN" sz="2000" i="1" dirty="0" smtClean="0"/>
              <a:t> j</a:t>
            </a:r>
            <a:r>
              <a:rPr lang="en-US" altLang="zh-CN" sz="2000" i="1" dirty="0" smtClean="0">
                <a:sym typeface="Symbol" pitchFamily="18" charset="2"/>
              </a:rPr>
              <a:t></a:t>
            </a:r>
            <a:r>
              <a:rPr lang="en-US" altLang="zh-CN" sz="2000" dirty="0" smtClean="0"/>
              <a:t>1]</a:t>
            </a:r>
          </a:p>
          <a:p>
            <a:pPr marL="381000" indent="-381000" fontAlgn="auto">
              <a:lnSpc>
                <a:spcPct val="80000"/>
              </a:lnSpc>
              <a:spcAft>
                <a:spcPts val="0"/>
              </a:spcAft>
              <a:buFont typeface="Wingdings" pitchFamily="2" charset="2"/>
              <a:buAutoNum type="arabicPeriod"/>
              <a:defRPr/>
            </a:pPr>
            <a:r>
              <a:rPr lang="en-US" altLang="zh-CN" sz="2000" b="1" dirty="0" smtClean="0"/>
              <a:t>                           then </a:t>
            </a:r>
            <a:r>
              <a:rPr lang="en-US" altLang="zh-CN" sz="2000" i="1" dirty="0" smtClean="0"/>
              <a:t>c</a:t>
            </a:r>
            <a:r>
              <a:rPr lang="en-US" altLang="zh-CN" sz="2000" dirty="0" smtClean="0"/>
              <a:t>[</a:t>
            </a:r>
            <a:r>
              <a:rPr lang="en-US" altLang="zh-CN" sz="2000" i="1" dirty="0" err="1" smtClean="0"/>
              <a:t>i</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err="1" smtClean="0"/>
              <a:t>i</a:t>
            </a:r>
            <a:r>
              <a:rPr lang="en-US" altLang="zh-CN" sz="2000" i="1" dirty="0" smtClean="0">
                <a:sym typeface="Symbol" pitchFamily="18" charset="2"/>
              </a:rPr>
              <a:t></a:t>
            </a:r>
            <a:r>
              <a:rPr lang="en-US" altLang="zh-CN" sz="2000" dirty="0" smtClean="0"/>
              <a:t> 1,</a:t>
            </a:r>
            <a:r>
              <a:rPr lang="en-US" altLang="zh-CN" sz="2000" i="1" dirty="0" smtClean="0"/>
              <a:t> j </a:t>
            </a:r>
            <a:r>
              <a:rPr lang="en-US" altLang="zh-CN" sz="2000" dirty="0" smtClean="0"/>
              <a:t>]</a:t>
            </a:r>
          </a:p>
          <a:p>
            <a:pPr marL="381000" indent="-381000" fontAlgn="auto">
              <a:lnSpc>
                <a:spcPct val="80000"/>
              </a:lnSpc>
              <a:spcAft>
                <a:spcPts val="0"/>
              </a:spcAft>
              <a:buFont typeface="Wingdings" pitchFamily="2" charset="2"/>
              <a:buAutoNum type="arabicPeriod"/>
              <a:defRPr/>
            </a:pPr>
            <a:r>
              <a:rPr lang="en-US" altLang="zh-CN" sz="2000" i="1" dirty="0" smtClean="0"/>
              <a:t>                                    b</a:t>
            </a:r>
            <a:r>
              <a:rPr lang="en-US" altLang="zh-CN" sz="2000" dirty="0" smtClean="0"/>
              <a:t>[</a:t>
            </a:r>
            <a:r>
              <a:rPr lang="en-US" altLang="zh-CN" sz="2000" i="1" dirty="0" err="1" smtClean="0"/>
              <a:t>i</a:t>
            </a:r>
            <a:r>
              <a:rPr lang="en-US" altLang="zh-CN" sz="2000" i="1" dirty="0" smtClean="0"/>
              <a:t>, j </a:t>
            </a:r>
            <a:r>
              <a:rPr lang="en-US" altLang="zh-CN" sz="2000" dirty="0" smtClean="0"/>
              <a:t>] ← “↑”</a:t>
            </a:r>
          </a:p>
          <a:p>
            <a:pPr marL="381000" indent="-381000" fontAlgn="auto">
              <a:lnSpc>
                <a:spcPct val="80000"/>
              </a:lnSpc>
              <a:spcAft>
                <a:spcPts val="0"/>
              </a:spcAft>
              <a:buFont typeface="Wingdings" pitchFamily="2" charset="2"/>
              <a:buAutoNum type="arabicPeriod"/>
              <a:defRPr/>
            </a:pPr>
            <a:r>
              <a:rPr lang="en-US" altLang="zh-CN" sz="2000" b="1" dirty="0" smtClean="0"/>
              <a:t>                            else </a:t>
            </a:r>
            <a:r>
              <a:rPr lang="en-US" altLang="zh-CN" sz="2000" i="1" dirty="0" smtClean="0"/>
              <a:t>c</a:t>
            </a:r>
            <a:r>
              <a:rPr lang="en-US" altLang="zh-CN" sz="2000" dirty="0" smtClean="0"/>
              <a:t>[</a:t>
            </a:r>
            <a:r>
              <a:rPr lang="en-US" altLang="zh-CN" sz="2000" i="1" dirty="0" err="1" smtClean="0"/>
              <a:t>i</a:t>
            </a:r>
            <a:r>
              <a:rPr lang="en-US" altLang="zh-CN" sz="2000" i="1" dirty="0" smtClean="0"/>
              <a:t>, j </a:t>
            </a:r>
            <a:r>
              <a:rPr lang="en-US" altLang="zh-CN" sz="2000" dirty="0" smtClean="0"/>
              <a:t>] ← </a:t>
            </a:r>
            <a:r>
              <a:rPr lang="en-US" altLang="zh-CN" sz="2000" i="1" dirty="0" smtClean="0"/>
              <a:t>c</a:t>
            </a:r>
            <a:r>
              <a:rPr lang="en-US" altLang="zh-CN" sz="2000" dirty="0" smtClean="0"/>
              <a:t>[</a:t>
            </a:r>
            <a:r>
              <a:rPr lang="en-US" altLang="zh-CN" sz="2000" i="1" dirty="0" err="1" smtClean="0"/>
              <a:t>i</a:t>
            </a:r>
            <a:r>
              <a:rPr lang="en-US" altLang="zh-CN" sz="2000" dirty="0" smtClean="0"/>
              <a:t>,</a:t>
            </a:r>
            <a:r>
              <a:rPr lang="en-US" altLang="zh-CN" sz="2000" i="1" dirty="0" smtClean="0"/>
              <a:t> j</a:t>
            </a:r>
            <a:r>
              <a:rPr lang="en-US" altLang="zh-CN" sz="2000" i="1" dirty="0" smtClean="0">
                <a:sym typeface="Symbol" pitchFamily="18" charset="2"/>
              </a:rPr>
              <a:t></a:t>
            </a:r>
            <a:r>
              <a:rPr lang="en-US" altLang="zh-CN" sz="2000" dirty="0" smtClean="0"/>
              <a:t>1]</a:t>
            </a:r>
          </a:p>
          <a:p>
            <a:pPr marL="381000" indent="-381000" fontAlgn="auto">
              <a:lnSpc>
                <a:spcPct val="80000"/>
              </a:lnSpc>
              <a:spcAft>
                <a:spcPts val="0"/>
              </a:spcAft>
              <a:buFont typeface="Wingdings" pitchFamily="2" charset="2"/>
              <a:buAutoNum type="arabicPeriod"/>
              <a:defRPr/>
            </a:pPr>
            <a:r>
              <a:rPr lang="en-US" altLang="zh-CN" sz="2000" i="1" dirty="0" smtClean="0"/>
              <a:t>                                   b</a:t>
            </a:r>
            <a:r>
              <a:rPr lang="en-US" altLang="zh-CN" sz="2000" dirty="0" smtClean="0"/>
              <a:t>[</a:t>
            </a:r>
            <a:r>
              <a:rPr lang="en-US" altLang="zh-CN" sz="2000" i="1" dirty="0" err="1" smtClean="0"/>
              <a:t>i</a:t>
            </a:r>
            <a:r>
              <a:rPr lang="en-US" altLang="zh-CN" sz="2000" i="1" dirty="0" smtClean="0"/>
              <a:t>, j </a:t>
            </a:r>
            <a:r>
              <a:rPr lang="en-US" altLang="zh-CN" sz="2000" dirty="0" smtClean="0"/>
              <a:t>] ← “←”</a:t>
            </a:r>
          </a:p>
          <a:p>
            <a:pPr marL="381000" indent="-381000" fontAlgn="auto">
              <a:lnSpc>
                <a:spcPct val="80000"/>
              </a:lnSpc>
              <a:spcAft>
                <a:spcPts val="0"/>
              </a:spcAft>
              <a:buFont typeface="Wingdings" pitchFamily="2" charset="2"/>
              <a:buAutoNum type="arabicPeriod"/>
              <a:defRPr/>
            </a:pPr>
            <a:r>
              <a:rPr lang="en-US" altLang="zh-CN" sz="2000" b="1" dirty="0" smtClean="0"/>
              <a:t>return </a:t>
            </a:r>
            <a:r>
              <a:rPr lang="en-US" altLang="zh-CN" sz="2000" i="1" dirty="0" smtClean="0"/>
              <a:t>c </a:t>
            </a:r>
            <a:r>
              <a:rPr lang="en-US" altLang="zh-CN" sz="2000" dirty="0" smtClean="0"/>
              <a:t>and </a:t>
            </a:r>
            <a:r>
              <a:rPr lang="en-US" altLang="zh-CN" sz="2000" i="1" dirty="0" smtClean="0"/>
              <a:t>b</a:t>
            </a:r>
            <a:endParaRPr lang="en-US" altLang="zh-CN" sz="2000" dirty="0" smtClean="0"/>
          </a:p>
          <a:p>
            <a:pPr marL="381000" indent="-381000" fontAlgn="auto">
              <a:lnSpc>
                <a:spcPct val="80000"/>
              </a:lnSpc>
              <a:spcAft>
                <a:spcPts val="0"/>
              </a:spcAft>
              <a:buFont typeface="Arial" pitchFamily="34" charset="0"/>
              <a:buChar char="•"/>
              <a:defRPr/>
            </a:pPr>
            <a:endParaRPr lang="en-US" altLang="zh-CN" sz="2000" dirty="0" smtClean="0"/>
          </a:p>
        </p:txBody>
      </p:sp>
      <p:sp>
        <p:nvSpPr>
          <p:cNvPr id="399363" name="Line 4"/>
          <p:cNvSpPr>
            <a:spLocks noChangeShapeType="1"/>
          </p:cNvSpPr>
          <p:nvPr/>
        </p:nvSpPr>
        <p:spPr bwMode="auto">
          <a:xfrm flipH="1" flipV="1">
            <a:off x="3348038" y="4437063"/>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399364" name="Rectangle 5"/>
          <p:cNvSpPr>
            <a:spLocks noChangeArrowheads="1"/>
          </p:cNvSpPr>
          <p:nvPr/>
        </p:nvSpPr>
        <p:spPr bwMode="auto">
          <a:xfrm>
            <a:off x="5562600" y="1268413"/>
            <a:ext cx="3581400" cy="1006475"/>
          </a:xfrm>
          <a:prstGeom prst="rect">
            <a:avLst/>
          </a:prstGeom>
          <a:noFill/>
          <a:ln w="9525">
            <a:noFill/>
            <a:miter lim="800000"/>
            <a:headEnd/>
            <a:tailEnd/>
          </a:ln>
        </p:spPr>
        <p:txBody>
          <a:bodyPr>
            <a:spAutoFit/>
          </a:bodyPr>
          <a:lstStyle/>
          <a:p>
            <a:r>
              <a:rPr lang="en-US" altLang="zh-CN" sz="2000" i="1">
                <a:latin typeface="Calibri" pitchFamily="34" charset="0"/>
              </a:rPr>
              <a:t>b</a:t>
            </a:r>
            <a:r>
              <a:rPr lang="en-US" altLang="zh-CN" sz="2000">
                <a:latin typeface="Calibri" pitchFamily="34" charset="0"/>
              </a:rPr>
              <a:t>[</a:t>
            </a:r>
            <a:r>
              <a:rPr lang="en-US" altLang="zh-CN" sz="2000" i="1">
                <a:latin typeface="Calibri" pitchFamily="34" charset="0"/>
              </a:rPr>
              <a:t>i, j </a:t>
            </a:r>
            <a:r>
              <a:rPr lang="en-US" altLang="zh-CN" sz="2000">
                <a:latin typeface="Calibri" pitchFamily="34" charset="0"/>
              </a:rPr>
              <a:t>] </a:t>
            </a:r>
            <a:r>
              <a:rPr lang="en-US" altLang="zh-CN" sz="2000">
                <a:solidFill>
                  <a:schemeClr val="accent1"/>
                </a:solidFill>
                <a:latin typeface="Calibri" pitchFamily="34" charset="0"/>
              </a:rPr>
              <a:t>points to table entry whose subproblem we used in solving LCS of </a:t>
            </a:r>
            <a:r>
              <a:rPr lang="en-US" altLang="zh-CN" sz="2000" i="1">
                <a:solidFill>
                  <a:schemeClr val="accent1"/>
                </a:solidFill>
                <a:latin typeface="Calibri" pitchFamily="34" charset="0"/>
              </a:rPr>
              <a:t>X</a:t>
            </a:r>
            <a:r>
              <a:rPr lang="en-US" altLang="zh-CN" sz="2000" i="1" baseline="-25000">
                <a:solidFill>
                  <a:schemeClr val="accent1"/>
                </a:solidFill>
                <a:latin typeface="Calibri" pitchFamily="34" charset="0"/>
              </a:rPr>
              <a:t>i   </a:t>
            </a:r>
            <a:r>
              <a:rPr lang="en-US" altLang="zh-CN" sz="2000">
                <a:solidFill>
                  <a:schemeClr val="accent1"/>
                </a:solidFill>
                <a:latin typeface="Calibri" pitchFamily="34" charset="0"/>
              </a:rPr>
              <a:t>and </a:t>
            </a:r>
            <a:r>
              <a:rPr lang="en-US" altLang="zh-CN" sz="2000" i="1">
                <a:solidFill>
                  <a:schemeClr val="accent1"/>
                </a:solidFill>
                <a:latin typeface="Calibri" pitchFamily="34" charset="0"/>
              </a:rPr>
              <a:t>Y</a:t>
            </a:r>
            <a:r>
              <a:rPr lang="en-US" altLang="zh-CN" sz="2000" i="1" baseline="-25000">
                <a:solidFill>
                  <a:schemeClr val="accent1"/>
                </a:solidFill>
                <a:latin typeface="Calibri" pitchFamily="34" charset="0"/>
              </a:rPr>
              <a:t>j</a:t>
            </a:r>
            <a:r>
              <a:rPr lang="en-US" altLang="zh-CN" sz="2000">
                <a:solidFill>
                  <a:schemeClr val="accent1"/>
                </a:solidFill>
                <a:latin typeface="Calibri" pitchFamily="34" charset="0"/>
              </a:rPr>
              <a:t>.</a:t>
            </a:r>
          </a:p>
        </p:txBody>
      </p:sp>
      <p:sp>
        <p:nvSpPr>
          <p:cNvPr id="399365" name="Rectangle 6"/>
          <p:cNvSpPr>
            <a:spLocks noChangeArrowheads="1"/>
          </p:cNvSpPr>
          <p:nvPr/>
        </p:nvSpPr>
        <p:spPr bwMode="auto">
          <a:xfrm>
            <a:off x="5562600" y="3276600"/>
            <a:ext cx="3581400" cy="708025"/>
          </a:xfrm>
          <a:prstGeom prst="rect">
            <a:avLst/>
          </a:prstGeom>
          <a:noFill/>
          <a:ln w="9525">
            <a:noFill/>
            <a:miter lim="800000"/>
            <a:headEnd/>
            <a:tailEnd/>
          </a:ln>
        </p:spPr>
        <p:txBody>
          <a:bodyPr>
            <a:spAutoFit/>
          </a:bodyPr>
          <a:lstStyle/>
          <a:p>
            <a:r>
              <a:rPr lang="en-US" altLang="zh-CN" sz="2000" i="1">
                <a:latin typeface="Calibri" pitchFamily="34" charset="0"/>
              </a:rPr>
              <a:t>c</a:t>
            </a:r>
            <a:r>
              <a:rPr lang="en-US" altLang="zh-CN" sz="2000">
                <a:latin typeface="Calibri" pitchFamily="34" charset="0"/>
              </a:rPr>
              <a:t>[</a:t>
            </a:r>
            <a:r>
              <a:rPr lang="en-US" altLang="zh-CN" sz="2000" i="1">
                <a:latin typeface="Calibri" pitchFamily="34" charset="0"/>
              </a:rPr>
              <a:t>m</a:t>
            </a:r>
            <a:r>
              <a:rPr lang="en-US" altLang="zh-CN" sz="2000">
                <a:latin typeface="Calibri" pitchFamily="34" charset="0"/>
              </a:rPr>
              <a:t>,</a:t>
            </a:r>
            <a:r>
              <a:rPr lang="en-US" altLang="zh-CN" sz="2000" i="1">
                <a:latin typeface="Calibri" pitchFamily="34" charset="0"/>
              </a:rPr>
              <a:t>n</a:t>
            </a:r>
            <a:r>
              <a:rPr lang="en-US" altLang="zh-CN" sz="2000">
                <a:latin typeface="Calibri" pitchFamily="34" charset="0"/>
              </a:rPr>
              <a:t>] contains the length of an LCS of </a:t>
            </a:r>
            <a:r>
              <a:rPr lang="en-US" altLang="zh-CN" sz="2000" i="1">
                <a:latin typeface="Calibri" pitchFamily="34" charset="0"/>
              </a:rPr>
              <a:t>X</a:t>
            </a:r>
            <a:r>
              <a:rPr lang="en-US" altLang="zh-CN" sz="2000">
                <a:latin typeface="Calibri" pitchFamily="34" charset="0"/>
              </a:rPr>
              <a:t> and </a:t>
            </a:r>
            <a:r>
              <a:rPr lang="en-US" altLang="zh-CN" sz="2000" i="1">
                <a:latin typeface="Calibri" pitchFamily="34" charset="0"/>
              </a:rPr>
              <a:t>Y</a:t>
            </a:r>
            <a:r>
              <a:rPr lang="en-US" altLang="zh-CN" sz="2000">
                <a:latin typeface="Calibri" pitchFamily="34" charset="0"/>
              </a:rPr>
              <a:t>.</a:t>
            </a:r>
          </a:p>
        </p:txBody>
      </p:sp>
      <p:sp>
        <p:nvSpPr>
          <p:cNvPr id="399366" name="Text Box 7"/>
          <p:cNvSpPr txBox="1">
            <a:spLocks noChangeArrowheads="1"/>
          </p:cNvSpPr>
          <p:nvPr/>
        </p:nvSpPr>
        <p:spPr bwMode="auto">
          <a:xfrm>
            <a:off x="6300788" y="4724400"/>
            <a:ext cx="1782762" cy="457200"/>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Time:</a:t>
            </a:r>
            <a:r>
              <a:rPr lang="en-US" altLang="zh-CN" sz="2400">
                <a:latin typeface="Times New Roman" pitchFamily="18" charset="0"/>
              </a:rPr>
              <a:t> </a:t>
            </a:r>
            <a:r>
              <a:rPr lang="en-US" altLang="zh-CN" sz="2400" i="1">
                <a:latin typeface="Times New Roman" pitchFamily="18" charset="0"/>
              </a:rPr>
              <a:t>O</a:t>
            </a:r>
            <a:r>
              <a:rPr lang="en-US" altLang="zh-CN" sz="2400">
                <a:latin typeface="Times New Roman" pitchFamily="18" charset="0"/>
              </a:rPr>
              <a:t>(</a:t>
            </a:r>
            <a:r>
              <a:rPr lang="en-US" altLang="zh-CN" sz="2400" i="1">
                <a:latin typeface="Times New Roman" pitchFamily="18" charset="0"/>
              </a:rPr>
              <a:t>mn</a:t>
            </a:r>
            <a:r>
              <a:rPr lang="en-US" altLang="zh-CN" sz="2400">
                <a:latin typeface="Times New Roman" pitchFamily="18" charset="0"/>
              </a:rPr>
              <a:t>)</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Constructing an LCS</a:t>
            </a:r>
          </a:p>
        </p:txBody>
      </p:sp>
      <p:sp>
        <p:nvSpPr>
          <p:cNvPr id="71683" name="Rectangle 3"/>
          <p:cNvSpPr>
            <a:spLocks noGrp="1" noChangeArrowheads="1"/>
          </p:cNvSpPr>
          <p:nvPr>
            <p:ph type="body" idx="1"/>
          </p:nvPr>
        </p:nvSpPr>
        <p:spPr>
          <a:xfrm>
            <a:off x="152400" y="990600"/>
            <a:ext cx="5638800" cy="3429000"/>
          </a:xfrm>
          <a:solidFill>
            <a:srgbClr val="CCECFF"/>
          </a:solidFill>
          <a:ln>
            <a:solidFill>
              <a:schemeClr val="tx1"/>
            </a:solidFill>
          </a:ln>
          <a:effectLst>
            <a:outerShdw dist="107763" dir="2700000" algn="ctr" rotWithShape="0">
              <a:schemeClr val="bg2">
                <a:alpha val="50000"/>
              </a:schemeClr>
            </a:outerShdw>
          </a:effectLst>
        </p:spPr>
        <p:txBody>
          <a:bodyPr rtlCol="0">
            <a:normAutofit/>
          </a:bodyPr>
          <a:lstStyle/>
          <a:p>
            <a:pPr marL="457200" indent="-457200" fontAlgn="auto">
              <a:lnSpc>
                <a:spcPct val="80000"/>
              </a:lnSpc>
              <a:spcAft>
                <a:spcPts val="0"/>
              </a:spcAft>
              <a:buFont typeface="Wingdings" pitchFamily="2" charset="2"/>
              <a:buNone/>
              <a:defRPr/>
            </a:pPr>
            <a:r>
              <a:rPr lang="en-US" altLang="zh-CN" sz="2400" u="sng" smtClean="0"/>
              <a:t>PRINT-LCS (</a:t>
            </a:r>
            <a:r>
              <a:rPr lang="en-US" altLang="zh-CN" sz="2400" i="1" u="sng" smtClean="0"/>
              <a:t>b, X, i, j</a:t>
            </a:r>
            <a:r>
              <a:rPr lang="en-US" altLang="zh-CN" sz="2400" u="sng" smtClean="0"/>
              <a:t>)</a:t>
            </a:r>
          </a:p>
          <a:p>
            <a:pPr marL="457200" indent="-457200" fontAlgn="auto">
              <a:lnSpc>
                <a:spcPct val="80000"/>
              </a:lnSpc>
              <a:spcAft>
                <a:spcPts val="0"/>
              </a:spcAft>
              <a:buFont typeface="Wingdings" pitchFamily="2" charset="2"/>
              <a:buAutoNum type="arabicPeriod"/>
              <a:defRPr/>
            </a:pPr>
            <a:r>
              <a:rPr lang="en-US" altLang="zh-CN" sz="2400" b="1" smtClean="0"/>
              <a:t>if </a:t>
            </a:r>
            <a:r>
              <a:rPr lang="en-US" altLang="zh-CN" sz="2400" i="1" smtClean="0"/>
              <a:t>i </a:t>
            </a:r>
            <a:r>
              <a:rPr lang="en-US" altLang="zh-CN" sz="2400" smtClean="0"/>
              <a:t>= 0 or </a:t>
            </a:r>
            <a:r>
              <a:rPr lang="en-US" altLang="zh-CN" sz="2400" i="1" smtClean="0"/>
              <a:t>j </a:t>
            </a:r>
            <a:r>
              <a:rPr lang="en-US" altLang="zh-CN" sz="2400" smtClean="0"/>
              <a:t>= 0</a:t>
            </a:r>
          </a:p>
          <a:p>
            <a:pPr marL="457200" indent="-457200" fontAlgn="auto">
              <a:lnSpc>
                <a:spcPct val="80000"/>
              </a:lnSpc>
              <a:spcAft>
                <a:spcPts val="0"/>
              </a:spcAft>
              <a:buFont typeface="Wingdings" pitchFamily="2" charset="2"/>
              <a:buAutoNum type="arabicPeriod"/>
              <a:defRPr/>
            </a:pPr>
            <a:r>
              <a:rPr lang="en-US" altLang="zh-CN" sz="2400" b="1" smtClean="0"/>
              <a:t>    then return</a:t>
            </a:r>
          </a:p>
          <a:p>
            <a:pPr marL="457200" indent="-457200" fontAlgn="auto">
              <a:lnSpc>
                <a:spcPct val="80000"/>
              </a:lnSpc>
              <a:spcAft>
                <a:spcPts val="0"/>
              </a:spcAft>
              <a:buFont typeface="Wingdings" pitchFamily="2" charset="2"/>
              <a:buAutoNum type="arabicPeriod"/>
              <a:defRPr/>
            </a:pPr>
            <a:r>
              <a:rPr lang="en-US" altLang="zh-CN" sz="2400" b="1" smtClean="0"/>
              <a:t>if </a:t>
            </a:r>
            <a:r>
              <a:rPr lang="en-US" altLang="zh-CN" sz="2400" i="1" smtClean="0"/>
              <a:t>b</a:t>
            </a:r>
            <a:r>
              <a:rPr lang="en-US" altLang="zh-CN" sz="2400" smtClean="0"/>
              <a:t>[</a:t>
            </a:r>
            <a:r>
              <a:rPr lang="en-US" altLang="zh-CN" sz="2400" i="1" smtClean="0"/>
              <a:t>i, j </a:t>
            </a:r>
            <a:r>
              <a:rPr lang="en-US" altLang="zh-CN" sz="2400" smtClean="0"/>
              <a:t>] = “   ”</a:t>
            </a:r>
          </a:p>
          <a:p>
            <a:pPr marL="457200" indent="-457200" fontAlgn="auto">
              <a:lnSpc>
                <a:spcPct val="80000"/>
              </a:lnSpc>
              <a:spcAft>
                <a:spcPts val="0"/>
              </a:spcAft>
              <a:buFont typeface="Wingdings" pitchFamily="2" charset="2"/>
              <a:buAutoNum type="arabicPeriod"/>
              <a:defRPr/>
            </a:pPr>
            <a:r>
              <a:rPr lang="en-US" altLang="zh-CN" sz="2400" b="1" smtClean="0"/>
              <a:t>    then </a:t>
            </a:r>
            <a:r>
              <a:rPr lang="en-US" altLang="zh-CN" sz="2400" smtClean="0"/>
              <a:t>PRINT-LCS(</a:t>
            </a:r>
            <a:r>
              <a:rPr lang="en-US" altLang="zh-CN" sz="2400" i="1" smtClean="0"/>
              <a:t>b, X, i</a:t>
            </a:r>
            <a:r>
              <a:rPr lang="en-US" altLang="zh-CN" sz="2400" i="1" smtClean="0">
                <a:sym typeface="Symbol" pitchFamily="18" charset="2"/>
              </a:rPr>
              <a:t></a:t>
            </a:r>
            <a:r>
              <a:rPr lang="en-US" altLang="zh-CN" sz="2400" smtClean="0"/>
              <a:t>1</a:t>
            </a:r>
            <a:r>
              <a:rPr lang="en-US" altLang="zh-CN" sz="2400" i="1" smtClean="0"/>
              <a:t>, j</a:t>
            </a:r>
            <a:r>
              <a:rPr lang="en-US" altLang="zh-CN" sz="2400" i="1" smtClean="0">
                <a:sym typeface="Symbol" pitchFamily="18" charset="2"/>
              </a:rPr>
              <a:t></a:t>
            </a:r>
            <a:r>
              <a:rPr lang="en-US" altLang="zh-CN" sz="2400" smtClean="0"/>
              <a:t>1)</a:t>
            </a:r>
          </a:p>
          <a:p>
            <a:pPr marL="457200" indent="-457200" fontAlgn="auto">
              <a:lnSpc>
                <a:spcPct val="80000"/>
              </a:lnSpc>
              <a:spcAft>
                <a:spcPts val="0"/>
              </a:spcAft>
              <a:buFont typeface="Wingdings" pitchFamily="2" charset="2"/>
              <a:buAutoNum type="arabicPeriod"/>
              <a:defRPr/>
            </a:pPr>
            <a:r>
              <a:rPr lang="en-US" altLang="zh-CN" sz="2400" smtClean="0"/>
              <a:t>             print </a:t>
            </a:r>
            <a:r>
              <a:rPr lang="en-US" altLang="zh-CN" sz="2400" i="1" smtClean="0"/>
              <a:t>x</a:t>
            </a:r>
            <a:r>
              <a:rPr lang="en-US" altLang="zh-CN" sz="2400" i="1" baseline="-25000" smtClean="0"/>
              <a:t>i</a:t>
            </a:r>
          </a:p>
          <a:p>
            <a:pPr marL="457200" indent="-457200" fontAlgn="auto">
              <a:lnSpc>
                <a:spcPct val="80000"/>
              </a:lnSpc>
              <a:spcAft>
                <a:spcPts val="0"/>
              </a:spcAft>
              <a:buFont typeface="Wingdings" pitchFamily="2" charset="2"/>
              <a:buAutoNum type="arabicPeriod"/>
              <a:defRPr/>
            </a:pPr>
            <a:r>
              <a:rPr lang="en-US" altLang="zh-CN" sz="2400" b="1" smtClean="0"/>
              <a:t>    elseif </a:t>
            </a:r>
            <a:r>
              <a:rPr lang="en-US" altLang="zh-CN" sz="2400" i="1" smtClean="0"/>
              <a:t>b</a:t>
            </a:r>
            <a:r>
              <a:rPr lang="en-US" altLang="zh-CN" sz="2400" smtClean="0"/>
              <a:t>[</a:t>
            </a:r>
            <a:r>
              <a:rPr lang="en-US" altLang="zh-CN" sz="2400" i="1" smtClean="0"/>
              <a:t>i, j </a:t>
            </a:r>
            <a:r>
              <a:rPr lang="en-US" altLang="zh-CN" sz="2400" smtClean="0"/>
              <a:t>] = “↑”</a:t>
            </a:r>
          </a:p>
          <a:p>
            <a:pPr marL="457200" indent="-457200" fontAlgn="auto">
              <a:lnSpc>
                <a:spcPct val="80000"/>
              </a:lnSpc>
              <a:spcAft>
                <a:spcPts val="0"/>
              </a:spcAft>
              <a:buFont typeface="Wingdings" pitchFamily="2" charset="2"/>
              <a:buAutoNum type="arabicPeriod"/>
              <a:defRPr/>
            </a:pPr>
            <a:r>
              <a:rPr lang="en-US" altLang="zh-CN" sz="2400" b="1" smtClean="0"/>
              <a:t>              then </a:t>
            </a:r>
            <a:r>
              <a:rPr lang="en-US" altLang="zh-CN" sz="2400" smtClean="0"/>
              <a:t>PRINT-LCS(</a:t>
            </a:r>
            <a:r>
              <a:rPr lang="en-US" altLang="zh-CN" sz="2400" i="1" smtClean="0"/>
              <a:t>b, X, i</a:t>
            </a:r>
            <a:r>
              <a:rPr lang="en-US" altLang="zh-CN" sz="2400" i="1" smtClean="0">
                <a:sym typeface="Symbol" pitchFamily="18" charset="2"/>
              </a:rPr>
              <a:t></a:t>
            </a:r>
            <a:r>
              <a:rPr lang="en-US" altLang="zh-CN" sz="2400" smtClean="0"/>
              <a:t>1</a:t>
            </a:r>
            <a:r>
              <a:rPr lang="en-US" altLang="zh-CN" sz="2400" i="1" smtClean="0"/>
              <a:t>, j</a:t>
            </a:r>
            <a:r>
              <a:rPr lang="en-US" altLang="zh-CN" sz="2400" smtClean="0"/>
              <a:t>)</a:t>
            </a:r>
          </a:p>
          <a:p>
            <a:pPr marL="457200" indent="-457200" fontAlgn="auto">
              <a:lnSpc>
                <a:spcPct val="80000"/>
              </a:lnSpc>
              <a:spcAft>
                <a:spcPts val="0"/>
              </a:spcAft>
              <a:buFont typeface="Wingdings" pitchFamily="2" charset="2"/>
              <a:buAutoNum type="arabicPeriod"/>
              <a:defRPr/>
            </a:pPr>
            <a:r>
              <a:rPr lang="en-US" altLang="zh-CN" sz="2400" b="1" smtClean="0"/>
              <a:t>else </a:t>
            </a:r>
            <a:r>
              <a:rPr lang="en-US" altLang="zh-CN" sz="2400" smtClean="0"/>
              <a:t>PRINT-LCS(</a:t>
            </a:r>
            <a:r>
              <a:rPr lang="en-US" altLang="zh-CN" sz="2400" i="1" smtClean="0"/>
              <a:t>b, X, i, j</a:t>
            </a:r>
            <a:r>
              <a:rPr lang="en-US" altLang="zh-CN" sz="2400" i="1" smtClean="0">
                <a:sym typeface="Symbol" pitchFamily="18" charset="2"/>
              </a:rPr>
              <a:t></a:t>
            </a:r>
            <a:r>
              <a:rPr lang="en-US" altLang="zh-CN" sz="2400" smtClean="0"/>
              <a:t>1)</a:t>
            </a:r>
          </a:p>
          <a:p>
            <a:pPr marL="457200" indent="-457200" fontAlgn="auto">
              <a:lnSpc>
                <a:spcPct val="80000"/>
              </a:lnSpc>
              <a:spcAft>
                <a:spcPts val="0"/>
              </a:spcAft>
              <a:buFont typeface="Arial" pitchFamily="34" charset="0"/>
              <a:buChar char="•"/>
              <a:defRPr/>
            </a:pPr>
            <a:endParaRPr lang="en-US" altLang="zh-CN" sz="2400" smtClean="0"/>
          </a:p>
        </p:txBody>
      </p:sp>
      <p:sp>
        <p:nvSpPr>
          <p:cNvPr id="400387" name="Line 4"/>
          <p:cNvSpPr>
            <a:spLocks noChangeShapeType="1"/>
          </p:cNvSpPr>
          <p:nvPr/>
        </p:nvSpPr>
        <p:spPr bwMode="auto">
          <a:xfrm flipH="1" flipV="1">
            <a:off x="2209800" y="2209800"/>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00388" name="Rectangle 6"/>
          <p:cNvSpPr>
            <a:spLocks noChangeArrowheads="1"/>
          </p:cNvSpPr>
          <p:nvPr/>
        </p:nvSpPr>
        <p:spPr bwMode="auto">
          <a:xfrm>
            <a:off x="304800" y="4648200"/>
            <a:ext cx="8458200" cy="1938338"/>
          </a:xfrm>
          <a:prstGeom prst="rect">
            <a:avLst/>
          </a:prstGeom>
          <a:noFill/>
          <a:ln w="9525">
            <a:noFill/>
            <a:miter lim="800000"/>
            <a:headEnd/>
            <a:tailEnd/>
          </a:ln>
        </p:spPr>
        <p:txBody>
          <a:bodyPr>
            <a:spAutoFit/>
          </a:bodyPr>
          <a:lstStyle/>
          <a:p>
            <a:pPr>
              <a:buFontTx/>
              <a:buChar char="•"/>
            </a:pPr>
            <a:r>
              <a:rPr lang="en-US" altLang="zh-CN" sz="2400">
                <a:latin typeface="Calibri" pitchFamily="34" charset="0"/>
              </a:rPr>
              <a:t>Initial call is PRINT-LCS (</a:t>
            </a:r>
            <a:r>
              <a:rPr lang="en-US" altLang="zh-CN" sz="2400" i="1">
                <a:latin typeface="Calibri" pitchFamily="34" charset="0"/>
              </a:rPr>
              <a:t>b, X,m, n</a:t>
            </a:r>
            <a:r>
              <a:rPr lang="en-US" altLang="zh-CN" sz="2400">
                <a:latin typeface="Calibri" pitchFamily="34" charset="0"/>
              </a:rPr>
              <a:t>).</a:t>
            </a:r>
          </a:p>
          <a:p>
            <a:pPr>
              <a:buFontTx/>
              <a:buChar char="•"/>
            </a:pPr>
            <a:r>
              <a:rPr lang="en-US" altLang="zh-CN" sz="2400">
                <a:latin typeface="Calibri" pitchFamily="34" charset="0"/>
              </a:rPr>
              <a:t>When </a:t>
            </a:r>
            <a:r>
              <a:rPr lang="en-US" altLang="zh-CN" sz="2400" i="1">
                <a:latin typeface="Calibri" pitchFamily="34" charset="0"/>
              </a:rPr>
              <a:t>b</a:t>
            </a:r>
            <a:r>
              <a:rPr lang="en-US" altLang="zh-CN" sz="2400">
                <a:latin typeface="Calibri" pitchFamily="34" charset="0"/>
              </a:rPr>
              <a:t>[</a:t>
            </a:r>
            <a:r>
              <a:rPr lang="en-US" altLang="zh-CN" sz="2400" i="1">
                <a:latin typeface="Calibri" pitchFamily="34" charset="0"/>
              </a:rPr>
              <a:t>i, j </a:t>
            </a:r>
            <a:r>
              <a:rPr lang="en-US" altLang="zh-CN" sz="2400">
                <a:latin typeface="Calibri" pitchFamily="34" charset="0"/>
              </a:rPr>
              <a:t>] =    , we have extended LCS by one character. So LCS = entries with      in them.</a:t>
            </a:r>
          </a:p>
          <a:p>
            <a:pPr>
              <a:buFontTx/>
              <a:buChar char="•"/>
            </a:pPr>
            <a:r>
              <a:rPr lang="en-US" altLang="zh-CN" sz="2400">
                <a:latin typeface="Calibri" pitchFamily="34" charset="0"/>
              </a:rPr>
              <a:t>Time: </a:t>
            </a:r>
            <a:r>
              <a:rPr lang="en-US" altLang="zh-CN" sz="2400" i="1">
                <a:latin typeface="Calibri" pitchFamily="34" charset="0"/>
              </a:rPr>
              <a:t>O</a:t>
            </a:r>
            <a:r>
              <a:rPr lang="en-US" altLang="zh-CN" sz="2400">
                <a:latin typeface="Calibri" pitchFamily="34" charset="0"/>
              </a:rPr>
              <a:t>(</a:t>
            </a:r>
            <a:r>
              <a:rPr lang="en-US" altLang="zh-CN" sz="2400" i="1">
                <a:latin typeface="Calibri" pitchFamily="34" charset="0"/>
              </a:rPr>
              <a:t>m</a:t>
            </a:r>
            <a:r>
              <a:rPr lang="en-US" altLang="zh-CN" sz="2400">
                <a:latin typeface="Calibri" pitchFamily="34" charset="0"/>
              </a:rPr>
              <a:t>+</a:t>
            </a:r>
            <a:r>
              <a:rPr lang="en-US" altLang="zh-CN" sz="2400" i="1">
                <a:latin typeface="Calibri" pitchFamily="34" charset="0"/>
              </a:rPr>
              <a:t>n</a:t>
            </a:r>
            <a:r>
              <a:rPr lang="en-US" altLang="zh-CN" sz="2400">
                <a:latin typeface="Calibri" pitchFamily="34" charset="0"/>
              </a:rPr>
              <a:t>)</a:t>
            </a:r>
          </a:p>
          <a:p>
            <a:pPr>
              <a:buFontTx/>
              <a:buChar char="•"/>
            </a:pPr>
            <a:endParaRPr lang="en-US" altLang="zh-CN" sz="2400">
              <a:latin typeface="Calibri" pitchFamily="34" charset="0"/>
            </a:endParaRPr>
          </a:p>
        </p:txBody>
      </p:sp>
      <p:sp>
        <p:nvSpPr>
          <p:cNvPr id="400389" name="Line 7"/>
          <p:cNvSpPr>
            <a:spLocks noChangeShapeType="1"/>
          </p:cNvSpPr>
          <p:nvPr/>
        </p:nvSpPr>
        <p:spPr bwMode="auto">
          <a:xfrm flipH="1" flipV="1">
            <a:off x="2324100" y="5127625"/>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400390" name="Line 8"/>
          <p:cNvSpPr>
            <a:spLocks noChangeShapeType="1"/>
          </p:cNvSpPr>
          <p:nvPr/>
        </p:nvSpPr>
        <p:spPr bwMode="auto">
          <a:xfrm flipH="1" flipV="1">
            <a:off x="2209800" y="5503863"/>
            <a:ext cx="228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401410" name="Picture 5" descr="D:\McGraw-Hill Projects\Cormen\images\fig15-6.gif"/>
          <p:cNvPicPr>
            <a:picLocks noChangeAspect="1" noChangeArrowheads="1"/>
          </p:cNvPicPr>
          <p:nvPr/>
        </p:nvPicPr>
        <p:blipFill>
          <a:blip r:embed="rId2"/>
          <a:srcRect/>
          <a:stretch>
            <a:fillRect/>
          </a:stretch>
        </p:blipFill>
        <p:spPr bwMode="auto">
          <a:xfrm>
            <a:off x="457200" y="212725"/>
            <a:ext cx="8305800" cy="661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402434" name="矩形 3"/>
          <p:cNvSpPr>
            <a:spLocks noChangeArrowheads="1"/>
          </p:cNvSpPr>
          <p:nvPr/>
        </p:nvSpPr>
        <p:spPr bwMode="auto">
          <a:xfrm>
            <a:off x="323850" y="1268413"/>
            <a:ext cx="8208963" cy="1939925"/>
          </a:xfrm>
          <a:prstGeom prst="rect">
            <a:avLst/>
          </a:prstGeom>
          <a:noFill/>
          <a:ln w="9525">
            <a:noFill/>
            <a:miter lim="800000"/>
            <a:headEnd/>
            <a:tailEnd/>
          </a:ln>
        </p:spPr>
        <p:txBody>
          <a:bodyPr>
            <a:spAutoFit/>
          </a:bodyPr>
          <a:lstStyle/>
          <a:p>
            <a:r>
              <a:rPr lang="en-US" altLang="zh-CN" sz="4000" b="1" i="1">
                <a:latin typeface="Calibri" pitchFamily="34" charset="0"/>
              </a:rPr>
              <a:t>CLRS 15.4-1</a:t>
            </a:r>
          </a:p>
          <a:p>
            <a:r>
              <a:rPr lang="en-US" altLang="zh-CN" sz="4000" b="1" i="1">
                <a:latin typeface="Calibri" pitchFamily="34" charset="0"/>
              </a:rPr>
              <a:t>CLRS 15.4-3</a:t>
            </a:r>
            <a:endParaRPr lang="zh-CN" altLang="en-US" sz="4000">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65" name="Object 5"/>
          <p:cNvGraphicFramePr>
            <a:graphicFrameLocks noChangeAspect="1"/>
          </p:cNvGraphicFramePr>
          <p:nvPr/>
        </p:nvGraphicFramePr>
        <p:xfrm>
          <a:off x="1547813" y="2349500"/>
          <a:ext cx="2951162" cy="941388"/>
        </p:xfrm>
        <a:graphic>
          <a:graphicData uri="http://schemas.openxmlformats.org/presentationml/2006/ole">
            <p:oleObj spid="_x0000_s450565" name="公式" r:id="rId4" imgW="1205977" imgH="444307" progId="Equation.3">
              <p:embed/>
            </p:oleObj>
          </a:graphicData>
        </a:graphic>
      </p:graphicFrame>
      <p:sp>
        <p:nvSpPr>
          <p:cNvPr id="450566" name="Rectangle 3"/>
          <p:cNvSpPr>
            <a:spLocks noChangeArrowheads="1"/>
          </p:cNvSpPr>
          <p:nvPr/>
        </p:nvSpPr>
        <p:spPr bwMode="auto">
          <a:xfrm>
            <a:off x="611188" y="3429000"/>
            <a:ext cx="6697662" cy="2940050"/>
          </a:xfrm>
          <a:prstGeom prst="rect">
            <a:avLst/>
          </a:prstGeom>
          <a:noFill/>
          <a:ln w="9525">
            <a:noFill/>
            <a:miter lim="800000"/>
            <a:headEnd/>
            <a:tailEnd/>
          </a:ln>
        </p:spPr>
        <p:txBody>
          <a:bodyPr anchor="ctr">
            <a:spAutoFit/>
          </a:bodyPr>
          <a:lstStyle/>
          <a:p>
            <a:pPr>
              <a:lnSpc>
                <a:spcPct val="130000"/>
              </a:lnSpc>
            </a:pPr>
            <a:r>
              <a:rPr lang="zh-CN" altLang="en-US" sz="2400" b="1">
                <a:latin typeface="宋体" charset="-122"/>
                <a:cs typeface="Times New Roman" pitchFamily="18" charset="0"/>
              </a:rPr>
              <a:t>实例： </a:t>
            </a:r>
            <a:r>
              <a:rPr lang="en-US" altLang="zh-CN" sz="2400" b="1">
                <a:latin typeface="Times New Roman" pitchFamily="18" charset="0"/>
                <a:cs typeface="Times New Roman" pitchFamily="18" charset="0"/>
              </a:rPr>
              <a:t>(-2, 11, -4, 13, -5, -2)</a:t>
            </a:r>
          </a:p>
          <a:p>
            <a:pPr>
              <a:lnSpc>
                <a:spcPct val="130000"/>
              </a:lnSpc>
            </a:pPr>
            <a:r>
              <a:rPr lang="zh-CN" altLang="en-US" sz="2400" b="1">
                <a:latin typeface="Times New Roman" pitchFamily="18" charset="0"/>
                <a:cs typeface="Times New Roman" pitchFamily="18" charset="0"/>
              </a:rPr>
              <a:t>解：最大子段和  </a:t>
            </a:r>
            <a:r>
              <a:rPr lang="en-US" altLang="zh-CN" sz="2400" b="1" i="1">
                <a:latin typeface="Times New Roman" pitchFamily="18" charset="0"/>
                <a:cs typeface="Times New Roman" pitchFamily="18" charset="0"/>
              </a:rPr>
              <a:t>a</a:t>
            </a:r>
            <a:r>
              <a:rPr lang="en-US" altLang="zh-CN" sz="2400" b="1" baseline="-30000">
                <a:latin typeface="Times New Roman" pitchFamily="18" charset="0"/>
                <a:cs typeface="Times New Roman" pitchFamily="18" charset="0"/>
              </a:rPr>
              <a:t>2</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a</a:t>
            </a:r>
            <a:r>
              <a:rPr lang="en-US" altLang="zh-CN" sz="2400" b="1" baseline="-30000">
                <a:latin typeface="Times New Roman" pitchFamily="18" charset="0"/>
                <a:cs typeface="Times New Roman" pitchFamily="18" charset="0"/>
              </a:rPr>
              <a:t>3</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a</a:t>
            </a:r>
            <a:r>
              <a:rPr lang="en-US" altLang="zh-CN" sz="2400" b="1" baseline="-30000">
                <a:latin typeface="Times New Roman" pitchFamily="18" charset="0"/>
                <a:cs typeface="Times New Roman" pitchFamily="18" charset="0"/>
              </a:rPr>
              <a:t>4</a:t>
            </a:r>
            <a:r>
              <a:rPr lang="en-US" altLang="zh-CN" sz="2400" b="1">
                <a:latin typeface="Times New Roman" pitchFamily="18" charset="0"/>
                <a:cs typeface="Times New Roman" pitchFamily="18" charset="0"/>
              </a:rPr>
              <a:t>= 20 </a:t>
            </a:r>
          </a:p>
          <a:p>
            <a:pPr>
              <a:lnSpc>
                <a:spcPct val="130000"/>
              </a:lnSpc>
            </a:pPr>
            <a:endParaRPr lang="en-US" altLang="zh-CN" sz="2400" b="1">
              <a:latin typeface="Times New Roman" pitchFamily="18" charset="0"/>
              <a:cs typeface="Times New Roman" pitchFamily="18" charset="0"/>
            </a:endParaRPr>
          </a:p>
          <a:p>
            <a:pPr>
              <a:lnSpc>
                <a:spcPct val="130000"/>
              </a:lnSpc>
            </a:pPr>
            <a:r>
              <a:rPr lang="zh-CN" altLang="en-US" sz="2400" b="1">
                <a:latin typeface="Times New Roman" pitchFamily="18" charset="0"/>
                <a:cs typeface="Times New Roman" pitchFamily="18" charset="0"/>
              </a:rPr>
              <a:t>算法</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顺序求和</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比较</a:t>
            </a:r>
          </a:p>
          <a:p>
            <a:pPr>
              <a:lnSpc>
                <a:spcPct val="130000"/>
              </a:lnSpc>
            </a:pPr>
            <a:r>
              <a:rPr lang="zh-CN" altLang="en-US" sz="2400" b="1">
                <a:latin typeface="Times New Roman" pitchFamily="18" charset="0"/>
                <a:cs typeface="Times New Roman" pitchFamily="18" charset="0"/>
              </a:rPr>
              <a:t>算法</a:t>
            </a:r>
            <a:r>
              <a:rPr lang="en-US" altLang="zh-CN" sz="2400" b="1">
                <a:latin typeface="Times New Roman" pitchFamily="18" charset="0"/>
                <a:cs typeface="Times New Roman" pitchFamily="18" charset="0"/>
              </a:rPr>
              <a:t>2---</a:t>
            </a:r>
            <a:r>
              <a:rPr lang="zh-CN" altLang="en-US" sz="2400" b="1">
                <a:latin typeface="Times New Roman" pitchFamily="18" charset="0"/>
                <a:cs typeface="Times New Roman" pitchFamily="18" charset="0"/>
              </a:rPr>
              <a:t>分治策略</a:t>
            </a:r>
          </a:p>
          <a:p>
            <a:pPr>
              <a:lnSpc>
                <a:spcPct val="130000"/>
              </a:lnSpc>
            </a:pPr>
            <a:r>
              <a:rPr lang="zh-CN" altLang="en-US" sz="2400" b="1">
                <a:latin typeface="Times New Roman" pitchFamily="18" charset="0"/>
                <a:cs typeface="Times New Roman" pitchFamily="18" charset="0"/>
              </a:rPr>
              <a:t>算法</a:t>
            </a:r>
            <a:r>
              <a:rPr lang="en-US" altLang="zh-CN" sz="2400" b="1">
                <a:latin typeface="Times New Roman" pitchFamily="18" charset="0"/>
                <a:cs typeface="Times New Roman" pitchFamily="18" charset="0"/>
              </a:rPr>
              <a:t>3---</a:t>
            </a:r>
            <a:r>
              <a:rPr lang="zh-CN" altLang="en-US" sz="2400" b="1">
                <a:latin typeface="Times New Roman" pitchFamily="18" charset="0"/>
                <a:cs typeface="Times New Roman" pitchFamily="18" charset="0"/>
              </a:rPr>
              <a:t>动态规划</a:t>
            </a:r>
          </a:p>
        </p:txBody>
      </p:sp>
      <p:sp>
        <p:nvSpPr>
          <p:cNvPr id="450567" name="Rectangle 4"/>
          <p:cNvSpPr>
            <a:spLocks noChangeArrowheads="1"/>
          </p:cNvSpPr>
          <p:nvPr/>
        </p:nvSpPr>
        <p:spPr bwMode="auto">
          <a:xfrm>
            <a:off x="539750" y="1557338"/>
            <a:ext cx="7632700" cy="1443037"/>
          </a:xfrm>
          <a:prstGeom prst="rect">
            <a:avLst/>
          </a:prstGeom>
          <a:noFill/>
          <a:ln w="9525">
            <a:noFill/>
            <a:miter lim="800000"/>
            <a:headEnd/>
            <a:tailEnd/>
          </a:ln>
        </p:spPr>
        <p:txBody>
          <a:bodyPr>
            <a:spAutoFit/>
          </a:bodyPr>
          <a:lstStyle/>
          <a:p>
            <a:pPr>
              <a:lnSpc>
                <a:spcPct val="130000"/>
              </a:lnSpc>
            </a:pPr>
            <a:r>
              <a:rPr lang="zh-CN" altLang="en-US" sz="2400" b="1">
                <a:latin typeface="Times New Roman" pitchFamily="18" charset="0"/>
              </a:rPr>
              <a:t>问题：给定</a:t>
            </a:r>
            <a:r>
              <a:rPr lang="en-US" altLang="zh-CN" sz="2400" b="1" i="1">
                <a:latin typeface="Times New Roman" pitchFamily="18" charset="0"/>
              </a:rPr>
              <a:t>n </a:t>
            </a:r>
            <a:r>
              <a:rPr lang="zh-CN" altLang="en-US" sz="2400" b="1">
                <a:latin typeface="Times New Roman" pitchFamily="18" charset="0"/>
              </a:rPr>
              <a:t>个整数（可以为负数）的序列 </a:t>
            </a:r>
          </a:p>
          <a:p>
            <a:pPr>
              <a:lnSpc>
                <a:spcPct val="110000"/>
              </a:lnSpc>
            </a:pPr>
            <a:r>
              <a:rPr lang="zh-CN" altLang="en-US" sz="2400" b="1">
                <a:latin typeface="Times New Roman" pitchFamily="18" charset="0"/>
              </a:rPr>
              <a:t>            </a:t>
            </a:r>
            <a:r>
              <a:rPr lang="en-US" altLang="zh-CN" sz="2400" b="1">
                <a:latin typeface="Times New Roman" pitchFamily="18" charset="0"/>
              </a:rPr>
              <a:t>(</a:t>
            </a:r>
            <a:r>
              <a:rPr lang="en-US" altLang="zh-CN" sz="2400" b="1" i="1">
                <a:latin typeface="Times New Roman" pitchFamily="18" charset="0"/>
              </a:rPr>
              <a:t>a</a:t>
            </a:r>
            <a:r>
              <a:rPr lang="en-US" altLang="zh-CN" sz="2400" b="1" baseline="-25000">
                <a:latin typeface="Times New Roman" pitchFamily="18" charset="0"/>
              </a:rPr>
              <a:t>1</a:t>
            </a:r>
            <a:r>
              <a:rPr lang="en-US" altLang="zh-CN" sz="2400" b="1">
                <a:latin typeface="Times New Roman" pitchFamily="18" charset="0"/>
              </a:rPr>
              <a:t>, </a:t>
            </a:r>
            <a:r>
              <a:rPr lang="en-US" altLang="zh-CN" sz="2400" b="1" i="1">
                <a:latin typeface="Times New Roman" pitchFamily="18" charset="0"/>
              </a:rPr>
              <a:t>a</a:t>
            </a:r>
            <a:r>
              <a:rPr lang="en-US" altLang="zh-CN" sz="2400" b="1" baseline="-25000">
                <a:latin typeface="Times New Roman" pitchFamily="18" charset="0"/>
              </a:rPr>
              <a:t>2</a:t>
            </a:r>
            <a:r>
              <a:rPr lang="en-US" altLang="zh-CN" sz="2400" b="1">
                <a:latin typeface="Times New Roman" pitchFamily="18" charset="0"/>
              </a:rPr>
              <a:t>, … , </a:t>
            </a:r>
            <a:r>
              <a:rPr lang="en-US" altLang="zh-CN" sz="2400" b="1" i="1">
                <a:latin typeface="Times New Roman" pitchFamily="18" charset="0"/>
              </a:rPr>
              <a:t>a</a:t>
            </a:r>
            <a:r>
              <a:rPr lang="en-US" altLang="zh-CN" sz="2400" b="1" i="1" baseline="-25000">
                <a:latin typeface="Times New Roman" pitchFamily="18" charset="0"/>
              </a:rPr>
              <a:t>n</a:t>
            </a:r>
            <a:r>
              <a:rPr lang="en-US" altLang="zh-CN" sz="2400" b="1">
                <a:latin typeface="Times New Roman" pitchFamily="18" charset="0"/>
              </a:rPr>
              <a:t>) </a:t>
            </a:r>
          </a:p>
          <a:p>
            <a:pPr>
              <a:lnSpc>
                <a:spcPct val="130000"/>
              </a:lnSpc>
            </a:pPr>
            <a:r>
              <a:rPr lang="zh-CN" altLang="en-US" sz="2400" b="1">
                <a:latin typeface="Times New Roman" pitchFamily="18" charset="0"/>
              </a:rPr>
              <a:t>求</a:t>
            </a:r>
            <a:r>
              <a:rPr lang="zh-CN" altLang="en-US" sz="2400">
                <a:latin typeface="Times New Roman" pitchFamily="18" charset="0"/>
              </a:rPr>
              <a:t>            </a:t>
            </a:r>
          </a:p>
        </p:txBody>
      </p:sp>
      <p:sp>
        <p:nvSpPr>
          <p:cNvPr id="450568" name="Rectangle 5"/>
          <p:cNvSpPr>
            <a:spLocks noGrp="1" noChangeArrowheads="1"/>
          </p:cNvSpPr>
          <p:nvPr>
            <p:ph type="title"/>
          </p:nvPr>
        </p:nvSpPr>
        <p:spPr/>
        <p:txBody>
          <a:bodyPr/>
          <a:lstStyle/>
          <a:p>
            <a:pPr eaLnBrk="1" hangingPunct="1"/>
            <a:r>
              <a:rPr lang="zh-CN" altLang="en-US" smtClean="0"/>
              <a:t>最大子段和</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09" name="Rectangle 2"/>
          <p:cNvSpPr>
            <a:spLocks noChangeArrowheads="1"/>
          </p:cNvSpPr>
          <p:nvPr/>
        </p:nvSpPr>
        <p:spPr bwMode="auto">
          <a:xfrm>
            <a:off x="539750" y="1628775"/>
            <a:ext cx="7920038" cy="3752850"/>
          </a:xfrm>
          <a:prstGeom prst="rect">
            <a:avLst/>
          </a:prstGeom>
          <a:solidFill>
            <a:srgbClr val="FFFFFF"/>
          </a:solidFill>
          <a:ln w="9525">
            <a:solidFill>
              <a:srgbClr val="FFFFFF"/>
            </a:solidFill>
            <a:miter lim="800000"/>
            <a:headEnd/>
            <a:tailEnd/>
          </a:ln>
        </p:spPr>
        <p:txBody>
          <a:bodyPr anchor="ctr">
            <a:spAutoFit/>
          </a:bodyPr>
          <a:lstStyle/>
          <a:p>
            <a:pPr indent="266700">
              <a:tabLst>
                <a:tab pos="495300" algn="l"/>
              </a:tabLst>
            </a:pPr>
            <a:r>
              <a:rPr lang="en-US" altLang="zh-CN" sz="2400" b="1">
                <a:latin typeface="Times New Roman" pitchFamily="18" charset="0"/>
              </a:rPr>
              <a:t>1.  </a:t>
            </a:r>
            <a:r>
              <a:rPr lang="en-US" altLang="zh-CN" sz="2400" b="1" i="1">
                <a:latin typeface="Times New Roman" pitchFamily="18" charset="0"/>
              </a:rPr>
              <a:t>sum</a:t>
            </a:r>
            <a:r>
              <a:rPr lang="en-US" altLang="zh-CN" sz="2400" b="1">
                <a:latin typeface="Times New Roman" pitchFamily="18" charset="0"/>
                <a:sym typeface="Symbol" pitchFamily="18" charset="2"/>
              </a:rPr>
              <a:t></a:t>
            </a:r>
            <a:r>
              <a:rPr lang="en-US" altLang="zh-CN" sz="2400" b="1">
                <a:latin typeface="Times New Roman" pitchFamily="18" charset="0"/>
              </a:rPr>
              <a:t>0        </a:t>
            </a:r>
            <a:r>
              <a:rPr lang="en-US" altLang="zh-CN" sz="2400" b="1">
                <a:latin typeface="Times New Roman" pitchFamily="18" charset="0"/>
                <a:sym typeface="Symbol" pitchFamily="18" charset="2"/>
              </a:rPr>
              <a:t>            // </a:t>
            </a:r>
            <a:r>
              <a:rPr lang="en-US" altLang="zh-CN" sz="2400" b="1" i="1">
                <a:latin typeface="Times New Roman" pitchFamily="18" charset="0"/>
                <a:sym typeface="Symbol" pitchFamily="18" charset="2"/>
              </a:rPr>
              <a:t>sum</a:t>
            </a:r>
            <a:r>
              <a:rPr lang="zh-CN" altLang="en-US" sz="2400" b="1">
                <a:latin typeface="Times New Roman" pitchFamily="18" charset="0"/>
                <a:sym typeface="Symbol" pitchFamily="18" charset="2"/>
              </a:rPr>
              <a:t>为最终输出</a:t>
            </a:r>
          </a:p>
          <a:p>
            <a:pPr indent="266700">
              <a:tabLst>
                <a:tab pos="495300" algn="l"/>
              </a:tabLst>
            </a:pPr>
            <a:r>
              <a:rPr lang="en-US" altLang="zh-CN" sz="2400" b="1">
                <a:solidFill>
                  <a:srgbClr val="009900"/>
                </a:solidFill>
                <a:latin typeface="Times New Roman" pitchFamily="18" charset="0"/>
                <a:sym typeface="Symbol" pitchFamily="18" charset="2"/>
              </a:rPr>
              <a:t>2.  for  </a:t>
            </a:r>
            <a:r>
              <a:rPr lang="en-US" altLang="zh-CN" sz="2400" b="1" i="1">
                <a:solidFill>
                  <a:srgbClr val="009900"/>
                </a:solidFill>
                <a:latin typeface="Times New Roman" pitchFamily="18" charset="0"/>
                <a:sym typeface="Symbol" pitchFamily="18" charset="2"/>
              </a:rPr>
              <a:t>i</a:t>
            </a:r>
            <a:r>
              <a:rPr lang="en-US" altLang="zh-CN" sz="2400" b="1">
                <a:solidFill>
                  <a:srgbClr val="009900"/>
                </a:solidFill>
                <a:latin typeface="Times New Roman" pitchFamily="18" charset="0"/>
                <a:sym typeface="Symbol" pitchFamily="18" charset="2"/>
              </a:rPr>
              <a:t></a:t>
            </a:r>
            <a:r>
              <a:rPr lang="en-US" altLang="zh-CN" sz="2400" b="1">
                <a:solidFill>
                  <a:srgbClr val="009900"/>
                </a:solidFill>
                <a:latin typeface="Times New Roman" pitchFamily="18" charset="0"/>
              </a:rPr>
              <a:t>1  to  </a:t>
            </a:r>
            <a:r>
              <a:rPr lang="en-US" altLang="zh-CN" sz="2400" b="1" i="1">
                <a:solidFill>
                  <a:srgbClr val="009900"/>
                </a:solidFill>
                <a:latin typeface="Times New Roman" pitchFamily="18" charset="0"/>
              </a:rPr>
              <a:t>n</a:t>
            </a:r>
            <a:r>
              <a:rPr lang="en-US" altLang="zh-CN" sz="2400" b="1">
                <a:solidFill>
                  <a:srgbClr val="009900"/>
                </a:solidFill>
                <a:latin typeface="Times New Roman" pitchFamily="18" charset="0"/>
              </a:rPr>
              <a:t>  do</a:t>
            </a:r>
            <a:endParaRPr lang="en-US" altLang="zh-CN" sz="2400" b="1">
              <a:solidFill>
                <a:srgbClr val="009900"/>
              </a:solidFill>
              <a:latin typeface="Times New Roman" pitchFamily="18" charset="0"/>
              <a:sym typeface="Symbol" pitchFamily="18" charset="2"/>
            </a:endParaRPr>
          </a:p>
          <a:p>
            <a:pPr indent="266700">
              <a:tabLst>
                <a:tab pos="495300" algn="l"/>
              </a:tabLst>
            </a:pPr>
            <a:r>
              <a:rPr lang="en-US" altLang="zh-CN" sz="2400" b="1">
                <a:solidFill>
                  <a:srgbClr val="009900"/>
                </a:solidFill>
                <a:latin typeface="Times New Roman" pitchFamily="18" charset="0"/>
                <a:sym typeface="Symbol" pitchFamily="18" charset="2"/>
              </a:rPr>
              <a:t>3.     for  </a:t>
            </a:r>
            <a:r>
              <a:rPr lang="en-US" altLang="zh-CN" sz="2400" b="1" i="1">
                <a:solidFill>
                  <a:srgbClr val="009900"/>
                </a:solidFill>
                <a:latin typeface="Times New Roman" pitchFamily="18" charset="0"/>
                <a:sym typeface="Symbol" pitchFamily="18" charset="2"/>
              </a:rPr>
              <a:t>j</a:t>
            </a:r>
            <a:r>
              <a:rPr lang="en-US" altLang="zh-CN" sz="2400" b="1">
                <a:solidFill>
                  <a:srgbClr val="009900"/>
                </a:solidFill>
                <a:latin typeface="Times New Roman" pitchFamily="18" charset="0"/>
                <a:sym typeface="Symbol" pitchFamily="18" charset="2"/>
              </a:rPr>
              <a:t></a:t>
            </a:r>
            <a:r>
              <a:rPr lang="en-US" altLang="zh-CN" sz="2400" b="1" i="1">
                <a:solidFill>
                  <a:srgbClr val="009900"/>
                </a:solidFill>
                <a:latin typeface="Times New Roman" pitchFamily="18" charset="0"/>
                <a:sym typeface="Symbol" pitchFamily="18" charset="2"/>
              </a:rPr>
              <a:t>i</a:t>
            </a:r>
            <a:r>
              <a:rPr lang="en-US" altLang="zh-CN" sz="2400" b="1">
                <a:solidFill>
                  <a:srgbClr val="009900"/>
                </a:solidFill>
                <a:latin typeface="Times New Roman" pitchFamily="18" charset="0"/>
              </a:rPr>
              <a:t>  to  </a:t>
            </a:r>
            <a:r>
              <a:rPr lang="en-US" altLang="zh-CN" sz="2400" b="1" i="1">
                <a:solidFill>
                  <a:srgbClr val="009900"/>
                </a:solidFill>
                <a:latin typeface="Times New Roman" pitchFamily="18" charset="0"/>
              </a:rPr>
              <a:t>n</a:t>
            </a:r>
            <a:r>
              <a:rPr lang="en-US" altLang="zh-CN" sz="2400" b="1">
                <a:solidFill>
                  <a:srgbClr val="009900"/>
                </a:solidFill>
                <a:latin typeface="Times New Roman" pitchFamily="18" charset="0"/>
              </a:rPr>
              <a:t>  do</a:t>
            </a:r>
            <a:endParaRPr lang="en-US" altLang="zh-CN" sz="2400" b="1">
              <a:solidFill>
                <a:srgbClr val="009900"/>
              </a:solidFill>
              <a:latin typeface="Times New Roman" pitchFamily="18" charset="0"/>
              <a:sym typeface="Symbol" pitchFamily="18" charset="2"/>
            </a:endParaRPr>
          </a:p>
          <a:p>
            <a:pPr indent="266700">
              <a:tabLst>
                <a:tab pos="495300" algn="l"/>
              </a:tabLst>
            </a:pPr>
            <a:r>
              <a:rPr lang="en-US" altLang="zh-CN" sz="2400" b="1">
                <a:latin typeface="Times New Roman" pitchFamily="18" charset="0"/>
                <a:sym typeface="Symbol" pitchFamily="18" charset="2"/>
              </a:rPr>
              <a:t>4.          </a:t>
            </a:r>
            <a:r>
              <a:rPr lang="en-US" altLang="zh-CN" sz="2400" b="1" i="1">
                <a:latin typeface="Times New Roman" pitchFamily="18" charset="0"/>
                <a:sym typeface="Symbol" pitchFamily="18" charset="2"/>
              </a:rPr>
              <a:t>thissum </a:t>
            </a:r>
            <a:r>
              <a:rPr lang="en-US" altLang="zh-CN" sz="2400" b="1">
                <a:latin typeface="Times New Roman" pitchFamily="18" charset="0"/>
                <a:sym typeface="Symbol" pitchFamily="18" charset="2"/>
              </a:rPr>
              <a:t></a:t>
            </a:r>
            <a:r>
              <a:rPr lang="en-US" altLang="zh-CN" sz="2400" b="1">
                <a:latin typeface="Times New Roman" pitchFamily="18" charset="0"/>
              </a:rPr>
              <a:t>0</a:t>
            </a:r>
            <a:r>
              <a:rPr lang="en-US" altLang="zh-CN" sz="2400" b="1">
                <a:latin typeface="Times New Roman" pitchFamily="18" charset="0"/>
                <a:sym typeface="Symbol" pitchFamily="18" charset="2"/>
              </a:rPr>
              <a:t>           // </a:t>
            </a:r>
            <a:r>
              <a:rPr lang="en-US" altLang="zh-CN" sz="2400" b="1" i="1">
                <a:latin typeface="Times New Roman" pitchFamily="18" charset="0"/>
                <a:sym typeface="Symbol" pitchFamily="18" charset="2"/>
              </a:rPr>
              <a:t>thissum</a:t>
            </a:r>
            <a:r>
              <a:rPr lang="zh-CN" altLang="en-US" sz="2400" b="1">
                <a:latin typeface="Times New Roman" pitchFamily="18" charset="0"/>
                <a:sym typeface="Symbol" pitchFamily="18" charset="2"/>
              </a:rPr>
              <a:t>为</a:t>
            </a:r>
            <a:r>
              <a:rPr lang="en-US" altLang="zh-CN" sz="2400" b="1" i="1">
                <a:latin typeface="Times New Roman" pitchFamily="18" charset="0"/>
                <a:sym typeface="Symbol" pitchFamily="18" charset="2"/>
              </a:rPr>
              <a:t>a</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i</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到</a:t>
            </a:r>
            <a:r>
              <a:rPr lang="en-US" altLang="zh-CN" sz="2400" b="1" i="1">
                <a:latin typeface="Times New Roman" pitchFamily="18" charset="0"/>
                <a:sym typeface="Symbol" pitchFamily="18" charset="2"/>
              </a:rPr>
              <a:t>a</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j</a:t>
            </a:r>
            <a:r>
              <a:rPr lang="en-US" altLang="zh-CN" sz="2400" b="1">
                <a:latin typeface="Times New Roman" pitchFamily="18" charset="0"/>
                <a:sym typeface="Symbol" pitchFamily="18" charset="2"/>
              </a:rPr>
              <a:t>]</a:t>
            </a:r>
            <a:r>
              <a:rPr lang="zh-CN" altLang="en-US" sz="2400" b="1">
                <a:latin typeface="Times New Roman" pitchFamily="18" charset="0"/>
                <a:sym typeface="Symbol" pitchFamily="18" charset="2"/>
              </a:rPr>
              <a:t>之和</a:t>
            </a:r>
          </a:p>
          <a:p>
            <a:pPr indent="266700">
              <a:tabLst>
                <a:tab pos="495300" algn="l"/>
              </a:tabLst>
            </a:pPr>
            <a:r>
              <a:rPr lang="en-US" altLang="zh-CN" sz="2400" b="1">
                <a:latin typeface="Times New Roman" pitchFamily="18" charset="0"/>
                <a:sym typeface="Symbol" pitchFamily="18" charset="2"/>
              </a:rPr>
              <a:t>5.          for  </a:t>
            </a:r>
            <a:r>
              <a:rPr lang="en-US" altLang="zh-CN" sz="2400" b="1" i="1">
                <a:latin typeface="Times New Roman" pitchFamily="18" charset="0"/>
                <a:sym typeface="Symbol" pitchFamily="18" charset="2"/>
              </a:rPr>
              <a:t>k</a:t>
            </a:r>
            <a:r>
              <a:rPr lang="en-US" altLang="zh-CN" sz="2400" b="1">
                <a:latin typeface="Times New Roman" pitchFamily="18" charset="0"/>
                <a:sym typeface="Symbol" pitchFamily="18" charset="2"/>
              </a:rPr>
              <a:t></a:t>
            </a:r>
            <a:r>
              <a:rPr lang="en-US" altLang="zh-CN" sz="2400" b="1" i="1">
                <a:latin typeface="Times New Roman" pitchFamily="18" charset="0"/>
              </a:rPr>
              <a:t>i</a:t>
            </a:r>
            <a:r>
              <a:rPr lang="en-US" altLang="zh-CN" sz="2400" b="1">
                <a:latin typeface="Times New Roman" pitchFamily="18" charset="0"/>
              </a:rPr>
              <a:t>  to </a:t>
            </a:r>
            <a:r>
              <a:rPr lang="en-US" altLang="zh-CN" sz="2400" b="1" i="1">
                <a:latin typeface="Times New Roman" pitchFamily="18" charset="0"/>
              </a:rPr>
              <a:t> j</a:t>
            </a:r>
            <a:r>
              <a:rPr lang="en-US" altLang="zh-CN" sz="2400" b="1">
                <a:latin typeface="Times New Roman" pitchFamily="18" charset="0"/>
              </a:rPr>
              <a:t>  do</a:t>
            </a:r>
            <a:endParaRPr lang="en-US" altLang="zh-CN" sz="2400" b="1">
              <a:latin typeface="Times New Roman" pitchFamily="18" charset="0"/>
              <a:sym typeface="Symbol" pitchFamily="18" charset="2"/>
            </a:endParaRPr>
          </a:p>
          <a:p>
            <a:pPr indent="266700">
              <a:tabLst>
                <a:tab pos="495300" algn="l"/>
              </a:tabLst>
            </a:pPr>
            <a:r>
              <a:rPr lang="en-US" altLang="zh-CN" sz="2400" b="1">
                <a:latin typeface="Times New Roman" pitchFamily="18" charset="0"/>
                <a:sym typeface="Symbol" pitchFamily="18" charset="2"/>
              </a:rPr>
              <a:t>6.             </a:t>
            </a:r>
            <a:r>
              <a:rPr lang="en-US" altLang="zh-CN" sz="2400" b="1" i="1">
                <a:latin typeface="Times New Roman" pitchFamily="18" charset="0"/>
                <a:sym typeface="Symbol" pitchFamily="18" charset="2"/>
              </a:rPr>
              <a:t> thissum </a:t>
            </a:r>
            <a:r>
              <a:rPr lang="en-US" altLang="zh-CN" sz="2400" b="1">
                <a:latin typeface="Times New Roman" pitchFamily="18" charset="0"/>
                <a:sym typeface="Symbol" pitchFamily="18" charset="2"/>
              </a:rPr>
              <a:t> </a:t>
            </a:r>
            <a:r>
              <a:rPr lang="en-US" altLang="zh-CN" sz="2400" b="1" i="1">
                <a:latin typeface="Times New Roman" pitchFamily="18" charset="0"/>
              </a:rPr>
              <a:t>thissum</a:t>
            </a:r>
            <a:r>
              <a:rPr lang="en-US" altLang="zh-CN"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k</a:t>
            </a:r>
            <a:r>
              <a:rPr lang="en-US" altLang="zh-CN" sz="2400" b="1">
                <a:latin typeface="Times New Roman" pitchFamily="18" charset="0"/>
              </a:rPr>
              <a:t>]</a:t>
            </a:r>
            <a:endParaRPr lang="en-US" altLang="zh-CN" sz="2400" b="1">
              <a:latin typeface="Times New Roman" pitchFamily="18" charset="0"/>
              <a:sym typeface="Symbol" pitchFamily="18" charset="2"/>
            </a:endParaRPr>
          </a:p>
          <a:p>
            <a:pPr indent="266700">
              <a:tabLst>
                <a:tab pos="495300" algn="l"/>
              </a:tabLst>
            </a:pPr>
            <a:r>
              <a:rPr lang="en-US" altLang="zh-CN" sz="2400" b="1">
                <a:latin typeface="Times New Roman" pitchFamily="18" charset="0"/>
                <a:sym typeface="Symbol" pitchFamily="18" charset="2"/>
              </a:rPr>
              <a:t>7.              if </a:t>
            </a:r>
            <a:r>
              <a:rPr lang="en-US" altLang="zh-CN" sz="2400" b="1" i="1">
                <a:latin typeface="Times New Roman" pitchFamily="18" charset="0"/>
                <a:sym typeface="Symbol" pitchFamily="18" charset="2"/>
              </a:rPr>
              <a:t> thissum</a:t>
            </a:r>
            <a:r>
              <a:rPr lang="en-US" altLang="zh-CN" sz="2400" b="1">
                <a:latin typeface="Times New Roman" pitchFamily="18" charset="0"/>
                <a:sym typeface="Symbol" pitchFamily="18" charset="2"/>
              </a:rPr>
              <a:t> &gt;</a:t>
            </a:r>
            <a:r>
              <a:rPr lang="en-US" altLang="zh-CN" sz="2400" b="1" i="1">
                <a:latin typeface="Times New Roman" pitchFamily="18" charset="0"/>
                <a:sym typeface="Symbol" pitchFamily="18" charset="2"/>
              </a:rPr>
              <a:t> sum</a:t>
            </a:r>
            <a:endParaRPr lang="en-US" altLang="zh-CN" sz="2400" b="1">
              <a:latin typeface="Times New Roman" pitchFamily="18" charset="0"/>
              <a:sym typeface="Symbol" pitchFamily="18" charset="2"/>
            </a:endParaRPr>
          </a:p>
          <a:p>
            <a:pPr indent="266700">
              <a:tabLst>
                <a:tab pos="495300" algn="l"/>
              </a:tabLst>
            </a:pPr>
            <a:r>
              <a:rPr lang="en-US" altLang="zh-CN" sz="2400" b="1">
                <a:latin typeface="Times New Roman" pitchFamily="18" charset="0"/>
                <a:sym typeface="Symbol" pitchFamily="18" charset="2"/>
              </a:rPr>
              <a:t>8.              then  </a:t>
            </a:r>
            <a:r>
              <a:rPr lang="en-US" altLang="zh-CN" sz="2400" b="1" i="1">
                <a:latin typeface="Times New Roman" pitchFamily="18" charset="0"/>
                <a:sym typeface="Symbol" pitchFamily="18" charset="2"/>
              </a:rPr>
              <a:t>sum </a:t>
            </a:r>
            <a:r>
              <a:rPr lang="en-US" altLang="zh-CN" sz="2400" b="1">
                <a:latin typeface="Times New Roman" pitchFamily="18" charset="0"/>
                <a:sym typeface="Symbol" pitchFamily="18" charset="2"/>
              </a:rPr>
              <a:t> </a:t>
            </a:r>
            <a:r>
              <a:rPr lang="en-US" altLang="zh-CN" sz="2400" b="1" i="1">
                <a:latin typeface="Times New Roman" pitchFamily="18" charset="0"/>
              </a:rPr>
              <a:t>thissum</a:t>
            </a:r>
            <a:endParaRPr lang="en-US" altLang="zh-CN" sz="2400" b="1" i="1">
              <a:latin typeface="Times New Roman" pitchFamily="18" charset="0"/>
              <a:sym typeface="Symbol" pitchFamily="18" charset="2"/>
            </a:endParaRPr>
          </a:p>
          <a:p>
            <a:pPr indent="266700">
              <a:tabLst>
                <a:tab pos="495300" algn="l"/>
              </a:tabLst>
            </a:pPr>
            <a:r>
              <a:rPr lang="en-US" altLang="zh-CN" sz="2400" b="1">
                <a:latin typeface="Times New Roman" pitchFamily="18" charset="0"/>
                <a:sym typeface="Symbol" pitchFamily="18" charset="2"/>
              </a:rPr>
              <a:t>9.                       </a:t>
            </a:r>
            <a:r>
              <a:rPr lang="en-US" altLang="zh-CN" sz="2400" b="1" i="1">
                <a:latin typeface="Times New Roman" pitchFamily="18" charset="0"/>
                <a:sym typeface="Symbol" pitchFamily="18" charset="2"/>
              </a:rPr>
              <a:t>besti </a:t>
            </a:r>
            <a:r>
              <a:rPr lang="en-US" altLang="zh-CN" sz="2400" b="1">
                <a:latin typeface="Times New Roman" pitchFamily="18" charset="0"/>
                <a:sym typeface="Symbol" pitchFamily="18" charset="2"/>
              </a:rPr>
              <a:t></a:t>
            </a:r>
            <a:r>
              <a:rPr lang="en-US" altLang="zh-CN" sz="2400" b="1" i="1">
                <a:latin typeface="Times New Roman" pitchFamily="18" charset="0"/>
              </a:rPr>
              <a:t>i</a:t>
            </a:r>
            <a:r>
              <a:rPr lang="en-US" altLang="zh-CN" sz="2400" b="1">
                <a:latin typeface="Times New Roman" pitchFamily="18" charset="0"/>
                <a:sym typeface="Symbol" pitchFamily="18" charset="2"/>
              </a:rPr>
              <a:t>         // </a:t>
            </a:r>
            <a:r>
              <a:rPr lang="zh-CN" altLang="en-US" sz="2400" b="1">
                <a:latin typeface="Times New Roman" pitchFamily="18" charset="0"/>
                <a:sym typeface="Symbol" pitchFamily="18" charset="2"/>
              </a:rPr>
              <a:t>记录最大和的首位置</a:t>
            </a:r>
          </a:p>
          <a:p>
            <a:pPr indent="266700">
              <a:tabLst>
                <a:tab pos="495300" algn="l"/>
              </a:tabLst>
            </a:pPr>
            <a:r>
              <a:rPr lang="en-US" altLang="zh-CN" sz="2400" b="1">
                <a:latin typeface="Times New Roman" pitchFamily="18" charset="0"/>
                <a:sym typeface="Symbol" pitchFamily="18" charset="2"/>
              </a:rPr>
              <a:t>10</a:t>
            </a:r>
            <a:r>
              <a:rPr lang="zh-CN" altLang="en-US" sz="2400" b="1">
                <a:latin typeface="Times New Roman" pitchFamily="18" charset="0"/>
                <a:sym typeface="Symbol" pitchFamily="18" charset="2"/>
              </a:rPr>
              <a:t>．                  </a:t>
            </a:r>
            <a:r>
              <a:rPr lang="en-US" altLang="zh-CN" sz="2400" b="1" i="1">
                <a:latin typeface="Times New Roman" pitchFamily="18" charset="0"/>
                <a:sym typeface="Symbol" pitchFamily="18" charset="2"/>
              </a:rPr>
              <a:t>bestj </a:t>
            </a:r>
            <a:r>
              <a:rPr lang="en-US" altLang="zh-CN" sz="2400" b="1">
                <a:latin typeface="Times New Roman" pitchFamily="18" charset="0"/>
                <a:sym typeface="Symbol" pitchFamily="18" charset="2"/>
              </a:rPr>
              <a:t></a:t>
            </a:r>
            <a:r>
              <a:rPr lang="en-US" altLang="zh-CN" sz="2400" b="1" i="1">
                <a:latin typeface="Times New Roman" pitchFamily="18" charset="0"/>
              </a:rPr>
              <a:t>j</a:t>
            </a:r>
            <a:r>
              <a:rPr lang="en-US" altLang="zh-CN" sz="2400" b="1" i="1">
                <a:latin typeface="Times New Roman" pitchFamily="18" charset="0"/>
                <a:sym typeface="Symbol" pitchFamily="18" charset="2"/>
              </a:rPr>
              <a:t> </a:t>
            </a:r>
            <a:r>
              <a:rPr lang="en-US" altLang="zh-CN" sz="2400" b="1">
                <a:latin typeface="Times New Roman" pitchFamily="18" charset="0"/>
                <a:sym typeface="Symbol" pitchFamily="18" charset="2"/>
              </a:rPr>
              <a:t>        // </a:t>
            </a:r>
            <a:r>
              <a:rPr lang="zh-CN" altLang="en-US" sz="2400" b="1">
                <a:latin typeface="Times New Roman" pitchFamily="18" charset="0"/>
                <a:sym typeface="Symbol" pitchFamily="18" charset="2"/>
              </a:rPr>
              <a:t>记录最大和的末位置</a:t>
            </a:r>
          </a:p>
        </p:txBody>
      </p:sp>
      <p:sp>
        <p:nvSpPr>
          <p:cNvPr id="452610" name="Rectangle 3"/>
          <p:cNvSpPr>
            <a:spLocks noChangeArrowheads="1"/>
          </p:cNvSpPr>
          <p:nvPr/>
        </p:nvSpPr>
        <p:spPr bwMode="auto">
          <a:xfrm>
            <a:off x="755650" y="5573713"/>
            <a:ext cx="2308225" cy="519112"/>
          </a:xfrm>
          <a:prstGeom prst="rect">
            <a:avLst/>
          </a:prstGeom>
          <a:noFill/>
          <a:ln w="9525">
            <a:noFill/>
            <a:miter lim="800000"/>
            <a:headEnd/>
            <a:tailEnd/>
          </a:ln>
        </p:spPr>
        <p:txBody>
          <a:bodyPr wrap="none">
            <a:spAutoFit/>
          </a:bodyPr>
          <a:lstStyle/>
          <a:p>
            <a:r>
              <a:rPr lang="zh-CN" altLang="en-US" sz="2400" b="1">
                <a:sym typeface="Symbol" pitchFamily="18" charset="2"/>
              </a:rPr>
              <a:t>复杂性：</a:t>
            </a:r>
            <a:r>
              <a:rPr lang="en-US" altLang="zh-CN" sz="2800" b="1" i="1">
                <a:latin typeface="Times New Roman" pitchFamily="18" charset="0"/>
                <a:sym typeface="Symbol" pitchFamily="18" charset="2"/>
              </a:rPr>
              <a:t>O</a:t>
            </a:r>
            <a:r>
              <a:rPr lang="en-US" altLang="zh-CN" sz="2800" b="1">
                <a:latin typeface="Times New Roman" pitchFamily="18" charset="0"/>
                <a:sym typeface="Symbol" pitchFamily="18" charset="2"/>
              </a:rPr>
              <a:t>(</a:t>
            </a:r>
            <a:r>
              <a:rPr lang="en-US" altLang="zh-CN" sz="2800" b="1" i="1">
                <a:latin typeface="Times New Roman" pitchFamily="18" charset="0"/>
                <a:sym typeface="Symbol" pitchFamily="18" charset="2"/>
              </a:rPr>
              <a:t>n</a:t>
            </a:r>
            <a:r>
              <a:rPr lang="en-US" altLang="zh-CN" sz="2800" b="1" baseline="30000">
                <a:latin typeface="Times New Roman" pitchFamily="18" charset="0"/>
                <a:sym typeface="Symbol" pitchFamily="18" charset="2"/>
              </a:rPr>
              <a:t>3</a:t>
            </a:r>
            <a:r>
              <a:rPr lang="en-US" altLang="zh-CN" sz="2800" b="1">
                <a:latin typeface="Times New Roman" pitchFamily="18" charset="0"/>
                <a:sym typeface="Symbol" pitchFamily="18" charset="2"/>
              </a:rPr>
              <a:t>)</a:t>
            </a:r>
            <a:r>
              <a:rPr lang="en-US" altLang="zh-CN" sz="2400">
                <a:sym typeface="Symbol" pitchFamily="18" charset="2"/>
              </a:rPr>
              <a:t> </a:t>
            </a:r>
          </a:p>
        </p:txBody>
      </p:sp>
      <p:sp>
        <p:nvSpPr>
          <p:cNvPr id="452611" name="Rectangle 4"/>
          <p:cNvSpPr>
            <a:spLocks noGrp="1" noChangeArrowheads="1"/>
          </p:cNvSpPr>
          <p:nvPr>
            <p:ph type="title"/>
          </p:nvPr>
        </p:nvSpPr>
        <p:spPr/>
        <p:txBody>
          <a:bodyPr/>
          <a:lstStyle/>
          <a:p>
            <a:pPr eaLnBrk="1" hangingPunct="1"/>
            <a:r>
              <a:rPr lang="zh-CN" altLang="en-US" smtClean="0"/>
              <a:t>算法</a:t>
            </a:r>
            <a:r>
              <a:rPr lang="en-US" altLang="zh-CN" smtClean="0"/>
              <a:t>1  </a:t>
            </a:r>
            <a:r>
              <a:rPr lang="zh-CN" altLang="en-US" smtClean="0"/>
              <a:t>顺序求和</a:t>
            </a:r>
            <a:r>
              <a:rPr lang="en-US" altLang="zh-CN" smtClean="0"/>
              <a:t>+</a:t>
            </a:r>
            <a:r>
              <a:rPr lang="zh-CN" altLang="en-US" smtClean="0"/>
              <a:t>比较</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7" name="Text Box 2"/>
          <p:cNvSpPr txBox="1">
            <a:spLocks noChangeArrowheads="1"/>
          </p:cNvSpPr>
          <p:nvPr/>
        </p:nvSpPr>
        <p:spPr bwMode="auto">
          <a:xfrm>
            <a:off x="611188" y="1484313"/>
            <a:ext cx="7561262" cy="2465387"/>
          </a:xfrm>
          <a:prstGeom prst="rect">
            <a:avLst/>
          </a:prstGeom>
          <a:noFill/>
          <a:ln w="9525">
            <a:noFill/>
            <a:miter lim="800000"/>
            <a:headEnd/>
            <a:tailEnd/>
          </a:ln>
        </p:spPr>
        <p:txBody>
          <a:bodyPr>
            <a:spAutoFit/>
          </a:bodyPr>
          <a:lstStyle/>
          <a:p>
            <a:pPr>
              <a:lnSpc>
                <a:spcPct val="130000"/>
              </a:lnSpc>
            </a:pPr>
            <a:r>
              <a:rPr lang="zh-CN" altLang="en-US" sz="2400" b="1">
                <a:latin typeface="Times New Roman" pitchFamily="18" charset="0"/>
              </a:rPr>
              <a:t>将序列分成左右两半，中间分点</a:t>
            </a:r>
            <a:r>
              <a:rPr lang="en-US" altLang="zh-CN" sz="2400" b="1" i="1">
                <a:latin typeface="Times New Roman" pitchFamily="18" charset="0"/>
              </a:rPr>
              <a:t>center</a:t>
            </a:r>
          </a:p>
          <a:p>
            <a:pPr>
              <a:lnSpc>
                <a:spcPct val="130000"/>
              </a:lnSpc>
            </a:pPr>
            <a:r>
              <a:rPr lang="zh-CN" altLang="en-US" sz="2400" b="1">
                <a:latin typeface="Times New Roman" pitchFamily="18" charset="0"/>
              </a:rPr>
              <a:t>递归计算左段最大子段和 </a:t>
            </a:r>
            <a:r>
              <a:rPr lang="en-US" altLang="zh-CN" sz="2400" b="1" i="1">
                <a:latin typeface="Times New Roman" pitchFamily="18" charset="0"/>
              </a:rPr>
              <a:t>leftsum</a:t>
            </a:r>
            <a:endParaRPr lang="en-US" altLang="zh-CN" sz="2400" b="1">
              <a:latin typeface="Times New Roman" pitchFamily="18" charset="0"/>
            </a:endParaRPr>
          </a:p>
          <a:p>
            <a:pPr>
              <a:lnSpc>
                <a:spcPct val="130000"/>
              </a:lnSpc>
            </a:pPr>
            <a:r>
              <a:rPr lang="zh-CN" altLang="en-US" sz="2400" b="1">
                <a:latin typeface="Times New Roman" pitchFamily="18" charset="0"/>
              </a:rPr>
              <a:t>递归计算右段最大子段和</a:t>
            </a:r>
            <a:r>
              <a:rPr lang="zh-CN" altLang="en-US" sz="2400" b="1" i="1">
                <a:latin typeface="Times New Roman" pitchFamily="18" charset="0"/>
              </a:rPr>
              <a:t> </a:t>
            </a:r>
            <a:r>
              <a:rPr lang="en-US" altLang="zh-CN" sz="2400" b="1" i="1">
                <a:latin typeface="Times New Roman" pitchFamily="18" charset="0"/>
              </a:rPr>
              <a:t>rightsum</a:t>
            </a:r>
          </a:p>
          <a:p>
            <a:pPr>
              <a:lnSpc>
                <a:spcPct val="130000"/>
              </a:lnSpc>
            </a:pPr>
            <a:r>
              <a:rPr lang="en-US" altLang="zh-CN" sz="2400" b="1">
                <a:latin typeface="Times New Roman" pitchFamily="18" charset="0"/>
              </a:rPr>
              <a:t> </a:t>
            </a:r>
            <a:r>
              <a:rPr lang="en-US" altLang="zh-CN" sz="2400" b="1" i="1">
                <a:solidFill>
                  <a:srgbClr val="009900"/>
                </a:solidFill>
                <a:latin typeface="Times New Roman" pitchFamily="18" charset="0"/>
              </a:rPr>
              <a:t>a</a:t>
            </a:r>
            <a:r>
              <a:rPr lang="en-US" altLang="zh-CN" sz="2400" b="1" i="1" baseline="-25000">
                <a:solidFill>
                  <a:srgbClr val="009900"/>
                </a:solidFill>
                <a:latin typeface="Times New Roman" pitchFamily="18" charset="0"/>
              </a:rPr>
              <a:t>center</a:t>
            </a:r>
            <a:r>
              <a:rPr lang="en-US" altLang="zh-CN" sz="2400" b="1">
                <a:solidFill>
                  <a:srgbClr val="009900"/>
                </a:solidFill>
                <a:latin typeface="Times New Roman" pitchFamily="18" charset="0"/>
                <a:sym typeface="Symbol" pitchFamily="18" charset="2"/>
              </a:rPr>
              <a:t></a:t>
            </a:r>
            <a:r>
              <a:rPr lang="en-US" altLang="zh-CN" sz="2400" b="1" i="1">
                <a:solidFill>
                  <a:srgbClr val="009900"/>
                </a:solidFill>
                <a:latin typeface="Times New Roman" pitchFamily="18" charset="0"/>
              </a:rPr>
              <a:t>a</a:t>
            </a:r>
            <a:r>
              <a:rPr lang="en-US" altLang="zh-CN" sz="2400" b="1" baseline="-25000">
                <a:solidFill>
                  <a:srgbClr val="009900"/>
                </a:solidFill>
                <a:latin typeface="Times New Roman" pitchFamily="18" charset="0"/>
              </a:rPr>
              <a:t>1</a:t>
            </a:r>
            <a:r>
              <a:rPr lang="zh-CN" altLang="en-US" sz="2400" b="1">
                <a:solidFill>
                  <a:srgbClr val="009900"/>
                </a:solidFill>
                <a:latin typeface="Times New Roman" pitchFamily="18" charset="0"/>
              </a:rPr>
              <a:t>的最大和</a:t>
            </a:r>
            <a:r>
              <a:rPr lang="en-US" altLang="zh-CN" sz="2400" b="1" i="1">
                <a:solidFill>
                  <a:srgbClr val="009900"/>
                </a:solidFill>
                <a:latin typeface="Times New Roman" pitchFamily="18" charset="0"/>
              </a:rPr>
              <a:t>s</a:t>
            </a:r>
            <a:r>
              <a:rPr lang="en-US" altLang="zh-CN" sz="2400" b="1">
                <a:solidFill>
                  <a:srgbClr val="009900"/>
                </a:solidFill>
                <a:latin typeface="Times New Roman" pitchFamily="18" charset="0"/>
              </a:rPr>
              <a:t>1</a:t>
            </a:r>
            <a:r>
              <a:rPr lang="en-US" altLang="zh-CN" sz="2400" b="1">
                <a:latin typeface="Times New Roman" pitchFamily="18" charset="0"/>
              </a:rPr>
              <a:t>,  </a:t>
            </a:r>
            <a:r>
              <a:rPr lang="en-US" altLang="zh-CN" sz="2400" b="1" i="1">
                <a:solidFill>
                  <a:srgbClr val="009900"/>
                </a:solidFill>
                <a:latin typeface="Times New Roman" pitchFamily="18" charset="0"/>
              </a:rPr>
              <a:t>a</a:t>
            </a:r>
            <a:r>
              <a:rPr lang="en-US" altLang="zh-CN" sz="2400" b="1" i="1" baseline="-25000">
                <a:solidFill>
                  <a:srgbClr val="009900"/>
                </a:solidFill>
                <a:latin typeface="Times New Roman" pitchFamily="18" charset="0"/>
              </a:rPr>
              <a:t>center</a:t>
            </a:r>
            <a:r>
              <a:rPr lang="en-US" altLang="zh-CN" sz="2400" b="1" baseline="-25000">
                <a:solidFill>
                  <a:srgbClr val="009900"/>
                </a:solidFill>
                <a:latin typeface="Times New Roman" pitchFamily="18" charset="0"/>
              </a:rPr>
              <a:t>+1</a:t>
            </a:r>
            <a:r>
              <a:rPr lang="en-US" altLang="zh-CN" sz="2400" b="1">
                <a:solidFill>
                  <a:srgbClr val="009900"/>
                </a:solidFill>
                <a:sym typeface="Symbol" pitchFamily="18" charset="2"/>
              </a:rPr>
              <a:t></a:t>
            </a:r>
            <a:r>
              <a:rPr lang="en-US" altLang="zh-CN" sz="2400" b="1" i="1">
                <a:solidFill>
                  <a:srgbClr val="009900"/>
                </a:solidFill>
                <a:latin typeface="Times New Roman" pitchFamily="18" charset="0"/>
              </a:rPr>
              <a:t>a</a:t>
            </a:r>
            <a:r>
              <a:rPr lang="en-US" altLang="zh-CN" sz="2400" b="1" i="1" baseline="-25000">
                <a:solidFill>
                  <a:srgbClr val="009900"/>
                </a:solidFill>
                <a:latin typeface="Times New Roman" pitchFamily="18" charset="0"/>
              </a:rPr>
              <a:t>n</a:t>
            </a:r>
            <a:r>
              <a:rPr lang="zh-CN" altLang="en-US" sz="2400" b="1">
                <a:solidFill>
                  <a:srgbClr val="009900"/>
                </a:solidFill>
                <a:latin typeface="Times New Roman" pitchFamily="18" charset="0"/>
              </a:rPr>
              <a:t>的最大和</a:t>
            </a:r>
            <a:r>
              <a:rPr lang="en-US" altLang="zh-CN" sz="2400" b="1" i="1">
                <a:solidFill>
                  <a:srgbClr val="009900"/>
                </a:solidFill>
                <a:latin typeface="Times New Roman" pitchFamily="18" charset="0"/>
              </a:rPr>
              <a:t>s</a:t>
            </a:r>
            <a:r>
              <a:rPr lang="en-US" altLang="zh-CN" sz="2400" b="1">
                <a:solidFill>
                  <a:srgbClr val="009900"/>
                </a:solidFill>
                <a:latin typeface="Times New Roman" pitchFamily="18" charset="0"/>
              </a:rPr>
              <a:t>2</a:t>
            </a:r>
          </a:p>
          <a:p>
            <a:pPr>
              <a:lnSpc>
                <a:spcPct val="130000"/>
              </a:lnSpc>
            </a:pPr>
            <a:r>
              <a:rPr lang="en-US" altLang="zh-CN" sz="2400" b="1">
                <a:latin typeface="Times New Roman" pitchFamily="18" charset="0"/>
              </a:rPr>
              <a:t>max { </a:t>
            </a:r>
            <a:r>
              <a:rPr lang="en-US" altLang="zh-CN" sz="2400" b="1" i="1">
                <a:latin typeface="Times New Roman" pitchFamily="18" charset="0"/>
              </a:rPr>
              <a:t>leftsum</a:t>
            </a:r>
            <a:r>
              <a:rPr lang="en-US" altLang="zh-CN" sz="2400" b="1">
                <a:latin typeface="Times New Roman" pitchFamily="18" charset="0"/>
              </a:rPr>
              <a:t>, </a:t>
            </a:r>
            <a:r>
              <a:rPr lang="en-US" altLang="zh-CN" sz="2400" b="1" i="1">
                <a:latin typeface="Times New Roman" pitchFamily="18" charset="0"/>
              </a:rPr>
              <a:t>rightsum</a:t>
            </a:r>
            <a:r>
              <a:rPr lang="en-US" altLang="zh-CN" sz="2400" b="1">
                <a:latin typeface="Times New Roman" pitchFamily="18" charset="0"/>
              </a:rPr>
              <a:t>, </a:t>
            </a:r>
            <a:r>
              <a:rPr lang="en-US" altLang="zh-CN" sz="2400" b="1" i="1">
                <a:latin typeface="Times New Roman" pitchFamily="18" charset="0"/>
              </a:rPr>
              <a:t>s</a:t>
            </a:r>
            <a:r>
              <a:rPr lang="en-US" altLang="zh-CN" sz="2400" b="1">
                <a:latin typeface="Times New Roman" pitchFamily="18" charset="0"/>
              </a:rPr>
              <a:t>1+</a:t>
            </a:r>
            <a:r>
              <a:rPr lang="en-US" altLang="zh-CN" sz="2400" b="1" i="1">
                <a:latin typeface="Times New Roman" pitchFamily="18" charset="0"/>
              </a:rPr>
              <a:t>s</a:t>
            </a:r>
            <a:r>
              <a:rPr lang="en-US" altLang="zh-CN" sz="2400" b="1">
                <a:latin typeface="Times New Roman" pitchFamily="18" charset="0"/>
              </a:rPr>
              <a:t>2} </a:t>
            </a:r>
            <a:r>
              <a:rPr lang="zh-CN" altLang="en-US" sz="2400" b="1">
                <a:solidFill>
                  <a:srgbClr val="E50919"/>
                </a:solidFill>
                <a:latin typeface="Times New Roman" pitchFamily="18" charset="0"/>
              </a:rPr>
              <a:t>重复计算？</a:t>
            </a:r>
          </a:p>
        </p:txBody>
      </p:sp>
      <p:grpSp>
        <p:nvGrpSpPr>
          <p:cNvPr id="454658" name="Group 3"/>
          <p:cNvGrpSpPr>
            <a:grpSpLocks/>
          </p:cNvGrpSpPr>
          <p:nvPr/>
        </p:nvGrpSpPr>
        <p:grpSpPr bwMode="auto">
          <a:xfrm>
            <a:off x="1258888" y="4005263"/>
            <a:ext cx="5975350" cy="2519362"/>
            <a:chOff x="930" y="2478"/>
            <a:chExt cx="3764" cy="1587"/>
          </a:xfrm>
        </p:grpSpPr>
        <p:sp>
          <p:nvSpPr>
            <p:cNvPr id="454660" name="Line 4"/>
            <p:cNvSpPr>
              <a:spLocks noChangeShapeType="1"/>
            </p:cNvSpPr>
            <p:nvPr/>
          </p:nvSpPr>
          <p:spPr bwMode="auto">
            <a:xfrm>
              <a:off x="2653" y="2841"/>
              <a:ext cx="0" cy="1224"/>
            </a:xfrm>
            <a:prstGeom prst="line">
              <a:avLst/>
            </a:prstGeom>
            <a:noFill/>
            <a:ln w="28575">
              <a:solidFill>
                <a:schemeClr val="tx1"/>
              </a:solidFill>
              <a:round/>
              <a:headEnd/>
              <a:tailEnd/>
            </a:ln>
          </p:spPr>
          <p:txBody>
            <a:bodyPr/>
            <a:lstStyle/>
            <a:p>
              <a:endParaRPr lang="zh-CN" altLang="en-US"/>
            </a:p>
          </p:txBody>
        </p:sp>
        <p:grpSp>
          <p:nvGrpSpPr>
            <p:cNvPr id="454661" name="Group 5"/>
            <p:cNvGrpSpPr>
              <a:grpSpLocks/>
            </p:cNvGrpSpPr>
            <p:nvPr/>
          </p:nvGrpSpPr>
          <p:grpSpPr bwMode="auto">
            <a:xfrm>
              <a:off x="930" y="2478"/>
              <a:ext cx="3764" cy="1574"/>
              <a:chOff x="930" y="2462"/>
              <a:chExt cx="3764" cy="1574"/>
            </a:xfrm>
          </p:grpSpPr>
          <p:sp>
            <p:nvSpPr>
              <p:cNvPr id="454662" name="Line 6"/>
              <p:cNvSpPr>
                <a:spLocks noChangeShapeType="1"/>
              </p:cNvSpPr>
              <p:nvPr/>
            </p:nvSpPr>
            <p:spPr bwMode="auto">
              <a:xfrm>
                <a:off x="975" y="3294"/>
                <a:ext cx="1542" cy="0"/>
              </a:xfrm>
              <a:prstGeom prst="line">
                <a:avLst/>
              </a:prstGeom>
              <a:noFill/>
              <a:ln w="28575">
                <a:solidFill>
                  <a:schemeClr val="tx1"/>
                </a:solidFill>
                <a:round/>
                <a:headEnd type="triangle" w="lg" len="lg"/>
                <a:tailEnd type="triangle" w="lg" len="lg"/>
              </a:ln>
            </p:spPr>
            <p:txBody>
              <a:bodyPr/>
              <a:lstStyle/>
              <a:p>
                <a:endParaRPr lang="zh-CN" altLang="en-US"/>
              </a:p>
            </p:txBody>
          </p:sp>
          <p:sp>
            <p:nvSpPr>
              <p:cNvPr id="454663" name="Line 7"/>
              <p:cNvSpPr>
                <a:spLocks noChangeShapeType="1"/>
              </p:cNvSpPr>
              <p:nvPr/>
            </p:nvSpPr>
            <p:spPr bwMode="auto">
              <a:xfrm>
                <a:off x="2789" y="3294"/>
                <a:ext cx="1542" cy="0"/>
              </a:xfrm>
              <a:prstGeom prst="line">
                <a:avLst/>
              </a:prstGeom>
              <a:noFill/>
              <a:ln w="28575">
                <a:solidFill>
                  <a:schemeClr val="tx1"/>
                </a:solidFill>
                <a:round/>
                <a:headEnd type="triangle" w="lg" len="lg"/>
                <a:tailEnd type="triangle" w="lg" len="lg"/>
              </a:ln>
            </p:spPr>
            <p:txBody>
              <a:bodyPr/>
              <a:lstStyle/>
              <a:p>
                <a:endParaRPr lang="zh-CN" altLang="en-US"/>
              </a:p>
            </p:txBody>
          </p:sp>
          <p:sp>
            <p:nvSpPr>
              <p:cNvPr id="454664" name="Text Box 8"/>
              <p:cNvSpPr txBox="1">
                <a:spLocks noChangeArrowheads="1"/>
              </p:cNvSpPr>
              <p:nvPr/>
            </p:nvSpPr>
            <p:spPr bwMode="auto">
              <a:xfrm>
                <a:off x="1338" y="2962"/>
                <a:ext cx="702" cy="288"/>
              </a:xfrm>
              <a:prstGeom prst="rect">
                <a:avLst/>
              </a:prstGeom>
              <a:noFill/>
              <a:ln w="9525">
                <a:noFill/>
                <a:miter lim="800000"/>
                <a:headEnd/>
                <a:tailEnd/>
              </a:ln>
            </p:spPr>
            <p:txBody>
              <a:bodyPr wrap="none">
                <a:spAutoFit/>
              </a:bodyPr>
              <a:lstStyle/>
              <a:p>
                <a:r>
                  <a:rPr lang="en-US" altLang="zh-CN" sz="2400" b="1" i="1">
                    <a:latin typeface="Times New Roman" pitchFamily="18" charset="0"/>
                  </a:rPr>
                  <a:t>leftsum</a:t>
                </a:r>
              </a:p>
            </p:txBody>
          </p:sp>
          <p:sp>
            <p:nvSpPr>
              <p:cNvPr id="454665" name="Text Box 9"/>
              <p:cNvSpPr txBox="1">
                <a:spLocks noChangeArrowheads="1"/>
              </p:cNvSpPr>
              <p:nvPr/>
            </p:nvSpPr>
            <p:spPr bwMode="auto">
              <a:xfrm>
                <a:off x="3185" y="2962"/>
                <a:ext cx="831" cy="288"/>
              </a:xfrm>
              <a:prstGeom prst="rect">
                <a:avLst/>
              </a:prstGeom>
              <a:noFill/>
              <a:ln w="9525">
                <a:noFill/>
                <a:miter lim="800000"/>
                <a:headEnd/>
                <a:tailEnd/>
              </a:ln>
            </p:spPr>
            <p:txBody>
              <a:bodyPr wrap="none">
                <a:spAutoFit/>
              </a:bodyPr>
              <a:lstStyle/>
              <a:p>
                <a:r>
                  <a:rPr lang="en-US" altLang="zh-CN" sz="2400" b="1" i="1">
                    <a:latin typeface="Times New Roman" pitchFamily="18" charset="0"/>
                  </a:rPr>
                  <a:t>rightsum</a:t>
                </a:r>
              </a:p>
            </p:txBody>
          </p:sp>
          <p:sp>
            <p:nvSpPr>
              <p:cNvPr id="454666" name="Text Box 10"/>
              <p:cNvSpPr txBox="1">
                <a:spLocks noChangeArrowheads="1"/>
              </p:cNvSpPr>
              <p:nvPr/>
            </p:nvSpPr>
            <p:spPr bwMode="auto">
              <a:xfrm>
                <a:off x="930" y="3414"/>
                <a:ext cx="3674"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a</a:t>
                </a:r>
                <a:r>
                  <a:rPr lang="en-US" altLang="zh-CN" sz="2800" b="1" baseline="-25000">
                    <a:latin typeface="Times New Roman" pitchFamily="18" charset="0"/>
                  </a:rPr>
                  <a:t>1</a:t>
                </a:r>
                <a:r>
                  <a:rPr lang="en-US" altLang="zh-CN" sz="2800" b="1">
                    <a:latin typeface="Times New Roman" pitchFamily="18" charset="0"/>
                  </a:rPr>
                  <a:t>   </a:t>
                </a:r>
                <a:r>
                  <a:rPr lang="en-US" altLang="zh-CN" sz="2800" b="1" i="1">
                    <a:latin typeface="Times New Roman" pitchFamily="18" charset="0"/>
                  </a:rPr>
                  <a:t>a</a:t>
                </a:r>
                <a:r>
                  <a:rPr lang="en-US" altLang="zh-CN" sz="2800" b="1" baseline="-25000">
                    <a:latin typeface="Times New Roman" pitchFamily="18" charset="0"/>
                  </a:rPr>
                  <a:t>2</a:t>
                </a:r>
                <a:r>
                  <a:rPr lang="en-US" altLang="zh-CN" sz="2800" b="1">
                    <a:latin typeface="Times New Roman" pitchFamily="18" charset="0"/>
                  </a:rPr>
                  <a:t>   …        </a:t>
                </a:r>
                <a:r>
                  <a:rPr lang="en-US" altLang="zh-CN" sz="2800" b="1" i="1">
                    <a:latin typeface="Times New Roman" pitchFamily="18" charset="0"/>
                  </a:rPr>
                  <a:t>a</a:t>
                </a:r>
                <a:r>
                  <a:rPr lang="en-US" altLang="zh-CN" sz="2800" b="1" i="1" baseline="-25000">
                    <a:latin typeface="Times New Roman" pitchFamily="18" charset="0"/>
                  </a:rPr>
                  <a:t>k</a:t>
                </a:r>
                <a:r>
                  <a:rPr lang="en-US" altLang="zh-CN" sz="2800" b="1" i="1">
                    <a:latin typeface="Times New Roman" pitchFamily="18" charset="0"/>
                  </a:rPr>
                  <a:t>  </a:t>
                </a:r>
                <a:r>
                  <a:rPr lang="en-US" altLang="zh-CN" sz="2800" b="1">
                    <a:latin typeface="Times New Roman" pitchFamily="18" charset="0"/>
                  </a:rPr>
                  <a:t> </a:t>
                </a:r>
                <a:r>
                  <a:rPr lang="en-US" altLang="zh-CN" sz="2800" b="1" i="1">
                    <a:latin typeface="Times New Roman" pitchFamily="18" charset="0"/>
                  </a:rPr>
                  <a:t> a</a:t>
                </a:r>
                <a:r>
                  <a:rPr lang="en-US" altLang="zh-CN" sz="2800" b="1" i="1" baseline="-25000">
                    <a:latin typeface="Times New Roman" pitchFamily="18" charset="0"/>
                  </a:rPr>
                  <a:t>k</a:t>
                </a:r>
                <a:r>
                  <a:rPr lang="en-US" altLang="zh-CN" sz="2800" b="1" baseline="-25000">
                    <a:latin typeface="Times New Roman" pitchFamily="18" charset="0"/>
                  </a:rPr>
                  <a:t>+1</a:t>
                </a:r>
                <a:r>
                  <a:rPr lang="en-US" altLang="zh-CN" sz="2800" b="1">
                    <a:latin typeface="Times New Roman" pitchFamily="18" charset="0"/>
                  </a:rPr>
                  <a:t>    …           </a:t>
                </a:r>
                <a:r>
                  <a:rPr lang="en-US" altLang="zh-CN" sz="2800" b="1" i="1">
                    <a:latin typeface="Times New Roman" pitchFamily="18" charset="0"/>
                  </a:rPr>
                  <a:t>a</a:t>
                </a:r>
                <a:r>
                  <a:rPr lang="en-US" altLang="zh-CN" sz="2800" b="1" i="1" baseline="-25000">
                    <a:latin typeface="Times New Roman" pitchFamily="18" charset="0"/>
                  </a:rPr>
                  <a:t>n</a:t>
                </a:r>
              </a:p>
            </p:txBody>
          </p:sp>
          <p:sp>
            <p:nvSpPr>
              <p:cNvPr id="454667" name="Text Box 11"/>
              <p:cNvSpPr txBox="1">
                <a:spLocks noChangeArrowheads="1"/>
              </p:cNvSpPr>
              <p:nvPr/>
            </p:nvSpPr>
            <p:spPr bwMode="auto">
              <a:xfrm>
                <a:off x="975" y="3748"/>
                <a:ext cx="3719" cy="288"/>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rPr>
                  <a:t>left              center       center+1            right</a:t>
                </a:r>
              </a:p>
            </p:txBody>
          </p:sp>
          <p:sp>
            <p:nvSpPr>
              <p:cNvPr id="454668" name="Line 12"/>
              <p:cNvSpPr>
                <a:spLocks noChangeShapeType="1"/>
              </p:cNvSpPr>
              <p:nvPr/>
            </p:nvSpPr>
            <p:spPr bwMode="auto">
              <a:xfrm>
                <a:off x="1882" y="2750"/>
                <a:ext cx="1542" cy="0"/>
              </a:xfrm>
              <a:prstGeom prst="line">
                <a:avLst/>
              </a:prstGeom>
              <a:noFill/>
              <a:ln w="28575">
                <a:solidFill>
                  <a:schemeClr val="tx1"/>
                </a:solidFill>
                <a:round/>
                <a:headEnd type="triangle" w="lg" len="lg"/>
                <a:tailEnd type="triangle" w="lg" len="lg"/>
              </a:ln>
            </p:spPr>
            <p:txBody>
              <a:bodyPr/>
              <a:lstStyle/>
              <a:p>
                <a:endParaRPr lang="zh-CN" altLang="en-US"/>
              </a:p>
            </p:txBody>
          </p:sp>
          <p:sp>
            <p:nvSpPr>
              <p:cNvPr id="454669" name="Text Box 13"/>
              <p:cNvSpPr txBox="1">
                <a:spLocks noChangeArrowheads="1"/>
              </p:cNvSpPr>
              <p:nvPr/>
            </p:nvSpPr>
            <p:spPr bwMode="auto">
              <a:xfrm>
                <a:off x="2336" y="2462"/>
                <a:ext cx="816" cy="288"/>
              </a:xfrm>
              <a:prstGeom prst="rect">
                <a:avLst/>
              </a:prstGeom>
              <a:noFill/>
              <a:ln w="9525">
                <a:noFill/>
                <a:miter lim="800000"/>
                <a:headEnd/>
                <a:tailEnd/>
              </a:ln>
            </p:spPr>
            <p:txBody>
              <a:bodyPr>
                <a:spAutoFit/>
              </a:bodyPr>
              <a:lstStyle/>
              <a:p>
                <a:pPr>
                  <a:spcBef>
                    <a:spcPct val="50000"/>
                  </a:spcBef>
                </a:pPr>
                <a:r>
                  <a:rPr lang="zh-CN" altLang="en-US" sz="2400"/>
                  <a:t> </a:t>
                </a:r>
                <a:r>
                  <a:rPr lang="en-US" altLang="zh-CN" sz="2400" b="1">
                    <a:latin typeface="Times New Roman" pitchFamily="18" charset="0"/>
                  </a:rPr>
                  <a:t>s1+s2</a:t>
                </a:r>
                <a:endParaRPr lang="en-US" altLang="zh-CN" sz="2400" b="1" baseline="-25000">
                  <a:latin typeface="Times New Roman" pitchFamily="18" charset="0"/>
                </a:endParaRPr>
              </a:p>
            </p:txBody>
          </p:sp>
        </p:grpSp>
      </p:grpSp>
      <p:sp>
        <p:nvSpPr>
          <p:cNvPr id="454659" name="Rectangle 14"/>
          <p:cNvSpPr>
            <a:spLocks noGrp="1" noChangeArrowheads="1"/>
          </p:cNvSpPr>
          <p:nvPr>
            <p:ph type="title"/>
          </p:nvPr>
        </p:nvSpPr>
        <p:spPr/>
        <p:txBody>
          <a:bodyPr/>
          <a:lstStyle/>
          <a:p>
            <a:pPr eaLnBrk="1" hangingPunct="1"/>
            <a:r>
              <a:rPr lang="zh-CN" altLang="en-US" smtClean="0"/>
              <a:t>算法</a:t>
            </a:r>
            <a:r>
              <a:rPr lang="en-US" altLang="zh-CN" smtClean="0"/>
              <a:t>2  </a:t>
            </a:r>
            <a:r>
              <a:rPr lang="zh-CN" altLang="en-US" smtClean="0"/>
              <a:t>分治策略</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5" name="Rectangle 2"/>
          <p:cNvSpPr>
            <a:spLocks noChangeArrowheads="1"/>
          </p:cNvSpPr>
          <p:nvPr/>
        </p:nvSpPr>
        <p:spPr bwMode="auto">
          <a:xfrm>
            <a:off x="250825" y="1484313"/>
            <a:ext cx="8569325" cy="3862387"/>
          </a:xfrm>
          <a:prstGeom prst="rect">
            <a:avLst/>
          </a:prstGeom>
          <a:solidFill>
            <a:srgbClr val="FFFFFF"/>
          </a:solidFill>
          <a:ln w="9525">
            <a:solidFill>
              <a:srgbClr val="FFFFFF"/>
            </a:solidFill>
            <a:miter lim="800000"/>
            <a:headEnd/>
            <a:tailEnd/>
          </a:ln>
        </p:spPr>
        <p:txBody>
          <a:bodyPr anchor="ctr">
            <a:spAutoFit/>
          </a:bodyPr>
          <a:lstStyle/>
          <a:p>
            <a:pPr indent="266700">
              <a:lnSpc>
                <a:spcPct val="130000"/>
              </a:lnSpc>
            </a:pPr>
            <a:r>
              <a:rPr lang="zh-CN" altLang="en-US" sz="2400" b="1">
                <a:latin typeface="Times New Roman" pitchFamily="18" charset="0"/>
                <a:ea typeface="黑体" pitchFamily="2" charset="-122"/>
              </a:rPr>
              <a:t>算法 </a:t>
            </a:r>
            <a:r>
              <a:rPr lang="en-US" altLang="zh-CN" sz="2400" b="1">
                <a:latin typeface="Times New Roman" pitchFamily="18" charset="0"/>
                <a:ea typeface="黑体" pitchFamily="2" charset="-122"/>
              </a:rPr>
              <a:t>MaxSubSum (</a:t>
            </a:r>
            <a:r>
              <a:rPr lang="en-US" altLang="zh-CN" sz="2400" b="1" i="1">
                <a:latin typeface="Times New Roman" pitchFamily="18" charset="0"/>
              </a:rPr>
              <a:t>A</a:t>
            </a:r>
            <a:r>
              <a:rPr lang="en-US" altLang="zh-CN" sz="2400" b="1">
                <a:latin typeface="Times New Roman" pitchFamily="18" charset="0"/>
              </a:rPr>
              <a:t>, </a:t>
            </a:r>
            <a:r>
              <a:rPr lang="en-US" altLang="zh-CN" sz="2400" b="1" i="1">
                <a:latin typeface="Times New Roman" pitchFamily="18" charset="0"/>
              </a:rPr>
              <a:t>left</a:t>
            </a:r>
            <a:r>
              <a:rPr lang="en-US" altLang="zh-CN" sz="2400" b="1">
                <a:latin typeface="Times New Roman" pitchFamily="18" charset="0"/>
              </a:rPr>
              <a:t>, </a:t>
            </a:r>
            <a:r>
              <a:rPr lang="en-US" altLang="zh-CN" sz="2400" b="1" i="1">
                <a:latin typeface="Times New Roman" pitchFamily="18" charset="0"/>
              </a:rPr>
              <a:t>right</a:t>
            </a:r>
            <a:r>
              <a:rPr lang="zh-CN" altLang="en-US" sz="2400" b="1">
                <a:latin typeface="Times New Roman" pitchFamily="18" charset="0"/>
              </a:rPr>
              <a:t>）</a:t>
            </a:r>
          </a:p>
          <a:p>
            <a:pPr indent="266700"/>
            <a:r>
              <a:rPr lang="zh-CN" altLang="en-US" sz="2400" b="1">
                <a:latin typeface="Times New Roman" pitchFamily="18" charset="0"/>
              </a:rPr>
              <a:t>  </a:t>
            </a:r>
            <a:r>
              <a:rPr lang="en-US" altLang="zh-CN" sz="2400" b="1">
                <a:latin typeface="Times New Roman" pitchFamily="18" charset="0"/>
              </a:rPr>
              <a:t>1</a:t>
            </a:r>
            <a:r>
              <a:rPr lang="zh-CN" altLang="en-US" sz="2400" b="1">
                <a:latin typeface="Times New Roman" pitchFamily="18" charset="0"/>
              </a:rPr>
              <a:t>．</a:t>
            </a:r>
            <a:r>
              <a:rPr lang="en-US" altLang="zh-CN" sz="2400" b="1">
                <a:latin typeface="Times New Roman" pitchFamily="18" charset="0"/>
              </a:rPr>
              <a:t>If  |</a:t>
            </a:r>
            <a:r>
              <a:rPr lang="en-US" altLang="zh-CN" sz="2400" b="1" i="1">
                <a:latin typeface="Times New Roman" pitchFamily="18" charset="0"/>
              </a:rPr>
              <a:t>A</a:t>
            </a:r>
            <a:r>
              <a:rPr lang="en-US" altLang="zh-CN" sz="2400" b="1">
                <a:latin typeface="Times New Roman" pitchFamily="18" charset="0"/>
              </a:rPr>
              <a:t>|=1</a:t>
            </a:r>
            <a:r>
              <a:rPr lang="zh-CN" altLang="en-US" sz="2400" b="1">
                <a:latin typeface="Times New Roman" pitchFamily="18" charset="0"/>
              </a:rPr>
              <a:t>，则输出元素值（当值为负时输出</a:t>
            </a:r>
            <a:r>
              <a:rPr lang="en-US" altLang="zh-CN" sz="2400" b="1">
                <a:latin typeface="Times New Roman" pitchFamily="18" charset="0"/>
              </a:rPr>
              <a:t>0</a:t>
            </a:r>
            <a:r>
              <a:rPr lang="zh-CN" altLang="en-US" sz="2400" b="1">
                <a:latin typeface="Times New Roman" pitchFamily="18" charset="0"/>
              </a:rPr>
              <a:t>）</a:t>
            </a:r>
          </a:p>
          <a:p>
            <a:pPr indent="266700"/>
            <a:r>
              <a:rPr lang="zh-CN" altLang="en-US" sz="2400" b="1">
                <a:latin typeface="Times New Roman" pitchFamily="18" charset="0"/>
              </a:rPr>
              <a:t>  </a:t>
            </a:r>
            <a:r>
              <a:rPr lang="en-US" altLang="zh-CN" sz="2400" b="1">
                <a:latin typeface="Times New Roman" pitchFamily="18" charset="0"/>
              </a:rPr>
              <a:t>2</a:t>
            </a:r>
            <a:r>
              <a:rPr lang="zh-CN" altLang="en-US" sz="2400" b="1">
                <a:latin typeface="Times New Roman" pitchFamily="18" charset="0"/>
              </a:rPr>
              <a:t>．</a:t>
            </a:r>
            <a:r>
              <a:rPr lang="en-US" altLang="zh-CN" sz="2400" b="1" i="1">
                <a:latin typeface="Times New Roman" pitchFamily="18" charset="0"/>
              </a:rPr>
              <a:t>center </a:t>
            </a:r>
            <a:r>
              <a:rPr lang="en-US" altLang="zh-CN" sz="2400" b="1">
                <a:latin typeface="Times New Roman" pitchFamily="18" charset="0"/>
                <a:sym typeface="Symbol" pitchFamily="18" charset="2"/>
              </a:rPr>
              <a:t></a:t>
            </a:r>
            <a:r>
              <a:rPr lang="en-US" altLang="zh-CN" sz="2400" b="1">
                <a:latin typeface="Times New Roman" pitchFamily="18" charset="0"/>
              </a:rPr>
              <a:t>(</a:t>
            </a:r>
            <a:r>
              <a:rPr lang="en-US" altLang="zh-CN" sz="2400" b="1" i="1">
                <a:latin typeface="Times New Roman" pitchFamily="18" charset="0"/>
              </a:rPr>
              <a:t>left</a:t>
            </a:r>
            <a:r>
              <a:rPr lang="en-US" altLang="zh-CN" sz="2400" b="1">
                <a:latin typeface="Times New Roman" pitchFamily="18" charset="0"/>
              </a:rPr>
              <a:t>+</a:t>
            </a:r>
            <a:r>
              <a:rPr lang="en-US" altLang="zh-CN" sz="2400" b="1" i="1">
                <a:latin typeface="Times New Roman" pitchFamily="18" charset="0"/>
              </a:rPr>
              <a:t>right</a:t>
            </a:r>
            <a:r>
              <a:rPr lang="en-US" altLang="zh-CN" sz="2400" b="1">
                <a:latin typeface="Times New Roman" pitchFamily="18" charset="0"/>
              </a:rPr>
              <a:t>)/2; </a:t>
            </a:r>
          </a:p>
          <a:p>
            <a:pPr indent="266700"/>
            <a:r>
              <a:rPr lang="en-US" altLang="zh-CN" sz="2400" b="1">
                <a:latin typeface="Times New Roman" pitchFamily="18" charset="0"/>
              </a:rPr>
              <a:t>  3</a:t>
            </a:r>
            <a:r>
              <a:rPr lang="zh-CN" altLang="en-US" sz="2400" b="1">
                <a:latin typeface="Times New Roman" pitchFamily="18" charset="0"/>
              </a:rPr>
              <a:t>．</a:t>
            </a:r>
            <a:r>
              <a:rPr lang="en-US" altLang="zh-CN" sz="2400" b="1" i="1">
                <a:latin typeface="Times New Roman" pitchFamily="18" charset="0"/>
              </a:rPr>
              <a:t>leftsum </a:t>
            </a:r>
            <a:r>
              <a:rPr lang="en-US" altLang="zh-CN" sz="2400" b="1">
                <a:latin typeface="Times New Roman" pitchFamily="18" charset="0"/>
                <a:sym typeface="Symbol" pitchFamily="18" charset="2"/>
              </a:rPr>
              <a:t></a:t>
            </a:r>
            <a:r>
              <a:rPr lang="en-US" altLang="zh-CN" sz="2400" b="1">
                <a:latin typeface="Times New Roman" pitchFamily="18" charset="0"/>
                <a:ea typeface="黑体" pitchFamily="2" charset="-122"/>
              </a:rPr>
              <a:t>MaxSubSum</a:t>
            </a:r>
            <a:r>
              <a:rPr lang="en-US" altLang="zh-CN" sz="2400" b="1">
                <a:latin typeface="Times New Roman" pitchFamily="18" charset="0"/>
              </a:rPr>
              <a:t>(</a:t>
            </a:r>
            <a:r>
              <a:rPr lang="en-US" altLang="zh-CN" sz="2400" b="1" i="1">
                <a:latin typeface="Times New Roman" pitchFamily="18" charset="0"/>
                <a:sym typeface="Symbol" pitchFamily="18" charset="2"/>
              </a:rPr>
              <a:t>A</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left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center</a:t>
            </a:r>
            <a:r>
              <a:rPr lang="en-US" altLang="zh-CN" sz="2400" b="1">
                <a:latin typeface="Times New Roman" pitchFamily="18" charset="0"/>
                <a:sym typeface="Symbol" pitchFamily="18" charset="2"/>
              </a:rPr>
              <a:t>)           //</a:t>
            </a:r>
            <a:r>
              <a:rPr lang="zh-CN" altLang="en-US" sz="2400" b="1">
                <a:latin typeface="Times New Roman" pitchFamily="18" charset="0"/>
                <a:sym typeface="Symbol" pitchFamily="18" charset="2"/>
              </a:rPr>
              <a:t>左和</a:t>
            </a:r>
          </a:p>
          <a:p>
            <a:pPr indent="266700"/>
            <a:r>
              <a:rPr lang="zh-CN" altLang="en-US" sz="2400" b="1">
                <a:latin typeface="Times New Roman" pitchFamily="18" charset="0"/>
                <a:sym typeface="Symbol" pitchFamily="18" charset="2"/>
              </a:rPr>
              <a:t>  </a:t>
            </a:r>
            <a:r>
              <a:rPr lang="en-US" altLang="zh-CN" sz="2400" b="1">
                <a:latin typeface="Times New Roman" pitchFamily="18" charset="0"/>
                <a:sym typeface="Symbol" pitchFamily="18" charset="2"/>
              </a:rPr>
              <a:t>4</a:t>
            </a:r>
            <a:r>
              <a:rPr lang="zh-CN" altLang="en-US" sz="2400" b="1">
                <a:latin typeface="Times New Roman" pitchFamily="18" charset="0"/>
                <a:sym typeface="Symbol" pitchFamily="18" charset="2"/>
              </a:rPr>
              <a:t>．</a:t>
            </a:r>
            <a:r>
              <a:rPr lang="en-US" altLang="zh-CN" sz="2400" b="1" i="1">
                <a:latin typeface="Times New Roman" pitchFamily="18" charset="0"/>
                <a:sym typeface="Symbol" pitchFamily="18" charset="2"/>
              </a:rPr>
              <a:t>righsum </a:t>
            </a:r>
            <a:r>
              <a:rPr lang="en-US" altLang="zh-CN" sz="2400" b="1">
                <a:latin typeface="Times New Roman" pitchFamily="18" charset="0"/>
                <a:sym typeface="Symbol" pitchFamily="18" charset="2"/>
              </a:rPr>
              <a:t></a:t>
            </a:r>
            <a:r>
              <a:rPr lang="en-US" altLang="zh-CN" sz="2400" b="1">
                <a:latin typeface="Times New Roman" pitchFamily="18" charset="0"/>
                <a:ea typeface="黑体" pitchFamily="2" charset="-122"/>
              </a:rPr>
              <a:t>MaxSubSum</a:t>
            </a:r>
            <a:r>
              <a:rPr lang="en-US" altLang="zh-CN"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c</a:t>
            </a:r>
            <a:r>
              <a:rPr lang="en-US" altLang="zh-CN" sz="2400" b="1" i="1">
                <a:latin typeface="Times New Roman" pitchFamily="18" charset="0"/>
                <a:sym typeface="Symbol" pitchFamily="18" charset="2"/>
              </a:rPr>
              <a:t>enter</a:t>
            </a:r>
            <a:r>
              <a:rPr lang="en-US" altLang="zh-CN" sz="2400" b="1">
                <a:latin typeface="Times New Roman" pitchFamily="18" charset="0"/>
                <a:sym typeface="Symbol" pitchFamily="18" charset="2"/>
              </a:rPr>
              <a:t>+1,</a:t>
            </a:r>
            <a:r>
              <a:rPr lang="en-US" altLang="zh-CN" sz="2400" b="1" i="1">
                <a:latin typeface="Times New Roman" pitchFamily="18" charset="0"/>
                <a:sym typeface="Symbol" pitchFamily="18" charset="2"/>
              </a:rPr>
              <a:t>right</a:t>
            </a:r>
            <a:r>
              <a:rPr lang="en-US" altLang="zh-CN" sz="2400" b="1">
                <a:latin typeface="Times New Roman" pitchFamily="18" charset="0"/>
                <a:sym typeface="Symbol" pitchFamily="18" charset="2"/>
              </a:rPr>
              <a:t>)    //</a:t>
            </a:r>
            <a:r>
              <a:rPr lang="zh-CN" altLang="en-US" sz="2400" b="1">
                <a:latin typeface="Times New Roman" pitchFamily="18" charset="0"/>
                <a:sym typeface="Symbol" pitchFamily="18" charset="2"/>
              </a:rPr>
              <a:t>右和</a:t>
            </a:r>
          </a:p>
          <a:p>
            <a:pPr indent="266700"/>
            <a:r>
              <a:rPr lang="zh-CN" altLang="en-US" sz="2400" b="1">
                <a:latin typeface="Times New Roman" pitchFamily="18" charset="0"/>
                <a:sym typeface="Symbol" pitchFamily="18" charset="2"/>
              </a:rPr>
              <a:t>  </a:t>
            </a:r>
            <a:r>
              <a:rPr lang="en-US" altLang="zh-CN" sz="2400" b="1">
                <a:latin typeface="Times New Roman" pitchFamily="18" charset="0"/>
                <a:sym typeface="Symbol" pitchFamily="18" charset="2"/>
              </a:rPr>
              <a:t>5</a:t>
            </a:r>
            <a:r>
              <a:rPr lang="zh-CN" altLang="en-US" sz="2400" b="1">
                <a:latin typeface="Times New Roman" pitchFamily="18" charset="0"/>
                <a:sym typeface="Symbol" pitchFamily="18" charset="2"/>
              </a:rPr>
              <a:t>．</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1 </a:t>
            </a:r>
            <a:r>
              <a:rPr lang="en-US" altLang="zh-CN" sz="2400" b="1" i="1">
                <a:latin typeface="Times New Roman" pitchFamily="18" charset="0"/>
              </a:rPr>
              <a:t>A</a:t>
            </a:r>
            <a:r>
              <a:rPr lang="en-US" altLang="zh-CN" sz="2400" b="1">
                <a:latin typeface="Times New Roman" pitchFamily="18" charset="0"/>
                <a:sym typeface="Symbol" pitchFamily="18" charset="2"/>
              </a:rPr>
              <a:t>1[</a:t>
            </a:r>
            <a:r>
              <a:rPr lang="en-US" altLang="zh-CN" sz="2400" b="1" i="1">
                <a:latin typeface="Times New Roman" pitchFamily="18" charset="0"/>
                <a:sym typeface="Symbol" pitchFamily="18" charset="2"/>
              </a:rPr>
              <a:t>center</a:t>
            </a:r>
            <a:r>
              <a:rPr lang="en-US" altLang="zh-CN" sz="2400" b="1">
                <a:latin typeface="Times New Roman" pitchFamily="18" charset="0"/>
                <a:sym typeface="Symbol" pitchFamily="18" charset="2"/>
              </a:rPr>
              <a:t>]              </a:t>
            </a:r>
            <a:r>
              <a:rPr lang="en-US" altLang="zh-CN" sz="2400" b="1">
                <a:solidFill>
                  <a:srgbClr val="0066FF"/>
                </a:solidFill>
                <a:latin typeface="Times New Roman" pitchFamily="18" charset="0"/>
                <a:sym typeface="Symbol" pitchFamily="18" charset="2"/>
              </a:rPr>
              <a:t>//</a:t>
            </a:r>
            <a:r>
              <a:rPr lang="zh-CN" altLang="en-US" sz="2400" b="1">
                <a:solidFill>
                  <a:srgbClr val="0066FF"/>
                </a:solidFill>
                <a:latin typeface="Times New Roman" pitchFamily="18" charset="0"/>
                <a:sym typeface="Symbol" pitchFamily="18" charset="2"/>
              </a:rPr>
              <a:t>求从</a:t>
            </a:r>
            <a:r>
              <a:rPr lang="en-US" altLang="zh-CN" sz="2400" b="1" i="1">
                <a:solidFill>
                  <a:srgbClr val="0066FF"/>
                </a:solidFill>
                <a:latin typeface="Times New Roman" pitchFamily="18" charset="0"/>
                <a:sym typeface="Symbol" pitchFamily="18" charset="2"/>
              </a:rPr>
              <a:t>center</a:t>
            </a:r>
            <a:r>
              <a:rPr lang="zh-CN" altLang="en-US" sz="2400" b="1">
                <a:solidFill>
                  <a:srgbClr val="0066FF"/>
                </a:solidFill>
                <a:latin typeface="Times New Roman" pitchFamily="18" charset="0"/>
                <a:sym typeface="Symbol" pitchFamily="18" charset="2"/>
              </a:rPr>
              <a:t>向左的最大和</a:t>
            </a:r>
            <a:r>
              <a:rPr lang="en-US" altLang="zh-CN" sz="2400" b="1">
                <a:solidFill>
                  <a:srgbClr val="0066FF"/>
                </a:solidFill>
                <a:latin typeface="Times New Roman" pitchFamily="18" charset="0"/>
                <a:sym typeface="Symbol" pitchFamily="18" charset="2"/>
              </a:rPr>
              <a:t>O(n)</a:t>
            </a:r>
          </a:p>
          <a:p>
            <a:pPr indent="266700"/>
            <a:r>
              <a:rPr lang="zh-CN" altLang="en-US" sz="2400" b="1">
                <a:latin typeface="Times New Roman" pitchFamily="18" charset="0"/>
                <a:sym typeface="Symbol" pitchFamily="18" charset="2"/>
              </a:rPr>
              <a:t>  </a:t>
            </a:r>
            <a:r>
              <a:rPr lang="en-US" altLang="zh-CN" sz="2400" b="1">
                <a:latin typeface="Times New Roman" pitchFamily="18" charset="0"/>
                <a:sym typeface="Symbol" pitchFamily="18" charset="2"/>
              </a:rPr>
              <a:t>6</a:t>
            </a:r>
            <a:r>
              <a:rPr lang="zh-CN" altLang="en-US" sz="2400" b="1">
                <a:latin typeface="Times New Roman" pitchFamily="18" charset="0"/>
                <a:sym typeface="Symbol" pitchFamily="18" charset="2"/>
              </a:rPr>
              <a:t>．</a:t>
            </a:r>
            <a:r>
              <a:rPr lang="en-US" altLang="zh-CN" sz="2400" b="1" i="1">
                <a:latin typeface="Times New Roman" pitchFamily="18" charset="0"/>
                <a:sym typeface="Symbol" pitchFamily="18" charset="2"/>
              </a:rPr>
              <a:t>s</a:t>
            </a:r>
            <a:r>
              <a:rPr lang="en-US" altLang="zh-CN" sz="2400" b="1">
                <a:latin typeface="Times New Roman" pitchFamily="18" charset="0"/>
                <a:sym typeface="Symbol" pitchFamily="18" charset="2"/>
              </a:rPr>
              <a:t>2 </a:t>
            </a:r>
            <a:r>
              <a:rPr lang="en-US" altLang="zh-CN" sz="2400" b="1" i="1">
                <a:latin typeface="Times New Roman" pitchFamily="18" charset="0"/>
              </a:rPr>
              <a:t>A</a:t>
            </a:r>
            <a:r>
              <a:rPr lang="en-US" altLang="zh-CN" sz="2400" b="1">
                <a:latin typeface="Times New Roman" pitchFamily="18" charset="0"/>
                <a:sym typeface="Symbol" pitchFamily="18" charset="2"/>
              </a:rPr>
              <a:t>2[</a:t>
            </a:r>
            <a:r>
              <a:rPr lang="en-US" altLang="zh-CN" sz="2400" b="1" i="1">
                <a:latin typeface="Times New Roman" pitchFamily="18" charset="0"/>
                <a:sym typeface="Symbol" pitchFamily="18" charset="2"/>
              </a:rPr>
              <a:t>center</a:t>
            </a:r>
            <a:r>
              <a:rPr lang="en-US" altLang="zh-CN" sz="2400" b="1">
                <a:latin typeface="Times New Roman" pitchFamily="18" charset="0"/>
                <a:sym typeface="Symbol" pitchFamily="18" charset="2"/>
              </a:rPr>
              <a:t>+1]          </a:t>
            </a:r>
            <a:r>
              <a:rPr lang="en-US" altLang="zh-CN" sz="2400" b="1">
                <a:solidFill>
                  <a:srgbClr val="0066FF"/>
                </a:solidFill>
                <a:latin typeface="Times New Roman" pitchFamily="18" charset="0"/>
                <a:sym typeface="Symbol" pitchFamily="18" charset="2"/>
              </a:rPr>
              <a:t>//</a:t>
            </a:r>
            <a:r>
              <a:rPr lang="zh-CN" altLang="en-US" sz="2400" b="1">
                <a:solidFill>
                  <a:srgbClr val="0066FF"/>
                </a:solidFill>
                <a:latin typeface="Times New Roman" pitchFamily="18" charset="0"/>
                <a:sym typeface="Symbol" pitchFamily="18" charset="2"/>
              </a:rPr>
              <a:t>求从</a:t>
            </a:r>
            <a:r>
              <a:rPr lang="en-US" altLang="zh-CN" sz="2400" b="1" i="1">
                <a:solidFill>
                  <a:srgbClr val="0066FF"/>
                </a:solidFill>
                <a:latin typeface="Times New Roman" pitchFamily="18" charset="0"/>
                <a:sym typeface="Symbol" pitchFamily="18" charset="2"/>
              </a:rPr>
              <a:t>center</a:t>
            </a:r>
            <a:r>
              <a:rPr lang="en-US" altLang="zh-CN" sz="2400" b="1">
                <a:solidFill>
                  <a:srgbClr val="0066FF"/>
                </a:solidFill>
                <a:latin typeface="Times New Roman" pitchFamily="18" charset="0"/>
                <a:sym typeface="Symbol" pitchFamily="18" charset="2"/>
              </a:rPr>
              <a:t>+1</a:t>
            </a:r>
            <a:r>
              <a:rPr lang="zh-CN" altLang="en-US" sz="2400" b="1">
                <a:solidFill>
                  <a:srgbClr val="0066FF"/>
                </a:solidFill>
                <a:latin typeface="Times New Roman" pitchFamily="18" charset="0"/>
                <a:sym typeface="Symbol" pitchFamily="18" charset="2"/>
              </a:rPr>
              <a:t>向右的最大和</a:t>
            </a:r>
            <a:r>
              <a:rPr lang="en-US" altLang="zh-CN" sz="2400" b="1">
                <a:solidFill>
                  <a:srgbClr val="0066FF"/>
                </a:solidFill>
                <a:latin typeface="Times New Roman" pitchFamily="18" charset="0"/>
                <a:sym typeface="Symbol" pitchFamily="18" charset="2"/>
              </a:rPr>
              <a:t>O(n)</a:t>
            </a:r>
          </a:p>
          <a:p>
            <a:pPr indent="266700"/>
            <a:r>
              <a:rPr lang="zh-CN" altLang="en-US" sz="2400" b="1">
                <a:latin typeface="Times New Roman" pitchFamily="18" charset="0"/>
                <a:sym typeface="Symbol" pitchFamily="18" charset="2"/>
              </a:rPr>
              <a:t>  </a:t>
            </a:r>
            <a:r>
              <a:rPr lang="en-US" altLang="zh-CN" sz="2400" b="1">
                <a:latin typeface="Times New Roman" pitchFamily="18" charset="0"/>
                <a:sym typeface="Symbol" pitchFamily="18" charset="2"/>
              </a:rPr>
              <a:t>7</a:t>
            </a:r>
            <a:r>
              <a:rPr lang="zh-CN" altLang="en-US" sz="2400" b="1">
                <a:latin typeface="Times New Roman" pitchFamily="18" charset="0"/>
                <a:sym typeface="Symbol" pitchFamily="18" charset="2"/>
              </a:rPr>
              <a:t>．</a:t>
            </a:r>
            <a:r>
              <a:rPr lang="en-US" altLang="zh-CN" sz="2400" b="1" i="1">
                <a:latin typeface="Times New Roman" pitchFamily="18" charset="0"/>
                <a:sym typeface="Symbol" pitchFamily="18" charset="2"/>
              </a:rPr>
              <a:t>sum </a:t>
            </a:r>
            <a:r>
              <a:rPr lang="en-US" altLang="zh-CN" sz="2400" b="1">
                <a:latin typeface="Times New Roman" pitchFamily="18" charset="0"/>
                <a:sym typeface="Symbol" pitchFamily="18" charset="2"/>
              </a:rPr>
              <a:t></a:t>
            </a:r>
            <a:r>
              <a:rPr lang="en-US" altLang="zh-CN" sz="2400" b="1" i="1">
                <a:latin typeface="Times New Roman" pitchFamily="18" charset="0"/>
              </a:rPr>
              <a:t>s</a:t>
            </a:r>
            <a:r>
              <a:rPr lang="en-US" altLang="zh-CN" sz="2400" b="1">
                <a:latin typeface="Times New Roman" pitchFamily="18" charset="0"/>
              </a:rPr>
              <a:t>1+</a:t>
            </a:r>
            <a:r>
              <a:rPr lang="en-US" altLang="zh-CN" sz="2400" b="1" i="1">
                <a:latin typeface="Times New Roman" pitchFamily="18" charset="0"/>
              </a:rPr>
              <a:t>s</a:t>
            </a:r>
            <a:r>
              <a:rPr lang="en-US" altLang="zh-CN" sz="2400" b="1">
                <a:latin typeface="Times New Roman" pitchFamily="18" charset="0"/>
              </a:rPr>
              <a:t>2 </a:t>
            </a:r>
          </a:p>
          <a:p>
            <a:pPr indent="266700"/>
            <a:r>
              <a:rPr lang="en-US" altLang="zh-CN" sz="2400" b="1">
                <a:latin typeface="Times New Roman" pitchFamily="18" charset="0"/>
              </a:rPr>
              <a:t>  </a:t>
            </a:r>
            <a:r>
              <a:rPr lang="en-US" altLang="zh-CN" sz="2400" b="1">
                <a:latin typeface="Times New Roman" pitchFamily="18" charset="0"/>
                <a:sym typeface="Symbol" pitchFamily="18" charset="2"/>
              </a:rPr>
              <a:t>8</a:t>
            </a:r>
            <a:r>
              <a:rPr lang="zh-CN" altLang="en-US" sz="2400" b="1">
                <a:latin typeface="Times New Roman" pitchFamily="18" charset="0"/>
                <a:sym typeface="Symbol" pitchFamily="18" charset="2"/>
              </a:rPr>
              <a:t>．</a:t>
            </a:r>
            <a:r>
              <a:rPr lang="en-US" altLang="zh-CN" sz="2400" b="1">
                <a:latin typeface="Times New Roman" pitchFamily="18" charset="0"/>
                <a:sym typeface="Symbol" pitchFamily="18" charset="2"/>
              </a:rPr>
              <a:t>if </a:t>
            </a:r>
            <a:r>
              <a:rPr lang="en-US" altLang="zh-CN" sz="2400" b="1" i="1">
                <a:latin typeface="Times New Roman" pitchFamily="18" charset="0"/>
                <a:sym typeface="Symbol" pitchFamily="18" charset="2"/>
              </a:rPr>
              <a:t> leftsum</a:t>
            </a:r>
            <a:r>
              <a:rPr lang="en-US" altLang="zh-CN" sz="2400" b="1">
                <a:latin typeface="Times New Roman" pitchFamily="18" charset="0"/>
                <a:sym typeface="Symbol" pitchFamily="18" charset="2"/>
              </a:rPr>
              <a:t> &gt; </a:t>
            </a:r>
            <a:r>
              <a:rPr lang="en-US" altLang="zh-CN" sz="2400" b="1" i="1">
                <a:latin typeface="Times New Roman" pitchFamily="18" charset="0"/>
                <a:sym typeface="Symbol" pitchFamily="18" charset="2"/>
              </a:rPr>
              <a:t>sum </a:t>
            </a:r>
            <a:r>
              <a:rPr lang="en-US" altLang="zh-CN" sz="2400" b="1">
                <a:latin typeface="Times New Roman" pitchFamily="18" charset="0"/>
                <a:sym typeface="Symbol" pitchFamily="18" charset="2"/>
              </a:rPr>
              <a:t> then  </a:t>
            </a:r>
            <a:r>
              <a:rPr lang="en-US" altLang="zh-CN" sz="2400" b="1" i="1">
                <a:latin typeface="Times New Roman" pitchFamily="18" charset="0"/>
                <a:sym typeface="Symbol" pitchFamily="18" charset="2"/>
              </a:rPr>
              <a:t>sum </a:t>
            </a:r>
            <a:r>
              <a:rPr lang="en-US" altLang="zh-CN" sz="2400" b="1">
                <a:latin typeface="Times New Roman" pitchFamily="18" charset="0"/>
                <a:sym typeface="Symbol" pitchFamily="18" charset="2"/>
              </a:rPr>
              <a:t></a:t>
            </a:r>
            <a:r>
              <a:rPr lang="en-US" altLang="zh-CN" sz="2400" b="1" i="1">
                <a:latin typeface="Times New Roman" pitchFamily="18" charset="0"/>
              </a:rPr>
              <a:t>leftsum</a:t>
            </a:r>
            <a:endParaRPr lang="en-US" altLang="zh-CN" sz="2400" b="1">
              <a:latin typeface="Times New Roman" pitchFamily="18" charset="0"/>
              <a:sym typeface="Symbol" pitchFamily="18" charset="2"/>
            </a:endParaRPr>
          </a:p>
          <a:p>
            <a:pPr indent="266700"/>
            <a:r>
              <a:rPr lang="en-US" altLang="zh-CN" sz="2400" b="1">
                <a:latin typeface="Times New Roman" pitchFamily="18" charset="0"/>
                <a:sym typeface="Symbol" pitchFamily="18" charset="2"/>
              </a:rPr>
              <a:t>  9</a:t>
            </a:r>
            <a:r>
              <a:rPr lang="zh-CN" altLang="en-US" sz="2400" b="1">
                <a:latin typeface="Times New Roman" pitchFamily="18" charset="0"/>
                <a:sym typeface="Symbol" pitchFamily="18" charset="2"/>
              </a:rPr>
              <a:t>．</a:t>
            </a:r>
            <a:r>
              <a:rPr lang="en-US" altLang="zh-CN" sz="2400" b="1">
                <a:latin typeface="Times New Roman" pitchFamily="18" charset="0"/>
                <a:sym typeface="Symbol" pitchFamily="18" charset="2"/>
              </a:rPr>
              <a:t>if </a:t>
            </a:r>
            <a:r>
              <a:rPr lang="en-US" altLang="zh-CN" sz="2400" b="1" i="1">
                <a:latin typeface="Times New Roman" pitchFamily="18" charset="0"/>
                <a:sym typeface="Symbol" pitchFamily="18" charset="2"/>
              </a:rPr>
              <a:t> rightsum</a:t>
            </a:r>
            <a:r>
              <a:rPr lang="en-US" altLang="zh-CN" sz="2400" b="1">
                <a:latin typeface="Times New Roman" pitchFamily="18" charset="0"/>
                <a:sym typeface="Symbol" pitchFamily="18" charset="2"/>
              </a:rPr>
              <a:t> &gt;</a:t>
            </a:r>
            <a:r>
              <a:rPr lang="en-US" altLang="zh-CN" sz="2400" b="1" i="1">
                <a:latin typeface="Times New Roman" pitchFamily="18" charset="0"/>
                <a:sym typeface="Symbol" pitchFamily="18" charset="2"/>
              </a:rPr>
              <a:t>sum </a:t>
            </a:r>
            <a:r>
              <a:rPr lang="en-US" altLang="zh-CN" sz="2400" b="1">
                <a:latin typeface="Times New Roman" pitchFamily="18" charset="0"/>
                <a:sym typeface="Symbol" pitchFamily="18" charset="2"/>
              </a:rPr>
              <a:t> then  </a:t>
            </a:r>
            <a:r>
              <a:rPr lang="en-US" altLang="zh-CN" sz="2400" b="1" i="1">
                <a:latin typeface="Times New Roman" pitchFamily="18" charset="0"/>
                <a:sym typeface="Symbol" pitchFamily="18" charset="2"/>
              </a:rPr>
              <a:t>sum </a:t>
            </a:r>
            <a:r>
              <a:rPr lang="en-US" altLang="zh-CN" sz="2400" b="1">
                <a:latin typeface="Times New Roman" pitchFamily="18" charset="0"/>
                <a:sym typeface="Symbol" pitchFamily="18" charset="2"/>
              </a:rPr>
              <a:t></a:t>
            </a:r>
            <a:r>
              <a:rPr lang="en-US" altLang="zh-CN" sz="2400" b="1" i="1">
                <a:latin typeface="Times New Roman" pitchFamily="18" charset="0"/>
              </a:rPr>
              <a:t>rightsum</a:t>
            </a:r>
            <a:endParaRPr lang="en-US" altLang="zh-CN" sz="2400" b="1">
              <a:latin typeface="Times New Roman" pitchFamily="18" charset="0"/>
              <a:sym typeface="Symbol" pitchFamily="18" charset="2"/>
            </a:endParaRPr>
          </a:p>
        </p:txBody>
      </p:sp>
      <p:sp>
        <p:nvSpPr>
          <p:cNvPr id="456706" name="Text Box 3"/>
          <p:cNvSpPr txBox="1">
            <a:spLocks noChangeArrowheads="1"/>
          </p:cNvSpPr>
          <p:nvPr/>
        </p:nvSpPr>
        <p:spPr bwMode="auto">
          <a:xfrm>
            <a:off x="611188" y="5661025"/>
            <a:ext cx="5127625" cy="822325"/>
          </a:xfrm>
          <a:prstGeom prst="rect">
            <a:avLst/>
          </a:prstGeom>
          <a:noFill/>
          <a:ln w="9525">
            <a:noFill/>
            <a:miter lim="800000"/>
            <a:headEnd/>
            <a:tailEnd/>
          </a:ln>
        </p:spPr>
        <p:txBody>
          <a:bodyPr wrap="none">
            <a:spAutoFit/>
          </a:bodyPr>
          <a:lstStyle/>
          <a:p>
            <a:r>
              <a:rPr lang="zh-CN" altLang="en-US" sz="2400" b="1">
                <a:latin typeface="Times New Roman" pitchFamily="18" charset="0"/>
                <a:sym typeface="Symbol" pitchFamily="18" charset="2"/>
              </a:rPr>
              <a:t>时间：</a:t>
            </a:r>
            <a:r>
              <a:rPr lang="en-US" altLang="zh-CN" sz="2400" b="1" i="1">
                <a:latin typeface="Times New Roman" pitchFamily="18" charset="0"/>
                <a:sym typeface="Symbol" pitchFamily="18" charset="2"/>
              </a:rPr>
              <a:t>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)=2</a:t>
            </a:r>
            <a:r>
              <a:rPr lang="en-US" altLang="zh-CN" sz="2400" b="1" i="1">
                <a:latin typeface="Times New Roman" pitchFamily="18" charset="0"/>
                <a:sym typeface="Symbol" pitchFamily="18" charset="2"/>
              </a:rPr>
              <a:t>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/2)+</a:t>
            </a:r>
            <a:r>
              <a:rPr lang="en-US" altLang="zh-CN" sz="2400" b="1" i="1">
                <a:latin typeface="Times New Roman" pitchFamily="18" charset="0"/>
                <a:sym typeface="Symbol" pitchFamily="18" charset="2"/>
              </a:rPr>
              <a:t>O</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c</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O</a:t>
            </a:r>
            <a:r>
              <a:rPr lang="en-US" altLang="zh-CN" sz="2400" b="1">
                <a:latin typeface="Times New Roman" pitchFamily="18" charset="0"/>
                <a:sym typeface="Symbol" pitchFamily="18" charset="2"/>
              </a:rPr>
              <a:t>(1)  </a:t>
            </a:r>
          </a:p>
          <a:p>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O</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log</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a:t>
            </a:r>
            <a:endParaRPr lang="en-US" altLang="zh-CN" sz="2400">
              <a:latin typeface="Times New Roman" pitchFamily="18" charset="0"/>
            </a:endParaRPr>
          </a:p>
        </p:txBody>
      </p:sp>
      <p:sp>
        <p:nvSpPr>
          <p:cNvPr id="456707" name="Rectangle 4"/>
          <p:cNvSpPr>
            <a:spLocks noGrp="1" noChangeArrowheads="1"/>
          </p:cNvSpPr>
          <p:nvPr>
            <p:ph type="title"/>
          </p:nvPr>
        </p:nvSpPr>
        <p:spPr/>
        <p:txBody>
          <a:bodyPr/>
          <a:lstStyle/>
          <a:p>
            <a:pPr eaLnBrk="1" hangingPunct="1"/>
            <a:r>
              <a:rPr lang="zh-CN" altLang="en-US" smtClean="0"/>
              <a:t>算法</a:t>
            </a:r>
            <a:r>
              <a:rPr lang="en-US" altLang="zh-CN" smtClean="0"/>
              <a:t>2  MaxSubSum</a:t>
            </a:r>
            <a:endParaRPr lang="zh-CN" alt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9" name="Rectangle 2"/>
          <p:cNvSpPr>
            <a:spLocks noChangeArrowheads="1"/>
          </p:cNvSpPr>
          <p:nvPr/>
        </p:nvSpPr>
        <p:spPr bwMode="auto">
          <a:xfrm>
            <a:off x="468313" y="1636713"/>
            <a:ext cx="936625" cy="639762"/>
          </a:xfrm>
          <a:prstGeom prst="rect">
            <a:avLst/>
          </a:prstGeom>
          <a:noFill/>
          <a:ln w="9525">
            <a:noFill/>
            <a:miter lim="800000"/>
            <a:headEnd/>
            <a:tailEnd/>
          </a:ln>
        </p:spPr>
        <p:txBody>
          <a:bodyPr anchor="ctr">
            <a:spAutoFit/>
          </a:bodyPr>
          <a:lstStyle/>
          <a:p>
            <a:pPr indent="266700"/>
            <a:r>
              <a:rPr lang="zh-CN" altLang="en-US" sz="2400" b="1">
                <a:latin typeface="Times New Roman" pitchFamily="18" charset="0"/>
                <a:cs typeface="Times New Roman" pitchFamily="18" charset="0"/>
              </a:rPr>
              <a:t>令</a:t>
            </a:r>
          </a:p>
          <a:p>
            <a:pPr indent="266700" eaLnBrk="0" hangingPunct="0"/>
            <a:r>
              <a:rPr lang="zh-CN" altLang="en-US" sz="1200">
                <a:latin typeface="宋体" charset="-122"/>
                <a:ea typeface="幼圆"/>
                <a:cs typeface="Times New Roman" pitchFamily="18" charset="0"/>
              </a:rPr>
              <a:t>        </a:t>
            </a:r>
          </a:p>
        </p:txBody>
      </p:sp>
      <p:graphicFrame>
        <p:nvGraphicFramePr>
          <p:cNvPr id="458758" name="Object 6"/>
          <p:cNvGraphicFramePr>
            <a:graphicFrameLocks noChangeAspect="1"/>
          </p:cNvGraphicFramePr>
          <p:nvPr/>
        </p:nvGraphicFramePr>
        <p:xfrm>
          <a:off x="1547813" y="1484313"/>
          <a:ext cx="2449512" cy="739775"/>
        </p:xfrm>
        <a:graphic>
          <a:graphicData uri="http://schemas.openxmlformats.org/presentationml/2006/ole">
            <p:oleObj spid="_x0000_s458758" name="公式" r:id="rId4" imgW="1307532" imgH="393529" progId="Equation.3">
              <p:embed/>
            </p:oleObj>
          </a:graphicData>
        </a:graphic>
      </p:graphicFrame>
      <p:sp>
        <p:nvSpPr>
          <p:cNvPr id="458760" name="Rectangle 4"/>
          <p:cNvSpPr>
            <a:spLocks noChangeArrowheads="1"/>
          </p:cNvSpPr>
          <p:nvPr/>
        </p:nvSpPr>
        <p:spPr bwMode="auto">
          <a:xfrm>
            <a:off x="-36513" y="5556250"/>
            <a:ext cx="8496301" cy="1041400"/>
          </a:xfrm>
          <a:prstGeom prst="rect">
            <a:avLst/>
          </a:prstGeom>
          <a:noFill/>
          <a:ln w="9525">
            <a:noFill/>
            <a:miter lim="800000"/>
            <a:headEnd/>
            <a:tailEnd/>
          </a:ln>
        </p:spPr>
        <p:txBody>
          <a:bodyPr anchor="ctr">
            <a:spAutoFit/>
          </a:bodyPr>
          <a:lstStyle/>
          <a:p>
            <a:pPr indent="876300">
              <a:lnSpc>
                <a:spcPct val="130000"/>
              </a:lnSpc>
            </a:pPr>
            <a:r>
              <a:rPr lang="zh-CN" altLang="en-US" sz="2400" b="1">
                <a:latin typeface="Times New Roman" pitchFamily="18" charset="0"/>
                <a:cs typeface="Times New Roman" pitchFamily="18" charset="0"/>
              </a:rPr>
              <a:t>递推方程为</a:t>
            </a:r>
          </a:p>
          <a:p>
            <a:pPr indent="876300" eaLnBrk="0" hangingPunct="0">
              <a:lnSpc>
                <a:spcPct val="130000"/>
              </a:lnSpc>
            </a:pPr>
            <a:r>
              <a:rPr lang="zh-CN" altLang="en-US" sz="2400" b="1">
                <a:latin typeface="Times New Roman" pitchFamily="18" charset="0"/>
                <a:cs typeface="Times New Roman" pitchFamily="18" charset="0"/>
              </a:rPr>
              <a:t>      </a:t>
            </a:r>
            <a:r>
              <a:rPr lang="zh-CN" altLang="en-US" sz="2400" b="1" i="1">
                <a:latin typeface="Times New Roman" pitchFamily="18" charset="0"/>
                <a:cs typeface="Times New Roman" pitchFamily="18" charset="0"/>
              </a:rPr>
              <a:t> </a:t>
            </a:r>
            <a:r>
              <a:rPr lang="en-US" altLang="zh-CN" sz="2400" b="1" i="1">
                <a:latin typeface="Times New Roman" pitchFamily="18" charset="0"/>
                <a:cs typeface="Times New Roman" pitchFamily="18" charset="0"/>
              </a:rPr>
              <a:t>b</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j</a:t>
            </a:r>
            <a:r>
              <a:rPr lang="en-US" altLang="zh-CN" sz="2400" b="1">
                <a:latin typeface="Times New Roman" pitchFamily="18" charset="0"/>
                <a:cs typeface="Times New Roman" pitchFamily="18" charset="0"/>
              </a:rPr>
              <a:t>]= max{</a:t>
            </a:r>
            <a:r>
              <a:rPr lang="en-US" altLang="zh-CN" sz="2400" b="1" i="1">
                <a:latin typeface="Times New Roman" pitchFamily="18" charset="0"/>
                <a:cs typeface="Times New Roman" pitchFamily="18" charset="0"/>
              </a:rPr>
              <a:t>b</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j</a:t>
            </a:r>
            <a:r>
              <a:rPr lang="en-US" altLang="zh-CN" sz="2400" b="1">
                <a:latin typeface="Times New Roman" pitchFamily="18" charset="0"/>
                <a:cs typeface="Times New Roman" pitchFamily="18" charset="0"/>
              </a:rPr>
              <a:t>-1]+</a:t>
            </a:r>
            <a:r>
              <a:rPr lang="en-US" altLang="zh-CN" sz="2400" b="1" i="1">
                <a:latin typeface="Times New Roman" pitchFamily="18" charset="0"/>
                <a:cs typeface="Times New Roman" pitchFamily="18" charset="0"/>
              </a:rPr>
              <a:t>a</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j</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a</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j</a:t>
            </a:r>
            <a:r>
              <a:rPr lang="en-US" altLang="zh-CN"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j</a:t>
            </a:r>
            <a:r>
              <a:rPr lang="en-US" altLang="zh-CN" sz="2400" b="1">
                <a:latin typeface="Times New Roman" pitchFamily="18" charset="0"/>
                <a:cs typeface="Times New Roman" pitchFamily="18" charset="0"/>
              </a:rPr>
              <a:t>=1,2</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n</a:t>
            </a:r>
          </a:p>
        </p:txBody>
      </p:sp>
      <p:sp>
        <p:nvSpPr>
          <p:cNvPr id="458761" name="Text Box 5"/>
          <p:cNvSpPr txBox="1">
            <a:spLocks noChangeArrowheads="1"/>
          </p:cNvSpPr>
          <p:nvPr/>
        </p:nvSpPr>
        <p:spPr bwMode="auto">
          <a:xfrm>
            <a:off x="755650" y="2133600"/>
            <a:ext cx="7366000" cy="1531938"/>
          </a:xfrm>
          <a:prstGeom prst="rect">
            <a:avLst/>
          </a:prstGeom>
          <a:noFill/>
          <a:ln w="9525">
            <a:noFill/>
            <a:miter lim="800000"/>
            <a:headEnd/>
            <a:tailEnd/>
          </a:ln>
        </p:spPr>
        <p:txBody>
          <a:bodyPr>
            <a:spAutoFit/>
          </a:bodyPr>
          <a:lstStyle/>
          <a:p>
            <a:pPr>
              <a:lnSpc>
                <a:spcPct val="130000"/>
              </a:lnSpc>
            </a:pPr>
            <a:r>
              <a:rPr lang="zh-CN" altLang="en-US" sz="2400" b="1">
                <a:latin typeface="Times New Roman" pitchFamily="18" charset="0"/>
              </a:rPr>
              <a:t>多步判断：</a:t>
            </a:r>
          </a:p>
          <a:p>
            <a:pPr>
              <a:lnSpc>
                <a:spcPct val="130000"/>
              </a:lnSpc>
            </a:pPr>
            <a:r>
              <a:rPr lang="en-US" altLang="zh-CN" sz="2400" b="1" i="1">
                <a:solidFill>
                  <a:srgbClr val="0066FF"/>
                </a:solidFill>
                <a:latin typeface="Times New Roman" pitchFamily="18" charset="0"/>
              </a:rPr>
              <a:t>b</a:t>
            </a:r>
            <a:r>
              <a:rPr lang="en-US" altLang="zh-CN" sz="2400" b="1">
                <a:solidFill>
                  <a:srgbClr val="0066FF"/>
                </a:solidFill>
                <a:latin typeface="Times New Roman" pitchFamily="18" charset="0"/>
              </a:rPr>
              <a:t>[</a:t>
            </a:r>
            <a:r>
              <a:rPr lang="en-US" altLang="zh-CN" sz="2400" b="1" i="1">
                <a:solidFill>
                  <a:srgbClr val="0066FF"/>
                </a:solidFill>
                <a:latin typeface="Times New Roman" pitchFamily="18" charset="0"/>
              </a:rPr>
              <a:t>j</a:t>
            </a:r>
            <a:r>
              <a:rPr lang="en-US" altLang="zh-CN" sz="2400" b="1">
                <a:solidFill>
                  <a:srgbClr val="0066FF"/>
                </a:solidFill>
                <a:latin typeface="Times New Roman" pitchFamily="18" charset="0"/>
              </a:rPr>
              <a:t>] </a:t>
            </a:r>
            <a:r>
              <a:rPr lang="zh-CN" altLang="en-US" sz="2400" b="1">
                <a:solidFill>
                  <a:srgbClr val="0066FF"/>
                </a:solidFill>
                <a:latin typeface="Times New Roman" pitchFamily="18" charset="0"/>
              </a:rPr>
              <a:t>表示最后一项为 </a:t>
            </a:r>
            <a:r>
              <a:rPr lang="en-US" altLang="zh-CN" sz="2400" b="1" i="1">
                <a:solidFill>
                  <a:srgbClr val="0066FF"/>
                </a:solidFill>
                <a:latin typeface="Times New Roman" pitchFamily="18" charset="0"/>
              </a:rPr>
              <a:t>a</a:t>
            </a:r>
            <a:r>
              <a:rPr lang="en-US" altLang="zh-CN" sz="2400" b="1">
                <a:solidFill>
                  <a:srgbClr val="0066FF"/>
                </a:solidFill>
                <a:latin typeface="Times New Roman" pitchFamily="18" charset="0"/>
              </a:rPr>
              <a:t>[</a:t>
            </a:r>
            <a:r>
              <a:rPr lang="en-US" altLang="zh-CN" sz="2400" b="1" i="1">
                <a:solidFill>
                  <a:srgbClr val="0066FF"/>
                </a:solidFill>
                <a:latin typeface="Times New Roman" pitchFamily="18" charset="0"/>
              </a:rPr>
              <a:t>j</a:t>
            </a:r>
            <a:r>
              <a:rPr lang="en-US" altLang="zh-CN" sz="2400" b="1">
                <a:solidFill>
                  <a:srgbClr val="0066FF"/>
                </a:solidFill>
                <a:latin typeface="Times New Roman" pitchFamily="18" charset="0"/>
              </a:rPr>
              <a:t>] </a:t>
            </a:r>
            <a:r>
              <a:rPr lang="zh-CN" altLang="en-US" sz="2400" b="1">
                <a:solidFill>
                  <a:srgbClr val="0066FF"/>
                </a:solidFill>
                <a:latin typeface="Times New Roman" pitchFamily="18" charset="0"/>
              </a:rPr>
              <a:t>的序列构成的最大的子段和</a:t>
            </a:r>
          </a:p>
          <a:p>
            <a:pPr>
              <a:lnSpc>
                <a:spcPct val="130000"/>
              </a:lnSpc>
            </a:pPr>
            <a:r>
              <a:rPr lang="zh-CN" altLang="en-US" sz="2400" b="1">
                <a:latin typeface="Times New Roman" pitchFamily="18" charset="0"/>
              </a:rPr>
              <a:t>最优解为 </a:t>
            </a:r>
            <a:r>
              <a:rPr lang="en-US" altLang="zh-CN" sz="2400" b="1" i="1">
                <a:latin typeface="Times New Roman" pitchFamily="18" charset="0"/>
              </a:rPr>
              <a:t>b</a:t>
            </a:r>
            <a:r>
              <a:rPr lang="en-US" altLang="zh-CN" sz="2400" b="1">
                <a:latin typeface="Times New Roman" pitchFamily="18" charset="0"/>
              </a:rPr>
              <a:t>[1], </a:t>
            </a:r>
            <a:r>
              <a:rPr lang="en-US" altLang="zh-CN" sz="2400" b="1" i="1">
                <a:latin typeface="Times New Roman" pitchFamily="18" charset="0"/>
              </a:rPr>
              <a:t>b</a:t>
            </a:r>
            <a:r>
              <a:rPr lang="en-US" altLang="zh-CN" sz="2400" b="1">
                <a:latin typeface="Times New Roman" pitchFamily="18" charset="0"/>
              </a:rPr>
              <a:t>[2], ..., </a:t>
            </a:r>
            <a:r>
              <a:rPr lang="en-US" altLang="zh-CN" sz="2400" b="1" i="1">
                <a:latin typeface="Times New Roman" pitchFamily="18" charset="0"/>
              </a:rPr>
              <a:t>b</a:t>
            </a:r>
            <a:r>
              <a:rPr lang="en-US" altLang="zh-CN"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a:t>
            </a:r>
            <a:r>
              <a:rPr lang="zh-CN" altLang="en-US" sz="2400" b="1">
                <a:latin typeface="Times New Roman" pitchFamily="18" charset="0"/>
              </a:rPr>
              <a:t>中的最大值</a:t>
            </a:r>
          </a:p>
        </p:txBody>
      </p:sp>
      <p:grpSp>
        <p:nvGrpSpPr>
          <p:cNvPr id="458762" name="Group 6"/>
          <p:cNvGrpSpPr>
            <a:grpSpLocks/>
          </p:cNvGrpSpPr>
          <p:nvPr/>
        </p:nvGrpSpPr>
        <p:grpSpPr bwMode="auto">
          <a:xfrm>
            <a:off x="1692275" y="3835400"/>
            <a:ext cx="6480175" cy="1825625"/>
            <a:chOff x="975" y="2568"/>
            <a:chExt cx="4082" cy="1150"/>
          </a:xfrm>
        </p:grpSpPr>
        <p:sp>
          <p:nvSpPr>
            <p:cNvPr id="458765" name="Line 7"/>
            <p:cNvSpPr>
              <a:spLocks noChangeShapeType="1"/>
            </p:cNvSpPr>
            <p:nvPr/>
          </p:nvSpPr>
          <p:spPr bwMode="auto">
            <a:xfrm>
              <a:off x="975" y="2614"/>
              <a:ext cx="0" cy="816"/>
            </a:xfrm>
            <a:prstGeom prst="line">
              <a:avLst/>
            </a:prstGeom>
            <a:noFill/>
            <a:ln w="28575">
              <a:solidFill>
                <a:schemeClr val="tx1"/>
              </a:solidFill>
              <a:round/>
              <a:headEnd/>
              <a:tailEnd/>
            </a:ln>
          </p:spPr>
          <p:txBody>
            <a:bodyPr/>
            <a:lstStyle/>
            <a:p>
              <a:endParaRPr lang="zh-CN" altLang="en-US"/>
            </a:p>
          </p:txBody>
        </p:sp>
        <p:sp>
          <p:nvSpPr>
            <p:cNvPr id="458766" name="Line 8"/>
            <p:cNvSpPr>
              <a:spLocks noChangeShapeType="1"/>
            </p:cNvSpPr>
            <p:nvPr/>
          </p:nvSpPr>
          <p:spPr bwMode="auto">
            <a:xfrm>
              <a:off x="4105" y="2568"/>
              <a:ext cx="0" cy="862"/>
            </a:xfrm>
            <a:prstGeom prst="line">
              <a:avLst/>
            </a:prstGeom>
            <a:noFill/>
            <a:ln w="38100">
              <a:solidFill>
                <a:schemeClr val="tx1"/>
              </a:solidFill>
              <a:round/>
              <a:headEnd/>
              <a:tailEnd/>
            </a:ln>
          </p:spPr>
          <p:txBody>
            <a:bodyPr/>
            <a:lstStyle/>
            <a:p>
              <a:endParaRPr lang="zh-CN" altLang="en-US"/>
            </a:p>
          </p:txBody>
        </p:sp>
        <p:sp>
          <p:nvSpPr>
            <p:cNvPr id="458767" name="Line 9"/>
            <p:cNvSpPr>
              <a:spLocks noChangeShapeType="1"/>
            </p:cNvSpPr>
            <p:nvPr/>
          </p:nvSpPr>
          <p:spPr bwMode="auto">
            <a:xfrm>
              <a:off x="3515" y="2568"/>
              <a:ext cx="0" cy="545"/>
            </a:xfrm>
            <a:prstGeom prst="line">
              <a:avLst/>
            </a:prstGeom>
            <a:noFill/>
            <a:ln w="28575">
              <a:solidFill>
                <a:schemeClr val="tx1"/>
              </a:solidFill>
              <a:round/>
              <a:headEnd/>
              <a:tailEnd/>
            </a:ln>
          </p:spPr>
          <p:txBody>
            <a:bodyPr/>
            <a:lstStyle/>
            <a:p>
              <a:endParaRPr lang="zh-CN" altLang="en-US"/>
            </a:p>
          </p:txBody>
        </p:sp>
        <p:sp>
          <p:nvSpPr>
            <p:cNvPr id="458768" name="Line 10"/>
            <p:cNvSpPr>
              <a:spLocks noChangeShapeType="1"/>
            </p:cNvSpPr>
            <p:nvPr/>
          </p:nvSpPr>
          <p:spPr bwMode="auto">
            <a:xfrm>
              <a:off x="975" y="2976"/>
              <a:ext cx="2540" cy="0"/>
            </a:xfrm>
            <a:prstGeom prst="line">
              <a:avLst/>
            </a:prstGeom>
            <a:noFill/>
            <a:ln w="28575">
              <a:solidFill>
                <a:schemeClr val="tx1"/>
              </a:solidFill>
              <a:round/>
              <a:headEnd type="triangle" w="lg" len="lg"/>
              <a:tailEnd type="triangle" w="lg" len="lg"/>
            </a:ln>
          </p:spPr>
          <p:txBody>
            <a:bodyPr/>
            <a:lstStyle/>
            <a:p>
              <a:endParaRPr lang="zh-CN" altLang="en-US"/>
            </a:p>
          </p:txBody>
        </p:sp>
        <p:sp>
          <p:nvSpPr>
            <p:cNvPr id="458769" name="Line 11"/>
            <p:cNvSpPr>
              <a:spLocks noChangeShapeType="1"/>
            </p:cNvSpPr>
            <p:nvPr/>
          </p:nvSpPr>
          <p:spPr bwMode="auto">
            <a:xfrm>
              <a:off x="975" y="3339"/>
              <a:ext cx="3130" cy="0"/>
            </a:xfrm>
            <a:prstGeom prst="line">
              <a:avLst/>
            </a:prstGeom>
            <a:noFill/>
            <a:ln w="28575">
              <a:solidFill>
                <a:schemeClr val="tx1"/>
              </a:solidFill>
              <a:round/>
              <a:headEnd type="triangle" w="lg" len="lg"/>
              <a:tailEnd type="triangle" w="lg" len="lg"/>
            </a:ln>
          </p:spPr>
          <p:txBody>
            <a:bodyPr/>
            <a:lstStyle/>
            <a:p>
              <a:endParaRPr lang="zh-CN" altLang="en-US"/>
            </a:p>
          </p:txBody>
        </p:sp>
        <p:sp>
          <p:nvSpPr>
            <p:cNvPr id="458770" name="Text Box 12"/>
            <p:cNvSpPr txBox="1">
              <a:spLocks noChangeArrowheads="1"/>
            </p:cNvSpPr>
            <p:nvPr/>
          </p:nvSpPr>
          <p:spPr bwMode="auto">
            <a:xfrm>
              <a:off x="1020" y="2614"/>
              <a:ext cx="4037" cy="288"/>
            </a:xfrm>
            <a:prstGeom prst="rect">
              <a:avLst/>
            </a:prstGeom>
            <a:noFill/>
            <a:ln w="9525">
              <a:noFill/>
              <a:miter lim="800000"/>
              <a:headEnd/>
              <a:tailEnd/>
            </a:ln>
          </p:spPr>
          <p:txBody>
            <a:bodyPr>
              <a:spAutoFit/>
            </a:bodyPr>
            <a:lstStyle/>
            <a:p>
              <a:pPr>
                <a:spcBef>
                  <a:spcPct val="50000"/>
                </a:spcBef>
              </a:pPr>
              <a:r>
                <a:rPr lang="en-US" altLang="zh-CN" sz="2400" b="1" i="1">
                  <a:latin typeface="Times New Roman" pitchFamily="18" charset="0"/>
                </a:rPr>
                <a:t>a</a:t>
              </a:r>
              <a:r>
                <a:rPr lang="en-US" altLang="zh-CN" sz="2400" b="1">
                  <a:latin typeface="Times New Roman" pitchFamily="18" charset="0"/>
                </a:rPr>
                <a:t>[1]  </a:t>
              </a:r>
              <a:r>
                <a:rPr lang="en-US" altLang="zh-CN" sz="2400" b="1" i="1">
                  <a:latin typeface="Times New Roman" pitchFamily="18" charset="0"/>
                </a:rPr>
                <a:t>a</a:t>
              </a:r>
              <a:r>
                <a:rPr lang="en-US" altLang="zh-CN" sz="2400" b="1">
                  <a:latin typeface="Times New Roman" pitchFamily="18" charset="0"/>
                </a:rPr>
                <a:t>[2]   </a:t>
              </a:r>
              <a:r>
                <a:rPr lang="en-US" altLang="zh-CN" sz="2400" b="1" i="1">
                  <a:latin typeface="Times New Roman" pitchFamily="18" charset="0"/>
                </a:rPr>
                <a:t>a</a:t>
              </a:r>
              <a:r>
                <a:rPr lang="en-US" altLang="zh-CN" sz="2400" b="1">
                  <a:latin typeface="Times New Roman" pitchFamily="18" charset="0"/>
                </a:rPr>
                <a:t>[3]  …       </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j</a:t>
              </a:r>
              <a:r>
                <a:rPr lang="en-US" altLang="zh-CN" sz="2400" b="1">
                  <a:latin typeface="Times New Roman" pitchFamily="18" charset="0"/>
                </a:rPr>
                <a:t>-1]     </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j</a:t>
              </a:r>
              <a:r>
                <a:rPr lang="en-US" altLang="zh-CN" sz="2400" b="1">
                  <a:latin typeface="Times New Roman" pitchFamily="18" charset="0"/>
                </a:rPr>
                <a:t>]      …    </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n</a:t>
              </a:r>
              <a:r>
                <a:rPr lang="en-US" altLang="zh-CN" sz="2400" b="1">
                  <a:latin typeface="Times New Roman" pitchFamily="18" charset="0"/>
                </a:rPr>
                <a:t>]</a:t>
              </a:r>
            </a:p>
          </p:txBody>
        </p:sp>
        <p:sp>
          <p:nvSpPr>
            <p:cNvPr id="458771" name="Text Box 13"/>
            <p:cNvSpPr txBox="1">
              <a:spLocks noChangeArrowheads="1"/>
            </p:cNvSpPr>
            <p:nvPr/>
          </p:nvSpPr>
          <p:spPr bwMode="auto">
            <a:xfrm>
              <a:off x="1474" y="3022"/>
              <a:ext cx="1769" cy="288"/>
            </a:xfrm>
            <a:prstGeom prst="rect">
              <a:avLst/>
            </a:prstGeom>
            <a:noFill/>
            <a:ln w="9525">
              <a:noFill/>
              <a:miter lim="800000"/>
              <a:headEnd/>
              <a:tailEnd/>
            </a:ln>
          </p:spPr>
          <p:txBody>
            <a:bodyPr>
              <a:spAutoFit/>
            </a:bodyPr>
            <a:lstStyle/>
            <a:p>
              <a:pPr>
                <a:spcBef>
                  <a:spcPct val="50000"/>
                </a:spcBef>
              </a:pPr>
              <a:r>
                <a:rPr lang="zh-CN" altLang="en-US" sz="2400" b="1"/>
                <a:t>最大子段和 </a:t>
              </a:r>
              <a:r>
                <a:rPr lang="en-US" altLang="zh-CN" sz="2400" b="1" i="1">
                  <a:latin typeface="Times New Roman" pitchFamily="18" charset="0"/>
                </a:rPr>
                <a:t>b</a:t>
              </a:r>
              <a:r>
                <a:rPr lang="en-US" altLang="zh-CN" sz="2400" b="1">
                  <a:latin typeface="Times New Roman" pitchFamily="18" charset="0"/>
                </a:rPr>
                <a:t>[</a:t>
              </a:r>
              <a:r>
                <a:rPr lang="en-US" altLang="zh-CN" sz="2400" b="1" i="1">
                  <a:latin typeface="Times New Roman" pitchFamily="18" charset="0"/>
                </a:rPr>
                <a:t>j</a:t>
              </a:r>
              <a:r>
                <a:rPr lang="en-US" altLang="zh-CN" sz="2400" b="1">
                  <a:latin typeface="Times New Roman" pitchFamily="18" charset="0"/>
                </a:rPr>
                <a:t>-1]</a:t>
              </a:r>
            </a:p>
          </p:txBody>
        </p:sp>
        <p:sp>
          <p:nvSpPr>
            <p:cNvPr id="458772" name="Text Box 14"/>
            <p:cNvSpPr txBox="1">
              <a:spLocks noChangeArrowheads="1"/>
            </p:cNvSpPr>
            <p:nvPr/>
          </p:nvSpPr>
          <p:spPr bwMode="auto">
            <a:xfrm>
              <a:off x="2063" y="3430"/>
              <a:ext cx="1633" cy="288"/>
            </a:xfrm>
            <a:prstGeom prst="rect">
              <a:avLst/>
            </a:prstGeom>
            <a:noFill/>
            <a:ln w="9525">
              <a:noFill/>
              <a:miter lim="800000"/>
              <a:headEnd/>
              <a:tailEnd/>
            </a:ln>
          </p:spPr>
          <p:txBody>
            <a:bodyPr>
              <a:spAutoFit/>
            </a:bodyPr>
            <a:lstStyle/>
            <a:p>
              <a:pPr>
                <a:spcBef>
                  <a:spcPct val="50000"/>
                </a:spcBef>
              </a:pPr>
              <a:r>
                <a:rPr lang="zh-CN" altLang="en-US" sz="2400" b="1"/>
                <a:t>最大子段和 </a:t>
              </a:r>
              <a:r>
                <a:rPr lang="en-US" altLang="zh-CN" sz="2400" b="1" i="1">
                  <a:latin typeface="Times New Roman" pitchFamily="18" charset="0"/>
                </a:rPr>
                <a:t>b</a:t>
              </a:r>
              <a:r>
                <a:rPr lang="en-US" altLang="zh-CN" sz="2400" b="1">
                  <a:latin typeface="Times New Roman" pitchFamily="18" charset="0"/>
                </a:rPr>
                <a:t>[</a:t>
              </a:r>
              <a:r>
                <a:rPr lang="en-US" altLang="zh-CN" sz="2400" b="1" i="1">
                  <a:latin typeface="Times New Roman" pitchFamily="18" charset="0"/>
                </a:rPr>
                <a:t>j</a:t>
              </a:r>
              <a:r>
                <a:rPr lang="en-US" altLang="zh-CN" sz="2400" b="1">
                  <a:latin typeface="Times New Roman" pitchFamily="18" charset="0"/>
                </a:rPr>
                <a:t>]</a:t>
              </a:r>
              <a:r>
                <a:rPr lang="en-US" altLang="zh-CN" sz="2400"/>
                <a:t> </a:t>
              </a:r>
            </a:p>
          </p:txBody>
        </p:sp>
      </p:grpSp>
      <p:sp>
        <p:nvSpPr>
          <p:cNvPr id="458763" name="Rectangle 15"/>
          <p:cNvSpPr>
            <a:spLocks noGrp="1" noChangeArrowheads="1"/>
          </p:cNvSpPr>
          <p:nvPr>
            <p:ph type="title"/>
          </p:nvPr>
        </p:nvSpPr>
        <p:spPr/>
        <p:txBody>
          <a:bodyPr/>
          <a:lstStyle/>
          <a:p>
            <a:pPr eaLnBrk="1" hangingPunct="1"/>
            <a:r>
              <a:rPr lang="zh-CN" altLang="en-US" smtClean="0"/>
              <a:t>算法</a:t>
            </a:r>
            <a:r>
              <a:rPr lang="en-US" altLang="zh-CN" smtClean="0"/>
              <a:t>3</a:t>
            </a:r>
            <a:r>
              <a:rPr lang="zh-CN" altLang="en-US" smtClean="0"/>
              <a:t>：动态规划</a:t>
            </a:r>
          </a:p>
        </p:txBody>
      </p:sp>
      <p:sp>
        <p:nvSpPr>
          <p:cNvPr id="458764" name="Text Box 16"/>
          <p:cNvSpPr txBox="1">
            <a:spLocks noChangeArrowheads="1"/>
          </p:cNvSpPr>
          <p:nvPr/>
        </p:nvSpPr>
        <p:spPr bwMode="auto">
          <a:xfrm>
            <a:off x="6516688" y="5407025"/>
            <a:ext cx="2376487" cy="1190625"/>
          </a:xfrm>
          <a:prstGeom prst="rect">
            <a:avLst/>
          </a:prstGeom>
          <a:noFill/>
          <a:ln w="9525">
            <a:noFill/>
            <a:miter lim="800000"/>
            <a:headEnd/>
            <a:tailEnd/>
          </a:ln>
        </p:spPr>
        <p:txBody>
          <a:bodyPr>
            <a:spAutoFit/>
          </a:bodyPr>
          <a:lstStyle/>
          <a:p>
            <a:pPr>
              <a:spcBef>
                <a:spcPct val="50000"/>
              </a:spcBef>
            </a:pPr>
            <a:r>
              <a:rPr lang="en-US" altLang="zh-CN">
                <a:solidFill>
                  <a:srgbClr val="0066FF"/>
                </a:solidFill>
                <a:latin typeface="Verdana" pitchFamily="34" charset="0"/>
              </a:rPr>
              <a:t>b[j]</a:t>
            </a:r>
            <a:r>
              <a:rPr lang="zh-CN" altLang="en-US">
                <a:solidFill>
                  <a:srgbClr val="0066FF"/>
                </a:solidFill>
                <a:latin typeface="Verdana" pitchFamily="34" charset="0"/>
              </a:rPr>
              <a:t>可能不包含</a:t>
            </a:r>
            <a:r>
              <a:rPr lang="en-US" altLang="zh-CN">
                <a:solidFill>
                  <a:srgbClr val="0066FF"/>
                </a:solidFill>
                <a:latin typeface="Verdana" pitchFamily="34" charset="0"/>
              </a:rPr>
              <a:t>a[j]</a:t>
            </a:r>
            <a:r>
              <a:rPr lang="zh-CN" altLang="en-US">
                <a:solidFill>
                  <a:srgbClr val="0066FF"/>
                </a:solidFill>
                <a:latin typeface="Verdana" pitchFamily="34" charset="0"/>
              </a:rPr>
              <a:t>前的元素因为前面最大子段和为负而</a:t>
            </a:r>
            <a:r>
              <a:rPr lang="en-US" altLang="zh-CN">
                <a:solidFill>
                  <a:srgbClr val="0066FF"/>
                </a:solidFill>
                <a:latin typeface="Verdana" pitchFamily="34" charset="0"/>
              </a:rPr>
              <a:t>a[j]</a:t>
            </a:r>
            <a:r>
              <a:rPr lang="zh-CN" altLang="en-US">
                <a:solidFill>
                  <a:srgbClr val="0066FF"/>
                </a:solidFill>
                <a:latin typeface="Verdana" pitchFamily="34" charset="0"/>
              </a:rPr>
              <a:t>为正；也可能包含</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9144000" cy="836613"/>
          </a:xfrm>
          <a:prstGeom prst="rect">
            <a:avLst/>
          </a:prstGeom>
          <a:noFill/>
          <a:ln w="9525">
            <a:noFill/>
            <a:miter lim="800000"/>
            <a:headEnd/>
            <a:tailEnd/>
          </a:ln>
          <a:effectLst/>
        </p:spPr>
        <p:txBody>
          <a:bodyPr anchor="ctr">
            <a:normAutofit/>
          </a:bodyPr>
          <a:lstStyle/>
          <a:p>
            <a:pPr eaLnBrk="0" hangingPunct="0">
              <a:spcBef>
                <a:spcPct val="75000"/>
              </a:spcBef>
              <a:defRPr/>
            </a:pPr>
            <a:r>
              <a:rPr lang="en-US" altLang="zh-CN" sz="3600" b="1" kern="0" dirty="0">
                <a:latin typeface="Times New Roman"/>
                <a:cs typeface="+mj-cs"/>
              </a:rPr>
              <a:t>Dynamic Programming – Bottom up</a:t>
            </a:r>
            <a:endParaRPr lang="zh-CN" altLang="en-US" sz="3600" kern="0" dirty="0">
              <a:latin typeface="+mj-lt"/>
              <a:cs typeface="+mj-cs"/>
            </a:endParaRPr>
          </a:p>
        </p:txBody>
      </p:sp>
      <p:sp>
        <p:nvSpPr>
          <p:cNvPr id="9" name="矩形 8"/>
          <p:cNvSpPr/>
          <p:nvPr/>
        </p:nvSpPr>
        <p:spPr>
          <a:xfrm>
            <a:off x="6011863" y="1193800"/>
            <a:ext cx="2952750"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400" dirty="0"/>
              <a:t>Avoid resolving same sub-problem</a:t>
            </a:r>
            <a:endParaRPr lang="zh-CN" altLang="en-US" sz="2400" dirty="0"/>
          </a:p>
        </p:txBody>
      </p:sp>
      <p:pic>
        <p:nvPicPr>
          <p:cNvPr id="315395" name="Picture 1" descr="C:\Users\hp\AppData\Roaming\Tencent\Users\648774553\QQ\WinTemp\RichOle\TM(W~0DWAOXX@06~LKB3_C5.jpg"/>
          <p:cNvPicPr>
            <a:picLocks noChangeAspect="1" noChangeArrowheads="1"/>
          </p:cNvPicPr>
          <p:nvPr/>
        </p:nvPicPr>
        <p:blipFill>
          <a:blip r:embed="rId2"/>
          <a:srcRect/>
          <a:stretch>
            <a:fillRect/>
          </a:stretch>
        </p:blipFill>
        <p:spPr bwMode="auto">
          <a:xfrm>
            <a:off x="250825" y="1200150"/>
            <a:ext cx="5572125" cy="3609975"/>
          </a:xfrm>
          <a:prstGeom prst="rect">
            <a:avLst/>
          </a:prstGeom>
          <a:noFill/>
          <a:ln w="9525">
            <a:noFill/>
            <a:miter lim="800000"/>
            <a:headEnd/>
            <a:tailEnd/>
          </a:ln>
        </p:spPr>
      </p:pic>
      <p:sp>
        <p:nvSpPr>
          <p:cNvPr id="315396" name="Line 5"/>
          <p:cNvSpPr>
            <a:spLocks noChangeShapeType="1"/>
          </p:cNvSpPr>
          <p:nvPr/>
        </p:nvSpPr>
        <p:spPr bwMode="auto">
          <a:xfrm>
            <a:off x="2051050" y="4005263"/>
            <a:ext cx="3600450" cy="0"/>
          </a:xfrm>
          <a:prstGeom prst="line">
            <a:avLst/>
          </a:prstGeom>
          <a:noFill/>
          <a:ln w="9525">
            <a:solidFill>
              <a:schemeClr val="folHlink"/>
            </a:solidFill>
            <a:round/>
            <a:headEnd/>
            <a:tailEnd/>
          </a:ln>
        </p:spPr>
        <p:txBody>
          <a:bodyPr/>
          <a:lstStyle/>
          <a:p>
            <a:endParaRPr lang="zh-CN" altLang="en-US"/>
          </a:p>
        </p:txBody>
      </p:sp>
      <p:sp>
        <p:nvSpPr>
          <p:cNvPr id="315397" name="Text Box 6"/>
          <p:cNvSpPr txBox="1">
            <a:spLocks noChangeArrowheads="1"/>
          </p:cNvSpPr>
          <p:nvPr/>
        </p:nvSpPr>
        <p:spPr bwMode="auto">
          <a:xfrm>
            <a:off x="4859338" y="4005263"/>
            <a:ext cx="1008062" cy="366712"/>
          </a:xfrm>
          <a:prstGeom prst="rect">
            <a:avLst/>
          </a:prstGeom>
          <a:noFill/>
          <a:ln w="9525">
            <a:noFill/>
            <a:miter lim="800000"/>
            <a:headEnd/>
            <a:tailEnd/>
          </a:ln>
        </p:spPr>
        <p:txBody>
          <a:bodyPr>
            <a:spAutoFit/>
          </a:bodyPr>
          <a:lstStyle/>
          <a:p>
            <a:pPr>
              <a:spcBef>
                <a:spcPct val="50000"/>
              </a:spcBef>
            </a:pPr>
            <a:r>
              <a:rPr lang="zh-CN" altLang="en-US">
                <a:solidFill>
                  <a:srgbClr val="FF5050"/>
                </a:solidFill>
              </a:rPr>
              <a:t>求过</a:t>
            </a:r>
          </a:p>
        </p:txBody>
      </p:sp>
      <p:sp>
        <p:nvSpPr>
          <p:cNvPr id="315398" name="Text Box 7"/>
          <p:cNvSpPr txBox="1">
            <a:spLocks noChangeArrowheads="1"/>
          </p:cNvSpPr>
          <p:nvPr/>
        </p:nvSpPr>
        <p:spPr bwMode="auto">
          <a:xfrm>
            <a:off x="2916238" y="2492375"/>
            <a:ext cx="2519362" cy="366713"/>
          </a:xfrm>
          <a:prstGeom prst="rect">
            <a:avLst/>
          </a:prstGeom>
          <a:noFill/>
          <a:ln w="9525">
            <a:noFill/>
            <a:miter lim="800000"/>
            <a:headEnd/>
            <a:tailEnd/>
          </a:ln>
        </p:spPr>
        <p:txBody>
          <a:bodyPr>
            <a:spAutoFit/>
          </a:bodyPr>
          <a:lstStyle/>
          <a:p>
            <a:pPr>
              <a:spcBef>
                <a:spcPct val="50000"/>
              </a:spcBef>
            </a:pPr>
            <a:r>
              <a:rPr lang="zh-CN" altLang="en-US">
                <a:solidFill>
                  <a:srgbClr val="E50919"/>
                </a:solidFill>
              </a:rPr>
              <a:t>问题从小解到大</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2"/>
          <p:cNvSpPr>
            <a:spLocks noChangeArrowheads="1"/>
          </p:cNvSpPr>
          <p:nvPr/>
        </p:nvSpPr>
        <p:spPr bwMode="auto">
          <a:xfrm>
            <a:off x="539750" y="1589088"/>
            <a:ext cx="8604250" cy="3784600"/>
          </a:xfrm>
          <a:prstGeom prst="rect">
            <a:avLst/>
          </a:prstGeom>
          <a:solidFill>
            <a:srgbClr val="FFFFFF"/>
          </a:solidFill>
          <a:ln w="9525">
            <a:solidFill>
              <a:srgbClr val="FFFFFF"/>
            </a:solidFill>
            <a:miter lim="800000"/>
            <a:headEnd/>
            <a:tailEnd/>
          </a:ln>
        </p:spPr>
        <p:txBody>
          <a:bodyPr anchor="ctr">
            <a:spAutoFit/>
          </a:bodyPr>
          <a:lstStyle/>
          <a:p>
            <a:pPr indent="266700">
              <a:lnSpc>
                <a:spcPct val="110000"/>
              </a:lnSpc>
              <a:tabLst>
                <a:tab pos="723900" algn="l"/>
              </a:tabLst>
            </a:pPr>
            <a:r>
              <a:rPr lang="en-US" altLang="zh-CN" sz="2800" b="1">
                <a:latin typeface="Times New Roman" pitchFamily="18" charset="0"/>
                <a:ea typeface="黑体" pitchFamily="2" charset="-122"/>
              </a:rPr>
              <a:t>MaxSum(</a:t>
            </a:r>
            <a:r>
              <a:rPr lang="en-US" altLang="zh-CN" sz="2800" b="1" i="1">
                <a:latin typeface="Times New Roman" pitchFamily="18" charset="0"/>
                <a:ea typeface="黑体" pitchFamily="2" charset="-122"/>
              </a:rPr>
              <a:t>A</a:t>
            </a:r>
            <a:r>
              <a:rPr lang="en-US" altLang="zh-CN" sz="2800" b="1">
                <a:latin typeface="Times New Roman" pitchFamily="18" charset="0"/>
                <a:ea typeface="黑体" pitchFamily="2" charset="-122"/>
              </a:rPr>
              <a:t>,</a:t>
            </a:r>
            <a:r>
              <a:rPr lang="en-US" altLang="zh-CN" sz="2800" b="1" i="1">
                <a:latin typeface="Times New Roman" pitchFamily="18" charset="0"/>
                <a:ea typeface="黑体" pitchFamily="2" charset="-122"/>
              </a:rPr>
              <a:t>n</a:t>
            </a:r>
            <a:r>
              <a:rPr lang="en-US" altLang="zh-CN" sz="2800" b="1">
                <a:latin typeface="Times New Roman" pitchFamily="18" charset="0"/>
                <a:ea typeface="黑体" pitchFamily="2" charset="-122"/>
              </a:rPr>
              <a:t>)</a:t>
            </a:r>
          </a:p>
          <a:p>
            <a:pPr indent="266700">
              <a:lnSpc>
                <a:spcPct val="110000"/>
              </a:lnSpc>
              <a:tabLst>
                <a:tab pos="723900" algn="l"/>
              </a:tabLst>
            </a:pPr>
            <a:r>
              <a:rPr lang="en-US" altLang="zh-CN" sz="2400" b="1">
                <a:latin typeface="Times New Roman" pitchFamily="18" charset="0"/>
              </a:rPr>
              <a:t>   1.  </a:t>
            </a:r>
            <a:r>
              <a:rPr lang="en-US" altLang="zh-CN" sz="2400" b="1" i="1">
                <a:latin typeface="Times New Roman" pitchFamily="18" charset="0"/>
              </a:rPr>
              <a:t>sum </a:t>
            </a:r>
            <a:r>
              <a:rPr lang="en-US" altLang="zh-CN" sz="2400" b="1">
                <a:latin typeface="Times New Roman" pitchFamily="18" charset="0"/>
                <a:sym typeface="Symbol" pitchFamily="18" charset="2"/>
              </a:rPr>
              <a:t></a:t>
            </a:r>
            <a:r>
              <a:rPr lang="en-US" altLang="zh-CN" sz="2400" b="1">
                <a:latin typeface="Times New Roman" pitchFamily="18" charset="0"/>
              </a:rPr>
              <a:t>0;  </a:t>
            </a:r>
            <a:r>
              <a:rPr lang="en-US" altLang="zh-CN" sz="2400" b="1" i="1">
                <a:latin typeface="Times New Roman" pitchFamily="18" charset="0"/>
              </a:rPr>
              <a:t>b </a:t>
            </a:r>
            <a:r>
              <a:rPr lang="en-US" altLang="zh-CN" sz="2400" b="1">
                <a:latin typeface="Times New Roman" pitchFamily="18" charset="0"/>
                <a:sym typeface="Symbol" pitchFamily="18" charset="2"/>
              </a:rPr>
              <a:t></a:t>
            </a:r>
            <a:r>
              <a:rPr lang="en-US" altLang="zh-CN" sz="2400" b="1">
                <a:latin typeface="Times New Roman" pitchFamily="18" charset="0"/>
              </a:rPr>
              <a:t>0</a:t>
            </a:r>
            <a:endParaRPr lang="en-US" altLang="zh-CN" sz="2400" b="1">
              <a:latin typeface="Times New Roman" pitchFamily="18" charset="0"/>
              <a:sym typeface="Symbol" pitchFamily="18" charset="2"/>
            </a:endParaRPr>
          </a:p>
          <a:p>
            <a:pPr indent="266700">
              <a:lnSpc>
                <a:spcPct val="110000"/>
              </a:lnSpc>
              <a:tabLst>
                <a:tab pos="723900" algn="l"/>
              </a:tabLst>
            </a:pPr>
            <a:r>
              <a:rPr lang="en-US" altLang="zh-CN" sz="2400" b="1">
                <a:latin typeface="Times New Roman" pitchFamily="18" charset="0"/>
                <a:sym typeface="Symbol" pitchFamily="18" charset="2"/>
              </a:rPr>
              <a:t>   2.  for </a:t>
            </a:r>
            <a:r>
              <a:rPr lang="en-US" altLang="zh-CN" sz="2400" b="1" i="1">
                <a:latin typeface="Times New Roman" pitchFamily="18" charset="0"/>
                <a:sym typeface="Symbol" pitchFamily="18" charset="2"/>
              </a:rPr>
              <a:t> i </a:t>
            </a:r>
            <a:r>
              <a:rPr lang="en-US" altLang="zh-CN" sz="2400" b="1">
                <a:latin typeface="Times New Roman" pitchFamily="18" charset="0"/>
                <a:sym typeface="Symbol" pitchFamily="18" charset="2"/>
              </a:rPr>
              <a:t></a:t>
            </a:r>
            <a:r>
              <a:rPr lang="en-US" altLang="zh-CN" sz="2400" b="1">
                <a:latin typeface="Times New Roman" pitchFamily="18" charset="0"/>
              </a:rPr>
              <a:t>1  to  </a:t>
            </a:r>
            <a:r>
              <a:rPr lang="en-US" altLang="zh-CN" sz="2400" b="1" i="1">
                <a:latin typeface="Times New Roman" pitchFamily="18" charset="0"/>
              </a:rPr>
              <a:t>n</a:t>
            </a:r>
            <a:r>
              <a:rPr lang="en-US" altLang="zh-CN" sz="2400" b="1">
                <a:latin typeface="Times New Roman" pitchFamily="18" charset="0"/>
              </a:rPr>
              <a:t>  do </a:t>
            </a:r>
            <a:r>
              <a:rPr lang="en-US" altLang="zh-CN" b="1">
                <a:solidFill>
                  <a:srgbClr val="0066FF"/>
                </a:solidFill>
              </a:rPr>
              <a:t>b</a:t>
            </a:r>
            <a:r>
              <a:rPr lang="zh-CN" altLang="en-US" b="1">
                <a:solidFill>
                  <a:srgbClr val="0066FF"/>
                </a:solidFill>
              </a:rPr>
              <a:t>为末元素为</a:t>
            </a:r>
            <a:r>
              <a:rPr lang="en-US" altLang="zh-CN" b="1">
                <a:solidFill>
                  <a:srgbClr val="0066FF"/>
                </a:solidFill>
              </a:rPr>
              <a:t>a[i]</a:t>
            </a:r>
            <a:r>
              <a:rPr lang="zh-CN" altLang="en-US" b="1">
                <a:solidFill>
                  <a:srgbClr val="0066FF"/>
                </a:solidFill>
              </a:rPr>
              <a:t>的最大和子段</a:t>
            </a:r>
            <a:endParaRPr lang="en-US" altLang="zh-CN" sz="2400" b="1">
              <a:latin typeface="Times New Roman" pitchFamily="18" charset="0"/>
              <a:sym typeface="Symbol" pitchFamily="18" charset="2"/>
            </a:endParaRPr>
          </a:p>
          <a:p>
            <a:pPr indent="266700">
              <a:lnSpc>
                <a:spcPct val="110000"/>
              </a:lnSpc>
              <a:tabLst>
                <a:tab pos="723900" algn="l"/>
              </a:tabLst>
            </a:pPr>
            <a:r>
              <a:rPr lang="en-US" altLang="zh-CN" sz="2400" b="1">
                <a:latin typeface="Times New Roman" pitchFamily="18" charset="0"/>
                <a:sym typeface="Symbol" pitchFamily="18" charset="2"/>
              </a:rPr>
              <a:t>   3.     if  </a:t>
            </a:r>
            <a:r>
              <a:rPr lang="en-US" altLang="zh-CN" sz="2400" b="1" i="1">
                <a:latin typeface="Times New Roman" pitchFamily="18" charset="0"/>
                <a:sym typeface="Symbol" pitchFamily="18" charset="2"/>
              </a:rPr>
              <a:t>b</a:t>
            </a:r>
            <a:r>
              <a:rPr lang="en-US" altLang="zh-CN" sz="2400" b="1">
                <a:latin typeface="Times New Roman" pitchFamily="18" charset="0"/>
                <a:sym typeface="Symbol" pitchFamily="18" charset="2"/>
              </a:rPr>
              <a:t>&gt;0  then  </a:t>
            </a:r>
            <a:r>
              <a:rPr lang="en-US" altLang="zh-CN" sz="2400" b="1" i="1">
                <a:latin typeface="Times New Roman" pitchFamily="18" charset="0"/>
                <a:sym typeface="Symbol" pitchFamily="18" charset="2"/>
              </a:rPr>
              <a:t>b </a:t>
            </a:r>
            <a:r>
              <a:rPr lang="en-US" altLang="zh-CN" sz="2400" b="1">
                <a:latin typeface="Times New Roman" pitchFamily="18" charset="0"/>
                <a:sym typeface="Symbol" pitchFamily="18" charset="2"/>
              </a:rPr>
              <a:t></a:t>
            </a:r>
            <a:r>
              <a:rPr lang="en-US" altLang="zh-CN" sz="2400" b="1" i="1">
                <a:latin typeface="Times New Roman" pitchFamily="18" charset="0"/>
              </a:rPr>
              <a:t>b</a:t>
            </a:r>
            <a:r>
              <a:rPr lang="en-US" altLang="zh-CN"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a:t>
            </a:r>
            <a:endParaRPr lang="zh-CN" altLang="en-US" b="1">
              <a:solidFill>
                <a:srgbClr val="0066FF"/>
              </a:solidFill>
              <a:latin typeface="Times New Roman" pitchFamily="18" charset="0"/>
              <a:sym typeface="Symbol" pitchFamily="18" charset="2"/>
            </a:endParaRPr>
          </a:p>
          <a:p>
            <a:pPr indent="266700">
              <a:lnSpc>
                <a:spcPct val="110000"/>
              </a:lnSpc>
              <a:tabLst>
                <a:tab pos="723900" algn="l"/>
              </a:tabLst>
            </a:pPr>
            <a:r>
              <a:rPr lang="en-US" altLang="zh-CN" sz="2400" b="1">
                <a:latin typeface="Times New Roman" pitchFamily="18" charset="0"/>
                <a:sym typeface="Symbol" pitchFamily="18" charset="2"/>
              </a:rPr>
              <a:t>   4.     else  </a:t>
            </a:r>
            <a:r>
              <a:rPr lang="en-US" altLang="zh-CN" sz="2400" b="1" i="1">
                <a:latin typeface="Times New Roman" pitchFamily="18" charset="0"/>
                <a:sym typeface="Symbol" pitchFamily="18" charset="2"/>
              </a:rPr>
              <a:t>b </a:t>
            </a:r>
            <a:r>
              <a:rPr lang="en-US" altLang="zh-CN" sz="2400" b="1">
                <a:latin typeface="Times New Roman" pitchFamily="18" charset="0"/>
                <a:sym typeface="Symbol" pitchFamily="18" charset="2"/>
              </a:rPr>
              <a:t></a:t>
            </a:r>
            <a:r>
              <a:rPr lang="en-US" altLang="zh-CN" sz="2400" b="1" i="1">
                <a:latin typeface="Times New Roman" pitchFamily="18" charset="0"/>
              </a:rPr>
              <a:t>a</a:t>
            </a:r>
            <a:r>
              <a:rPr lang="en-US" altLang="zh-CN" sz="2400" b="1">
                <a:latin typeface="Times New Roman" pitchFamily="18" charset="0"/>
              </a:rPr>
              <a:t>[</a:t>
            </a:r>
            <a:r>
              <a:rPr lang="en-US" altLang="zh-CN" sz="2400" b="1" i="1">
                <a:latin typeface="Times New Roman" pitchFamily="18" charset="0"/>
              </a:rPr>
              <a:t>i</a:t>
            </a:r>
            <a:r>
              <a:rPr lang="en-US" altLang="zh-CN" sz="2400" b="1">
                <a:latin typeface="Times New Roman" pitchFamily="18" charset="0"/>
              </a:rPr>
              <a:t>]</a:t>
            </a:r>
            <a:endParaRPr lang="en-US" altLang="zh-CN" sz="2400" b="1">
              <a:latin typeface="Times New Roman" pitchFamily="18" charset="0"/>
              <a:sym typeface="Symbol" pitchFamily="18" charset="2"/>
            </a:endParaRPr>
          </a:p>
          <a:p>
            <a:pPr indent="266700">
              <a:lnSpc>
                <a:spcPct val="110000"/>
              </a:lnSpc>
              <a:tabLst>
                <a:tab pos="723900" algn="l"/>
              </a:tabLst>
            </a:pPr>
            <a:r>
              <a:rPr lang="en-US" altLang="zh-CN" sz="2400" b="1">
                <a:latin typeface="Times New Roman" pitchFamily="18" charset="0"/>
                <a:sym typeface="Symbol" pitchFamily="18" charset="2"/>
              </a:rPr>
              <a:t>   5.     if  </a:t>
            </a:r>
            <a:r>
              <a:rPr lang="en-US" altLang="zh-CN" sz="2400" b="1" i="1">
                <a:latin typeface="Times New Roman" pitchFamily="18" charset="0"/>
                <a:sym typeface="Symbol" pitchFamily="18" charset="2"/>
              </a:rPr>
              <a:t>b</a:t>
            </a:r>
            <a:r>
              <a:rPr lang="en-US" altLang="zh-CN" sz="2400" b="1">
                <a:latin typeface="Times New Roman" pitchFamily="18" charset="0"/>
                <a:sym typeface="Symbol" pitchFamily="18" charset="2"/>
              </a:rPr>
              <a:t>&gt;</a:t>
            </a:r>
            <a:r>
              <a:rPr lang="en-US" altLang="zh-CN" sz="2400" b="1" i="1">
                <a:latin typeface="Times New Roman" pitchFamily="18" charset="0"/>
                <a:sym typeface="Symbol" pitchFamily="18" charset="2"/>
              </a:rPr>
              <a:t>sum</a:t>
            </a:r>
            <a:r>
              <a:rPr lang="en-US" altLang="zh-CN" sz="2400" b="1">
                <a:latin typeface="Times New Roman" pitchFamily="18" charset="0"/>
                <a:sym typeface="Symbol" pitchFamily="18" charset="2"/>
              </a:rPr>
              <a:t>  then </a:t>
            </a:r>
          </a:p>
          <a:p>
            <a:pPr indent="266700">
              <a:lnSpc>
                <a:spcPct val="110000"/>
              </a:lnSpc>
              <a:tabLst>
                <a:tab pos="723900" algn="l"/>
              </a:tabLst>
            </a:pPr>
            <a:r>
              <a:rPr lang="en-US" altLang="zh-CN" sz="2400" b="1">
                <a:latin typeface="Times New Roman" pitchFamily="18" charset="0"/>
                <a:sym typeface="Symbol" pitchFamily="18" charset="2"/>
              </a:rPr>
              <a:t>   6.     </a:t>
            </a:r>
            <a:r>
              <a:rPr lang="en-US" altLang="zh-CN" sz="2400" b="1" i="1">
                <a:latin typeface="Times New Roman" pitchFamily="18" charset="0"/>
                <a:sym typeface="Symbol" pitchFamily="18" charset="2"/>
              </a:rPr>
              <a:t>     sum </a:t>
            </a:r>
            <a:r>
              <a:rPr lang="en-US" altLang="zh-CN" sz="2400" b="1">
                <a:latin typeface="Times New Roman" pitchFamily="18" charset="0"/>
                <a:sym typeface="Symbol" pitchFamily="18" charset="2"/>
              </a:rPr>
              <a:t></a:t>
            </a:r>
            <a:r>
              <a:rPr lang="en-US" altLang="zh-CN" sz="2400" b="1" i="1">
                <a:latin typeface="Times New Roman" pitchFamily="18" charset="0"/>
              </a:rPr>
              <a:t>b</a:t>
            </a:r>
            <a:endParaRPr lang="en-US" altLang="zh-CN" sz="2400" b="1" i="1">
              <a:latin typeface="Times New Roman" pitchFamily="18" charset="0"/>
              <a:sym typeface="Symbol" pitchFamily="18" charset="2"/>
            </a:endParaRPr>
          </a:p>
          <a:p>
            <a:pPr indent="266700">
              <a:lnSpc>
                <a:spcPct val="110000"/>
              </a:lnSpc>
              <a:tabLst>
                <a:tab pos="723900" algn="l"/>
              </a:tabLst>
            </a:pPr>
            <a:r>
              <a:rPr lang="en-US" altLang="zh-CN" sz="2400" b="1">
                <a:latin typeface="Times New Roman" pitchFamily="18" charset="0"/>
                <a:sym typeface="Symbol" pitchFamily="18" charset="2"/>
              </a:rPr>
              <a:t>   7. </a:t>
            </a:r>
            <a:r>
              <a:rPr lang="en-US" altLang="zh-CN" sz="2400" b="1" i="1">
                <a:latin typeface="Times New Roman" pitchFamily="18" charset="0"/>
                <a:sym typeface="Symbol" pitchFamily="18" charset="2"/>
              </a:rPr>
              <a:t>         c </a:t>
            </a:r>
            <a:r>
              <a:rPr lang="en-US" altLang="zh-CN" sz="2400" b="1">
                <a:latin typeface="Times New Roman" pitchFamily="18" charset="0"/>
                <a:sym typeface="Symbol" pitchFamily="18" charset="2"/>
              </a:rPr>
              <a:t> </a:t>
            </a:r>
            <a:r>
              <a:rPr lang="en-US" altLang="zh-CN" sz="2400" b="1" i="1">
                <a:latin typeface="Times New Roman" pitchFamily="18" charset="0"/>
              </a:rPr>
              <a:t>i </a:t>
            </a:r>
            <a:r>
              <a:rPr lang="en-US" altLang="zh-CN" sz="2400" b="1">
                <a:latin typeface="Times New Roman" pitchFamily="18" charset="0"/>
              </a:rPr>
              <a:t>    //</a:t>
            </a:r>
            <a:r>
              <a:rPr lang="zh-CN" altLang="en-US" sz="2400" b="1">
                <a:latin typeface="Times New Roman" pitchFamily="18" charset="0"/>
              </a:rPr>
              <a:t>记录最大和的末项标号</a:t>
            </a:r>
            <a:endParaRPr lang="zh-CN" altLang="en-US" sz="2400" b="1">
              <a:latin typeface="Times New Roman" pitchFamily="18" charset="0"/>
              <a:sym typeface="Symbol" pitchFamily="18" charset="2"/>
            </a:endParaRPr>
          </a:p>
          <a:p>
            <a:pPr indent="266700">
              <a:lnSpc>
                <a:spcPct val="110000"/>
              </a:lnSpc>
              <a:tabLst>
                <a:tab pos="723900" algn="l"/>
              </a:tabLst>
            </a:pPr>
            <a:r>
              <a:rPr lang="zh-CN" altLang="en-US" sz="2400" b="1">
                <a:latin typeface="Times New Roman" pitchFamily="18" charset="0"/>
                <a:sym typeface="Symbol" pitchFamily="18" charset="2"/>
              </a:rPr>
              <a:t>   </a:t>
            </a:r>
            <a:r>
              <a:rPr lang="en-US" altLang="zh-CN" sz="2400" b="1">
                <a:latin typeface="Times New Roman" pitchFamily="18" charset="0"/>
                <a:sym typeface="Symbol" pitchFamily="18" charset="2"/>
              </a:rPr>
              <a:t>8.  return</a:t>
            </a:r>
            <a:r>
              <a:rPr lang="en-US" altLang="zh-CN" sz="2400" b="1" i="1">
                <a:latin typeface="Times New Roman" pitchFamily="18" charset="0"/>
                <a:sym typeface="Symbol" pitchFamily="18" charset="2"/>
              </a:rPr>
              <a:t> sum</a:t>
            </a:r>
            <a:r>
              <a:rPr lang="en-US" altLang="zh-CN" sz="2400" b="1">
                <a:latin typeface="Times New Roman" pitchFamily="18" charset="0"/>
                <a:sym typeface="Symbol" pitchFamily="18" charset="2"/>
              </a:rPr>
              <a:t> </a:t>
            </a:r>
          </a:p>
        </p:txBody>
      </p:sp>
      <p:sp>
        <p:nvSpPr>
          <p:cNvPr id="460802" name="Text Box 3"/>
          <p:cNvSpPr txBox="1">
            <a:spLocks noChangeArrowheads="1"/>
          </p:cNvSpPr>
          <p:nvPr/>
        </p:nvSpPr>
        <p:spPr bwMode="auto">
          <a:xfrm>
            <a:off x="900113" y="5446713"/>
            <a:ext cx="6124575" cy="647700"/>
          </a:xfrm>
          <a:prstGeom prst="rect">
            <a:avLst/>
          </a:prstGeom>
          <a:noFill/>
          <a:ln w="9525">
            <a:noFill/>
            <a:miter lim="800000"/>
            <a:headEnd/>
            <a:tailEnd/>
          </a:ln>
        </p:spPr>
        <p:txBody>
          <a:bodyPr wrap="none">
            <a:spAutoFit/>
          </a:bodyPr>
          <a:lstStyle/>
          <a:p>
            <a:pPr>
              <a:lnSpc>
                <a:spcPct val="130000"/>
              </a:lnSpc>
            </a:pPr>
            <a:r>
              <a:rPr lang="zh-CN" altLang="en-US" sz="2800" b="1">
                <a:sym typeface="Symbol" pitchFamily="18" charset="2"/>
              </a:rPr>
              <a:t>时间复杂度：</a:t>
            </a:r>
            <a:r>
              <a:rPr lang="en-US" altLang="zh-CN" sz="2800" b="1" i="1">
                <a:latin typeface="Times New Roman" pitchFamily="18" charset="0"/>
                <a:sym typeface="Symbol" pitchFamily="18" charset="2"/>
              </a:rPr>
              <a:t>O</a:t>
            </a:r>
            <a:r>
              <a:rPr lang="en-US" altLang="zh-CN" sz="2800" b="1">
                <a:latin typeface="Times New Roman" pitchFamily="18" charset="0"/>
                <a:sym typeface="Symbol" pitchFamily="18" charset="2"/>
              </a:rPr>
              <a:t>(</a:t>
            </a:r>
            <a:r>
              <a:rPr lang="en-US" altLang="zh-CN" sz="2800" b="1" i="1">
                <a:latin typeface="Times New Roman" pitchFamily="18" charset="0"/>
                <a:sym typeface="Symbol" pitchFamily="18" charset="2"/>
              </a:rPr>
              <a:t>n</a:t>
            </a:r>
            <a:r>
              <a:rPr lang="en-US" altLang="zh-CN" sz="2800" b="1">
                <a:latin typeface="Times New Roman" pitchFamily="18" charset="0"/>
                <a:sym typeface="Symbol" pitchFamily="18" charset="2"/>
              </a:rPr>
              <a:t>), </a:t>
            </a:r>
            <a:r>
              <a:rPr lang="zh-CN" altLang="en-US" sz="2800" b="1">
                <a:latin typeface="Times New Roman" pitchFamily="18" charset="0"/>
                <a:sym typeface="Symbol" pitchFamily="18" charset="2"/>
              </a:rPr>
              <a:t>空间复杂度：</a:t>
            </a:r>
            <a:r>
              <a:rPr lang="en-US" altLang="zh-CN" sz="2800" b="1" i="1">
                <a:latin typeface="Times New Roman" pitchFamily="18" charset="0"/>
                <a:sym typeface="Symbol" pitchFamily="18" charset="2"/>
              </a:rPr>
              <a:t>O</a:t>
            </a:r>
            <a:r>
              <a:rPr lang="en-US" altLang="zh-CN" sz="2800" b="1">
                <a:latin typeface="Times New Roman" pitchFamily="18" charset="0"/>
                <a:sym typeface="Symbol" pitchFamily="18" charset="2"/>
              </a:rPr>
              <a:t>(</a:t>
            </a:r>
            <a:r>
              <a:rPr lang="en-US" altLang="zh-CN" sz="2800" b="1" i="1">
                <a:latin typeface="Times New Roman" pitchFamily="18" charset="0"/>
                <a:sym typeface="Symbol" pitchFamily="18" charset="2"/>
              </a:rPr>
              <a:t>n</a:t>
            </a:r>
            <a:r>
              <a:rPr lang="en-US" altLang="zh-CN" sz="2800" b="1">
                <a:latin typeface="Times New Roman" pitchFamily="18" charset="0"/>
                <a:sym typeface="Symbol" pitchFamily="18" charset="2"/>
              </a:rPr>
              <a:t>).</a:t>
            </a:r>
            <a:endParaRPr lang="en-US" altLang="zh-CN" sz="2800">
              <a:latin typeface="Times New Roman" pitchFamily="18" charset="0"/>
            </a:endParaRPr>
          </a:p>
        </p:txBody>
      </p:sp>
      <p:sp>
        <p:nvSpPr>
          <p:cNvPr id="460803" name="Rectangle 4"/>
          <p:cNvSpPr>
            <a:spLocks noGrp="1" noChangeArrowheads="1"/>
          </p:cNvSpPr>
          <p:nvPr>
            <p:ph type="title"/>
          </p:nvPr>
        </p:nvSpPr>
        <p:spPr/>
        <p:txBody>
          <a:bodyPr/>
          <a:lstStyle/>
          <a:p>
            <a:pPr eaLnBrk="1" hangingPunct="1"/>
            <a:r>
              <a:rPr lang="zh-CN" altLang="en-US" smtClean="0"/>
              <a:t>算法</a:t>
            </a:r>
            <a:r>
              <a:rPr lang="en-US" altLang="zh-CN" smtClean="0"/>
              <a:t>3</a:t>
            </a:r>
            <a:r>
              <a:rPr lang="zh-CN" altLang="en-US" smtClean="0"/>
              <a:t>：</a:t>
            </a:r>
            <a:r>
              <a:rPr lang="en-US" altLang="zh-CN" smtClean="0"/>
              <a:t>MaxSum</a:t>
            </a:r>
            <a:endParaRPr lang="zh-CN" altLang="en-US" smtClean="0"/>
          </a:p>
        </p:txBody>
      </p:sp>
      <p:sp>
        <p:nvSpPr>
          <p:cNvPr id="460804" name="Text Box 5"/>
          <p:cNvSpPr txBox="1">
            <a:spLocks noChangeArrowheads="1"/>
          </p:cNvSpPr>
          <p:nvPr/>
        </p:nvSpPr>
        <p:spPr bwMode="auto">
          <a:xfrm>
            <a:off x="5076825" y="3068638"/>
            <a:ext cx="3527425" cy="730250"/>
          </a:xfrm>
          <a:prstGeom prst="rect">
            <a:avLst/>
          </a:prstGeom>
          <a:noFill/>
          <a:ln w="9525">
            <a:noFill/>
            <a:miter lim="800000"/>
            <a:headEnd/>
            <a:tailEnd/>
          </a:ln>
        </p:spPr>
        <p:txBody>
          <a:bodyPr>
            <a:spAutoFit/>
          </a:bodyPr>
          <a:lstStyle/>
          <a:p>
            <a:pPr>
              <a:spcBef>
                <a:spcPct val="50000"/>
              </a:spcBef>
            </a:pPr>
            <a:r>
              <a:rPr lang="zh-CN" altLang="en-US" sz="1400" b="1">
                <a:solidFill>
                  <a:srgbClr val="009900"/>
                </a:solidFill>
              </a:rPr>
              <a:t>若结尾为</a:t>
            </a:r>
            <a:r>
              <a:rPr lang="en-US" altLang="zh-CN" sz="1400" b="1">
                <a:solidFill>
                  <a:srgbClr val="009900"/>
                </a:solidFill>
              </a:rPr>
              <a:t>a[i-1]</a:t>
            </a:r>
            <a:r>
              <a:rPr lang="zh-CN" altLang="en-US" sz="1400" b="1">
                <a:solidFill>
                  <a:srgbClr val="009900"/>
                </a:solidFill>
              </a:rPr>
              <a:t>的最大子段的</a:t>
            </a:r>
            <a:r>
              <a:rPr lang="en-US" altLang="zh-CN" sz="1400" b="1">
                <a:solidFill>
                  <a:srgbClr val="009900"/>
                </a:solidFill>
              </a:rPr>
              <a:t>sum</a:t>
            </a:r>
            <a:r>
              <a:rPr lang="zh-CN" altLang="en-US" sz="1400" b="1">
                <a:solidFill>
                  <a:srgbClr val="009900"/>
                </a:solidFill>
              </a:rPr>
              <a:t>为负，则</a:t>
            </a:r>
            <a:r>
              <a:rPr lang="en-US" altLang="zh-CN" sz="1400" b="1">
                <a:solidFill>
                  <a:srgbClr val="009900"/>
                </a:solidFill>
              </a:rPr>
              <a:t>a[i]</a:t>
            </a:r>
            <a:r>
              <a:rPr lang="zh-CN" altLang="en-US" sz="1400" b="1">
                <a:solidFill>
                  <a:srgbClr val="009900"/>
                </a:solidFill>
              </a:rPr>
              <a:t>为结尾的最大子段定只含有</a:t>
            </a:r>
            <a:r>
              <a:rPr lang="en-US" altLang="zh-CN" sz="1400" b="1">
                <a:solidFill>
                  <a:srgbClr val="009900"/>
                </a:solidFill>
              </a:rPr>
              <a:t>a[i]</a:t>
            </a:r>
            <a:r>
              <a:rPr lang="zh-CN" altLang="en-US" sz="1400" b="1">
                <a:solidFill>
                  <a:srgbClr val="009900"/>
                </a:solidFill>
              </a:rPr>
              <a:t>自己，否则则是结尾为</a:t>
            </a:r>
            <a:r>
              <a:rPr lang="en-US" altLang="zh-CN" sz="1400" b="1">
                <a:solidFill>
                  <a:srgbClr val="009900"/>
                </a:solidFill>
              </a:rPr>
              <a:t>a[i-1]</a:t>
            </a:r>
            <a:r>
              <a:rPr lang="zh-CN" altLang="en-US" sz="1400" b="1">
                <a:solidFill>
                  <a:srgbClr val="009900"/>
                </a:solidFill>
              </a:rPr>
              <a:t>的最大子段拼接上</a:t>
            </a:r>
            <a:r>
              <a:rPr lang="en-US" altLang="zh-CN" sz="1400" b="1">
                <a:solidFill>
                  <a:srgbClr val="009900"/>
                </a:solidFill>
              </a:rPr>
              <a:t>a[i]</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49" name="Rectangle 2"/>
          <p:cNvSpPr>
            <a:spLocks noChangeArrowheads="1"/>
          </p:cNvSpPr>
          <p:nvPr/>
        </p:nvSpPr>
        <p:spPr bwMode="auto">
          <a:xfrm>
            <a:off x="539750" y="1700213"/>
            <a:ext cx="7920038" cy="1990725"/>
          </a:xfrm>
          <a:prstGeom prst="rect">
            <a:avLst/>
          </a:prstGeom>
          <a:noFill/>
          <a:ln w="9525">
            <a:noFill/>
            <a:miter lim="800000"/>
            <a:headEnd/>
            <a:tailEnd/>
          </a:ln>
        </p:spPr>
        <p:txBody>
          <a:bodyPr anchor="ctr">
            <a:spAutoFit/>
          </a:bodyPr>
          <a:lstStyle/>
          <a:p>
            <a:pPr eaLnBrk="0" hangingPunct="0">
              <a:lnSpc>
                <a:spcPct val="130000"/>
              </a:lnSpc>
            </a:pPr>
            <a:r>
              <a:rPr lang="zh-CN" altLang="en-US" sz="2400" b="1">
                <a:latin typeface="Times New Roman" pitchFamily="18" charset="0"/>
                <a:cs typeface="Times New Roman" pitchFamily="18" charset="0"/>
              </a:rPr>
              <a:t>问题：给定凸</a:t>
            </a:r>
            <a:r>
              <a:rPr lang="en-US" altLang="zh-CN" sz="2400" b="1" i="1">
                <a:latin typeface="Times New Roman" pitchFamily="18" charset="0"/>
                <a:cs typeface="Times New Roman" pitchFamily="18" charset="0"/>
              </a:rPr>
              <a:t>n</a:t>
            </a:r>
            <a:r>
              <a:rPr lang="zh-CN" altLang="en-US" sz="2400" b="1">
                <a:latin typeface="Times New Roman" pitchFamily="18" charset="0"/>
                <a:cs typeface="Times New Roman" pitchFamily="18" charset="0"/>
              </a:rPr>
              <a:t>边形</a:t>
            </a:r>
            <a:r>
              <a:rPr lang="en-US" altLang="zh-CN" sz="2400" b="1" i="1">
                <a:latin typeface="Times New Roman" pitchFamily="18" charset="0"/>
                <a:cs typeface="Times New Roman" pitchFamily="18" charset="0"/>
              </a:rPr>
              <a:t>P</a:t>
            </a:r>
            <a:r>
              <a:rPr lang="zh-CN" altLang="en-US" sz="2400" b="1">
                <a:latin typeface="Times New Roman" pitchFamily="18" charset="0"/>
                <a:cs typeface="Times New Roman" pitchFamily="18" charset="0"/>
              </a:rPr>
              <a:t>，用在内部互不相交的</a:t>
            </a:r>
            <a:r>
              <a:rPr lang="en-US" altLang="zh-CN" sz="2400" b="1" i="1">
                <a:latin typeface="Times New Roman" pitchFamily="18" charset="0"/>
                <a:cs typeface="Times New Roman" pitchFamily="18" charset="0"/>
              </a:rPr>
              <a:t>n</a:t>
            </a:r>
            <a:r>
              <a:rPr lang="en-US" altLang="zh-CN" sz="2400" b="1">
                <a:latin typeface="Times New Roman" pitchFamily="18" charset="0"/>
                <a:cs typeface="Times New Roman" pitchFamily="18" charset="0"/>
                <a:sym typeface="Symbol" pitchFamily="18" charset="2"/>
              </a:rPr>
              <a:t></a:t>
            </a:r>
            <a:r>
              <a:rPr lang="en-US" altLang="zh-CN" sz="2400" b="1">
                <a:latin typeface="Times New Roman" pitchFamily="18" charset="0"/>
                <a:cs typeface="Times New Roman" pitchFamily="18" charset="0"/>
              </a:rPr>
              <a:t>3</a:t>
            </a:r>
            <a:r>
              <a:rPr lang="zh-CN" altLang="en-US" sz="2400" b="1">
                <a:latin typeface="Times New Roman" pitchFamily="18" charset="0"/>
                <a:cs typeface="Times New Roman" pitchFamily="18" charset="0"/>
              </a:rPr>
              <a:t>条对角线</a:t>
            </a:r>
          </a:p>
          <a:p>
            <a:pPr eaLnBrk="0" hangingPunct="0">
              <a:lnSpc>
                <a:spcPct val="130000"/>
              </a:lnSpc>
            </a:pP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弦</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将</a:t>
            </a:r>
            <a:r>
              <a:rPr lang="en-US" altLang="zh-CN" sz="2400" b="1" i="1">
                <a:latin typeface="Times New Roman" pitchFamily="18" charset="0"/>
                <a:cs typeface="Times New Roman" pitchFamily="18" charset="0"/>
              </a:rPr>
              <a:t>P</a:t>
            </a:r>
            <a:r>
              <a:rPr lang="zh-CN" altLang="en-US" sz="2400" b="1">
                <a:latin typeface="Times New Roman" pitchFamily="18" charset="0"/>
                <a:cs typeface="Times New Roman" pitchFamily="18" charset="0"/>
              </a:rPr>
              <a:t>分割成三角形。设</a:t>
            </a:r>
            <a:r>
              <a:rPr lang="en-US" altLang="zh-CN" sz="2400" b="1" i="1">
                <a:latin typeface="Times New Roman" pitchFamily="18" charset="0"/>
                <a:cs typeface="Times New Roman" pitchFamily="18" charset="0"/>
              </a:rPr>
              <a:t>P</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v</a:t>
            </a:r>
            <a:r>
              <a:rPr lang="en-US" altLang="zh-CN" sz="2400" b="1" baseline="-30000">
                <a:latin typeface="Times New Roman" pitchFamily="18" charset="0"/>
                <a:cs typeface="Times New Roman" pitchFamily="18" charset="0"/>
              </a:rPr>
              <a:t>0</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v</a:t>
            </a:r>
            <a:r>
              <a:rPr lang="en-US" altLang="zh-CN" sz="2400" b="1" baseline="-30000">
                <a:latin typeface="Times New Roman" pitchFamily="18" charset="0"/>
                <a:cs typeface="Times New Roman" pitchFamily="18" charset="0"/>
              </a:rPr>
              <a:t>1</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v</a:t>
            </a:r>
            <a:r>
              <a:rPr lang="en-US" altLang="zh-CN" sz="2400" b="1" i="1" baseline="-30000">
                <a:latin typeface="Times New Roman" pitchFamily="18" charset="0"/>
                <a:cs typeface="Times New Roman" pitchFamily="18" charset="0"/>
              </a:rPr>
              <a:t>n</a:t>
            </a:r>
            <a:r>
              <a:rPr lang="en-US" altLang="zh-CN" sz="2400" b="1" baseline="-30000">
                <a:latin typeface="Times New Roman" pitchFamily="18" charset="0"/>
                <a:cs typeface="Times New Roman" pitchFamily="18" charset="0"/>
              </a:rPr>
              <a:t>-1</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权函数</a:t>
            </a:r>
            <a:r>
              <a:rPr lang="en-US" altLang="zh-CN" sz="2400" b="1" i="1">
                <a:latin typeface="Times New Roman" pitchFamily="18" charset="0"/>
                <a:cs typeface="Times New Roman" pitchFamily="18" charset="0"/>
              </a:rPr>
              <a:t>W </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例如对每个三角形赋权为三边长度之和</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求具有最小权和</a:t>
            </a:r>
          </a:p>
          <a:p>
            <a:pPr eaLnBrk="0" hangingPunct="0">
              <a:lnSpc>
                <a:spcPct val="130000"/>
              </a:lnSpc>
            </a:pP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对角线总长度最短</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的分割方案</a:t>
            </a:r>
            <a:r>
              <a:rPr lang="en-US" altLang="zh-CN" sz="2400" b="1">
                <a:latin typeface="Times New Roman" pitchFamily="18" charset="0"/>
                <a:cs typeface="Times New Roman" pitchFamily="18" charset="0"/>
              </a:rPr>
              <a:t>.</a:t>
            </a:r>
          </a:p>
        </p:txBody>
      </p:sp>
      <p:sp>
        <p:nvSpPr>
          <p:cNvPr id="462850" name="Rectangle 3"/>
          <p:cNvSpPr>
            <a:spLocks noChangeArrowheads="1"/>
          </p:cNvSpPr>
          <p:nvPr/>
        </p:nvSpPr>
        <p:spPr bwMode="auto">
          <a:xfrm>
            <a:off x="-2730500" y="3300413"/>
            <a:ext cx="9144000" cy="0"/>
          </a:xfrm>
          <a:prstGeom prst="rect">
            <a:avLst/>
          </a:prstGeom>
          <a:noFill/>
          <a:ln w="9525">
            <a:noFill/>
            <a:miter lim="800000"/>
            <a:headEnd/>
            <a:tailEnd/>
          </a:ln>
        </p:spPr>
        <p:txBody>
          <a:bodyPr wrap="none" anchor="ctr">
            <a:spAutoFit/>
          </a:bodyPr>
          <a:lstStyle/>
          <a:p>
            <a:endParaRPr lang="zh-CN" altLang="en-US"/>
          </a:p>
        </p:txBody>
      </p:sp>
      <p:sp>
        <p:nvSpPr>
          <p:cNvPr id="462851" name="Rectangle 4"/>
          <p:cNvSpPr>
            <a:spLocks noChangeArrowheads="1"/>
          </p:cNvSpPr>
          <p:nvPr/>
        </p:nvSpPr>
        <p:spPr bwMode="auto">
          <a:xfrm>
            <a:off x="-2730500" y="5005388"/>
            <a:ext cx="9144000" cy="0"/>
          </a:xfrm>
          <a:prstGeom prst="rect">
            <a:avLst/>
          </a:prstGeom>
          <a:noFill/>
          <a:ln w="9525">
            <a:noFill/>
            <a:miter lim="800000"/>
            <a:headEnd/>
            <a:tailEnd/>
          </a:ln>
        </p:spPr>
        <p:txBody>
          <a:bodyPr wrap="none" anchor="ctr">
            <a:spAutoFit/>
          </a:bodyPr>
          <a:lstStyle/>
          <a:p>
            <a:endParaRPr lang="zh-CN" altLang="en-US"/>
          </a:p>
        </p:txBody>
      </p:sp>
      <p:pic>
        <p:nvPicPr>
          <p:cNvPr id="462852" name="Picture 5" descr="10"/>
          <p:cNvPicPr>
            <a:picLocks noChangeAspect="1" noChangeArrowheads="1"/>
          </p:cNvPicPr>
          <p:nvPr/>
        </p:nvPicPr>
        <p:blipFill>
          <a:blip r:embed="rId3"/>
          <a:srcRect/>
          <a:stretch>
            <a:fillRect/>
          </a:stretch>
        </p:blipFill>
        <p:spPr bwMode="auto">
          <a:xfrm>
            <a:off x="611188" y="4724400"/>
            <a:ext cx="7632700" cy="1109663"/>
          </a:xfrm>
          <a:prstGeom prst="rect">
            <a:avLst/>
          </a:prstGeom>
          <a:noFill/>
          <a:ln w="9525">
            <a:noFill/>
            <a:miter lim="800000"/>
            <a:headEnd/>
            <a:tailEnd/>
          </a:ln>
        </p:spPr>
      </p:pic>
      <p:sp>
        <p:nvSpPr>
          <p:cNvPr id="462853" name="Rectangle 6"/>
          <p:cNvSpPr>
            <a:spLocks noGrp="1" noChangeArrowheads="1"/>
          </p:cNvSpPr>
          <p:nvPr>
            <p:ph type="title"/>
          </p:nvPr>
        </p:nvSpPr>
        <p:spPr/>
        <p:txBody>
          <a:bodyPr/>
          <a:lstStyle/>
          <a:p>
            <a:pPr eaLnBrk="1" hangingPunct="1"/>
            <a:r>
              <a:rPr lang="zh-CN" altLang="en-US" smtClean="0"/>
              <a:t>凸多边形的三角划分</a:t>
            </a:r>
          </a:p>
        </p:txBody>
      </p:sp>
      <p:sp>
        <p:nvSpPr>
          <p:cNvPr id="462854" name="Text Box 7"/>
          <p:cNvSpPr txBox="1">
            <a:spLocks noChangeArrowheads="1"/>
          </p:cNvSpPr>
          <p:nvPr/>
        </p:nvSpPr>
        <p:spPr bwMode="auto">
          <a:xfrm>
            <a:off x="592138" y="4051300"/>
            <a:ext cx="5348287" cy="457200"/>
          </a:xfrm>
          <a:prstGeom prst="rect">
            <a:avLst/>
          </a:prstGeom>
          <a:noFill/>
          <a:ln w="9525">
            <a:noFill/>
            <a:miter lim="800000"/>
            <a:headEnd/>
            <a:tailEnd/>
          </a:ln>
        </p:spPr>
        <p:txBody>
          <a:bodyPr>
            <a:spAutoFit/>
          </a:bodyPr>
          <a:lstStyle/>
          <a:p>
            <a:r>
              <a:rPr lang="en-US" altLang="zh-CN" sz="2400">
                <a:latin typeface="Verdana" pitchFamily="34" charset="0"/>
              </a:rPr>
              <a:t>5 </a:t>
            </a:r>
            <a:r>
              <a:rPr lang="zh-CN" altLang="en-US" sz="2400" b="1">
                <a:latin typeface="Verdana" pitchFamily="34" charset="0"/>
              </a:rPr>
              <a:t>边形的划分实例</a:t>
            </a:r>
            <a:endParaRPr lang="en-US" altLang="zh-CN" sz="2400" b="1">
              <a:latin typeface="Verdana"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4" name="Rectangle 2"/>
          <p:cNvSpPr>
            <a:spLocks noGrp="1" noChangeArrowheads="1"/>
          </p:cNvSpPr>
          <p:nvPr>
            <p:ph type="title"/>
          </p:nvPr>
        </p:nvSpPr>
        <p:spPr/>
        <p:txBody>
          <a:bodyPr/>
          <a:lstStyle/>
          <a:p>
            <a:pPr eaLnBrk="1" hangingPunct="1"/>
            <a:r>
              <a:rPr lang="zh-CN" altLang="en-US" smtClean="0">
                <a:latin typeface="Times New Roman" pitchFamily="18" charset="0"/>
              </a:rPr>
              <a:t>递推方程</a:t>
            </a:r>
          </a:p>
        </p:txBody>
      </p:sp>
      <p:sp>
        <p:nvSpPr>
          <p:cNvPr id="464905" name="Rectangle 3"/>
          <p:cNvSpPr>
            <a:spLocks noGrp="1" noChangeArrowheads="1"/>
          </p:cNvSpPr>
          <p:nvPr>
            <p:ph type="body" idx="1"/>
          </p:nvPr>
        </p:nvSpPr>
        <p:spPr>
          <a:xfrm>
            <a:off x="611188" y="1816100"/>
            <a:ext cx="3106737" cy="2908300"/>
          </a:xfrm>
        </p:spPr>
        <p:txBody>
          <a:bodyPr/>
          <a:lstStyle/>
          <a:p>
            <a:pPr eaLnBrk="1" hangingPunct="1">
              <a:lnSpc>
                <a:spcPct val="130000"/>
              </a:lnSpc>
              <a:spcBef>
                <a:spcPct val="0"/>
              </a:spcBef>
              <a:buFont typeface="Wingdings" pitchFamily="2" charset="2"/>
              <a:buNone/>
            </a:pPr>
            <a:r>
              <a:rPr lang="zh-CN" altLang="en-US" sz="2400" smtClean="0">
                <a:latin typeface="Times New Roman" pitchFamily="18" charset="0"/>
              </a:rPr>
              <a:t>定义</a:t>
            </a:r>
          </a:p>
          <a:p>
            <a:pPr eaLnBrk="1" hangingPunct="1">
              <a:lnSpc>
                <a:spcPct val="130000"/>
              </a:lnSpc>
              <a:spcBef>
                <a:spcPct val="0"/>
              </a:spcBef>
              <a:buFont typeface="Wingdings" pitchFamily="2" charset="2"/>
              <a:buNone/>
            </a:pPr>
            <a:r>
              <a:rPr lang="zh-CN" altLang="en-US" sz="2400" smtClean="0">
                <a:latin typeface="Times New Roman" pitchFamily="18" charset="0"/>
              </a:rPr>
              <a:t> </a:t>
            </a:r>
            <a:r>
              <a:rPr lang="en-US" altLang="zh-CN" sz="2400" i="1" smtClean="0">
                <a:latin typeface="Times New Roman" pitchFamily="18" charset="0"/>
              </a:rPr>
              <a:t>t </a:t>
            </a:r>
            <a:r>
              <a:rPr lang="en-US" altLang="zh-CN" sz="2400" smtClean="0">
                <a:latin typeface="Times New Roman" pitchFamily="18" charset="0"/>
              </a:rPr>
              <a:t>[</a:t>
            </a:r>
            <a:r>
              <a:rPr lang="en-US" altLang="zh-CN" sz="2400" i="1" smtClean="0">
                <a:latin typeface="Times New Roman" pitchFamily="18" charset="0"/>
              </a:rPr>
              <a:t>i</a:t>
            </a:r>
            <a:r>
              <a:rPr lang="en-US" altLang="zh-CN" sz="2400" smtClean="0">
                <a:latin typeface="Times New Roman" pitchFamily="18" charset="0"/>
              </a:rPr>
              <a:t>,</a:t>
            </a:r>
            <a:r>
              <a:rPr lang="en-US" altLang="zh-CN" sz="2400" i="1" smtClean="0">
                <a:latin typeface="Times New Roman" pitchFamily="18" charset="0"/>
              </a:rPr>
              <a:t>j</a:t>
            </a:r>
            <a:r>
              <a:rPr lang="en-US" altLang="zh-CN" sz="2400" smtClean="0">
                <a:latin typeface="Times New Roman" pitchFamily="18" charset="0"/>
              </a:rPr>
              <a:t>]</a:t>
            </a:r>
            <a:r>
              <a:rPr lang="zh-CN" altLang="en-US" sz="2400" smtClean="0">
                <a:latin typeface="Times New Roman" pitchFamily="18" charset="0"/>
              </a:rPr>
              <a:t>为凸多边形</a:t>
            </a:r>
          </a:p>
          <a:p>
            <a:pPr eaLnBrk="1" hangingPunct="1">
              <a:lnSpc>
                <a:spcPct val="130000"/>
              </a:lnSpc>
              <a:spcBef>
                <a:spcPct val="0"/>
              </a:spcBef>
              <a:buFont typeface="Wingdings" pitchFamily="2" charset="2"/>
              <a:buNone/>
            </a:pPr>
            <a:r>
              <a:rPr lang="zh-CN" altLang="en-US" sz="2400" smtClean="0">
                <a:latin typeface="Times New Roman" pitchFamily="18" charset="0"/>
              </a:rPr>
              <a:t>     </a:t>
            </a:r>
            <a:r>
              <a:rPr lang="en-US" altLang="zh-CN" sz="2400" smtClean="0">
                <a:latin typeface="Times New Roman" pitchFamily="18" charset="0"/>
              </a:rPr>
              <a:t>{</a:t>
            </a:r>
            <a:r>
              <a:rPr lang="en-US" altLang="zh-CN" sz="2400" i="1" smtClean="0">
                <a:latin typeface="Times New Roman" pitchFamily="18" charset="0"/>
              </a:rPr>
              <a:t>v</a:t>
            </a:r>
            <a:r>
              <a:rPr lang="en-US" altLang="zh-CN" sz="2400" i="1" baseline="-25000" smtClean="0">
                <a:latin typeface="Times New Roman" pitchFamily="18" charset="0"/>
              </a:rPr>
              <a:t>i</a:t>
            </a:r>
            <a:r>
              <a:rPr lang="en-US" altLang="zh-CN" sz="2400" baseline="-25000" smtClean="0">
                <a:latin typeface="Times New Roman" pitchFamily="18" charset="0"/>
              </a:rPr>
              <a:t>-1</a:t>
            </a:r>
            <a:r>
              <a:rPr lang="en-US" altLang="zh-CN" sz="2400" smtClean="0">
                <a:latin typeface="Times New Roman" pitchFamily="18" charset="0"/>
              </a:rPr>
              <a:t>, </a:t>
            </a:r>
            <a:r>
              <a:rPr lang="en-US" altLang="zh-CN" sz="2400" i="1" smtClean="0">
                <a:latin typeface="Times New Roman" pitchFamily="18" charset="0"/>
              </a:rPr>
              <a:t>v</a:t>
            </a:r>
            <a:r>
              <a:rPr lang="en-US" altLang="zh-CN" sz="2400" i="1" baseline="-25000" smtClean="0">
                <a:latin typeface="Times New Roman" pitchFamily="18" charset="0"/>
              </a:rPr>
              <a:t>i</a:t>
            </a:r>
            <a:r>
              <a:rPr lang="en-US" altLang="zh-CN" sz="2400" smtClean="0">
                <a:latin typeface="Times New Roman" pitchFamily="18" charset="0"/>
              </a:rPr>
              <a:t>, …, </a:t>
            </a:r>
            <a:r>
              <a:rPr lang="en-US" altLang="zh-CN" sz="2400" i="1" smtClean="0">
                <a:latin typeface="Times New Roman" pitchFamily="18" charset="0"/>
              </a:rPr>
              <a:t>v</a:t>
            </a:r>
            <a:r>
              <a:rPr lang="en-US" altLang="zh-CN" sz="2400" i="1" baseline="-25000" smtClean="0">
                <a:latin typeface="Times New Roman" pitchFamily="18" charset="0"/>
              </a:rPr>
              <a:t>j</a:t>
            </a:r>
            <a:r>
              <a:rPr lang="en-US" altLang="zh-CN" sz="2400" smtClean="0">
                <a:latin typeface="Times New Roman" pitchFamily="18" charset="0"/>
              </a:rPr>
              <a:t>}</a:t>
            </a:r>
          </a:p>
          <a:p>
            <a:pPr eaLnBrk="1" hangingPunct="1">
              <a:lnSpc>
                <a:spcPct val="130000"/>
              </a:lnSpc>
              <a:spcBef>
                <a:spcPct val="0"/>
              </a:spcBef>
              <a:buFont typeface="Wingdings" pitchFamily="2" charset="2"/>
              <a:buNone/>
            </a:pPr>
            <a:r>
              <a:rPr lang="zh-CN" altLang="en-US" sz="2400" smtClean="0">
                <a:latin typeface="Times New Roman" pitchFamily="18" charset="0"/>
              </a:rPr>
              <a:t>的最优分割对应</a:t>
            </a:r>
          </a:p>
          <a:p>
            <a:pPr eaLnBrk="1" hangingPunct="1">
              <a:lnSpc>
                <a:spcPct val="130000"/>
              </a:lnSpc>
              <a:spcBef>
                <a:spcPct val="0"/>
              </a:spcBef>
              <a:buFont typeface="Wingdings" pitchFamily="2" charset="2"/>
              <a:buNone/>
            </a:pPr>
            <a:r>
              <a:rPr lang="zh-CN" altLang="en-US" sz="2400" smtClean="0">
                <a:latin typeface="Times New Roman" pitchFamily="18" charset="0"/>
              </a:rPr>
              <a:t>的最小权值</a:t>
            </a:r>
          </a:p>
          <a:p>
            <a:pPr eaLnBrk="1" hangingPunct="1">
              <a:lnSpc>
                <a:spcPct val="130000"/>
              </a:lnSpc>
              <a:spcBef>
                <a:spcPct val="0"/>
              </a:spcBef>
              <a:buFont typeface="Wingdings" pitchFamily="2" charset="2"/>
              <a:buNone/>
            </a:pPr>
            <a:endParaRPr lang="zh-CN" altLang="en-US" sz="2400" smtClean="0">
              <a:latin typeface="Times New Roman" pitchFamily="18" charset="0"/>
            </a:endParaRPr>
          </a:p>
          <a:p>
            <a:pPr eaLnBrk="1" hangingPunct="1">
              <a:lnSpc>
                <a:spcPct val="80000"/>
              </a:lnSpc>
            </a:pPr>
            <a:endParaRPr lang="zh-CN" altLang="en-US" sz="2400" smtClean="0">
              <a:latin typeface="Times New Roman" pitchFamily="18" charset="0"/>
            </a:endParaRPr>
          </a:p>
        </p:txBody>
      </p:sp>
      <p:graphicFrame>
        <p:nvGraphicFramePr>
          <p:cNvPr id="464903" name="Object 7"/>
          <p:cNvGraphicFramePr>
            <a:graphicFrameLocks noGrp="1" noChangeAspect="1"/>
          </p:cNvGraphicFramePr>
          <p:nvPr>
            <p:ph sz="quarter" idx="4294967295"/>
          </p:nvPr>
        </p:nvGraphicFramePr>
        <p:xfrm>
          <a:off x="755650" y="5013325"/>
          <a:ext cx="7704138" cy="1277938"/>
        </p:xfrm>
        <a:graphic>
          <a:graphicData uri="http://schemas.openxmlformats.org/presentationml/2006/ole">
            <p:oleObj spid="_x0000_s464903" name="公式" r:id="rId4" imgW="3060700" imgH="508000" progId="Equation.3">
              <p:embed/>
            </p:oleObj>
          </a:graphicData>
        </a:graphic>
      </p:graphicFrame>
      <p:sp>
        <p:nvSpPr>
          <p:cNvPr id="464906" name="Line 5"/>
          <p:cNvSpPr>
            <a:spLocks noChangeShapeType="1"/>
          </p:cNvSpPr>
          <p:nvPr/>
        </p:nvSpPr>
        <p:spPr bwMode="auto">
          <a:xfrm>
            <a:off x="6399213" y="1914525"/>
            <a:ext cx="398462" cy="2573338"/>
          </a:xfrm>
          <a:prstGeom prst="line">
            <a:avLst/>
          </a:prstGeom>
          <a:noFill/>
          <a:ln w="28575">
            <a:solidFill>
              <a:schemeClr val="tx1"/>
            </a:solidFill>
            <a:round/>
            <a:headEnd/>
            <a:tailEnd/>
          </a:ln>
        </p:spPr>
        <p:txBody>
          <a:bodyPr/>
          <a:lstStyle/>
          <a:p>
            <a:endParaRPr lang="zh-CN" altLang="en-US"/>
          </a:p>
        </p:txBody>
      </p:sp>
      <p:sp>
        <p:nvSpPr>
          <p:cNvPr id="464907" name="Line 6"/>
          <p:cNvSpPr>
            <a:spLocks noChangeShapeType="1"/>
          </p:cNvSpPr>
          <p:nvPr/>
        </p:nvSpPr>
        <p:spPr bwMode="auto">
          <a:xfrm>
            <a:off x="5006975" y="4111625"/>
            <a:ext cx="1789113" cy="376238"/>
          </a:xfrm>
          <a:prstGeom prst="line">
            <a:avLst/>
          </a:prstGeom>
          <a:noFill/>
          <a:ln w="28575">
            <a:solidFill>
              <a:schemeClr val="tx1"/>
            </a:solidFill>
            <a:round/>
            <a:headEnd/>
            <a:tailEnd/>
          </a:ln>
        </p:spPr>
        <p:txBody>
          <a:bodyPr/>
          <a:lstStyle/>
          <a:p>
            <a:endParaRPr lang="zh-CN" altLang="en-US"/>
          </a:p>
        </p:txBody>
      </p:sp>
      <p:sp>
        <p:nvSpPr>
          <p:cNvPr id="464908" name="Line 7"/>
          <p:cNvSpPr>
            <a:spLocks noChangeShapeType="1"/>
          </p:cNvSpPr>
          <p:nvPr/>
        </p:nvSpPr>
        <p:spPr bwMode="auto">
          <a:xfrm flipH="1">
            <a:off x="5006975" y="1914525"/>
            <a:ext cx="1390650" cy="2197100"/>
          </a:xfrm>
          <a:prstGeom prst="line">
            <a:avLst/>
          </a:prstGeom>
          <a:noFill/>
          <a:ln w="28575">
            <a:solidFill>
              <a:schemeClr val="tx1"/>
            </a:solidFill>
            <a:round/>
            <a:headEnd/>
            <a:tailEnd/>
          </a:ln>
        </p:spPr>
        <p:txBody>
          <a:bodyPr/>
          <a:lstStyle/>
          <a:p>
            <a:endParaRPr lang="zh-CN" altLang="en-US"/>
          </a:p>
        </p:txBody>
      </p:sp>
      <p:sp>
        <p:nvSpPr>
          <p:cNvPr id="464909" name="Line 8"/>
          <p:cNvSpPr>
            <a:spLocks noChangeShapeType="1"/>
          </p:cNvSpPr>
          <p:nvPr/>
        </p:nvSpPr>
        <p:spPr bwMode="auto">
          <a:xfrm flipH="1">
            <a:off x="6134100" y="4487863"/>
            <a:ext cx="661988" cy="438150"/>
          </a:xfrm>
          <a:prstGeom prst="line">
            <a:avLst/>
          </a:prstGeom>
          <a:noFill/>
          <a:ln w="28575">
            <a:solidFill>
              <a:schemeClr val="tx1"/>
            </a:solidFill>
            <a:prstDash val="dash"/>
            <a:round/>
            <a:headEnd/>
            <a:tailEnd/>
          </a:ln>
        </p:spPr>
        <p:txBody>
          <a:bodyPr/>
          <a:lstStyle/>
          <a:p>
            <a:endParaRPr lang="zh-CN" altLang="en-US"/>
          </a:p>
        </p:txBody>
      </p:sp>
      <p:grpSp>
        <p:nvGrpSpPr>
          <p:cNvPr id="464910" name="Group 9"/>
          <p:cNvGrpSpPr>
            <a:grpSpLocks/>
          </p:cNvGrpSpPr>
          <p:nvPr/>
        </p:nvGrpSpPr>
        <p:grpSpPr bwMode="auto">
          <a:xfrm>
            <a:off x="4211638" y="1412875"/>
            <a:ext cx="4464050" cy="3970338"/>
            <a:chOff x="2653" y="890"/>
            <a:chExt cx="2812" cy="2501"/>
          </a:xfrm>
        </p:grpSpPr>
        <p:grpSp>
          <p:nvGrpSpPr>
            <p:cNvPr id="464912" name="Group 10"/>
            <p:cNvGrpSpPr>
              <a:grpSpLocks/>
            </p:cNvGrpSpPr>
            <p:nvPr/>
          </p:nvGrpSpPr>
          <p:grpSpPr bwMode="auto">
            <a:xfrm>
              <a:off x="2653" y="890"/>
              <a:ext cx="2812" cy="2501"/>
              <a:chOff x="2653" y="890"/>
              <a:chExt cx="2812" cy="2501"/>
            </a:xfrm>
          </p:grpSpPr>
          <p:sp>
            <p:nvSpPr>
              <p:cNvPr id="464914" name="Text Box 11"/>
              <p:cNvSpPr txBox="1">
                <a:spLocks noChangeArrowheads="1"/>
              </p:cNvSpPr>
              <p:nvPr/>
            </p:nvSpPr>
            <p:spPr bwMode="auto">
              <a:xfrm>
                <a:off x="3697" y="3064"/>
                <a:ext cx="208"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n</a:t>
                </a:r>
              </a:p>
            </p:txBody>
          </p:sp>
          <p:sp>
            <p:nvSpPr>
              <p:cNvPr id="464915" name="Text Box 12"/>
              <p:cNvSpPr txBox="1">
                <a:spLocks noChangeArrowheads="1"/>
              </p:cNvSpPr>
              <p:nvPr/>
            </p:nvSpPr>
            <p:spPr bwMode="auto">
              <a:xfrm>
                <a:off x="4323" y="2748"/>
                <a:ext cx="208" cy="328"/>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j</a:t>
                </a:r>
              </a:p>
            </p:txBody>
          </p:sp>
          <p:sp>
            <p:nvSpPr>
              <p:cNvPr id="464916" name="Line 13"/>
              <p:cNvSpPr>
                <a:spLocks noChangeShapeType="1"/>
              </p:cNvSpPr>
              <p:nvPr/>
            </p:nvSpPr>
            <p:spPr bwMode="auto">
              <a:xfrm>
                <a:off x="4031" y="1206"/>
                <a:ext cx="836" cy="356"/>
              </a:xfrm>
              <a:prstGeom prst="line">
                <a:avLst/>
              </a:prstGeom>
              <a:noFill/>
              <a:ln w="28575">
                <a:solidFill>
                  <a:schemeClr val="tx1"/>
                </a:solidFill>
                <a:round/>
                <a:headEnd/>
                <a:tailEnd/>
              </a:ln>
            </p:spPr>
            <p:txBody>
              <a:bodyPr/>
              <a:lstStyle/>
              <a:p>
                <a:endParaRPr lang="zh-CN" altLang="en-US"/>
              </a:p>
            </p:txBody>
          </p:sp>
          <p:sp>
            <p:nvSpPr>
              <p:cNvPr id="464917" name="Line 14"/>
              <p:cNvSpPr>
                <a:spLocks noChangeShapeType="1"/>
              </p:cNvSpPr>
              <p:nvPr/>
            </p:nvSpPr>
            <p:spPr bwMode="auto">
              <a:xfrm flipV="1">
                <a:off x="3320" y="1206"/>
                <a:ext cx="710" cy="39"/>
              </a:xfrm>
              <a:prstGeom prst="line">
                <a:avLst/>
              </a:prstGeom>
              <a:noFill/>
              <a:ln w="28575">
                <a:solidFill>
                  <a:schemeClr val="tx1"/>
                </a:solidFill>
                <a:round/>
                <a:headEnd/>
                <a:tailEnd/>
              </a:ln>
            </p:spPr>
            <p:txBody>
              <a:bodyPr/>
              <a:lstStyle/>
              <a:p>
                <a:endParaRPr lang="zh-CN" altLang="en-US"/>
              </a:p>
            </p:txBody>
          </p:sp>
          <p:sp>
            <p:nvSpPr>
              <p:cNvPr id="464918" name="Line 15"/>
              <p:cNvSpPr>
                <a:spLocks noChangeShapeType="1"/>
              </p:cNvSpPr>
              <p:nvPr/>
            </p:nvSpPr>
            <p:spPr bwMode="auto">
              <a:xfrm>
                <a:off x="4866" y="1562"/>
                <a:ext cx="0" cy="751"/>
              </a:xfrm>
              <a:prstGeom prst="line">
                <a:avLst/>
              </a:prstGeom>
              <a:noFill/>
              <a:ln w="28575">
                <a:solidFill>
                  <a:schemeClr val="tx1"/>
                </a:solidFill>
                <a:prstDash val="dash"/>
                <a:round/>
                <a:headEnd/>
                <a:tailEnd/>
              </a:ln>
            </p:spPr>
            <p:txBody>
              <a:bodyPr/>
              <a:lstStyle/>
              <a:p>
                <a:endParaRPr lang="zh-CN" altLang="en-US"/>
              </a:p>
            </p:txBody>
          </p:sp>
          <p:sp>
            <p:nvSpPr>
              <p:cNvPr id="464919" name="Line 16"/>
              <p:cNvSpPr>
                <a:spLocks noChangeShapeType="1"/>
              </p:cNvSpPr>
              <p:nvPr/>
            </p:nvSpPr>
            <p:spPr bwMode="auto">
              <a:xfrm flipH="1">
                <a:off x="4281" y="2313"/>
                <a:ext cx="585" cy="514"/>
              </a:xfrm>
              <a:prstGeom prst="line">
                <a:avLst/>
              </a:prstGeom>
              <a:noFill/>
              <a:ln w="28575">
                <a:solidFill>
                  <a:schemeClr val="tx1"/>
                </a:solidFill>
                <a:round/>
                <a:headEnd/>
                <a:tailEnd/>
              </a:ln>
            </p:spPr>
            <p:txBody>
              <a:bodyPr/>
              <a:lstStyle/>
              <a:p>
                <a:endParaRPr lang="zh-CN" altLang="en-US"/>
              </a:p>
            </p:txBody>
          </p:sp>
          <p:sp>
            <p:nvSpPr>
              <p:cNvPr id="464920" name="Line 17"/>
              <p:cNvSpPr>
                <a:spLocks noChangeShapeType="1"/>
              </p:cNvSpPr>
              <p:nvPr/>
            </p:nvSpPr>
            <p:spPr bwMode="auto">
              <a:xfrm flipH="1">
                <a:off x="2903" y="1245"/>
                <a:ext cx="417" cy="435"/>
              </a:xfrm>
              <a:prstGeom prst="line">
                <a:avLst/>
              </a:prstGeom>
              <a:noFill/>
              <a:ln w="28575">
                <a:solidFill>
                  <a:schemeClr val="tx1"/>
                </a:solidFill>
                <a:prstDash val="dash"/>
                <a:round/>
                <a:headEnd/>
                <a:tailEnd/>
              </a:ln>
            </p:spPr>
            <p:txBody>
              <a:bodyPr/>
              <a:lstStyle/>
              <a:p>
                <a:endParaRPr lang="zh-CN" altLang="en-US"/>
              </a:p>
            </p:txBody>
          </p:sp>
          <p:sp>
            <p:nvSpPr>
              <p:cNvPr id="464921" name="Line 18"/>
              <p:cNvSpPr>
                <a:spLocks noChangeShapeType="1"/>
              </p:cNvSpPr>
              <p:nvPr/>
            </p:nvSpPr>
            <p:spPr bwMode="auto">
              <a:xfrm>
                <a:off x="2903" y="1680"/>
                <a:ext cx="251" cy="910"/>
              </a:xfrm>
              <a:prstGeom prst="line">
                <a:avLst/>
              </a:prstGeom>
              <a:noFill/>
              <a:ln w="28575">
                <a:solidFill>
                  <a:schemeClr val="tx1"/>
                </a:solidFill>
                <a:round/>
                <a:headEnd/>
                <a:tailEnd/>
              </a:ln>
            </p:spPr>
            <p:txBody>
              <a:bodyPr/>
              <a:lstStyle/>
              <a:p>
                <a:endParaRPr lang="zh-CN" altLang="en-US"/>
              </a:p>
            </p:txBody>
          </p:sp>
          <p:sp>
            <p:nvSpPr>
              <p:cNvPr id="464922" name="Line 19"/>
              <p:cNvSpPr>
                <a:spLocks noChangeShapeType="1"/>
              </p:cNvSpPr>
              <p:nvPr/>
            </p:nvSpPr>
            <p:spPr bwMode="auto">
              <a:xfrm>
                <a:off x="3154" y="2590"/>
                <a:ext cx="209" cy="435"/>
              </a:xfrm>
              <a:prstGeom prst="line">
                <a:avLst/>
              </a:prstGeom>
              <a:noFill/>
              <a:ln w="28575">
                <a:solidFill>
                  <a:schemeClr val="tx1"/>
                </a:solidFill>
                <a:prstDash val="dash"/>
                <a:round/>
                <a:headEnd/>
                <a:tailEnd/>
              </a:ln>
            </p:spPr>
            <p:txBody>
              <a:bodyPr/>
              <a:lstStyle/>
              <a:p>
                <a:endParaRPr lang="zh-CN" altLang="en-US"/>
              </a:p>
            </p:txBody>
          </p:sp>
          <p:sp>
            <p:nvSpPr>
              <p:cNvPr id="464923" name="Line 20"/>
              <p:cNvSpPr>
                <a:spLocks noChangeShapeType="1"/>
              </p:cNvSpPr>
              <p:nvPr/>
            </p:nvSpPr>
            <p:spPr bwMode="auto">
              <a:xfrm>
                <a:off x="3363" y="3025"/>
                <a:ext cx="501" cy="78"/>
              </a:xfrm>
              <a:prstGeom prst="line">
                <a:avLst/>
              </a:prstGeom>
              <a:noFill/>
              <a:ln w="28575">
                <a:solidFill>
                  <a:schemeClr val="tx1"/>
                </a:solidFill>
                <a:round/>
                <a:headEnd/>
                <a:tailEnd/>
              </a:ln>
            </p:spPr>
            <p:txBody>
              <a:bodyPr/>
              <a:lstStyle/>
              <a:p>
                <a:endParaRPr lang="zh-CN" altLang="en-US"/>
              </a:p>
            </p:txBody>
          </p:sp>
          <p:sp>
            <p:nvSpPr>
              <p:cNvPr id="464924" name="Text Box 21"/>
              <p:cNvSpPr txBox="1">
                <a:spLocks noChangeArrowheads="1"/>
              </p:cNvSpPr>
              <p:nvPr/>
            </p:nvSpPr>
            <p:spPr bwMode="auto">
              <a:xfrm>
                <a:off x="4824" y="1286"/>
                <a:ext cx="641"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k+</a:t>
                </a:r>
                <a:r>
                  <a:rPr lang="en-US" altLang="zh-CN" sz="2800" b="1">
                    <a:latin typeface="Times New Roman" pitchFamily="18" charset="0"/>
                  </a:rPr>
                  <a:t>1</a:t>
                </a:r>
              </a:p>
            </p:txBody>
          </p:sp>
          <p:sp>
            <p:nvSpPr>
              <p:cNvPr id="464925" name="Text Box 22"/>
              <p:cNvSpPr txBox="1">
                <a:spLocks noChangeArrowheads="1"/>
              </p:cNvSpPr>
              <p:nvPr/>
            </p:nvSpPr>
            <p:spPr bwMode="auto">
              <a:xfrm>
                <a:off x="3947" y="890"/>
                <a:ext cx="208"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k</a:t>
                </a:r>
              </a:p>
            </p:txBody>
          </p:sp>
          <p:sp>
            <p:nvSpPr>
              <p:cNvPr id="464926" name="Text Box 23"/>
              <p:cNvSpPr txBox="1">
                <a:spLocks noChangeArrowheads="1"/>
              </p:cNvSpPr>
              <p:nvPr/>
            </p:nvSpPr>
            <p:spPr bwMode="auto">
              <a:xfrm>
                <a:off x="2653" y="1483"/>
                <a:ext cx="208"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i</a:t>
                </a:r>
              </a:p>
            </p:txBody>
          </p:sp>
          <p:sp>
            <p:nvSpPr>
              <p:cNvPr id="464927" name="Text Box 24"/>
              <p:cNvSpPr txBox="1">
                <a:spLocks noChangeArrowheads="1"/>
              </p:cNvSpPr>
              <p:nvPr/>
            </p:nvSpPr>
            <p:spPr bwMode="auto">
              <a:xfrm>
                <a:off x="2779" y="2431"/>
                <a:ext cx="416"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i-</a:t>
                </a:r>
                <a:r>
                  <a:rPr lang="en-US" altLang="zh-CN" sz="2800" b="1">
                    <a:latin typeface="Times New Roman" pitchFamily="18" charset="0"/>
                  </a:rPr>
                  <a:t>1</a:t>
                </a:r>
              </a:p>
            </p:txBody>
          </p:sp>
          <p:sp>
            <p:nvSpPr>
              <p:cNvPr id="464928" name="Text Box 25"/>
              <p:cNvSpPr txBox="1">
                <a:spLocks noChangeArrowheads="1"/>
              </p:cNvSpPr>
              <p:nvPr/>
            </p:nvSpPr>
            <p:spPr bwMode="auto">
              <a:xfrm>
                <a:off x="3029" y="1602"/>
                <a:ext cx="668"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t</a:t>
                </a:r>
                <a:r>
                  <a:rPr lang="en-US" altLang="zh-CN" sz="2800" b="1">
                    <a:latin typeface="Times New Roman" pitchFamily="18" charset="0"/>
                  </a:rPr>
                  <a:t>[</a:t>
                </a:r>
                <a:r>
                  <a:rPr lang="en-US" altLang="zh-CN" sz="2800" b="1" i="1">
                    <a:latin typeface="Times New Roman" pitchFamily="18" charset="0"/>
                  </a:rPr>
                  <a:t>i,k</a:t>
                </a:r>
                <a:r>
                  <a:rPr lang="en-US" altLang="zh-CN" sz="2800" b="1">
                    <a:latin typeface="Times New Roman" pitchFamily="18" charset="0"/>
                  </a:rPr>
                  <a:t>]</a:t>
                </a:r>
              </a:p>
            </p:txBody>
          </p:sp>
          <p:sp>
            <p:nvSpPr>
              <p:cNvPr id="464929" name="Text Box 26"/>
              <p:cNvSpPr txBox="1">
                <a:spLocks noChangeArrowheads="1"/>
              </p:cNvSpPr>
              <p:nvPr/>
            </p:nvSpPr>
            <p:spPr bwMode="auto">
              <a:xfrm>
                <a:off x="4114" y="1760"/>
                <a:ext cx="835" cy="327"/>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rPr>
                  <a:t>t</a:t>
                </a:r>
                <a:r>
                  <a:rPr lang="en-US" altLang="zh-CN" sz="2800" b="1">
                    <a:latin typeface="Times New Roman" pitchFamily="18" charset="0"/>
                  </a:rPr>
                  <a:t>[</a:t>
                </a:r>
                <a:r>
                  <a:rPr lang="en-US" altLang="zh-CN" sz="2800" b="1" i="1">
                    <a:latin typeface="Times New Roman" pitchFamily="18" charset="0"/>
                  </a:rPr>
                  <a:t>k</a:t>
                </a:r>
                <a:r>
                  <a:rPr lang="en-US" altLang="zh-CN" sz="2800" b="1">
                    <a:latin typeface="Times New Roman" pitchFamily="18" charset="0"/>
                  </a:rPr>
                  <a:t>+1,</a:t>
                </a:r>
                <a:r>
                  <a:rPr lang="en-US" altLang="zh-CN" sz="2800" b="1" i="1">
                    <a:latin typeface="Times New Roman" pitchFamily="18" charset="0"/>
                  </a:rPr>
                  <a:t>j</a:t>
                </a:r>
                <a:r>
                  <a:rPr lang="en-US" altLang="zh-CN" sz="2800" b="1">
                    <a:latin typeface="Times New Roman" pitchFamily="18" charset="0"/>
                  </a:rPr>
                  <a:t>]</a:t>
                </a:r>
              </a:p>
            </p:txBody>
          </p:sp>
          <p:sp>
            <p:nvSpPr>
              <p:cNvPr id="464930" name="Freeform 27"/>
              <p:cNvSpPr>
                <a:spLocks/>
              </p:cNvSpPr>
              <p:nvPr/>
            </p:nvSpPr>
            <p:spPr bwMode="auto">
              <a:xfrm>
                <a:off x="3152" y="1208"/>
                <a:ext cx="1134" cy="1633"/>
              </a:xfrm>
              <a:custGeom>
                <a:avLst/>
                <a:gdLst>
                  <a:gd name="T0" fmla="*/ 882 w 1225"/>
                  <a:gd name="T1" fmla="*/ 0 h 1860"/>
                  <a:gd name="T2" fmla="*/ 0 w 1225"/>
                  <a:gd name="T3" fmla="*/ 1394 h 1860"/>
                  <a:gd name="T4" fmla="*/ 1134 w 1225"/>
                  <a:gd name="T5" fmla="*/ 1633 h 1860"/>
                  <a:gd name="T6" fmla="*/ 882 w 1225"/>
                  <a:gd name="T7" fmla="*/ 0 h 1860"/>
                  <a:gd name="T8" fmla="*/ 0 60000 65536"/>
                  <a:gd name="T9" fmla="*/ 0 60000 65536"/>
                  <a:gd name="T10" fmla="*/ 0 60000 65536"/>
                  <a:gd name="T11" fmla="*/ 0 60000 65536"/>
                  <a:gd name="T12" fmla="*/ 0 w 1225"/>
                  <a:gd name="T13" fmla="*/ 0 h 1860"/>
                  <a:gd name="T14" fmla="*/ 1225 w 1225"/>
                  <a:gd name="T15" fmla="*/ 1860 h 1860"/>
                </a:gdLst>
                <a:ahLst/>
                <a:cxnLst>
                  <a:cxn ang="T8">
                    <a:pos x="T0" y="T1"/>
                  </a:cxn>
                  <a:cxn ang="T9">
                    <a:pos x="T2" y="T3"/>
                  </a:cxn>
                  <a:cxn ang="T10">
                    <a:pos x="T4" y="T5"/>
                  </a:cxn>
                  <a:cxn ang="T11">
                    <a:pos x="T6" y="T7"/>
                  </a:cxn>
                </a:cxnLst>
                <a:rect l="T12" t="T13" r="T14" b="T15"/>
                <a:pathLst>
                  <a:path w="1225" h="1860">
                    <a:moveTo>
                      <a:pt x="953" y="0"/>
                    </a:moveTo>
                    <a:lnTo>
                      <a:pt x="0" y="1588"/>
                    </a:lnTo>
                    <a:lnTo>
                      <a:pt x="1225" y="1860"/>
                    </a:lnTo>
                    <a:lnTo>
                      <a:pt x="953" y="0"/>
                    </a:lnTo>
                    <a:close/>
                  </a:path>
                </a:pathLst>
              </a:custGeom>
              <a:solidFill>
                <a:schemeClr val="accent1"/>
              </a:solidFill>
              <a:ln w="9525">
                <a:solidFill>
                  <a:schemeClr val="tx1"/>
                </a:solidFill>
                <a:round/>
                <a:headEnd/>
                <a:tailEnd/>
              </a:ln>
            </p:spPr>
            <p:txBody>
              <a:bodyPr/>
              <a:lstStyle/>
              <a:p>
                <a:endParaRPr lang="zh-CN" altLang="en-US"/>
              </a:p>
            </p:txBody>
          </p:sp>
        </p:grpSp>
        <p:sp>
          <p:nvSpPr>
            <p:cNvPr id="464913" name="Text Box 28"/>
            <p:cNvSpPr txBox="1">
              <a:spLocks noChangeArrowheads="1"/>
            </p:cNvSpPr>
            <p:nvPr/>
          </p:nvSpPr>
          <p:spPr bwMode="auto">
            <a:xfrm>
              <a:off x="3122" y="2961"/>
              <a:ext cx="212" cy="288"/>
            </a:xfrm>
            <a:prstGeom prst="rect">
              <a:avLst/>
            </a:prstGeom>
            <a:noFill/>
            <a:ln w="9525">
              <a:noFill/>
              <a:miter lim="800000"/>
              <a:headEnd/>
              <a:tailEnd/>
            </a:ln>
          </p:spPr>
          <p:txBody>
            <a:bodyPr wrap="none">
              <a:spAutoFit/>
            </a:bodyPr>
            <a:lstStyle/>
            <a:p>
              <a:r>
                <a:rPr lang="en-US" altLang="zh-CN" sz="2400" b="1">
                  <a:latin typeface="Times New Roman" pitchFamily="18" charset="0"/>
                </a:rPr>
                <a:t>1</a:t>
              </a:r>
            </a:p>
          </p:txBody>
        </p:sp>
      </p:grpSp>
      <p:sp>
        <p:nvSpPr>
          <p:cNvPr id="464911" name="Text Box 32"/>
          <p:cNvSpPr txBox="1">
            <a:spLocks noChangeArrowheads="1"/>
          </p:cNvSpPr>
          <p:nvPr/>
        </p:nvSpPr>
        <p:spPr bwMode="auto">
          <a:xfrm>
            <a:off x="827088" y="4365625"/>
            <a:ext cx="3240087" cy="366713"/>
          </a:xfrm>
          <a:prstGeom prst="rect">
            <a:avLst/>
          </a:prstGeom>
          <a:noFill/>
          <a:ln w="9525">
            <a:noFill/>
            <a:miter lim="800000"/>
            <a:headEnd/>
            <a:tailEnd/>
          </a:ln>
        </p:spPr>
        <p:txBody>
          <a:bodyPr>
            <a:spAutoFit/>
          </a:bodyPr>
          <a:lstStyle/>
          <a:p>
            <a:pPr>
              <a:spcBef>
                <a:spcPct val="50000"/>
              </a:spcBef>
            </a:pPr>
            <a:r>
              <a:rPr lang="zh-CN" altLang="en-US">
                <a:solidFill>
                  <a:srgbClr val="E50919"/>
                </a:solidFill>
              </a:rPr>
              <a:t>笨办法：穷举</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55" name="Rectangle 2"/>
          <p:cNvSpPr>
            <a:spLocks noChangeArrowheads="1"/>
          </p:cNvSpPr>
          <p:nvPr/>
        </p:nvSpPr>
        <p:spPr bwMode="auto">
          <a:xfrm>
            <a:off x="827088" y="5157788"/>
            <a:ext cx="7272337" cy="1203325"/>
          </a:xfrm>
          <a:prstGeom prst="rect">
            <a:avLst/>
          </a:prstGeom>
          <a:noFill/>
          <a:ln w="9525">
            <a:noFill/>
            <a:miter lim="800000"/>
            <a:headEnd/>
            <a:tailEnd/>
          </a:ln>
        </p:spPr>
        <p:txBody>
          <a:bodyPr anchor="ctr">
            <a:spAutoFit/>
          </a:bodyPr>
          <a:lstStyle/>
          <a:p>
            <a:pPr>
              <a:lnSpc>
                <a:spcPct val="130000"/>
              </a:lnSpc>
            </a:pPr>
            <a:r>
              <a:rPr lang="zh-CN" altLang="en-US" sz="2800" b="1">
                <a:latin typeface="Times New Roman" pitchFamily="18" charset="0"/>
              </a:rPr>
              <a:t>求解算法参照算法  </a:t>
            </a:r>
            <a:r>
              <a:rPr lang="en-US" altLang="zh-CN" sz="2800" b="1">
                <a:latin typeface="Times New Roman" pitchFamily="18" charset="0"/>
              </a:rPr>
              <a:t>MatrixChain, </a:t>
            </a:r>
          </a:p>
          <a:p>
            <a:pPr>
              <a:lnSpc>
                <a:spcPct val="130000"/>
              </a:lnSpc>
            </a:pPr>
            <a:r>
              <a:rPr lang="zh-CN" altLang="en-US" sz="2800" b="1">
                <a:latin typeface="Times New Roman" pitchFamily="18" charset="0"/>
              </a:rPr>
              <a:t>时间为</a:t>
            </a:r>
            <a:r>
              <a:rPr lang="en-US" altLang="zh-CN" sz="2800" b="1" i="1">
                <a:latin typeface="Times New Roman" pitchFamily="18" charset="0"/>
              </a:rPr>
              <a:t>O</a:t>
            </a:r>
            <a:r>
              <a:rPr lang="en-US" altLang="zh-CN" sz="2800" b="1">
                <a:latin typeface="Times New Roman" pitchFamily="18" charset="0"/>
              </a:rPr>
              <a:t>(</a:t>
            </a:r>
            <a:r>
              <a:rPr lang="en-US" altLang="zh-CN" sz="2800" b="1" i="1">
                <a:latin typeface="Times New Roman" pitchFamily="18" charset="0"/>
              </a:rPr>
              <a:t>n</a:t>
            </a:r>
            <a:r>
              <a:rPr lang="en-US" altLang="zh-CN" sz="2800" b="1" baseline="30000">
                <a:latin typeface="Times New Roman" pitchFamily="18" charset="0"/>
              </a:rPr>
              <a:t>3</a:t>
            </a:r>
            <a:r>
              <a:rPr lang="en-US" altLang="zh-CN" sz="2800" b="1">
                <a:latin typeface="Times New Roman" pitchFamily="18" charset="0"/>
              </a:rPr>
              <a:t>)</a:t>
            </a:r>
            <a:r>
              <a:rPr lang="zh-CN" altLang="en-US" sz="2800" b="1">
                <a:latin typeface="Times New Roman" pitchFamily="18" charset="0"/>
              </a:rPr>
              <a:t>，空间为</a:t>
            </a:r>
            <a:r>
              <a:rPr lang="en-US" altLang="zh-CN" sz="2800" b="1" i="1">
                <a:latin typeface="Times New Roman" pitchFamily="18" charset="0"/>
              </a:rPr>
              <a:t>O</a:t>
            </a:r>
            <a:r>
              <a:rPr lang="en-US" altLang="zh-CN" sz="2800" b="1">
                <a:latin typeface="Times New Roman" pitchFamily="18" charset="0"/>
              </a:rPr>
              <a:t>(</a:t>
            </a:r>
            <a:r>
              <a:rPr lang="en-US" altLang="zh-CN" sz="2800" b="1" i="1">
                <a:latin typeface="Times New Roman" pitchFamily="18" charset="0"/>
              </a:rPr>
              <a:t>n</a:t>
            </a:r>
            <a:r>
              <a:rPr lang="en-US" altLang="zh-CN" sz="2800" b="1" baseline="30000">
                <a:latin typeface="Times New Roman" pitchFamily="18" charset="0"/>
              </a:rPr>
              <a:t>2</a:t>
            </a:r>
            <a:r>
              <a:rPr lang="en-US" altLang="zh-CN" sz="2800" b="1">
                <a:latin typeface="Times New Roman" pitchFamily="18" charset="0"/>
              </a:rPr>
              <a:t>).</a:t>
            </a:r>
          </a:p>
        </p:txBody>
      </p:sp>
      <p:graphicFrame>
        <p:nvGraphicFramePr>
          <p:cNvPr id="466953" name="Object 9"/>
          <p:cNvGraphicFramePr>
            <a:graphicFrameLocks noChangeAspect="1"/>
          </p:cNvGraphicFramePr>
          <p:nvPr/>
        </p:nvGraphicFramePr>
        <p:xfrm>
          <a:off x="827088" y="3789363"/>
          <a:ext cx="7562850" cy="1298575"/>
        </p:xfrm>
        <a:graphic>
          <a:graphicData uri="http://schemas.openxmlformats.org/presentationml/2006/ole">
            <p:oleObj spid="_x0000_s466953" name="公式" r:id="rId4" imgW="2882900" imgH="495300" progId="Equation.3">
              <p:embed/>
            </p:oleObj>
          </a:graphicData>
        </a:graphic>
      </p:graphicFrame>
      <p:graphicFrame>
        <p:nvGraphicFramePr>
          <p:cNvPr id="466954" name="Object 10"/>
          <p:cNvGraphicFramePr>
            <a:graphicFrameLocks noChangeAspect="1"/>
          </p:cNvGraphicFramePr>
          <p:nvPr/>
        </p:nvGraphicFramePr>
        <p:xfrm>
          <a:off x="755650" y="1628775"/>
          <a:ext cx="7802563" cy="1293813"/>
        </p:xfrm>
        <a:graphic>
          <a:graphicData uri="http://schemas.openxmlformats.org/presentationml/2006/ole">
            <p:oleObj spid="_x0000_s466954" name="公式" r:id="rId5" imgW="3060700" imgH="508000" progId="Equation.3">
              <p:embed/>
            </p:oleObj>
          </a:graphicData>
        </a:graphic>
      </p:graphicFrame>
      <p:sp>
        <p:nvSpPr>
          <p:cNvPr id="466956" name="Text Box 5"/>
          <p:cNvSpPr txBox="1">
            <a:spLocks noChangeArrowheads="1"/>
          </p:cNvSpPr>
          <p:nvPr/>
        </p:nvSpPr>
        <p:spPr bwMode="auto">
          <a:xfrm>
            <a:off x="827088" y="3284538"/>
            <a:ext cx="3168650" cy="519112"/>
          </a:xfrm>
          <a:prstGeom prst="rect">
            <a:avLst/>
          </a:prstGeom>
          <a:noFill/>
          <a:ln w="9525">
            <a:noFill/>
            <a:miter lim="800000"/>
            <a:headEnd/>
            <a:tailEnd/>
          </a:ln>
        </p:spPr>
        <p:txBody>
          <a:bodyPr>
            <a:spAutoFit/>
          </a:bodyPr>
          <a:lstStyle/>
          <a:p>
            <a:r>
              <a:rPr lang="zh-CN" altLang="en-US" sz="2800" b="1"/>
              <a:t>矩阵乘法</a:t>
            </a:r>
          </a:p>
        </p:txBody>
      </p:sp>
      <p:sp>
        <p:nvSpPr>
          <p:cNvPr id="466957" name="Rectangle 6"/>
          <p:cNvSpPr>
            <a:spLocks noGrp="1" noChangeArrowheads="1"/>
          </p:cNvSpPr>
          <p:nvPr>
            <p:ph type="title"/>
          </p:nvPr>
        </p:nvSpPr>
        <p:spPr/>
        <p:txBody>
          <a:bodyPr/>
          <a:lstStyle/>
          <a:p>
            <a:pPr eaLnBrk="1" hangingPunct="1"/>
            <a:r>
              <a:rPr lang="zh-CN" altLang="en-US" smtClean="0"/>
              <a:t>算法分析</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Binary Search Trees</a:t>
            </a:r>
          </a:p>
        </p:txBody>
      </p:sp>
      <p:sp>
        <p:nvSpPr>
          <p:cNvPr id="23555"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z="2800" dirty="0" smtClean="0">
                <a:solidFill>
                  <a:srgbClr val="CC3300"/>
                </a:solidFill>
              </a:rPr>
              <a:t>Problem</a:t>
            </a:r>
          </a:p>
          <a:p>
            <a:pPr lvl="1" fontAlgn="auto">
              <a:spcAft>
                <a:spcPts val="0"/>
              </a:spcAft>
              <a:buFont typeface="Arial" pitchFamily="34" charset="0"/>
              <a:buChar char="–"/>
              <a:defRPr/>
            </a:pPr>
            <a:r>
              <a:rPr lang="en-US" altLang="zh-CN" sz="2400" dirty="0" smtClean="0"/>
              <a:t>Given sequence </a:t>
            </a:r>
            <a:r>
              <a:rPr lang="en-US" altLang="zh-CN" sz="2400" i="1" dirty="0" smtClean="0"/>
              <a:t>K </a:t>
            </a:r>
            <a:r>
              <a:rPr lang="en-US" altLang="zh-CN" sz="2400" dirty="0" smtClean="0"/>
              <a:t>= </a:t>
            </a:r>
            <a:r>
              <a:rPr lang="en-US" altLang="zh-CN" sz="2400" i="1" dirty="0" smtClean="0"/>
              <a:t>k</a:t>
            </a:r>
            <a:r>
              <a:rPr lang="en-US" altLang="zh-CN" sz="2400" baseline="-25000" dirty="0" smtClean="0"/>
              <a:t>1</a:t>
            </a:r>
            <a:r>
              <a:rPr lang="en-US" altLang="zh-CN" sz="2400" dirty="0" smtClean="0"/>
              <a:t> </a:t>
            </a:r>
            <a:r>
              <a:rPr lang="en-US" altLang="zh-CN" sz="2400" i="1" dirty="0" smtClean="0"/>
              <a:t>&lt; k</a:t>
            </a:r>
            <a:r>
              <a:rPr lang="en-US" altLang="zh-CN" sz="2400" baseline="-25000" dirty="0" smtClean="0"/>
              <a:t>2</a:t>
            </a:r>
            <a:r>
              <a:rPr lang="en-US" altLang="zh-CN" sz="2400" dirty="0" smtClean="0"/>
              <a:t> </a:t>
            </a:r>
            <a:r>
              <a:rPr lang="en-US" altLang="zh-CN" sz="2400" i="1" dirty="0" smtClean="0"/>
              <a:t>&lt;</a:t>
            </a:r>
            <a:r>
              <a:rPr lang="en-US" altLang="zh-CN" sz="2400" dirty="0" smtClean="0"/>
              <a:t>··· </a:t>
            </a:r>
            <a:r>
              <a:rPr lang="en-US" altLang="zh-CN" sz="2400" i="1" dirty="0" smtClean="0"/>
              <a:t>&lt; </a:t>
            </a:r>
            <a:r>
              <a:rPr lang="en-US" altLang="zh-CN" sz="2400" i="1" dirty="0" err="1" smtClean="0"/>
              <a:t>k</a:t>
            </a:r>
            <a:r>
              <a:rPr lang="en-US" altLang="zh-CN" sz="2400" baseline="-25000" dirty="0" err="1" smtClean="0"/>
              <a:t>n</a:t>
            </a:r>
            <a:r>
              <a:rPr lang="en-US" altLang="zh-CN" sz="2400" dirty="0" smtClean="0"/>
              <a:t> of </a:t>
            </a:r>
            <a:r>
              <a:rPr lang="en-US" altLang="zh-CN" sz="2400" i="1" dirty="0" smtClean="0"/>
              <a:t>n </a:t>
            </a:r>
            <a:r>
              <a:rPr lang="en-US" altLang="zh-CN" sz="2400" dirty="0" smtClean="0"/>
              <a:t>sorted keys, </a:t>
            </a:r>
            <a:br>
              <a:rPr lang="en-US" altLang="zh-CN" sz="2400" dirty="0" smtClean="0"/>
            </a:br>
            <a:r>
              <a:rPr lang="en-US" altLang="zh-CN" sz="2400" dirty="0" smtClean="0"/>
              <a:t>with a search probability </a:t>
            </a:r>
            <a:r>
              <a:rPr lang="en-US" altLang="zh-CN" sz="2400" i="1" dirty="0" smtClean="0"/>
              <a:t>p</a:t>
            </a:r>
            <a:r>
              <a:rPr lang="en-US" altLang="zh-CN" sz="2400" i="1" baseline="-25000" dirty="0" smtClean="0"/>
              <a:t>i</a:t>
            </a:r>
            <a:r>
              <a:rPr lang="en-US" altLang="zh-CN" sz="2400" i="1" dirty="0" smtClean="0"/>
              <a:t> </a:t>
            </a:r>
            <a:r>
              <a:rPr lang="en-US" altLang="zh-CN" sz="2400" dirty="0" smtClean="0"/>
              <a:t>for each key </a:t>
            </a:r>
            <a:r>
              <a:rPr lang="en-US" altLang="zh-CN" sz="2400" i="1" dirty="0" err="1" smtClean="0"/>
              <a:t>k</a:t>
            </a:r>
            <a:r>
              <a:rPr lang="en-US" altLang="zh-CN" sz="2400" i="1" baseline="-25000" dirty="0" err="1" smtClean="0"/>
              <a:t>i</a:t>
            </a:r>
            <a:r>
              <a:rPr lang="en-US" altLang="zh-CN" sz="2400" dirty="0" smtClean="0"/>
              <a:t>.</a:t>
            </a:r>
          </a:p>
          <a:p>
            <a:pPr lvl="1" fontAlgn="auto">
              <a:spcAft>
                <a:spcPts val="0"/>
              </a:spcAft>
              <a:buFont typeface="Arial" pitchFamily="34" charset="0"/>
              <a:buChar char="–"/>
              <a:defRPr/>
            </a:pPr>
            <a:r>
              <a:rPr lang="en-US" altLang="zh-CN" sz="2400" dirty="0" smtClean="0"/>
              <a:t>Want to build a binary search tree (BST) </a:t>
            </a:r>
            <a:br>
              <a:rPr lang="en-US" altLang="zh-CN" sz="2400" dirty="0" smtClean="0"/>
            </a:br>
            <a:r>
              <a:rPr lang="en-US" altLang="zh-CN" sz="2400" dirty="0" smtClean="0">
                <a:solidFill>
                  <a:schemeClr val="hlink"/>
                </a:solidFill>
              </a:rPr>
              <a:t>with minimum expected search cost</a:t>
            </a:r>
            <a:r>
              <a:rPr lang="en-US" altLang="zh-CN" sz="2400" dirty="0" smtClean="0"/>
              <a:t>.</a:t>
            </a:r>
          </a:p>
          <a:p>
            <a:pPr lvl="1" fontAlgn="auto">
              <a:spcAft>
                <a:spcPts val="0"/>
              </a:spcAft>
              <a:buFont typeface="Arial" pitchFamily="34" charset="0"/>
              <a:buChar char="–"/>
              <a:defRPr/>
            </a:pPr>
            <a:r>
              <a:rPr lang="en-US" altLang="zh-CN" sz="2400" dirty="0" smtClean="0"/>
              <a:t>Actual cost = # of items examined.</a:t>
            </a:r>
          </a:p>
          <a:p>
            <a:pPr lvl="1" fontAlgn="auto">
              <a:spcAft>
                <a:spcPts val="0"/>
              </a:spcAft>
              <a:buFont typeface="Arial" pitchFamily="34" charset="0"/>
              <a:buChar char="–"/>
              <a:defRPr/>
            </a:pPr>
            <a:r>
              <a:rPr lang="en-US" altLang="zh-CN" sz="2400" dirty="0" smtClean="0"/>
              <a:t>For key </a:t>
            </a:r>
            <a:r>
              <a:rPr lang="en-US" altLang="zh-CN" sz="2400" i="1" dirty="0" err="1" smtClean="0"/>
              <a:t>k</a:t>
            </a:r>
            <a:r>
              <a:rPr lang="en-US" altLang="zh-CN" sz="2400" i="1" baseline="-25000" dirty="0" err="1" smtClean="0"/>
              <a:t>i</a:t>
            </a:r>
            <a:r>
              <a:rPr lang="en-US" altLang="zh-CN" sz="2400" dirty="0" smtClean="0">
                <a:solidFill>
                  <a:schemeClr val="accent2">
                    <a:lumMod val="75000"/>
                  </a:schemeClr>
                </a:solidFill>
              </a:rPr>
              <a:t>, cost = </a:t>
            </a:r>
            <a:r>
              <a:rPr lang="en-US" altLang="zh-CN" sz="2400" dirty="0" err="1" smtClean="0">
                <a:solidFill>
                  <a:schemeClr val="accent2">
                    <a:lumMod val="75000"/>
                  </a:schemeClr>
                </a:solidFill>
              </a:rPr>
              <a:t>depth</a:t>
            </a:r>
            <a:r>
              <a:rPr lang="en-US" altLang="zh-CN" sz="2400" i="1" baseline="-25000" dirty="0" err="1" smtClean="0">
                <a:solidFill>
                  <a:schemeClr val="accent2">
                    <a:lumMod val="75000"/>
                  </a:schemeClr>
                </a:solidFill>
              </a:rPr>
              <a:t>T</a:t>
            </a:r>
            <a:r>
              <a:rPr lang="en-US" altLang="zh-CN" sz="2400" dirty="0" smtClean="0">
                <a:solidFill>
                  <a:schemeClr val="accent2">
                    <a:lumMod val="75000"/>
                  </a:schemeClr>
                </a:solidFill>
              </a:rPr>
              <a:t>(</a:t>
            </a:r>
            <a:r>
              <a:rPr lang="en-US" altLang="zh-CN" sz="2400" i="1" dirty="0" err="1" smtClean="0">
                <a:solidFill>
                  <a:schemeClr val="accent2">
                    <a:lumMod val="75000"/>
                  </a:schemeClr>
                </a:solidFill>
              </a:rPr>
              <a:t>k</a:t>
            </a:r>
            <a:r>
              <a:rPr lang="en-US" altLang="zh-CN" sz="2400" i="1" baseline="-25000" dirty="0" err="1" smtClean="0">
                <a:solidFill>
                  <a:schemeClr val="accent2">
                    <a:lumMod val="75000"/>
                  </a:schemeClr>
                </a:solidFill>
              </a:rPr>
              <a:t>i</a:t>
            </a:r>
            <a:r>
              <a:rPr lang="en-US" altLang="zh-CN" sz="2400" dirty="0" smtClean="0">
                <a:solidFill>
                  <a:schemeClr val="accent2">
                    <a:lumMod val="75000"/>
                  </a:schemeClr>
                </a:solidFill>
              </a:rPr>
              <a:t>)+1</a:t>
            </a:r>
            <a:r>
              <a:rPr lang="en-US" altLang="zh-CN" sz="2400" dirty="0" smtClean="0"/>
              <a:t>, where </a:t>
            </a:r>
            <a:r>
              <a:rPr lang="en-US" altLang="zh-CN" sz="2400" dirty="0" err="1" smtClean="0"/>
              <a:t>depth</a:t>
            </a:r>
            <a:r>
              <a:rPr lang="en-US" altLang="zh-CN" sz="2400" i="1" baseline="-25000" dirty="0" err="1" smtClean="0"/>
              <a:t>T</a:t>
            </a:r>
            <a:r>
              <a:rPr lang="en-US" altLang="zh-CN" sz="2400" dirty="0" smtClean="0"/>
              <a:t>(</a:t>
            </a:r>
            <a:r>
              <a:rPr lang="en-US" altLang="zh-CN" sz="2400" i="1" dirty="0" err="1" smtClean="0"/>
              <a:t>k</a:t>
            </a:r>
            <a:r>
              <a:rPr lang="en-US" altLang="zh-CN" sz="2400" i="1" baseline="-25000" dirty="0" err="1" smtClean="0"/>
              <a:t>i</a:t>
            </a:r>
            <a:r>
              <a:rPr lang="en-US" altLang="zh-CN" sz="2400" dirty="0" smtClean="0"/>
              <a:t>)</a:t>
            </a:r>
            <a:r>
              <a:rPr lang="en-US" altLang="zh-CN" sz="2400" i="1" dirty="0" smtClean="0"/>
              <a:t> </a:t>
            </a:r>
            <a:r>
              <a:rPr lang="en-US" altLang="zh-CN" sz="2400" dirty="0" smtClean="0"/>
              <a:t>= depth of </a:t>
            </a:r>
            <a:r>
              <a:rPr lang="en-US" altLang="zh-CN" sz="2400" i="1" dirty="0" err="1" smtClean="0"/>
              <a:t>k</a:t>
            </a:r>
            <a:r>
              <a:rPr lang="en-US" altLang="zh-CN" sz="2400" i="1" baseline="-25000" dirty="0" err="1" smtClean="0"/>
              <a:t>i</a:t>
            </a:r>
            <a:r>
              <a:rPr lang="en-US" altLang="zh-CN" sz="2400" i="1" dirty="0" smtClean="0"/>
              <a:t> </a:t>
            </a:r>
            <a:r>
              <a:rPr lang="en-US" altLang="zh-CN" sz="2400" dirty="0" smtClean="0"/>
              <a:t>in BST </a:t>
            </a:r>
            <a:r>
              <a:rPr lang="en-US" altLang="zh-CN" sz="2400" i="1" dirty="0" smtClean="0"/>
              <a:t>T </a:t>
            </a:r>
            <a:r>
              <a:rPr lang="en-US" altLang="zh-CN" sz="2400" dirty="0" smtClean="0"/>
              <a:t>.</a:t>
            </a:r>
          </a:p>
          <a:p>
            <a:pPr lvl="1" fontAlgn="auto">
              <a:spcAft>
                <a:spcPts val="0"/>
              </a:spcAft>
              <a:buFont typeface="Arial" pitchFamily="34" charset="0"/>
              <a:buChar char="–"/>
              <a:defRPr/>
            </a:pPr>
            <a:endParaRPr lang="en-US" altLang="zh-CN" sz="2400" dirty="0" smtClean="0"/>
          </a:p>
          <a:p>
            <a:pPr fontAlgn="auto">
              <a:spcAft>
                <a:spcPts val="0"/>
              </a:spcAft>
              <a:buFont typeface="Arial" pitchFamily="34" charset="0"/>
              <a:buChar char="•"/>
              <a:defRPr/>
            </a:pPr>
            <a:endParaRPr lang="en-US" altLang="zh-CN" sz="2800" dirty="0" smtClean="0"/>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Expected Search Cost</a:t>
            </a:r>
          </a:p>
        </p:txBody>
      </p:sp>
      <p:graphicFrame>
        <p:nvGraphicFramePr>
          <p:cNvPr id="16421" name="Object 37"/>
          <p:cNvGraphicFramePr>
            <a:graphicFrameLocks noGrp="1" noChangeAspect="1"/>
          </p:cNvGraphicFramePr>
          <p:nvPr>
            <p:ph idx="1"/>
          </p:nvPr>
        </p:nvGraphicFramePr>
        <p:xfrm>
          <a:off x="838200" y="1295400"/>
          <a:ext cx="4102100" cy="3022600"/>
        </p:xfrm>
        <a:graphic>
          <a:graphicData uri="http://schemas.openxmlformats.org/presentationml/2006/ole">
            <p:oleObj spid="_x0000_s16421" name="Equation" r:id="rId3" imgW="4102100" imgH="3022600" progId="Equation.3">
              <p:embed/>
            </p:oleObj>
          </a:graphicData>
        </a:graphic>
      </p:graphicFrame>
      <p:sp>
        <p:nvSpPr>
          <p:cNvPr id="16423" name="Text Box 6"/>
          <p:cNvSpPr txBox="1">
            <a:spLocks noChangeArrowheads="1"/>
          </p:cNvSpPr>
          <p:nvPr/>
        </p:nvSpPr>
        <p:spPr bwMode="auto">
          <a:xfrm>
            <a:off x="5334000" y="3352800"/>
            <a:ext cx="3267075" cy="469900"/>
          </a:xfrm>
          <a:prstGeom prst="rect">
            <a:avLst/>
          </a:prstGeom>
          <a:noFill/>
          <a:ln w="12700">
            <a:solidFill>
              <a:schemeClr val="tx1"/>
            </a:solidFill>
            <a:miter lim="800000"/>
            <a:headEnd type="none" w="sm" len="sm"/>
            <a:tailEnd type="none" w="sm" len="sm"/>
          </a:ln>
        </p:spPr>
        <p:txBody>
          <a:bodyPr wrap="none">
            <a:spAutoFit/>
          </a:bodyPr>
          <a:lstStyle/>
          <a:p>
            <a:r>
              <a:rPr lang="en-US" altLang="zh-CN" sz="2400">
                <a:solidFill>
                  <a:srgbClr val="CC3300"/>
                </a:solidFill>
                <a:latin typeface="Times New Roman" pitchFamily="18" charset="0"/>
              </a:rPr>
              <a:t>Sum of probabilities is 1.</a:t>
            </a:r>
          </a:p>
        </p:txBody>
      </p:sp>
      <p:sp>
        <p:nvSpPr>
          <p:cNvPr id="16424" name="Line 7"/>
          <p:cNvSpPr>
            <a:spLocks noChangeShapeType="1"/>
          </p:cNvSpPr>
          <p:nvPr/>
        </p:nvSpPr>
        <p:spPr bwMode="auto">
          <a:xfrm flipH="1" flipV="1">
            <a:off x="4800600" y="3200400"/>
            <a:ext cx="6096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16425" name="Text Box 8"/>
          <p:cNvSpPr txBox="1">
            <a:spLocks noChangeArrowheads="1"/>
          </p:cNvSpPr>
          <p:nvPr/>
        </p:nvSpPr>
        <p:spPr bwMode="auto">
          <a:xfrm>
            <a:off x="4419600" y="3733800"/>
            <a:ext cx="544513" cy="461963"/>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(1)</a:t>
            </a: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Example</a:t>
            </a:r>
          </a:p>
        </p:txBody>
      </p:sp>
      <p:sp>
        <p:nvSpPr>
          <p:cNvPr id="24579" name="Rectangle 3"/>
          <p:cNvSpPr>
            <a:spLocks noGrp="1" noChangeArrowheads="1"/>
          </p:cNvSpPr>
          <p:nvPr>
            <p:ph type="body" idx="1"/>
          </p:nvPr>
        </p:nvSpPr>
        <p:spPr>
          <a:xfrm>
            <a:off x="339725" y="1089025"/>
            <a:ext cx="8229600" cy="4525963"/>
          </a:xfrm>
        </p:spPr>
        <p:txBody>
          <a:bodyPr rtlCol="0">
            <a:normAutofit/>
          </a:bodyPr>
          <a:lstStyle/>
          <a:p>
            <a:pPr fontAlgn="auto">
              <a:spcAft>
                <a:spcPts val="0"/>
              </a:spcAft>
              <a:buFont typeface="Arial" pitchFamily="34" charset="0"/>
              <a:buChar char="•"/>
              <a:defRPr/>
            </a:pPr>
            <a:r>
              <a:rPr lang="en-US" altLang="zh-CN" sz="2800" dirty="0" smtClean="0"/>
              <a:t>Consider 5 keys with these search probabilities:</a:t>
            </a:r>
            <a:r>
              <a:rPr lang="en-US" altLang="zh-CN" sz="2800" i="1" dirty="0" smtClean="0"/>
              <a:t/>
            </a:r>
            <a:br>
              <a:rPr lang="en-US" altLang="zh-CN" sz="2800" i="1" dirty="0" smtClean="0"/>
            </a:br>
            <a:r>
              <a:rPr lang="en-US" altLang="zh-CN" sz="2800" i="1" dirty="0" smtClean="0"/>
              <a:t>p</a:t>
            </a:r>
            <a:r>
              <a:rPr lang="en-US" altLang="zh-CN" sz="2800" baseline="-25000" dirty="0" smtClean="0"/>
              <a:t>1</a:t>
            </a:r>
            <a:r>
              <a:rPr lang="en-US" altLang="zh-CN" sz="2800" dirty="0" smtClean="0"/>
              <a:t> = 0.25, </a:t>
            </a:r>
            <a:r>
              <a:rPr lang="en-US" altLang="zh-CN" sz="2800" i="1" dirty="0" smtClean="0"/>
              <a:t>p</a:t>
            </a:r>
            <a:r>
              <a:rPr lang="en-US" altLang="zh-CN" sz="2800" baseline="-25000" dirty="0" smtClean="0"/>
              <a:t>2</a:t>
            </a:r>
            <a:r>
              <a:rPr lang="en-US" altLang="zh-CN" sz="2800" dirty="0" smtClean="0"/>
              <a:t> = 0.2, </a:t>
            </a:r>
            <a:r>
              <a:rPr lang="en-US" altLang="zh-CN" sz="2800" i="1" dirty="0" smtClean="0"/>
              <a:t>p</a:t>
            </a:r>
            <a:r>
              <a:rPr lang="en-US" altLang="zh-CN" sz="2800" baseline="-25000" dirty="0" smtClean="0"/>
              <a:t>3</a:t>
            </a:r>
            <a:r>
              <a:rPr lang="en-US" altLang="zh-CN" sz="2800" dirty="0" smtClean="0"/>
              <a:t> = 0.05, </a:t>
            </a:r>
            <a:r>
              <a:rPr lang="en-US" altLang="zh-CN" sz="2800" i="1" dirty="0" smtClean="0"/>
              <a:t>p</a:t>
            </a:r>
            <a:r>
              <a:rPr lang="en-US" altLang="zh-CN" sz="2800" baseline="-25000" dirty="0" smtClean="0"/>
              <a:t>4</a:t>
            </a:r>
            <a:r>
              <a:rPr lang="en-US" altLang="zh-CN" sz="2800" dirty="0" smtClean="0"/>
              <a:t> = 0.2, </a:t>
            </a:r>
            <a:r>
              <a:rPr lang="en-US" altLang="zh-CN" sz="2800" i="1" dirty="0" smtClean="0"/>
              <a:t>p</a:t>
            </a:r>
            <a:r>
              <a:rPr lang="en-US" altLang="zh-CN" sz="2800" baseline="-25000" dirty="0" smtClean="0"/>
              <a:t>5</a:t>
            </a:r>
            <a:r>
              <a:rPr lang="en-US" altLang="zh-CN" sz="2800" dirty="0" smtClean="0"/>
              <a:t> = 0.3</a:t>
            </a:r>
            <a:r>
              <a:rPr lang="en-US" altLang="zh-CN" dirty="0" smtClean="0"/>
              <a:t>.</a:t>
            </a:r>
          </a:p>
          <a:p>
            <a:pPr fontAlgn="auto">
              <a:spcAft>
                <a:spcPts val="0"/>
              </a:spcAft>
              <a:buFont typeface="Arial" pitchFamily="34" charset="0"/>
              <a:buChar char="•"/>
              <a:defRPr/>
            </a:pPr>
            <a:endParaRPr lang="en-US" altLang="zh-CN" dirty="0" smtClean="0"/>
          </a:p>
        </p:txBody>
      </p:sp>
      <p:sp>
        <p:nvSpPr>
          <p:cNvPr id="471043" name="Line 4"/>
          <p:cNvSpPr>
            <a:spLocks noChangeShapeType="1"/>
          </p:cNvSpPr>
          <p:nvPr/>
        </p:nvSpPr>
        <p:spPr bwMode="auto">
          <a:xfrm flipH="1">
            <a:off x="533400" y="2590800"/>
            <a:ext cx="6096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1044" name="Line 5"/>
          <p:cNvSpPr>
            <a:spLocks noChangeShapeType="1"/>
          </p:cNvSpPr>
          <p:nvPr/>
        </p:nvSpPr>
        <p:spPr bwMode="auto">
          <a:xfrm>
            <a:off x="1295400" y="2590800"/>
            <a:ext cx="4572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1045" name="Text Box 8"/>
          <p:cNvSpPr txBox="1">
            <a:spLocks noChangeArrowheads="1"/>
          </p:cNvSpPr>
          <p:nvPr/>
        </p:nvSpPr>
        <p:spPr bwMode="auto">
          <a:xfrm>
            <a:off x="1050925" y="2174875"/>
            <a:ext cx="438150" cy="457200"/>
          </a:xfrm>
          <a:prstGeom prst="rect">
            <a:avLst/>
          </a:prstGeom>
          <a:noFill/>
          <a:ln w="9525">
            <a:noFill/>
            <a:miter lim="800000"/>
            <a:headEnd/>
            <a:tailEnd/>
          </a:ln>
        </p:spPr>
        <p:txBody>
          <a:bodyPr wrap="none">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2</a:t>
            </a:r>
          </a:p>
        </p:txBody>
      </p:sp>
      <p:sp>
        <p:nvSpPr>
          <p:cNvPr id="471046" name="Text Box 9"/>
          <p:cNvSpPr txBox="1">
            <a:spLocks noChangeArrowheads="1"/>
          </p:cNvSpPr>
          <p:nvPr/>
        </p:nvSpPr>
        <p:spPr bwMode="auto">
          <a:xfrm>
            <a:off x="304800" y="3276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1</a:t>
            </a:r>
          </a:p>
        </p:txBody>
      </p:sp>
      <p:sp>
        <p:nvSpPr>
          <p:cNvPr id="471047" name="Text Box 10"/>
          <p:cNvSpPr txBox="1">
            <a:spLocks noChangeArrowheads="1"/>
          </p:cNvSpPr>
          <p:nvPr/>
        </p:nvSpPr>
        <p:spPr bwMode="auto">
          <a:xfrm>
            <a:off x="1524000" y="3276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4</a:t>
            </a:r>
          </a:p>
        </p:txBody>
      </p:sp>
      <p:sp>
        <p:nvSpPr>
          <p:cNvPr id="471048" name="Line 11"/>
          <p:cNvSpPr>
            <a:spLocks noChangeShapeType="1"/>
          </p:cNvSpPr>
          <p:nvPr/>
        </p:nvSpPr>
        <p:spPr bwMode="auto">
          <a:xfrm flipH="1">
            <a:off x="1066800" y="3733800"/>
            <a:ext cx="6096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1049" name="Line 12"/>
          <p:cNvSpPr>
            <a:spLocks noChangeShapeType="1"/>
          </p:cNvSpPr>
          <p:nvPr/>
        </p:nvSpPr>
        <p:spPr bwMode="auto">
          <a:xfrm>
            <a:off x="1828800" y="3733800"/>
            <a:ext cx="457200" cy="76200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1050" name="Text Box 13"/>
          <p:cNvSpPr txBox="1">
            <a:spLocks noChangeArrowheads="1"/>
          </p:cNvSpPr>
          <p:nvPr/>
        </p:nvSpPr>
        <p:spPr bwMode="auto">
          <a:xfrm>
            <a:off x="762000" y="4419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3</a:t>
            </a:r>
          </a:p>
        </p:txBody>
      </p:sp>
      <p:sp>
        <p:nvSpPr>
          <p:cNvPr id="471051" name="Text Box 14"/>
          <p:cNvSpPr txBox="1">
            <a:spLocks noChangeArrowheads="1"/>
          </p:cNvSpPr>
          <p:nvPr/>
        </p:nvSpPr>
        <p:spPr bwMode="auto">
          <a:xfrm>
            <a:off x="2133600" y="4419600"/>
            <a:ext cx="471488" cy="457200"/>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5</a:t>
            </a:r>
          </a:p>
        </p:txBody>
      </p:sp>
      <p:sp>
        <p:nvSpPr>
          <p:cNvPr id="471052" name="Rectangle 15"/>
          <p:cNvSpPr>
            <a:spLocks noChangeArrowheads="1"/>
          </p:cNvSpPr>
          <p:nvPr/>
        </p:nvSpPr>
        <p:spPr bwMode="auto">
          <a:xfrm>
            <a:off x="3200400" y="2286000"/>
            <a:ext cx="4572000" cy="2225675"/>
          </a:xfrm>
          <a:prstGeom prst="rect">
            <a:avLst/>
          </a:prstGeom>
          <a:noFill/>
          <a:ln w="9525">
            <a:noFill/>
            <a:miter lim="800000"/>
            <a:headEnd/>
            <a:tailEnd/>
          </a:ln>
        </p:spPr>
        <p:txBody>
          <a:bodyPr>
            <a:spAutoFit/>
          </a:bodyPr>
          <a:lstStyle/>
          <a:p>
            <a:r>
              <a:rPr lang="en-US" altLang="zh-CN" sz="2000" i="1">
                <a:latin typeface="Calibri" pitchFamily="34" charset="0"/>
              </a:rPr>
              <a:t>i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p</a:t>
            </a:r>
            <a:r>
              <a:rPr lang="en-US" altLang="zh-CN" sz="2000" i="1" baseline="-25000">
                <a:latin typeface="Calibri" pitchFamily="34" charset="0"/>
              </a:rPr>
              <a:t>i</a:t>
            </a:r>
          </a:p>
          <a:p>
            <a:r>
              <a:rPr lang="en-US" altLang="zh-CN" sz="2000">
                <a:latin typeface="Calibri" pitchFamily="34" charset="0"/>
              </a:rPr>
              <a:t>1       1                     0.25</a:t>
            </a:r>
          </a:p>
          <a:p>
            <a:r>
              <a:rPr lang="en-US" altLang="zh-CN" sz="2000">
                <a:latin typeface="Calibri" pitchFamily="34" charset="0"/>
              </a:rPr>
              <a:t>2       0                     0</a:t>
            </a:r>
          </a:p>
          <a:p>
            <a:r>
              <a:rPr lang="en-US" altLang="zh-CN" sz="2000">
                <a:latin typeface="Calibri" pitchFamily="34" charset="0"/>
              </a:rPr>
              <a:t>3       2                     0.1</a:t>
            </a:r>
          </a:p>
          <a:p>
            <a:r>
              <a:rPr lang="en-US" altLang="zh-CN" sz="2000">
                <a:latin typeface="Calibri" pitchFamily="34" charset="0"/>
              </a:rPr>
              <a:t>4       1                     0.2</a:t>
            </a:r>
          </a:p>
          <a:p>
            <a:r>
              <a:rPr lang="en-US" altLang="zh-CN" sz="2000">
                <a:latin typeface="Calibri" pitchFamily="34" charset="0"/>
              </a:rPr>
              <a:t>5       2                     0.6</a:t>
            </a:r>
          </a:p>
          <a:p>
            <a:r>
              <a:rPr lang="en-US" altLang="zh-CN" sz="2000">
                <a:latin typeface="Calibri" pitchFamily="34" charset="0"/>
              </a:rPr>
              <a:t>                               1.15</a:t>
            </a:r>
          </a:p>
        </p:txBody>
      </p:sp>
      <p:sp>
        <p:nvSpPr>
          <p:cNvPr id="471053" name="Line 16"/>
          <p:cNvSpPr>
            <a:spLocks noChangeShapeType="1"/>
          </p:cNvSpPr>
          <p:nvPr/>
        </p:nvSpPr>
        <p:spPr bwMode="auto">
          <a:xfrm>
            <a:off x="3200400" y="2667000"/>
            <a:ext cx="3200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71054" name="Line 17"/>
          <p:cNvSpPr>
            <a:spLocks noChangeShapeType="1"/>
          </p:cNvSpPr>
          <p:nvPr/>
        </p:nvSpPr>
        <p:spPr bwMode="auto">
          <a:xfrm>
            <a:off x="4724400" y="4191000"/>
            <a:ext cx="16002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71055" name="Rectangle 18"/>
          <p:cNvSpPr>
            <a:spLocks noChangeArrowheads="1"/>
          </p:cNvSpPr>
          <p:nvPr/>
        </p:nvSpPr>
        <p:spPr bwMode="auto">
          <a:xfrm>
            <a:off x="3048000" y="4876800"/>
            <a:ext cx="4203700" cy="457200"/>
          </a:xfrm>
          <a:prstGeom prst="rect">
            <a:avLst/>
          </a:prstGeom>
          <a:noFill/>
          <a:ln w="9525">
            <a:noFill/>
            <a:miter lim="800000"/>
            <a:headEnd/>
            <a:tailEnd/>
          </a:ln>
        </p:spPr>
        <p:txBody>
          <a:bodyPr wrap="none">
            <a:spAutoFit/>
          </a:bodyPr>
          <a:lstStyle/>
          <a:p>
            <a:r>
              <a:rPr lang="en-US" altLang="zh-CN">
                <a:solidFill>
                  <a:srgbClr val="CC3300"/>
                </a:solidFill>
                <a:latin typeface="Calibri" pitchFamily="34" charset="0"/>
              </a:rPr>
              <a:t>Therefore, E[search cost] = 2</a:t>
            </a:r>
            <a:r>
              <a:rPr lang="en-US" altLang="zh-CN" i="1">
                <a:solidFill>
                  <a:srgbClr val="CC3300"/>
                </a:solidFill>
                <a:latin typeface="Calibri" pitchFamily="34" charset="0"/>
              </a:rPr>
              <a:t>.</a:t>
            </a:r>
            <a:r>
              <a:rPr lang="en-US" altLang="zh-CN">
                <a:solidFill>
                  <a:srgbClr val="CC3300"/>
                </a:solidFill>
                <a:latin typeface="Calibri" pitchFamily="34" charset="0"/>
              </a:rPr>
              <a:t>15.</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Example</a:t>
            </a:r>
          </a:p>
        </p:txBody>
      </p:sp>
      <p:sp>
        <p:nvSpPr>
          <p:cNvPr id="25603" name="Rectangle 3"/>
          <p:cNvSpPr>
            <a:spLocks noGrp="1" noChangeArrowheads="1"/>
          </p:cNvSpPr>
          <p:nvPr>
            <p:ph type="body" idx="1"/>
          </p:nvPr>
        </p:nvSpPr>
        <p:spPr>
          <a:xfrm>
            <a:off x="304800" y="1112838"/>
            <a:ext cx="8229600" cy="1020762"/>
          </a:xfrm>
        </p:spPr>
        <p:txBody>
          <a:bodyPr rtlCol="0">
            <a:normAutofit/>
          </a:bodyPr>
          <a:lstStyle/>
          <a:p>
            <a:pPr fontAlgn="auto">
              <a:spcAft>
                <a:spcPts val="0"/>
              </a:spcAft>
              <a:buFont typeface="Arial" pitchFamily="34" charset="0"/>
              <a:buChar char="•"/>
              <a:defRPr/>
            </a:pPr>
            <a:r>
              <a:rPr lang="en-US" altLang="zh-CN" sz="2800" i="1" dirty="0" smtClean="0"/>
              <a:t>p</a:t>
            </a:r>
            <a:r>
              <a:rPr lang="en-US" altLang="zh-CN" sz="2800" baseline="-25000" dirty="0" smtClean="0"/>
              <a:t>1</a:t>
            </a:r>
            <a:r>
              <a:rPr lang="en-US" altLang="zh-CN" sz="2800" dirty="0" smtClean="0"/>
              <a:t> = 0.25, </a:t>
            </a:r>
            <a:r>
              <a:rPr lang="en-US" altLang="zh-CN" sz="2800" i="1" dirty="0" smtClean="0"/>
              <a:t>p</a:t>
            </a:r>
            <a:r>
              <a:rPr lang="en-US" altLang="zh-CN" sz="2800" baseline="-25000" dirty="0" smtClean="0"/>
              <a:t>2</a:t>
            </a:r>
            <a:r>
              <a:rPr lang="en-US" altLang="zh-CN" sz="2800" dirty="0" smtClean="0"/>
              <a:t> = 0.2, </a:t>
            </a:r>
            <a:r>
              <a:rPr lang="en-US" altLang="zh-CN" sz="2800" i="1" dirty="0" smtClean="0"/>
              <a:t>p</a:t>
            </a:r>
            <a:r>
              <a:rPr lang="en-US" altLang="zh-CN" sz="2800" baseline="-25000" dirty="0" smtClean="0"/>
              <a:t>3</a:t>
            </a:r>
            <a:r>
              <a:rPr lang="en-US" altLang="zh-CN" sz="2800" dirty="0" smtClean="0"/>
              <a:t> = 0.05, </a:t>
            </a:r>
            <a:r>
              <a:rPr lang="en-US" altLang="zh-CN" sz="2800" i="1" dirty="0" smtClean="0"/>
              <a:t>p</a:t>
            </a:r>
            <a:r>
              <a:rPr lang="en-US" altLang="zh-CN" sz="2800" baseline="-25000" dirty="0" smtClean="0"/>
              <a:t>4</a:t>
            </a:r>
            <a:r>
              <a:rPr lang="en-US" altLang="zh-CN" sz="2800" dirty="0" smtClean="0"/>
              <a:t> = 0.2, </a:t>
            </a:r>
            <a:r>
              <a:rPr lang="en-US" altLang="zh-CN" sz="2800" i="1" dirty="0" smtClean="0"/>
              <a:t>p</a:t>
            </a:r>
            <a:r>
              <a:rPr lang="en-US" altLang="zh-CN" sz="2800" baseline="-25000" dirty="0" smtClean="0"/>
              <a:t>5</a:t>
            </a:r>
            <a:r>
              <a:rPr lang="en-US" altLang="zh-CN" sz="2800" dirty="0" smtClean="0"/>
              <a:t> = 0.3</a:t>
            </a:r>
            <a:r>
              <a:rPr lang="en-US" altLang="zh-CN" dirty="0" smtClean="0"/>
              <a:t>.</a:t>
            </a:r>
          </a:p>
          <a:p>
            <a:pPr fontAlgn="auto">
              <a:spcAft>
                <a:spcPts val="0"/>
              </a:spcAft>
              <a:buFont typeface="Arial" pitchFamily="34" charset="0"/>
              <a:buChar char="•"/>
              <a:defRPr/>
            </a:pPr>
            <a:endParaRPr lang="en-US" altLang="zh-CN" dirty="0" smtClean="0"/>
          </a:p>
        </p:txBody>
      </p:sp>
      <p:sp>
        <p:nvSpPr>
          <p:cNvPr id="472067" name="Rectangle 13"/>
          <p:cNvSpPr>
            <a:spLocks noChangeArrowheads="1"/>
          </p:cNvSpPr>
          <p:nvPr/>
        </p:nvSpPr>
        <p:spPr bwMode="auto">
          <a:xfrm>
            <a:off x="3200400" y="2244725"/>
            <a:ext cx="4572000" cy="2225675"/>
          </a:xfrm>
          <a:prstGeom prst="rect">
            <a:avLst/>
          </a:prstGeom>
          <a:noFill/>
          <a:ln w="9525">
            <a:noFill/>
            <a:miter lim="800000"/>
            <a:headEnd/>
            <a:tailEnd/>
          </a:ln>
        </p:spPr>
        <p:txBody>
          <a:bodyPr>
            <a:spAutoFit/>
          </a:bodyPr>
          <a:lstStyle/>
          <a:p>
            <a:r>
              <a:rPr lang="en-US" altLang="zh-CN" sz="2000" i="1">
                <a:latin typeface="Calibri" pitchFamily="34" charset="0"/>
              </a:rPr>
              <a:t>i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 </a:t>
            </a:r>
            <a:r>
              <a:rPr lang="en-US" altLang="zh-CN" sz="2000">
                <a:latin typeface="Calibri" pitchFamily="34" charset="0"/>
              </a:rPr>
              <a:t>depth</a:t>
            </a:r>
            <a:r>
              <a:rPr lang="en-US" altLang="zh-CN" sz="2000" i="1" baseline="-25000">
                <a:latin typeface="Calibri" pitchFamily="34" charset="0"/>
              </a:rPr>
              <a:t>T</a:t>
            </a:r>
            <a:r>
              <a:rPr lang="en-US" altLang="zh-CN" sz="2000">
                <a:latin typeface="Calibri" pitchFamily="34" charset="0"/>
              </a:rPr>
              <a:t>(</a:t>
            </a:r>
            <a:r>
              <a:rPr lang="en-US" altLang="zh-CN" sz="2000" i="1">
                <a:latin typeface="Calibri" pitchFamily="34" charset="0"/>
              </a:rPr>
              <a:t>k</a:t>
            </a:r>
            <a:r>
              <a:rPr lang="en-US" altLang="zh-CN" sz="2000" i="1" baseline="-25000">
                <a:latin typeface="Calibri" pitchFamily="34" charset="0"/>
              </a:rPr>
              <a:t>i</a:t>
            </a:r>
            <a:r>
              <a:rPr lang="en-US" altLang="zh-CN" sz="2000">
                <a:latin typeface="Calibri" pitchFamily="34" charset="0"/>
              </a:rPr>
              <a:t>)·</a:t>
            </a:r>
            <a:r>
              <a:rPr lang="en-US" altLang="zh-CN" sz="2000" i="1">
                <a:latin typeface="Calibri" pitchFamily="34" charset="0"/>
              </a:rPr>
              <a:t>p</a:t>
            </a:r>
            <a:r>
              <a:rPr lang="en-US" altLang="zh-CN" sz="2000" i="1" baseline="-25000">
                <a:latin typeface="Calibri" pitchFamily="34" charset="0"/>
              </a:rPr>
              <a:t>i</a:t>
            </a:r>
          </a:p>
          <a:p>
            <a:r>
              <a:rPr lang="en-US" altLang="zh-CN" sz="2000">
                <a:latin typeface="Calibri" pitchFamily="34" charset="0"/>
              </a:rPr>
              <a:t>1       1                     0.25</a:t>
            </a:r>
          </a:p>
          <a:p>
            <a:r>
              <a:rPr lang="en-US" altLang="zh-CN" sz="2000">
                <a:latin typeface="Calibri" pitchFamily="34" charset="0"/>
              </a:rPr>
              <a:t>2       0                     0</a:t>
            </a:r>
          </a:p>
          <a:p>
            <a:r>
              <a:rPr lang="en-US" altLang="zh-CN" sz="2000">
                <a:latin typeface="Calibri" pitchFamily="34" charset="0"/>
              </a:rPr>
              <a:t>3       3                     0.15</a:t>
            </a:r>
          </a:p>
          <a:p>
            <a:r>
              <a:rPr lang="en-US" altLang="zh-CN" sz="2000">
                <a:latin typeface="Calibri" pitchFamily="34" charset="0"/>
              </a:rPr>
              <a:t>4       2                     0.4</a:t>
            </a:r>
          </a:p>
          <a:p>
            <a:r>
              <a:rPr lang="en-US" altLang="zh-CN" sz="2000">
                <a:latin typeface="Calibri" pitchFamily="34" charset="0"/>
              </a:rPr>
              <a:t>5       1                     0.3</a:t>
            </a:r>
          </a:p>
          <a:p>
            <a:r>
              <a:rPr lang="en-US" altLang="zh-CN" sz="2000">
                <a:latin typeface="Calibri" pitchFamily="34" charset="0"/>
              </a:rPr>
              <a:t>                               1.10</a:t>
            </a:r>
          </a:p>
        </p:txBody>
      </p:sp>
      <p:sp>
        <p:nvSpPr>
          <p:cNvPr id="472068" name="Rectangle 16"/>
          <p:cNvSpPr>
            <a:spLocks noChangeArrowheads="1"/>
          </p:cNvSpPr>
          <p:nvPr/>
        </p:nvSpPr>
        <p:spPr bwMode="auto">
          <a:xfrm>
            <a:off x="3048000" y="4835525"/>
            <a:ext cx="4203700" cy="457200"/>
          </a:xfrm>
          <a:prstGeom prst="rect">
            <a:avLst/>
          </a:prstGeom>
          <a:noFill/>
          <a:ln w="9525">
            <a:noFill/>
            <a:miter lim="800000"/>
            <a:headEnd/>
            <a:tailEnd/>
          </a:ln>
        </p:spPr>
        <p:txBody>
          <a:bodyPr wrap="none">
            <a:spAutoFit/>
          </a:bodyPr>
          <a:lstStyle/>
          <a:p>
            <a:r>
              <a:rPr lang="en-US" altLang="zh-CN">
                <a:solidFill>
                  <a:srgbClr val="CC3300"/>
                </a:solidFill>
                <a:latin typeface="Calibri" pitchFamily="34" charset="0"/>
              </a:rPr>
              <a:t>Therefore, E[search cost] = 2</a:t>
            </a:r>
            <a:r>
              <a:rPr lang="en-US" altLang="zh-CN" i="1">
                <a:solidFill>
                  <a:srgbClr val="CC3300"/>
                </a:solidFill>
                <a:latin typeface="Calibri" pitchFamily="34" charset="0"/>
              </a:rPr>
              <a:t>.</a:t>
            </a:r>
            <a:r>
              <a:rPr lang="en-US" altLang="zh-CN">
                <a:solidFill>
                  <a:srgbClr val="CC3300"/>
                </a:solidFill>
                <a:latin typeface="Calibri" pitchFamily="34" charset="0"/>
              </a:rPr>
              <a:t>10.</a:t>
            </a:r>
          </a:p>
        </p:txBody>
      </p:sp>
      <p:sp>
        <p:nvSpPr>
          <p:cNvPr id="472069" name="Line 14"/>
          <p:cNvSpPr>
            <a:spLocks noChangeShapeType="1"/>
          </p:cNvSpPr>
          <p:nvPr/>
        </p:nvSpPr>
        <p:spPr bwMode="auto">
          <a:xfrm>
            <a:off x="3200400" y="2625725"/>
            <a:ext cx="3200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472070" name="Line 15"/>
          <p:cNvSpPr>
            <a:spLocks noChangeShapeType="1"/>
          </p:cNvSpPr>
          <p:nvPr/>
        </p:nvSpPr>
        <p:spPr bwMode="auto">
          <a:xfrm>
            <a:off x="4724400" y="4149725"/>
            <a:ext cx="1600200" cy="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nvGrpSpPr>
          <p:cNvPr id="472071" name="Group 20"/>
          <p:cNvGrpSpPr>
            <a:grpSpLocks/>
          </p:cNvGrpSpPr>
          <p:nvPr/>
        </p:nvGrpSpPr>
        <p:grpSpPr bwMode="auto">
          <a:xfrm>
            <a:off x="0" y="2133600"/>
            <a:ext cx="1995488" cy="3844925"/>
            <a:chOff x="0" y="1344"/>
            <a:chExt cx="1257" cy="2422"/>
          </a:xfrm>
        </p:grpSpPr>
        <p:sp>
          <p:nvSpPr>
            <p:cNvPr id="472073" name="Line 4"/>
            <p:cNvSpPr>
              <a:spLocks noChangeShapeType="1"/>
            </p:cNvSpPr>
            <p:nvPr/>
          </p:nvSpPr>
          <p:spPr bwMode="auto">
            <a:xfrm flipH="1">
              <a:off x="336" y="160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2074" name="Line 5"/>
            <p:cNvSpPr>
              <a:spLocks noChangeShapeType="1"/>
            </p:cNvSpPr>
            <p:nvPr/>
          </p:nvSpPr>
          <p:spPr bwMode="auto">
            <a:xfrm>
              <a:off x="816" y="1606"/>
              <a:ext cx="288"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2075" name="Text Box 6"/>
            <p:cNvSpPr txBox="1">
              <a:spLocks noChangeArrowheads="1"/>
            </p:cNvSpPr>
            <p:nvPr/>
          </p:nvSpPr>
          <p:spPr bwMode="auto">
            <a:xfrm>
              <a:off x="662" y="1344"/>
              <a:ext cx="276" cy="288"/>
            </a:xfrm>
            <a:prstGeom prst="rect">
              <a:avLst/>
            </a:prstGeom>
            <a:noFill/>
            <a:ln w="9525">
              <a:noFill/>
              <a:miter lim="800000"/>
              <a:headEnd/>
              <a:tailEnd/>
            </a:ln>
          </p:spPr>
          <p:txBody>
            <a:bodyPr wrap="none">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2</a:t>
              </a:r>
            </a:p>
          </p:txBody>
        </p:sp>
        <p:sp>
          <p:nvSpPr>
            <p:cNvPr id="472076" name="Text Box 7"/>
            <p:cNvSpPr txBox="1">
              <a:spLocks noChangeArrowheads="1"/>
            </p:cNvSpPr>
            <p:nvPr/>
          </p:nvSpPr>
          <p:spPr bwMode="auto">
            <a:xfrm>
              <a:off x="192" y="203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1</a:t>
              </a:r>
            </a:p>
          </p:txBody>
        </p:sp>
        <p:sp>
          <p:nvSpPr>
            <p:cNvPr id="472077" name="Text Box 8"/>
            <p:cNvSpPr txBox="1">
              <a:spLocks noChangeArrowheads="1"/>
            </p:cNvSpPr>
            <p:nvPr/>
          </p:nvSpPr>
          <p:spPr bwMode="auto">
            <a:xfrm>
              <a:off x="960" y="203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5</a:t>
              </a:r>
            </a:p>
          </p:txBody>
        </p:sp>
        <p:sp>
          <p:nvSpPr>
            <p:cNvPr id="472078" name="Line 9"/>
            <p:cNvSpPr>
              <a:spLocks noChangeShapeType="1"/>
            </p:cNvSpPr>
            <p:nvPr/>
          </p:nvSpPr>
          <p:spPr bwMode="auto">
            <a:xfrm flipH="1">
              <a:off x="672" y="232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sp>
          <p:nvSpPr>
            <p:cNvPr id="472079" name="Text Box 11"/>
            <p:cNvSpPr txBox="1">
              <a:spLocks noChangeArrowheads="1"/>
            </p:cNvSpPr>
            <p:nvPr/>
          </p:nvSpPr>
          <p:spPr bwMode="auto">
            <a:xfrm>
              <a:off x="480" y="275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4</a:t>
              </a:r>
            </a:p>
          </p:txBody>
        </p:sp>
        <p:sp>
          <p:nvSpPr>
            <p:cNvPr id="472080" name="Text Box 12"/>
            <p:cNvSpPr txBox="1">
              <a:spLocks noChangeArrowheads="1"/>
            </p:cNvSpPr>
            <p:nvPr/>
          </p:nvSpPr>
          <p:spPr bwMode="auto">
            <a:xfrm>
              <a:off x="0" y="3478"/>
              <a:ext cx="297" cy="288"/>
            </a:xfrm>
            <a:prstGeom prst="rect">
              <a:avLst/>
            </a:prstGeom>
            <a:noFill/>
            <a:ln w="9525">
              <a:noFill/>
              <a:miter lim="800000"/>
              <a:headEnd/>
              <a:tailEnd/>
            </a:ln>
          </p:spPr>
          <p:txBody>
            <a:bodyPr>
              <a:spAutoFit/>
            </a:bodyPr>
            <a:lstStyle/>
            <a:p>
              <a:r>
                <a:rPr lang="en-US" altLang="zh-CN" sz="2400" b="1" i="1">
                  <a:solidFill>
                    <a:schemeClr val="hlink"/>
                  </a:solidFill>
                  <a:latin typeface="Times New Roman" pitchFamily="18" charset="0"/>
                </a:rPr>
                <a:t>k</a:t>
              </a:r>
              <a:r>
                <a:rPr lang="en-US" altLang="zh-CN" sz="2400" b="1" baseline="-25000">
                  <a:solidFill>
                    <a:schemeClr val="hlink"/>
                  </a:solidFill>
                  <a:latin typeface="Times New Roman" pitchFamily="18" charset="0"/>
                </a:rPr>
                <a:t>3</a:t>
              </a:r>
            </a:p>
          </p:txBody>
        </p:sp>
        <p:sp>
          <p:nvSpPr>
            <p:cNvPr id="472081" name="Line 17"/>
            <p:cNvSpPr>
              <a:spLocks noChangeShapeType="1"/>
            </p:cNvSpPr>
            <p:nvPr/>
          </p:nvSpPr>
          <p:spPr bwMode="auto">
            <a:xfrm flipH="1">
              <a:off x="144" y="3046"/>
              <a:ext cx="384" cy="480"/>
            </a:xfrm>
            <a:prstGeom prst="line">
              <a:avLst/>
            </a:prstGeom>
            <a:noFill/>
            <a:ln w="19050">
              <a:solidFill>
                <a:srgbClr val="CC3300"/>
              </a:solidFill>
              <a:round/>
              <a:headEnd type="none" w="sm" len="sm"/>
              <a:tailEnd type="none" w="sm" len="sm"/>
            </a:ln>
          </p:spPr>
          <p:txBody>
            <a:bodyPr wrap="none" anchor="ctr"/>
            <a:lstStyle/>
            <a:p>
              <a:endParaRPr lang="zh-CN" altLang="en-US"/>
            </a:p>
          </p:txBody>
        </p:sp>
      </p:grpSp>
      <p:sp>
        <p:nvSpPr>
          <p:cNvPr id="472072" name="Text Box 18"/>
          <p:cNvSpPr txBox="1">
            <a:spLocks noChangeArrowheads="1"/>
          </p:cNvSpPr>
          <p:nvPr/>
        </p:nvSpPr>
        <p:spPr bwMode="auto">
          <a:xfrm>
            <a:off x="1508125" y="5456238"/>
            <a:ext cx="6554788" cy="830262"/>
          </a:xfrm>
          <a:prstGeom prst="rect">
            <a:avLst/>
          </a:prstGeom>
          <a:noFill/>
          <a:ln w="9525">
            <a:noFill/>
            <a:miter lim="800000"/>
            <a:headEnd/>
            <a:tailEnd/>
          </a:ln>
        </p:spPr>
        <p:txBody>
          <a:bodyPr wrap="none">
            <a:spAutoFit/>
          </a:bodyPr>
          <a:lstStyle/>
          <a:p>
            <a:pPr>
              <a:defRPr/>
            </a:pPr>
            <a:r>
              <a:rPr lang="en-US" altLang="zh-CN" sz="2400" dirty="0">
                <a:solidFill>
                  <a:schemeClr val="hlink"/>
                </a:solidFill>
                <a:latin typeface="Times New Roman" pitchFamily="18" charset="0"/>
              </a:rPr>
              <a:t>This tree turns out to be optimal for this set of </a:t>
            </a:r>
            <a:r>
              <a:rPr lang="en-US" altLang="zh-CN" sz="2400" dirty="0">
                <a:solidFill>
                  <a:schemeClr val="hlink"/>
                </a:solidFill>
                <a:latin typeface="Times New Roman" pitchFamily="18" charset="0"/>
              </a:rPr>
              <a:t>keys.</a:t>
            </a:r>
          </a:p>
          <a:p>
            <a:pPr>
              <a:defRPr/>
            </a:pPr>
            <a:r>
              <a:rPr lang="zh-CN" altLang="en-US" sz="2400" dirty="0">
                <a:solidFill>
                  <a:schemeClr val="accent2">
                    <a:lumMod val="75000"/>
                  </a:schemeClr>
                </a:solidFill>
                <a:latin typeface="Times New Roman" pitchFamily="18" charset="0"/>
              </a:rPr>
              <a:t>并非越平衡越好</a:t>
            </a:r>
            <a:endParaRPr lang="en-US" altLang="zh-CN" sz="2400" dirty="0">
              <a:solidFill>
                <a:schemeClr val="accent2">
                  <a:lumMod val="75000"/>
                </a:schemeClr>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Example</a:t>
            </a:r>
          </a:p>
        </p:txBody>
      </p:sp>
      <p:sp>
        <p:nvSpPr>
          <p:cNvPr id="26627" name="Rectangle 3"/>
          <p:cNvSpPr>
            <a:spLocks noGrp="1" noChangeArrowheads="1"/>
          </p:cNvSpPr>
          <p:nvPr>
            <p:ph type="body" idx="1"/>
          </p:nvPr>
        </p:nvSpPr>
        <p:spPr/>
        <p:txBody>
          <a:bodyPr rtlCol="0">
            <a:normAutofit fontScale="92500"/>
          </a:bodyPr>
          <a:lstStyle/>
          <a:p>
            <a:pPr fontAlgn="auto">
              <a:spcAft>
                <a:spcPts val="0"/>
              </a:spcAft>
              <a:buFont typeface="Arial" pitchFamily="34" charset="0"/>
              <a:buChar char="•"/>
              <a:defRPr/>
            </a:pPr>
            <a:r>
              <a:rPr lang="en-US" altLang="zh-CN" b="1" smtClean="0">
                <a:solidFill>
                  <a:srgbClr val="CC3300"/>
                </a:solidFill>
              </a:rPr>
              <a:t>Observations:</a:t>
            </a:r>
          </a:p>
          <a:p>
            <a:pPr lvl="1" fontAlgn="auto">
              <a:spcAft>
                <a:spcPts val="0"/>
              </a:spcAft>
              <a:buFont typeface="Arial" pitchFamily="34" charset="0"/>
              <a:buChar char="–"/>
              <a:defRPr/>
            </a:pPr>
            <a:r>
              <a:rPr lang="en-US" altLang="zh-CN" smtClean="0"/>
              <a:t>Optimal BST </a:t>
            </a:r>
            <a:r>
              <a:rPr lang="en-US" altLang="zh-CN" smtClean="0">
                <a:solidFill>
                  <a:schemeClr val="hlink"/>
                </a:solidFill>
              </a:rPr>
              <a:t>may not</a:t>
            </a:r>
            <a:r>
              <a:rPr lang="en-US" altLang="zh-CN" smtClean="0"/>
              <a:t> have smallest height.</a:t>
            </a:r>
          </a:p>
          <a:p>
            <a:pPr lvl="1" fontAlgn="auto">
              <a:spcAft>
                <a:spcPts val="0"/>
              </a:spcAft>
              <a:buFont typeface="Arial" pitchFamily="34" charset="0"/>
              <a:buChar char="–"/>
              <a:defRPr/>
            </a:pPr>
            <a:r>
              <a:rPr lang="en-US" altLang="zh-CN" smtClean="0"/>
              <a:t>Optimal BST </a:t>
            </a:r>
            <a:r>
              <a:rPr lang="en-US" altLang="zh-CN" smtClean="0">
                <a:solidFill>
                  <a:schemeClr val="hlink"/>
                </a:solidFill>
              </a:rPr>
              <a:t>may not</a:t>
            </a:r>
            <a:r>
              <a:rPr lang="en-US" altLang="zh-CN" smtClean="0"/>
              <a:t> have highest-probability key at root.</a:t>
            </a:r>
          </a:p>
          <a:p>
            <a:pPr fontAlgn="auto">
              <a:spcAft>
                <a:spcPts val="0"/>
              </a:spcAft>
              <a:buFont typeface="Arial" pitchFamily="34" charset="0"/>
              <a:buChar char="•"/>
              <a:defRPr/>
            </a:pPr>
            <a:r>
              <a:rPr lang="en-US" altLang="zh-CN" smtClean="0"/>
              <a:t>Build by exhaustive checking?</a:t>
            </a:r>
          </a:p>
          <a:p>
            <a:pPr lvl="1" fontAlgn="auto">
              <a:spcAft>
                <a:spcPts val="0"/>
              </a:spcAft>
              <a:buFont typeface="Arial" pitchFamily="34" charset="0"/>
              <a:buChar char="–"/>
              <a:defRPr/>
            </a:pPr>
            <a:r>
              <a:rPr lang="en-US" altLang="zh-CN" smtClean="0"/>
              <a:t>Construct each </a:t>
            </a:r>
            <a:r>
              <a:rPr lang="en-US" altLang="zh-CN" i="1" smtClean="0"/>
              <a:t>n</a:t>
            </a:r>
            <a:r>
              <a:rPr lang="en-US" altLang="zh-CN" smtClean="0"/>
              <a:t>-node BST.</a:t>
            </a:r>
          </a:p>
          <a:p>
            <a:pPr lvl="1" fontAlgn="auto">
              <a:spcAft>
                <a:spcPts val="0"/>
              </a:spcAft>
              <a:buFont typeface="Arial" pitchFamily="34" charset="0"/>
              <a:buChar char="–"/>
              <a:defRPr/>
            </a:pPr>
            <a:r>
              <a:rPr lang="en-US" altLang="zh-CN" smtClean="0"/>
              <a:t>For each, </a:t>
            </a:r>
            <a:br>
              <a:rPr lang="en-US" altLang="zh-CN" smtClean="0"/>
            </a:br>
            <a:r>
              <a:rPr lang="en-US" altLang="zh-CN" smtClean="0"/>
              <a:t>     assign keys and compute expected search cost.</a:t>
            </a:r>
          </a:p>
          <a:p>
            <a:pPr lvl="1" fontAlgn="auto">
              <a:spcAft>
                <a:spcPts val="0"/>
              </a:spcAft>
              <a:buFont typeface="Arial" pitchFamily="34" charset="0"/>
              <a:buChar char="–"/>
              <a:defRPr/>
            </a:pPr>
            <a:r>
              <a:rPr lang="en-US" altLang="zh-CN" smtClean="0"/>
              <a:t>But there are </a:t>
            </a:r>
            <a:r>
              <a:rPr lang="en-US" altLang="zh-CN" smtClean="0">
                <a:sym typeface="Symbol" pitchFamily="18" charset="2"/>
              </a:rPr>
              <a:t></a:t>
            </a:r>
            <a:r>
              <a:rPr lang="en-US" altLang="zh-CN" smtClean="0"/>
              <a:t>(4</a:t>
            </a:r>
            <a:r>
              <a:rPr lang="en-US" altLang="zh-CN" i="1" baseline="30000" smtClean="0"/>
              <a:t>n</a:t>
            </a:r>
            <a:r>
              <a:rPr lang="en-US" altLang="zh-CN" i="1" smtClean="0"/>
              <a:t>/n</a:t>
            </a:r>
            <a:r>
              <a:rPr lang="en-US" altLang="zh-CN" sz="2400" baseline="30000" smtClean="0"/>
              <a:t>3</a:t>
            </a:r>
            <a:r>
              <a:rPr lang="en-US" altLang="zh-CN" sz="2400" i="1" baseline="30000" smtClean="0"/>
              <a:t>/</a:t>
            </a:r>
            <a:r>
              <a:rPr lang="en-US" altLang="zh-CN" sz="2400" baseline="30000" smtClean="0"/>
              <a:t>2</a:t>
            </a:r>
            <a:r>
              <a:rPr lang="en-US" altLang="zh-CN" smtClean="0"/>
              <a:t>)</a:t>
            </a:r>
            <a:r>
              <a:rPr lang="en-US" altLang="zh-CN" i="1" smtClean="0"/>
              <a:t> </a:t>
            </a:r>
            <a:r>
              <a:rPr lang="en-US" altLang="zh-CN" smtClean="0"/>
              <a:t>different BSTs with </a:t>
            </a:r>
            <a:r>
              <a:rPr lang="en-US" altLang="zh-CN" i="1" smtClean="0"/>
              <a:t>n </a:t>
            </a:r>
            <a:r>
              <a:rPr lang="en-US" altLang="zh-CN" smtClean="0"/>
              <a:t>nodes.</a:t>
            </a:r>
          </a:p>
          <a:p>
            <a:pPr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27651" name="Rectangle 3"/>
          <p:cNvSpPr>
            <a:spLocks noGrp="1" noChangeArrowheads="1"/>
          </p:cNvSpPr>
          <p:nvPr>
            <p:ph type="body" idx="1"/>
          </p:nvPr>
        </p:nvSpPr>
        <p:spPr/>
        <p:txBody>
          <a:bodyPr rtlCol="0">
            <a:normAutofit fontScale="92500" lnSpcReduction="10000"/>
          </a:bodyPr>
          <a:lstStyle/>
          <a:p>
            <a:pPr fontAlgn="auto">
              <a:lnSpc>
                <a:spcPct val="90000"/>
              </a:lnSpc>
              <a:spcAft>
                <a:spcPts val="0"/>
              </a:spcAft>
              <a:buFont typeface="Arial" pitchFamily="34" charset="0"/>
              <a:buChar char="•"/>
              <a:defRPr/>
            </a:pPr>
            <a:r>
              <a:rPr lang="en-US" altLang="zh-CN" sz="2800" smtClean="0"/>
              <a:t>Any subtree of a BST contains keys in a contiguous range </a:t>
            </a:r>
            <a:r>
              <a:rPr lang="en-US" altLang="zh-CN" sz="2800" i="1" smtClean="0"/>
              <a:t>k</a:t>
            </a:r>
            <a:r>
              <a:rPr lang="en-US" altLang="zh-CN" sz="2800" i="1" baseline="-25000" smtClean="0"/>
              <a:t>i</a:t>
            </a:r>
            <a:r>
              <a:rPr lang="en-US" altLang="zh-CN" sz="2800" i="1" smtClean="0"/>
              <a:t>, ..., k</a:t>
            </a:r>
            <a:r>
              <a:rPr lang="en-US" altLang="zh-CN" sz="2800" i="1" baseline="-25000" smtClean="0"/>
              <a:t>j</a:t>
            </a:r>
            <a:r>
              <a:rPr lang="en-US" altLang="zh-CN" sz="2800" i="1" smtClean="0"/>
              <a:t> </a:t>
            </a:r>
            <a:r>
              <a:rPr lang="en-US" altLang="zh-CN" sz="2800" smtClean="0"/>
              <a:t>for some 1 ≤ </a:t>
            </a:r>
            <a:r>
              <a:rPr lang="en-US" altLang="zh-CN" sz="2800" i="1" smtClean="0"/>
              <a:t>i </a:t>
            </a:r>
            <a:r>
              <a:rPr lang="en-US" altLang="zh-CN" sz="2800" smtClean="0"/>
              <a:t>≤ </a:t>
            </a:r>
            <a:r>
              <a:rPr lang="en-US" altLang="zh-CN" sz="2800" i="1" smtClean="0"/>
              <a:t>j </a:t>
            </a:r>
            <a:r>
              <a:rPr lang="en-US" altLang="zh-CN" sz="2800" smtClean="0"/>
              <a:t>≤ </a:t>
            </a:r>
            <a:r>
              <a:rPr lang="en-US" altLang="zh-CN" sz="2800" i="1" smtClean="0"/>
              <a:t>n</a:t>
            </a:r>
            <a:r>
              <a:rPr lang="en-US" altLang="zh-CN" sz="2800" smtClean="0"/>
              <a:t>.</a:t>
            </a:r>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endParaRPr lang="en-US" altLang="zh-CN" sz="2800" smtClean="0"/>
          </a:p>
          <a:p>
            <a:pPr fontAlgn="auto">
              <a:lnSpc>
                <a:spcPct val="90000"/>
              </a:lnSpc>
              <a:spcAft>
                <a:spcPts val="0"/>
              </a:spcAft>
              <a:buFont typeface="Arial" pitchFamily="34" charset="0"/>
              <a:buChar char="•"/>
              <a:defRPr/>
            </a:pPr>
            <a:r>
              <a:rPr lang="en-US" altLang="zh-CN" sz="2800" smtClean="0"/>
              <a:t>If </a:t>
            </a:r>
            <a:r>
              <a:rPr lang="en-US" altLang="zh-CN" sz="2800" i="1" smtClean="0"/>
              <a:t>T </a:t>
            </a:r>
            <a:r>
              <a:rPr lang="en-US" altLang="zh-CN" sz="2800" smtClean="0"/>
              <a:t>is an optimal BST and </a:t>
            </a:r>
            <a:br>
              <a:rPr lang="en-US" altLang="zh-CN" sz="2800" smtClean="0"/>
            </a:br>
            <a:r>
              <a:rPr lang="en-US" altLang="zh-CN" sz="2800" smtClean="0"/>
              <a:t>     </a:t>
            </a:r>
            <a:r>
              <a:rPr lang="en-US" altLang="zh-CN" sz="2800" i="1" smtClean="0"/>
              <a:t>T </a:t>
            </a:r>
            <a:r>
              <a:rPr lang="en-US" altLang="zh-CN" sz="2800" smtClean="0"/>
              <a:t>contains subtree </a:t>
            </a:r>
            <a:r>
              <a:rPr lang="en-US" altLang="zh-CN" sz="2800" i="1" smtClean="0">
                <a:solidFill>
                  <a:schemeClr val="tx1"/>
                </a:solidFill>
              </a:rPr>
              <a:t>T</a:t>
            </a:r>
            <a:r>
              <a:rPr lang="en-US" altLang="zh-CN" smtClean="0">
                <a:solidFill>
                  <a:schemeClr val="tx1"/>
                </a:solidFill>
                <a:sym typeface="Symbol" pitchFamily="18" charset="2"/>
              </a:rPr>
              <a:t></a:t>
            </a:r>
            <a:r>
              <a:rPr lang="en-US" altLang="zh-CN" sz="2800" smtClean="0">
                <a:solidFill>
                  <a:schemeClr val="tx1"/>
                </a:solidFill>
              </a:rPr>
              <a:t> </a:t>
            </a:r>
            <a:r>
              <a:rPr lang="en-US" altLang="zh-CN" sz="2800" smtClean="0"/>
              <a:t>with keys </a:t>
            </a:r>
            <a:r>
              <a:rPr lang="en-US" altLang="zh-CN" sz="2800" i="1" smtClean="0"/>
              <a:t>k</a:t>
            </a:r>
            <a:r>
              <a:rPr lang="en-US" altLang="zh-CN" sz="2800" i="1" baseline="-25000" smtClean="0"/>
              <a:t>i</a:t>
            </a:r>
            <a:r>
              <a:rPr lang="en-US" altLang="zh-CN" sz="2800" i="1" smtClean="0"/>
              <a:t>, ... ,k</a:t>
            </a:r>
            <a:r>
              <a:rPr lang="en-US" altLang="zh-CN" sz="2800" i="1" baseline="-25000" smtClean="0"/>
              <a:t>j</a:t>
            </a:r>
            <a:r>
              <a:rPr lang="en-US" altLang="zh-CN" sz="2800" i="1" smtClean="0"/>
              <a:t> </a:t>
            </a:r>
            <a:r>
              <a:rPr lang="en-US" altLang="zh-CN" sz="2800" smtClean="0"/>
              <a:t>, </a:t>
            </a:r>
            <a:br>
              <a:rPr lang="en-US" altLang="zh-CN" sz="2800" smtClean="0"/>
            </a:br>
            <a:r>
              <a:rPr lang="en-US" altLang="zh-CN" sz="2800" smtClean="0"/>
              <a:t>        then </a:t>
            </a:r>
            <a:r>
              <a:rPr lang="en-US" altLang="zh-CN" sz="2800" i="1" smtClean="0"/>
              <a:t>T</a:t>
            </a:r>
            <a:r>
              <a:rPr lang="en-US" altLang="zh-CN" smtClean="0">
                <a:solidFill>
                  <a:schemeClr val="tx1"/>
                </a:solidFill>
                <a:sym typeface="Symbol" pitchFamily="18" charset="2"/>
              </a:rPr>
              <a:t></a:t>
            </a:r>
            <a:r>
              <a:rPr lang="en-US" altLang="zh-CN" sz="2800" i="1" smtClean="0"/>
              <a:t> </a:t>
            </a:r>
            <a:r>
              <a:rPr lang="en-US" altLang="zh-CN" sz="2800" smtClean="0"/>
              <a:t>must be an optimal BST for keys </a:t>
            </a:r>
            <a:r>
              <a:rPr lang="en-US" altLang="zh-CN" sz="2800" i="1" smtClean="0"/>
              <a:t>k</a:t>
            </a:r>
            <a:r>
              <a:rPr lang="en-US" altLang="zh-CN" sz="2800" i="1" baseline="-25000" smtClean="0"/>
              <a:t>i</a:t>
            </a:r>
            <a:r>
              <a:rPr lang="en-US" altLang="zh-CN" sz="2800" i="1" smtClean="0"/>
              <a:t>, ..., k</a:t>
            </a:r>
            <a:r>
              <a:rPr lang="en-US" altLang="zh-CN" sz="2800" i="1" baseline="-25000" smtClean="0"/>
              <a:t>j</a:t>
            </a:r>
            <a:r>
              <a:rPr lang="en-US" altLang="zh-CN" sz="2800" smtClean="0"/>
              <a:t>.</a:t>
            </a:r>
          </a:p>
          <a:p>
            <a:pPr fontAlgn="auto">
              <a:lnSpc>
                <a:spcPct val="90000"/>
              </a:lnSpc>
              <a:spcAft>
                <a:spcPts val="0"/>
              </a:spcAft>
              <a:buFont typeface="Arial" pitchFamily="34" charset="0"/>
              <a:buChar char="•"/>
              <a:defRPr/>
            </a:pPr>
            <a:r>
              <a:rPr lang="en-US" altLang="zh-CN" sz="2800" b="1" smtClean="0">
                <a:solidFill>
                  <a:srgbClr val="CC3300"/>
                </a:solidFill>
              </a:rPr>
              <a:t>Proof:</a:t>
            </a:r>
            <a:r>
              <a:rPr lang="en-US" altLang="zh-CN" sz="2800" b="1" i="1" smtClean="0"/>
              <a:t> </a:t>
            </a:r>
            <a:r>
              <a:rPr lang="en-US" altLang="zh-CN" sz="2800" smtClean="0"/>
              <a:t>Cut and paste.</a:t>
            </a:r>
          </a:p>
          <a:p>
            <a:pPr fontAlgn="auto">
              <a:lnSpc>
                <a:spcPct val="90000"/>
              </a:lnSpc>
              <a:spcAft>
                <a:spcPts val="0"/>
              </a:spcAft>
              <a:buFont typeface="Arial" pitchFamily="34" charset="0"/>
              <a:buChar char="•"/>
              <a:defRPr/>
            </a:pPr>
            <a:endParaRPr lang="en-US" altLang="zh-CN" sz="2400" smtClean="0"/>
          </a:p>
        </p:txBody>
      </p:sp>
      <p:sp>
        <p:nvSpPr>
          <p:cNvPr id="474115" name="AutoShape 4"/>
          <p:cNvSpPr>
            <a:spLocks noChangeArrowheads="1"/>
          </p:cNvSpPr>
          <p:nvPr/>
        </p:nvSpPr>
        <p:spPr bwMode="auto">
          <a:xfrm>
            <a:off x="1143000" y="2286000"/>
            <a:ext cx="1905000" cy="1600200"/>
          </a:xfrm>
          <a:prstGeom prst="flowChartExtract">
            <a:avLst/>
          </a:prstGeom>
          <a:solidFill>
            <a:srgbClr val="CCECFF"/>
          </a:solidFill>
          <a:ln w="12700">
            <a:solidFill>
              <a:schemeClr val="tx1"/>
            </a:solidFill>
            <a:miter lim="800000"/>
            <a:headEnd type="none" w="sm" len="sm"/>
            <a:tailEnd type="none" w="sm" len="sm"/>
          </a:ln>
        </p:spPr>
        <p:txBody>
          <a:bodyPr wrap="none" anchor="ctr"/>
          <a:lstStyle/>
          <a:p>
            <a:pPr algn="ctr"/>
            <a:endParaRPr lang="zh-CN" altLang="zh-CN">
              <a:latin typeface="Calibri" pitchFamily="34" charset="0"/>
            </a:endParaRPr>
          </a:p>
        </p:txBody>
      </p:sp>
      <p:sp>
        <p:nvSpPr>
          <p:cNvPr id="474116" name="AutoShape 5"/>
          <p:cNvSpPr>
            <a:spLocks noChangeArrowheads="1"/>
          </p:cNvSpPr>
          <p:nvPr/>
        </p:nvSpPr>
        <p:spPr bwMode="auto">
          <a:xfrm>
            <a:off x="1524000" y="2895600"/>
            <a:ext cx="1143000" cy="990600"/>
          </a:xfrm>
          <a:prstGeom prst="flowChartExtract">
            <a:avLst/>
          </a:prstGeom>
          <a:solidFill>
            <a:schemeClr val="hlink"/>
          </a:solidFill>
          <a:ln w="12700">
            <a:solidFill>
              <a:schemeClr val="tx1"/>
            </a:solidFill>
            <a:miter lim="800000"/>
            <a:headEnd type="none" w="sm" len="sm"/>
            <a:tailEnd type="none" w="sm" len="sm"/>
          </a:ln>
        </p:spPr>
        <p:txBody>
          <a:bodyPr wrap="none" anchor="ctr"/>
          <a:lstStyle/>
          <a:p>
            <a:endParaRPr lang="zh-CN" altLang="en-US">
              <a:latin typeface="Calibri" pitchFamily="34" charset="0"/>
            </a:endParaRPr>
          </a:p>
        </p:txBody>
      </p:sp>
      <p:sp>
        <p:nvSpPr>
          <p:cNvPr id="474117" name="Text Box 7"/>
          <p:cNvSpPr txBox="1">
            <a:spLocks noChangeArrowheads="1"/>
          </p:cNvSpPr>
          <p:nvPr/>
        </p:nvSpPr>
        <p:spPr bwMode="auto">
          <a:xfrm>
            <a:off x="1905000" y="2438400"/>
            <a:ext cx="369888" cy="457200"/>
          </a:xfrm>
          <a:prstGeom prst="rect">
            <a:avLst/>
          </a:prstGeom>
          <a:noFill/>
          <a:ln w="9525">
            <a:noFill/>
            <a:miter lim="800000"/>
            <a:headEnd/>
            <a:tailEnd/>
          </a:ln>
        </p:spPr>
        <p:txBody>
          <a:bodyPr wrap="none">
            <a:spAutoFit/>
          </a:bodyPr>
          <a:lstStyle/>
          <a:p>
            <a:r>
              <a:rPr lang="en-US" altLang="zh-CN" sz="2400" b="1" i="1">
                <a:latin typeface="Times New Roman" pitchFamily="18" charset="0"/>
              </a:rPr>
              <a:t>T</a:t>
            </a:r>
          </a:p>
        </p:txBody>
      </p:sp>
      <p:sp>
        <p:nvSpPr>
          <p:cNvPr id="474118" name="Text Box 9"/>
          <p:cNvSpPr txBox="1">
            <a:spLocks noChangeArrowheads="1"/>
          </p:cNvSpPr>
          <p:nvPr/>
        </p:nvSpPr>
        <p:spPr bwMode="auto">
          <a:xfrm>
            <a:off x="1905000" y="3276600"/>
            <a:ext cx="609600" cy="457200"/>
          </a:xfrm>
          <a:prstGeom prst="rect">
            <a:avLst/>
          </a:prstGeom>
          <a:noFill/>
          <a:ln w="9525">
            <a:noFill/>
            <a:miter lim="800000"/>
            <a:headEnd/>
            <a:tailEnd/>
          </a:ln>
        </p:spPr>
        <p:txBody>
          <a:bodyPr>
            <a:spAutoFit/>
          </a:bodyPr>
          <a:lstStyle/>
          <a:p>
            <a:r>
              <a:rPr lang="en-US" altLang="zh-CN" sz="2400" i="1">
                <a:solidFill>
                  <a:schemeClr val="bg1"/>
                </a:solidFill>
                <a:latin typeface="Times New Roman" pitchFamily="18" charset="0"/>
              </a:rPr>
              <a:t>T</a:t>
            </a:r>
            <a:r>
              <a:rPr lang="en-US" altLang="zh-CN" sz="2400">
                <a:solidFill>
                  <a:schemeClr val="bg1"/>
                </a:solidFill>
                <a:latin typeface="Times New Roman" pitchFamily="18" charset="0"/>
                <a:sym typeface="Symbol" pitchFamily="18" charset="2"/>
              </a:rPr>
              <a:t></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vel">
  <a:themeElements>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vel">
  <a:themeElements>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46</TotalTime>
  <Words>6377</Words>
  <Application>Microsoft Office PowerPoint</Application>
  <PresentationFormat>全屏显示(4:3)</PresentationFormat>
  <Paragraphs>935</Paragraphs>
  <Slides>120</Slides>
  <Notes>20</Notes>
  <HiddenSlides>0</HiddenSlides>
  <MMClips>0</MMClips>
  <ScaleCrop>false</ScaleCrop>
  <HeadingPairs>
    <vt:vector size="8" baseType="variant">
      <vt:variant>
        <vt:lpstr>已用的字体</vt:lpstr>
      </vt:variant>
      <vt:variant>
        <vt:i4>20</vt:i4>
      </vt:variant>
      <vt:variant>
        <vt:lpstr>演示文稿设计模板</vt:lpstr>
      </vt:variant>
      <vt:variant>
        <vt:i4>18</vt:i4>
      </vt:variant>
      <vt:variant>
        <vt:lpstr>嵌入 OLE 服务器</vt:lpstr>
      </vt:variant>
      <vt:variant>
        <vt:i4>4</vt:i4>
      </vt:variant>
      <vt:variant>
        <vt:lpstr>幻灯片标题</vt:lpstr>
      </vt:variant>
      <vt:variant>
        <vt:i4>120</vt:i4>
      </vt:variant>
    </vt:vector>
  </HeadingPairs>
  <TitlesOfParts>
    <vt:vector size="162" baseType="lpstr">
      <vt:lpstr>Arial</vt:lpstr>
      <vt:lpstr>宋体</vt:lpstr>
      <vt:lpstr>Calibri</vt:lpstr>
      <vt:lpstr>Times New Roman</vt:lpstr>
      <vt:lpstr>Garamond</vt:lpstr>
      <vt:lpstr>Verdana</vt:lpstr>
      <vt:lpstr>Wingdings</vt:lpstr>
      <vt:lpstr>华文中宋</vt:lpstr>
      <vt:lpstr>Georgia</vt:lpstr>
      <vt:lpstr>华文楷体</vt:lpstr>
      <vt:lpstr>楷体_GB2312</vt:lpstr>
      <vt:lpstr>华文行楷</vt:lpstr>
      <vt:lpstr>Tahoma</vt:lpstr>
      <vt:lpstr>楷体</vt:lpstr>
      <vt:lpstr>Monotype Sorts</vt:lpstr>
      <vt:lpstr>Symbol</vt:lpstr>
      <vt:lpstr>黑体</vt:lpstr>
      <vt:lpstr>MTSYN</vt:lpstr>
      <vt:lpstr>幼圆</vt:lpstr>
      <vt:lpstr>Arial Unicode MS</vt:lpstr>
      <vt:lpstr>PowerPoint 2010 简介</vt:lpstr>
      <vt:lpstr>默认设计模板</vt:lpstr>
      <vt:lpstr>Level</vt:lpstr>
      <vt:lpstr>1_Level</vt:lpstr>
      <vt:lpstr>PowerPoint 2010 简介</vt:lpstr>
      <vt:lpstr>PowerPoint 2010 简介</vt:lpstr>
      <vt:lpstr>PowerPoint 2010 简介</vt:lpstr>
      <vt:lpstr>PowerPoint 2010 简介</vt:lpstr>
      <vt:lpstr>PowerPoint 2010 简介</vt:lpstr>
      <vt:lpstr>PowerPoint 2010 简介</vt:lpstr>
      <vt:lpstr>PowerPoint 2010 简介</vt:lpstr>
      <vt:lpstr>PowerPoint 2010 简介</vt:lpstr>
      <vt:lpstr>PowerPoint 2010 简介</vt:lpstr>
      <vt:lpstr>PowerPoint 2010 简介</vt:lpstr>
      <vt:lpstr>PowerPoint 2010 简介</vt:lpstr>
      <vt:lpstr>PowerPoint 2010 简介</vt:lpstr>
      <vt:lpstr>PowerPoint 2010 简介</vt:lpstr>
      <vt:lpstr>1_Level</vt:lpstr>
      <vt:lpstr>Photo Editor 照片</vt:lpstr>
      <vt:lpstr>公式</vt:lpstr>
      <vt:lpstr>Equation</vt:lpstr>
      <vt:lpstr>数式</vt:lpstr>
      <vt:lpstr>Algorithm Analysis &amp; Design  Introduction to Algorithm</vt:lpstr>
      <vt:lpstr>DYNAMIC PROGRAMMING</vt:lpstr>
      <vt:lpstr>幻灯片 3</vt:lpstr>
      <vt:lpstr>幻灯片 4</vt:lpstr>
      <vt:lpstr>幻灯片 5</vt:lpstr>
      <vt:lpstr>幻灯片 6</vt:lpstr>
      <vt:lpstr>幻灯片 7</vt:lpstr>
      <vt:lpstr>幻灯片 8</vt:lpstr>
      <vt:lpstr>幻灯片 9</vt:lpstr>
      <vt:lpstr>幻灯片 10</vt:lpstr>
      <vt:lpstr>幻灯片 11</vt:lpstr>
      <vt:lpstr>幻灯片 12</vt:lpstr>
      <vt:lpstr>Homework</vt:lpstr>
      <vt:lpstr>Knapsack Problem</vt:lpstr>
      <vt:lpstr>  The Knapsack Problem</vt:lpstr>
      <vt:lpstr>0-1 Knapsack problem</vt:lpstr>
      <vt:lpstr>0-1 Knapsack problem: a picture</vt:lpstr>
      <vt:lpstr>The Knapsack Problem</vt:lpstr>
      <vt:lpstr>幻灯片 19</vt:lpstr>
      <vt:lpstr>幻灯片 20</vt:lpstr>
      <vt:lpstr>0-1 Knapsack problem: brute-force approach</vt:lpstr>
      <vt:lpstr>0-1 Knapsack problem: brute-force approach</vt:lpstr>
      <vt:lpstr>Defining a Subproblem </vt:lpstr>
      <vt:lpstr>Defining a Subproblem</vt:lpstr>
      <vt:lpstr>Defining a Subproblem (continued)</vt:lpstr>
      <vt:lpstr>幻灯片 26</vt:lpstr>
      <vt:lpstr>幻灯片 27</vt:lpstr>
      <vt:lpstr>Knapsack Algorithm</vt:lpstr>
      <vt:lpstr>Exercise in Class: 0-1 Knapsack Problem</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Implementation</vt:lpstr>
      <vt:lpstr>幻灯片 49</vt:lpstr>
      <vt:lpstr>幻灯片 50</vt:lpstr>
      <vt:lpstr>Analysis</vt:lpstr>
      <vt:lpstr>Extracting Optimum Sequence</vt:lpstr>
      <vt:lpstr>幻灯片 53</vt:lpstr>
      <vt:lpstr>Mult (A, i, j)</vt:lpstr>
      <vt:lpstr>幻灯片 55</vt:lpstr>
      <vt:lpstr>Finding a Recursive Solution</vt:lpstr>
      <vt:lpstr>Steps in DP: Step 1</vt:lpstr>
      <vt:lpstr>DP Step 2</vt:lpstr>
      <vt:lpstr>DP Step 3</vt:lpstr>
      <vt:lpstr>DP Step 4</vt:lpstr>
      <vt:lpstr>Matrix-Chain-Order(p)</vt:lpstr>
      <vt:lpstr>Homework</vt:lpstr>
      <vt:lpstr>Elements of Dynamic Programming</vt:lpstr>
      <vt:lpstr>Optimal Substructure</vt:lpstr>
      <vt:lpstr>Optimal Substructure</vt:lpstr>
      <vt:lpstr>Optimal Substucture</vt:lpstr>
      <vt:lpstr>幻灯片 67</vt:lpstr>
      <vt:lpstr>Overlapping Subproblems</vt:lpstr>
      <vt:lpstr>Dynamic Programming</vt:lpstr>
      <vt:lpstr>Elements of DP Algorithms</vt:lpstr>
      <vt:lpstr>Applicability to Optimization Problems</vt:lpstr>
      <vt:lpstr>Homework</vt:lpstr>
      <vt:lpstr>Longest Common Subsequence</vt:lpstr>
      <vt:lpstr>Naïve Algorithm</vt:lpstr>
      <vt:lpstr>Optimal Substructure</vt:lpstr>
      <vt:lpstr>Optimal Substructure</vt:lpstr>
      <vt:lpstr>Optimal Substructure</vt:lpstr>
      <vt:lpstr>Recursive Solution</vt:lpstr>
      <vt:lpstr>Recursive Solution</vt:lpstr>
      <vt:lpstr>Recursive Solution</vt:lpstr>
      <vt:lpstr>Computing the length of an LCS</vt:lpstr>
      <vt:lpstr>Constructing an LCS</vt:lpstr>
      <vt:lpstr>幻灯片 83</vt:lpstr>
      <vt:lpstr>Homework</vt:lpstr>
      <vt:lpstr>最大子段和</vt:lpstr>
      <vt:lpstr>算法1  顺序求和+比较</vt:lpstr>
      <vt:lpstr>算法2  分治策略</vt:lpstr>
      <vt:lpstr>算法2  MaxSubSum</vt:lpstr>
      <vt:lpstr>算法3：动态规划</vt:lpstr>
      <vt:lpstr>算法3：MaxSum</vt:lpstr>
      <vt:lpstr>凸多边形的三角划分</vt:lpstr>
      <vt:lpstr>递推方程</vt:lpstr>
      <vt:lpstr>算法分析</vt:lpstr>
      <vt:lpstr>Optimal Binary Search Trees</vt:lpstr>
      <vt:lpstr>Expected Search Cost</vt:lpstr>
      <vt:lpstr>Example</vt:lpstr>
      <vt:lpstr>Example</vt:lpstr>
      <vt:lpstr>Example</vt:lpstr>
      <vt:lpstr>Optimal Substructure</vt:lpstr>
      <vt:lpstr>Optimal Substructure</vt:lpstr>
      <vt:lpstr>Recursive Solution</vt:lpstr>
      <vt:lpstr>Recursive Solution</vt:lpstr>
      <vt:lpstr>Computing an Optimal Solution</vt:lpstr>
      <vt:lpstr>Pseudo-code</vt:lpstr>
      <vt:lpstr>Homework</vt:lpstr>
      <vt:lpstr>幻灯片 106</vt:lpstr>
      <vt:lpstr>基本思想</vt:lpstr>
      <vt:lpstr>幻灯片 108</vt:lpstr>
      <vt:lpstr>幻灯片 109</vt:lpstr>
      <vt:lpstr>幻灯片 110</vt:lpstr>
      <vt:lpstr>幻灯片 111</vt:lpstr>
      <vt:lpstr>Sequence Alignment</vt:lpstr>
      <vt:lpstr>幻灯片 113</vt:lpstr>
      <vt:lpstr>幻灯片 114</vt:lpstr>
      <vt:lpstr>图像压缩</vt:lpstr>
      <vt:lpstr>实例</vt:lpstr>
      <vt:lpstr>算法设计</vt:lpstr>
      <vt:lpstr>算法</vt:lpstr>
      <vt:lpstr>（问题）有m排n列的柱桩，每一排的柱桩从左向右标号为1,2,…,n，且在每个柱桩上预先放好价值不一样的宝石。现在有位杂技演员从第一排的第1号柱桩开始跳跃，每次都必须跳到下一排的柱桩上，且每次跳跃最多只能向左或向右移动一个桩子。也就是说如果现在杂技演员站在第j号桩上，那么他可跳到下一排的第j号桩上，也可跳到下一排的第j-1 (if j&gt;1)或者 j+1 (if j&lt;n) 号桩上，并得到桩上的宝石。计算出一条最佳的跳跃顺序，使杂技演员获得的宝石的总价值最大。 （输入） 4  4                （4排4列的柱桩，空格隔开） 1,1, 1, 1           （放在第1排各桩上的宝石价值，逗号隔开） 1, 5, 1, 1            。 2 ,1, 10, 1          。 20 ,1, 1, 1       （放在第4排各桩上的宝石价值）  （输出） 28        （最大价值） 1             (开始位置，固定) 2             (在第二排的位置) 1             (在第三排的位置) 1             (在第四排的位置)   </vt:lpstr>
      <vt:lpstr>  要求： a.单人独立完成； b.提交名为 学号_姓名_SA.rar 的压缩文件，含如下内容：1). 完整的源码 2).不依赖于IDE环境的可执行文件及测试数据 3).电子版本项目报告，报告中至少包括对算法思想、递推方程式及该问题的最优子结构性质、程序结构的描述以及计算复杂度分析, 以及测试结果 c. 第15周交（每班统一U盘拷贝)  说明： 1. 不依赖于IDE环境的可执行文件指exe及其支持dll，测试数据均在同一目录中，在任意一台Win XP机器上直接双击exe即可运行。 2. 测试数据不少于20排20列，按照前述的格式放在test.txt文件里，执行结果存入output.txt文件里  参考资料：     Algorithm Design,  Jon Kleiberg.  Eva Tardos,  Cornell University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
  <cp:lastModifiedBy/>
  <cp:revision>37</cp:revision>
  <dcterms:created xsi:type="dcterms:W3CDTF">2010-11-18T06:31:59Z</dcterms:created>
  <dcterms:modified xsi:type="dcterms:W3CDTF">2014-10-23T03:01:01Z</dcterms:modified>
</cp:coreProperties>
</file>