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75" r:id="rId2"/>
    <p:sldMasterId id="2147483689" r:id="rId3"/>
  </p:sldMasterIdLst>
  <p:notesMasterIdLst>
    <p:notesMasterId r:id="rId106"/>
  </p:notesMasterIdLst>
  <p:sldIdLst>
    <p:sldId id="416" r:id="rId4"/>
    <p:sldId id="316" r:id="rId5"/>
    <p:sldId id="473" r:id="rId6"/>
    <p:sldId id="474" r:id="rId7"/>
    <p:sldId id="476" r:id="rId8"/>
    <p:sldId id="478" r:id="rId9"/>
    <p:sldId id="480" r:id="rId10"/>
    <p:sldId id="479" r:id="rId11"/>
    <p:sldId id="481" r:id="rId12"/>
    <p:sldId id="482" r:id="rId13"/>
    <p:sldId id="483" r:id="rId14"/>
    <p:sldId id="484"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98" r:id="rId29"/>
    <p:sldId id="499" r:id="rId30"/>
    <p:sldId id="500" r:id="rId31"/>
    <p:sldId id="501" r:id="rId32"/>
    <p:sldId id="502" r:id="rId33"/>
    <p:sldId id="503" r:id="rId34"/>
    <p:sldId id="504" r:id="rId35"/>
    <p:sldId id="505" r:id="rId36"/>
    <p:sldId id="506" r:id="rId37"/>
    <p:sldId id="507" r:id="rId38"/>
    <p:sldId id="508" r:id="rId39"/>
    <p:sldId id="509" r:id="rId40"/>
    <p:sldId id="510" r:id="rId41"/>
    <p:sldId id="511" r:id="rId42"/>
    <p:sldId id="512" r:id="rId43"/>
    <p:sldId id="513" r:id="rId44"/>
    <p:sldId id="514" r:id="rId45"/>
    <p:sldId id="515" r:id="rId46"/>
    <p:sldId id="516" r:id="rId47"/>
    <p:sldId id="517" r:id="rId48"/>
    <p:sldId id="518" r:id="rId49"/>
    <p:sldId id="519" r:id="rId50"/>
    <p:sldId id="520" r:id="rId51"/>
    <p:sldId id="521" r:id="rId52"/>
    <p:sldId id="522" r:id="rId53"/>
    <p:sldId id="523" r:id="rId54"/>
    <p:sldId id="524" r:id="rId55"/>
    <p:sldId id="525" r:id="rId56"/>
    <p:sldId id="592" r:id="rId57"/>
    <p:sldId id="593" r:id="rId58"/>
    <p:sldId id="594" r:id="rId59"/>
    <p:sldId id="595" r:id="rId60"/>
    <p:sldId id="596" r:id="rId61"/>
    <p:sldId id="597" r:id="rId62"/>
    <p:sldId id="598" r:id="rId63"/>
    <p:sldId id="599" r:id="rId64"/>
    <p:sldId id="600" r:id="rId65"/>
    <p:sldId id="601" r:id="rId66"/>
    <p:sldId id="602" r:id="rId67"/>
    <p:sldId id="606" r:id="rId68"/>
    <p:sldId id="603" r:id="rId69"/>
    <p:sldId id="604" r:id="rId70"/>
    <p:sldId id="605" r:id="rId71"/>
    <p:sldId id="575" r:id="rId72"/>
    <p:sldId id="577" r:id="rId73"/>
    <p:sldId id="576" r:id="rId74"/>
    <p:sldId id="579" r:id="rId75"/>
    <p:sldId id="580" r:id="rId76"/>
    <p:sldId id="582" r:id="rId77"/>
    <p:sldId id="584" r:id="rId78"/>
    <p:sldId id="585" r:id="rId79"/>
    <p:sldId id="586" r:id="rId80"/>
    <p:sldId id="587" r:id="rId81"/>
    <p:sldId id="588" r:id="rId82"/>
    <p:sldId id="608" r:id="rId83"/>
    <p:sldId id="607" r:id="rId84"/>
    <p:sldId id="589" r:id="rId85"/>
    <p:sldId id="590" r:id="rId86"/>
    <p:sldId id="591" r:id="rId87"/>
    <p:sldId id="624" r:id="rId88"/>
    <p:sldId id="625" r:id="rId89"/>
    <p:sldId id="626" r:id="rId90"/>
    <p:sldId id="609" r:id="rId91"/>
    <p:sldId id="610" r:id="rId92"/>
    <p:sldId id="611" r:id="rId93"/>
    <p:sldId id="612" r:id="rId94"/>
    <p:sldId id="613" r:id="rId95"/>
    <p:sldId id="614" r:id="rId96"/>
    <p:sldId id="615" r:id="rId97"/>
    <p:sldId id="616" r:id="rId98"/>
    <p:sldId id="617" r:id="rId99"/>
    <p:sldId id="618" r:id="rId100"/>
    <p:sldId id="619" r:id="rId101"/>
    <p:sldId id="620" r:id="rId102"/>
    <p:sldId id="621" r:id="rId103"/>
    <p:sldId id="622" r:id="rId104"/>
    <p:sldId id="623" r:id="rId10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CA0F"/>
    <a:srgbClr val="3721D9"/>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3554" autoAdjust="0"/>
  </p:normalViewPr>
  <p:slideViewPr>
    <p:cSldViewPr>
      <p:cViewPr>
        <p:scale>
          <a:sx n="60" d="100"/>
          <a:sy n="60" d="100"/>
        </p:scale>
        <p:origin x="-1524" y="-31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presProps" Target="presProps.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theme" Target="theme/theme1.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_rels/viewProps.xml.rels><?xml version="1.0" encoding="UTF-8" standalone="yes"?>
<Relationships xmlns="http://schemas.openxmlformats.org/package/2006/relationships"><Relationship Id="rId3" Type="http://schemas.openxmlformats.org/officeDocument/2006/relationships/slide" Target="slides/slide95.xml"/><Relationship Id="rId2" Type="http://schemas.openxmlformats.org/officeDocument/2006/relationships/slide" Target="slides/slide87.xml"/><Relationship Id="rId1" Type="http://schemas.openxmlformats.org/officeDocument/2006/relationships/slide" Target="slides/slide8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latinLnBrk="0">
              <a:spcBef>
                <a:spcPts val="0"/>
              </a:spcBef>
              <a:spcAft>
                <a:spcPts val="0"/>
              </a:spcAft>
              <a:defRPr lang="zh-CN"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latinLnBrk="0">
              <a:spcBef>
                <a:spcPts val="0"/>
              </a:spcBef>
              <a:spcAft>
                <a:spcPts val="0"/>
              </a:spcAft>
              <a:defRPr lang="zh-CN" sz="1200">
                <a:latin typeface="+mn-lt"/>
                <a:ea typeface="+mn-ea"/>
              </a:defRPr>
            </a:lvl1pPr>
          </a:lstStyle>
          <a:p>
            <a:pPr>
              <a:defRPr/>
            </a:pPr>
            <a:fld id="{D358FE6E-BC4F-4192-B15F-EB1942710A54}" type="datetimeFigureOut">
              <a:rPr altLang="en-US"/>
              <a:pPr>
                <a:defRPr/>
              </a:pPr>
              <a:t>2014-10-27</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latinLnBrk="0">
              <a:spcBef>
                <a:spcPts val="0"/>
              </a:spcBef>
              <a:spcAft>
                <a:spcPts val="0"/>
              </a:spcAft>
              <a:defRPr lang="zh-CN"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latinLnBrk="0">
              <a:spcBef>
                <a:spcPts val="0"/>
              </a:spcBef>
              <a:spcAft>
                <a:spcPts val="0"/>
              </a:spcAft>
              <a:defRPr lang="zh-CN" sz="1200">
                <a:latin typeface="+mn-lt"/>
                <a:ea typeface="+mn-ea"/>
              </a:defRPr>
            </a:lvl1pPr>
          </a:lstStyle>
          <a:p>
            <a:pPr>
              <a:defRPr/>
            </a:pPr>
            <a:fld id="{C65C0273-6413-4766-A378-E6A941DF5250}" type="slidenum">
              <a:rPr lang="en-US" altLang="zh-CN"/>
              <a:pPr>
                <a:defRPr/>
              </a:pPr>
              <a:t>‹#›</a:t>
            </a:fld>
            <a:endParaRPr/>
          </a:p>
        </p:txBody>
      </p:sp>
    </p:spTree>
    <p:extLst>
      <p:ext uri="{BB962C8B-B14F-4D97-AF65-F5344CB8AC3E}">
        <p14:creationId xmlns:p14="http://schemas.microsoft.com/office/powerpoint/2010/main" val="41822876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altLang="en-US" smtClean="0">
                <a:ea typeface="宋体" charset="-122"/>
              </a:rPr>
              <a:t>本人是国际视觉电生理学会</a:t>
            </a:r>
            <a:r>
              <a:rPr lang="en-US" altLang="zh-CN" smtClean="0"/>
              <a:t>(ISCEV)</a:t>
            </a:r>
            <a:r>
              <a:rPr altLang="en-US" smtClean="0">
                <a:ea typeface="宋体" charset="-122"/>
              </a:rPr>
              <a:t>的会员。</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FE27CC-F314-4FDB-A512-784017728BB7}" type="slidenum">
              <a:rPr lang="en-US" altLang="zh-CN" smtClean="0"/>
              <a:pPr fontAlgn="base">
                <a:spcBef>
                  <a:spcPct val="0"/>
                </a:spcBef>
                <a:spcAft>
                  <a:spcPct val="0"/>
                </a:spcAft>
                <a:defRPr/>
              </a:pPr>
              <a:t>1</a:t>
            </a:fld>
            <a:endParaRPr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altLang="zh-CN" smtClean="0"/>
          </a:p>
        </p:txBody>
      </p:sp>
      <p:sp>
        <p:nvSpPr>
          <p:cNvPr id="430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ACD007-3150-4A36-9EEA-B47AD834630B}" type="slidenum">
              <a:rPr lang="en-US" altLang="zh-CN" smtClean="0"/>
              <a:pPr fontAlgn="base">
                <a:spcBef>
                  <a:spcPct val="0"/>
                </a:spcBef>
                <a:spcAft>
                  <a:spcPct val="0"/>
                </a:spcAft>
                <a:defRPr/>
              </a:pPr>
              <a:t>2</a:t>
            </a:fld>
            <a:endParaRPr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a:lstStyle/>
          <a:p>
            <a:endParaRPr lang="zh-CN" altLang="en-US"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srcRect/>
          <a:stretch>
            <a:fillRect/>
          </a:stretch>
        </p:blipFill>
        <p:spPr bwMode="auto">
          <a:xfrm>
            <a:off x="20638" y="20638"/>
            <a:ext cx="3498850" cy="2825750"/>
          </a:xfrm>
          <a:prstGeom prst="rect">
            <a:avLst/>
          </a:prstGeom>
          <a:noFill/>
          <a:ln w="9525">
            <a:noFill/>
            <a:miter lim="800000"/>
            <a:headEnd/>
            <a:tailEnd/>
          </a:ln>
        </p:spPr>
      </p:pic>
      <p:pic>
        <p:nvPicPr>
          <p:cNvPr id="5" name="Picture 7"/>
          <p:cNvPicPr>
            <a:picLocks noChangeAspect="1"/>
          </p:cNvPicPr>
          <p:nvPr userDrawn="1"/>
        </p:nvPicPr>
        <p:blipFill>
          <a:blip r:embed="rId3"/>
          <a:srcRect/>
          <a:stretch>
            <a:fillRect/>
          </a:stretch>
        </p:blipFill>
        <p:spPr bwMode="auto">
          <a:xfrm>
            <a:off x="3503613" y="20638"/>
            <a:ext cx="5624512" cy="2825750"/>
          </a:xfrm>
          <a:prstGeom prst="rect">
            <a:avLst/>
          </a:prstGeom>
          <a:noFill/>
          <a:ln w="9525">
            <a:noFill/>
            <a:miter lim="800000"/>
            <a:headEnd/>
            <a:tailEnd/>
          </a:ln>
        </p:spPr>
      </p:pic>
      <p:pic>
        <p:nvPicPr>
          <p:cNvPr id="6" name="Picture 8"/>
          <p:cNvPicPr>
            <a:picLocks noChangeAspect="1"/>
          </p:cNvPicPr>
          <p:nvPr userDrawn="1"/>
        </p:nvPicPr>
        <p:blipFill>
          <a:blip r:embed="rId4"/>
          <a:srcRect/>
          <a:stretch>
            <a:fillRect/>
          </a:stretch>
        </p:blipFill>
        <p:spPr bwMode="auto">
          <a:xfrm>
            <a:off x="20638" y="2817813"/>
            <a:ext cx="7669212" cy="2297112"/>
          </a:xfrm>
          <a:prstGeom prst="rect">
            <a:avLst/>
          </a:prstGeom>
          <a:noFill/>
          <a:ln w="9525">
            <a:noFill/>
            <a:miter lim="800000"/>
            <a:headEnd/>
            <a:tailEnd/>
          </a:ln>
        </p:spPr>
      </p:pic>
      <p:pic>
        <p:nvPicPr>
          <p:cNvPr id="7" name="Picture 9"/>
          <p:cNvPicPr>
            <a:picLocks noChangeAspect="1"/>
          </p:cNvPicPr>
          <p:nvPr userDrawn="1"/>
        </p:nvPicPr>
        <p:blipFill>
          <a:blip r:embed="rId5"/>
          <a:srcRect/>
          <a:stretch>
            <a:fillRect/>
          </a:stretch>
        </p:blipFill>
        <p:spPr bwMode="auto">
          <a:xfrm>
            <a:off x="7662863" y="2819400"/>
            <a:ext cx="1460500" cy="2293938"/>
          </a:xfrm>
          <a:prstGeom prst="rect">
            <a:avLst/>
          </a:prstGeom>
          <a:noFill/>
          <a:ln w="9525">
            <a:noFill/>
            <a:miter lim="800000"/>
            <a:headEnd/>
            <a:tailEnd/>
          </a:ln>
        </p:spPr>
      </p:pic>
      <p:pic>
        <p:nvPicPr>
          <p:cNvPr id="8" name="Picture 10"/>
          <p:cNvPicPr>
            <a:picLocks/>
          </p:cNvPicPr>
          <p:nvPr userDrawn="1"/>
        </p:nvPicPr>
        <p:blipFill>
          <a:blip r:embed="rId6"/>
          <a:srcRect/>
          <a:stretch>
            <a:fillRect/>
          </a:stretch>
        </p:blipFill>
        <p:spPr bwMode="auto">
          <a:xfrm>
            <a:off x="20638" y="5089525"/>
            <a:ext cx="9097962" cy="1738313"/>
          </a:xfrm>
          <a:prstGeom prst="rect">
            <a:avLst/>
          </a:prstGeom>
          <a:noFill/>
          <a:ln w="9525">
            <a:noFill/>
            <a:miter lim="800000"/>
            <a:headEnd/>
            <a:tailEnd/>
          </a:ln>
        </p:spPr>
      </p:pic>
      <p:sp>
        <p:nvSpPr>
          <p:cNvPr id="9" name="Rectangle 13"/>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eaLnBrk="1" latinLnBrk="0" hangingPunct="1">
              <a:buNone/>
              <a:defRPr kumimoji="0" lang="zh-CN" sz="2200" kern="1200">
                <a:solidFill>
                  <a:schemeClr val="tx1">
                    <a:lumMod val="75000"/>
                    <a:lumOff val="25000"/>
                  </a:schemeClr>
                </a:solidFill>
                <a:latin typeface="Calibri" pitchFamily="34" charset="0"/>
                <a:ea typeface="+mn-ea"/>
                <a:cs typeface="+mn-cs"/>
              </a:defRPr>
            </a:lvl1pPr>
          </a:lstStyle>
          <a:p>
            <a:pPr lvl="0"/>
            <a:r>
              <a:rPr lang="en-US" altLang="zh-CN"/>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eaLnBrk="1" latinLnBrk="0" hangingPunct="1">
              <a:defRPr kumimoji="0" lang="zh-CN" sz="3600" b="1" kern="1200" baseline="0">
                <a:solidFill>
                  <a:schemeClr val="bg1"/>
                </a:solidFill>
                <a:latin typeface="Arial" pitchFamily="34" charset="0"/>
                <a:ea typeface="+mn-ea"/>
                <a:cs typeface="Arial" pitchFamily="34" charset="0"/>
              </a:defRPr>
            </a:lvl1pPr>
          </a:lstStyle>
          <a:p>
            <a:pPr lvl="0"/>
            <a:r>
              <a:rPr lang="zh-CN" altLang="en-US" smtClean="0"/>
              <a:t>单击此处编辑母版标题样式</a:t>
            </a:r>
            <a:endParaRPr/>
          </a:p>
        </p:txBody>
      </p:sp>
      <p:sp>
        <p:nvSpPr>
          <p:cNvPr id="10" name="Date Placeholder 3"/>
          <p:cNvSpPr>
            <a:spLocks noGrp="1"/>
          </p:cNvSpPr>
          <p:nvPr>
            <p:ph type="dt" sz="half" idx="15"/>
          </p:nvPr>
        </p:nvSpPr>
        <p:spPr/>
        <p:txBody>
          <a:bodyPr/>
          <a:lstStyle>
            <a:lvl1pPr eaLnBrk="1" latinLnBrk="0" hangingPunct="1">
              <a:defRPr kumimoji="0" lang="zh-CN">
                <a:solidFill>
                  <a:schemeClr val="bg1"/>
                </a:solidFill>
              </a:defRPr>
            </a:lvl1pPr>
          </a:lstStyle>
          <a:p>
            <a:pPr>
              <a:defRPr/>
            </a:pPr>
            <a:fld id="{FB5E9AE3-19A6-4FC0-BAF2-799B45BB68FC}" type="datetimeFigureOut">
              <a:rPr altLang="en-US"/>
              <a:pPr>
                <a:defRPr/>
              </a:pPr>
              <a:t>2014-10-27</a:t>
            </a:fld>
            <a:endParaRPr/>
          </a:p>
        </p:txBody>
      </p:sp>
      <p:sp>
        <p:nvSpPr>
          <p:cNvPr id="11" name="Footer Placeholder 4"/>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2" name="Slide Number Placeholder 5"/>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F5771D00-830B-49EE-A18E-151AD197DB53}" type="slidenum">
              <a:rPr lang="en-US" altLang="zh-CN"/>
              <a:pPr>
                <a:defRPr/>
              </a:pPr>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7"/>
          <p:cNvSpPr/>
          <p:nvPr userDrawn="1"/>
        </p:nvSpPr>
        <p:spPr>
          <a:xfrm>
            <a:off x="1792288" y="4800600"/>
            <a:ext cx="5500687"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lvl="0"/>
            <a:r>
              <a:rPr lang="zh-CN" altLang="en-US" noProof="0" smtClean="0"/>
              <a:t>单击图标添加图片</a:t>
            </a:r>
            <a:endParaRPr lang="zh-CN" noProof="0"/>
          </a:p>
        </p:txBody>
      </p:sp>
      <p:sp>
        <p:nvSpPr>
          <p:cNvPr id="4" name="Text Placeholder 3"/>
          <p:cNvSpPr>
            <a:spLocks noGrp="1"/>
          </p:cNvSpPr>
          <p:nvPr>
            <p:ph type="body" sz="half" idx="2"/>
          </p:nvPr>
        </p:nvSpPr>
        <p:spPr>
          <a:xfrm>
            <a:off x="1792288" y="5562600"/>
            <a:ext cx="5486400" cy="609600"/>
          </a:xfrm>
        </p:spPr>
        <p:txBody>
          <a:bodyPr/>
          <a:lstStyle>
            <a:lvl1pPr marL="0" indent="0" algn="ctr"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eaLnBrk="1" latinLnBrk="0" hangingPunct="1">
              <a:defRPr kumimoji="0" lang="zh-CN">
                <a:solidFill>
                  <a:schemeClr val="bg1"/>
                </a:solidFill>
              </a:defRPr>
            </a:lvl1pPr>
          </a:lstStyle>
          <a:p>
            <a:pPr>
              <a:defRPr/>
            </a:pPr>
            <a:fld id="{33E4B432-EECA-4E96-9B0D-E818BC1611C1}" type="datetimeFigureOut">
              <a:rPr altLang="en-US"/>
              <a:pPr>
                <a:defRPr/>
              </a:pPr>
              <a:t>2014-10-27</a:t>
            </a:fld>
            <a:endParaRPr/>
          </a:p>
        </p:txBody>
      </p:sp>
      <p:sp>
        <p:nvSpPr>
          <p:cNvPr id="7" name="Footer Placeholder 5"/>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8" name="Slide Number Placeholder 6"/>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8DC85C5D-DA3B-4469-8232-8676C2F4F551}" type="slidenum">
              <a:rPr lang="en-US" altLang="zh-CN"/>
              <a:pPr>
                <a:defRPr/>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26988"/>
            <a:ext cx="9555163" cy="9271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152400" y="990600"/>
            <a:ext cx="4343400" cy="5334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990600"/>
            <a:ext cx="4343400" cy="5334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286000"/>
            <a:ext cx="7772400" cy="1143000"/>
          </a:xfrm>
          <a:solidFill>
            <a:srgbClr val="CCECFF"/>
          </a:solidFill>
          <a:ln>
            <a:solidFill>
              <a:schemeClr val="tx1"/>
            </a:solidFill>
          </a:ln>
          <a:effectLst>
            <a:outerShdw dist="107763" dir="2700000" algn="ctr" rotWithShape="0">
              <a:schemeClr val="bg2"/>
            </a:outerShdw>
          </a:effectLst>
        </p:spPr>
        <p:txBody>
          <a:bodyPr/>
          <a:lstStyle>
            <a:lvl1pPr>
              <a:defRPr u="none"/>
            </a:lvl1pPr>
          </a:lstStyle>
          <a:p>
            <a:r>
              <a:rPr lang="en-US" altLang="zh-CN"/>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zh-CN" altLang="en-US"/>
            </a:p>
          </p:txBody>
        </p:sp>
      </p:grpSp>
      <p:sp>
        <p:nvSpPr>
          <p:cNvPr id="5122" name="Rectangle 2"/>
          <p:cNvSpPr>
            <a:spLocks noGrp="1" noChangeArrowheads="1"/>
          </p:cNvSpPr>
          <p:nvPr>
            <p:ph type="ctrTitle"/>
          </p:nvPr>
        </p:nvSpPr>
        <p:spPr>
          <a:xfrm>
            <a:off x="685800" y="685800"/>
            <a:ext cx="7772400" cy="2127250"/>
          </a:xfrm>
        </p:spPr>
        <p:txBody>
          <a:bodyPr/>
          <a:lstStyle>
            <a:lvl1pPr algn="ctr">
              <a:defRPr sz="6400"/>
            </a:lvl1pPr>
          </a:lstStyle>
          <a:p>
            <a:r>
              <a:rPr lang="zh-CN" altLang="en-US"/>
              <a:t>单击此处编辑母版标题样式</a:t>
            </a:r>
          </a:p>
        </p:txBody>
      </p:sp>
      <p:sp>
        <p:nvSpPr>
          <p:cNvPr id="512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zh-CN" altLang="en-US"/>
              <a:t>单击此处编辑母版副标题样式</a:t>
            </a:r>
          </a:p>
        </p:txBody>
      </p:sp>
      <p:sp>
        <p:nvSpPr>
          <p:cNvPr id="8" name="Rectangle 4"/>
          <p:cNvSpPr>
            <a:spLocks noGrp="1" noChangeArrowheads="1"/>
          </p:cNvSpPr>
          <p:nvPr>
            <p:ph type="dt" sz="half" idx="10"/>
          </p:nvPr>
        </p:nvSpPr>
        <p:spPr/>
        <p:txBody>
          <a:bodyPr/>
          <a:lstStyle>
            <a:lvl1pPr>
              <a:defRPr/>
            </a:lvl1pPr>
          </a:lstStyle>
          <a:p>
            <a:fld id="{678F763E-268D-498E-82BA-7C8EF9E357C6}" type="datetime1">
              <a:rPr lang="zh-CN" altLang="en-US"/>
              <a:pPr/>
              <a:t>2014/11/7</a:t>
            </a:fld>
            <a:endParaRPr lang="en-US" altLang="zh-CN"/>
          </a:p>
        </p:txBody>
      </p:sp>
      <p:sp>
        <p:nvSpPr>
          <p:cNvPr id="9" name="Rectangle 5"/>
          <p:cNvSpPr>
            <a:spLocks noGrp="1" noChangeArrowheads="1"/>
          </p:cNvSpPr>
          <p:nvPr>
            <p:ph type="ftr" sz="quarter" idx="11"/>
          </p:nvPr>
        </p:nvSpPr>
        <p:spPr/>
        <p:txBody>
          <a:bodyPr/>
          <a:lstStyle>
            <a:lvl1pPr>
              <a:defRPr/>
            </a:lvl1pPr>
          </a:lstStyle>
          <a:p>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6BF4C381-B39B-4CFA-BC66-25F5EAFDA425}"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1DA030A3-9EDA-4454-8D0B-452C0A85AC22}" type="datetime1">
              <a:rPr lang="zh-CN" altLang="en-US"/>
              <a:pPr/>
              <a:t>2014/11/7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4188F90-1051-4117-A0FF-B1CF4BE9C650}"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299EE430-4DA3-4066-91FE-D127E6ED5D0F}" type="datetime1">
              <a:rPr lang="zh-CN" altLang="en-US"/>
              <a:pPr/>
              <a:t>2014/11/7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23D92A8-0CCE-4056-A0E4-DBC505D20449}"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19AD3858-6C06-41ED-B16D-18F773D493A2}" type="datetime1">
              <a:rPr lang="zh-CN" altLang="en-US"/>
              <a:pPr/>
              <a:t>2014/11/7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2DA4C5A-ECDD-41A2-9048-54A278E033AA}"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AF399F0A-39C3-4A9D-9CDF-EE473D62825A}" type="datetime1">
              <a:rPr lang="zh-CN" altLang="en-US"/>
              <a:pPr/>
              <a:t>2014/11/7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33FFBD8-371E-415A-ABED-B69A96936D55}"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4DD57F6A-5094-4D1D-B5B0-34E089624C94}" type="datetime1">
              <a:rPr lang="zh-CN" altLang="en-US"/>
              <a:pPr/>
              <a:t>2014/11/7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4383A8D-36E1-446A-803E-7566623FF2F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5" name="Rectangle 7"/>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solidFill>
                  <a:srgbClr val="FF6600"/>
                </a:solidFill>
              </a:rPr>
              <a:t>           </a:t>
            </a:r>
          </a:p>
        </p:txBody>
      </p:sp>
      <p:sp>
        <p:nvSpPr>
          <p:cNvPr id="6"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t>       </a:t>
            </a:r>
          </a:p>
        </p:txBody>
      </p:sp>
      <p:sp>
        <p:nvSpPr>
          <p:cNvPr id="2" name="Title 1"/>
          <p:cNvSpPr>
            <a:spLocks noGrp="1"/>
          </p:cNvSpPr>
          <p:nvPr>
            <p:ph type="title"/>
          </p:nvPr>
        </p:nvSpPr>
        <p:spPr>
          <a:xfrm>
            <a:off x="2971800" y="1992354"/>
            <a:ext cx="5867400" cy="1970046"/>
          </a:xfrm>
        </p:spPr>
        <p:txBody>
          <a:bodyPr>
            <a:normAutofit/>
          </a:bodyPr>
          <a:lstStyle>
            <a:lvl1pPr algn="l" eaLnBrk="1" latinLnBrk="0" hangingPunct="1">
              <a:defRPr kumimoji="0" lang="zh-CN" sz="3000" b="1" cap="all"/>
            </a:lvl1pPr>
          </a:lstStyle>
          <a:p>
            <a:r>
              <a:rPr lang="zh-CN" altLang="en-US" dirty="0" smtClean="0"/>
              <a:t>单击此处编辑母版标题样式</a:t>
            </a:r>
            <a:endParaRPr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eaLnBrk="1" latinLnBrk="0" hangingPunct="1">
              <a:buNone/>
              <a:defRPr kumimoji="0" lang="zh-CN" sz="1800">
                <a:solidFill>
                  <a:schemeClr val="tx1">
                    <a:lumMod val="65000"/>
                    <a:lumOff val="35000"/>
                  </a:schemeClr>
                </a:solidFill>
              </a:defRPr>
            </a:lvl1pPr>
            <a:lvl2pPr marL="457200" indent="0" eaLnBrk="1" latinLnBrk="0" hangingPunct="1">
              <a:buNone/>
              <a:defRPr kumimoji="0" lang="zh-CN" sz="1800">
                <a:solidFill>
                  <a:schemeClr val="tx1">
                    <a:tint val="75000"/>
                  </a:schemeClr>
                </a:solidFill>
              </a:defRPr>
            </a:lvl2pPr>
            <a:lvl3pPr marL="914400" indent="0" eaLnBrk="1" latinLnBrk="0" hangingPunct="1">
              <a:buNone/>
              <a:defRPr kumimoji="0" lang="zh-CN" sz="1600">
                <a:solidFill>
                  <a:schemeClr val="tx1">
                    <a:tint val="75000"/>
                  </a:schemeClr>
                </a:solidFill>
              </a:defRPr>
            </a:lvl3pPr>
            <a:lvl4pPr marL="1371600" indent="0" eaLnBrk="1" latinLnBrk="0" hangingPunct="1">
              <a:buNone/>
              <a:defRPr kumimoji="0" lang="zh-CN" sz="1400">
                <a:solidFill>
                  <a:schemeClr val="tx1">
                    <a:tint val="75000"/>
                  </a:schemeClr>
                </a:solidFill>
              </a:defRPr>
            </a:lvl4pPr>
            <a:lvl5pPr marL="1828800" indent="0" eaLnBrk="1" latinLnBrk="0" hangingPunct="1">
              <a:buNone/>
              <a:defRPr kumimoji="0" lang="zh-CN" sz="1400">
                <a:solidFill>
                  <a:schemeClr val="tx1">
                    <a:tint val="75000"/>
                  </a:schemeClr>
                </a:solidFill>
              </a:defRPr>
            </a:lvl5pPr>
            <a:lvl6pPr marL="2286000" indent="0" eaLnBrk="1" latinLnBrk="0" hangingPunct="1">
              <a:buNone/>
              <a:defRPr kumimoji="0" lang="zh-CN" sz="1400">
                <a:solidFill>
                  <a:schemeClr val="tx1">
                    <a:tint val="75000"/>
                  </a:schemeClr>
                </a:solidFill>
              </a:defRPr>
            </a:lvl6pPr>
            <a:lvl7pPr marL="2743200" indent="0" eaLnBrk="1" latinLnBrk="0" hangingPunct="1">
              <a:buNone/>
              <a:defRPr kumimoji="0" lang="zh-CN" sz="1400">
                <a:solidFill>
                  <a:schemeClr val="tx1">
                    <a:tint val="75000"/>
                  </a:schemeClr>
                </a:solidFill>
              </a:defRPr>
            </a:lvl7pPr>
            <a:lvl8pPr marL="3200400" indent="0" eaLnBrk="1" latinLnBrk="0" hangingPunct="1">
              <a:buNone/>
              <a:defRPr kumimoji="0" lang="zh-CN" sz="1400">
                <a:solidFill>
                  <a:schemeClr val="tx1">
                    <a:tint val="75000"/>
                  </a:schemeClr>
                </a:solidFill>
              </a:defRPr>
            </a:lvl8pPr>
            <a:lvl9pPr marL="3657600" indent="0" eaLnBrk="1" latinLnBrk="0" hangingPunct="1">
              <a:buNone/>
              <a:defRPr kumimoji="0" lang="zh-CN" sz="1400">
                <a:solidFill>
                  <a:schemeClr val="tx1">
                    <a:tint val="75000"/>
                  </a:schemeClr>
                </a:solidFill>
              </a:defRPr>
            </a:lvl9pPr>
          </a:lstStyle>
          <a:p>
            <a:pPr lvl="0"/>
            <a:r>
              <a:rPr lang="zh-CN" altLang="en-US" smtClean="0"/>
              <a:t>单击此处编辑母版文本样式</a:t>
            </a:r>
          </a:p>
        </p:txBody>
      </p:sp>
      <p:sp>
        <p:nvSpPr>
          <p:cNvPr id="7" name="Footer Placeholder 4"/>
          <p:cNvSpPr>
            <a:spLocks noGrp="1"/>
          </p:cNvSpPr>
          <p:nvPr>
            <p:ph type="ftr" sz="quarter" idx="10"/>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8" name="Slide Number Placeholder 5"/>
          <p:cNvSpPr>
            <a:spLocks noGrp="1"/>
          </p:cNvSpPr>
          <p:nvPr>
            <p:ph type="sldNum" sz="quarter" idx="11"/>
          </p:nvPr>
        </p:nvSpPr>
        <p:spPr/>
        <p:txBody>
          <a:bodyPr/>
          <a:lstStyle>
            <a:lvl1pPr eaLnBrk="1" latinLnBrk="0" hangingPunct="1">
              <a:defRPr kumimoji="0" lang="zh-CN">
                <a:solidFill>
                  <a:schemeClr val="tx1">
                    <a:lumMod val="85000"/>
                    <a:lumOff val="15000"/>
                  </a:schemeClr>
                </a:solidFill>
              </a:defRPr>
            </a:lvl1pPr>
          </a:lstStyle>
          <a:p>
            <a:pPr>
              <a:defRPr/>
            </a:pPr>
            <a:fld id="{A8FA622D-0D55-4117-A696-61755E3D3CE9}" type="slidenum">
              <a:rPr lang="en-US" altLang="zh-CN"/>
              <a:pPr>
                <a:defRPr/>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36C3152-0502-400C-A011-74C048FC5D89}" type="datetime1">
              <a:rPr lang="zh-CN" altLang="en-US"/>
              <a:pPr/>
              <a:t>2014/11/7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8991D15-8B95-4A3F-8535-687E9122DD72}"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DBECB4C7-3AE3-495E-B970-BBC32D84702C}" type="datetime1">
              <a:rPr lang="zh-CN" altLang="en-US"/>
              <a:pPr/>
              <a:t>2014/11/7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F1ACBA9-48B5-4073-BC7B-1259C2FABC89}"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7AAA155F-3580-4E41-A417-31748EFF5EBB}" type="datetime1">
              <a:rPr lang="zh-CN" altLang="en-US"/>
              <a:pPr/>
              <a:t>2014/11/7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22D84B2-4754-4DFF-9FDD-57458D720E40}"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CAECD77C-8596-4A55-843C-15FAD04F4BD9}" type="datetime1">
              <a:rPr lang="zh-CN" altLang="en-US"/>
              <a:pPr/>
              <a:t>2014/11/7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8B6D78-6EC3-426F-80D4-5D6820BE8F60}"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0FBF41F7-FDBB-4466-BCBA-8E75F606F359}" type="datetime1">
              <a:rPr lang="zh-CN" altLang="en-US"/>
              <a:pPr/>
              <a:t>2014/11/7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D8A1C9-CC12-4B3E-AFD0-C1AB398997A0}"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C303A602-5EF8-4E6F-A52C-1433FB380D39}" type="datetime1">
              <a:rPr lang="zh-CN" altLang="en-US"/>
              <a:pPr/>
              <a:t>2014/11/7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FE9D712-5B33-414A-8764-96778EBB90BC}" type="slidenum">
              <a:rPr lang="en-US" altLang="zh-CN"/>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fld id="{3E659174-436F-498F-A51A-5A04039AE99B}" type="datetime1">
              <a:rPr lang="zh-CN" altLang="en-US"/>
              <a:pPr/>
              <a:t>2014/11/7</a:t>
            </a:fld>
            <a:endParaRPr lang="en-US" altLang="zh-CN"/>
          </a:p>
        </p:txBody>
      </p:sp>
      <p:sp>
        <p:nvSpPr>
          <p:cNvPr id="7" name="Rectangle 5"/>
          <p:cNvSpPr>
            <a:spLocks noGrp="1" noChangeArrowheads="1"/>
          </p:cNvSpPr>
          <p:nvPr>
            <p:ph type="ftr" sz="quarter" idx="11"/>
          </p:nvPr>
        </p:nvSpPr>
        <p:spPr>
          <a:ln/>
        </p:spPr>
        <p:txBody>
          <a:bodyPr/>
          <a:lstStyle>
            <a:lvl1pPr>
              <a:defRPr/>
            </a:lvl1pPr>
          </a:lstStyle>
          <a:p>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503137CD-10D3-4FF5-904D-2B8E70098E07}" type="slidenum">
              <a:rPr lang="en-US" altLang="zh-CN"/>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zh-CN" altLang="en-US">
                <a:ea typeface="宋体" pitchFamily="2" charset="-122"/>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zh-CN" altLang="en-US">
                <a:ea typeface="宋体" pitchFamily="2" charset="-122"/>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zh-CN" altLang="en-US">
                <a:ea typeface="宋体" pitchFamily="2" charset="-122"/>
              </a:endParaRPr>
            </a:p>
          </p:txBody>
        </p:sp>
      </p:grpSp>
      <p:sp>
        <p:nvSpPr>
          <p:cNvPr id="5122" name="Rectangle 2"/>
          <p:cNvSpPr>
            <a:spLocks noGrp="1" noChangeArrowheads="1"/>
          </p:cNvSpPr>
          <p:nvPr>
            <p:ph type="ctrTitle"/>
          </p:nvPr>
        </p:nvSpPr>
        <p:spPr>
          <a:xfrm>
            <a:off x="685800" y="685800"/>
            <a:ext cx="7772400" cy="2127250"/>
          </a:xfrm>
        </p:spPr>
        <p:txBody>
          <a:bodyPr/>
          <a:lstStyle>
            <a:lvl1pPr algn="ctr">
              <a:defRPr sz="6400"/>
            </a:lvl1pPr>
          </a:lstStyle>
          <a:p>
            <a:r>
              <a:rPr lang="zh-CN" altLang="en-US"/>
              <a:t>单击此处编辑母版标题样式</a:t>
            </a:r>
          </a:p>
        </p:txBody>
      </p:sp>
      <p:sp>
        <p:nvSpPr>
          <p:cNvPr id="512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zh-CN" altLang="en-US"/>
              <a:t>单击此处编辑母版副标题样式</a:t>
            </a:r>
          </a:p>
        </p:txBody>
      </p:sp>
      <p:sp>
        <p:nvSpPr>
          <p:cNvPr id="8" name="Rectangle 4"/>
          <p:cNvSpPr>
            <a:spLocks noGrp="1" noChangeArrowheads="1"/>
          </p:cNvSpPr>
          <p:nvPr>
            <p:ph type="dt" sz="half" idx="10"/>
          </p:nvPr>
        </p:nvSpPr>
        <p:spPr/>
        <p:txBody>
          <a:bodyPr/>
          <a:lstStyle>
            <a:lvl1pPr>
              <a:defRPr/>
            </a:lvl1pPr>
          </a:lstStyle>
          <a:p>
            <a:fld id="{8419220C-C219-405B-A23B-3E8C6B41E8D9}" type="datetime1">
              <a:rPr lang="zh-CN" altLang="en-US"/>
              <a:pPr/>
              <a:t>2014/11/7</a:t>
            </a:fld>
            <a:endParaRPr lang="en-US" altLang="zh-CN"/>
          </a:p>
        </p:txBody>
      </p:sp>
      <p:sp>
        <p:nvSpPr>
          <p:cNvPr id="9" name="Rectangle 5"/>
          <p:cNvSpPr>
            <a:spLocks noGrp="1" noChangeArrowheads="1"/>
          </p:cNvSpPr>
          <p:nvPr>
            <p:ph type="ftr" sz="quarter" idx="11"/>
          </p:nvPr>
        </p:nvSpPr>
        <p:spPr/>
        <p:txBody>
          <a:bodyPr/>
          <a:lstStyle>
            <a:lvl1pPr>
              <a:defRPr/>
            </a:lvl1pPr>
          </a:lstStyle>
          <a:p>
            <a:endParaRPr lang="en-US" altLang="zh-CN"/>
          </a:p>
        </p:txBody>
      </p:sp>
      <p:sp>
        <p:nvSpPr>
          <p:cNvPr id="10" name="Rectangle 6"/>
          <p:cNvSpPr>
            <a:spLocks noGrp="1" noChangeArrowheads="1"/>
          </p:cNvSpPr>
          <p:nvPr>
            <p:ph type="sldNum" sz="quarter" idx="12"/>
          </p:nvPr>
        </p:nvSpPr>
        <p:spPr/>
        <p:txBody>
          <a:bodyPr/>
          <a:lstStyle>
            <a:lvl1pPr>
              <a:defRPr/>
            </a:lvl1pPr>
          </a:lstStyle>
          <a:p>
            <a:pPr>
              <a:defRPr/>
            </a:pPr>
            <a:fld id="{2317722F-D398-4D4A-9957-307EFBB59BBC}" type="slidenum">
              <a:rPr lang="en-US" altLang="zh-CN"/>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AE135D55-3E83-4B7D-BD9F-3D0FE5C9EDB3}" type="datetime1">
              <a:rPr lang="zh-CN" altLang="en-US"/>
              <a:pPr/>
              <a:t>2014/11/7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EE1BBB-835A-416D-8052-844B49A36A6C}" type="slidenum">
              <a:rPr lang="en-US" altLang="zh-CN"/>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48DB1F90-CB6C-435C-98F5-E8553D31429E}" type="datetime1">
              <a:rPr lang="zh-CN" altLang="en-US"/>
              <a:pPr/>
              <a:t>2014/11/7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36552B0-83BA-490F-B05B-1724E7B3BE4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ormAutofit/>
          </a:bodyPr>
          <a:lstStyle>
            <a:lvl1pPr algn="l" eaLnBrk="1" latinLnBrk="0" hangingPunct="1">
              <a:defRPr kumimoji="0" lang="zh-CN" sz="3000" b="0">
                <a:solidFill>
                  <a:schemeClr val="tx1">
                    <a:lumMod val="85000"/>
                    <a:lumOff val="15000"/>
                  </a:schemeClr>
                </a:solidFill>
              </a:defRPr>
            </a:lvl1pPr>
          </a:lstStyle>
          <a:p>
            <a:r>
              <a:rPr lang="zh-CN" altLang="en-US" smtClean="0"/>
              <a:t>单击此处编辑母版标题样式</a:t>
            </a:r>
            <a:endParaRPr/>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C4E860CC-E22C-4CD5-8F0E-475241454162}" type="datetimeFigureOut">
              <a:rPr altLang="en-US"/>
              <a:pPr>
                <a:defRPr/>
              </a:pPr>
              <a:t>2014-10-27</a:t>
            </a:fld>
            <a:endParaRPr/>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FA31D0B8-041F-4EE2-B1F8-1D2805B27F00}" type="slidenum">
              <a:rPr lang="en-US" altLang="zh-CN"/>
              <a:pPr>
                <a:defRPr/>
              </a:pPr>
              <a:t>‹#›</a:t>
            </a:fld>
            <a:endParaRPr/>
          </a:p>
        </p:txBody>
      </p:sp>
    </p:spTree>
  </p:cSld>
  <p:clrMapOvr>
    <a:masterClrMapping/>
  </p:clrMapOvr>
  <p:transition spd="slow"/>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4B6F44B1-3FE2-4966-A067-E3CBD137C057}" type="datetime1">
              <a:rPr lang="zh-CN" altLang="en-US"/>
              <a:pPr/>
              <a:t>2014/11/7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D74D125-4BD1-4B85-AA7F-E6E5EC8B4BF4}" type="slidenum">
              <a:rPr lang="en-US" altLang="zh-CN"/>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858DD2FB-FB07-4D76-93DA-189FF97FF642}" type="datetime1">
              <a:rPr lang="zh-CN" altLang="en-US"/>
              <a:pPr/>
              <a:t>2014/11/7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5E42ABB-6F53-4CE0-8382-2455A3E6EB5E}" type="slidenum">
              <a:rPr lang="en-US" altLang="zh-CN"/>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38E3CE7E-6B53-4B08-90B5-3A16F0C843F0}" type="datetime1">
              <a:rPr lang="zh-CN" altLang="en-US"/>
              <a:pPr/>
              <a:t>2014/11/7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2E77561-88C7-46BF-8DFA-CEB0825391B9}" type="slidenum">
              <a:rPr lang="en-US" altLang="zh-CN"/>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30DB377-077F-4B82-910D-BFFBCB4B5100}" type="datetime1">
              <a:rPr lang="zh-CN" altLang="en-US"/>
              <a:pPr/>
              <a:t>2014/11/7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09D4B32-B6FA-4D1D-AFE7-6DD2EBD9F150}" type="slidenum">
              <a:rPr lang="en-US" altLang="zh-CN"/>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33295ED-CD6E-41DC-BBE3-BDB2E73321AD}" type="datetime1">
              <a:rPr lang="zh-CN" altLang="en-US"/>
              <a:pPr/>
              <a:t>2014/11/7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ED62F25-2350-47B0-B608-E08F09178C68}" type="slidenum">
              <a:rPr lang="en-US" altLang="zh-CN"/>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A088B0FE-5CF2-4DD0-AB55-A9DC0D98D5E3}" type="datetime1">
              <a:rPr lang="zh-CN" altLang="en-US"/>
              <a:pPr/>
              <a:t>2014/11/7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E55284-DD9C-42D5-BAE2-448E667998A7}" type="slidenum">
              <a:rPr lang="en-US" altLang="zh-CN"/>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85C9DE35-C143-4A31-A2E2-CD68A111A068}" type="datetime1">
              <a:rPr lang="zh-CN" altLang="en-US"/>
              <a:pPr/>
              <a:t>2014/11/7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330998-1095-4F3A-BECA-2E46F8C2DB60}" type="slidenum">
              <a:rPr lang="en-US" altLang="zh-CN"/>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91D1540-4599-4329-B88D-96E15E183553}" type="datetime1">
              <a:rPr lang="zh-CN" altLang="en-US"/>
              <a:pPr/>
              <a:t>2014/11/7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AC1BA1F-FE69-4E53-A1B8-A21E7587E68A}" type="slidenum">
              <a:rPr lang="en-US" altLang="zh-CN"/>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E97ED93D-80D1-4AD3-8024-281022BE3C9E}" type="datetime1">
              <a:rPr lang="zh-CN" altLang="en-US"/>
              <a:pPr/>
              <a:t>2014/11/7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81991D-214D-4B1D-A28A-8FF24A3FF09A}" type="slidenum">
              <a:rPr lang="en-US" altLang="zh-CN"/>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fld id="{72C43D54-5AC7-408B-A1DD-2CB7BD703391}" type="datetime1">
              <a:rPr lang="zh-CN" altLang="en-US"/>
              <a:pPr/>
              <a:t>2014/11/7</a:t>
            </a:fld>
            <a:endParaRPr lang="en-US" altLang="zh-CN"/>
          </a:p>
        </p:txBody>
      </p:sp>
      <p:sp>
        <p:nvSpPr>
          <p:cNvPr id="7" name="Rectangle 5"/>
          <p:cNvSpPr>
            <a:spLocks noGrp="1" noChangeArrowheads="1"/>
          </p:cNvSpPr>
          <p:nvPr>
            <p:ph type="ftr" sz="quarter" idx="11"/>
          </p:nvPr>
        </p:nvSpPr>
        <p:spPr>
          <a:ln/>
        </p:spPr>
        <p:txBody>
          <a:bodyPr/>
          <a:lstStyle>
            <a:lvl1pPr>
              <a:defRPr/>
            </a:lvl1pPr>
          </a:lstStyle>
          <a:p>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DFDADC49-443B-4EC6-B4B9-B31C9AF6326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强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6" name="Content Placeholder 2"/>
          <p:cNvSpPr>
            <a:spLocks noGrp="1"/>
          </p:cNvSpPr>
          <p:nvPr>
            <p:ph idx="1"/>
          </p:nvPr>
        </p:nvSpPr>
        <p:spPr>
          <a:xfrm>
            <a:off x="457200" y="1600200"/>
            <a:ext cx="8229600" cy="4525963"/>
          </a:xfrm>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pPr>
              <a:defRPr/>
            </a:pPr>
            <a:fld id="{3B0CF6B2-7FAC-46C4-8DFD-07783489C98D}" type="datetimeFigureOut">
              <a:rPr altLang="en-US"/>
              <a:pPr>
                <a:defRPr/>
              </a:pPr>
              <a:t>2014-10-27</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pPr>
              <a:defRPr/>
            </a:pPr>
            <a:endParaRPr/>
          </a:p>
        </p:txBody>
      </p:sp>
      <p:sp>
        <p:nvSpPr>
          <p:cNvPr id="7" name="Slide Number Placeholder 4"/>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pPr>
              <a:defRPr/>
            </a:pPr>
            <a:fld id="{00E42350-0DB9-4AAE-BBFE-BBDA7AAAB4FE}" type="slidenum">
              <a:rPr lang="en-US" altLang="zh-CN"/>
              <a:pPr>
                <a:defRPr/>
              </a:pPr>
              <a:t>‹#›</a:t>
            </a:fld>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eaLnBrk="1" latinLnBrk="0" hangingPunct="1">
              <a:defRPr kumimoji="0" lang="zh-CN" sz="2800">
                <a:solidFill>
                  <a:schemeClr val="bg1"/>
                </a:solidFill>
              </a:defRPr>
            </a:lvl1pPr>
          </a:lstStyle>
          <a:p>
            <a:r>
              <a:rPr lang="zh-CN" altLang="en-US" smtClean="0"/>
              <a:t>单击此处编辑母版标题样式</a:t>
            </a:r>
            <a:endParaRPr/>
          </a:p>
        </p:txBody>
      </p:sp>
      <p:sp>
        <p:nvSpPr>
          <p:cNvPr id="3" name="Content Placeholder 2"/>
          <p:cNvSpPr>
            <a:spLocks noGrp="1"/>
          </p:cNvSpPr>
          <p:nvPr>
            <p:ph sz="half" idx="1"/>
          </p:nvPr>
        </p:nvSpPr>
        <p:spPr>
          <a:xfrm>
            <a:off x="457200" y="1676402"/>
            <a:ext cx="4038600" cy="3971455"/>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4" name="Content Placeholder 3"/>
          <p:cNvSpPr>
            <a:spLocks noGrp="1"/>
          </p:cNvSpPr>
          <p:nvPr>
            <p:ph sz="half" idx="2"/>
          </p:nvPr>
        </p:nvSpPr>
        <p:spPr>
          <a:xfrm>
            <a:off x="4648200" y="1676400"/>
            <a:ext cx="4038600" cy="3971454"/>
          </a:xfrm>
        </p:spPr>
        <p:txBody>
          <a:bodyPr/>
          <a:lstStyle>
            <a:lvl1pPr eaLnBrk="1" latinLnBrk="0" hangingPunct="1">
              <a:defRPr kumimoji="0" lang="zh-CN" sz="2800">
                <a:solidFill>
                  <a:schemeClr val="tx1">
                    <a:lumMod val="85000"/>
                    <a:lumOff val="15000"/>
                  </a:schemeClr>
                </a:solidFill>
              </a:defRPr>
            </a:lvl1pPr>
            <a:lvl2pPr eaLnBrk="1" latinLnBrk="0" hangingPunct="1">
              <a:defRPr kumimoji="0" lang="zh-CN" sz="2400">
                <a:solidFill>
                  <a:schemeClr val="tx1">
                    <a:lumMod val="85000"/>
                    <a:lumOff val="15000"/>
                  </a:schemeClr>
                </a:solidFill>
              </a:defRPr>
            </a:lvl2pPr>
            <a:lvl3pPr eaLnBrk="1" latinLnBrk="0" hangingPunct="1">
              <a:defRPr kumimoji="0" lang="zh-CN" sz="2000">
                <a:solidFill>
                  <a:schemeClr val="tx1">
                    <a:lumMod val="85000"/>
                    <a:lumOff val="15000"/>
                  </a:schemeClr>
                </a:solidFill>
              </a:defRPr>
            </a:lvl3pPr>
            <a:lvl4pPr eaLnBrk="1" latinLnBrk="0" hangingPunct="1">
              <a:defRPr kumimoji="0" lang="zh-CN" sz="1800">
                <a:solidFill>
                  <a:schemeClr val="tx1">
                    <a:lumMod val="85000"/>
                    <a:lumOff val="15000"/>
                  </a:schemeClr>
                </a:solidFill>
              </a:defRPr>
            </a:lvl4pPr>
            <a:lvl5pPr eaLnBrk="1" latinLnBrk="0" hangingPunct="1">
              <a:defRPr kumimoji="0" lang="zh-CN" sz="1800">
                <a:solidFill>
                  <a:schemeClr val="tx1">
                    <a:lumMod val="85000"/>
                    <a:lumOff val="15000"/>
                  </a:schemeClr>
                </a:solidFill>
              </a:defRPr>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a:p>
        </p:txBody>
      </p:sp>
      <p:sp>
        <p:nvSpPr>
          <p:cNvPr id="5" name="Date Placeholder 4"/>
          <p:cNvSpPr>
            <a:spLocks noGrp="1"/>
          </p:cNvSpPr>
          <p:nvPr>
            <p:ph type="dt" sz="half" idx="10"/>
          </p:nvPr>
        </p:nvSpPr>
        <p:spPr/>
        <p:txBody>
          <a:bodyPr/>
          <a:lstStyle>
            <a:lvl1pPr>
              <a:defRPr/>
            </a:lvl1pPr>
          </a:lstStyle>
          <a:p>
            <a:pPr>
              <a:defRPr/>
            </a:pPr>
            <a:fld id="{E89A7AF2-1B01-4EC3-AE37-36A801F60FC7}" type="datetimeFigureOut">
              <a:rPr altLang="en-US"/>
              <a:pPr>
                <a:defRPr/>
              </a:pPr>
              <a:t>2014-10-27</a:t>
            </a:fld>
            <a:endParaRPr/>
          </a:p>
        </p:txBody>
      </p:sp>
      <p:sp>
        <p:nvSpPr>
          <p:cNvPr id="6" name="Footer Placeholder 5"/>
          <p:cNvSpPr>
            <a:spLocks noGrp="1"/>
          </p:cNvSpPr>
          <p:nvPr>
            <p:ph type="ftr" sz="quarter" idx="11"/>
          </p:nvPr>
        </p:nvSpPr>
        <p:spPr/>
        <p:txBody>
          <a:bodyPr/>
          <a:lstStyle>
            <a:lvl1pPr>
              <a:defRPr/>
            </a:lvl1pPr>
          </a:lstStyle>
          <a:p>
            <a:pPr>
              <a:defRPr/>
            </a:pPr>
            <a:endParaRPr/>
          </a:p>
        </p:txBody>
      </p:sp>
      <p:sp>
        <p:nvSpPr>
          <p:cNvPr id="7" name="Slide Number Placeholder 6"/>
          <p:cNvSpPr>
            <a:spLocks noGrp="1"/>
          </p:cNvSpPr>
          <p:nvPr>
            <p:ph type="sldNum" sz="quarter" idx="12"/>
          </p:nvPr>
        </p:nvSpPr>
        <p:spPr/>
        <p:txBody>
          <a:bodyPr/>
          <a:lstStyle>
            <a:lvl1pPr>
              <a:defRPr/>
            </a:lvl1pPr>
          </a:lstStyle>
          <a:p>
            <a:pPr>
              <a:defRPr/>
            </a:pPr>
            <a:fld id="{20DE9D74-55B6-414C-96AB-BA090846B586}" type="slidenum">
              <a:rPr lang="en-US" altLang="zh-CN"/>
              <a:pPr>
                <a:defRPr/>
              </a:pPr>
              <a:t>‹#›</a:t>
            </a:fld>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3"/>
          <a:srcRect/>
          <a:stretch>
            <a:fillRect/>
          </a:stretch>
        </p:blipFill>
        <p:spPr bwMode="auto">
          <a:xfrm>
            <a:off x="0" y="762000"/>
            <a:ext cx="2444750" cy="2286000"/>
          </a:xfrm>
          <a:prstGeom prst="rect">
            <a:avLst/>
          </a:prstGeom>
          <a:noFill/>
          <a:ln w="9525">
            <a:noFill/>
            <a:miter lim="800000"/>
            <a:headEnd/>
            <a:tailEnd/>
          </a:ln>
        </p:spPr>
      </p:pic>
      <p:sp>
        <p:nvSpPr>
          <p:cNvPr id="2" name="Title 1"/>
          <p:cNvSpPr>
            <a:spLocks noGrp="1"/>
          </p:cNvSpPr>
          <p:nvPr>
            <p:ph type="title"/>
          </p:nvPr>
        </p:nvSpPr>
        <p:spPr>
          <a:xfrm>
            <a:off x="1124400" y="2077200"/>
            <a:ext cx="7010400" cy="1143000"/>
          </a:xfrm>
        </p:spPr>
        <p:txBody>
          <a:bodyPr/>
          <a:lstStyle>
            <a:lvl1pPr algn="l" eaLnBrk="1" latinLnBrk="0" hangingPunct="1">
              <a:defRPr kumimoji="0" lang="zh-CN"/>
            </a:lvl1pPr>
          </a:lstStyle>
          <a:p>
            <a:r>
              <a:rPr lang="zh-CN" altLang="en-US" smtClean="0"/>
              <a:t>单击此处编辑母版标题样式</a:t>
            </a:r>
            <a:endParaRPr/>
          </a:p>
        </p:txBody>
      </p:sp>
      <p:sp>
        <p:nvSpPr>
          <p:cNvPr id="4" name="Date Placeholder 2"/>
          <p:cNvSpPr>
            <a:spLocks noGrp="1"/>
          </p:cNvSpPr>
          <p:nvPr>
            <p:ph type="dt" sz="half" idx="10"/>
          </p:nvPr>
        </p:nvSpPr>
        <p:spPr/>
        <p:txBody>
          <a:bodyPr/>
          <a:lstStyle>
            <a:lvl1pPr eaLnBrk="1" latinLnBrk="0" hangingPunct="1">
              <a:defRPr kumimoji="0" lang="zh-CN">
                <a:solidFill>
                  <a:schemeClr val="bg1"/>
                </a:solidFill>
              </a:defRPr>
            </a:lvl1pPr>
          </a:lstStyle>
          <a:p>
            <a:pPr>
              <a:defRPr/>
            </a:pPr>
            <a:fld id="{7C67B46F-6DFE-47D8-851A-CB4FE160D1E5}" type="datetimeFigureOut">
              <a:rPr altLang="en-US"/>
              <a:pPr>
                <a:defRPr/>
              </a:pPr>
              <a:t>2014-10-27</a:t>
            </a:fld>
            <a:endParaRPr/>
          </a:p>
        </p:txBody>
      </p:sp>
      <p:sp>
        <p:nvSpPr>
          <p:cNvPr id="5" name="Footer Placeholder 3"/>
          <p:cNvSpPr>
            <a:spLocks noGrp="1"/>
          </p:cNvSpPr>
          <p:nvPr>
            <p:ph type="ftr" sz="quarter" idx="11"/>
          </p:nvPr>
        </p:nvSpPr>
        <p:spPr/>
        <p:txBody>
          <a:bodyPr/>
          <a:lstStyle>
            <a:lvl1pPr eaLnBrk="1" latinLnBrk="0" hangingPunct="1">
              <a:defRPr kumimoji="0" lang="zh-CN">
                <a:solidFill>
                  <a:schemeClr val="bg1"/>
                </a:solidFill>
              </a:defRPr>
            </a:lvl1pPr>
          </a:lstStyle>
          <a:p>
            <a:pPr>
              <a:defRPr/>
            </a:pPr>
            <a:endParaRPr/>
          </a:p>
        </p:txBody>
      </p:sp>
      <p:sp>
        <p:nvSpPr>
          <p:cNvPr id="6" name="Slide Number Placeholder 4"/>
          <p:cNvSpPr>
            <a:spLocks noGrp="1"/>
          </p:cNvSpPr>
          <p:nvPr>
            <p:ph type="sldNum" sz="quarter" idx="12"/>
          </p:nvPr>
        </p:nvSpPr>
        <p:spPr/>
        <p:txBody>
          <a:bodyPr/>
          <a:lstStyle>
            <a:lvl1pPr eaLnBrk="1" latinLnBrk="0" hangingPunct="1">
              <a:defRPr kumimoji="0" lang="zh-CN">
                <a:solidFill>
                  <a:schemeClr val="bg1"/>
                </a:solidFill>
              </a:defRPr>
            </a:lvl1pPr>
          </a:lstStyle>
          <a:p>
            <a:pPr>
              <a:defRPr/>
            </a:pPr>
            <a:fld id="{58999105-F16D-4754-9D30-FE19ADA6599A}" type="slidenum">
              <a:rPr lang="en-US" altLang="zh-CN"/>
              <a:pPr>
                <a:defRPr/>
              </a:pPr>
              <a:t>‹#›</a:t>
            </a:fld>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强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eaLnBrk="1" latinLnBrk="0" hangingPunct="1">
              <a:defRPr kumimoji="0" lang="zh-CN" sz="4600" b="1" kern="1200" spc="-150" baseline="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altLang="zh-CN"/>
              <a:t>Click to edit Master title style</a:t>
            </a:r>
            <a:endParaRPr lang="zh-CN"/>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eaLnBrk="1" latinLnBrk="0" hangingPunct="1">
              <a:buNone/>
              <a:defRPr kumimoji="0" lang="zh-CN" sz="2800" kern="1200">
                <a:solidFill>
                  <a:srgbClr val="2E507A">
                    <a:alpha val="81000"/>
                  </a:srgbClr>
                </a:solidFill>
                <a:latin typeface="+mn-lt"/>
                <a:ea typeface="+mn-ea"/>
                <a:cs typeface="+mn-cs"/>
              </a:defRPr>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a:r>
              <a:rPr lang="zh-CN" altLang="en-US" smtClean="0"/>
              <a:t>单击此处编辑母版文本样式</a:t>
            </a:r>
          </a:p>
        </p:txBody>
      </p:sp>
      <p:sp>
        <p:nvSpPr>
          <p:cNvPr id="4" name="Date Placeholder 1"/>
          <p:cNvSpPr>
            <a:spLocks noGrp="1"/>
          </p:cNvSpPr>
          <p:nvPr>
            <p:ph type="dt" sz="half" idx="10"/>
          </p:nvPr>
        </p:nvSpPr>
        <p:spPr/>
        <p:txBody>
          <a:bodyPr/>
          <a:lstStyle>
            <a:lvl1pPr>
              <a:defRPr/>
            </a:lvl1pPr>
          </a:lstStyle>
          <a:p>
            <a:pPr>
              <a:defRPr/>
            </a:pPr>
            <a:fld id="{5858FBD7-2DFB-4DDB-88D0-8A28A693535C}" type="datetimeFigureOut">
              <a:rPr altLang="en-US"/>
              <a:pPr>
                <a:defRPr/>
              </a:pPr>
              <a:t>2014-10-27</a:t>
            </a:fld>
            <a:endParaRPr/>
          </a:p>
        </p:txBody>
      </p:sp>
      <p:sp>
        <p:nvSpPr>
          <p:cNvPr id="5" name="Footer Placeholder 2"/>
          <p:cNvSpPr>
            <a:spLocks noGrp="1"/>
          </p:cNvSpPr>
          <p:nvPr>
            <p:ph type="ftr" sz="quarter" idx="11"/>
          </p:nvPr>
        </p:nvSpPr>
        <p:spPr/>
        <p:txBody>
          <a:bodyPr/>
          <a:lstStyle>
            <a:lvl1pPr>
              <a:defRPr/>
            </a:lvl1pPr>
          </a:lstStyle>
          <a:p>
            <a:pPr>
              <a:defRPr/>
            </a:pPr>
            <a:endParaRPr/>
          </a:p>
        </p:txBody>
      </p:sp>
      <p:sp>
        <p:nvSpPr>
          <p:cNvPr id="8" name="Slide Number Placeholder 3"/>
          <p:cNvSpPr>
            <a:spLocks noGrp="1"/>
          </p:cNvSpPr>
          <p:nvPr>
            <p:ph type="sldNum" sz="quarter" idx="12"/>
          </p:nvPr>
        </p:nvSpPr>
        <p:spPr/>
        <p:txBody>
          <a:bodyPr/>
          <a:lstStyle>
            <a:lvl1pPr>
              <a:defRPr/>
            </a:lvl1pPr>
          </a:lstStyle>
          <a:p>
            <a:pPr>
              <a:defRPr/>
            </a:pPr>
            <a:fld id="{5A667BC4-D9DA-4500-83A1-D09DDFA9727E}" type="slidenum">
              <a:rPr lang="en-US" altLang="zh-CN"/>
              <a:pPr>
                <a:defRPr/>
              </a:pPr>
              <a:t>‹#›</a:t>
            </a:fld>
            <a:endParaRPr/>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kumimoji="0" lang="zh-CN" sz="4000" kern="1200">
                <a:solidFill>
                  <a:schemeClr val="bg1"/>
                </a:solidFill>
                <a:latin typeface="+mn-lt"/>
                <a:ea typeface="+mn-ea"/>
                <a:cs typeface="+mn-cs"/>
              </a:defRPr>
            </a:lvl1pPr>
          </a:lstStyle>
          <a:p>
            <a:r>
              <a:rPr lang="zh-CN" altLang="en-US" smtClean="0"/>
              <a:t>单击此处编辑母版标题样式</a:t>
            </a:r>
            <a:endParaRPr/>
          </a:p>
        </p:txBody>
      </p:sp>
      <p:sp>
        <p:nvSpPr>
          <p:cNvPr id="10" name="Text Placeholder 15"/>
          <p:cNvSpPr>
            <a:spLocks noGrp="1"/>
          </p:cNvSpPr>
          <p:nvPr>
            <p:ph type="body" sz="quarter" idx="14"/>
          </p:nvPr>
        </p:nvSpPr>
        <p:spPr>
          <a:xfrm>
            <a:off x="4648200" y="664780"/>
            <a:ext cx="4191000" cy="381000"/>
          </a:xfrm>
        </p:spPr>
        <p:txBody>
          <a:bodyPr>
            <a:normAutofit/>
          </a:bodyPr>
          <a:lstStyle>
            <a:lvl1pPr algn="r" eaLnBrk="1" latinLnBrk="0" hangingPunct="1">
              <a:buNone/>
              <a:defRPr kumimoji="0" lang="zh-CN" sz="1800" b="1" kern="1200">
                <a:solidFill>
                  <a:schemeClr val="bg1">
                    <a:lumMod val="65000"/>
                  </a:schemeClr>
                </a:solidFill>
                <a:latin typeface="Calibri" pitchFamily="34" charset="0"/>
                <a:ea typeface="+mn-ea"/>
                <a:cs typeface="+mn-cs"/>
              </a:defRPr>
            </a:lvl1pPr>
          </a:lstStyle>
          <a:p>
            <a:pPr lvl="0"/>
            <a:r>
              <a:rPr lang="en-US" altLang="zh-CN"/>
              <a:t>Click to edit Master text styles</a:t>
            </a:r>
          </a:p>
        </p:txBody>
      </p:sp>
      <p:sp>
        <p:nvSpPr>
          <p:cNvPr id="5"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F0F79D36-8425-4977-BBEC-E30A93EA1FA5}" type="datetimeFigureOut">
              <a:rPr altLang="en-US"/>
              <a:pPr>
                <a:defRPr/>
              </a:pPr>
              <a:t>2014-10-27</a:t>
            </a:fld>
            <a:endParaRPr/>
          </a:p>
        </p:txBody>
      </p:sp>
      <p:sp>
        <p:nvSpPr>
          <p:cNvPr id="6"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7"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1662C85E-5C7A-40FF-9146-FFE306B6DFC5}" type="slidenum">
              <a:rPr lang="en-US" altLang="zh-CN"/>
              <a:pPr>
                <a:defRPr/>
              </a:pPr>
              <a:t>‹#›</a:t>
            </a:fld>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媒体(带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5"/>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b="1">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eaLnBrk="1" latinLnBrk="0" hangingPunct="1">
              <a:defRPr kumimoji="0" lang="zh-CN" sz="1800" b="0">
                <a:solidFill>
                  <a:schemeClr val="bg1">
                    <a:lumMod val="85000"/>
                  </a:schemeClr>
                </a:solidFill>
                <a:latin typeface="Georgia" pitchFamily="18" charset="0"/>
              </a:defRPr>
            </a:lvl1pPr>
          </a:lstStyle>
          <a:p>
            <a:r>
              <a:rPr lang="zh-CN" altLang="en-US" smtClean="0"/>
              <a:t>单击此处编辑母版标题样式</a:t>
            </a:r>
            <a:endParaRPr/>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eaLnBrk="1" latinLnBrk="0" hangingPunct="1">
              <a:buNone/>
              <a:defRPr kumimoji="0" lang="zh-CN"/>
            </a:lvl1pPr>
          </a:lstStyle>
          <a:p>
            <a:pPr lvl="0"/>
            <a:r>
              <a:rPr lang="zh-CN" altLang="en-US" noProof="0" smtClean="0"/>
              <a:t>单击图标添加媒体</a:t>
            </a:r>
            <a:endParaRPr lang="zh-CN" noProof="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eaLnBrk="1" latinLnBrk="0" hangingPunct="1">
              <a:buNone/>
              <a:defRPr kumimoji="0" lang="zh-CN" sz="2400">
                <a:solidFill>
                  <a:schemeClr val="bg1"/>
                </a:solidFill>
              </a:defRPr>
            </a:lvl1pPr>
          </a:lstStyle>
          <a:p>
            <a:pPr lvl="0"/>
            <a:r>
              <a:rPr lang="zh-CN" altLang="en-US" smtClean="0"/>
              <a:t>单击此处编辑母版文本样式</a:t>
            </a:r>
          </a:p>
        </p:txBody>
      </p:sp>
      <p:sp>
        <p:nvSpPr>
          <p:cNvPr id="6" name="Date Placeholder 2"/>
          <p:cNvSpPr>
            <a:spLocks noGrp="1"/>
          </p:cNvSpPr>
          <p:nvPr>
            <p:ph type="dt" sz="half" idx="15"/>
          </p:nvPr>
        </p:nvSpPr>
        <p:spPr/>
        <p:txBody>
          <a:bodyPr/>
          <a:lstStyle>
            <a:lvl1pPr eaLnBrk="1" latinLnBrk="0" hangingPunct="1">
              <a:defRPr kumimoji="0" lang="zh-CN">
                <a:solidFill>
                  <a:schemeClr val="bg1"/>
                </a:solidFill>
              </a:defRPr>
            </a:lvl1pPr>
          </a:lstStyle>
          <a:p>
            <a:pPr>
              <a:defRPr/>
            </a:pPr>
            <a:fld id="{5E73F0FD-3077-44C0-A379-C44552B97762}" type="datetimeFigureOut">
              <a:rPr altLang="en-US"/>
              <a:pPr>
                <a:defRPr/>
              </a:pPr>
              <a:t>2014-10-27</a:t>
            </a:fld>
            <a:endParaRPr/>
          </a:p>
        </p:txBody>
      </p:sp>
      <p:sp>
        <p:nvSpPr>
          <p:cNvPr id="8" name="Footer Placeholder 3"/>
          <p:cNvSpPr>
            <a:spLocks noGrp="1"/>
          </p:cNvSpPr>
          <p:nvPr>
            <p:ph type="ftr" sz="quarter" idx="16"/>
          </p:nvPr>
        </p:nvSpPr>
        <p:spPr/>
        <p:txBody>
          <a:bodyPr/>
          <a:lstStyle>
            <a:lvl1pPr eaLnBrk="1" latinLnBrk="0" hangingPunct="1">
              <a:defRPr kumimoji="0" lang="zh-CN">
                <a:solidFill>
                  <a:schemeClr val="bg1"/>
                </a:solidFill>
              </a:defRPr>
            </a:lvl1pPr>
          </a:lstStyle>
          <a:p>
            <a:pPr>
              <a:defRPr/>
            </a:pPr>
            <a:endParaRPr/>
          </a:p>
        </p:txBody>
      </p:sp>
      <p:sp>
        <p:nvSpPr>
          <p:cNvPr id="10" name="Slide Number Placeholder 4"/>
          <p:cNvSpPr>
            <a:spLocks noGrp="1"/>
          </p:cNvSpPr>
          <p:nvPr>
            <p:ph type="sldNum" sz="quarter" idx="17"/>
          </p:nvPr>
        </p:nvSpPr>
        <p:spPr/>
        <p:txBody>
          <a:bodyPr/>
          <a:lstStyle>
            <a:lvl1pPr eaLnBrk="1" latinLnBrk="0" hangingPunct="1">
              <a:defRPr kumimoji="0" lang="zh-CN">
                <a:solidFill>
                  <a:schemeClr val="bg1"/>
                </a:solidFill>
              </a:defRPr>
            </a:lvl1pPr>
          </a:lstStyle>
          <a:p>
            <a:pPr>
              <a:defRPr/>
            </a:pPr>
            <a:fld id="{46C26719-11CD-4F27-96A6-67FA87AD8C66}" type="slidenum">
              <a:rPr lang="en-US" altLang="zh-CN"/>
              <a:pPr>
                <a:defRPr/>
              </a:pPr>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4C0A3234-FCB1-4BE5-B2A3-C780F2B0B0AF}" type="datetimeFigureOut">
              <a:rPr altLang="en-US"/>
              <a:pPr>
                <a:defRPr/>
              </a:pPr>
              <a:t>2014-10-27</a:t>
            </a:fld>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latinLnBrk="0" hangingPunct="1">
              <a:spcBef>
                <a:spcPts val="0"/>
              </a:spcBef>
              <a:spcAft>
                <a:spcPts val="0"/>
              </a:spcAft>
              <a:defRPr kumimoji="0" lang="zh-CN" sz="1200">
                <a:solidFill>
                  <a:schemeClr val="tx1">
                    <a:tint val="75000"/>
                  </a:schemeClr>
                </a:solidFill>
                <a:latin typeface="+mn-lt"/>
                <a:ea typeface="+mn-ea"/>
              </a:defRPr>
            </a:lvl1pPr>
          </a:lstStyle>
          <a:p>
            <a:pPr>
              <a:defRPr/>
            </a:pPr>
            <a:fld id="{5729D328-32F4-470A-B42E-0F9B14AA8BE6}" type="slidenum">
              <a:rPr lang="en-US" altLang="zh-CN"/>
              <a:pPr>
                <a:defRPr/>
              </a:pPr>
              <a:t>‹#›</a:t>
            </a:fld>
            <a:endParaRP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par>
    </p:tnLst>
  </p:timing>
  <p:txStyles>
    <p:titleStyle>
      <a:lvl1pPr algn="ctr" rtl="0" eaLnBrk="0" fontAlgn="base" hangingPunct="0">
        <a:spcBef>
          <a:spcPct val="0"/>
        </a:spcBef>
        <a:spcAft>
          <a:spcPct val="0"/>
        </a:spcAft>
        <a:defRPr lang="zh-CN"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lang="zh-CN"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lang="zh-CN"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lang="zh-CN"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lang="zh-CN"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2F287719-969C-4B12-AE9D-FB6BFF622214}" type="datetime1">
              <a:rPr lang="zh-CN" altLang="en-US"/>
              <a:pPr/>
              <a:t>2014/11/7</a:t>
            </a:fld>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7ECFCB67-42D9-4BD6-B2BA-EC154CA376A5}" type="slidenum">
              <a:rPr lang="en-US" altLang="zh-CN"/>
              <a:pPr>
                <a:defRPr/>
              </a:pPr>
              <a:t>‹#›</a:t>
            </a:fld>
            <a:endParaRPr lang="en-US" altLang="zh-CN"/>
          </a:p>
        </p:txBody>
      </p:sp>
      <p:sp>
        <p:nvSpPr>
          <p:cNvPr id="4103"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4104"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zh-CN" altLang="en-US"/>
          </a:p>
        </p:txBody>
      </p:sp>
      <p:sp>
        <p:nvSpPr>
          <p:cNvPr id="4105"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4106"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4800" b="1">
          <a:solidFill>
            <a:srgbClr val="A50021"/>
          </a:solidFill>
          <a:latin typeface="+mj-lt"/>
          <a:ea typeface="+mj-ea"/>
          <a:cs typeface="+mj-cs"/>
        </a:defRPr>
      </a:lvl1pPr>
      <a:lvl2pPr algn="l" rtl="0" eaLnBrk="0" fontAlgn="base" hangingPunct="0">
        <a:spcBef>
          <a:spcPct val="0"/>
        </a:spcBef>
        <a:spcAft>
          <a:spcPct val="0"/>
        </a:spcAft>
        <a:defRPr sz="4800" b="1">
          <a:solidFill>
            <a:srgbClr val="A50021"/>
          </a:solidFill>
          <a:latin typeface="Garamond" pitchFamily="18" charset="0"/>
          <a:ea typeface="宋体" pitchFamily="2" charset="-122"/>
        </a:defRPr>
      </a:lvl2pPr>
      <a:lvl3pPr algn="l" rtl="0" eaLnBrk="0" fontAlgn="base" hangingPunct="0">
        <a:spcBef>
          <a:spcPct val="0"/>
        </a:spcBef>
        <a:spcAft>
          <a:spcPct val="0"/>
        </a:spcAft>
        <a:defRPr sz="4800" b="1">
          <a:solidFill>
            <a:srgbClr val="A50021"/>
          </a:solidFill>
          <a:latin typeface="Garamond" pitchFamily="18" charset="0"/>
          <a:ea typeface="宋体" pitchFamily="2" charset="-122"/>
        </a:defRPr>
      </a:lvl3pPr>
      <a:lvl4pPr algn="l" rtl="0" eaLnBrk="0" fontAlgn="base" hangingPunct="0">
        <a:spcBef>
          <a:spcPct val="0"/>
        </a:spcBef>
        <a:spcAft>
          <a:spcPct val="0"/>
        </a:spcAft>
        <a:defRPr sz="4800" b="1">
          <a:solidFill>
            <a:srgbClr val="A50021"/>
          </a:solidFill>
          <a:latin typeface="Garamond" pitchFamily="18" charset="0"/>
          <a:ea typeface="宋体" pitchFamily="2" charset="-122"/>
        </a:defRPr>
      </a:lvl4pPr>
      <a:lvl5pPr algn="l" rtl="0" eaLnBrk="0" fontAlgn="base" hangingPunct="0">
        <a:spcBef>
          <a:spcPct val="0"/>
        </a:spcBef>
        <a:spcAft>
          <a:spcPct val="0"/>
        </a:spcAft>
        <a:defRPr sz="4800" b="1">
          <a:solidFill>
            <a:srgbClr val="A50021"/>
          </a:solidFill>
          <a:latin typeface="Garamond" pitchFamily="18" charset="0"/>
          <a:ea typeface="宋体" pitchFamily="2" charset="-122"/>
        </a:defRPr>
      </a:lvl5pPr>
      <a:lvl6pPr marL="457200" algn="l" rtl="0" fontAlgn="base">
        <a:spcBef>
          <a:spcPct val="0"/>
        </a:spcBef>
        <a:spcAft>
          <a:spcPct val="0"/>
        </a:spcAft>
        <a:defRPr sz="4800" b="1">
          <a:solidFill>
            <a:srgbClr val="A50021"/>
          </a:solidFill>
          <a:latin typeface="Garamond" pitchFamily="18" charset="0"/>
          <a:ea typeface="宋体" pitchFamily="2" charset="-122"/>
        </a:defRPr>
      </a:lvl6pPr>
      <a:lvl7pPr marL="914400" algn="l" rtl="0" fontAlgn="base">
        <a:spcBef>
          <a:spcPct val="0"/>
        </a:spcBef>
        <a:spcAft>
          <a:spcPct val="0"/>
        </a:spcAft>
        <a:defRPr sz="4800" b="1">
          <a:solidFill>
            <a:srgbClr val="A50021"/>
          </a:solidFill>
          <a:latin typeface="Garamond" pitchFamily="18" charset="0"/>
          <a:ea typeface="宋体" pitchFamily="2" charset="-122"/>
        </a:defRPr>
      </a:lvl7pPr>
      <a:lvl8pPr marL="1371600" algn="l" rtl="0" fontAlgn="base">
        <a:spcBef>
          <a:spcPct val="0"/>
        </a:spcBef>
        <a:spcAft>
          <a:spcPct val="0"/>
        </a:spcAft>
        <a:defRPr sz="4800" b="1">
          <a:solidFill>
            <a:srgbClr val="A50021"/>
          </a:solidFill>
          <a:latin typeface="Garamond" pitchFamily="18" charset="0"/>
          <a:ea typeface="宋体" pitchFamily="2" charset="-122"/>
        </a:defRPr>
      </a:lvl8pPr>
      <a:lvl9pPr marL="1828800" algn="l" rtl="0" fontAlgn="base">
        <a:spcBef>
          <a:spcPct val="0"/>
        </a:spcBef>
        <a:spcAft>
          <a:spcPct val="0"/>
        </a:spcAft>
        <a:defRPr sz="4800" b="1">
          <a:solidFill>
            <a:srgbClr val="A50021"/>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b="1">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fld id="{C8995592-61B5-4BFF-A903-A97D34BBBD16}" type="datetime1">
              <a:rPr lang="zh-CN" altLang="en-US"/>
              <a:pPr/>
              <a:t>2014/11/7</a:t>
            </a:fld>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pitchFamily="2" charset="-122"/>
              </a:defRPr>
            </a:lvl1pPr>
          </a:lstStyle>
          <a:p>
            <a:pPr>
              <a:defRPr/>
            </a:pPr>
            <a:fld id="{E32D68C5-BCB0-4FBB-97A7-63E52E6E3943}" type="slidenum">
              <a:rPr lang="en-US" altLang="zh-CN"/>
              <a:pPr>
                <a:defRPr/>
              </a:pPr>
              <a:t>‹#›</a:t>
            </a:fld>
            <a:endParaRPr lang="en-US" altLang="zh-CN"/>
          </a:p>
        </p:txBody>
      </p:sp>
      <p:sp>
        <p:nvSpPr>
          <p:cNvPr id="4103"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zh-CN" altLang="zh-CN" sz="2400">
              <a:latin typeface="Times New Roman" pitchFamily="18" charset="0"/>
              <a:ea typeface="宋体" pitchFamily="2" charset="-122"/>
            </a:endParaRPr>
          </a:p>
        </p:txBody>
      </p:sp>
      <p:sp>
        <p:nvSpPr>
          <p:cNvPr id="4104"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zh-CN" altLang="en-US">
              <a:ea typeface="宋体" pitchFamily="2" charset="-122"/>
            </a:endParaRPr>
          </a:p>
        </p:txBody>
      </p:sp>
      <p:sp>
        <p:nvSpPr>
          <p:cNvPr id="4105"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zh-CN" altLang="zh-CN" sz="2400">
              <a:latin typeface="Times New Roman" pitchFamily="18" charset="0"/>
              <a:ea typeface="宋体" pitchFamily="2" charset="-122"/>
            </a:endParaRPr>
          </a:p>
        </p:txBody>
      </p:sp>
      <p:sp>
        <p:nvSpPr>
          <p:cNvPr id="4106"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zh-CN" altLang="zh-CN" sz="2400">
              <a:latin typeface="Times New Roman" pitchFamily="18"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4800" b="1">
          <a:solidFill>
            <a:srgbClr val="A50021"/>
          </a:solidFill>
          <a:latin typeface="+mj-lt"/>
          <a:ea typeface="+mj-ea"/>
          <a:cs typeface="+mj-cs"/>
        </a:defRPr>
      </a:lvl1pPr>
      <a:lvl2pPr algn="l" rtl="0" eaLnBrk="0" fontAlgn="base" hangingPunct="0">
        <a:spcBef>
          <a:spcPct val="0"/>
        </a:spcBef>
        <a:spcAft>
          <a:spcPct val="0"/>
        </a:spcAft>
        <a:defRPr sz="4800" b="1">
          <a:solidFill>
            <a:srgbClr val="A50021"/>
          </a:solidFill>
          <a:latin typeface="Garamond" pitchFamily="18" charset="0"/>
          <a:ea typeface="宋体" pitchFamily="2" charset="-122"/>
        </a:defRPr>
      </a:lvl2pPr>
      <a:lvl3pPr algn="l" rtl="0" eaLnBrk="0" fontAlgn="base" hangingPunct="0">
        <a:spcBef>
          <a:spcPct val="0"/>
        </a:spcBef>
        <a:spcAft>
          <a:spcPct val="0"/>
        </a:spcAft>
        <a:defRPr sz="4800" b="1">
          <a:solidFill>
            <a:srgbClr val="A50021"/>
          </a:solidFill>
          <a:latin typeface="Garamond" pitchFamily="18" charset="0"/>
          <a:ea typeface="宋体" pitchFamily="2" charset="-122"/>
        </a:defRPr>
      </a:lvl3pPr>
      <a:lvl4pPr algn="l" rtl="0" eaLnBrk="0" fontAlgn="base" hangingPunct="0">
        <a:spcBef>
          <a:spcPct val="0"/>
        </a:spcBef>
        <a:spcAft>
          <a:spcPct val="0"/>
        </a:spcAft>
        <a:defRPr sz="4800" b="1">
          <a:solidFill>
            <a:srgbClr val="A50021"/>
          </a:solidFill>
          <a:latin typeface="Garamond" pitchFamily="18" charset="0"/>
          <a:ea typeface="宋体" pitchFamily="2" charset="-122"/>
        </a:defRPr>
      </a:lvl4pPr>
      <a:lvl5pPr algn="l" rtl="0" eaLnBrk="0" fontAlgn="base" hangingPunct="0">
        <a:spcBef>
          <a:spcPct val="0"/>
        </a:spcBef>
        <a:spcAft>
          <a:spcPct val="0"/>
        </a:spcAft>
        <a:defRPr sz="4800" b="1">
          <a:solidFill>
            <a:srgbClr val="A50021"/>
          </a:solidFill>
          <a:latin typeface="Garamond" pitchFamily="18" charset="0"/>
          <a:ea typeface="宋体" pitchFamily="2" charset="-122"/>
        </a:defRPr>
      </a:lvl5pPr>
      <a:lvl6pPr marL="457200" algn="l" rtl="0" fontAlgn="base">
        <a:spcBef>
          <a:spcPct val="0"/>
        </a:spcBef>
        <a:spcAft>
          <a:spcPct val="0"/>
        </a:spcAft>
        <a:defRPr sz="4800" b="1">
          <a:solidFill>
            <a:srgbClr val="A50021"/>
          </a:solidFill>
          <a:latin typeface="Garamond" pitchFamily="18" charset="0"/>
          <a:ea typeface="宋体" pitchFamily="2" charset="-122"/>
        </a:defRPr>
      </a:lvl6pPr>
      <a:lvl7pPr marL="914400" algn="l" rtl="0" fontAlgn="base">
        <a:spcBef>
          <a:spcPct val="0"/>
        </a:spcBef>
        <a:spcAft>
          <a:spcPct val="0"/>
        </a:spcAft>
        <a:defRPr sz="4800" b="1">
          <a:solidFill>
            <a:srgbClr val="A50021"/>
          </a:solidFill>
          <a:latin typeface="Garamond" pitchFamily="18" charset="0"/>
          <a:ea typeface="宋体" pitchFamily="2" charset="-122"/>
        </a:defRPr>
      </a:lvl7pPr>
      <a:lvl8pPr marL="1371600" algn="l" rtl="0" fontAlgn="base">
        <a:spcBef>
          <a:spcPct val="0"/>
        </a:spcBef>
        <a:spcAft>
          <a:spcPct val="0"/>
        </a:spcAft>
        <a:defRPr sz="4800" b="1">
          <a:solidFill>
            <a:srgbClr val="A50021"/>
          </a:solidFill>
          <a:latin typeface="Garamond" pitchFamily="18" charset="0"/>
          <a:ea typeface="宋体" pitchFamily="2" charset="-122"/>
        </a:defRPr>
      </a:lvl8pPr>
      <a:lvl9pPr marL="1828800" algn="l" rtl="0" fontAlgn="base">
        <a:spcBef>
          <a:spcPct val="0"/>
        </a:spcBef>
        <a:spcAft>
          <a:spcPct val="0"/>
        </a:spcAft>
        <a:defRPr sz="4800" b="1">
          <a:solidFill>
            <a:srgbClr val="A50021"/>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b="1">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80.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vmlDrawing" Target="../drawings/vmlDrawing5.vml"/><Relationship Id="rId5" Type="http://schemas.openxmlformats.org/officeDocument/2006/relationships/image" Target="../media/image41.wmf"/><Relationship Id="rId4" Type="http://schemas.openxmlformats.org/officeDocument/2006/relationships/oleObject" Target="../embeddings/oleObject5.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038"/>
            <a:ext cx="4953000" cy="1416050"/>
          </a:xfrm>
        </p:spPr>
        <p:txBody>
          <a:bodyPr rtlCol="0"/>
          <a:lstStyle/>
          <a:p>
            <a:pPr fontAlgn="auto">
              <a:spcAft>
                <a:spcPts val="0"/>
              </a:spcAft>
              <a:buFont typeface="Arial" pitchFamily="34" charset="0"/>
              <a:buNone/>
              <a:defRPr/>
            </a:pPr>
            <a:r>
              <a:rPr lang="en-US" altLang="zh-CN" sz="1600" b="1" dirty="0" smtClean="0"/>
              <a:t>T&amp;R Team of Algorithm Design</a:t>
            </a:r>
          </a:p>
          <a:p>
            <a:pPr fontAlgn="auto">
              <a:spcAft>
                <a:spcPts val="0"/>
              </a:spcAft>
              <a:buFont typeface="Arial" pitchFamily="34" charset="0"/>
              <a:buNone/>
              <a:defRPr/>
            </a:pPr>
            <a:r>
              <a:rPr lang="en-US" altLang="zh-CN" sz="1600" b="1" dirty="0" smtClean="0"/>
              <a:t>College of Computer Science and Engineering, CQU</a:t>
            </a:r>
            <a:endParaRPr lang="en-US" altLang="zh-CN" sz="1600" b="1" dirty="0"/>
          </a:p>
        </p:txBody>
      </p:sp>
      <p:sp>
        <p:nvSpPr>
          <p:cNvPr id="5" name="Title 4"/>
          <p:cNvSpPr>
            <a:spLocks noGrp="1"/>
          </p:cNvSpPr>
          <p:nvPr>
            <p:ph type="title"/>
          </p:nvPr>
        </p:nvSpPr>
        <p:spPr>
          <a:xfrm>
            <a:off x="228600" y="3048000"/>
            <a:ext cx="7239000" cy="1828800"/>
          </a:xfrm>
        </p:spPr>
        <p:txBody>
          <a:bodyPr rtlCol="0">
            <a:normAutofit fontScale="90000"/>
          </a:bodyPr>
          <a:lstStyle/>
          <a:p>
            <a:pPr algn="l" fontAlgn="auto">
              <a:spcAft>
                <a:spcPts val="0"/>
              </a:spcAft>
              <a:defRPr/>
            </a:pPr>
            <a:r>
              <a:rPr lang="en-US" altLang="zh-CN" sz="4900" b="0" dirty="0">
                <a:solidFill>
                  <a:prstClr val="white"/>
                </a:solidFill>
              </a:rPr>
              <a:t>Algorithm Analysis &amp; Design </a:t>
            </a:r>
            <a:br>
              <a:rPr lang="en-US" altLang="zh-CN" sz="4900" b="0" dirty="0">
                <a:solidFill>
                  <a:prstClr val="white"/>
                </a:solidFill>
              </a:rPr>
            </a:br>
            <a:r>
              <a:rPr lang="en-US" altLang="zh-CN" sz="4800" dirty="0">
                <a:solidFill>
                  <a:srgbClr val="FFFF00"/>
                </a:solidFill>
                <a:latin typeface="华文楷体" pitchFamily="2" charset="-122"/>
                <a:ea typeface="华文楷体" pitchFamily="2" charset="-122"/>
              </a:rPr>
              <a:t>Introduction to Algorithm</a:t>
            </a:r>
            <a:endParaRPr dirty="0">
              <a:solidFill>
                <a:srgbClr val="FFFF00"/>
              </a:solidFill>
              <a:latin typeface="华文楷体" pitchFamily="2" charset="-122"/>
              <a:ea typeface="华文楷体" pitchFamily="2"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Greedy-choice Property</a:t>
            </a:r>
          </a:p>
        </p:txBody>
      </p:sp>
      <p:sp>
        <p:nvSpPr>
          <p:cNvPr id="20483" name="Rectangle 3"/>
          <p:cNvSpPr>
            <a:spLocks noGrp="1" noChangeArrowheads="1"/>
          </p:cNvSpPr>
          <p:nvPr>
            <p:ph type="body" idx="1"/>
          </p:nvPr>
        </p:nvSpPr>
        <p:spPr/>
        <p:txBody>
          <a:bodyPr>
            <a:normAutofit/>
          </a:bodyPr>
          <a:lstStyle/>
          <a:p>
            <a:pPr>
              <a:lnSpc>
                <a:spcPct val="80000"/>
              </a:lnSpc>
            </a:pPr>
            <a:r>
              <a:rPr lang="en-US" altLang="zh-CN" sz="2700" smtClean="0">
                <a:solidFill>
                  <a:srgbClr val="474747"/>
                </a:solidFill>
              </a:rPr>
              <a:t>The problem also exhibits the </a:t>
            </a:r>
            <a:r>
              <a:rPr lang="en-US" altLang="zh-CN" sz="2700" smtClean="0">
                <a:solidFill>
                  <a:srgbClr val="CC3300"/>
                </a:solidFill>
              </a:rPr>
              <a:t>greedy-choice property</a:t>
            </a:r>
            <a:r>
              <a:rPr lang="en-US" altLang="zh-CN" sz="2700" smtClean="0">
                <a:solidFill>
                  <a:srgbClr val="474747"/>
                </a:solidFill>
              </a:rPr>
              <a:t>.</a:t>
            </a:r>
          </a:p>
          <a:p>
            <a:pPr lvl="1">
              <a:lnSpc>
                <a:spcPct val="80000"/>
              </a:lnSpc>
            </a:pPr>
            <a:r>
              <a:rPr lang="en-US" altLang="zh-CN" sz="2400" smtClean="0">
                <a:solidFill>
                  <a:srgbClr val="474747"/>
                </a:solidFill>
              </a:rPr>
              <a:t>There is an optimal solution to the subproblem </a:t>
            </a:r>
            <a:r>
              <a:rPr lang="en-US" altLang="zh-CN" sz="2400" i="1" smtClean="0">
                <a:solidFill>
                  <a:srgbClr val="474747"/>
                </a:solidFill>
              </a:rPr>
              <a:t>S</a:t>
            </a:r>
            <a:r>
              <a:rPr lang="en-US" altLang="zh-CN" sz="2400" baseline="-25000" smtClean="0">
                <a:solidFill>
                  <a:srgbClr val="474747"/>
                </a:solidFill>
              </a:rPr>
              <a:t>ij</a:t>
            </a:r>
            <a:r>
              <a:rPr lang="en-US" altLang="zh-CN" sz="2400" smtClean="0">
                <a:solidFill>
                  <a:srgbClr val="474747"/>
                </a:solidFill>
              </a:rPr>
              <a:t>, that </a:t>
            </a:r>
            <a:r>
              <a:rPr lang="en-US" altLang="zh-CN" sz="2400" smtClean="0">
                <a:solidFill>
                  <a:srgbClr val="FF0000"/>
                </a:solidFill>
              </a:rPr>
              <a:t>includes the activity with the smallest finish time</a:t>
            </a:r>
            <a:r>
              <a:rPr lang="en-US" altLang="zh-CN" sz="2400" smtClean="0">
                <a:solidFill>
                  <a:srgbClr val="474747"/>
                </a:solidFill>
              </a:rPr>
              <a:t> in set </a:t>
            </a:r>
            <a:r>
              <a:rPr lang="en-US" altLang="zh-CN" sz="2400" i="1" smtClean="0">
                <a:solidFill>
                  <a:srgbClr val="474747"/>
                </a:solidFill>
              </a:rPr>
              <a:t>S</a:t>
            </a:r>
            <a:r>
              <a:rPr lang="en-US" altLang="zh-CN" sz="2400" baseline="-25000" smtClean="0">
                <a:solidFill>
                  <a:srgbClr val="474747"/>
                </a:solidFill>
              </a:rPr>
              <a:t>ij</a:t>
            </a:r>
            <a:r>
              <a:rPr lang="en-US" altLang="zh-CN" sz="2400" smtClean="0">
                <a:solidFill>
                  <a:srgbClr val="474747"/>
                </a:solidFill>
              </a:rPr>
              <a:t>.</a:t>
            </a:r>
          </a:p>
          <a:p>
            <a:pPr lvl="1">
              <a:lnSpc>
                <a:spcPct val="80000"/>
              </a:lnSpc>
            </a:pPr>
            <a:r>
              <a:rPr lang="en-US" altLang="zh-CN" sz="2400" smtClean="0">
                <a:solidFill>
                  <a:srgbClr val="474747"/>
                </a:solidFill>
              </a:rPr>
              <a:t>Can be proved easily.</a:t>
            </a:r>
          </a:p>
          <a:p>
            <a:pPr>
              <a:lnSpc>
                <a:spcPct val="80000"/>
              </a:lnSpc>
            </a:pPr>
            <a:r>
              <a:rPr lang="en-US" altLang="zh-CN" sz="2700" smtClean="0">
                <a:solidFill>
                  <a:srgbClr val="474747"/>
                </a:solidFill>
              </a:rPr>
              <a:t>Hence, </a:t>
            </a:r>
            <a:r>
              <a:rPr lang="en-US" altLang="zh-CN" sz="2700" smtClean="0">
                <a:solidFill>
                  <a:schemeClr val="hlink"/>
                </a:solidFill>
              </a:rPr>
              <a:t>there is an optimal solution to S that includes </a:t>
            </a:r>
            <a:r>
              <a:rPr lang="en-US" altLang="zh-CN" sz="2700" i="1" smtClean="0">
                <a:solidFill>
                  <a:schemeClr val="hlink"/>
                </a:solidFill>
              </a:rPr>
              <a:t>a</a:t>
            </a:r>
            <a:r>
              <a:rPr lang="en-US" altLang="zh-CN" sz="2700" baseline="-25000" smtClean="0">
                <a:solidFill>
                  <a:schemeClr val="hlink"/>
                </a:solidFill>
              </a:rPr>
              <a:t>1</a:t>
            </a:r>
            <a:r>
              <a:rPr lang="en-US" altLang="zh-CN" sz="2700" smtClean="0">
                <a:solidFill>
                  <a:srgbClr val="474747"/>
                </a:solidFill>
              </a:rPr>
              <a:t>.</a:t>
            </a:r>
          </a:p>
          <a:p>
            <a:pPr>
              <a:lnSpc>
                <a:spcPct val="80000"/>
              </a:lnSpc>
            </a:pPr>
            <a:r>
              <a:rPr lang="en-US" altLang="zh-CN" sz="2700" smtClean="0">
                <a:solidFill>
                  <a:srgbClr val="474747"/>
                </a:solidFill>
              </a:rPr>
              <a:t>Therefore, </a:t>
            </a:r>
            <a:r>
              <a:rPr lang="en-US" altLang="zh-CN" sz="2700" smtClean="0">
                <a:solidFill>
                  <a:srgbClr val="CC3300"/>
                </a:solidFill>
              </a:rPr>
              <a:t>make</a:t>
            </a:r>
            <a:r>
              <a:rPr lang="en-US" altLang="zh-CN" sz="2700" smtClean="0">
                <a:solidFill>
                  <a:srgbClr val="474747"/>
                </a:solidFill>
              </a:rPr>
              <a:t> this </a:t>
            </a:r>
            <a:r>
              <a:rPr lang="en-US" altLang="zh-CN" sz="2700" smtClean="0">
                <a:solidFill>
                  <a:srgbClr val="CC3300"/>
                </a:solidFill>
              </a:rPr>
              <a:t>greedy choice</a:t>
            </a:r>
            <a:r>
              <a:rPr lang="en-US" altLang="zh-CN" sz="2700" smtClean="0">
                <a:solidFill>
                  <a:srgbClr val="474747"/>
                </a:solidFill>
              </a:rPr>
              <a:t> without solving subproblems first and evaluating them.</a:t>
            </a:r>
          </a:p>
          <a:p>
            <a:pPr>
              <a:lnSpc>
                <a:spcPct val="80000"/>
              </a:lnSpc>
            </a:pPr>
            <a:r>
              <a:rPr lang="en-US" altLang="zh-CN" sz="2700" smtClean="0">
                <a:solidFill>
                  <a:srgbClr val="474747"/>
                </a:solidFill>
              </a:rPr>
              <a:t>Solve the subproblem that ensues as a result of making this greedy choice.</a:t>
            </a:r>
          </a:p>
          <a:p>
            <a:pPr>
              <a:lnSpc>
                <a:spcPct val="80000"/>
              </a:lnSpc>
            </a:pPr>
            <a:r>
              <a:rPr lang="en-US" altLang="zh-CN" sz="2700" smtClean="0">
                <a:solidFill>
                  <a:srgbClr val="474747"/>
                </a:solidFill>
              </a:rPr>
              <a:t>Combine the greedy choice and the solution to the subproblem.</a:t>
            </a: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a:spLocks noGrp="1" noChangeArrowheads="1"/>
          </p:cNvSpPr>
          <p:nvPr>
            <p:ph type="sldNum" sz="quarter" idx="12"/>
          </p:nvPr>
        </p:nvSpPr>
        <p:spPr>
          <a:ln/>
        </p:spPr>
        <p:txBody>
          <a:bodyPr/>
          <a:lstStyle/>
          <a:p>
            <a:pPr>
              <a:defRPr/>
            </a:pPr>
            <a:fld id="{A4E5EDFC-0EFA-433F-B1C0-CB06EA85C767}" type="slidenum">
              <a:rPr lang="en-US" altLang="zh-CN"/>
              <a:pPr>
                <a:defRPr/>
              </a:pPr>
              <a:t>100</a:t>
            </a:fld>
            <a:endParaRPr lang="en-US" altLang="zh-CN"/>
          </a:p>
        </p:txBody>
      </p:sp>
      <p:sp>
        <p:nvSpPr>
          <p:cNvPr id="148483" name="Text Box 3"/>
          <p:cNvSpPr txBox="1">
            <a:spLocks noGrp="1" noChangeArrowheads="1"/>
          </p:cNvSpPr>
          <p:nvPr>
            <p:ph type="title"/>
          </p:nvPr>
        </p:nvSpPr>
        <p:spPr>
          <a:xfrm>
            <a:off x="250825" y="277813"/>
            <a:ext cx="8229600" cy="1139825"/>
          </a:xfrm>
          <a:noFill/>
          <a:ln/>
        </p:spPr>
        <p:txBody>
          <a:bodyPr anchor="ctr"/>
          <a:lstStyle/>
          <a:p>
            <a:pPr>
              <a:lnSpc>
                <a:spcPct val="130000"/>
              </a:lnSpc>
            </a:pPr>
            <a:r>
              <a:rPr lang="en-US" altLang="zh-CN" sz="4400" smtClean="0">
                <a:latin typeface="Times New Roman" pitchFamily="18" charset="0"/>
              </a:rPr>
              <a:t>Dijkstra</a:t>
            </a:r>
            <a:r>
              <a:rPr lang="zh-CN" altLang="en-US" sz="4400" smtClean="0">
                <a:latin typeface="Times New Roman" pitchFamily="18" charset="0"/>
              </a:rPr>
              <a:t>算法正确性证明</a:t>
            </a:r>
          </a:p>
        </p:txBody>
      </p:sp>
      <p:sp>
        <p:nvSpPr>
          <p:cNvPr id="148484" name="Text Box 4"/>
          <p:cNvSpPr txBox="1">
            <a:spLocks noChangeArrowheads="1"/>
          </p:cNvSpPr>
          <p:nvPr/>
        </p:nvSpPr>
        <p:spPr bwMode="auto">
          <a:xfrm>
            <a:off x="4356100" y="5013325"/>
            <a:ext cx="360363" cy="457200"/>
          </a:xfrm>
          <a:prstGeom prst="rect">
            <a:avLst/>
          </a:prstGeom>
          <a:noFill/>
          <a:ln w="9525">
            <a:noFill/>
            <a:miter lim="800000"/>
            <a:headEnd/>
            <a:tailEnd/>
          </a:ln>
          <a:effectLst/>
        </p:spPr>
        <p:txBody>
          <a:bodyPr>
            <a:spAutoFit/>
          </a:bodyPr>
          <a:lstStyle/>
          <a:p>
            <a:pPr>
              <a:spcBef>
                <a:spcPct val="50000"/>
              </a:spcBef>
            </a:pPr>
            <a:endParaRPr lang="zh-CN" altLang="en-US" sz="2400">
              <a:latin typeface="Arial" charset="0"/>
            </a:endParaRPr>
          </a:p>
        </p:txBody>
      </p:sp>
      <p:sp>
        <p:nvSpPr>
          <p:cNvPr id="148487" name="Text Box 7"/>
          <p:cNvSpPr txBox="1">
            <a:spLocks noChangeArrowheads="1"/>
          </p:cNvSpPr>
          <p:nvPr/>
        </p:nvSpPr>
        <p:spPr bwMode="auto">
          <a:xfrm>
            <a:off x="4859338" y="5157788"/>
            <a:ext cx="184150" cy="457200"/>
          </a:xfrm>
          <a:prstGeom prst="rect">
            <a:avLst/>
          </a:prstGeom>
          <a:noFill/>
          <a:ln w="9525">
            <a:noFill/>
            <a:miter lim="800000"/>
            <a:headEnd/>
            <a:tailEnd/>
          </a:ln>
          <a:effectLst/>
        </p:spPr>
        <p:txBody>
          <a:bodyPr wrap="none">
            <a:spAutoFit/>
          </a:bodyPr>
          <a:lstStyle/>
          <a:p>
            <a:endParaRPr lang="zh-CN" altLang="en-US" sz="2400">
              <a:latin typeface="Arial" charset="0"/>
            </a:endParaRPr>
          </a:p>
        </p:txBody>
      </p:sp>
      <p:grpSp>
        <p:nvGrpSpPr>
          <p:cNvPr id="2" name="Group 9"/>
          <p:cNvGrpSpPr>
            <a:grpSpLocks/>
          </p:cNvGrpSpPr>
          <p:nvPr/>
        </p:nvGrpSpPr>
        <p:grpSpPr bwMode="auto">
          <a:xfrm>
            <a:off x="4859338" y="4221163"/>
            <a:ext cx="4464050" cy="2376487"/>
            <a:chOff x="295" y="2251"/>
            <a:chExt cx="2812" cy="1497"/>
          </a:xfrm>
        </p:grpSpPr>
        <p:grpSp>
          <p:nvGrpSpPr>
            <p:cNvPr id="3" name="Group 10"/>
            <p:cNvGrpSpPr>
              <a:grpSpLocks/>
            </p:cNvGrpSpPr>
            <p:nvPr/>
          </p:nvGrpSpPr>
          <p:grpSpPr bwMode="auto">
            <a:xfrm>
              <a:off x="340" y="2274"/>
              <a:ext cx="2767" cy="1474"/>
              <a:chOff x="1474" y="2387"/>
              <a:chExt cx="2767" cy="1474"/>
            </a:xfrm>
          </p:grpSpPr>
          <p:grpSp>
            <p:nvGrpSpPr>
              <p:cNvPr id="4" name="Group 11"/>
              <p:cNvGrpSpPr>
                <a:grpSpLocks/>
              </p:cNvGrpSpPr>
              <p:nvPr/>
            </p:nvGrpSpPr>
            <p:grpSpPr bwMode="auto">
              <a:xfrm>
                <a:off x="1474" y="2387"/>
                <a:ext cx="2767" cy="1474"/>
                <a:chOff x="2472" y="2523"/>
                <a:chExt cx="2449" cy="1224"/>
              </a:xfrm>
            </p:grpSpPr>
            <p:sp>
              <p:nvSpPr>
                <p:cNvPr id="148492" name="Oval 12"/>
                <p:cNvSpPr>
                  <a:spLocks noChangeArrowheads="1"/>
                </p:cNvSpPr>
                <p:nvPr/>
              </p:nvSpPr>
              <p:spPr bwMode="auto">
                <a:xfrm>
                  <a:off x="2472" y="2568"/>
                  <a:ext cx="1452" cy="1179"/>
                </a:xfrm>
                <a:prstGeom prst="ellipse">
                  <a:avLst/>
                </a:prstGeom>
                <a:solidFill>
                  <a:srgbClr val="CCFFFF"/>
                </a:solidFill>
                <a:ln w="9525">
                  <a:solidFill>
                    <a:schemeClr val="tx1"/>
                  </a:solidFill>
                  <a:round/>
                  <a:headEnd/>
                  <a:tailEnd/>
                </a:ln>
                <a:effectLst/>
              </p:spPr>
              <p:txBody>
                <a:bodyPr wrap="none" anchor="ctr"/>
                <a:lstStyle/>
                <a:p>
                  <a:endParaRPr lang="zh-CN" altLang="en-US"/>
                </a:p>
              </p:txBody>
            </p:sp>
            <p:grpSp>
              <p:nvGrpSpPr>
                <p:cNvPr id="5" name="Group 13"/>
                <p:cNvGrpSpPr>
                  <a:grpSpLocks/>
                </p:cNvGrpSpPr>
                <p:nvPr/>
              </p:nvGrpSpPr>
              <p:grpSpPr bwMode="auto">
                <a:xfrm>
                  <a:off x="2653" y="2523"/>
                  <a:ext cx="2268" cy="1187"/>
                  <a:chOff x="2744" y="2568"/>
                  <a:chExt cx="2268" cy="1187"/>
                </a:xfrm>
              </p:grpSpPr>
              <p:sp>
                <p:nvSpPr>
                  <p:cNvPr id="148494" name="Oval 14"/>
                  <p:cNvSpPr>
                    <a:spLocks noChangeArrowheads="1"/>
                  </p:cNvSpPr>
                  <p:nvPr/>
                </p:nvSpPr>
                <p:spPr bwMode="auto">
                  <a:xfrm>
                    <a:off x="3470" y="2840"/>
                    <a:ext cx="91" cy="90"/>
                  </a:xfrm>
                  <a:prstGeom prst="ellipse">
                    <a:avLst/>
                  </a:prstGeom>
                  <a:solidFill>
                    <a:schemeClr val="tx1"/>
                  </a:solidFill>
                  <a:ln w="9525">
                    <a:solidFill>
                      <a:schemeClr val="tx1"/>
                    </a:solidFill>
                    <a:round/>
                    <a:headEnd/>
                    <a:tailEnd/>
                  </a:ln>
                  <a:effectLst/>
                </p:spPr>
                <p:txBody>
                  <a:bodyPr wrap="none" anchor="ctr"/>
                  <a:lstStyle/>
                  <a:p>
                    <a:endParaRPr lang="zh-CN" altLang="en-US"/>
                  </a:p>
                </p:txBody>
              </p:sp>
              <p:grpSp>
                <p:nvGrpSpPr>
                  <p:cNvPr id="6" name="Group 15"/>
                  <p:cNvGrpSpPr>
                    <a:grpSpLocks/>
                  </p:cNvGrpSpPr>
                  <p:nvPr/>
                </p:nvGrpSpPr>
                <p:grpSpPr bwMode="auto">
                  <a:xfrm>
                    <a:off x="2744" y="2568"/>
                    <a:ext cx="2268" cy="1187"/>
                    <a:chOff x="2744" y="2559"/>
                    <a:chExt cx="2268" cy="1187"/>
                  </a:xfrm>
                </p:grpSpPr>
                <p:sp>
                  <p:nvSpPr>
                    <p:cNvPr id="148496" name="Text Box 16"/>
                    <p:cNvSpPr txBox="1">
                      <a:spLocks noChangeArrowheads="1"/>
                    </p:cNvSpPr>
                    <p:nvPr/>
                  </p:nvSpPr>
                  <p:spPr bwMode="auto">
                    <a:xfrm>
                      <a:off x="2880" y="3158"/>
                      <a:ext cx="318" cy="272"/>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s</a:t>
                      </a:r>
                    </a:p>
                  </p:txBody>
                </p:sp>
                <p:sp>
                  <p:nvSpPr>
                    <p:cNvPr id="148497" name="Oval 17"/>
                    <p:cNvSpPr>
                      <a:spLocks noChangeArrowheads="1"/>
                    </p:cNvSpPr>
                    <p:nvPr/>
                  </p:nvSpPr>
                  <p:spPr bwMode="auto">
                    <a:xfrm>
                      <a:off x="2744" y="3113"/>
                      <a:ext cx="91" cy="90"/>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148498" name="Freeform 18"/>
                    <p:cNvSpPr>
                      <a:spLocks/>
                    </p:cNvSpPr>
                    <p:nvPr/>
                  </p:nvSpPr>
                  <p:spPr bwMode="auto">
                    <a:xfrm>
                      <a:off x="2803" y="2899"/>
                      <a:ext cx="701" cy="259"/>
                    </a:xfrm>
                    <a:custGeom>
                      <a:avLst/>
                      <a:gdLst/>
                      <a:ahLst/>
                      <a:cxnLst>
                        <a:cxn ang="0">
                          <a:pos x="0" y="259"/>
                        </a:cxn>
                        <a:cxn ang="0">
                          <a:pos x="48" y="106"/>
                        </a:cxn>
                        <a:cxn ang="0">
                          <a:pos x="77" y="87"/>
                        </a:cxn>
                        <a:cxn ang="0">
                          <a:pos x="211" y="0"/>
                        </a:cxn>
                        <a:cxn ang="0">
                          <a:pos x="567" y="10"/>
                        </a:cxn>
                        <a:cxn ang="0">
                          <a:pos x="701" y="0"/>
                        </a:cxn>
                      </a:cxnLst>
                      <a:rect l="0" t="0" r="r" b="b"/>
                      <a:pathLst>
                        <a:path w="701" h="259">
                          <a:moveTo>
                            <a:pt x="0" y="259"/>
                          </a:moveTo>
                          <a:cubicBezTo>
                            <a:pt x="7" y="234"/>
                            <a:pt x="30" y="128"/>
                            <a:pt x="48" y="106"/>
                          </a:cubicBezTo>
                          <a:cubicBezTo>
                            <a:pt x="55" y="97"/>
                            <a:pt x="67" y="93"/>
                            <a:pt x="77" y="87"/>
                          </a:cubicBezTo>
                          <a:cubicBezTo>
                            <a:pt x="98" y="27"/>
                            <a:pt x="153" y="12"/>
                            <a:pt x="211" y="0"/>
                          </a:cubicBezTo>
                          <a:cubicBezTo>
                            <a:pt x="330" y="3"/>
                            <a:pt x="448" y="5"/>
                            <a:pt x="567" y="10"/>
                          </a:cubicBezTo>
                          <a:cubicBezTo>
                            <a:pt x="637" y="13"/>
                            <a:pt x="648" y="28"/>
                            <a:pt x="701" y="0"/>
                          </a:cubicBezTo>
                        </a:path>
                      </a:pathLst>
                    </a:custGeom>
                    <a:noFill/>
                    <a:ln w="25400" cap="flat">
                      <a:solidFill>
                        <a:srgbClr val="008000"/>
                      </a:solidFill>
                      <a:prstDash val="dash"/>
                      <a:round/>
                      <a:headEnd type="oval" w="med" len="med"/>
                      <a:tailEnd type="triangle" w="lg" len="lg"/>
                    </a:ln>
                    <a:effectLst/>
                  </p:spPr>
                  <p:txBody>
                    <a:bodyPr/>
                    <a:lstStyle/>
                    <a:p>
                      <a:endParaRPr lang="zh-CN" altLang="en-US"/>
                    </a:p>
                  </p:txBody>
                </p:sp>
                <p:sp>
                  <p:nvSpPr>
                    <p:cNvPr id="148499" name="Freeform 19"/>
                    <p:cNvSpPr>
                      <a:spLocks/>
                    </p:cNvSpPr>
                    <p:nvPr/>
                  </p:nvSpPr>
                  <p:spPr bwMode="auto">
                    <a:xfrm>
                      <a:off x="2784" y="3203"/>
                      <a:ext cx="730" cy="327"/>
                    </a:xfrm>
                    <a:custGeom>
                      <a:avLst/>
                      <a:gdLst/>
                      <a:ahLst/>
                      <a:cxnLst>
                        <a:cxn ang="0">
                          <a:pos x="0" y="0"/>
                        </a:cxn>
                        <a:cxn ang="0">
                          <a:pos x="48" y="173"/>
                        </a:cxn>
                        <a:cxn ang="0">
                          <a:pos x="58" y="202"/>
                        </a:cxn>
                        <a:cxn ang="0">
                          <a:pos x="115" y="221"/>
                        </a:cxn>
                        <a:cxn ang="0">
                          <a:pos x="317" y="288"/>
                        </a:cxn>
                        <a:cxn ang="0">
                          <a:pos x="730" y="307"/>
                        </a:cxn>
                      </a:cxnLst>
                      <a:rect l="0" t="0" r="r" b="b"/>
                      <a:pathLst>
                        <a:path w="730" h="327">
                          <a:moveTo>
                            <a:pt x="0" y="0"/>
                          </a:moveTo>
                          <a:cubicBezTo>
                            <a:pt x="8" y="72"/>
                            <a:pt x="18" y="113"/>
                            <a:pt x="48" y="173"/>
                          </a:cubicBezTo>
                          <a:cubicBezTo>
                            <a:pt x="53" y="182"/>
                            <a:pt x="50" y="196"/>
                            <a:pt x="58" y="202"/>
                          </a:cubicBezTo>
                          <a:cubicBezTo>
                            <a:pt x="74" y="214"/>
                            <a:pt x="115" y="221"/>
                            <a:pt x="115" y="221"/>
                          </a:cubicBezTo>
                          <a:cubicBezTo>
                            <a:pt x="155" y="282"/>
                            <a:pt x="250" y="279"/>
                            <a:pt x="317" y="288"/>
                          </a:cubicBezTo>
                          <a:cubicBezTo>
                            <a:pt x="429" y="327"/>
                            <a:pt x="631" y="307"/>
                            <a:pt x="730" y="307"/>
                          </a:cubicBezTo>
                        </a:path>
                      </a:pathLst>
                    </a:custGeom>
                    <a:noFill/>
                    <a:ln w="25400" cap="flat">
                      <a:solidFill>
                        <a:schemeClr val="tx1"/>
                      </a:solidFill>
                      <a:prstDash val="dash"/>
                      <a:round/>
                      <a:headEnd type="oval" w="med" len="med"/>
                      <a:tailEnd type="triangle" w="lg" len="lg"/>
                    </a:ln>
                    <a:effectLst/>
                  </p:spPr>
                  <p:txBody>
                    <a:bodyPr/>
                    <a:lstStyle/>
                    <a:p>
                      <a:endParaRPr lang="zh-CN" altLang="en-US"/>
                    </a:p>
                  </p:txBody>
                </p:sp>
                <p:sp>
                  <p:nvSpPr>
                    <p:cNvPr id="148500" name="Oval 20"/>
                    <p:cNvSpPr>
                      <a:spLocks noChangeArrowheads="1"/>
                    </p:cNvSpPr>
                    <p:nvPr/>
                  </p:nvSpPr>
                  <p:spPr bwMode="auto">
                    <a:xfrm>
                      <a:off x="3470" y="3475"/>
                      <a:ext cx="91" cy="90"/>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148501" name="Oval 21"/>
                    <p:cNvSpPr>
                      <a:spLocks noChangeArrowheads="1"/>
                    </p:cNvSpPr>
                    <p:nvPr/>
                  </p:nvSpPr>
                  <p:spPr bwMode="auto">
                    <a:xfrm>
                      <a:off x="4422" y="3521"/>
                      <a:ext cx="91" cy="90"/>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148502" name="Oval 22"/>
                    <p:cNvSpPr>
                      <a:spLocks noChangeArrowheads="1"/>
                    </p:cNvSpPr>
                    <p:nvPr/>
                  </p:nvSpPr>
                  <p:spPr bwMode="auto">
                    <a:xfrm>
                      <a:off x="4377" y="2795"/>
                      <a:ext cx="91" cy="90"/>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148503" name="Text Box 23"/>
                    <p:cNvSpPr txBox="1">
                      <a:spLocks noChangeArrowheads="1"/>
                    </p:cNvSpPr>
                    <p:nvPr/>
                  </p:nvSpPr>
                  <p:spPr bwMode="auto">
                    <a:xfrm>
                      <a:off x="3515" y="3203"/>
                      <a:ext cx="227" cy="271"/>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u</a:t>
                      </a:r>
                    </a:p>
                  </p:txBody>
                </p:sp>
                <p:sp>
                  <p:nvSpPr>
                    <p:cNvPr id="148504" name="Text Box 24"/>
                    <p:cNvSpPr txBox="1">
                      <a:spLocks noChangeArrowheads="1"/>
                    </p:cNvSpPr>
                    <p:nvPr/>
                  </p:nvSpPr>
                  <p:spPr bwMode="auto">
                    <a:xfrm>
                      <a:off x="3334" y="2559"/>
                      <a:ext cx="227" cy="272"/>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x</a:t>
                      </a:r>
                    </a:p>
                  </p:txBody>
                </p:sp>
                <p:sp>
                  <p:nvSpPr>
                    <p:cNvPr id="148505" name="Text Box 25"/>
                    <p:cNvSpPr txBox="1">
                      <a:spLocks noChangeArrowheads="1"/>
                    </p:cNvSpPr>
                    <p:nvPr/>
                  </p:nvSpPr>
                  <p:spPr bwMode="auto">
                    <a:xfrm>
                      <a:off x="4513" y="2704"/>
                      <a:ext cx="363" cy="272"/>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y</a:t>
                      </a:r>
                    </a:p>
                  </p:txBody>
                </p:sp>
                <p:sp>
                  <p:nvSpPr>
                    <p:cNvPr id="148506" name="Text Box 26"/>
                    <p:cNvSpPr txBox="1">
                      <a:spLocks noChangeArrowheads="1"/>
                    </p:cNvSpPr>
                    <p:nvPr/>
                  </p:nvSpPr>
                  <p:spPr bwMode="auto">
                    <a:xfrm>
                      <a:off x="4649" y="3475"/>
                      <a:ext cx="363" cy="271"/>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v</a:t>
                      </a:r>
                    </a:p>
                  </p:txBody>
                </p:sp>
                <p:sp>
                  <p:nvSpPr>
                    <p:cNvPr id="148507" name="Line 27"/>
                    <p:cNvSpPr>
                      <a:spLocks noChangeShapeType="1"/>
                    </p:cNvSpPr>
                    <p:nvPr/>
                  </p:nvSpPr>
                  <p:spPr bwMode="auto">
                    <a:xfrm flipV="1">
                      <a:off x="3560" y="2840"/>
                      <a:ext cx="817" cy="46"/>
                    </a:xfrm>
                    <a:prstGeom prst="line">
                      <a:avLst/>
                    </a:prstGeom>
                    <a:noFill/>
                    <a:ln w="25400">
                      <a:solidFill>
                        <a:srgbClr val="008000"/>
                      </a:solidFill>
                      <a:round/>
                      <a:headEnd/>
                      <a:tailEnd type="triangle" w="lg" len="lg"/>
                    </a:ln>
                    <a:effectLst/>
                  </p:spPr>
                  <p:txBody>
                    <a:bodyPr/>
                    <a:lstStyle/>
                    <a:p>
                      <a:endParaRPr lang="zh-CN" altLang="en-US"/>
                    </a:p>
                  </p:txBody>
                </p:sp>
                <p:sp>
                  <p:nvSpPr>
                    <p:cNvPr id="148508" name="Line 28"/>
                    <p:cNvSpPr>
                      <a:spLocks noChangeShapeType="1"/>
                    </p:cNvSpPr>
                    <p:nvPr/>
                  </p:nvSpPr>
                  <p:spPr bwMode="auto">
                    <a:xfrm>
                      <a:off x="3560" y="3521"/>
                      <a:ext cx="862" cy="45"/>
                    </a:xfrm>
                    <a:prstGeom prst="line">
                      <a:avLst/>
                    </a:prstGeom>
                    <a:noFill/>
                    <a:ln w="25400">
                      <a:solidFill>
                        <a:schemeClr val="tx1"/>
                      </a:solidFill>
                      <a:round/>
                      <a:headEnd/>
                      <a:tailEnd type="triangle" w="lg" len="lg"/>
                    </a:ln>
                    <a:effectLst/>
                  </p:spPr>
                  <p:txBody>
                    <a:bodyPr/>
                    <a:lstStyle/>
                    <a:p>
                      <a:endParaRPr lang="zh-CN" altLang="en-US"/>
                    </a:p>
                  </p:txBody>
                </p:sp>
                <p:sp>
                  <p:nvSpPr>
                    <p:cNvPr id="148509" name="Line 29"/>
                    <p:cNvSpPr>
                      <a:spLocks noChangeShapeType="1"/>
                    </p:cNvSpPr>
                    <p:nvPr/>
                  </p:nvSpPr>
                  <p:spPr bwMode="auto">
                    <a:xfrm>
                      <a:off x="4422" y="2840"/>
                      <a:ext cx="46" cy="681"/>
                    </a:xfrm>
                    <a:prstGeom prst="line">
                      <a:avLst/>
                    </a:prstGeom>
                    <a:noFill/>
                    <a:ln w="25400">
                      <a:solidFill>
                        <a:srgbClr val="008000"/>
                      </a:solidFill>
                      <a:round/>
                      <a:headEnd/>
                      <a:tailEnd type="triangle" w="lg" len="lg"/>
                    </a:ln>
                    <a:effectLst/>
                  </p:spPr>
                  <p:txBody>
                    <a:bodyPr/>
                    <a:lstStyle/>
                    <a:p>
                      <a:endParaRPr lang="zh-CN" altLang="en-US"/>
                    </a:p>
                  </p:txBody>
                </p:sp>
              </p:grpSp>
            </p:grpSp>
          </p:grpSp>
          <p:sp>
            <p:nvSpPr>
              <p:cNvPr id="148510" name="Text Box 30"/>
              <p:cNvSpPr txBox="1">
                <a:spLocks noChangeArrowheads="1"/>
              </p:cNvSpPr>
              <p:nvPr/>
            </p:nvSpPr>
            <p:spPr bwMode="auto">
              <a:xfrm>
                <a:off x="3198" y="2432"/>
                <a:ext cx="408"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L</a:t>
                </a:r>
              </a:p>
            </p:txBody>
          </p:sp>
        </p:grpSp>
        <p:sp>
          <p:nvSpPr>
            <p:cNvPr id="148511" name="Text Box 31"/>
            <p:cNvSpPr txBox="1">
              <a:spLocks noChangeArrowheads="1"/>
            </p:cNvSpPr>
            <p:nvPr/>
          </p:nvSpPr>
          <p:spPr bwMode="auto">
            <a:xfrm>
              <a:off x="295" y="2251"/>
              <a:ext cx="499" cy="327"/>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S</a:t>
              </a:r>
            </a:p>
          </p:txBody>
        </p:sp>
      </p:grpSp>
      <p:sp>
        <p:nvSpPr>
          <p:cNvPr id="33" name="TextBox 32"/>
          <p:cNvSpPr txBox="1"/>
          <p:nvPr/>
        </p:nvSpPr>
        <p:spPr>
          <a:xfrm>
            <a:off x="928662" y="1871481"/>
            <a:ext cx="6143668" cy="2677656"/>
          </a:xfrm>
          <a:prstGeom prst="rect">
            <a:avLst/>
          </a:prstGeom>
          <a:noFill/>
        </p:spPr>
        <p:txBody>
          <a:bodyPr wrap="square" rtlCol="0">
            <a:spAutoFit/>
          </a:bodyPr>
          <a:lstStyle/>
          <a:p>
            <a:r>
              <a:rPr lang="zh-CN" altLang="en-US" sz="2800" dirty="0" smtClean="0"/>
              <a:t>解释：第</a:t>
            </a:r>
            <a:r>
              <a:rPr lang="en-US" altLang="zh-CN" sz="2800" dirty="0" smtClean="0"/>
              <a:t>K+1</a:t>
            </a:r>
            <a:r>
              <a:rPr lang="zh-CN" altLang="en-US" sz="2800" dirty="0" smtClean="0"/>
              <a:t>步选</a:t>
            </a:r>
            <a:r>
              <a:rPr lang="en-US" altLang="zh-CN" sz="2800" dirty="0" smtClean="0"/>
              <a:t>V</a:t>
            </a:r>
            <a:r>
              <a:rPr lang="zh-CN" altLang="en-US" sz="2800" dirty="0" smtClean="0"/>
              <a:t>，说明</a:t>
            </a:r>
            <a:r>
              <a:rPr lang="en-US" altLang="zh-CN" sz="2800" dirty="0" smtClean="0"/>
              <a:t>DIST(V)</a:t>
            </a:r>
            <a:r>
              <a:rPr lang="zh-CN" altLang="en-US" sz="2800" dirty="0" smtClean="0"/>
              <a:t>一定小于其他任意一个</a:t>
            </a:r>
            <a:r>
              <a:rPr lang="en-US" altLang="zh-CN" sz="2800" dirty="0" smtClean="0"/>
              <a:t>Y</a:t>
            </a:r>
            <a:r>
              <a:rPr lang="zh-CN" altLang="en-US" sz="2800" dirty="0" smtClean="0"/>
              <a:t>的</a:t>
            </a:r>
            <a:r>
              <a:rPr lang="en-US" altLang="zh-CN" sz="2800" dirty="0" smtClean="0"/>
              <a:t>DIST(Y)</a:t>
            </a:r>
            <a:r>
              <a:rPr lang="zh-CN" altLang="en-US" sz="2800" dirty="0" smtClean="0"/>
              <a:t>。若不信任</a:t>
            </a:r>
            <a:r>
              <a:rPr lang="en-US" altLang="zh-CN" sz="2800" dirty="0" smtClean="0"/>
              <a:t>V</a:t>
            </a:r>
            <a:r>
              <a:rPr lang="zh-CN" altLang="en-US" sz="2800" dirty="0" smtClean="0"/>
              <a:t>，则存在另一条不经过</a:t>
            </a:r>
            <a:r>
              <a:rPr lang="en-US" altLang="zh-CN" sz="2800" dirty="0" smtClean="0"/>
              <a:t>u</a:t>
            </a:r>
            <a:r>
              <a:rPr lang="zh-CN" altLang="en-US" sz="2800" dirty="0" smtClean="0"/>
              <a:t>而经过</a:t>
            </a:r>
            <a:r>
              <a:rPr lang="en-US" altLang="zh-CN" sz="2800" dirty="0" err="1" smtClean="0"/>
              <a:t>xy</a:t>
            </a:r>
            <a:r>
              <a:rPr lang="zh-CN" altLang="en-US" sz="2800" dirty="0" smtClean="0"/>
              <a:t>的到</a:t>
            </a:r>
            <a:r>
              <a:rPr lang="en-US" altLang="zh-CN" sz="2800" dirty="0" smtClean="0"/>
              <a:t>v</a:t>
            </a:r>
            <a:r>
              <a:rPr lang="zh-CN" altLang="en-US" sz="2800" dirty="0" smtClean="0"/>
              <a:t>最短路径，但</a:t>
            </a:r>
            <a:r>
              <a:rPr lang="en-US" altLang="zh-CN" sz="2800" dirty="0" smtClean="0"/>
              <a:t>DIST(Y)</a:t>
            </a:r>
            <a:r>
              <a:rPr lang="zh-CN" altLang="en-US" sz="2800" dirty="0" smtClean="0"/>
              <a:t>肯定大于</a:t>
            </a:r>
            <a:r>
              <a:rPr lang="en-US" altLang="zh-CN" sz="2800" dirty="0" smtClean="0"/>
              <a:t>DIST(V)</a:t>
            </a:r>
            <a:r>
              <a:rPr lang="zh-CN" altLang="en-US" sz="2800" dirty="0" smtClean="0"/>
              <a:t>，而且还要加上</a:t>
            </a:r>
            <a:r>
              <a:rPr lang="en-US" altLang="zh-CN" sz="2800" dirty="0" err="1" smtClean="0"/>
              <a:t>yv</a:t>
            </a:r>
            <a:r>
              <a:rPr lang="zh-CN" altLang="en-US" sz="2800" dirty="0" smtClean="0"/>
              <a:t>之间的距离，形成矛盾</a:t>
            </a:r>
            <a:endParaRPr lang="zh-CN" altLang="en-US" sz="28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70A344A4-39A4-4301-B8F0-83058B0DFE0E}" type="slidenum">
              <a:rPr lang="en-US" altLang="zh-CN"/>
              <a:pPr>
                <a:defRPr/>
              </a:pPr>
              <a:t>101</a:t>
            </a:fld>
            <a:endParaRPr lang="en-US" altLang="zh-CN"/>
          </a:p>
        </p:txBody>
      </p:sp>
      <p:sp>
        <p:nvSpPr>
          <p:cNvPr id="150532" name="Rectangle 4"/>
          <p:cNvSpPr>
            <a:spLocks noGrp="1" noChangeArrowheads="1"/>
          </p:cNvSpPr>
          <p:nvPr>
            <p:ph type="title"/>
          </p:nvPr>
        </p:nvSpPr>
        <p:spPr/>
        <p:txBody>
          <a:bodyPr/>
          <a:lstStyle/>
          <a:p>
            <a:r>
              <a:rPr lang="zh-CN" altLang="en-US" sz="4400" smtClean="0"/>
              <a:t>贪心法小结</a:t>
            </a:r>
          </a:p>
        </p:txBody>
      </p:sp>
      <p:sp>
        <p:nvSpPr>
          <p:cNvPr id="150533" name="Rectangle 5"/>
          <p:cNvSpPr>
            <a:spLocks noGrp="1" noChangeArrowheads="1"/>
          </p:cNvSpPr>
          <p:nvPr>
            <p:ph type="body" idx="1"/>
          </p:nvPr>
        </p:nvSpPr>
        <p:spPr/>
        <p:txBody>
          <a:bodyPr/>
          <a:lstStyle/>
          <a:p>
            <a:r>
              <a:rPr lang="zh-CN" altLang="en-US" sz="2400" smtClean="0"/>
              <a:t>适用于满足优化原则的组合优化问题：问题表成多步判断</a:t>
            </a:r>
          </a:p>
          <a:p>
            <a:r>
              <a:rPr lang="zh-CN" altLang="en-US" sz="2400" smtClean="0"/>
              <a:t>确定优化测度：贪心选择的依据</a:t>
            </a:r>
          </a:p>
          <a:p>
            <a:r>
              <a:rPr lang="zh-CN" altLang="en-US" sz="2400" smtClean="0"/>
              <a:t>确定是否满足贪心选择性质：每步贪心选择都导致最优解</a:t>
            </a:r>
          </a:p>
          <a:p>
            <a:r>
              <a:rPr lang="zh-CN" altLang="en-US" sz="2400" smtClean="0"/>
              <a:t>证明方法：归纳法、交换论证</a:t>
            </a:r>
            <a:endParaRPr lang="en-US" altLang="zh-CN" sz="2400" smtClean="0"/>
          </a:p>
          <a:p>
            <a:r>
              <a:rPr lang="zh-CN" altLang="en-US" sz="2400" smtClean="0"/>
              <a:t>自顶向下计算</a:t>
            </a:r>
          </a:p>
          <a:p>
            <a:r>
              <a:rPr lang="zh-CN" altLang="en-US" sz="2400" smtClean="0"/>
              <a:t>贪心法得不到最优解的处理办法</a:t>
            </a:r>
          </a:p>
          <a:p>
            <a:pPr lvl="1"/>
            <a:r>
              <a:rPr lang="zh-CN" altLang="en-US" sz="2000" smtClean="0"/>
              <a:t>讨论对于哪些输入贪心选择能够得到最优解</a:t>
            </a:r>
          </a:p>
          <a:p>
            <a:pPr lvl="1"/>
            <a:r>
              <a:rPr lang="zh-CN" altLang="en-US" sz="2000" smtClean="0"/>
              <a:t>讨论贪心法的解最坏情况下与最优解的误差</a:t>
            </a:r>
            <a:r>
              <a:rPr lang="zh-CN" altLang="en-US" sz="2000" b="0" smtClean="0"/>
              <a:t> </a:t>
            </a:r>
          </a:p>
          <a:p>
            <a:r>
              <a:rPr lang="zh-CN" altLang="en-US" sz="2400" smtClean="0"/>
              <a:t>贪心法的时间复杂度和空间复杂度低</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6"/>
          <p:cNvSpPr>
            <a:spLocks noGrp="1" noChangeArrowheads="1"/>
          </p:cNvSpPr>
          <p:nvPr>
            <p:ph type="sldNum" sz="quarter" idx="12"/>
          </p:nvPr>
        </p:nvSpPr>
        <p:spPr>
          <a:ln/>
        </p:spPr>
        <p:txBody>
          <a:bodyPr/>
          <a:lstStyle/>
          <a:p>
            <a:pPr>
              <a:defRPr/>
            </a:pPr>
            <a:fld id="{C65F3C30-370E-4446-96F0-71C655F8305C}" type="slidenum">
              <a:rPr lang="en-US" altLang="zh-CN"/>
              <a:pPr>
                <a:defRPr/>
              </a:pPr>
              <a:t>102</a:t>
            </a:fld>
            <a:endParaRPr lang="en-US" altLang="zh-CN"/>
          </a:p>
        </p:txBody>
      </p:sp>
      <p:graphicFrame>
        <p:nvGraphicFramePr>
          <p:cNvPr id="219138" name="Group 2"/>
          <p:cNvGraphicFramePr>
            <a:graphicFrameLocks noGrp="1"/>
          </p:cNvGraphicFramePr>
          <p:nvPr/>
        </p:nvGraphicFramePr>
        <p:xfrm>
          <a:off x="395288" y="2060575"/>
          <a:ext cx="8280400" cy="3716339"/>
        </p:xfrm>
        <a:graphic>
          <a:graphicData uri="http://schemas.openxmlformats.org/drawingml/2006/table">
            <a:tbl>
              <a:tblPr/>
              <a:tblGrid>
                <a:gridCol w="1296987"/>
                <a:gridCol w="2374900"/>
                <a:gridCol w="2233613"/>
                <a:gridCol w="2374900"/>
              </a:tblGrid>
              <a:tr h="387350">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技术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动态规划</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分支估界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贪心法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57238">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使用条件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优化原则</a:t>
                      </a: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多步判断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多米诺性质</a:t>
                      </a: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多步判断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贪心选择</a:t>
                      </a:r>
                      <a:r>
                        <a:rPr kumimoji="0" lang="en-US" altLang="zh-CN" sz="1800" b="1" i="0" u="none" strike="noStrike" cap="none" normalizeH="0" baseline="0" smtClean="0">
                          <a:ln>
                            <a:noFill/>
                          </a:ln>
                          <a:solidFill>
                            <a:schemeClr val="tx1"/>
                          </a:solidFill>
                          <a:effectLst/>
                          <a:latin typeface="宋体" charset="-122"/>
                          <a:ea typeface="宋体" charset="-122"/>
                          <a:cs typeface="Times New Roman" pitchFamily="18" charset="0"/>
                        </a:rPr>
                        <a:t>+</a:t>
                      </a: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优化原则</a:t>
                      </a: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多步判断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5763">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选择依据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子问题结果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约束条件和界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局部最优性质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57238">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计算过程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看子问题结果选择</a:t>
                      </a: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自底向上</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选择后生成子问题</a:t>
                      </a: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自顶向下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选择后生成子问题</a:t>
                      </a: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自顶向下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87350">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数据结构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二维表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树、队列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线性表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96875">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一个最优解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一个和多个最优解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一个最优或近似解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44525">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关键问题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递推方程</a:t>
                      </a: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空间复杂性高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设定代价函数</a:t>
                      </a: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时间复杂性高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贪心选择性质证明</a:t>
                      </a: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smtClean="0">
                          <a:ln>
                            <a:noFill/>
                          </a:ln>
                          <a:solidFill>
                            <a:schemeClr val="tx1"/>
                          </a:solidFill>
                          <a:effectLst/>
                          <a:latin typeface="宋体" charset="-122"/>
                          <a:ea typeface="宋体" charset="-122"/>
                          <a:cs typeface="Times New Roman" pitchFamily="18" charset="0"/>
                        </a:rPr>
                        <a:t>近似解的误差估计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219180" name="Rectangle 44"/>
          <p:cNvSpPr>
            <a:spLocks noGrp="1" noChangeArrowheads="1"/>
          </p:cNvSpPr>
          <p:nvPr>
            <p:ph type="title"/>
          </p:nvPr>
        </p:nvSpPr>
        <p:spPr/>
        <p:txBody>
          <a:bodyPr/>
          <a:lstStyle/>
          <a:p>
            <a:r>
              <a:rPr lang="zh-CN" altLang="en-US" sz="4400" smtClean="0"/>
              <a:t>求解优化问题：设计技术比较</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Recursive Algorithm</a:t>
            </a:r>
          </a:p>
        </p:txBody>
      </p:sp>
      <p:sp>
        <p:nvSpPr>
          <p:cNvPr id="12291" name="Rectangle 3"/>
          <p:cNvSpPr>
            <a:spLocks noGrp="1" noChangeArrowheads="1"/>
          </p:cNvSpPr>
          <p:nvPr>
            <p:ph type="body" idx="1"/>
          </p:nvPr>
        </p:nvSpPr>
        <p:spPr>
          <a:xfrm>
            <a:off x="304800" y="990600"/>
            <a:ext cx="6858000" cy="3276600"/>
          </a:xfrm>
          <a:solidFill>
            <a:srgbClr val="CCECFF"/>
          </a:solidFill>
          <a:ln>
            <a:solidFill>
              <a:schemeClr val="tx1"/>
            </a:solidFill>
          </a:ln>
          <a:effectLst>
            <a:outerShdw dist="107763" dir="2700000" algn="ctr" rotWithShape="0">
              <a:schemeClr val="bg2"/>
            </a:outerShdw>
          </a:effectLst>
        </p:spPr>
        <p:txBody>
          <a:bodyPr>
            <a:normAutofit/>
          </a:bodyPr>
          <a:lstStyle/>
          <a:p>
            <a:pPr marL="533400" indent="-533400">
              <a:lnSpc>
                <a:spcPct val="90000"/>
              </a:lnSpc>
              <a:buFont typeface="Wingdings" pitchFamily="2" charset="2"/>
              <a:buNone/>
              <a:defRPr/>
            </a:pPr>
            <a:r>
              <a:rPr lang="en-US" altLang="zh-CN" sz="2400" b="1" u="sng" dirty="0" smtClean="0">
                <a:solidFill>
                  <a:srgbClr val="CC3300"/>
                </a:solidFill>
              </a:rPr>
              <a:t>Recursive-Activity-Selector (</a:t>
            </a:r>
            <a:r>
              <a:rPr lang="en-US" altLang="zh-CN" sz="2400" b="1" i="1" u="sng" dirty="0" smtClean="0">
                <a:solidFill>
                  <a:srgbClr val="CC3300"/>
                </a:solidFill>
              </a:rPr>
              <a:t>s</a:t>
            </a:r>
            <a:r>
              <a:rPr lang="en-US" altLang="zh-CN" sz="2400" b="1" u="sng" dirty="0" smtClean="0">
                <a:solidFill>
                  <a:srgbClr val="CC3300"/>
                </a:solidFill>
              </a:rPr>
              <a:t>, </a:t>
            </a:r>
            <a:r>
              <a:rPr lang="en-US" altLang="zh-CN" sz="2400" b="1" i="1" u="sng" dirty="0" smtClean="0">
                <a:solidFill>
                  <a:srgbClr val="CC3300"/>
                </a:solidFill>
              </a:rPr>
              <a:t>f</a:t>
            </a:r>
            <a:r>
              <a:rPr lang="en-US" altLang="zh-CN" sz="2400" b="1" u="sng" dirty="0" smtClean="0">
                <a:solidFill>
                  <a:srgbClr val="CC3300"/>
                </a:solidFill>
              </a:rPr>
              <a:t>, </a:t>
            </a:r>
            <a:r>
              <a:rPr lang="en-US" altLang="zh-CN" sz="2400" b="1" i="1" u="sng" dirty="0" err="1" smtClean="0">
                <a:solidFill>
                  <a:srgbClr val="CC3300"/>
                </a:solidFill>
              </a:rPr>
              <a:t>i</a:t>
            </a:r>
            <a:r>
              <a:rPr lang="en-US" altLang="zh-CN" sz="2400" b="1" u="sng" dirty="0" smtClean="0">
                <a:solidFill>
                  <a:srgbClr val="CC3300"/>
                </a:solidFill>
              </a:rPr>
              <a:t>, </a:t>
            </a:r>
            <a:r>
              <a:rPr lang="en-US" altLang="zh-CN" sz="2400" b="1" i="1" u="sng" dirty="0" smtClean="0">
                <a:solidFill>
                  <a:srgbClr val="CC3300"/>
                </a:solidFill>
              </a:rPr>
              <a:t>j</a:t>
            </a:r>
            <a:r>
              <a:rPr lang="en-US" altLang="zh-CN" sz="2400" b="1" u="sng" dirty="0" smtClean="0">
                <a:solidFill>
                  <a:srgbClr val="CC3300"/>
                </a:solidFill>
              </a:rPr>
              <a:t>)</a:t>
            </a:r>
          </a:p>
          <a:p>
            <a:pPr marL="533400" indent="-533400">
              <a:lnSpc>
                <a:spcPct val="90000"/>
              </a:lnSpc>
              <a:buFont typeface="Wingdings" pitchFamily="2" charset="2"/>
              <a:buAutoNum type="arabicPeriod"/>
              <a:defRPr/>
            </a:pPr>
            <a:r>
              <a:rPr lang="en-US" altLang="zh-CN" sz="2400" i="1" dirty="0" smtClean="0">
                <a:solidFill>
                  <a:srgbClr val="474747"/>
                </a:solidFill>
              </a:rPr>
              <a:t>m</a:t>
            </a:r>
            <a:r>
              <a:rPr lang="en-US" altLang="zh-CN" sz="2400" dirty="0" smtClean="0">
                <a:solidFill>
                  <a:srgbClr val="474747"/>
                </a:solidFill>
              </a:rPr>
              <a:t> </a:t>
            </a:r>
            <a:r>
              <a:rPr lang="en-US" altLang="zh-CN" sz="2400" dirty="0" smtClean="0">
                <a:solidFill>
                  <a:srgbClr val="474747"/>
                </a:solidFill>
                <a:sym typeface="Symbol" pitchFamily="18" charset="2"/>
              </a:rPr>
              <a:t> </a:t>
            </a:r>
            <a:r>
              <a:rPr lang="en-US" altLang="zh-CN" sz="2400" i="1" dirty="0" smtClean="0">
                <a:solidFill>
                  <a:srgbClr val="474747"/>
                </a:solidFill>
                <a:sym typeface="Symbol" pitchFamily="18" charset="2"/>
              </a:rPr>
              <a:t>i</a:t>
            </a:r>
            <a:r>
              <a:rPr lang="en-US" altLang="zh-CN" sz="2400" dirty="0" smtClean="0">
                <a:solidFill>
                  <a:srgbClr val="474747"/>
                </a:solidFill>
                <a:sym typeface="Symbol" pitchFamily="18" charset="2"/>
              </a:rPr>
              <a:t>+1</a:t>
            </a:r>
          </a:p>
          <a:p>
            <a:pPr marL="533400" indent="-533400">
              <a:lnSpc>
                <a:spcPct val="90000"/>
              </a:lnSpc>
              <a:buFont typeface="Wingdings" pitchFamily="2" charset="2"/>
              <a:buAutoNum type="arabicPeriod"/>
              <a:defRPr/>
            </a:pPr>
            <a:r>
              <a:rPr lang="en-US" altLang="zh-CN" sz="2400" b="1" dirty="0" smtClean="0">
                <a:solidFill>
                  <a:srgbClr val="474747"/>
                </a:solidFill>
                <a:sym typeface="Symbol" pitchFamily="18" charset="2"/>
              </a:rPr>
              <a:t>while</a:t>
            </a:r>
            <a:r>
              <a:rPr lang="en-US" altLang="zh-CN" sz="2400" dirty="0" smtClean="0">
                <a:solidFill>
                  <a:srgbClr val="474747"/>
                </a:solidFill>
                <a:sym typeface="Symbol" pitchFamily="18" charset="2"/>
              </a:rPr>
              <a:t> </a:t>
            </a:r>
            <a:r>
              <a:rPr lang="en-US" altLang="zh-CN" sz="2400" i="1" dirty="0" smtClean="0">
                <a:solidFill>
                  <a:srgbClr val="474747"/>
                </a:solidFill>
                <a:sym typeface="Symbol" pitchFamily="18" charset="2"/>
              </a:rPr>
              <a:t>m</a:t>
            </a:r>
            <a:r>
              <a:rPr lang="en-US" altLang="zh-CN" sz="2400" dirty="0" smtClean="0">
                <a:solidFill>
                  <a:srgbClr val="474747"/>
                </a:solidFill>
                <a:sym typeface="Symbol" pitchFamily="18" charset="2"/>
              </a:rPr>
              <a:t> &lt; </a:t>
            </a:r>
            <a:r>
              <a:rPr lang="en-US" altLang="zh-CN" sz="2400" i="1" dirty="0" smtClean="0">
                <a:solidFill>
                  <a:srgbClr val="474747"/>
                </a:solidFill>
                <a:sym typeface="Symbol" pitchFamily="18" charset="2"/>
              </a:rPr>
              <a:t>j</a:t>
            </a:r>
            <a:r>
              <a:rPr lang="en-US" altLang="zh-CN" sz="2400" dirty="0" smtClean="0">
                <a:solidFill>
                  <a:srgbClr val="474747"/>
                </a:solidFill>
                <a:sym typeface="Symbol" pitchFamily="18" charset="2"/>
              </a:rPr>
              <a:t> and </a:t>
            </a:r>
            <a:r>
              <a:rPr lang="en-US" altLang="zh-CN" sz="2400" i="1" dirty="0" err="1" smtClean="0">
                <a:solidFill>
                  <a:srgbClr val="474747"/>
                </a:solidFill>
                <a:sym typeface="Symbol" pitchFamily="18" charset="2"/>
              </a:rPr>
              <a:t>s</a:t>
            </a:r>
            <a:r>
              <a:rPr lang="en-US" altLang="zh-CN" sz="2400" baseline="-25000" dirty="0" err="1" smtClean="0">
                <a:solidFill>
                  <a:srgbClr val="474747"/>
                </a:solidFill>
                <a:sym typeface="Symbol" pitchFamily="18" charset="2"/>
              </a:rPr>
              <a:t>m</a:t>
            </a:r>
            <a:r>
              <a:rPr lang="en-US" altLang="zh-CN" sz="2400" dirty="0" smtClean="0">
                <a:solidFill>
                  <a:srgbClr val="474747"/>
                </a:solidFill>
                <a:sym typeface="Symbol" pitchFamily="18" charset="2"/>
              </a:rPr>
              <a:t> &lt; </a:t>
            </a:r>
            <a:r>
              <a:rPr lang="en-US" altLang="zh-CN" sz="2400" i="1" dirty="0" err="1" smtClean="0">
                <a:solidFill>
                  <a:srgbClr val="474747"/>
                </a:solidFill>
                <a:sym typeface="Symbol" pitchFamily="18" charset="2"/>
              </a:rPr>
              <a:t>f</a:t>
            </a:r>
            <a:r>
              <a:rPr lang="en-US" altLang="zh-CN" sz="2400" baseline="-25000" dirty="0" err="1" smtClean="0">
                <a:solidFill>
                  <a:srgbClr val="474747"/>
                </a:solidFill>
                <a:sym typeface="Symbol" pitchFamily="18" charset="2"/>
              </a:rPr>
              <a:t>i</a:t>
            </a:r>
            <a:endParaRPr lang="en-US" altLang="zh-CN" sz="2400" baseline="-25000" dirty="0" smtClean="0">
              <a:solidFill>
                <a:srgbClr val="474747"/>
              </a:solidFill>
              <a:sym typeface="Symbol" pitchFamily="18" charset="2"/>
            </a:endParaRPr>
          </a:p>
          <a:p>
            <a:pPr marL="533400" indent="-533400">
              <a:lnSpc>
                <a:spcPct val="90000"/>
              </a:lnSpc>
              <a:buFont typeface="Wingdings" pitchFamily="2" charset="2"/>
              <a:buAutoNum type="arabicPeriod"/>
              <a:defRPr/>
            </a:pPr>
            <a:r>
              <a:rPr lang="en-US" altLang="zh-CN" sz="2400" b="1" dirty="0" smtClean="0">
                <a:solidFill>
                  <a:srgbClr val="474747"/>
                </a:solidFill>
                <a:sym typeface="Symbol" pitchFamily="18" charset="2"/>
              </a:rPr>
              <a:t>    do</a:t>
            </a:r>
            <a:r>
              <a:rPr lang="en-US" altLang="zh-CN" sz="2400" dirty="0" smtClean="0">
                <a:solidFill>
                  <a:srgbClr val="474747"/>
                </a:solidFill>
                <a:sym typeface="Symbol" pitchFamily="18" charset="2"/>
              </a:rPr>
              <a:t> </a:t>
            </a:r>
            <a:r>
              <a:rPr lang="en-US" altLang="zh-CN" sz="2400" i="1" dirty="0" smtClean="0">
                <a:solidFill>
                  <a:srgbClr val="474747"/>
                </a:solidFill>
                <a:sym typeface="Symbol" pitchFamily="18" charset="2"/>
              </a:rPr>
              <a:t>m </a:t>
            </a:r>
            <a:r>
              <a:rPr lang="en-US" altLang="zh-CN" sz="2400" dirty="0" smtClean="0">
                <a:solidFill>
                  <a:srgbClr val="474747"/>
                </a:solidFill>
                <a:sym typeface="Symbol" pitchFamily="18" charset="2"/>
              </a:rPr>
              <a:t> </a:t>
            </a:r>
            <a:r>
              <a:rPr lang="en-US" altLang="zh-CN" sz="2400" i="1" dirty="0" smtClean="0">
                <a:solidFill>
                  <a:srgbClr val="474747"/>
                </a:solidFill>
                <a:sym typeface="Symbol" pitchFamily="18" charset="2"/>
              </a:rPr>
              <a:t>m</a:t>
            </a:r>
            <a:r>
              <a:rPr lang="en-US" altLang="zh-CN" sz="2400" dirty="0" smtClean="0">
                <a:solidFill>
                  <a:srgbClr val="474747"/>
                </a:solidFill>
                <a:sym typeface="Symbol" pitchFamily="18" charset="2"/>
              </a:rPr>
              <a:t>+1 </a:t>
            </a:r>
            <a:r>
              <a:rPr altLang="en-US" sz="2400" dirty="0" smtClean="0">
                <a:solidFill>
                  <a:schemeClr val="accent1"/>
                </a:solidFill>
                <a:ea typeface="宋体" charset="-122"/>
                <a:sym typeface="Symbol" pitchFamily="18" charset="2"/>
              </a:rPr>
              <a:t>找到</a:t>
            </a:r>
            <a:r>
              <a:rPr lang="en-US" altLang="zh-CN" sz="2400" dirty="0" err="1" smtClean="0">
                <a:solidFill>
                  <a:schemeClr val="accent1"/>
                </a:solidFill>
                <a:sym typeface="Symbol" pitchFamily="18" charset="2"/>
              </a:rPr>
              <a:t>i</a:t>
            </a:r>
            <a:r>
              <a:rPr altLang="en-US" sz="2400" dirty="0" smtClean="0">
                <a:solidFill>
                  <a:schemeClr val="accent1"/>
                </a:solidFill>
                <a:ea typeface="宋体" charset="-122"/>
                <a:sym typeface="Symbol" pitchFamily="18" charset="2"/>
              </a:rPr>
              <a:t>后第一个不冲突的活动</a:t>
            </a:r>
          </a:p>
          <a:p>
            <a:pPr marL="533400" indent="-533400">
              <a:lnSpc>
                <a:spcPct val="90000"/>
              </a:lnSpc>
              <a:buFont typeface="Wingdings" pitchFamily="2" charset="2"/>
              <a:buAutoNum type="arabicPeriod"/>
              <a:defRPr/>
            </a:pPr>
            <a:r>
              <a:rPr lang="en-US" altLang="zh-CN" sz="2400" b="1" dirty="0" smtClean="0">
                <a:solidFill>
                  <a:srgbClr val="474747"/>
                </a:solidFill>
                <a:sym typeface="Symbol" pitchFamily="18" charset="2"/>
              </a:rPr>
              <a:t>if</a:t>
            </a:r>
            <a:r>
              <a:rPr lang="en-US" altLang="zh-CN" sz="2400" dirty="0" smtClean="0">
                <a:solidFill>
                  <a:srgbClr val="474747"/>
                </a:solidFill>
                <a:sym typeface="Symbol" pitchFamily="18" charset="2"/>
              </a:rPr>
              <a:t>  </a:t>
            </a:r>
            <a:r>
              <a:rPr lang="en-US" altLang="zh-CN" sz="2400" i="1" dirty="0" smtClean="0">
                <a:solidFill>
                  <a:srgbClr val="474747"/>
                </a:solidFill>
                <a:sym typeface="Symbol" pitchFamily="18" charset="2"/>
              </a:rPr>
              <a:t>m</a:t>
            </a:r>
            <a:r>
              <a:rPr lang="en-US" altLang="zh-CN" sz="2400" dirty="0" smtClean="0">
                <a:solidFill>
                  <a:srgbClr val="474747"/>
                </a:solidFill>
                <a:sym typeface="Symbol" pitchFamily="18" charset="2"/>
              </a:rPr>
              <a:t> &lt; </a:t>
            </a:r>
            <a:r>
              <a:rPr lang="en-US" altLang="zh-CN" sz="2400" i="1" dirty="0" smtClean="0">
                <a:solidFill>
                  <a:srgbClr val="474747"/>
                </a:solidFill>
                <a:sym typeface="Symbol" pitchFamily="18" charset="2"/>
              </a:rPr>
              <a:t>j</a:t>
            </a:r>
          </a:p>
          <a:p>
            <a:pPr marL="533400" indent="-533400">
              <a:lnSpc>
                <a:spcPct val="90000"/>
              </a:lnSpc>
              <a:buFont typeface="Wingdings" pitchFamily="2" charset="2"/>
              <a:buAutoNum type="arabicPeriod"/>
              <a:defRPr/>
            </a:pPr>
            <a:r>
              <a:rPr lang="en-US" altLang="zh-CN" sz="2400" dirty="0" smtClean="0">
                <a:solidFill>
                  <a:srgbClr val="474747"/>
                </a:solidFill>
                <a:sym typeface="Symbol" pitchFamily="18" charset="2"/>
              </a:rPr>
              <a:t>    </a:t>
            </a:r>
            <a:r>
              <a:rPr lang="en-US" altLang="zh-CN" sz="2400" b="1" dirty="0" smtClean="0">
                <a:solidFill>
                  <a:srgbClr val="474747"/>
                </a:solidFill>
                <a:sym typeface="Symbol" pitchFamily="18" charset="2"/>
              </a:rPr>
              <a:t>then</a:t>
            </a:r>
            <a:r>
              <a:rPr lang="en-US" altLang="zh-CN" sz="2400" dirty="0" smtClean="0">
                <a:solidFill>
                  <a:srgbClr val="474747"/>
                </a:solidFill>
                <a:sym typeface="Symbol" pitchFamily="18" charset="2"/>
              </a:rPr>
              <a:t> </a:t>
            </a:r>
            <a:r>
              <a:rPr lang="en-US" altLang="zh-CN" sz="2400" b="1" dirty="0" smtClean="0">
                <a:solidFill>
                  <a:srgbClr val="474747"/>
                </a:solidFill>
                <a:sym typeface="Symbol" pitchFamily="18" charset="2"/>
              </a:rPr>
              <a:t>return</a:t>
            </a:r>
            <a:r>
              <a:rPr lang="en-US" altLang="zh-CN" sz="2400" dirty="0" smtClean="0">
                <a:solidFill>
                  <a:srgbClr val="474747"/>
                </a:solidFill>
                <a:sym typeface="Symbol" pitchFamily="18" charset="2"/>
              </a:rPr>
              <a:t> {</a:t>
            </a:r>
            <a:r>
              <a:rPr lang="en-US" altLang="zh-CN" sz="2400" i="1" dirty="0" smtClean="0">
                <a:solidFill>
                  <a:srgbClr val="474747"/>
                </a:solidFill>
                <a:sym typeface="Symbol" pitchFamily="18" charset="2"/>
              </a:rPr>
              <a:t>a</a:t>
            </a:r>
            <a:r>
              <a:rPr lang="en-US" altLang="zh-CN" sz="2400" baseline="-25000" dirty="0" smtClean="0">
                <a:solidFill>
                  <a:srgbClr val="474747"/>
                </a:solidFill>
                <a:sym typeface="Symbol" pitchFamily="18" charset="2"/>
              </a:rPr>
              <a:t>m</a:t>
            </a:r>
            <a:r>
              <a:rPr lang="en-US" altLang="zh-CN" sz="2400" dirty="0" smtClean="0">
                <a:solidFill>
                  <a:srgbClr val="474747"/>
                </a:solidFill>
                <a:sym typeface="Symbol" pitchFamily="18" charset="2"/>
              </a:rPr>
              <a:t>}  </a:t>
            </a:r>
            <a:r>
              <a:rPr altLang="en-US" sz="2400" dirty="0" smtClean="0">
                <a:solidFill>
                  <a:srgbClr val="FF0000"/>
                </a:solidFill>
                <a:sym typeface="Symbol" pitchFamily="18" charset="2"/>
              </a:rPr>
              <a:t>第一个（</a:t>
            </a:r>
            <a:r>
              <a:rPr lang="en-US" altLang="zh-CN" sz="2400" dirty="0" smtClean="0">
                <a:solidFill>
                  <a:srgbClr val="FF0000"/>
                </a:solidFill>
                <a:sym typeface="Symbol" pitchFamily="18" charset="2"/>
              </a:rPr>
              <a:t>m+1</a:t>
            </a:r>
            <a:r>
              <a:rPr altLang="en-US" sz="2400" dirty="0" smtClean="0">
                <a:solidFill>
                  <a:srgbClr val="FF0000"/>
                </a:solidFill>
                <a:sym typeface="Symbol" pitchFamily="18" charset="2"/>
              </a:rPr>
              <a:t>）一定入选</a:t>
            </a:r>
            <a:endParaRPr lang="en-US" altLang="zh-CN" sz="2400" dirty="0" smtClean="0">
              <a:solidFill>
                <a:srgbClr val="FF0000"/>
              </a:solidFill>
              <a:sym typeface="Symbol" pitchFamily="18" charset="2"/>
            </a:endParaRPr>
          </a:p>
          <a:p>
            <a:pPr marL="533400" indent="-533400">
              <a:lnSpc>
                <a:spcPct val="90000"/>
              </a:lnSpc>
              <a:buFont typeface="Wingdings" pitchFamily="2" charset="2"/>
              <a:buNone/>
              <a:defRPr/>
            </a:pPr>
            <a:r>
              <a:rPr lang="en-US" altLang="zh-CN" sz="2400" dirty="0" smtClean="0">
                <a:solidFill>
                  <a:srgbClr val="474747"/>
                </a:solidFill>
                <a:sym typeface="Symbol" pitchFamily="18" charset="2"/>
              </a:rPr>
              <a:t>                    Recursive-Activity-Selector(</a:t>
            </a:r>
            <a:r>
              <a:rPr lang="en-US" altLang="zh-CN" sz="2400" i="1" dirty="0" smtClean="0">
                <a:solidFill>
                  <a:srgbClr val="474747"/>
                </a:solidFill>
                <a:sym typeface="Symbol" pitchFamily="18" charset="2"/>
              </a:rPr>
              <a:t>s</a:t>
            </a:r>
            <a:r>
              <a:rPr lang="en-US" altLang="zh-CN" sz="2400" dirty="0" smtClean="0">
                <a:solidFill>
                  <a:srgbClr val="474747"/>
                </a:solidFill>
                <a:sym typeface="Symbol" pitchFamily="18" charset="2"/>
              </a:rPr>
              <a:t>, </a:t>
            </a:r>
            <a:r>
              <a:rPr lang="en-US" altLang="zh-CN" sz="2400" i="1" dirty="0" smtClean="0">
                <a:solidFill>
                  <a:srgbClr val="474747"/>
                </a:solidFill>
                <a:sym typeface="Symbol" pitchFamily="18" charset="2"/>
              </a:rPr>
              <a:t>f</a:t>
            </a:r>
            <a:r>
              <a:rPr lang="en-US" altLang="zh-CN" sz="2400" dirty="0" smtClean="0">
                <a:solidFill>
                  <a:srgbClr val="474747"/>
                </a:solidFill>
                <a:sym typeface="Symbol" pitchFamily="18" charset="2"/>
              </a:rPr>
              <a:t>, </a:t>
            </a:r>
            <a:r>
              <a:rPr lang="en-US" altLang="zh-CN" sz="2400" i="1" dirty="0" smtClean="0">
                <a:solidFill>
                  <a:srgbClr val="474747"/>
                </a:solidFill>
                <a:sym typeface="Symbol" pitchFamily="18" charset="2"/>
              </a:rPr>
              <a:t>m</a:t>
            </a:r>
            <a:r>
              <a:rPr lang="en-US" altLang="zh-CN" sz="2400" dirty="0" smtClean="0">
                <a:solidFill>
                  <a:srgbClr val="474747"/>
                </a:solidFill>
                <a:sym typeface="Symbol" pitchFamily="18" charset="2"/>
              </a:rPr>
              <a:t>, </a:t>
            </a:r>
            <a:r>
              <a:rPr lang="en-US" altLang="zh-CN" sz="2400" i="1" dirty="0" smtClean="0">
                <a:solidFill>
                  <a:srgbClr val="474747"/>
                </a:solidFill>
                <a:sym typeface="Symbol" pitchFamily="18" charset="2"/>
              </a:rPr>
              <a:t>j</a:t>
            </a:r>
            <a:r>
              <a:rPr lang="en-US" altLang="zh-CN" sz="2400" dirty="0" smtClean="0">
                <a:solidFill>
                  <a:srgbClr val="474747"/>
                </a:solidFill>
                <a:sym typeface="Symbol" pitchFamily="18" charset="2"/>
              </a:rPr>
              <a:t>)</a:t>
            </a:r>
          </a:p>
          <a:p>
            <a:pPr marL="533400" indent="-533400">
              <a:lnSpc>
                <a:spcPct val="90000"/>
              </a:lnSpc>
              <a:buFont typeface="Wingdings" pitchFamily="2" charset="2"/>
              <a:buAutoNum type="arabicPeriod" startAt="6"/>
              <a:defRPr/>
            </a:pPr>
            <a:r>
              <a:rPr lang="en-US" altLang="zh-CN" sz="2400" dirty="0" smtClean="0">
                <a:solidFill>
                  <a:srgbClr val="474747"/>
                </a:solidFill>
                <a:sym typeface="Symbol" pitchFamily="18" charset="2"/>
              </a:rPr>
              <a:t>    else return </a:t>
            </a:r>
            <a:endParaRPr lang="en-US" altLang="zh-CN" sz="2400" b="1" dirty="0" smtClean="0">
              <a:solidFill>
                <a:srgbClr val="474747"/>
              </a:solidFill>
              <a:sym typeface="Symbol" pitchFamily="18" charset="2"/>
            </a:endParaRPr>
          </a:p>
        </p:txBody>
      </p:sp>
      <p:sp>
        <p:nvSpPr>
          <p:cNvPr id="29699" name="Text Box 4"/>
          <p:cNvSpPr txBox="1">
            <a:spLocks noChangeArrowheads="1"/>
          </p:cNvSpPr>
          <p:nvPr/>
        </p:nvSpPr>
        <p:spPr bwMode="auto">
          <a:xfrm>
            <a:off x="381000" y="4572000"/>
            <a:ext cx="6653213" cy="457200"/>
          </a:xfrm>
          <a:prstGeom prst="rect">
            <a:avLst/>
          </a:prstGeom>
          <a:noFill/>
          <a:ln w="9525">
            <a:noFill/>
            <a:miter lim="800000"/>
            <a:headEnd/>
            <a:tailEnd/>
          </a:ln>
        </p:spPr>
        <p:txBody>
          <a:bodyPr wrap="none">
            <a:spAutoFit/>
          </a:bodyPr>
          <a:lstStyle/>
          <a:p>
            <a:r>
              <a:rPr lang="en-US" altLang="zh-CN" sz="2400" u="sng">
                <a:solidFill>
                  <a:srgbClr val="CC3300"/>
                </a:solidFill>
                <a:latin typeface="Times New Roman" pitchFamily="18" charset="0"/>
              </a:rPr>
              <a:t>Initial Call:</a:t>
            </a:r>
            <a:r>
              <a:rPr lang="en-US" altLang="zh-CN" sz="2400">
                <a:latin typeface="Times New Roman" pitchFamily="18" charset="0"/>
              </a:rPr>
              <a:t> Recursive-Activity-Selector (s, f, 0, n+1)</a:t>
            </a:r>
          </a:p>
        </p:txBody>
      </p:sp>
      <p:sp>
        <p:nvSpPr>
          <p:cNvPr id="29700" name="Text Box 5"/>
          <p:cNvSpPr txBox="1">
            <a:spLocks noChangeArrowheads="1"/>
          </p:cNvSpPr>
          <p:nvPr/>
        </p:nvSpPr>
        <p:spPr bwMode="auto">
          <a:xfrm>
            <a:off x="457200" y="5105400"/>
            <a:ext cx="2362200" cy="457200"/>
          </a:xfrm>
          <a:prstGeom prst="rect">
            <a:avLst/>
          </a:prstGeom>
          <a:noFill/>
          <a:ln w="9525">
            <a:noFill/>
            <a:miter lim="800000"/>
            <a:headEnd/>
            <a:tailEnd/>
          </a:ln>
        </p:spPr>
        <p:txBody>
          <a:bodyPr wrap="none">
            <a:spAutoFit/>
          </a:bodyPr>
          <a:lstStyle/>
          <a:p>
            <a:r>
              <a:rPr lang="en-US" altLang="zh-CN" sz="2400" u="sng">
                <a:solidFill>
                  <a:srgbClr val="CC3300"/>
                </a:solidFill>
                <a:latin typeface="Times New Roman" pitchFamily="18" charset="0"/>
              </a:rPr>
              <a:t>Complexity:</a:t>
            </a:r>
            <a:r>
              <a:rPr lang="en-US" altLang="zh-CN" sz="2400">
                <a:latin typeface="Times New Roman" pitchFamily="18" charset="0"/>
              </a:rPr>
              <a:t> </a:t>
            </a:r>
            <a:r>
              <a:rPr lang="en-US" altLang="zh-CN" sz="2400">
                <a:latin typeface="Times New Roman" pitchFamily="18" charset="0"/>
                <a:sym typeface="Symbol" pitchFamily="18" charset="2"/>
              </a:rPr>
              <a:t></a:t>
            </a:r>
            <a:r>
              <a:rPr lang="en-US" altLang="zh-CN" sz="2400">
                <a:latin typeface="Times New Roman" pitchFamily="18" charset="0"/>
              </a:rPr>
              <a:t>(n)</a:t>
            </a:r>
          </a:p>
        </p:txBody>
      </p:sp>
      <p:sp>
        <p:nvSpPr>
          <p:cNvPr id="29701" name="Text Box 6"/>
          <p:cNvSpPr txBox="1">
            <a:spLocks noChangeArrowheads="1"/>
          </p:cNvSpPr>
          <p:nvPr/>
        </p:nvSpPr>
        <p:spPr bwMode="auto">
          <a:xfrm>
            <a:off x="517525" y="5680075"/>
            <a:ext cx="7532688" cy="461963"/>
          </a:xfrm>
          <a:prstGeom prst="rect">
            <a:avLst/>
          </a:prstGeom>
          <a:noFill/>
          <a:ln w="9525">
            <a:noFill/>
            <a:miter lim="800000"/>
            <a:headEnd/>
            <a:tailEnd/>
          </a:ln>
        </p:spPr>
        <p:txBody>
          <a:bodyPr wrap="none">
            <a:spAutoFit/>
          </a:bodyPr>
          <a:lstStyle/>
          <a:p>
            <a:r>
              <a:rPr lang="en-US" altLang="zh-CN" sz="2400">
                <a:solidFill>
                  <a:schemeClr val="hlink"/>
                </a:solidFill>
                <a:latin typeface="Times New Roman" pitchFamily="18" charset="0"/>
              </a:rPr>
              <a:t>Straightforward to convert the algorithm to an iterative one.</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Typical Steps</a:t>
            </a:r>
          </a:p>
        </p:txBody>
      </p:sp>
      <p:sp>
        <p:nvSpPr>
          <p:cNvPr id="22531" name="Rectangle 3"/>
          <p:cNvSpPr>
            <a:spLocks noGrp="1" noChangeArrowheads="1"/>
          </p:cNvSpPr>
          <p:nvPr>
            <p:ph type="body" idx="1"/>
          </p:nvPr>
        </p:nvSpPr>
        <p:spPr/>
        <p:txBody>
          <a:bodyPr rtlCol="0">
            <a:normAutofit fontScale="92500" lnSpcReduction="20000"/>
          </a:bodyPr>
          <a:lstStyle/>
          <a:p>
            <a:pPr fontAlgn="auto">
              <a:lnSpc>
                <a:spcPct val="90000"/>
              </a:lnSpc>
              <a:spcAft>
                <a:spcPts val="0"/>
              </a:spcAft>
              <a:buFont typeface="Arial" pitchFamily="34" charset="0"/>
              <a:buChar char="•"/>
              <a:defRPr/>
            </a:pPr>
            <a:r>
              <a:rPr lang="en-US" altLang="zh-CN" smtClean="0"/>
              <a:t>Cast the optimization problem as one in which we make a choice and are left with one subproblem to solve.</a:t>
            </a:r>
          </a:p>
          <a:p>
            <a:pPr fontAlgn="auto">
              <a:lnSpc>
                <a:spcPct val="90000"/>
              </a:lnSpc>
              <a:spcAft>
                <a:spcPts val="0"/>
              </a:spcAft>
              <a:buFont typeface="Arial" pitchFamily="34" charset="0"/>
              <a:buChar char="•"/>
              <a:defRPr/>
            </a:pPr>
            <a:r>
              <a:rPr lang="en-US" altLang="zh-CN" smtClean="0">
                <a:solidFill>
                  <a:srgbClr val="CC3300"/>
                </a:solidFill>
              </a:rPr>
              <a:t>Prove that there’s always an optimal solution that makes the greedy choice</a:t>
            </a:r>
            <a:r>
              <a:rPr lang="en-US" altLang="zh-CN" smtClean="0"/>
              <a:t>, so that the greedy choice is always safe.</a:t>
            </a:r>
          </a:p>
          <a:p>
            <a:pPr fontAlgn="auto">
              <a:lnSpc>
                <a:spcPct val="90000"/>
              </a:lnSpc>
              <a:spcAft>
                <a:spcPts val="0"/>
              </a:spcAft>
              <a:buFont typeface="Arial" pitchFamily="34" charset="0"/>
              <a:buChar char="•"/>
              <a:defRPr/>
            </a:pPr>
            <a:r>
              <a:rPr lang="en-US" altLang="zh-CN" smtClean="0"/>
              <a:t>Show that greedy choice and optimal solution to subproblem </a:t>
            </a:r>
            <a:r>
              <a:rPr lang="en-US" altLang="zh-CN" smtClean="0">
                <a:latin typeface="MTSYN" charset="-127"/>
                <a:sym typeface="Symbol" pitchFamily="18" charset="2"/>
              </a:rPr>
              <a:t></a:t>
            </a:r>
            <a:r>
              <a:rPr lang="en-US" altLang="zh-CN" smtClean="0">
                <a:latin typeface="MTSYN" charset="-127"/>
              </a:rPr>
              <a:t> </a:t>
            </a:r>
            <a:r>
              <a:rPr lang="en-US" altLang="zh-CN" smtClean="0"/>
              <a:t>optimal solution to the problem.</a:t>
            </a:r>
          </a:p>
          <a:p>
            <a:pPr fontAlgn="auto">
              <a:lnSpc>
                <a:spcPct val="90000"/>
              </a:lnSpc>
              <a:spcAft>
                <a:spcPts val="0"/>
              </a:spcAft>
              <a:buFont typeface="Arial" pitchFamily="34" charset="0"/>
              <a:buChar char="•"/>
              <a:defRPr/>
            </a:pPr>
            <a:r>
              <a:rPr lang="en-US" altLang="zh-CN" smtClean="0"/>
              <a:t>Make the greedy choice and </a:t>
            </a:r>
            <a:r>
              <a:rPr lang="en-US" altLang="zh-CN" b="1" smtClean="0">
                <a:solidFill>
                  <a:srgbClr val="CC3300"/>
                </a:solidFill>
              </a:rPr>
              <a:t>solve top-down</a:t>
            </a:r>
            <a:r>
              <a:rPr lang="en-US" altLang="zh-CN" smtClean="0"/>
              <a:t>.</a:t>
            </a:r>
          </a:p>
          <a:p>
            <a:pPr fontAlgn="auto">
              <a:lnSpc>
                <a:spcPct val="90000"/>
              </a:lnSpc>
              <a:spcAft>
                <a:spcPts val="0"/>
              </a:spcAft>
              <a:buFont typeface="Arial" pitchFamily="34" charset="0"/>
              <a:buChar char="•"/>
              <a:defRPr/>
            </a:pPr>
            <a:r>
              <a:rPr lang="en-US" altLang="zh-CN" smtClean="0"/>
              <a:t>May have to </a:t>
            </a:r>
            <a:r>
              <a:rPr lang="en-US" altLang="zh-CN" smtClean="0">
                <a:solidFill>
                  <a:srgbClr val="CC3300"/>
                </a:solidFill>
              </a:rPr>
              <a:t>preprocess input to put it into greedy order</a:t>
            </a:r>
            <a:r>
              <a:rPr lang="en-US" altLang="zh-CN" smtClean="0"/>
              <a:t>.</a:t>
            </a:r>
          </a:p>
          <a:p>
            <a:pPr lvl="1" fontAlgn="auto">
              <a:lnSpc>
                <a:spcPct val="90000"/>
              </a:lnSpc>
              <a:spcAft>
                <a:spcPts val="0"/>
              </a:spcAft>
              <a:buFont typeface="Arial" pitchFamily="34" charset="0"/>
              <a:buChar char="–"/>
              <a:defRPr/>
            </a:pPr>
            <a:r>
              <a:rPr lang="en-US" altLang="zh-CN" u="sng" smtClean="0">
                <a:solidFill>
                  <a:schemeClr val="hlink"/>
                </a:solidFill>
              </a:rPr>
              <a:t>Example:</a:t>
            </a:r>
            <a:r>
              <a:rPr lang="en-US" altLang="zh-CN" smtClean="0"/>
              <a:t> Sorting activities by finish time.</a:t>
            </a:r>
          </a:p>
          <a:p>
            <a:pPr fontAlgn="auto">
              <a:lnSpc>
                <a:spcPct val="90000"/>
              </a:lnSpc>
              <a:spcAft>
                <a:spcPts val="0"/>
              </a:spcAft>
              <a:buFont typeface="Arial" pitchFamily="34" charset="0"/>
              <a:buChar char="•"/>
              <a:defRPr/>
            </a:pPr>
            <a:endParaRPr lang="en-US" altLang="zh-CN" smtClean="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88" y="228600"/>
            <a:ext cx="9142412" cy="608013"/>
          </a:xfrm>
        </p:spPr>
        <p:txBody>
          <a:bodyPr rtlCol="0"/>
          <a:lstStyle/>
          <a:p>
            <a:pPr fontAlgn="auto">
              <a:spcAft>
                <a:spcPts val="0"/>
              </a:spcAft>
              <a:defRPr/>
            </a:pPr>
            <a:r>
              <a:rPr lang="en-US" altLang="zh-CN" dirty="0" smtClean="0"/>
              <a:t>Activity Selection: A Greedy Algorithm</a:t>
            </a:r>
          </a:p>
        </p:txBody>
      </p:sp>
      <p:sp>
        <p:nvSpPr>
          <p:cNvPr id="23555" name="Rectangle 3"/>
          <p:cNvSpPr>
            <a:spLocks noGrp="1" noChangeArrowheads="1"/>
          </p:cNvSpPr>
          <p:nvPr>
            <p:ph type="body" idx="1"/>
          </p:nvPr>
        </p:nvSpPr>
        <p:spPr>
          <a:xfrm>
            <a:off x="381000" y="1752600"/>
            <a:ext cx="8458200" cy="5105400"/>
          </a:xfrm>
        </p:spPr>
        <p:txBody>
          <a:bodyPr rtlCol="0">
            <a:normAutofit/>
          </a:bodyPr>
          <a:lstStyle/>
          <a:p>
            <a:pPr fontAlgn="auto">
              <a:spcAft>
                <a:spcPts val="0"/>
              </a:spcAft>
              <a:buFont typeface="Arial" pitchFamily="34" charset="0"/>
              <a:buChar char="•"/>
              <a:defRPr/>
            </a:pPr>
            <a:r>
              <a:rPr lang="en-US" altLang="zh-CN" dirty="0" smtClean="0"/>
              <a:t>So actual algorithm is simple:</a:t>
            </a:r>
          </a:p>
          <a:p>
            <a:pPr lvl="1" fontAlgn="auto">
              <a:spcAft>
                <a:spcPts val="0"/>
              </a:spcAft>
              <a:buFont typeface="Arial" pitchFamily="34" charset="0"/>
              <a:buChar char="–"/>
              <a:defRPr/>
            </a:pPr>
            <a:r>
              <a:rPr lang="en-US" altLang="zh-CN" dirty="0" smtClean="0"/>
              <a:t>Sort the activities by finish time</a:t>
            </a:r>
          </a:p>
          <a:p>
            <a:pPr lvl="1" fontAlgn="auto">
              <a:spcAft>
                <a:spcPts val="0"/>
              </a:spcAft>
              <a:buFont typeface="Arial" pitchFamily="34" charset="0"/>
              <a:buChar char="–"/>
              <a:defRPr/>
            </a:pPr>
            <a:r>
              <a:rPr lang="en-US" altLang="zh-CN" dirty="0" smtClean="0"/>
              <a:t>Schedule the first activity</a:t>
            </a:r>
          </a:p>
          <a:p>
            <a:pPr lvl="1" fontAlgn="auto">
              <a:spcAft>
                <a:spcPts val="0"/>
              </a:spcAft>
              <a:buFont typeface="Arial" pitchFamily="34" charset="0"/>
              <a:buChar char="–"/>
              <a:defRPr/>
            </a:pPr>
            <a:r>
              <a:rPr lang="en-US" altLang="zh-CN" dirty="0" smtClean="0"/>
              <a:t>Then schedule the next activity in sorted list which starts after previous activity finishes</a:t>
            </a:r>
          </a:p>
          <a:p>
            <a:pPr lvl="1" fontAlgn="auto">
              <a:spcAft>
                <a:spcPts val="0"/>
              </a:spcAft>
              <a:buFont typeface="Arial" pitchFamily="34" charset="0"/>
              <a:buChar char="–"/>
              <a:defRPr/>
            </a:pPr>
            <a:r>
              <a:rPr lang="en-US" altLang="zh-CN" dirty="0" smtClean="0"/>
              <a:t>Repeat until no more activities</a:t>
            </a:r>
          </a:p>
          <a:p>
            <a:pPr fontAlgn="auto">
              <a:spcAft>
                <a:spcPts val="0"/>
              </a:spcAft>
              <a:buFont typeface="Arial" pitchFamily="34" charset="0"/>
              <a:buChar char="•"/>
              <a:defRPr/>
            </a:pPr>
            <a:r>
              <a:rPr lang="en-US" altLang="zh-CN" dirty="0" smtClean="0"/>
              <a:t>Intuition is even more simple:</a:t>
            </a:r>
          </a:p>
          <a:p>
            <a:pPr lvl="1" fontAlgn="auto">
              <a:spcAft>
                <a:spcPts val="0"/>
              </a:spcAft>
              <a:buFont typeface="Arial" pitchFamily="34" charset="0"/>
              <a:buChar char="–"/>
              <a:defRPr/>
            </a:pPr>
            <a:r>
              <a:rPr lang="en-US" altLang="zh-CN" dirty="0" smtClean="0"/>
              <a:t>Always pick the shortest ride available at the time</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2"/>
          <p:cNvSpPr txBox="1">
            <a:spLocks noChangeArrowheads="1"/>
          </p:cNvSpPr>
          <p:nvPr/>
        </p:nvSpPr>
        <p:spPr bwMode="auto">
          <a:xfrm>
            <a:off x="0" y="0"/>
            <a:ext cx="9144000" cy="776288"/>
          </a:xfrm>
          <a:prstGeom prst="rect">
            <a:avLst/>
          </a:prstGeom>
          <a:noFill/>
          <a:ln w="9525">
            <a:noFill/>
            <a:miter lim="800000"/>
            <a:headEnd/>
            <a:tailEnd/>
          </a:ln>
        </p:spPr>
        <p:txBody>
          <a:bodyPr>
            <a:spAutoFit/>
          </a:bodyPr>
          <a:lstStyle/>
          <a:p>
            <a:pPr algn="ctr">
              <a:spcBef>
                <a:spcPct val="20000"/>
              </a:spcBef>
            </a:pPr>
            <a:r>
              <a:rPr lang="en-US" altLang="zh-CN" sz="900" b="1" u="sng"/>
              <a:t>Copyright </a:t>
            </a:r>
            <a:r>
              <a:rPr lang="en-US" altLang="zh-CN" sz="900" b="1" u="sng">
                <a:cs typeface="Arial" charset="0"/>
              </a:rPr>
              <a:t>© The McGraw-Hill Companies, Inc. Permission required for reproduction or display.</a:t>
            </a:r>
            <a:endParaRPr lang="en-US" altLang="zh-CN" sz="900" b="1" u="sng"/>
          </a:p>
          <a:p>
            <a:pPr>
              <a:spcBef>
                <a:spcPct val="50000"/>
              </a:spcBef>
            </a:pPr>
            <a:endParaRPr lang="en-US" altLang="zh-CN" sz="2400" u="sng">
              <a:latin typeface="Times New Roman" pitchFamily="18" charset="0"/>
            </a:endParaRPr>
          </a:p>
        </p:txBody>
      </p:sp>
      <p:pic>
        <p:nvPicPr>
          <p:cNvPr id="32770" name="Picture 8" descr="D:\McGraw-Hill Projects\Cormen\algorithms\greedy_activity_selector.gif"/>
          <p:cNvPicPr>
            <a:picLocks noChangeAspect="1" noChangeArrowheads="1"/>
          </p:cNvPicPr>
          <p:nvPr/>
        </p:nvPicPr>
        <p:blipFill>
          <a:blip r:embed="rId2"/>
          <a:srcRect/>
          <a:stretch>
            <a:fillRect/>
          </a:stretch>
        </p:blipFill>
        <p:spPr bwMode="auto">
          <a:xfrm>
            <a:off x="0" y="395288"/>
            <a:ext cx="9144000" cy="6157912"/>
          </a:xfrm>
          <a:prstGeom prst="rect">
            <a:avLst/>
          </a:prstGeom>
          <a:noFill/>
          <a:ln w="9525">
            <a:noFill/>
            <a:miter lim="800000"/>
            <a:headEnd/>
            <a:tailEnd/>
          </a:ln>
        </p:spPr>
      </p:pic>
      <p:sp>
        <p:nvSpPr>
          <p:cNvPr id="32771" name="Text Box 4"/>
          <p:cNvSpPr txBox="1">
            <a:spLocks noChangeArrowheads="1"/>
          </p:cNvSpPr>
          <p:nvPr/>
        </p:nvSpPr>
        <p:spPr bwMode="auto">
          <a:xfrm>
            <a:off x="6372225" y="5229225"/>
            <a:ext cx="2087563" cy="1187450"/>
          </a:xfrm>
          <a:prstGeom prst="rect">
            <a:avLst/>
          </a:prstGeom>
          <a:noFill/>
          <a:ln w="9525">
            <a:noFill/>
            <a:miter lim="800000"/>
            <a:headEnd/>
            <a:tailEnd/>
          </a:ln>
        </p:spPr>
        <p:txBody>
          <a:bodyPr>
            <a:spAutoFit/>
          </a:bodyPr>
          <a:lstStyle/>
          <a:p>
            <a:pPr>
              <a:spcBef>
                <a:spcPct val="50000"/>
              </a:spcBef>
            </a:pPr>
            <a:r>
              <a:rPr lang="en-US" altLang="zh-CN" sz="2400">
                <a:solidFill>
                  <a:schemeClr val="accent1"/>
                </a:solidFill>
              </a:rPr>
              <a:t>i</a:t>
            </a:r>
            <a:r>
              <a:rPr lang="zh-CN" altLang="en-US" sz="2400">
                <a:solidFill>
                  <a:schemeClr val="accent1"/>
                </a:solidFill>
              </a:rPr>
              <a:t>记录当前选中的最后一个任务</a:t>
            </a:r>
            <a:r>
              <a:rPr lang="en-US" altLang="zh-CN" sz="2400">
                <a:solidFill>
                  <a:schemeClr val="accent1"/>
                </a:solidFill>
              </a:rPr>
              <a: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Elements of Greedy Algorithms</a:t>
            </a:r>
          </a:p>
        </p:txBody>
      </p:sp>
      <p:sp>
        <p:nvSpPr>
          <p:cNvPr id="25603"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mtClean="0"/>
              <a:t>Greedy-choice Property.</a:t>
            </a:r>
          </a:p>
          <a:p>
            <a:pPr lvl="1" fontAlgn="auto">
              <a:spcAft>
                <a:spcPts val="0"/>
              </a:spcAft>
              <a:buFont typeface="Arial" pitchFamily="34" charset="0"/>
              <a:buChar char="–"/>
              <a:defRPr/>
            </a:pPr>
            <a:r>
              <a:rPr lang="en-US" altLang="zh-CN" smtClean="0"/>
              <a:t>A globally optimal solution can be arrived at by making a locally optimal (greedy) choice.</a:t>
            </a:r>
          </a:p>
          <a:p>
            <a:pPr fontAlgn="auto">
              <a:spcAft>
                <a:spcPts val="0"/>
              </a:spcAft>
              <a:buFont typeface="Arial" pitchFamily="34" charset="0"/>
              <a:buChar char="•"/>
              <a:defRPr/>
            </a:pPr>
            <a:r>
              <a:rPr lang="en-US" altLang="zh-CN" smtClean="0"/>
              <a:t>Optimal Substructure.</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rtlCol="0">
            <a:normAutofit/>
          </a:bodyPr>
          <a:lstStyle/>
          <a:p>
            <a:pPr eaLnBrk="1" fontAlgn="auto" hangingPunct="1">
              <a:spcAft>
                <a:spcPts val="0"/>
              </a:spcAft>
              <a:defRPr/>
            </a:pPr>
            <a:r>
              <a:rPr lang="en-US" altLang="zh-CN" dirty="0" smtClean="0"/>
              <a:t>Knapsack Problem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36563" y="76200"/>
            <a:ext cx="8402637" cy="685800"/>
          </a:xfrm>
        </p:spPr>
        <p:txBody>
          <a:bodyPr rtlCol="0">
            <a:normAutofit fontScale="90000"/>
          </a:bodyPr>
          <a:lstStyle/>
          <a:p>
            <a:pPr fontAlgn="auto">
              <a:spcAft>
                <a:spcPts val="0"/>
              </a:spcAft>
              <a:defRPr/>
            </a:pPr>
            <a:r>
              <a:rPr lang="en-US" altLang="zh-CN" smtClean="0"/>
              <a:t> </a:t>
            </a:r>
            <a:br>
              <a:rPr lang="en-US" altLang="zh-CN" smtClean="0"/>
            </a:br>
            <a:r>
              <a:rPr lang="en-US" altLang="zh-CN" smtClean="0"/>
              <a:t>The Knapsack Problem</a:t>
            </a:r>
          </a:p>
        </p:txBody>
      </p:sp>
      <p:sp>
        <p:nvSpPr>
          <p:cNvPr id="27651" name="Rectangle 3"/>
          <p:cNvSpPr>
            <a:spLocks noGrp="1" noChangeArrowheads="1"/>
          </p:cNvSpPr>
          <p:nvPr>
            <p:ph type="body" idx="1"/>
          </p:nvPr>
        </p:nvSpPr>
        <p:spPr>
          <a:xfrm>
            <a:off x="304800" y="1295400"/>
            <a:ext cx="8458200" cy="5105400"/>
          </a:xfrm>
        </p:spPr>
        <p:txBody>
          <a:bodyPr rtlCol="0">
            <a:normAutofit/>
          </a:bodyPr>
          <a:lstStyle/>
          <a:p>
            <a:pPr fontAlgn="auto">
              <a:spcAft>
                <a:spcPts val="0"/>
              </a:spcAft>
              <a:buFont typeface="Arial" pitchFamily="34" charset="0"/>
              <a:buChar char="•"/>
              <a:defRPr/>
            </a:pPr>
            <a:r>
              <a:rPr lang="en-US" altLang="zh-CN" smtClean="0"/>
              <a:t>The famous </a:t>
            </a:r>
            <a:r>
              <a:rPr lang="en-US" altLang="zh-CN" i="1" smtClean="0">
                <a:solidFill>
                  <a:schemeClr val="tx2"/>
                </a:solidFill>
              </a:rPr>
              <a:t>knapsack problem</a:t>
            </a:r>
            <a:r>
              <a:rPr lang="en-US" altLang="zh-CN" smtClean="0"/>
              <a:t>:</a:t>
            </a:r>
          </a:p>
          <a:p>
            <a:pPr lvl="1" fontAlgn="auto">
              <a:spcAft>
                <a:spcPts val="0"/>
              </a:spcAft>
              <a:buFont typeface="Arial" pitchFamily="34" charset="0"/>
              <a:buChar char="–"/>
              <a:defRPr/>
            </a:pPr>
            <a:r>
              <a:rPr lang="en-US" altLang="zh-CN" smtClean="0"/>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44450"/>
            <a:ext cx="7772400" cy="1143000"/>
          </a:xfrm>
        </p:spPr>
        <p:txBody>
          <a:bodyPr rtlCol="0"/>
          <a:lstStyle/>
          <a:p>
            <a:pPr fontAlgn="auto">
              <a:spcAft>
                <a:spcPts val="0"/>
              </a:spcAft>
              <a:defRPr/>
            </a:pPr>
            <a:r>
              <a:rPr lang="en-US" altLang="zh-CN" smtClean="0"/>
              <a:t>0-1 Knapsack problem</a:t>
            </a:r>
          </a:p>
        </p:txBody>
      </p:sp>
      <p:sp>
        <p:nvSpPr>
          <p:cNvPr id="28675" name="Rectangle 3"/>
          <p:cNvSpPr>
            <a:spLocks noGrp="1" noChangeArrowheads="1"/>
          </p:cNvSpPr>
          <p:nvPr>
            <p:ph type="body" idx="1"/>
          </p:nvPr>
        </p:nvSpPr>
        <p:spPr/>
        <p:txBody>
          <a:bodyPr rtlCol="0">
            <a:normAutofit/>
          </a:bodyPr>
          <a:lstStyle/>
          <a:p>
            <a:pPr fontAlgn="auto">
              <a:lnSpc>
                <a:spcPct val="110000"/>
              </a:lnSpc>
              <a:spcAft>
                <a:spcPts val="0"/>
              </a:spcAft>
              <a:buFont typeface="Arial" pitchFamily="34" charset="0"/>
              <a:buChar char="•"/>
              <a:defRPr/>
            </a:pPr>
            <a:r>
              <a:rPr lang="en-US" altLang="zh-CN" smtClean="0"/>
              <a:t>Given a knapsack with maximum capacity </a:t>
            </a:r>
            <a:r>
              <a:rPr lang="en-US" altLang="zh-CN" i="1" smtClean="0"/>
              <a:t>W</a:t>
            </a:r>
            <a:r>
              <a:rPr lang="en-US" altLang="zh-CN" smtClean="0"/>
              <a:t>, and a set </a:t>
            </a:r>
            <a:r>
              <a:rPr lang="en-US" altLang="zh-CN" i="1" smtClean="0"/>
              <a:t>S</a:t>
            </a:r>
            <a:r>
              <a:rPr lang="en-US" altLang="zh-CN" smtClean="0"/>
              <a:t> consisting of </a:t>
            </a:r>
            <a:r>
              <a:rPr lang="en-US" altLang="zh-CN" i="1" smtClean="0"/>
              <a:t>n</a:t>
            </a:r>
            <a:r>
              <a:rPr lang="en-US" altLang="zh-CN" smtClean="0"/>
              <a:t> items</a:t>
            </a:r>
          </a:p>
          <a:p>
            <a:pPr fontAlgn="auto">
              <a:lnSpc>
                <a:spcPct val="110000"/>
              </a:lnSpc>
              <a:spcAft>
                <a:spcPts val="0"/>
              </a:spcAft>
              <a:buFont typeface="Arial" pitchFamily="34" charset="0"/>
              <a:buChar char="•"/>
              <a:defRPr/>
            </a:pPr>
            <a:r>
              <a:rPr lang="en-US" altLang="zh-CN" smtClean="0"/>
              <a:t>Each item </a:t>
            </a:r>
            <a:r>
              <a:rPr lang="en-US" altLang="zh-CN" i="1" smtClean="0"/>
              <a:t>i</a:t>
            </a:r>
            <a:r>
              <a:rPr lang="en-US" altLang="zh-CN" smtClean="0"/>
              <a:t> has some weight </a:t>
            </a:r>
            <a:r>
              <a:rPr lang="en-US" altLang="zh-CN" i="1" smtClean="0"/>
              <a:t>w</a:t>
            </a:r>
            <a:r>
              <a:rPr lang="en-US" altLang="zh-CN" i="1" baseline="-25000" smtClean="0"/>
              <a:t>i</a:t>
            </a:r>
            <a:r>
              <a:rPr lang="en-US" altLang="zh-CN" smtClean="0"/>
              <a:t> and benefit value </a:t>
            </a:r>
            <a:r>
              <a:rPr lang="en-US" altLang="zh-CN" i="1" smtClean="0"/>
              <a:t>b</a:t>
            </a:r>
            <a:r>
              <a:rPr lang="en-US" altLang="zh-CN" i="1" baseline="-25000" smtClean="0"/>
              <a:t>i</a:t>
            </a:r>
            <a:r>
              <a:rPr lang="en-US" altLang="zh-CN" baseline="-25000" smtClean="0"/>
              <a:t>  </a:t>
            </a:r>
            <a:r>
              <a:rPr lang="en-US" altLang="zh-CN" smtClean="0"/>
              <a:t>(all </a:t>
            </a:r>
            <a:r>
              <a:rPr lang="en-US" altLang="zh-CN" i="1" smtClean="0"/>
              <a:t>w</a:t>
            </a:r>
            <a:r>
              <a:rPr lang="en-US" altLang="zh-CN" i="1" baseline="-25000" smtClean="0"/>
              <a:t>i</a:t>
            </a:r>
            <a:r>
              <a:rPr lang="en-US" altLang="zh-CN" i="1" smtClean="0"/>
              <a:t> , b</a:t>
            </a:r>
            <a:r>
              <a:rPr lang="en-US" altLang="zh-CN" i="1" baseline="-25000" smtClean="0"/>
              <a:t>i</a:t>
            </a:r>
            <a:r>
              <a:rPr lang="en-US" altLang="zh-CN" baseline="-25000" smtClean="0"/>
              <a:t> </a:t>
            </a:r>
            <a:r>
              <a:rPr lang="en-US" altLang="zh-CN" smtClean="0"/>
              <a:t>and </a:t>
            </a:r>
            <a:r>
              <a:rPr lang="en-US" altLang="zh-CN" i="1" smtClean="0"/>
              <a:t>W</a:t>
            </a:r>
            <a:r>
              <a:rPr lang="en-US" altLang="zh-CN" smtClean="0"/>
              <a:t> are integer values)</a:t>
            </a:r>
          </a:p>
          <a:p>
            <a:pPr fontAlgn="auto">
              <a:lnSpc>
                <a:spcPct val="110000"/>
              </a:lnSpc>
              <a:spcAft>
                <a:spcPts val="0"/>
              </a:spcAft>
              <a:buFont typeface="Arial" pitchFamily="34" charset="0"/>
              <a:buChar char="•"/>
              <a:defRPr/>
            </a:pPr>
            <a:r>
              <a:rPr lang="en-US" altLang="zh-CN" u="sng" smtClean="0"/>
              <a:t>Problem</a:t>
            </a:r>
            <a:r>
              <a:rPr lang="en-US" altLang="zh-CN" smtClean="0"/>
              <a:t>: How to pack the knapsack to achieve maximum total value of packed items?</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43000" y="152400"/>
            <a:ext cx="8001000" cy="1143000"/>
          </a:xfrm>
        </p:spPr>
        <p:txBody>
          <a:bodyPr rtlCol="0"/>
          <a:lstStyle/>
          <a:p>
            <a:pPr fontAlgn="auto">
              <a:spcAft>
                <a:spcPts val="0"/>
              </a:spcAft>
              <a:defRPr/>
            </a:pPr>
            <a:r>
              <a:rPr lang="en-US" altLang="zh-CN" smtClean="0"/>
              <a:t>0-1 Knapsack problem:</a:t>
            </a:r>
            <a:br>
              <a:rPr lang="en-US" altLang="zh-CN" smtClean="0"/>
            </a:br>
            <a:r>
              <a:rPr lang="en-US" altLang="zh-CN" smtClean="0"/>
              <a:t>a picture</a:t>
            </a:r>
          </a:p>
        </p:txBody>
      </p:sp>
      <p:grpSp>
        <p:nvGrpSpPr>
          <p:cNvPr id="37890" name="Group 15"/>
          <p:cNvGrpSpPr>
            <a:grpSpLocks/>
          </p:cNvGrpSpPr>
          <p:nvPr/>
        </p:nvGrpSpPr>
        <p:grpSpPr bwMode="auto">
          <a:xfrm>
            <a:off x="1676400" y="4114800"/>
            <a:ext cx="1371600" cy="2133600"/>
            <a:chOff x="1008" y="1824"/>
            <a:chExt cx="864" cy="1344"/>
          </a:xfrm>
        </p:grpSpPr>
        <p:sp>
          <p:nvSpPr>
            <p:cNvPr id="37912" name="Line 4"/>
            <p:cNvSpPr>
              <a:spLocks noChangeShapeType="1"/>
            </p:cNvSpPr>
            <p:nvPr/>
          </p:nvSpPr>
          <p:spPr bwMode="auto">
            <a:xfrm>
              <a:off x="1008" y="1824"/>
              <a:ext cx="0" cy="1344"/>
            </a:xfrm>
            <a:prstGeom prst="line">
              <a:avLst/>
            </a:prstGeom>
            <a:noFill/>
            <a:ln w="9525">
              <a:solidFill>
                <a:schemeClr val="tx1"/>
              </a:solidFill>
              <a:round/>
              <a:headEnd/>
              <a:tailEnd/>
            </a:ln>
          </p:spPr>
          <p:txBody>
            <a:bodyPr wrap="none" anchor="ctr"/>
            <a:lstStyle/>
            <a:p>
              <a:endParaRPr lang="zh-CN" altLang="en-US"/>
            </a:p>
          </p:txBody>
        </p:sp>
        <p:sp>
          <p:nvSpPr>
            <p:cNvPr id="37913" name="Line 5"/>
            <p:cNvSpPr>
              <a:spLocks noChangeShapeType="1"/>
            </p:cNvSpPr>
            <p:nvPr/>
          </p:nvSpPr>
          <p:spPr bwMode="auto">
            <a:xfrm>
              <a:off x="1008" y="3168"/>
              <a:ext cx="864" cy="0"/>
            </a:xfrm>
            <a:prstGeom prst="line">
              <a:avLst/>
            </a:prstGeom>
            <a:noFill/>
            <a:ln w="9525">
              <a:solidFill>
                <a:schemeClr val="tx1"/>
              </a:solidFill>
              <a:round/>
              <a:headEnd/>
              <a:tailEnd/>
            </a:ln>
          </p:spPr>
          <p:txBody>
            <a:bodyPr wrap="none" anchor="ctr"/>
            <a:lstStyle/>
            <a:p>
              <a:endParaRPr lang="zh-CN" altLang="en-US"/>
            </a:p>
          </p:txBody>
        </p:sp>
        <p:sp>
          <p:nvSpPr>
            <p:cNvPr id="37914" name="Line 6"/>
            <p:cNvSpPr>
              <a:spLocks noChangeShapeType="1"/>
            </p:cNvSpPr>
            <p:nvPr/>
          </p:nvSpPr>
          <p:spPr bwMode="auto">
            <a:xfrm flipV="1">
              <a:off x="1872" y="1824"/>
              <a:ext cx="0" cy="1344"/>
            </a:xfrm>
            <a:prstGeom prst="line">
              <a:avLst/>
            </a:prstGeom>
            <a:noFill/>
            <a:ln w="9525">
              <a:solidFill>
                <a:schemeClr val="tx1"/>
              </a:solidFill>
              <a:round/>
              <a:headEnd/>
              <a:tailEnd/>
            </a:ln>
          </p:spPr>
          <p:txBody>
            <a:bodyPr wrap="none" anchor="ctr"/>
            <a:lstStyle/>
            <a:p>
              <a:endParaRPr lang="zh-CN" altLang="en-US"/>
            </a:p>
          </p:txBody>
        </p:sp>
        <p:sp>
          <p:nvSpPr>
            <p:cNvPr id="37915" name="Text Box 7"/>
            <p:cNvSpPr txBox="1">
              <a:spLocks noChangeArrowheads="1"/>
            </p:cNvSpPr>
            <p:nvPr/>
          </p:nvSpPr>
          <p:spPr bwMode="auto">
            <a:xfrm>
              <a:off x="1046" y="2106"/>
              <a:ext cx="789" cy="327"/>
            </a:xfrm>
            <a:prstGeom prst="rect">
              <a:avLst/>
            </a:prstGeom>
            <a:noFill/>
            <a:ln w="9525">
              <a:noFill/>
              <a:miter lim="800000"/>
              <a:headEnd/>
              <a:tailEnd/>
            </a:ln>
          </p:spPr>
          <p:txBody>
            <a:bodyPr wrap="none">
              <a:spAutoFit/>
            </a:bodyPr>
            <a:lstStyle/>
            <a:p>
              <a:r>
                <a:rPr lang="en-US" altLang="zh-CN" sz="2800" u="sng">
                  <a:latin typeface="Times New Roman" pitchFamily="18" charset="0"/>
                </a:rPr>
                <a:t>W = 20</a:t>
              </a:r>
              <a:endParaRPr lang="en-US" altLang="zh-CN" sz="2400" u="sng">
                <a:latin typeface="Times New Roman" pitchFamily="18" charset="0"/>
              </a:endParaRPr>
            </a:p>
          </p:txBody>
        </p:sp>
      </p:grpSp>
      <p:sp>
        <p:nvSpPr>
          <p:cNvPr id="37891" name="Rectangle 8"/>
          <p:cNvSpPr>
            <a:spLocks noChangeArrowheads="1"/>
          </p:cNvSpPr>
          <p:nvPr/>
        </p:nvSpPr>
        <p:spPr bwMode="auto">
          <a:xfrm>
            <a:off x="4267200" y="5029200"/>
            <a:ext cx="838200" cy="12192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7892" name="Rectangle 9"/>
          <p:cNvSpPr>
            <a:spLocks noChangeArrowheads="1"/>
          </p:cNvSpPr>
          <p:nvPr/>
        </p:nvSpPr>
        <p:spPr bwMode="auto">
          <a:xfrm>
            <a:off x="4267200" y="4191000"/>
            <a:ext cx="838200" cy="6858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7893" name="Rectangle 10"/>
          <p:cNvSpPr>
            <a:spLocks noChangeArrowheads="1"/>
          </p:cNvSpPr>
          <p:nvPr/>
        </p:nvSpPr>
        <p:spPr bwMode="auto">
          <a:xfrm>
            <a:off x="4267200" y="36576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7894" name="Rectangle 11"/>
          <p:cNvSpPr>
            <a:spLocks noChangeArrowheads="1"/>
          </p:cNvSpPr>
          <p:nvPr/>
        </p:nvSpPr>
        <p:spPr bwMode="auto">
          <a:xfrm>
            <a:off x="4267200" y="2743200"/>
            <a:ext cx="838200" cy="2286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7895" name="Text Box 12"/>
          <p:cNvSpPr txBox="1">
            <a:spLocks noChangeArrowheads="1"/>
          </p:cNvSpPr>
          <p:nvPr/>
        </p:nvSpPr>
        <p:spPr bwMode="auto">
          <a:xfrm>
            <a:off x="5715000" y="17526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37896" name="Text Box 13"/>
          <p:cNvSpPr txBox="1">
            <a:spLocks noChangeArrowheads="1"/>
          </p:cNvSpPr>
          <p:nvPr/>
        </p:nvSpPr>
        <p:spPr bwMode="auto">
          <a:xfrm>
            <a:off x="7315200" y="17272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37897" name="Rectangle 16"/>
          <p:cNvSpPr>
            <a:spLocks noChangeArrowheads="1"/>
          </p:cNvSpPr>
          <p:nvPr/>
        </p:nvSpPr>
        <p:spPr bwMode="auto">
          <a:xfrm>
            <a:off x="4267200" y="3124200"/>
            <a:ext cx="838200" cy="3810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Calibri" pitchFamily="34" charset="0"/>
            </a:endParaRPr>
          </a:p>
        </p:txBody>
      </p:sp>
      <p:sp>
        <p:nvSpPr>
          <p:cNvPr id="37898" name="Text Box 17"/>
          <p:cNvSpPr txBox="1">
            <a:spLocks noChangeArrowheads="1"/>
          </p:cNvSpPr>
          <p:nvPr/>
        </p:nvSpPr>
        <p:spPr bwMode="auto">
          <a:xfrm>
            <a:off x="7299325" y="5527675"/>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37899" name="Text Box 18"/>
          <p:cNvSpPr txBox="1">
            <a:spLocks noChangeArrowheads="1"/>
          </p:cNvSpPr>
          <p:nvPr/>
        </p:nvSpPr>
        <p:spPr bwMode="auto">
          <a:xfrm>
            <a:off x="5867400" y="5562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37900" name="Text Box 19"/>
          <p:cNvSpPr txBox="1">
            <a:spLocks noChangeArrowheads="1"/>
          </p:cNvSpPr>
          <p:nvPr/>
        </p:nvSpPr>
        <p:spPr bwMode="auto">
          <a:xfrm>
            <a:off x="7315200" y="4267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37901" name="Text Box 20"/>
          <p:cNvSpPr txBox="1">
            <a:spLocks noChangeArrowheads="1"/>
          </p:cNvSpPr>
          <p:nvPr/>
        </p:nvSpPr>
        <p:spPr bwMode="auto">
          <a:xfrm>
            <a:off x="5867400" y="4343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37902" name="Text Box 21"/>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37903" name="Text Box 22"/>
          <p:cNvSpPr txBox="1">
            <a:spLocks noChangeArrowheads="1"/>
          </p:cNvSpPr>
          <p:nvPr/>
        </p:nvSpPr>
        <p:spPr bwMode="auto">
          <a:xfrm>
            <a:off x="5867400" y="3657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37904" name="Text Box 23"/>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37905" name="Text Box 24"/>
          <p:cNvSpPr txBox="1">
            <a:spLocks noChangeArrowheads="1"/>
          </p:cNvSpPr>
          <p:nvPr/>
        </p:nvSpPr>
        <p:spPr bwMode="auto">
          <a:xfrm>
            <a:off x="5867400" y="3124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7906" name="Text Box 25"/>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37907" name="Text Box 26"/>
          <p:cNvSpPr txBox="1">
            <a:spLocks noChangeArrowheads="1"/>
          </p:cNvSpPr>
          <p:nvPr/>
        </p:nvSpPr>
        <p:spPr bwMode="auto">
          <a:xfrm>
            <a:off x="5867400" y="2667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37908" name="Text Box 27"/>
          <p:cNvSpPr txBox="1">
            <a:spLocks noChangeArrowheads="1"/>
          </p:cNvSpPr>
          <p:nvPr/>
        </p:nvSpPr>
        <p:spPr bwMode="auto">
          <a:xfrm>
            <a:off x="5257800" y="1295400"/>
            <a:ext cx="1228725"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Weight</a:t>
            </a:r>
            <a:endParaRPr lang="en-US" altLang="zh-CN" sz="2400" u="sng">
              <a:latin typeface="Times New Roman" pitchFamily="18" charset="0"/>
            </a:endParaRPr>
          </a:p>
        </p:txBody>
      </p:sp>
      <p:sp>
        <p:nvSpPr>
          <p:cNvPr id="37909" name="Text Box 29"/>
          <p:cNvSpPr txBox="1">
            <a:spLocks noChangeArrowheads="1"/>
          </p:cNvSpPr>
          <p:nvPr/>
        </p:nvSpPr>
        <p:spPr bwMode="auto">
          <a:xfrm>
            <a:off x="6934200" y="1295400"/>
            <a:ext cx="2085975"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Benefit value</a:t>
            </a:r>
            <a:endParaRPr lang="en-US" altLang="zh-CN" sz="2400" u="sng">
              <a:latin typeface="Times New Roman" pitchFamily="18" charset="0"/>
            </a:endParaRPr>
          </a:p>
        </p:txBody>
      </p:sp>
      <p:sp>
        <p:nvSpPr>
          <p:cNvPr id="37910" name="Text Box 30"/>
          <p:cNvSpPr txBox="1">
            <a:spLocks noChangeArrowheads="1"/>
          </p:cNvSpPr>
          <p:nvPr/>
        </p:nvSpPr>
        <p:spPr bwMode="auto">
          <a:xfrm>
            <a:off x="914400" y="3048000"/>
            <a:ext cx="3146425" cy="946150"/>
          </a:xfrm>
          <a:prstGeom prst="rect">
            <a:avLst/>
          </a:prstGeom>
          <a:noFill/>
          <a:ln w="9525">
            <a:noFill/>
            <a:miter lim="800000"/>
            <a:headEnd/>
            <a:tailEnd/>
          </a:ln>
        </p:spPr>
        <p:txBody>
          <a:bodyPr wrap="none">
            <a:spAutoFit/>
          </a:bodyPr>
          <a:lstStyle/>
          <a:p>
            <a:r>
              <a:rPr lang="en-US" altLang="zh-CN" sz="2800" u="sng">
                <a:latin typeface="Times New Roman" pitchFamily="18" charset="0"/>
              </a:rPr>
              <a:t>This is a knapsack</a:t>
            </a:r>
          </a:p>
          <a:p>
            <a:r>
              <a:rPr lang="en-US" altLang="zh-CN" sz="2800" u="sng">
                <a:latin typeface="Times New Roman" pitchFamily="18" charset="0"/>
              </a:rPr>
              <a:t>Max weight: W = 20</a:t>
            </a:r>
            <a:endParaRPr lang="en-US" altLang="zh-CN" sz="2400" u="sng">
              <a:latin typeface="Times New Roman" pitchFamily="18" charset="0"/>
            </a:endParaRPr>
          </a:p>
        </p:txBody>
      </p:sp>
      <p:sp>
        <p:nvSpPr>
          <p:cNvPr id="37911" name="Text Box 31"/>
          <p:cNvSpPr txBox="1">
            <a:spLocks noChangeArrowheads="1"/>
          </p:cNvSpPr>
          <p:nvPr/>
        </p:nvSpPr>
        <p:spPr bwMode="auto">
          <a:xfrm>
            <a:off x="4191000" y="1981200"/>
            <a:ext cx="973138" cy="51911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endParaRPr lang="en-US" altLang="zh-CN" sz="2400" u="sng">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1992313"/>
            <a:ext cx="5867400" cy="1970087"/>
          </a:xfrm>
        </p:spPr>
        <p:txBody>
          <a:bodyPr rtlCol="0">
            <a:noAutofit/>
          </a:bodyPr>
          <a:lstStyle/>
          <a:p>
            <a:pPr fontAlgn="auto">
              <a:spcBef>
                <a:spcPts val="0"/>
              </a:spcBef>
              <a:spcAft>
                <a:spcPts val="0"/>
              </a:spcAft>
              <a:defRPr/>
            </a:pPr>
            <a:r>
              <a:rPr lang="en-US" altLang="zh-CN" sz="4000" dirty="0" smtClean="0"/>
              <a:t>GREEDY ALGORITHM</a:t>
            </a:r>
            <a:endParaRPr sz="4000" dirty="0"/>
          </a:p>
        </p:txBody>
      </p:sp>
      <p:sp>
        <p:nvSpPr>
          <p:cNvPr id="26626" name="Text Placeholder 4"/>
          <p:cNvSpPr>
            <a:spLocks noGrp="1"/>
          </p:cNvSpPr>
          <p:nvPr>
            <p:ph type="body" idx="1"/>
          </p:nvPr>
        </p:nvSpPr>
        <p:spPr>
          <a:xfrm>
            <a:off x="381000" y="5105400"/>
            <a:ext cx="8229600" cy="376238"/>
          </a:xfrm>
        </p:spPr>
        <p:txBody>
          <a:bodyPr/>
          <a:lstStyle/>
          <a:p>
            <a:pPr>
              <a:spcBef>
                <a:spcPct val="0"/>
              </a:spcBef>
            </a:pPr>
            <a:r>
              <a:rPr lang="en-US" altLang="zh-CN" sz="1700" b="1" smtClean="0">
                <a:solidFill>
                  <a:srgbClr val="404040"/>
                </a:solidFill>
              </a:rPr>
              <a:t>Locally optimal choice</a:t>
            </a:r>
            <a:endParaRPr altLang="zh-CN" sz="1700" b="1" smtClean="0">
              <a:solidFill>
                <a:srgbClr val="404040"/>
              </a:solidFill>
            </a:endParaRPr>
          </a:p>
        </p:txBody>
      </p:sp>
      <p:sp>
        <p:nvSpPr>
          <p:cNvPr id="6" name="TextBox 5"/>
          <p:cNvSpPr txBox="1"/>
          <p:nvPr/>
        </p:nvSpPr>
        <p:spPr>
          <a:xfrm>
            <a:off x="1115616" y="2132856"/>
            <a:ext cx="3666632" cy="1569660"/>
          </a:xfrm>
          <a:prstGeom prst="rect">
            <a:avLst/>
          </a:prstGeom>
          <a:noFill/>
        </p:spPr>
        <p:txBody>
          <a:bodyPr>
            <a:spAutoFit/>
          </a:bodyPr>
          <a:lstStyle/>
          <a:p>
            <a:pPr fontAlgn="auto">
              <a:spcBef>
                <a:spcPts val="0"/>
              </a:spcBef>
              <a:spcAft>
                <a:spcPts val="0"/>
              </a:spcAft>
              <a:defRPr/>
            </a:pPr>
            <a:r>
              <a:rPr lang="en-US" altLang="zh-CN" sz="9600" b="1" dirty="0">
                <a:solidFill>
                  <a:srgbClr val="002060">
                    <a:alpha val="40000"/>
                  </a:srgbClr>
                </a:solidFill>
                <a:latin typeface="+mn-lt"/>
                <a:ea typeface="+mn-ea"/>
                <a:cs typeface="Arial" pitchFamily="34" charset="0"/>
              </a:rPr>
              <a:t>16</a:t>
            </a:r>
            <a:endParaRPr lang="zh-CN" sz="9600" b="1" dirty="0">
              <a:solidFill>
                <a:srgbClr val="002060">
                  <a:alpha val="40000"/>
                </a:srgbClr>
              </a:solidFill>
              <a:latin typeface="+mn-lt"/>
              <a:ea typeface="+mn-ea"/>
              <a:cs typeface="Arial" pitchFamily="34" charset="0"/>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The Knapsack Problem</a:t>
            </a:r>
          </a:p>
        </p:txBody>
      </p:sp>
      <p:sp>
        <p:nvSpPr>
          <p:cNvPr id="30723" name="Rectangle 3"/>
          <p:cNvSpPr>
            <a:spLocks noGrp="1" noChangeArrowheads="1"/>
          </p:cNvSpPr>
          <p:nvPr>
            <p:ph type="body" idx="1"/>
          </p:nvPr>
        </p:nvSpPr>
        <p:spPr/>
        <p:txBody>
          <a:bodyPr>
            <a:normAutofit/>
          </a:bodyPr>
          <a:lstStyle/>
          <a:p>
            <a:pPr>
              <a:lnSpc>
                <a:spcPct val="90000"/>
              </a:lnSpc>
            </a:pPr>
            <a:r>
              <a:rPr lang="en-US" altLang="zh-CN" smtClean="0">
                <a:solidFill>
                  <a:srgbClr val="474747"/>
                </a:solidFill>
              </a:rPr>
              <a:t>More formally, the </a:t>
            </a:r>
            <a:r>
              <a:rPr lang="en-US" altLang="zh-CN" i="1" smtClean="0">
                <a:solidFill>
                  <a:schemeClr val="tx2"/>
                </a:solidFill>
              </a:rPr>
              <a:t>0-1 knapsack problem</a:t>
            </a:r>
            <a:r>
              <a:rPr lang="en-US" altLang="zh-CN" smtClean="0">
                <a:solidFill>
                  <a:srgbClr val="474747"/>
                </a:solidFill>
              </a:rPr>
              <a:t>:</a:t>
            </a:r>
          </a:p>
          <a:p>
            <a:pPr lvl="1">
              <a:lnSpc>
                <a:spcPct val="90000"/>
              </a:lnSpc>
            </a:pPr>
            <a:r>
              <a:rPr lang="en-US" altLang="zh-CN" smtClean="0">
                <a:solidFill>
                  <a:srgbClr val="474747"/>
                </a:solidFill>
              </a:rPr>
              <a:t>The thief must choose among </a:t>
            </a:r>
            <a:r>
              <a:rPr lang="en-US" altLang="zh-CN" i="1" smtClean="0">
                <a:solidFill>
                  <a:srgbClr val="474747"/>
                </a:solidFill>
              </a:rPr>
              <a:t>n</a:t>
            </a:r>
            <a:r>
              <a:rPr lang="en-US" altLang="zh-CN" smtClean="0">
                <a:solidFill>
                  <a:srgbClr val="474747"/>
                </a:solidFill>
              </a:rPr>
              <a:t> items, where the </a:t>
            </a:r>
            <a:r>
              <a:rPr lang="en-US" altLang="zh-CN" i="1" smtClean="0">
                <a:solidFill>
                  <a:srgbClr val="474747"/>
                </a:solidFill>
              </a:rPr>
              <a:t>i</a:t>
            </a:r>
            <a:r>
              <a:rPr lang="en-US" altLang="zh-CN" smtClean="0">
                <a:solidFill>
                  <a:srgbClr val="474747"/>
                </a:solidFill>
              </a:rPr>
              <a:t>th item worth </a:t>
            </a:r>
            <a:r>
              <a:rPr lang="en-US" altLang="zh-CN" i="1" smtClean="0">
                <a:solidFill>
                  <a:srgbClr val="474747"/>
                </a:solidFill>
              </a:rPr>
              <a:t>v</a:t>
            </a:r>
            <a:r>
              <a:rPr lang="en-US" altLang="zh-CN" i="1" baseline="-25000" smtClean="0">
                <a:solidFill>
                  <a:srgbClr val="474747"/>
                </a:solidFill>
              </a:rPr>
              <a:t>i</a:t>
            </a:r>
            <a:r>
              <a:rPr lang="en-US" altLang="zh-CN" i="1" smtClean="0">
                <a:solidFill>
                  <a:srgbClr val="474747"/>
                </a:solidFill>
              </a:rPr>
              <a:t> </a:t>
            </a:r>
            <a:r>
              <a:rPr lang="en-US" altLang="zh-CN" smtClean="0">
                <a:solidFill>
                  <a:srgbClr val="474747"/>
                </a:solidFill>
              </a:rPr>
              <a:t>dollars and weighs </a:t>
            </a:r>
            <a:r>
              <a:rPr lang="en-US" altLang="zh-CN" i="1" smtClean="0">
                <a:solidFill>
                  <a:srgbClr val="474747"/>
                </a:solidFill>
              </a:rPr>
              <a:t>w</a:t>
            </a:r>
            <a:r>
              <a:rPr lang="en-US" altLang="zh-CN" i="1" baseline="-25000" smtClean="0">
                <a:solidFill>
                  <a:srgbClr val="474747"/>
                </a:solidFill>
              </a:rPr>
              <a:t>i</a:t>
            </a:r>
            <a:r>
              <a:rPr lang="en-US" altLang="zh-CN" smtClean="0">
                <a:solidFill>
                  <a:srgbClr val="474747"/>
                </a:solidFill>
              </a:rPr>
              <a:t> pounds</a:t>
            </a:r>
          </a:p>
          <a:p>
            <a:pPr lvl="1">
              <a:lnSpc>
                <a:spcPct val="90000"/>
              </a:lnSpc>
            </a:pPr>
            <a:r>
              <a:rPr lang="en-US" altLang="zh-CN" smtClean="0">
                <a:solidFill>
                  <a:srgbClr val="474747"/>
                </a:solidFill>
              </a:rPr>
              <a:t>Carrying at most </a:t>
            </a:r>
            <a:r>
              <a:rPr lang="en-US" altLang="zh-CN" i="1" smtClean="0">
                <a:solidFill>
                  <a:srgbClr val="474747"/>
                </a:solidFill>
              </a:rPr>
              <a:t>W</a:t>
            </a:r>
            <a:r>
              <a:rPr lang="en-US" altLang="zh-CN" smtClean="0">
                <a:solidFill>
                  <a:srgbClr val="474747"/>
                </a:solidFill>
              </a:rPr>
              <a:t> pounds, maximize value</a:t>
            </a:r>
          </a:p>
          <a:p>
            <a:pPr lvl="2">
              <a:lnSpc>
                <a:spcPct val="90000"/>
              </a:lnSpc>
            </a:pPr>
            <a:r>
              <a:rPr lang="en-US" altLang="zh-CN" smtClean="0">
                <a:solidFill>
                  <a:srgbClr val="474747"/>
                </a:solidFill>
              </a:rPr>
              <a:t>Note: assume </a:t>
            </a:r>
            <a:r>
              <a:rPr lang="en-US" altLang="zh-CN" i="1" smtClean="0">
                <a:solidFill>
                  <a:srgbClr val="474747"/>
                </a:solidFill>
              </a:rPr>
              <a:t>v</a:t>
            </a:r>
            <a:r>
              <a:rPr lang="en-US" altLang="zh-CN" i="1" baseline="-25000" smtClean="0">
                <a:solidFill>
                  <a:srgbClr val="474747"/>
                </a:solidFill>
              </a:rPr>
              <a:t>i</a:t>
            </a:r>
            <a:r>
              <a:rPr lang="en-US" altLang="zh-CN" i="1" smtClean="0">
                <a:solidFill>
                  <a:srgbClr val="474747"/>
                </a:solidFill>
              </a:rPr>
              <a:t>, w</a:t>
            </a:r>
            <a:r>
              <a:rPr lang="en-US" altLang="zh-CN" i="1" baseline="-25000" smtClean="0">
                <a:solidFill>
                  <a:srgbClr val="474747"/>
                </a:solidFill>
              </a:rPr>
              <a:t>i</a:t>
            </a:r>
            <a:r>
              <a:rPr lang="en-US" altLang="zh-CN" i="1" smtClean="0">
                <a:solidFill>
                  <a:srgbClr val="474747"/>
                </a:solidFill>
              </a:rPr>
              <a:t>, </a:t>
            </a:r>
            <a:r>
              <a:rPr lang="en-US" altLang="zh-CN" smtClean="0">
                <a:solidFill>
                  <a:srgbClr val="474747"/>
                </a:solidFill>
              </a:rPr>
              <a:t>and </a:t>
            </a:r>
            <a:r>
              <a:rPr lang="en-US" altLang="zh-CN" i="1" smtClean="0">
                <a:solidFill>
                  <a:srgbClr val="474747"/>
                </a:solidFill>
              </a:rPr>
              <a:t>W </a:t>
            </a:r>
            <a:r>
              <a:rPr lang="en-US" altLang="zh-CN" smtClean="0">
                <a:solidFill>
                  <a:srgbClr val="474747"/>
                </a:solidFill>
              </a:rPr>
              <a:t>are all integers</a:t>
            </a:r>
          </a:p>
          <a:p>
            <a:pPr lvl="2">
              <a:lnSpc>
                <a:spcPct val="90000"/>
              </a:lnSpc>
            </a:pPr>
            <a:r>
              <a:rPr lang="en-US" altLang="zh-CN" smtClean="0">
                <a:solidFill>
                  <a:srgbClr val="474747"/>
                </a:solidFill>
              </a:rPr>
              <a:t>“0-1” b/c each item must be taken or left in entirety</a:t>
            </a:r>
          </a:p>
          <a:p>
            <a:pPr>
              <a:lnSpc>
                <a:spcPct val="90000"/>
              </a:lnSpc>
            </a:pPr>
            <a:r>
              <a:rPr lang="en-US" altLang="zh-CN" smtClean="0">
                <a:solidFill>
                  <a:srgbClr val="474747"/>
                </a:solidFill>
              </a:rPr>
              <a:t>A variation, the </a:t>
            </a:r>
            <a:r>
              <a:rPr lang="en-US" altLang="zh-CN" i="1" smtClean="0">
                <a:solidFill>
                  <a:srgbClr val="FF0000"/>
                </a:solidFill>
              </a:rPr>
              <a:t>fractional</a:t>
            </a:r>
            <a:r>
              <a:rPr lang="en-US" altLang="zh-CN" i="1" smtClean="0">
                <a:solidFill>
                  <a:schemeClr val="tx2"/>
                </a:solidFill>
              </a:rPr>
              <a:t> knapsack problem</a:t>
            </a:r>
            <a:r>
              <a:rPr lang="en-US" altLang="zh-CN" smtClean="0">
                <a:solidFill>
                  <a:srgbClr val="474747"/>
                </a:solidFill>
              </a:rPr>
              <a:t>:</a:t>
            </a:r>
          </a:p>
          <a:p>
            <a:pPr lvl="1">
              <a:lnSpc>
                <a:spcPct val="90000"/>
              </a:lnSpc>
            </a:pPr>
            <a:r>
              <a:rPr lang="en-US" altLang="zh-CN" smtClean="0">
                <a:solidFill>
                  <a:srgbClr val="474747"/>
                </a:solidFill>
              </a:rPr>
              <a:t>Thief can take fractions of items</a:t>
            </a:r>
          </a:p>
          <a:p>
            <a:pPr lvl="1">
              <a:lnSpc>
                <a:spcPct val="90000"/>
              </a:lnSpc>
            </a:pPr>
            <a:r>
              <a:rPr lang="en-US" altLang="zh-CN" smtClean="0">
                <a:solidFill>
                  <a:srgbClr val="474747"/>
                </a:solidFill>
              </a:rPr>
              <a:t>Think of items in 0-1 problem as gold ingots, in fractional problem as buckets of gold dust</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1143000" y="44450"/>
            <a:ext cx="7772400" cy="1143000"/>
          </a:xfrm>
        </p:spPr>
        <p:txBody>
          <a:bodyPr rtlCol="0"/>
          <a:lstStyle/>
          <a:p>
            <a:pPr fontAlgn="auto">
              <a:spcAft>
                <a:spcPts val="0"/>
              </a:spcAft>
              <a:defRPr/>
            </a:pPr>
            <a:r>
              <a:rPr lang="en-US" altLang="zh-CN" smtClean="0"/>
              <a:t>0-1 Knapsack problem</a:t>
            </a:r>
          </a:p>
        </p:txBody>
      </p:sp>
      <p:sp>
        <p:nvSpPr>
          <p:cNvPr id="3076" name="Rectangle 3"/>
          <p:cNvSpPr>
            <a:spLocks noGrp="1" noChangeArrowheads="1"/>
          </p:cNvSpPr>
          <p:nvPr>
            <p:ph type="body" idx="1"/>
          </p:nvPr>
        </p:nvSpPr>
        <p:spPr>
          <a:xfrm>
            <a:off x="1143000" y="1371600"/>
            <a:ext cx="7666038" cy="685800"/>
          </a:xfrm>
        </p:spPr>
        <p:txBody>
          <a:bodyPr rtlCol="0">
            <a:normAutofit/>
          </a:bodyPr>
          <a:lstStyle/>
          <a:p>
            <a:pPr fontAlgn="auto">
              <a:spcAft>
                <a:spcPts val="0"/>
              </a:spcAft>
              <a:buFont typeface="Arial" pitchFamily="34" charset="0"/>
              <a:buChar char="•"/>
              <a:defRPr/>
            </a:pPr>
            <a:r>
              <a:rPr lang="en-US" altLang="zh-CN" smtClean="0"/>
              <a:t>Problem, in other words, is to find</a:t>
            </a:r>
          </a:p>
        </p:txBody>
      </p:sp>
      <p:graphicFrame>
        <p:nvGraphicFramePr>
          <p:cNvPr id="19502" name="Object 46"/>
          <p:cNvGraphicFramePr>
            <a:graphicFrameLocks noChangeAspect="1"/>
          </p:cNvGraphicFramePr>
          <p:nvPr/>
        </p:nvGraphicFramePr>
        <p:xfrm>
          <a:off x="1268413" y="1981200"/>
          <a:ext cx="6226175" cy="1128713"/>
        </p:xfrm>
        <a:graphic>
          <a:graphicData uri="http://schemas.openxmlformats.org/presentationml/2006/ole">
            <mc:AlternateContent xmlns:mc="http://schemas.openxmlformats.org/markup-compatibility/2006">
              <mc:Choice xmlns:v="urn:schemas-microsoft-com:vml" Requires="v">
                <p:oleObj spid="_x0000_s19506" name="Equation" r:id="rId3" imgW="1879600" imgH="342900" progId="Equation.3">
                  <p:embed/>
                </p:oleObj>
              </mc:Choice>
              <mc:Fallback>
                <p:oleObj name="Equation" r:id="rId3" imgW="1879600" imgH="342900" progId="Equation.3">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1981200"/>
                        <a:ext cx="6226175" cy="112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05" name="Rectangle 6"/>
          <p:cNvSpPr>
            <a:spLocks noChangeArrowheads="1"/>
          </p:cNvSpPr>
          <p:nvPr/>
        </p:nvSpPr>
        <p:spPr bwMode="auto">
          <a:xfrm>
            <a:off x="1173163" y="3200400"/>
            <a:ext cx="7666037" cy="29718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a:latin typeface="Calibri" pitchFamily="34" charset="0"/>
              </a:rPr>
              <a:t>The problem is called a </a:t>
            </a:r>
            <a:r>
              <a:rPr kumimoji="1" lang="en-US" altLang="zh-CN" sz="3200" i="1">
                <a:latin typeface="Calibri" pitchFamily="34" charset="0"/>
              </a:rPr>
              <a:t>“0-1”</a:t>
            </a:r>
            <a:r>
              <a:rPr kumimoji="1" lang="en-US" altLang="zh-CN" sz="3200">
                <a:latin typeface="Calibri" pitchFamily="34" charset="0"/>
              </a:rPr>
              <a:t> problem, because each item must be entirely accepted or rejected.</a:t>
            </a:r>
          </a:p>
          <a:p>
            <a:pPr marL="342900" indent="-342900">
              <a:spcBef>
                <a:spcPct val="20000"/>
              </a:spcBef>
              <a:buClr>
                <a:schemeClr val="accent1"/>
              </a:buClr>
              <a:buSzPct val="70000"/>
              <a:buFont typeface="Monotype Sorts"/>
              <a:buChar char="n"/>
            </a:pPr>
            <a:r>
              <a:rPr kumimoji="1" lang="en-US" altLang="zh-CN" sz="3200">
                <a:latin typeface="Calibri" pitchFamily="34" charset="0"/>
              </a:rPr>
              <a:t>Just another version of this problem is the “</a:t>
            </a:r>
            <a:r>
              <a:rPr kumimoji="1" lang="en-US" altLang="zh-CN" sz="3200" i="1">
                <a:latin typeface="Calibri" pitchFamily="34" charset="0"/>
              </a:rPr>
              <a:t>Fractional Knapsack Problem</a:t>
            </a:r>
            <a:r>
              <a:rPr kumimoji="1" lang="en-US" altLang="zh-CN" sz="3200">
                <a:latin typeface="Calibri" pitchFamily="34" charset="0"/>
              </a:rPr>
              <a:t>”, where we can take fractions of items. </a:t>
            </a:r>
            <a:endParaRPr kumimoji="1" lang="en-US" altLang="zh-CN" sz="4000"/>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1550" y="-26988"/>
            <a:ext cx="7772400" cy="1295401"/>
          </a:xfrm>
        </p:spPr>
        <p:txBody>
          <a:bodyPr rtlCol="0"/>
          <a:lstStyle/>
          <a:p>
            <a:pPr fontAlgn="auto">
              <a:spcAft>
                <a:spcPts val="0"/>
              </a:spcAft>
              <a:defRPr/>
            </a:pPr>
            <a:r>
              <a:rPr lang="en-US" altLang="zh-CN" smtClean="0"/>
              <a:t>0-1 Knapsack problem: brute-force approach</a:t>
            </a:r>
          </a:p>
        </p:txBody>
      </p:sp>
      <p:sp>
        <p:nvSpPr>
          <p:cNvPr id="31747" name="Rectangle 3"/>
          <p:cNvSpPr>
            <a:spLocks noGrp="1" noChangeArrowheads="1"/>
          </p:cNvSpPr>
          <p:nvPr>
            <p:ph type="body" idx="1"/>
          </p:nvPr>
        </p:nvSpPr>
        <p:spPr>
          <a:xfrm>
            <a:off x="1173163" y="1752600"/>
            <a:ext cx="7772400" cy="4343400"/>
          </a:xfrm>
        </p:spPr>
        <p:txBody>
          <a:bodyPr rtlCol="0">
            <a:normAutofit/>
          </a:bodyPr>
          <a:lstStyle/>
          <a:p>
            <a:pPr algn="ctr" fontAlgn="auto">
              <a:spcAft>
                <a:spcPts val="0"/>
              </a:spcAft>
              <a:buFont typeface="Monotype Sorts" pitchFamily="2" charset="2"/>
              <a:buNone/>
              <a:defRPr/>
            </a:pPr>
            <a:r>
              <a:rPr lang="en-US" altLang="zh-CN" smtClean="0"/>
              <a:t>Let’s first solve this problem with a straightforward algorithm</a:t>
            </a:r>
          </a:p>
          <a:p>
            <a:pPr fontAlgn="auto">
              <a:spcAft>
                <a:spcPts val="0"/>
              </a:spcAft>
              <a:buFont typeface="Arial" pitchFamily="34" charset="0"/>
              <a:buChar char="•"/>
              <a:defRPr/>
            </a:pPr>
            <a:r>
              <a:rPr lang="en-US" altLang="zh-CN" smtClean="0"/>
              <a:t>Since there are </a:t>
            </a:r>
            <a:r>
              <a:rPr lang="en-US" altLang="zh-CN" i="1" smtClean="0"/>
              <a:t>n</a:t>
            </a:r>
            <a:r>
              <a:rPr lang="en-US" altLang="zh-CN" smtClean="0"/>
              <a:t> items, there are </a:t>
            </a:r>
            <a:r>
              <a:rPr lang="en-US" altLang="zh-CN" i="1" smtClean="0"/>
              <a:t>2</a:t>
            </a:r>
            <a:r>
              <a:rPr lang="en-US" altLang="zh-CN" i="1" baseline="30000" smtClean="0"/>
              <a:t>n</a:t>
            </a:r>
            <a:r>
              <a:rPr lang="en-US" altLang="zh-CN" smtClean="0"/>
              <a:t> possible combinations of items.</a:t>
            </a:r>
          </a:p>
          <a:p>
            <a:pPr fontAlgn="auto">
              <a:spcAft>
                <a:spcPts val="0"/>
              </a:spcAft>
              <a:buFont typeface="Arial" pitchFamily="34" charset="0"/>
              <a:buChar char="•"/>
              <a:defRPr/>
            </a:pPr>
            <a:r>
              <a:rPr lang="en-US" altLang="zh-CN" smtClean="0"/>
              <a:t>We go through all combinations and find the one with the most total value and with total weight less or equal to </a:t>
            </a:r>
            <a:r>
              <a:rPr lang="en-US" altLang="zh-CN" i="1" smtClean="0"/>
              <a:t>W</a:t>
            </a:r>
            <a:endParaRPr lang="en-US" altLang="zh-CN" smtClean="0"/>
          </a:p>
          <a:p>
            <a:pPr fontAlgn="auto">
              <a:spcAft>
                <a:spcPts val="0"/>
              </a:spcAft>
              <a:buFont typeface="Arial" pitchFamily="34" charset="0"/>
              <a:buChar char="•"/>
              <a:defRPr/>
            </a:pPr>
            <a:r>
              <a:rPr lang="en-US" altLang="zh-CN" smtClean="0"/>
              <a:t>Running time will be </a:t>
            </a:r>
            <a:r>
              <a:rPr lang="en-US" altLang="zh-CN" i="1" smtClean="0"/>
              <a:t>O(2</a:t>
            </a:r>
            <a:r>
              <a:rPr lang="en-US" altLang="zh-CN" i="1" baseline="30000" smtClean="0"/>
              <a:t>n</a:t>
            </a:r>
            <a:r>
              <a:rPr lang="en-US" altLang="zh-CN" i="1" smtClean="0"/>
              <a:t>)</a:t>
            </a:r>
            <a:endParaRPr lang="en-US" altLang="zh-CN" smtClean="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43000" y="0"/>
            <a:ext cx="7772400" cy="1295400"/>
          </a:xfrm>
        </p:spPr>
        <p:txBody>
          <a:bodyPr rtlCol="0"/>
          <a:lstStyle/>
          <a:p>
            <a:pPr fontAlgn="auto">
              <a:spcAft>
                <a:spcPts val="0"/>
              </a:spcAft>
              <a:defRPr/>
            </a:pPr>
            <a:r>
              <a:rPr lang="en-US" altLang="zh-CN" smtClean="0"/>
              <a:t>0-1 Knapsack problem: brute-force approach</a:t>
            </a:r>
          </a:p>
        </p:txBody>
      </p:sp>
      <p:sp>
        <p:nvSpPr>
          <p:cNvPr id="32771" name="Rectangle 3"/>
          <p:cNvSpPr>
            <a:spLocks noGrp="1" noChangeArrowheads="1"/>
          </p:cNvSpPr>
          <p:nvPr>
            <p:ph type="body" idx="1"/>
          </p:nvPr>
        </p:nvSpPr>
        <p:spPr>
          <a:xfrm>
            <a:off x="1219200" y="1447800"/>
            <a:ext cx="7772400" cy="2743200"/>
          </a:xfrm>
        </p:spPr>
        <p:txBody>
          <a:bodyPr rtlCol="0">
            <a:normAutofit/>
          </a:bodyPr>
          <a:lstStyle/>
          <a:p>
            <a:pPr fontAlgn="auto">
              <a:spcAft>
                <a:spcPts val="0"/>
              </a:spcAft>
              <a:buFont typeface="Arial" pitchFamily="34" charset="0"/>
              <a:buChar char="•"/>
              <a:defRPr/>
            </a:pPr>
            <a:r>
              <a:rPr lang="en-US" altLang="zh-CN" smtClean="0"/>
              <a:t>Can we do better? </a:t>
            </a:r>
          </a:p>
          <a:p>
            <a:pPr fontAlgn="auto">
              <a:spcAft>
                <a:spcPts val="0"/>
              </a:spcAft>
              <a:buFont typeface="Arial" pitchFamily="34" charset="0"/>
              <a:buChar char="•"/>
              <a:defRPr/>
            </a:pPr>
            <a:r>
              <a:rPr lang="en-US" altLang="zh-CN" smtClean="0"/>
              <a:t>Yes, with an algorithm based on dynamic programming</a:t>
            </a:r>
          </a:p>
          <a:p>
            <a:pPr fontAlgn="auto">
              <a:spcAft>
                <a:spcPts val="0"/>
              </a:spcAft>
              <a:buFont typeface="Arial" pitchFamily="34" charset="0"/>
              <a:buChar char="•"/>
              <a:defRPr/>
            </a:pPr>
            <a:r>
              <a:rPr lang="en-US" altLang="zh-CN" smtClean="0"/>
              <a:t>We need to carefully identify the subproblems</a:t>
            </a:r>
          </a:p>
        </p:txBody>
      </p:sp>
      <p:sp>
        <p:nvSpPr>
          <p:cNvPr id="43011" name="Text Box 4"/>
          <p:cNvSpPr txBox="1">
            <a:spLocks noChangeArrowheads="1"/>
          </p:cNvSpPr>
          <p:nvPr/>
        </p:nvSpPr>
        <p:spPr bwMode="auto">
          <a:xfrm>
            <a:off x="1066800" y="4267200"/>
            <a:ext cx="7331075" cy="2041525"/>
          </a:xfrm>
          <a:prstGeom prst="rect">
            <a:avLst/>
          </a:prstGeom>
          <a:noFill/>
          <a:ln w="9525">
            <a:noFill/>
            <a:miter lim="800000"/>
            <a:headEnd/>
            <a:tailEnd/>
          </a:ln>
        </p:spPr>
        <p:txBody>
          <a:bodyPr wrap="none">
            <a:spAutoFit/>
          </a:bodyPr>
          <a:lstStyle/>
          <a:p>
            <a:r>
              <a:rPr lang="en-US" altLang="zh-CN" sz="3200" u="sng">
                <a:latin typeface="Times New Roman" pitchFamily="18" charset="0"/>
              </a:rPr>
              <a:t>Let’s try this:</a:t>
            </a:r>
          </a:p>
          <a:p>
            <a:r>
              <a:rPr lang="en-US" altLang="zh-CN" sz="3200" u="sng">
                <a:solidFill>
                  <a:schemeClr val="accent1"/>
                </a:solidFill>
                <a:latin typeface="Times New Roman" pitchFamily="18" charset="0"/>
              </a:rPr>
              <a:t>If items are labeled </a:t>
            </a:r>
            <a:r>
              <a:rPr lang="en-US" altLang="zh-CN" sz="3200" i="1" u="sng">
                <a:solidFill>
                  <a:schemeClr val="accent1"/>
                </a:solidFill>
                <a:latin typeface="Times New Roman" pitchFamily="18" charset="0"/>
              </a:rPr>
              <a:t>1..n</a:t>
            </a:r>
            <a:r>
              <a:rPr lang="en-US" altLang="zh-CN" sz="3200" u="sng">
                <a:solidFill>
                  <a:schemeClr val="accent1"/>
                </a:solidFill>
                <a:latin typeface="Times New Roman" pitchFamily="18" charset="0"/>
              </a:rPr>
              <a:t>, then a subproblem </a:t>
            </a:r>
          </a:p>
          <a:p>
            <a:r>
              <a:rPr lang="en-US" altLang="zh-CN" sz="3200" u="sng">
                <a:solidFill>
                  <a:schemeClr val="accent1"/>
                </a:solidFill>
                <a:latin typeface="Times New Roman" pitchFamily="18" charset="0"/>
              </a:rPr>
              <a:t>would be to find an optimal solution for </a:t>
            </a:r>
          </a:p>
          <a:p>
            <a:r>
              <a:rPr lang="en-US" altLang="zh-CN" sz="3200" i="1" u="sng">
                <a:solidFill>
                  <a:schemeClr val="accent1"/>
                </a:solidFill>
                <a:latin typeface="Times New Roman" pitchFamily="18" charset="0"/>
              </a:rPr>
              <a:t>S</a:t>
            </a:r>
            <a:r>
              <a:rPr lang="en-US" altLang="zh-CN" sz="3200" i="1" u="sng" baseline="-25000">
                <a:solidFill>
                  <a:schemeClr val="accent1"/>
                </a:solidFill>
                <a:latin typeface="Times New Roman" pitchFamily="18" charset="0"/>
              </a:rPr>
              <a:t>k</a:t>
            </a:r>
            <a:r>
              <a:rPr lang="en-US" altLang="zh-CN" sz="3200" i="1" u="sng">
                <a:solidFill>
                  <a:schemeClr val="accent1"/>
                </a:solidFill>
                <a:latin typeface="Times New Roman" pitchFamily="18" charset="0"/>
              </a:rPr>
              <a:t> = {items labeled 1, 2, .. k}</a:t>
            </a:r>
            <a:endParaRPr lang="en-US" altLang="zh-CN" sz="2400" u="sng">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Defining a Subproblem </a:t>
            </a:r>
          </a:p>
        </p:txBody>
      </p:sp>
      <p:sp>
        <p:nvSpPr>
          <p:cNvPr id="112643" name="Rectangle 3"/>
          <p:cNvSpPr>
            <a:spLocks noGrp="1" noChangeArrowheads="1"/>
          </p:cNvSpPr>
          <p:nvPr>
            <p:ph type="body" idx="1"/>
          </p:nvPr>
        </p:nvSpPr>
        <p:spPr>
          <a:xfrm>
            <a:off x="1173163" y="1219200"/>
            <a:ext cx="7772400" cy="4876800"/>
          </a:xfrm>
        </p:spPr>
        <p:txBody>
          <a:bodyPr rtlCol="0">
            <a:normAutofit/>
          </a:bodyPr>
          <a:lstStyle/>
          <a:p>
            <a:pPr algn="ctr" fontAlgn="auto">
              <a:spcAft>
                <a:spcPts val="0"/>
              </a:spcAft>
              <a:buFont typeface="Monotype Sorts" pitchFamily="2" charset="2"/>
              <a:buNone/>
              <a:defRPr/>
            </a:pPr>
            <a:r>
              <a:rPr lang="en-US" altLang="zh-CN" smtClean="0">
                <a:solidFill>
                  <a:schemeClr val="accent1"/>
                </a:solidFill>
              </a:rPr>
              <a:t>If items are labeled </a:t>
            </a:r>
            <a:r>
              <a:rPr lang="en-US" altLang="zh-CN" i="1" smtClean="0">
                <a:solidFill>
                  <a:schemeClr val="accent1"/>
                </a:solidFill>
              </a:rPr>
              <a:t>1..n</a:t>
            </a:r>
            <a:r>
              <a:rPr lang="en-US" altLang="zh-CN" smtClean="0">
                <a:solidFill>
                  <a:schemeClr val="accent1"/>
                </a:solidFill>
              </a:rPr>
              <a:t>, then a subproblem would be to find an optimal solution for </a:t>
            </a:r>
            <a:r>
              <a:rPr lang="en-US" altLang="zh-CN" i="1" smtClean="0">
                <a:solidFill>
                  <a:schemeClr val="accent1"/>
                </a:solidFill>
              </a:rPr>
              <a:t>S</a:t>
            </a:r>
            <a:r>
              <a:rPr lang="en-US" altLang="zh-CN" i="1" baseline="-25000" smtClean="0">
                <a:solidFill>
                  <a:schemeClr val="accent1"/>
                </a:solidFill>
              </a:rPr>
              <a:t>k</a:t>
            </a:r>
            <a:r>
              <a:rPr lang="en-US" altLang="zh-CN" i="1" smtClean="0">
                <a:solidFill>
                  <a:schemeClr val="accent1"/>
                </a:solidFill>
              </a:rPr>
              <a:t> = {items labeled 1, 2, .. k}</a:t>
            </a:r>
          </a:p>
          <a:p>
            <a:pPr fontAlgn="auto">
              <a:spcAft>
                <a:spcPts val="0"/>
              </a:spcAft>
              <a:buFont typeface="Arial" pitchFamily="34" charset="0"/>
              <a:buChar char="•"/>
              <a:defRPr/>
            </a:pPr>
            <a:r>
              <a:rPr lang="en-US" altLang="zh-CN" smtClean="0"/>
              <a:t>This is a valid subproblem definition.</a:t>
            </a:r>
          </a:p>
          <a:p>
            <a:pPr fontAlgn="auto">
              <a:lnSpc>
                <a:spcPct val="110000"/>
              </a:lnSpc>
              <a:spcAft>
                <a:spcPts val="0"/>
              </a:spcAft>
              <a:buFont typeface="Arial" pitchFamily="34" charset="0"/>
              <a:buChar char="•"/>
              <a:defRPr/>
            </a:pPr>
            <a:r>
              <a:rPr lang="en-US" altLang="zh-CN" smtClean="0"/>
              <a:t>The question is: can we describe the final solution (</a:t>
            </a:r>
            <a:r>
              <a:rPr lang="en-US" altLang="zh-CN" i="1" smtClean="0">
                <a:solidFill>
                  <a:schemeClr val="accent1"/>
                </a:solidFill>
              </a:rPr>
              <a:t>S</a:t>
            </a:r>
            <a:r>
              <a:rPr lang="en-US" altLang="zh-CN" i="1" baseline="-25000" smtClean="0">
                <a:solidFill>
                  <a:schemeClr val="accent1"/>
                </a:solidFill>
              </a:rPr>
              <a:t>n</a:t>
            </a:r>
            <a:r>
              <a:rPr lang="en-US" altLang="zh-CN" i="1" smtClean="0">
                <a:solidFill>
                  <a:schemeClr val="accent1"/>
                </a:solidFill>
              </a:rPr>
              <a:t> </a:t>
            </a:r>
            <a:r>
              <a:rPr lang="en-US" altLang="zh-CN" smtClean="0"/>
              <a:t>) in terms of subproblems (</a:t>
            </a:r>
            <a:r>
              <a:rPr lang="en-US" altLang="zh-CN" i="1" smtClean="0">
                <a:solidFill>
                  <a:schemeClr val="accent1"/>
                </a:solidFill>
              </a:rPr>
              <a:t>S</a:t>
            </a:r>
            <a:r>
              <a:rPr lang="en-US" altLang="zh-CN" i="1" baseline="-25000" smtClean="0">
                <a:solidFill>
                  <a:schemeClr val="accent1"/>
                </a:solidFill>
              </a:rPr>
              <a:t>k</a:t>
            </a:r>
            <a:r>
              <a:rPr lang="en-US" altLang="zh-CN" smtClean="0"/>
              <a:t>)? </a:t>
            </a:r>
          </a:p>
          <a:p>
            <a:pPr fontAlgn="auto">
              <a:lnSpc>
                <a:spcPct val="110000"/>
              </a:lnSpc>
              <a:spcAft>
                <a:spcPts val="0"/>
              </a:spcAft>
              <a:buFont typeface="Arial" pitchFamily="34" charset="0"/>
              <a:buChar char="•"/>
              <a:defRPr/>
            </a:pPr>
            <a:r>
              <a:rPr lang="en-US" altLang="zh-CN" smtClean="0"/>
              <a:t>Unfortunately, we </a:t>
            </a:r>
            <a:r>
              <a:rPr lang="en-US" altLang="zh-CN" u="sng" smtClean="0"/>
              <a:t>can’t</a:t>
            </a:r>
            <a:r>
              <a:rPr lang="en-US" altLang="zh-CN" smtClean="0"/>
              <a:t> do that. Explanation follows….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143000" y="152400"/>
            <a:ext cx="7772400" cy="838200"/>
          </a:xfrm>
        </p:spPr>
        <p:txBody>
          <a:bodyPr rtlCol="0"/>
          <a:lstStyle/>
          <a:p>
            <a:pPr fontAlgn="auto">
              <a:spcAft>
                <a:spcPts val="0"/>
              </a:spcAft>
              <a:defRPr/>
            </a:pPr>
            <a:r>
              <a:rPr lang="en-US" altLang="zh-CN" smtClean="0"/>
              <a:t>Defining a Subproblem</a:t>
            </a:r>
          </a:p>
        </p:txBody>
      </p:sp>
      <p:sp>
        <p:nvSpPr>
          <p:cNvPr id="113673" name="Text Box 9"/>
          <p:cNvSpPr txBox="1">
            <a:spLocks noChangeArrowheads="1"/>
          </p:cNvSpPr>
          <p:nvPr/>
        </p:nvSpPr>
        <p:spPr bwMode="auto">
          <a:xfrm>
            <a:off x="1371600" y="2286000"/>
            <a:ext cx="2724150" cy="1552575"/>
          </a:xfrm>
          <a:prstGeom prst="rect">
            <a:avLst/>
          </a:prstGeom>
          <a:noFill/>
          <a:ln w="9525">
            <a:noFill/>
            <a:miter lim="800000"/>
            <a:headEnd/>
            <a:tailEnd/>
          </a:ln>
        </p:spPr>
        <p:txBody>
          <a:bodyPr wrap="none">
            <a:spAutoFit/>
          </a:bodyPr>
          <a:lstStyle/>
          <a:p>
            <a:r>
              <a:rPr lang="en-US" altLang="zh-CN" sz="2400" u="sng">
                <a:latin typeface="Times New Roman" pitchFamily="18" charset="0"/>
              </a:rPr>
              <a:t>Max weight: W = 20</a:t>
            </a:r>
            <a:endParaRPr lang="en-US" altLang="zh-CN" sz="2400" b="1" u="sng">
              <a:solidFill>
                <a:schemeClr val="accent2"/>
              </a:solidFill>
              <a:latin typeface="Times New Roman" pitchFamily="18" charset="0"/>
            </a:endParaRPr>
          </a:p>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4</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14;</a:t>
            </a:r>
          </a:p>
          <a:p>
            <a:r>
              <a:rPr lang="en-US" altLang="zh-CN" sz="2400" u="sng">
                <a:latin typeface="Times New Roman" pitchFamily="18" charset="0"/>
              </a:rPr>
              <a:t>total benefit: 20</a:t>
            </a:r>
          </a:p>
        </p:txBody>
      </p:sp>
      <p:grpSp>
        <p:nvGrpSpPr>
          <p:cNvPr id="2" name="Group 60"/>
          <p:cNvGrpSpPr>
            <a:grpSpLocks/>
          </p:cNvGrpSpPr>
          <p:nvPr/>
        </p:nvGrpSpPr>
        <p:grpSpPr bwMode="auto">
          <a:xfrm>
            <a:off x="990600" y="1066800"/>
            <a:ext cx="4343400" cy="1066800"/>
            <a:chOff x="624" y="672"/>
            <a:chExt cx="2736" cy="672"/>
          </a:xfrm>
        </p:grpSpPr>
        <p:sp>
          <p:nvSpPr>
            <p:cNvPr id="45100" name="Rectangle 4"/>
            <p:cNvSpPr>
              <a:spLocks noChangeArrowheads="1"/>
            </p:cNvSpPr>
            <p:nvPr/>
          </p:nvSpPr>
          <p:spPr bwMode="auto">
            <a:xfrm>
              <a:off x="672" y="672"/>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101" name="Rectangle 5"/>
            <p:cNvSpPr>
              <a:spLocks noChangeArrowheads="1"/>
            </p:cNvSpPr>
            <p:nvPr/>
          </p:nvSpPr>
          <p:spPr bwMode="auto">
            <a:xfrm>
              <a:off x="672" y="672"/>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102" name="Rectangle 10"/>
            <p:cNvSpPr>
              <a:spLocks noChangeArrowheads="1"/>
            </p:cNvSpPr>
            <p:nvPr/>
          </p:nvSpPr>
          <p:spPr bwMode="auto">
            <a:xfrm>
              <a:off x="1056"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103" name="Rectangle 11"/>
            <p:cNvSpPr>
              <a:spLocks noChangeArrowheads="1"/>
            </p:cNvSpPr>
            <p:nvPr/>
          </p:nvSpPr>
          <p:spPr bwMode="auto">
            <a:xfrm>
              <a:off x="1632" y="672"/>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104" name="Rectangle 12"/>
            <p:cNvSpPr>
              <a:spLocks noChangeArrowheads="1"/>
            </p:cNvSpPr>
            <p:nvPr/>
          </p:nvSpPr>
          <p:spPr bwMode="auto">
            <a:xfrm>
              <a:off x="2208" y="672"/>
              <a:ext cx="480"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105" name="Text Box 13"/>
            <p:cNvSpPr txBox="1">
              <a:spLocks noChangeArrowheads="1"/>
            </p:cNvSpPr>
            <p:nvPr/>
          </p:nvSpPr>
          <p:spPr bwMode="auto">
            <a:xfrm>
              <a:off x="624" y="720"/>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5106" name="Text Box 15"/>
            <p:cNvSpPr txBox="1">
              <a:spLocks noChangeArrowheads="1"/>
            </p:cNvSpPr>
            <p:nvPr/>
          </p:nvSpPr>
          <p:spPr bwMode="auto">
            <a:xfrm>
              <a:off x="1104"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45107" name="Text Box 16"/>
            <p:cNvSpPr txBox="1">
              <a:spLocks noChangeArrowheads="1"/>
            </p:cNvSpPr>
            <p:nvPr/>
          </p:nvSpPr>
          <p:spPr bwMode="auto">
            <a:xfrm>
              <a:off x="1680" y="720"/>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45108" name="Text Box 17"/>
            <p:cNvSpPr txBox="1">
              <a:spLocks noChangeArrowheads="1"/>
            </p:cNvSpPr>
            <p:nvPr/>
          </p:nvSpPr>
          <p:spPr bwMode="auto">
            <a:xfrm>
              <a:off x="2256" y="720"/>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4 </a:t>
              </a:r>
              <a:r>
                <a:rPr lang="en-US" altLang="zh-CN" sz="2000" u="sng">
                  <a:latin typeface="Times New Roman" pitchFamily="18" charset="0"/>
                </a:rPr>
                <a:t>=3</a:t>
              </a:r>
            </a:p>
            <a:p>
              <a:pPr>
                <a:lnSpc>
                  <a:spcPct val="110000"/>
                </a:lnSpc>
              </a:pPr>
              <a:r>
                <a:rPr lang="en-US" altLang="zh-CN" sz="2000" u="sng">
                  <a:latin typeface="Times New Roman" pitchFamily="18" charset="0"/>
                </a:rPr>
                <a:t>b</a:t>
              </a:r>
              <a:r>
                <a:rPr lang="en-US" altLang="zh-CN" sz="2000" u="sng" baseline="-25000">
                  <a:latin typeface="Times New Roman" pitchFamily="18" charset="0"/>
                </a:rPr>
                <a:t>4 </a:t>
              </a:r>
              <a:r>
                <a:rPr lang="en-US" altLang="zh-CN" sz="2000" u="sng">
                  <a:latin typeface="Times New Roman" pitchFamily="18" charset="0"/>
                </a:rPr>
                <a:t>=4</a:t>
              </a:r>
              <a:endParaRPr lang="en-US" altLang="zh-CN" sz="2400" u="sng">
                <a:latin typeface="Times New Roman" pitchFamily="18" charset="0"/>
              </a:endParaRPr>
            </a:p>
          </p:txBody>
        </p:sp>
      </p:grpSp>
      <p:sp>
        <p:nvSpPr>
          <p:cNvPr id="45060" name="Text Box 18"/>
          <p:cNvSpPr txBox="1">
            <a:spLocks noChangeArrowheads="1"/>
          </p:cNvSpPr>
          <p:nvPr/>
        </p:nvSpPr>
        <p:spPr bwMode="auto">
          <a:xfrm>
            <a:off x="7162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w</a:t>
            </a:r>
            <a:r>
              <a:rPr lang="en-US" altLang="zh-CN" sz="3200" u="sng" baseline="-25000">
                <a:latin typeface="Times New Roman" pitchFamily="18" charset="0"/>
              </a:rPr>
              <a:t>i</a:t>
            </a:r>
            <a:endParaRPr lang="en-US" altLang="zh-CN" sz="2400" u="sng">
              <a:latin typeface="Times New Roman" pitchFamily="18" charset="0"/>
            </a:endParaRPr>
          </a:p>
        </p:txBody>
      </p:sp>
      <p:sp>
        <p:nvSpPr>
          <p:cNvPr id="45061" name="Text Box 19"/>
          <p:cNvSpPr txBox="1">
            <a:spLocks noChangeArrowheads="1"/>
          </p:cNvSpPr>
          <p:nvPr/>
        </p:nvSpPr>
        <p:spPr bwMode="auto">
          <a:xfrm>
            <a:off x="8305800" y="1295400"/>
            <a:ext cx="552450" cy="579438"/>
          </a:xfrm>
          <a:prstGeom prst="rect">
            <a:avLst/>
          </a:prstGeom>
          <a:noFill/>
          <a:ln w="9525">
            <a:noFill/>
            <a:miter lim="800000"/>
            <a:headEnd/>
            <a:tailEnd/>
          </a:ln>
        </p:spPr>
        <p:txBody>
          <a:bodyPr>
            <a:spAutoFit/>
          </a:bodyPr>
          <a:lstStyle/>
          <a:p>
            <a:r>
              <a:rPr lang="en-US" altLang="zh-CN" sz="3200" u="sng">
                <a:latin typeface="Times New Roman" pitchFamily="18" charset="0"/>
              </a:rPr>
              <a:t>b</a:t>
            </a:r>
            <a:r>
              <a:rPr lang="en-US" altLang="zh-CN" sz="3200" u="sng" baseline="-25000">
                <a:latin typeface="Times New Roman" pitchFamily="18" charset="0"/>
              </a:rPr>
              <a:t>i</a:t>
            </a:r>
            <a:endParaRPr lang="en-US" altLang="zh-CN" sz="2400" u="sng">
              <a:latin typeface="Times New Roman" pitchFamily="18" charset="0"/>
            </a:endParaRPr>
          </a:p>
        </p:txBody>
      </p:sp>
      <p:sp>
        <p:nvSpPr>
          <p:cNvPr id="45062" name="Text Box 20"/>
          <p:cNvSpPr txBox="1">
            <a:spLocks noChangeArrowheads="1"/>
          </p:cNvSpPr>
          <p:nvPr/>
        </p:nvSpPr>
        <p:spPr bwMode="auto">
          <a:xfrm>
            <a:off x="8229600" y="4114800"/>
            <a:ext cx="4889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10</a:t>
            </a:r>
          </a:p>
        </p:txBody>
      </p:sp>
      <p:sp>
        <p:nvSpPr>
          <p:cNvPr id="45063" name="Text Box 21"/>
          <p:cNvSpPr txBox="1">
            <a:spLocks noChangeArrowheads="1"/>
          </p:cNvSpPr>
          <p:nvPr/>
        </p:nvSpPr>
        <p:spPr bwMode="auto">
          <a:xfrm>
            <a:off x="83820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8</a:t>
            </a:r>
          </a:p>
        </p:txBody>
      </p:sp>
      <p:sp>
        <p:nvSpPr>
          <p:cNvPr id="45064" name="Text Box 22"/>
          <p:cNvSpPr txBox="1">
            <a:spLocks noChangeArrowheads="1"/>
          </p:cNvSpPr>
          <p:nvPr/>
        </p:nvSpPr>
        <p:spPr bwMode="auto">
          <a:xfrm>
            <a:off x="7315200" y="3581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5065" name="Text Box 23"/>
          <p:cNvSpPr txBox="1">
            <a:spLocks noChangeArrowheads="1"/>
          </p:cNvSpPr>
          <p:nvPr/>
        </p:nvSpPr>
        <p:spPr bwMode="auto">
          <a:xfrm>
            <a:off x="83820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45066" name="Text Box 24"/>
          <p:cNvSpPr txBox="1">
            <a:spLocks noChangeArrowheads="1"/>
          </p:cNvSpPr>
          <p:nvPr/>
        </p:nvSpPr>
        <p:spPr bwMode="auto">
          <a:xfrm>
            <a:off x="7315200" y="3048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5067" name="Text Box 25"/>
          <p:cNvSpPr txBox="1">
            <a:spLocks noChangeArrowheads="1"/>
          </p:cNvSpPr>
          <p:nvPr/>
        </p:nvSpPr>
        <p:spPr bwMode="auto">
          <a:xfrm>
            <a:off x="83820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45068" name="Text Box 26"/>
          <p:cNvSpPr txBox="1">
            <a:spLocks noChangeArrowheads="1"/>
          </p:cNvSpPr>
          <p:nvPr/>
        </p:nvSpPr>
        <p:spPr bwMode="auto">
          <a:xfrm>
            <a:off x="7315200" y="2514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5069" name="Text Box 27"/>
          <p:cNvSpPr txBox="1">
            <a:spLocks noChangeArrowheads="1"/>
          </p:cNvSpPr>
          <p:nvPr/>
        </p:nvSpPr>
        <p:spPr bwMode="auto">
          <a:xfrm>
            <a:off x="8382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45070" name="Text Box 28"/>
          <p:cNvSpPr txBox="1">
            <a:spLocks noChangeArrowheads="1"/>
          </p:cNvSpPr>
          <p:nvPr/>
        </p:nvSpPr>
        <p:spPr bwMode="auto">
          <a:xfrm>
            <a:off x="7315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45071" name="Text Box 29"/>
          <p:cNvSpPr txBox="1">
            <a:spLocks noChangeArrowheads="1"/>
          </p:cNvSpPr>
          <p:nvPr/>
        </p:nvSpPr>
        <p:spPr bwMode="auto">
          <a:xfrm>
            <a:off x="6781800"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Weight</a:t>
            </a:r>
          </a:p>
        </p:txBody>
      </p:sp>
      <p:sp>
        <p:nvSpPr>
          <p:cNvPr id="45072" name="Text Box 30"/>
          <p:cNvSpPr txBox="1">
            <a:spLocks noChangeArrowheads="1"/>
          </p:cNvSpPr>
          <p:nvPr/>
        </p:nvSpPr>
        <p:spPr bwMode="auto">
          <a:xfrm>
            <a:off x="7915275" y="1041400"/>
            <a:ext cx="107950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Benefit</a:t>
            </a:r>
          </a:p>
        </p:txBody>
      </p:sp>
      <p:sp>
        <p:nvSpPr>
          <p:cNvPr id="45073" name="Text Box 31"/>
          <p:cNvSpPr txBox="1">
            <a:spLocks noChangeArrowheads="1"/>
          </p:cNvSpPr>
          <p:nvPr/>
        </p:nvSpPr>
        <p:spPr bwMode="auto">
          <a:xfrm>
            <a:off x="7315200" y="4114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9</a:t>
            </a:r>
          </a:p>
        </p:txBody>
      </p:sp>
      <p:sp>
        <p:nvSpPr>
          <p:cNvPr id="45074" name="Line 32"/>
          <p:cNvSpPr>
            <a:spLocks noChangeShapeType="1"/>
          </p:cNvSpPr>
          <p:nvPr/>
        </p:nvSpPr>
        <p:spPr bwMode="auto">
          <a:xfrm>
            <a:off x="6324600" y="914400"/>
            <a:ext cx="2819400" cy="0"/>
          </a:xfrm>
          <a:prstGeom prst="line">
            <a:avLst/>
          </a:prstGeom>
          <a:noFill/>
          <a:ln w="9525">
            <a:solidFill>
              <a:schemeClr val="tx1"/>
            </a:solidFill>
            <a:round/>
            <a:headEnd/>
            <a:tailEnd/>
          </a:ln>
        </p:spPr>
        <p:txBody>
          <a:bodyPr wrap="none" anchor="ctr"/>
          <a:lstStyle/>
          <a:p>
            <a:endParaRPr lang="zh-CN" altLang="en-US"/>
          </a:p>
        </p:txBody>
      </p:sp>
      <p:sp>
        <p:nvSpPr>
          <p:cNvPr id="45075" name="Line 33"/>
          <p:cNvSpPr>
            <a:spLocks noChangeShapeType="1"/>
          </p:cNvSpPr>
          <p:nvPr/>
        </p:nvSpPr>
        <p:spPr bwMode="auto">
          <a:xfrm>
            <a:off x="6324600" y="914400"/>
            <a:ext cx="0" cy="3810000"/>
          </a:xfrm>
          <a:prstGeom prst="line">
            <a:avLst/>
          </a:prstGeom>
          <a:noFill/>
          <a:ln w="9525">
            <a:solidFill>
              <a:schemeClr val="tx1"/>
            </a:solidFill>
            <a:round/>
            <a:headEnd/>
            <a:tailEnd/>
          </a:ln>
        </p:spPr>
        <p:txBody>
          <a:bodyPr wrap="none" anchor="ctr"/>
          <a:lstStyle/>
          <a:p>
            <a:endParaRPr lang="zh-CN" altLang="en-US"/>
          </a:p>
        </p:txBody>
      </p:sp>
      <p:sp>
        <p:nvSpPr>
          <p:cNvPr id="45076" name="Text Box 34"/>
          <p:cNvSpPr txBox="1">
            <a:spLocks noChangeArrowheads="1"/>
          </p:cNvSpPr>
          <p:nvPr/>
        </p:nvSpPr>
        <p:spPr bwMode="auto">
          <a:xfrm>
            <a:off x="7299325" y="1336675"/>
            <a:ext cx="184150" cy="457200"/>
          </a:xfrm>
          <a:prstGeom prst="rect">
            <a:avLst/>
          </a:prstGeom>
          <a:noFill/>
          <a:ln w="9525">
            <a:noFill/>
            <a:miter lim="800000"/>
            <a:headEnd/>
            <a:tailEnd/>
          </a:ln>
        </p:spPr>
        <p:txBody>
          <a:bodyPr wrap="none">
            <a:spAutoFit/>
          </a:bodyPr>
          <a:lstStyle/>
          <a:p>
            <a:endParaRPr lang="zh-CN" altLang="zh-CN" sz="2400" u="sng">
              <a:latin typeface="Times New Roman" pitchFamily="18" charset="0"/>
            </a:endParaRPr>
          </a:p>
        </p:txBody>
      </p:sp>
      <p:sp>
        <p:nvSpPr>
          <p:cNvPr id="45077" name="Text Box 36"/>
          <p:cNvSpPr txBox="1">
            <a:spLocks noChangeArrowheads="1"/>
          </p:cNvSpPr>
          <p:nvPr/>
        </p:nvSpPr>
        <p:spPr bwMode="auto">
          <a:xfrm>
            <a:off x="6324600" y="1420813"/>
            <a:ext cx="647700" cy="762000"/>
          </a:xfrm>
          <a:prstGeom prst="rect">
            <a:avLst/>
          </a:prstGeom>
          <a:noFill/>
          <a:ln w="9525">
            <a:noFill/>
            <a:miter lim="800000"/>
            <a:headEnd/>
            <a:tailEnd/>
          </a:ln>
        </p:spPr>
        <p:txBody>
          <a:bodyPr wrap="none">
            <a:spAutoFit/>
          </a:bodyPr>
          <a:lstStyle/>
          <a:p>
            <a:r>
              <a:rPr lang="en-US" altLang="zh-CN" sz="2000" u="sng">
                <a:latin typeface="Times New Roman" pitchFamily="18" charset="0"/>
              </a:rPr>
              <a:t>Item</a:t>
            </a:r>
            <a:endParaRPr lang="en-US" altLang="zh-CN" sz="2400" u="sng">
              <a:latin typeface="Times New Roman" pitchFamily="18" charset="0"/>
            </a:endParaRPr>
          </a:p>
          <a:p>
            <a:r>
              <a:rPr lang="en-US" altLang="zh-CN" sz="2400" u="sng">
                <a:latin typeface="Times New Roman" pitchFamily="18" charset="0"/>
              </a:rPr>
              <a:t>#</a:t>
            </a:r>
          </a:p>
        </p:txBody>
      </p:sp>
      <p:sp>
        <p:nvSpPr>
          <p:cNvPr id="45078" name="Text Box 37"/>
          <p:cNvSpPr txBox="1">
            <a:spLocks noChangeArrowheads="1"/>
          </p:cNvSpPr>
          <p:nvPr/>
        </p:nvSpPr>
        <p:spPr bwMode="auto">
          <a:xfrm>
            <a:off x="6477000" y="35814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4</a:t>
            </a:r>
          </a:p>
        </p:txBody>
      </p:sp>
      <p:sp>
        <p:nvSpPr>
          <p:cNvPr id="45079" name="Text Box 38"/>
          <p:cNvSpPr txBox="1">
            <a:spLocks noChangeArrowheads="1"/>
          </p:cNvSpPr>
          <p:nvPr/>
        </p:nvSpPr>
        <p:spPr bwMode="auto">
          <a:xfrm>
            <a:off x="6477000" y="30480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3</a:t>
            </a:r>
          </a:p>
        </p:txBody>
      </p:sp>
      <p:sp>
        <p:nvSpPr>
          <p:cNvPr id="45080" name="Text Box 39"/>
          <p:cNvSpPr txBox="1">
            <a:spLocks noChangeArrowheads="1"/>
          </p:cNvSpPr>
          <p:nvPr/>
        </p:nvSpPr>
        <p:spPr bwMode="auto">
          <a:xfrm>
            <a:off x="6477000" y="25146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2</a:t>
            </a:r>
          </a:p>
        </p:txBody>
      </p:sp>
      <p:sp>
        <p:nvSpPr>
          <p:cNvPr id="45081" name="Text Box 40"/>
          <p:cNvSpPr txBox="1">
            <a:spLocks noChangeArrowheads="1"/>
          </p:cNvSpPr>
          <p:nvPr/>
        </p:nvSpPr>
        <p:spPr bwMode="auto">
          <a:xfrm>
            <a:off x="6477000" y="19812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1</a:t>
            </a:r>
          </a:p>
        </p:txBody>
      </p:sp>
      <p:sp>
        <p:nvSpPr>
          <p:cNvPr id="45082" name="Text Box 41"/>
          <p:cNvSpPr txBox="1">
            <a:spLocks noChangeArrowheads="1"/>
          </p:cNvSpPr>
          <p:nvPr/>
        </p:nvSpPr>
        <p:spPr bwMode="auto">
          <a:xfrm>
            <a:off x="6477000" y="4114800"/>
            <a:ext cx="336550" cy="457200"/>
          </a:xfrm>
          <a:prstGeom prst="rect">
            <a:avLst/>
          </a:prstGeom>
          <a:noFill/>
          <a:ln w="9525">
            <a:noFill/>
            <a:miter lim="800000"/>
            <a:headEnd/>
            <a:tailEnd/>
          </a:ln>
        </p:spPr>
        <p:txBody>
          <a:bodyPr wrap="none">
            <a:spAutoFit/>
          </a:bodyPr>
          <a:lstStyle/>
          <a:p>
            <a:r>
              <a:rPr lang="en-US" altLang="zh-CN" sz="2400" u="sng">
                <a:solidFill>
                  <a:schemeClr val="accent1"/>
                </a:solidFill>
                <a:latin typeface="Times New Roman" pitchFamily="18" charset="0"/>
              </a:rPr>
              <a:t>5</a:t>
            </a:r>
          </a:p>
        </p:txBody>
      </p:sp>
      <p:sp>
        <p:nvSpPr>
          <p:cNvPr id="45083" name="Freeform 42"/>
          <p:cNvSpPr>
            <a:spLocks/>
          </p:cNvSpPr>
          <p:nvPr/>
        </p:nvSpPr>
        <p:spPr bwMode="auto">
          <a:xfrm>
            <a:off x="6032500" y="2044700"/>
            <a:ext cx="520700" cy="2197100"/>
          </a:xfrm>
          <a:custGeom>
            <a:avLst/>
            <a:gdLst>
              <a:gd name="T0" fmla="*/ 2147483647 w 328"/>
              <a:gd name="T1" fmla="*/ 2147483647 h 1384"/>
              <a:gd name="T2" fmla="*/ 2147483647 w 328"/>
              <a:gd name="T3" fmla="*/ 2147483647 h 1384"/>
              <a:gd name="T4" fmla="*/ 2147483647 w 328"/>
              <a:gd name="T5" fmla="*/ 2147483647 h 1384"/>
              <a:gd name="T6" fmla="*/ 2147483647 w 328"/>
              <a:gd name="T7" fmla="*/ 2147483647 h 1384"/>
              <a:gd name="T8" fmla="*/ 0 60000 65536"/>
              <a:gd name="T9" fmla="*/ 0 60000 65536"/>
              <a:gd name="T10" fmla="*/ 0 60000 65536"/>
              <a:gd name="T11" fmla="*/ 0 60000 65536"/>
              <a:gd name="T12" fmla="*/ 0 w 328"/>
              <a:gd name="T13" fmla="*/ 0 h 1384"/>
              <a:gd name="T14" fmla="*/ 328 w 328"/>
              <a:gd name="T15" fmla="*/ 1384 h 1384"/>
            </a:gdLst>
            <a:ahLst/>
            <a:cxnLst>
              <a:cxn ang="T8">
                <a:pos x="T0" y="T1"/>
              </a:cxn>
              <a:cxn ang="T9">
                <a:pos x="T2" y="T3"/>
              </a:cxn>
              <a:cxn ang="T10">
                <a:pos x="T4" y="T5"/>
              </a:cxn>
              <a:cxn ang="T11">
                <a:pos x="T6" y="T7"/>
              </a:cxn>
            </a:cxnLst>
            <a:rect l="T12" t="T13" r="T14" b="T15"/>
            <a:pathLst>
              <a:path w="328" h="1384">
                <a:moveTo>
                  <a:pt x="280" y="8"/>
                </a:moveTo>
                <a:cubicBezTo>
                  <a:pt x="204" y="4"/>
                  <a:pt x="128" y="0"/>
                  <a:pt x="88" y="200"/>
                </a:cubicBezTo>
                <a:cubicBezTo>
                  <a:pt x="48" y="400"/>
                  <a:pt x="0" y="1032"/>
                  <a:pt x="40" y="1208"/>
                </a:cubicBezTo>
                <a:cubicBezTo>
                  <a:pt x="80" y="1384"/>
                  <a:pt x="264" y="1288"/>
                  <a:pt x="328" y="1256"/>
                </a:cubicBezTo>
              </a:path>
            </a:pathLst>
          </a:custGeom>
          <a:noFill/>
          <a:ln w="9525">
            <a:solidFill>
              <a:schemeClr val="tx1"/>
            </a:solidFill>
            <a:round/>
            <a:headEnd/>
            <a:tailEnd/>
          </a:ln>
        </p:spPr>
        <p:txBody>
          <a:bodyPr wrap="none" anchor="ctr"/>
          <a:lstStyle/>
          <a:p>
            <a:endParaRPr lang="zh-CN" altLang="en-US"/>
          </a:p>
        </p:txBody>
      </p:sp>
      <p:sp>
        <p:nvSpPr>
          <p:cNvPr id="45084" name="Text Box 43"/>
          <p:cNvSpPr txBox="1">
            <a:spLocks noChangeArrowheads="1"/>
          </p:cNvSpPr>
          <p:nvPr/>
        </p:nvSpPr>
        <p:spPr bwMode="auto">
          <a:xfrm>
            <a:off x="5715000" y="24384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4</a:t>
            </a:r>
            <a:endParaRPr lang="en-US" altLang="zh-CN" sz="2400" u="sng">
              <a:latin typeface="Times New Roman" pitchFamily="18" charset="0"/>
            </a:endParaRPr>
          </a:p>
        </p:txBody>
      </p:sp>
      <p:sp>
        <p:nvSpPr>
          <p:cNvPr id="45085" name="Freeform 44"/>
          <p:cNvSpPr>
            <a:spLocks/>
          </p:cNvSpPr>
          <p:nvPr/>
        </p:nvSpPr>
        <p:spPr bwMode="auto">
          <a:xfrm>
            <a:off x="5562600" y="2057400"/>
            <a:ext cx="1066800" cy="2641600"/>
          </a:xfrm>
          <a:custGeom>
            <a:avLst/>
            <a:gdLst>
              <a:gd name="T0" fmla="*/ 2147483647 w 672"/>
              <a:gd name="T1" fmla="*/ 0 h 1664"/>
              <a:gd name="T2" fmla="*/ 2147483647 w 672"/>
              <a:gd name="T3" fmla="*/ 2147483647 h 1664"/>
              <a:gd name="T4" fmla="*/ 2147483647 w 672"/>
              <a:gd name="T5" fmla="*/ 2147483647 h 1664"/>
              <a:gd name="T6" fmla="*/ 2147483647 w 672"/>
              <a:gd name="T7" fmla="*/ 2147483647 h 1664"/>
              <a:gd name="T8" fmla="*/ 0 60000 65536"/>
              <a:gd name="T9" fmla="*/ 0 60000 65536"/>
              <a:gd name="T10" fmla="*/ 0 60000 65536"/>
              <a:gd name="T11" fmla="*/ 0 60000 65536"/>
              <a:gd name="T12" fmla="*/ 0 w 672"/>
              <a:gd name="T13" fmla="*/ 0 h 1664"/>
              <a:gd name="T14" fmla="*/ 672 w 672"/>
              <a:gd name="T15" fmla="*/ 1664 h 1664"/>
            </a:gdLst>
            <a:ahLst/>
            <a:cxnLst>
              <a:cxn ang="T8">
                <a:pos x="T0" y="T1"/>
              </a:cxn>
              <a:cxn ang="T9">
                <a:pos x="T2" y="T3"/>
              </a:cxn>
              <a:cxn ang="T10">
                <a:pos x="T4" y="T5"/>
              </a:cxn>
              <a:cxn ang="T11">
                <a:pos x="T6" y="T7"/>
              </a:cxn>
            </a:cxnLst>
            <a:rect l="T12" t="T13" r="T14" b="T15"/>
            <a:pathLst>
              <a:path w="672" h="1664">
                <a:moveTo>
                  <a:pt x="480" y="0"/>
                </a:moveTo>
                <a:cubicBezTo>
                  <a:pt x="320" y="0"/>
                  <a:pt x="160" y="0"/>
                  <a:pt x="96" y="240"/>
                </a:cubicBezTo>
                <a:cubicBezTo>
                  <a:pt x="32" y="480"/>
                  <a:pt x="0" y="1216"/>
                  <a:pt x="96" y="1440"/>
                </a:cubicBezTo>
                <a:cubicBezTo>
                  <a:pt x="192" y="1664"/>
                  <a:pt x="592" y="1592"/>
                  <a:pt x="672" y="1584"/>
                </a:cubicBezTo>
              </a:path>
            </a:pathLst>
          </a:custGeom>
          <a:noFill/>
          <a:ln w="9525">
            <a:solidFill>
              <a:schemeClr val="tx1"/>
            </a:solidFill>
            <a:round/>
            <a:headEnd/>
            <a:tailEnd/>
          </a:ln>
        </p:spPr>
        <p:txBody>
          <a:bodyPr wrap="none" anchor="ctr"/>
          <a:lstStyle/>
          <a:p>
            <a:endParaRPr lang="zh-CN" altLang="en-US"/>
          </a:p>
        </p:txBody>
      </p:sp>
      <p:sp>
        <p:nvSpPr>
          <p:cNvPr id="45086" name="Text Box 45"/>
          <p:cNvSpPr txBox="1">
            <a:spLocks noChangeArrowheads="1"/>
          </p:cNvSpPr>
          <p:nvPr/>
        </p:nvSpPr>
        <p:spPr bwMode="auto">
          <a:xfrm>
            <a:off x="5181600" y="2895600"/>
            <a:ext cx="455613"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S</a:t>
            </a:r>
            <a:r>
              <a:rPr lang="en-US" altLang="zh-CN" sz="2400" u="sng" baseline="-25000">
                <a:latin typeface="Times New Roman" pitchFamily="18" charset="0"/>
              </a:rPr>
              <a:t>5</a:t>
            </a:r>
            <a:endParaRPr lang="en-US" altLang="zh-CN" sz="2400" u="sng">
              <a:latin typeface="Times New Roman" pitchFamily="18" charset="0"/>
            </a:endParaRPr>
          </a:p>
        </p:txBody>
      </p:sp>
      <p:grpSp>
        <p:nvGrpSpPr>
          <p:cNvPr id="3" name="Group 61"/>
          <p:cNvGrpSpPr>
            <a:grpSpLocks/>
          </p:cNvGrpSpPr>
          <p:nvPr/>
        </p:nvGrpSpPr>
        <p:grpSpPr bwMode="auto">
          <a:xfrm>
            <a:off x="1066800" y="4267200"/>
            <a:ext cx="4343400" cy="1066800"/>
            <a:chOff x="672" y="2688"/>
            <a:chExt cx="2736" cy="672"/>
          </a:xfrm>
        </p:grpSpPr>
        <p:sp>
          <p:nvSpPr>
            <p:cNvPr id="45092" name="Rectangle 46"/>
            <p:cNvSpPr>
              <a:spLocks noChangeArrowheads="1"/>
            </p:cNvSpPr>
            <p:nvPr/>
          </p:nvSpPr>
          <p:spPr bwMode="auto">
            <a:xfrm>
              <a:off x="720" y="2688"/>
              <a:ext cx="2688"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093" name="Rectangle 47"/>
            <p:cNvSpPr>
              <a:spLocks noChangeArrowheads="1"/>
            </p:cNvSpPr>
            <p:nvPr/>
          </p:nvSpPr>
          <p:spPr bwMode="auto">
            <a:xfrm>
              <a:off x="720" y="2688"/>
              <a:ext cx="384"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094" name="Rectangle 48"/>
            <p:cNvSpPr>
              <a:spLocks noChangeArrowheads="1"/>
            </p:cNvSpPr>
            <p:nvPr/>
          </p:nvSpPr>
          <p:spPr bwMode="auto">
            <a:xfrm>
              <a:off x="1104"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095" name="Rectangle 49"/>
            <p:cNvSpPr>
              <a:spLocks noChangeArrowheads="1"/>
            </p:cNvSpPr>
            <p:nvPr/>
          </p:nvSpPr>
          <p:spPr bwMode="auto">
            <a:xfrm>
              <a:off x="1680" y="2688"/>
              <a:ext cx="576" cy="672"/>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45096" name="Text Box 51"/>
            <p:cNvSpPr txBox="1">
              <a:spLocks noChangeArrowheads="1"/>
            </p:cNvSpPr>
            <p:nvPr/>
          </p:nvSpPr>
          <p:spPr bwMode="auto">
            <a:xfrm>
              <a:off x="672" y="2736"/>
              <a:ext cx="53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1 </a:t>
              </a:r>
              <a:r>
                <a:rPr lang="en-US" altLang="zh-CN" sz="2000" u="sng">
                  <a:latin typeface="Times New Roman" pitchFamily="18" charset="0"/>
                </a:rPr>
                <a:t>=2</a:t>
              </a:r>
            </a:p>
            <a:p>
              <a:pPr>
                <a:lnSpc>
                  <a:spcPct val="110000"/>
                </a:lnSpc>
              </a:pPr>
              <a:r>
                <a:rPr lang="en-US" altLang="zh-CN" sz="2000" u="sng">
                  <a:latin typeface="Times New Roman" pitchFamily="18" charset="0"/>
                </a:rPr>
                <a:t>b</a:t>
              </a:r>
              <a:r>
                <a:rPr lang="en-US" altLang="zh-CN" sz="2000" u="sng" baseline="-25000">
                  <a:latin typeface="Times New Roman" pitchFamily="18" charset="0"/>
                </a:rPr>
                <a:t>1 </a:t>
              </a:r>
              <a:r>
                <a:rPr lang="en-US" altLang="zh-CN" sz="2000" u="sng">
                  <a:latin typeface="Times New Roman" pitchFamily="18" charset="0"/>
                </a:rPr>
                <a:t>=3</a:t>
              </a:r>
              <a:endParaRPr lang="en-US" altLang="zh-CN" sz="2400" u="sng">
                <a:latin typeface="Times New Roman" pitchFamily="18" charset="0"/>
              </a:endParaRPr>
            </a:p>
          </p:txBody>
        </p:sp>
        <p:sp>
          <p:nvSpPr>
            <p:cNvPr id="45097" name="Text Box 52"/>
            <p:cNvSpPr txBox="1">
              <a:spLocks noChangeArrowheads="1"/>
            </p:cNvSpPr>
            <p:nvPr/>
          </p:nvSpPr>
          <p:spPr bwMode="auto">
            <a:xfrm>
              <a:off x="1152" y="2736"/>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2 </a:t>
              </a:r>
              <a:r>
                <a:rPr lang="en-US" altLang="zh-CN" sz="2000" u="sng">
                  <a:latin typeface="Times New Roman" pitchFamily="18" charset="0"/>
                </a:rPr>
                <a:t>=4</a:t>
              </a:r>
            </a:p>
            <a:p>
              <a:pPr>
                <a:lnSpc>
                  <a:spcPct val="110000"/>
                </a:lnSpc>
              </a:pPr>
              <a:r>
                <a:rPr lang="en-US" altLang="zh-CN" sz="2000" u="sng">
                  <a:latin typeface="Times New Roman" pitchFamily="18" charset="0"/>
                </a:rPr>
                <a:t>b</a:t>
              </a:r>
              <a:r>
                <a:rPr lang="en-US" altLang="zh-CN" sz="2000" u="sng" baseline="-25000">
                  <a:latin typeface="Times New Roman" pitchFamily="18" charset="0"/>
                </a:rPr>
                <a:t>2 </a:t>
              </a:r>
              <a:r>
                <a:rPr lang="en-US" altLang="zh-CN" sz="2000" u="sng">
                  <a:latin typeface="Times New Roman" pitchFamily="18" charset="0"/>
                </a:rPr>
                <a:t>=5</a:t>
              </a:r>
              <a:endParaRPr lang="en-US" altLang="zh-CN" sz="2400" u="sng">
                <a:latin typeface="Times New Roman" pitchFamily="18" charset="0"/>
              </a:endParaRPr>
            </a:p>
          </p:txBody>
        </p:sp>
        <p:sp>
          <p:nvSpPr>
            <p:cNvPr id="45098" name="Text Box 53"/>
            <p:cNvSpPr txBox="1">
              <a:spLocks noChangeArrowheads="1"/>
            </p:cNvSpPr>
            <p:nvPr/>
          </p:nvSpPr>
          <p:spPr bwMode="auto">
            <a:xfrm>
              <a:off x="1728" y="2736"/>
              <a:ext cx="528"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3 </a:t>
              </a:r>
              <a:r>
                <a:rPr lang="en-US" altLang="zh-CN" sz="2000" u="sng">
                  <a:latin typeface="Times New Roman" pitchFamily="18" charset="0"/>
                </a:rPr>
                <a:t>=5</a:t>
              </a:r>
            </a:p>
            <a:p>
              <a:pPr>
                <a:lnSpc>
                  <a:spcPct val="110000"/>
                </a:lnSpc>
              </a:pPr>
              <a:r>
                <a:rPr lang="en-US" altLang="zh-CN" sz="2000" u="sng">
                  <a:latin typeface="Times New Roman" pitchFamily="18" charset="0"/>
                </a:rPr>
                <a:t>b</a:t>
              </a:r>
              <a:r>
                <a:rPr lang="en-US" altLang="zh-CN" sz="2000" u="sng" baseline="-25000">
                  <a:latin typeface="Times New Roman" pitchFamily="18" charset="0"/>
                </a:rPr>
                <a:t>3 </a:t>
              </a:r>
              <a:r>
                <a:rPr lang="en-US" altLang="zh-CN" sz="2000" u="sng">
                  <a:latin typeface="Times New Roman" pitchFamily="18" charset="0"/>
                </a:rPr>
                <a:t>=8</a:t>
              </a:r>
              <a:endParaRPr lang="en-US" altLang="zh-CN" sz="2400" u="sng">
                <a:latin typeface="Times New Roman" pitchFamily="18" charset="0"/>
              </a:endParaRPr>
            </a:p>
          </p:txBody>
        </p:sp>
        <p:sp>
          <p:nvSpPr>
            <p:cNvPr id="45099" name="Text Box 54"/>
            <p:cNvSpPr txBox="1">
              <a:spLocks noChangeArrowheads="1"/>
            </p:cNvSpPr>
            <p:nvPr/>
          </p:nvSpPr>
          <p:spPr bwMode="auto">
            <a:xfrm>
              <a:off x="2304" y="2736"/>
              <a:ext cx="576" cy="480"/>
            </a:xfrm>
            <a:prstGeom prst="rect">
              <a:avLst/>
            </a:prstGeom>
            <a:noFill/>
            <a:ln w="9525">
              <a:noFill/>
              <a:miter lim="800000"/>
              <a:headEnd/>
              <a:tailEnd/>
            </a:ln>
          </p:spPr>
          <p:txBody>
            <a:bodyPr>
              <a:spAutoFit/>
            </a:bodyPr>
            <a:lstStyle/>
            <a:p>
              <a:pPr>
                <a:lnSpc>
                  <a:spcPct val="110000"/>
                </a:lnSpc>
              </a:pPr>
              <a:r>
                <a:rPr lang="en-US" altLang="zh-CN" sz="2000" u="sng">
                  <a:latin typeface="Times New Roman" pitchFamily="18" charset="0"/>
                </a:rPr>
                <a:t>w</a:t>
              </a:r>
              <a:r>
                <a:rPr lang="en-US" altLang="zh-CN" sz="2000" u="sng" baseline="-25000">
                  <a:latin typeface="Times New Roman" pitchFamily="18" charset="0"/>
                </a:rPr>
                <a:t>5 </a:t>
              </a:r>
              <a:r>
                <a:rPr lang="en-US" altLang="zh-CN" sz="2000" u="sng">
                  <a:latin typeface="Times New Roman" pitchFamily="18" charset="0"/>
                </a:rPr>
                <a:t>=9</a:t>
              </a:r>
            </a:p>
            <a:p>
              <a:pPr>
                <a:lnSpc>
                  <a:spcPct val="110000"/>
                </a:lnSpc>
              </a:pPr>
              <a:r>
                <a:rPr lang="en-US" altLang="zh-CN" sz="2000" u="sng">
                  <a:latin typeface="Times New Roman" pitchFamily="18" charset="0"/>
                </a:rPr>
                <a:t>b</a:t>
              </a:r>
              <a:r>
                <a:rPr lang="en-US" altLang="zh-CN" sz="2000" u="sng" baseline="-25000">
                  <a:latin typeface="Times New Roman" pitchFamily="18" charset="0"/>
                </a:rPr>
                <a:t>5 </a:t>
              </a:r>
              <a:r>
                <a:rPr lang="en-US" altLang="zh-CN" sz="2000" u="sng">
                  <a:latin typeface="Times New Roman" pitchFamily="18" charset="0"/>
                </a:rPr>
                <a:t>=10</a:t>
              </a:r>
              <a:endParaRPr lang="en-US" altLang="zh-CN" sz="2400" u="sng">
                <a:latin typeface="Times New Roman" pitchFamily="18" charset="0"/>
              </a:endParaRPr>
            </a:p>
          </p:txBody>
        </p:sp>
      </p:grpSp>
      <p:sp>
        <p:nvSpPr>
          <p:cNvPr id="45088" name="Line 55"/>
          <p:cNvSpPr>
            <a:spLocks noChangeShapeType="1"/>
          </p:cNvSpPr>
          <p:nvPr/>
        </p:nvSpPr>
        <p:spPr bwMode="auto">
          <a:xfrm flipV="1">
            <a:off x="6324600" y="4724400"/>
            <a:ext cx="2819400" cy="0"/>
          </a:xfrm>
          <a:prstGeom prst="line">
            <a:avLst/>
          </a:prstGeom>
          <a:noFill/>
          <a:ln w="9525">
            <a:solidFill>
              <a:schemeClr val="tx1"/>
            </a:solidFill>
            <a:round/>
            <a:headEnd/>
            <a:tailEnd/>
          </a:ln>
        </p:spPr>
        <p:txBody>
          <a:bodyPr wrap="none" anchor="ctr"/>
          <a:lstStyle/>
          <a:p>
            <a:endParaRPr lang="zh-CN" altLang="en-US"/>
          </a:p>
        </p:txBody>
      </p:sp>
      <p:sp>
        <p:nvSpPr>
          <p:cNvPr id="113720" name="Text Box 56"/>
          <p:cNvSpPr txBox="1">
            <a:spLocks noChangeArrowheads="1"/>
          </p:cNvSpPr>
          <p:nvPr/>
        </p:nvSpPr>
        <p:spPr bwMode="auto">
          <a:xfrm>
            <a:off x="2362200" y="5305425"/>
            <a:ext cx="2195513" cy="1187450"/>
          </a:xfrm>
          <a:prstGeom prst="rect">
            <a:avLst/>
          </a:prstGeom>
          <a:noFill/>
          <a:ln w="9525">
            <a:noFill/>
            <a:miter lim="800000"/>
            <a:headEnd/>
            <a:tailEnd/>
          </a:ln>
        </p:spPr>
        <p:txBody>
          <a:bodyPr wrap="none">
            <a:spAutoFit/>
          </a:bodyPr>
          <a:lstStyle/>
          <a:p>
            <a:r>
              <a:rPr lang="en-US" altLang="zh-CN" sz="2400" b="1" u="sng">
                <a:solidFill>
                  <a:schemeClr val="accent2"/>
                </a:solidFill>
                <a:latin typeface="Times New Roman" pitchFamily="18" charset="0"/>
              </a:rPr>
              <a:t>For S</a:t>
            </a:r>
            <a:r>
              <a:rPr lang="en-US" altLang="zh-CN" sz="2400" b="1" u="sng" baseline="-25000">
                <a:solidFill>
                  <a:schemeClr val="accent2"/>
                </a:solidFill>
                <a:latin typeface="Times New Roman" pitchFamily="18" charset="0"/>
              </a:rPr>
              <a:t>5</a:t>
            </a:r>
            <a:r>
              <a:rPr lang="en-US" altLang="zh-CN" sz="2400" b="1" u="sng">
                <a:solidFill>
                  <a:schemeClr val="accent2"/>
                </a:solidFill>
                <a:latin typeface="Times New Roman" pitchFamily="18" charset="0"/>
              </a:rPr>
              <a:t>:</a:t>
            </a:r>
            <a:endParaRPr lang="en-US" altLang="zh-CN" sz="2400" u="sng">
              <a:latin typeface="Times New Roman" pitchFamily="18" charset="0"/>
            </a:endParaRPr>
          </a:p>
          <a:p>
            <a:r>
              <a:rPr lang="en-US" altLang="zh-CN" sz="2400" u="sng">
                <a:latin typeface="Times New Roman" pitchFamily="18" charset="0"/>
              </a:rPr>
              <a:t>Total weight: 20</a:t>
            </a:r>
          </a:p>
          <a:p>
            <a:r>
              <a:rPr lang="en-US" altLang="zh-CN" sz="2400" u="sng">
                <a:latin typeface="Times New Roman" pitchFamily="18" charset="0"/>
              </a:rPr>
              <a:t>total benefit: 26</a:t>
            </a:r>
          </a:p>
        </p:txBody>
      </p:sp>
      <p:sp>
        <p:nvSpPr>
          <p:cNvPr id="113721" name="Text Box 57"/>
          <p:cNvSpPr txBox="1">
            <a:spLocks noChangeArrowheads="1"/>
          </p:cNvSpPr>
          <p:nvPr/>
        </p:nvSpPr>
        <p:spPr bwMode="auto">
          <a:xfrm>
            <a:off x="5638800" y="5029200"/>
            <a:ext cx="3124200" cy="1554163"/>
          </a:xfrm>
          <a:prstGeom prst="rect">
            <a:avLst/>
          </a:prstGeom>
          <a:noFill/>
          <a:ln w="9525">
            <a:noFill/>
            <a:miter lim="800000"/>
            <a:headEnd/>
            <a:tailEnd/>
          </a:ln>
        </p:spPr>
        <p:txBody>
          <a:bodyPr>
            <a:spAutoFit/>
          </a:bodyPr>
          <a:lstStyle/>
          <a:p>
            <a:pPr>
              <a:spcBef>
                <a:spcPct val="50000"/>
              </a:spcBef>
            </a:pPr>
            <a:r>
              <a:rPr lang="en-US" altLang="zh-CN" sz="3200" u="sng">
                <a:solidFill>
                  <a:srgbClr val="FF0000"/>
                </a:solidFill>
                <a:latin typeface="Times New Roman" pitchFamily="18" charset="0"/>
              </a:rPr>
              <a:t>Solution for S</a:t>
            </a:r>
            <a:r>
              <a:rPr lang="en-US" altLang="zh-CN" sz="3200" u="sng" baseline="-25000">
                <a:solidFill>
                  <a:srgbClr val="FF0000"/>
                </a:solidFill>
                <a:latin typeface="Times New Roman" pitchFamily="18" charset="0"/>
              </a:rPr>
              <a:t>4</a:t>
            </a:r>
            <a:r>
              <a:rPr lang="en-US" altLang="zh-CN" sz="3200" u="sng">
                <a:solidFill>
                  <a:srgbClr val="FF0000"/>
                </a:solidFill>
                <a:latin typeface="Times New Roman" pitchFamily="18" charset="0"/>
              </a:rPr>
              <a:t> is not part of the solution for S</a:t>
            </a:r>
            <a:r>
              <a:rPr lang="en-US" altLang="zh-CN" sz="3200" u="sng" baseline="-25000">
                <a:solidFill>
                  <a:srgbClr val="FF0000"/>
                </a:solidFill>
                <a:latin typeface="Times New Roman" pitchFamily="18" charset="0"/>
              </a:rPr>
              <a:t>5</a:t>
            </a:r>
            <a:r>
              <a:rPr lang="en-US" altLang="zh-CN" sz="3200" u="sng">
                <a:solidFill>
                  <a:srgbClr val="FF0000"/>
                </a:solidFill>
                <a:latin typeface="Times New Roman" pitchFamily="18" charset="0"/>
              </a:rPr>
              <a:t>!!!</a:t>
            </a:r>
            <a:endParaRPr lang="en-US" altLang="zh-CN" sz="2400" u="sng">
              <a:solidFill>
                <a:srgbClr val="FF0000"/>
              </a:solidFill>
              <a:latin typeface="Times New Roman" pitchFamily="18" charset="0"/>
            </a:endParaRPr>
          </a:p>
        </p:txBody>
      </p:sp>
      <p:sp>
        <p:nvSpPr>
          <p:cNvPr id="113723" name="Text Box 59"/>
          <p:cNvSpPr txBox="1">
            <a:spLocks noChangeArrowheads="1"/>
          </p:cNvSpPr>
          <p:nvPr/>
        </p:nvSpPr>
        <p:spPr bwMode="auto">
          <a:xfrm>
            <a:off x="3733800" y="1676400"/>
            <a:ext cx="557213" cy="823913"/>
          </a:xfrm>
          <a:prstGeom prst="rect">
            <a:avLst/>
          </a:prstGeom>
          <a:noFill/>
          <a:ln w="9525">
            <a:noFill/>
            <a:miter lim="800000"/>
            <a:headEnd/>
            <a:tailEnd/>
          </a:ln>
        </p:spPr>
        <p:txBody>
          <a:bodyPr wrap="none">
            <a:spAutoFit/>
          </a:bodyPr>
          <a:lstStyle/>
          <a:p>
            <a:r>
              <a:rPr lang="en-US" altLang="zh-CN" sz="4800" b="1" u="sng">
                <a:solidFill>
                  <a:srgbClr val="FF0000"/>
                </a:solidFill>
              </a:rPr>
              <a:t>?</a:t>
            </a:r>
            <a:endParaRPr lang="en-US" altLang="zh-CN" sz="2400" u="sng">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7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7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3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3" grpId="0" autoUpdateAnimBg="0"/>
      <p:bldP spid="113720" grpId="0" autoUpdateAnimBg="0"/>
      <p:bldP spid="113721" grpId="0" autoUpdateAnimBg="0"/>
      <p:bldP spid="11372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9750" y="-100013"/>
            <a:ext cx="7818438" cy="1371601"/>
          </a:xfrm>
        </p:spPr>
        <p:txBody>
          <a:bodyPr rtlCol="0"/>
          <a:lstStyle/>
          <a:p>
            <a:pPr fontAlgn="auto">
              <a:spcAft>
                <a:spcPts val="0"/>
              </a:spcAft>
              <a:defRPr/>
            </a:pPr>
            <a:r>
              <a:rPr lang="en-US" altLang="zh-CN" smtClean="0"/>
              <a:t>Defining a Subproblem (continued)</a:t>
            </a:r>
          </a:p>
        </p:txBody>
      </p:sp>
      <p:sp>
        <p:nvSpPr>
          <p:cNvPr id="35843" name="Rectangle 3"/>
          <p:cNvSpPr>
            <a:spLocks noGrp="1" noChangeArrowheads="1"/>
          </p:cNvSpPr>
          <p:nvPr>
            <p:ph type="body" idx="1"/>
          </p:nvPr>
        </p:nvSpPr>
        <p:spPr>
          <a:xfrm>
            <a:off x="1173163" y="1676400"/>
            <a:ext cx="7666037" cy="4648200"/>
          </a:xfrm>
        </p:spPr>
        <p:txBody>
          <a:bodyPr rtlCol="0">
            <a:normAutofit lnSpcReduction="10000"/>
          </a:bodyPr>
          <a:lstStyle/>
          <a:p>
            <a:pPr fontAlgn="auto">
              <a:spcAft>
                <a:spcPts val="0"/>
              </a:spcAft>
              <a:buFont typeface="Arial" pitchFamily="34" charset="0"/>
              <a:buChar char="•"/>
              <a:defRPr/>
            </a:pPr>
            <a:r>
              <a:rPr lang="en-US" altLang="zh-CN" smtClean="0"/>
              <a:t>As we have seen, the solution for </a:t>
            </a:r>
            <a:r>
              <a:rPr lang="en-US" altLang="zh-CN" i="1" smtClean="0"/>
              <a:t>S</a:t>
            </a:r>
            <a:r>
              <a:rPr lang="en-US" altLang="zh-CN" i="1" baseline="-25000" smtClean="0"/>
              <a:t>4</a:t>
            </a:r>
            <a:r>
              <a:rPr lang="en-US" altLang="zh-CN" smtClean="0"/>
              <a:t> is not part of the solution for </a:t>
            </a:r>
            <a:r>
              <a:rPr lang="en-US" altLang="zh-CN" i="1" smtClean="0"/>
              <a:t>S</a:t>
            </a:r>
            <a:r>
              <a:rPr lang="en-US" altLang="zh-CN" i="1" baseline="-25000" smtClean="0"/>
              <a:t>5</a:t>
            </a:r>
          </a:p>
          <a:p>
            <a:pPr fontAlgn="auto">
              <a:spcAft>
                <a:spcPts val="0"/>
              </a:spcAft>
              <a:buFont typeface="Arial" pitchFamily="34" charset="0"/>
              <a:buChar char="•"/>
              <a:defRPr/>
            </a:pPr>
            <a:r>
              <a:rPr lang="en-US" altLang="zh-CN" smtClean="0"/>
              <a:t>So our definition of a subproblem is flawed and we need another one!</a:t>
            </a:r>
          </a:p>
          <a:p>
            <a:pPr fontAlgn="auto">
              <a:spcAft>
                <a:spcPts val="0"/>
              </a:spcAft>
              <a:buFont typeface="Arial" pitchFamily="34" charset="0"/>
              <a:buChar char="•"/>
              <a:defRPr/>
            </a:pPr>
            <a:r>
              <a:rPr lang="en-US" altLang="zh-CN" smtClean="0"/>
              <a:t>Let’s add another parameter: </a:t>
            </a:r>
            <a:r>
              <a:rPr lang="en-US" altLang="zh-CN" i="1" smtClean="0"/>
              <a:t>w</a:t>
            </a:r>
            <a:r>
              <a:rPr lang="en-US" altLang="zh-CN" smtClean="0"/>
              <a:t>, which will represent the </a:t>
            </a:r>
            <a:r>
              <a:rPr lang="en-US" altLang="zh-CN" u="sng" smtClean="0"/>
              <a:t>exact</a:t>
            </a:r>
            <a:r>
              <a:rPr lang="en-US" altLang="zh-CN" smtClean="0"/>
              <a:t> weight for each subset of items</a:t>
            </a:r>
          </a:p>
          <a:p>
            <a:pPr fontAlgn="auto">
              <a:spcAft>
                <a:spcPts val="0"/>
              </a:spcAft>
              <a:buFont typeface="Arial" pitchFamily="34" charset="0"/>
              <a:buChar char="•"/>
              <a:defRPr/>
            </a:pPr>
            <a:r>
              <a:rPr lang="en-US" altLang="zh-CN" smtClean="0">
                <a:solidFill>
                  <a:schemeClr val="accent2"/>
                </a:solidFill>
              </a:rPr>
              <a:t>The subproblem then will be to compute </a:t>
            </a:r>
            <a:r>
              <a:rPr lang="en-US" altLang="zh-CN" i="1" smtClean="0">
                <a:solidFill>
                  <a:schemeClr val="accent2"/>
                </a:solidFill>
              </a:rPr>
              <a:t>B[k,w]</a:t>
            </a:r>
            <a:endParaRPr lang="en-US" altLang="zh-CN" sz="4000" baseline="-25000" smtClean="0">
              <a:solidFill>
                <a:srgbClr val="FF0000"/>
              </a:solidFill>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143000" y="0"/>
            <a:ext cx="7818438" cy="1143000"/>
          </a:xfrm>
        </p:spPr>
        <p:txBody>
          <a:bodyPr rtlCol="0"/>
          <a:lstStyle/>
          <a:p>
            <a:pPr fontAlgn="auto">
              <a:spcAft>
                <a:spcPts val="0"/>
              </a:spcAft>
              <a:defRPr/>
            </a:pPr>
            <a:r>
              <a:rPr lang="en-US" altLang="zh-CN" smtClean="0"/>
              <a:t>Recursive Formula for subproblems</a:t>
            </a:r>
          </a:p>
        </p:txBody>
      </p:sp>
      <p:sp>
        <p:nvSpPr>
          <p:cNvPr id="4100" name="Rectangle 3"/>
          <p:cNvSpPr>
            <a:spLocks noGrp="1" noChangeArrowheads="1"/>
          </p:cNvSpPr>
          <p:nvPr>
            <p:ph type="body" idx="1"/>
          </p:nvPr>
        </p:nvSpPr>
        <p:spPr>
          <a:xfrm>
            <a:off x="1219200" y="3124200"/>
            <a:ext cx="7696200" cy="3200400"/>
          </a:xfrm>
        </p:spPr>
        <p:txBody>
          <a:bodyPr rtlCol="0">
            <a:normAutofit lnSpcReduction="10000"/>
          </a:bodyPr>
          <a:lstStyle/>
          <a:p>
            <a:pPr fontAlgn="auto">
              <a:spcAft>
                <a:spcPts val="0"/>
              </a:spcAft>
              <a:buFont typeface="Arial" pitchFamily="34" charset="0"/>
              <a:buChar char="•"/>
              <a:defRPr/>
            </a:pPr>
            <a:r>
              <a:rPr lang="en-US" altLang="zh-CN" smtClean="0"/>
              <a:t>It means, that the best subset of </a:t>
            </a:r>
            <a:r>
              <a:rPr lang="en-US" altLang="zh-CN" i="1" smtClean="0"/>
              <a:t>S</a:t>
            </a:r>
            <a:r>
              <a:rPr lang="en-US" altLang="zh-CN" i="1" baseline="-25000" smtClean="0"/>
              <a:t>k</a:t>
            </a:r>
            <a:r>
              <a:rPr lang="en-US" altLang="zh-CN" smtClean="0"/>
              <a:t> that has total weight </a:t>
            </a:r>
            <a:r>
              <a:rPr lang="en-US" altLang="zh-CN" i="1" smtClean="0"/>
              <a:t>w</a:t>
            </a:r>
            <a:r>
              <a:rPr lang="en-US" altLang="zh-CN" smtClean="0"/>
              <a:t> is one of the two:</a:t>
            </a:r>
          </a:p>
          <a:p>
            <a:pPr fontAlgn="auto">
              <a:spcAft>
                <a:spcPts val="0"/>
              </a:spcAft>
              <a:buFont typeface="Monotype Sorts" pitchFamily="2" charset="2"/>
              <a:buNone/>
              <a:defRPr/>
            </a:pPr>
            <a:r>
              <a:rPr lang="en-US" altLang="zh-CN" smtClean="0"/>
              <a:t>1) the best subset of </a:t>
            </a:r>
            <a:r>
              <a:rPr lang="en-US" altLang="zh-CN" i="1" smtClean="0"/>
              <a:t>S</a:t>
            </a:r>
            <a:r>
              <a:rPr lang="en-US" altLang="zh-CN" i="1" baseline="-25000" smtClean="0"/>
              <a:t>k-1</a:t>
            </a:r>
            <a:r>
              <a:rPr lang="en-US" altLang="zh-CN" smtClean="0"/>
              <a:t> that has total weight </a:t>
            </a:r>
            <a:r>
              <a:rPr lang="en-US" altLang="zh-CN" i="1" smtClean="0"/>
              <a:t>w</a:t>
            </a:r>
            <a:r>
              <a:rPr lang="en-US" altLang="zh-CN" smtClean="0"/>
              <a:t>,    </a:t>
            </a:r>
            <a:r>
              <a:rPr lang="en-US" altLang="zh-CN" b="1" smtClean="0"/>
              <a:t>or</a:t>
            </a:r>
            <a:endParaRPr lang="en-US" altLang="zh-CN" smtClean="0"/>
          </a:p>
          <a:p>
            <a:pPr fontAlgn="auto">
              <a:spcAft>
                <a:spcPts val="0"/>
              </a:spcAft>
              <a:buFont typeface="Monotype Sorts" pitchFamily="2" charset="2"/>
              <a:buNone/>
              <a:defRPr/>
            </a:pPr>
            <a:r>
              <a:rPr lang="en-US" altLang="zh-CN" smtClean="0"/>
              <a:t>2) the best subset of </a:t>
            </a:r>
            <a:r>
              <a:rPr lang="en-US" altLang="zh-CN" i="1" smtClean="0"/>
              <a:t>S</a:t>
            </a:r>
            <a:r>
              <a:rPr lang="en-US" altLang="zh-CN" i="1" baseline="-25000" smtClean="0"/>
              <a:t>k-1</a:t>
            </a:r>
            <a:r>
              <a:rPr lang="en-US" altLang="zh-CN" smtClean="0"/>
              <a:t> that has total weight </a:t>
            </a:r>
            <a:r>
              <a:rPr lang="en-US" altLang="zh-CN" i="1" smtClean="0"/>
              <a:t>w-w</a:t>
            </a:r>
            <a:r>
              <a:rPr lang="en-US" altLang="zh-CN" i="1" baseline="-25000" smtClean="0"/>
              <a:t>k</a:t>
            </a:r>
            <a:r>
              <a:rPr lang="en-US" altLang="zh-CN" smtClean="0"/>
              <a:t> plus the item </a:t>
            </a:r>
            <a:r>
              <a:rPr lang="en-US" altLang="zh-CN" i="1" smtClean="0"/>
              <a:t>k</a:t>
            </a:r>
            <a:endParaRPr lang="en-US" altLang="zh-CN" smtClean="0"/>
          </a:p>
        </p:txBody>
      </p:sp>
      <p:graphicFrame>
        <p:nvGraphicFramePr>
          <p:cNvPr id="20526" name="Object 46"/>
          <p:cNvGraphicFramePr>
            <a:graphicFrameLocks noChangeAspect="1"/>
          </p:cNvGraphicFramePr>
          <p:nvPr/>
        </p:nvGraphicFramePr>
        <p:xfrm>
          <a:off x="1219200" y="1905000"/>
          <a:ext cx="7924800" cy="1114425"/>
        </p:xfrm>
        <a:graphic>
          <a:graphicData uri="http://schemas.openxmlformats.org/presentationml/2006/ole">
            <mc:AlternateContent xmlns:mc="http://schemas.openxmlformats.org/markup-compatibility/2006">
              <mc:Choice xmlns:v="urn:schemas-microsoft-com:vml" Requires="v">
                <p:oleObj spid="_x0000_s20530" name="Equation" r:id="rId3" imgW="3238500" imgH="482600" progId="Equation.3">
                  <p:embed/>
                </p:oleObj>
              </mc:Choice>
              <mc:Fallback>
                <p:oleObj name="Equation" r:id="rId3" imgW="3238500" imgH="482600" progId="Equation.3">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05000"/>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9" name="Rectangle 5"/>
          <p:cNvSpPr>
            <a:spLocks noChangeArrowheads="1"/>
          </p:cNvSpPr>
          <p:nvPr/>
        </p:nvSpPr>
        <p:spPr bwMode="auto">
          <a:xfrm>
            <a:off x="1219200" y="1371600"/>
            <a:ext cx="7666038" cy="6096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a:buChar char="n"/>
            </a:pPr>
            <a:r>
              <a:rPr kumimoji="1" lang="en-US" altLang="zh-CN" sz="3200">
                <a:latin typeface="Calibri" pitchFamily="34" charset="0"/>
              </a:rPr>
              <a:t>Recursive formula for subproblems:</a:t>
            </a:r>
            <a:endParaRPr kumimoji="1" lang="en-US" altLang="zh-CN" sz="400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143000" y="152400"/>
            <a:ext cx="7772400" cy="685800"/>
          </a:xfrm>
        </p:spPr>
        <p:txBody>
          <a:bodyPr rtlCol="0"/>
          <a:lstStyle/>
          <a:p>
            <a:pPr fontAlgn="auto">
              <a:spcAft>
                <a:spcPts val="0"/>
              </a:spcAft>
              <a:defRPr/>
            </a:pPr>
            <a:r>
              <a:rPr lang="en-US" altLang="zh-CN" smtClean="0"/>
              <a:t>Recursive Formula</a:t>
            </a:r>
          </a:p>
        </p:txBody>
      </p:sp>
      <p:sp>
        <p:nvSpPr>
          <p:cNvPr id="117763" name="Rectangle 3"/>
          <p:cNvSpPr>
            <a:spLocks noGrp="1" noChangeArrowheads="1"/>
          </p:cNvSpPr>
          <p:nvPr>
            <p:ph type="body" idx="1"/>
          </p:nvPr>
        </p:nvSpPr>
        <p:spPr>
          <a:xfrm>
            <a:off x="1173163" y="2133600"/>
            <a:ext cx="7666037" cy="4191000"/>
          </a:xfrm>
        </p:spPr>
        <p:txBody>
          <a:bodyPr rtlCol="0">
            <a:normAutofit/>
          </a:bodyPr>
          <a:lstStyle/>
          <a:p>
            <a:pPr fontAlgn="auto">
              <a:spcAft>
                <a:spcPts val="0"/>
              </a:spcAft>
              <a:buFont typeface="Arial" pitchFamily="34" charset="0"/>
              <a:buChar char="•"/>
              <a:defRPr/>
            </a:pPr>
            <a:r>
              <a:rPr lang="en-US" altLang="zh-CN" smtClean="0"/>
              <a:t>The best subset of </a:t>
            </a:r>
            <a:r>
              <a:rPr lang="en-US" altLang="zh-CN" i="1" smtClean="0"/>
              <a:t>S</a:t>
            </a:r>
            <a:r>
              <a:rPr lang="en-US" altLang="zh-CN" i="1" baseline="-25000" smtClean="0"/>
              <a:t>k</a:t>
            </a:r>
            <a:r>
              <a:rPr lang="en-US" altLang="zh-CN" smtClean="0"/>
              <a:t> that has the total weight </a:t>
            </a:r>
            <a:r>
              <a:rPr lang="en-US" altLang="zh-CN" i="1" smtClean="0"/>
              <a:t>w,</a:t>
            </a:r>
            <a:r>
              <a:rPr lang="en-US" altLang="zh-CN" smtClean="0"/>
              <a:t> either contains item </a:t>
            </a:r>
            <a:r>
              <a:rPr lang="en-US" altLang="zh-CN" i="1" smtClean="0"/>
              <a:t>k</a:t>
            </a:r>
            <a:r>
              <a:rPr lang="en-US" altLang="zh-CN" smtClean="0"/>
              <a:t> or not.</a:t>
            </a:r>
          </a:p>
          <a:p>
            <a:pPr fontAlgn="auto">
              <a:spcAft>
                <a:spcPts val="0"/>
              </a:spcAft>
              <a:buFont typeface="Arial" pitchFamily="34" charset="0"/>
              <a:buChar char="•"/>
              <a:defRPr/>
            </a:pPr>
            <a:r>
              <a:rPr lang="en-US" altLang="zh-CN" smtClean="0"/>
              <a:t>First case: </a:t>
            </a:r>
            <a:r>
              <a:rPr lang="en-US" altLang="zh-CN" i="1" smtClean="0"/>
              <a:t>w</a:t>
            </a:r>
            <a:r>
              <a:rPr lang="en-US" altLang="zh-CN" i="1" baseline="-25000" smtClean="0"/>
              <a:t>k</a:t>
            </a:r>
            <a:r>
              <a:rPr lang="en-US" altLang="zh-CN" i="1" smtClean="0"/>
              <a:t>&gt;w</a:t>
            </a:r>
            <a:r>
              <a:rPr lang="en-US" altLang="zh-CN" smtClean="0"/>
              <a:t>. Item </a:t>
            </a:r>
            <a:r>
              <a:rPr lang="en-US" altLang="zh-CN" i="1" smtClean="0"/>
              <a:t>k</a:t>
            </a:r>
            <a:r>
              <a:rPr lang="en-US" altLang="zh-CN" smtClean="0"/>
              <a:t> can’t be part of the solution, since if it was, the total weight would be </a:t>
            </a:r>
            <a:r>
              <a:rPr lang="en-US" altLang="zh-CN" i="1" smtClean="0"/>
              <a:t>&gt; w</a:t>
            </a:r>
            <a:r>
              <a:rPr lang="en-US" altLang="zh-CN" smtClean="0"/>
              <a:t>, which is unacceptable</a:t>
            </a:r>
          </a:p>
          <a:p>
            <a:pPr fontAlgn="auto">
              <a:spcAft>
                <a:spcPts val="0"/>
              </a:spcAft>
              <a:buFont typeface="Arial" pitchFamily="34" charset="0"/>
              <a:buChar char="•"/>
              <a:defRPr/>
            </a:pPr>
            <a:r>
              <a:rPr lang="en-US" altLang="zh-CN" smtClean="0"/>
              <a:t>Second case: </a:t>
            </a:r>
            <a:r>
              <a:rPr lang="en-US" altLang="zh-CN" i="1" smtClean="0"/>
              <a:t>w</a:t>
            </a:r>
            <a:r>
              <a:rPr lang="en-US" altLang="zh-CN" i="1" baseline="-25000" smtClean="0"/>
              <a:t>k</a:t>
            </a:r>
            <a:r>
              <a:rPr lang="en-US" altLang="zh-CN" i="1" smtClean="0"/>
              <a:t> &lt;=w</a:t>
            </a:r>
            <a:r>
              <a:rPr lang="en-US" altLang="zh-CN" smtClean="0"/>
              <a:t>. Then the item </a:t>
            </a:r>
            <a:r>
              <a:rPr lang="en-US" altLang="zh-CN" i="1" smtClean="0"/>
              <a:t>k</a:t>
            </a:r>
            <a:r>
              <a:rPr lang="en-US" altLang="zh-CN" smtClean="0"/>
              <a:t> </a:t>
            </a:r>
            <a:r>
              <a:rPr lang="en-US" altLang="zh-CN" u="sng" smtClean="0"/>
              <a:t>can</a:t>
            </a:r>
            <a:r>
              <a:rPr lang="en-US" altLang="zh-CN" smtClean="0"/>
              <a:t> be in the solution, and we choose the case with greater value</a:t>
            </a:r>
          </a:p>
        </p:txBody>
      </p:sp>
      <p:graphicFrame>
        <p:nvGraphicFramePr>
          <p:cNvPr id="21550" name="Object 46"/>
          <p:cNvGraphicFramePr>
            <a:graphicFrameLocks noChangeAspect="1"/>
          </p:cNvGraphicFramePr>
          <p:nvPr/>
        </p:nvGraphicFramePr>
        <p:xfrm>
          <a:off x="1219200" y="914400"/>
          <a:ext cx="7924800" cy="1114425"/>
        </p:xfrm>
        <a:graphic>
          <a:graphicData uri="http://schemas.openxmlformats.org/presentationml/2006/ole">
            <mc:AlternateContent xmlns:mc="http://schemas.openxmlformats.org/markup-compatibility/2006">
              <mc:Choice xmlns:v="urn:schemas-microsoft-com:vml" Requires="v">
                <p:oleObj spid="_x0000_s21554" name="Equation" r:id="rId3" imgW="3238500" imgH="482600" progId="Equation.3">
                  <p:embed/>
                </p:oleObj>
              </mc:Choice>
              <mc:Fallback>
                <p:oleObj name="Equation" r:id="rId3" imgW="3238500" imgH="482600" progId="Equation.3">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914400"/>
                        <a:ext cx="7924800"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7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36563" y="76200"/>
            <a:ext cx="8402637" cy="685800"/>
          </a:xfrm>
        </p:spPr>
        <p:txBody>
          <a:bodyPr rtlCol="0">
            <a:normAutofit fontScale="90000"/>
          </a:bodyPr>
          <a:lstStyle/>
          <a:p>
            <a:pPr fontAlgn="auto">
              <a:spcAft>
                <a:spcPts val="0"/>
              </a:spcAft>
              <a:defRPr/>
            </a:pPr>
            <a:r>
              <a:rPr lang="en-US" altLang="zh-CN" smtClean="0"/>
              <a:t/>
            </a:r>
            <a:br>
              <a:rPr lang="en-US" altLang="zh-CN" smtClean="0"/>
            </a:br>
            <a:r>
              <a:rPr lang="en-US" altLang="zh-CN" smtClean="0"/>
              <a:t>The Knapsack Problem  </a:t>
            </a:r>
            <a:br>
              <a:rPr lang="en-US" altLang="zh-CN" smtClean="0"/>
            </a:br>
            <a:r>
              <a:rPr lang="en-US" altLang="zh-CN" smtClean="0"/>
              <a:t>And Optimal Substructure</a:t>
            </a:r>
          </a:p>
        </p:txBody>
      </p:sp>
      <p:sp>
        <p:nvSpPr>
          <p:cNvPr id="1584131" name="Rectangle 3"/>
          <p:cNvSpPr>
            <a:spLocks noGrp="1" noChangeArrowheads="1"/>
          </p:cNvSpPr>
          <p:nvPr>
            <p:ph type="body" idx="1"/>
          </p:nvPr>
        </p:nvSpPr>
        <p:spPr>
          <a:xfrm>
            <a:off x="304800" y="1752600"/>
            <a:ext cx="8458200" cy="5105400"/>
          </a:xfrm>
        </p:spPr>
        <p:txBody>
          <a:bodyPr rtlCol="0">
            <a:normAutofit/>
          </a:bodyPr>
          <a:lstStyle/>
          <a:p>
            <a:pPr fontAlgn="auto">
              <a:spcAft>
                <a:spcPts val="0"/>
              </a:spcAft>
              <a:buFont typeface="Arial" pitchFamily="34" charset="0"/>
              <a:buChar char="•"/>
              <a:defRPr/>
            </a:pPr>
            <a:r>
              <a:rPr lang="en-US" altLang="zh-CN" smtClean="0"/>
              <a:t>Both variations exhibit optimal substructure</a:t>
            </a:r>
          </a:p>
          <a:p>
            <a:pPr fontAlgn="auto">
              <a:spcAft>
                <a:spcPts val="0"/>
              </a:spcAft>
              <a:buFont typeface="Arial" pitchFamily="34" charset="0"/>
              <a:buChar char="•"/>
              <a:defRPr/>
            </a:pPr>
            <a:r>
              <a:rPr lang="en-US" altLang="zh-CN" smtClean="0"/>
              <a:t>To show this for the 0-1 problem, consider the most valuable load weighing at most </a:t>
            </a:r>
            <a:r>
              <a:rPr lang="en-US" altLang="zh-CN" i="1" smtClean="0"/>
              <a:t>W</a:t>
            </a:r>
            <a:r>
              <a:rPr lang="en-US" altLang="zh-CN" smtClean="0"/>
              <a:t> pounds</a:t>
            </a:r>
          </a:p>
          <a:p>
            <a:pPr lvl="1" fontAlgn="auto">
              <a:spcAft>
                <a:spcPts val="0"/>
              </a:spcAft>
              <a:buFont typeface="Arial" pitchFamily="34" charset="0"/>
              <a:buChar char="–"/>
              <a:defRPr/>
            </a:pPr>
            <a:r>
              <a:rPr lang="en-US" altLang="zh-CN" i="1" smtClean="0">
                <a:solidFill>
                  <a:schemeClr val="accent1"/>
                </a:solidFill>
              </a:rPr>
              <a:t>If we remove item j from the load, what do we know about the remaining load?</a:t>
            </a:r>
          </a:p>
          <a:p>
            <a:pPr lvl="1" fontAlgn="auto">
              <a:spcAft>
                <a:spcPts val="0"/>
              </a:spcAft>
              <a:buFont typeface="Arial" pitchFamily="34" charset="0"/>
              <a:buChar char="–"/>
              <a:defRPr/>
            </a:pPr>
            <a:r>
              <a:rPr lang="en-US" altLang="zh-CN" smtClean="0"/>
              <a:t>A: remainder must be the most valuable load weighing at most </a:t>
            </a:r>
            <a:r>
              <a:rPr lang="en-US" altLang="zh-CN" i="1" smtClean="0"/>
              <a:t>W</a:t>
            </a:r>
            <a:r>
              <a:rPr lang="en-US" altLang="zh-CN" smtClean="0"/>
              <a:t> - </a:t>
            </a:r>
            <a:r>
              <a:rPr lang="en-US" altLang="zh-CN" i="1" smtClean="0"/>
              <a:t>w</a:t>
            </a:r>
            <a:r>
              <a:rPr lang="en-US" altLang="zh-CN" i="1" baseline="-25000" smtClean="0"/>
              <a:t>j</a:t>
            </a:r>
            <a:r>
              <a:rPr lang="en-US" altLang="zh-CN" i="1" smtClean="0"/>
              <a:t> </a:t>
            </a:r>
            <a:r>
              <a:rPr lang="en-US" altLang="zh-CN" smtClean="0"/>
              <a:t>that thief could take from museum, excluding item j </a:t>
            </a:r>
            <a:endParaRPr lang="en-US" altLang="zh-CN" i="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4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4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4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4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4131"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Overview</a:t>
            </a:r>
          </a:p>
        </p:txBody>
      </p:sp>
      <p:sp>
        <p:nvSpPr>
          <p:cNvPr id="13315" name="Rectangle 3"/>
          <p:cNvSpPr>
            <a:spLocks noGrp="1" noChangeArrowheads="1"/>
          </p:cNvSpPr>
          <p:nvPr>
            <p:ph type="body" idx="1"/>
          </p:nvPr>
        </p:nvSpPr>
        <p:spPr>
          <a:xfrm>
            <a:off x="468313" y="1196975"/>
            <a:ext cx="8229600" cy="4525963"/>
          </a:xfrm>
        </p:spPr>
        <p:txBody>
          <a:bodyPr rtlCol="0">
            <a:normAutofit fontScale="92500" lnSpcReduction="10000"/>
          </a:bodyPr>
          <a:lstStyle/>
          <a:p>
            <a:pPr fontAlgn="auto">
              <a:spcAft>
                <a:spcPts val="0"/>
              </a:spcAft>
              <a:buFont typeface="Arial" pitchFamily="34" charset="0"/>
              <a:buChar char="•"/>
              <a:defRPr/>
            </a:pPr>
            <a:r>
              <a:rPr lang="en-US" altLang="zh-CN" dirty="0" smtClean="0"/>
              <a:t>Like dynamic programming, used to solve optimization problems.</a:t>
            </a:r>
          </a:p>
          <a:p>
            <a:pPr fontAlgn="auto">
              <a:spcAft>
                <a:spcPts val="0"/>
              </a:spcAft>
              <a:buFont typeface="Arial" pitchFamily="34" charset="0"/>
              <a:buChar char="•"/>
              <a:defRPr/>
            </a:pPr>
            <a:r>
              <a:rPr lang="en-US" altLang="zh-CN" dirty="0" smtClean="0"/>
              <a:t>Dynamic programming can be overkill; greedy algorithms tend to be easier to code</a:t>
            </a:r>
          </a:p>
          <a:p>
            <a:pPr fontAlgn="auto">
              <a:spcAft>
                <a:spcPts val="0"/>
              </a:spcAft>
              <a:buFont typeface="Arial" pitchFamily="34" charset="0"/>
              <a:buChar char="•"/>
              <a:defRPr/>
            </a:pPr>
            <a:r>
              <a:rPr lang="en-US" altLang="zh-CN" dirty="0" smtClean="0"/>
              <a:t>Problems exhibit optimal substructure (like DP).</a:t>
            </a:r>
          </a:p>
          <a:p>
            <a:pPr fontAlgn="auto">
              <a:spcAft>
                <a:spcPts val="0"/>
              </a:spcAft>
              <a:buFont typeface="Arial" pitchFamily="34" charset="0"/>
              <a:buChar char="•"/>
              <a:defRPr/>
            </a:pPr>
            <a:r>
              <a:rPr lang="en-US" altLang="zh-CN" dirty="0" smtClean="0"/>
              <a:t>Problems also exhibit the </a:t>
            </a:r>
            <a:r>
              <a:rPr lang="en-US" altLang="zh-CN" b="1" dirty="0" smtClean="0">
                <a:solidFill>
                  <a:srgbClr val="CC3300"/>
                </a:solidFill>
              </a:rPr>
              <a:t>greedy-choice</a:t>
            </a:r>
            <a:r>
              <a:rPr lang="en-US" altLang="zh-CN" dirty="0" smtClean="0"/>
              <a:t> property.</a:t>
            </a:r>
          </a:p>
          <a:p>
            <a:pPr lvl="1" fontAlgn="auto">
              <a:spcAft>
                <a:spcPts val="0"/>
              </a:spcAft>
              <a:buFont typeface="Arial" pitchFamily="34" charset="0"/>
              <a:buChar char="–"/>
              <a:defRPr/>
            </a:pPr>
            <a:r>
              <a:rPr lang="en-US" altLang="zh-CN" dirty="0" smtClean="0"/>
              <a:t>When we have a choice to make, make the one that looks best </a:t>
            </a:r>
            <a:r>
              <a:rPr lang="en-US" altLang="zh-CN" i="1" dirty="0" smtClean="0"/>
              <a:t>right now</a:t>
            </a:r>
            <a:r>
              <a:rPr lang="en-US" altLang="zh-CN" dirty="0" smtClean="0"/>
              <a:t>.</a:t>
            </a:r>
          </a:p>
          <a:p>
            <a:pPr lvl="1" fontAlgn="auto">
              <a:spcAft>
                <a:spcPts val="0"/>
              </a:spcAft>
              <a:buFont typeface="Arial" pitchFamily="34" charset="0"/>
              <a:buChar char="–"/>
              <a:defRPr/>
            </a:pPr>
            <a:r>
              <a:rPr lang="en-US" altLang="zh-CN" dirty="0" smtClean="0"/>
              <a:t>Make a </a:t>
            </a:r>
            <a:r>
              <a:rPr lang="en-US" altLang="zh-CN" b="1" dirty="0" smtClean="0">
                <a:solidFill>
                  <a:srgbClr val="CC3300"/>
                </a:solidFill>
              </a:rPr>
              <a:t>locally optimal choice</a:t>
            </a:r>
            <a:r>
              <a:rPr lang="en-US" altLang="zh-CN" i="1" dirty="0" smtClean="0"/>
              <a:t> </a:t>
            </a:r>
            <a:r>
              <a:rPr lang="en-US" altLang="zh-CN" dirty="0" smtClean="0"/>
              <a:t>in hope of getting a </a:t>
            </a:r>
            <a:r>
              <a:rPr lang="en-US" altLang="zh-CN" b="1" dirty="0" smtClean="0">
                <a:solidFill>
                  <a:srgbClr val="CC3300"/>
                </a:solidFill>
              </a:rPr>
              <a:t>globally optimal solution</a:t>
            </a:r>
            <a:r>
              <a:rPr lang="en-US" altLang="zh-CN" dirty="0" smtClean="0"/>
              <a:t>.</a:t>
            </a:r>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endParaRPr lang="en-US" altLang="zh-CN" dirty="0" smtClean="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Solving The Knapsack Problem</a:t>
            </a:r>
          </a:p>
        </p:txBody>
      </p:sp>
      <p:sp>
        <p:nvSpPr>
          <p:cNvPr id="1585155" name="Rectangle 3"/>
          <p:cNvSpPr>
            <a:spLocks noGrp="1" noChangeArrowheads="1"/>
          </p:cNvSpPr>
          <p:nvPr>
            <p:ph type="body" idx="1"/>
          </p:nvPr>
        </p:nvSpPr>
        <p:spPr/>
        <p:txBody>
          <a:bodyPr/>
          <a:lstStyle/>
          <a:p>
            <a:pPr>
              <a:lnSpc>
                <a:spcPct val="90000"/>
              </a:lnSpc>
            </a:pPr>
            <a:r>
              <a:rPr lang="en-US" altLang="zh-CN" sz="3000" smtClean="0">
                <a:solidFill>
                  <a:srgbClr val="474747"/>
                </a:solidFill>
              </a:rPr>
              <a:t>The optimal solution to the </a:t>
            </a:r>
            <a:r>
              <a:rPr lang="en-US" altLang="zh-CN" sz="3000" smtClean="0">
                <a:solidFill>
                  <a:schemeClr val="accent1"/>
                </a:solidFill>
              </a:rPr>
              <a:t>fractional knapsack</a:t>
            </a:r>
            <a:r>
              <a:rPr lang="en-US" altLang="zh-CN" sz="3000" smtClean="0">
                <a:solidFill>
                  <a:srgbClr val="474747"/>
                </a:solidFill>
              </a:rPr>
              <a:t> problem can be found with a greedy algorithm</a:t>
            </a:r>
          </a:p>
          <a:p>
            <a:pPr lvl="1">
              <a:lnSpc>
                <a:spcPct val="90000"/>
              </a:lnSpc>
            </a:pPr>
            <a:r>
              <a:rPr lang="en-US" altLang="zh-CN" sz="2600" i="1" smtClean="0">
                <a:solidFill>
                  <a:schemeClr val="accent1"/>
                </a:solidFill>
              </a:rPr>
              <a:t>How?</a:t>
            </a:r>
            <a:endParaRPr lang="en-US" altLang="zh-CN" sz="2600" smtClean="0">
              <a:solidFill>
                <a:schemeClr val="accent1"/>
              </a:solidFill>
            </a:endParaRPr>
          </a:p>
          <a:p>
            <a:pPr>
              <a:lnSpc>
                <a:spcPct val="90000"/>
              </a:lnSpc>
            </a:pPr>
            <a:r>
              <a:rPr lang="en-US" altLang="zh-CN" sz="3000" smtClean="0">
                <a:solidFill>
                  <a:srgbClr val="474747"/>
                </a:solidFill>
              </a:rPr>
              <a:t>The optimal solution to the 0-1 problem cannot be found with the same greedy strategy</a:t>
            </a:r>
          </a:p>
          <a:p>
            <a:pPr lvl="1">
              <a:lnSpc>
                <a:spcPct val="90000"/>
              </a:lnSpc>
            </a:pPr>
            <a:r>
              <a:rPr lang="en-US" altLang="zh-CN" sz="2600" smtClean="0">
                <a:solidFill>
                  <a:srgbClr val="474747"/>
                </a:solidFill>
              </a:rPr>
              <a:t>Greedy strategy: take in order of dollars/pound</a:t>
            </a:r>
          </a:p>
          <a:p>
            <a:pPr lvl="1">
              <a:lnSpc>
                <a:spcPct val="90000"/>
              </a:lnSpc>
            </a:pPr>
            <a:r>
              <a:rPr lang="en-US" altLang="zh-CN" sz="2600" smtClean="0">
                <a:solidFill>
                  <a:srgbClr val="474747"/>
                </a:solidFill>
              </a:rPr>
              <a:t>Example: 3 items weighing 10, 20, and 30 pounds, knapsack can hold 50 pounds</a:t>
            </a:r>
          </a:p>
          <a:p>
            <a:pPr lvl="2">
              <a:lnSpc>
                <a:spcPct val="90000"/>
              </a:lnSpc>
            </a:pPr>
            <a:r>
              <a:rPr lang="en-US" altLang="zh-CN" sz="2200" i="1" smtClean="0">
                <a:solidFill>
                  <a:schemeClr val="accent1"/>
                </a:solidFill>
              </a:rPr>
              <a:t>Suppose item 2 is worth $100.  Assign values to the other items so that the greedy strategy will fail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5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851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85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85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851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85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2"/>
          <p:cNvSpPr txBox="1">
            <a:spLocks noChangeArrowheads="1"/>
          </p:cNvSpPr>
          <p:nvPr/>
        </p:nvSpPr>
        <p:spPr bwMode="auto">
          <a:xfrm>
            <a:off x="0" y="0"/>
            <a:ext cx="9144000" cy="776288"/>
          </a:xfrm>
          <a:prstGeom prst="rect">
            <a:avLst/>
          </a:prstGeom>
          <a:noFill/>
          <a:ln w="9525">
            <a:noFill/>
            <a:miter lim="800000"/>
            <a:headEnd/>
            <a:tailEnd/>
          </a:ln>
        </p:spPr>
        <p:txBody>
          <a:bodyPr>
            <a:spAutoFit/>
          </a:bodyPr>
          <a:lstStyle/>
          <a:p>
            <a:pPr algn="ctr">
              <a:spcBef>
                <a:spcPct val="20000"/>
              </a:spcBef>
            </a:pPr>
            <a:r>
              <a:rPr lang="en-US" altLang="zh-CN" sz="900" b="1" u="sng"/>
              <a:t>Copyright </a:t>
            </a:r>
            <a:r>
              <a:rPr lang="en-US" altLang="zh-CN" sz="900" b="1" u="sng">
                <a:cs typeface="Arial" charset="0"/>
              </a:rPr>
              <a:t>© The McGraw-Hill Companies, Inc. Permission required for reproduction or display.</a:t>
            </a:r>
            <a:endParaRPr lang="en-US" altLang="zh-CN" sz="900" b="1" u="sng"/>
          </a:p>
          <a:p>
            <a:pPr>
              <a:spcBef>
                <a:spcPct val="50000"/>
              </a:spcBef>
            </a:pPr>
            <a:endParaRPr lang="en-US" altLang="zh-CN" sz="2400" u="sng">
              <a:latin typeface="Times New Roman" pitchFamily="18" charset="0"/>
            </a:endParaRPr>
          </a:p>
        </p:txBody>
      </p:sp>
      <p:pic>
        <p:nvPicPr>
          <p:cNvPr id="53250" name="Picture 8" descr="D:\McGraw-Hill Projects\Cormen\images\fig16-2.gif"/>
          <p:cNvPicPr>
            <a:picLocks noChangeAspect="1" noChangeArrowheads="1"/>
          </p:cNvPicPr>
          <p:nvPr/>
        </p:nvPicPr>
        <p:blipFill>
          <a:blip r:embed="rId2"/>
          <a:srcRect/>
          <a:stretch>
            <a:fillRect/>
          </a:stretch>
        </p:blipFill>
        <p:spPr bwMode="auto">
          <a:xfrm>
            <a:off x="0" y="1103313"/>
            <a:ext cx="9144000" cy="4651375"/>
          </a:xfrm>
          <a:prstGeom prst="rect">
            <a:avLst/>
          </a:prstGeom>
          <a:noFill/>
          <a:ln w="9525">
            <a:noFill/>
            <a:miter lim="800000"/>
            <a:headEnd/>
            <a:tailEnd/>
          </a:ln>
        </p:spPr>
      </p:pic>
      <p:sp>
        <p:nvSpPr>
          <p:cNvPr id="53251" name="Text Box 4"/>
          <p:cNvSpPr txBox="1">
            <a:spLocks noChangeArrowheads="1"/>
          </p:cNvSpPr>
          <p:nvPr/>
        </p:nvSpPr>
        <p:spPr bwMode="auto">
          <a:xfrm>
            <a:off x="1403350" y="5753100"/>
            <a:ext cx="7312054" cy="923330"/>
          </a:xfrm>
          <a:prstGeom prst="rect">
            <a:avLst/>
          </a:prstGeom>
          <a:noFill/>
          <a:ln w="9525">
            <a:noFill/>
            <a:miter lim="800000"/>
            <a:headEnd/>
            <a:tailEnd/>
          </a:ln>
        </p:spPr>
        <p:txBody>
          <a:bodyPr wrap="square">
            <a:spAutoFit/>
          </a:bodyPr>
          <a:lstStyle/>
          <a:p>
            <a:pPr>
              <a:spcBef>
                <a:spcPct val="50000"/>
              </a:spcBef>
            </a:pPr>
            <a:r>
              <a:rPr lang="zh-CN" altLang="en-US" dirty="0">
                <a:solidFill>
                  <a:srgbClr val="FF0000"/>
                </a:solidFill>
              </a:rPr>
              <a:t>贪心性质证明：反证，如果最优解不是尽力</a:t>
            </a:r>
            <a:r>
              <a:rPr lang="zh-CN" altLang="en-US" dirty="0" smtClean="0">
                <a:solidFill>
                  <a:srgbClr val="FF0000"/>
                </a:solidFill>
              </a:rPr>
              <a:t>放最值钱的</a:t>
            </a:r>
            <a:r>
              <a:rPr lang="en-US" altLang="zh-CN" dirty="0" smtClean="0">
                <a:solidFill>
                  <a:srgbClr val="FF0000"/>
                </a:solidFill>
              </a:rPr>
              <a:t>a</a:t>
            </a:r>
            <a:r>
              <a:rPr lang="zh-CN" altLang="en-US" dirty="0" smtClean="0">
                <a:solidFill>
                  <a:srgbClr val="FF0000"/>
                </a:solidFill>
              </a:rPr>
              <a:t>，</a:t>
            </a:r>
            <a:r>
              <a:rPr lang="zh-CN" altLang="en-US" dirty="0">
                <a:solidFill>
                  <a:srgbClr val="FF0000"/>
                </a:solidFill>
              </a:rPr>
              <a:t>而是</a:t>
            </a:r>
            <a:r>
              <a:rPr lang="zh-CN" altLang="en-US" dirty="0" smtClean="0">
                <a:solidFill>
                  <a:srgbClr val="FF0000"/>
                </a:solidFill>
              </a:rPr>
              <a:t>放</a:t>
            </a:r>
            <a:r>
              <a:rPr lang="en-US" altLang="zh-CN" dirty="0" smtClean="0">
                <a:solidFill>
                  <a:srgbClr val="FF0000"/>
                </a:solidFill>
              </a:rPr>
              <a:t>a</a:t>
            </a:r>
            <a:r>
              <a:rPr lang="zh-CN" altLang="en-US" dirty="0" smtClean="0">
                <a:solidFill>
                  <a:srgbClr val="FF0000"/>
                </a:solidFill>
              </a:rPr>
              <a:t>之后</a:t>
            </a:r>
            <a:r>
              <a:rPr lang="zh-CN" altLang="en-US" dirty="0">
                <a:solidFill>
                  <a:srgbClr val="FF0000"/>
                </a:solidFill>
              </a:rPr>
              <a:t>的</a:t>
            </a:r>
            <a:r>
              <a:rPr lang="zh-CN" altLang="en-US" dirty="0" smtClean="0">
                <a:solidFill>
                  <a:srgbClr val="FF0000"/>
                </a:solidFill>
              </a:rPr>
              <a:t>某个</a:t>
            </a:r>
            <a:r>
              <a:rPr lang="en-US" altLang="zh-CN" dirty="0" smtClean="0">
                <a:solidFill>
                  <a:srgbClr val="FF0000"/>
                </a:solidFill>
              </a:rPr>
              <a:t>x</a:t>
            </a:r>
            <a:r>
              <a:rPr lang="zh-CN" altLang="en-US" dirty="0">
                <a:solidFill>
                  <a:srgbClr val="FF0000"/>
                </a:solidFill>
              </a:rPr>
              <a:t>才能形成最优解</a:t>
            </a:r>
            <a:r>
              <a:rPr lang="en-US" altLang="zh-CN" dirty="0">
                <a:solidFill>
                  <a:srgbClr val="FF0000"/>
                </a:solidFill>
              </a:rPr>
              <a:t>S</a:t>
            </a:r>
            <a:r>
              <a:rPr lang="zh-CN" altLang="en-US" dirty="0" smtClean="0">
                <a:solidFill>
                  <a:srgbClr val="FF0000"/>
                </a:solidFill>
              </a:rPr>
              <a:t>，且</a:t>
            </a:r>
            <a:r>
              <a:rPr lang="en-US" altLang="zh-CN" dirty="0" smtClean="0">
                <a:solidFill>
                  <a:srgbClr val="FF0000"/>
                </a:solidFill>
              </a:rPr>
              <a:t>x</a:t>
            </a:r>
            <a:r>
              <a:rPr lang="zh-CN" altLang="en-US" dirty="0" smtClean="0">
                <a:solidFill>
                  <a:srgbClr val="FF0000"/>
                </a:solidFill>
              </a:rPr>
              <a:t>一共放了</a:t>
            </a:r>
            <a:r>
              <a:rPr lang="en-US" altLang="zh-CN" dirty="0" smtClean="0">
                <a:solidFill>
                  <a:srgbClr val="FF0000"/>
                </a:solidFill>
              </a:rPr>
              <a:t>y</a:t>
            </a:r>
            <a:r>
              <a:rPr lang="zh-CN" altLang="en-US" dirty="0" smtClean="0">
                <a:solidFill>
                  <a:srgbClr val="FF0000"/>
                </a:solidFill>
              </a:rPr>
              <a:t>公斤，则用</a:t>
            </a:r>
            <a:r>
              <a:rPr lang="en-US" altLang="zh-CN" dirty="0" err="1" smtClean="0">
                <a:solidFill>
                  <a:srgbClr val="FF0000"/>
                </a:solidFill>
              </a:rPr>
              <a:t>xy</a:t>
            </a:r>
            <a:r>
              <a:rPr lang="en-US" altLang="zh-CN" dirty="0" smtClean="0">
                <a:solidFill>
                  <a:srgbClr val="FF0000"/>
                </a:solidFill>
              </a:rPr>
              <a:t>/a</a:t>
            </a:r>
            <a:r>
              <a:rPr lang="zh-CN" altLang="en-US" dirty="0" smtClean="0">
                <a:solidFill>
                  <a:srgbClr val="FF0000"/>
                </a:solidFill>
              </a:rPr>
              <a:t>公斤的</a:t>
            </a:r>
            <a:r>
              <a:rPr lang="en-US" altLang="zh-CN" dirty="0" smtClean="0">
                <a:solidFill>
                  <a:srgbClr val="FF0000"/>
                </a:solidFill>
              </a:rPr>
              <a:t>a</a:t>
            </a:r>
            <a:r>
              <a:rPr lang="zh-CN" altLang="en-US" dirty="0" smtClean="0">
                <a:solidFill>
                  <a:srgbClr val="FF0000"/>
                </a:solidFill>
              </a:rPr>
              <a:t>替换</a:t>
            </a:r>
            <a:r>
              <a:rPr lang="en-US" altLang="zh-CN" dirty="0" smtClean="0">
                <a:solidFill>
                  <a:srgbClr val="FF0000"/>
                </a:solidFill>
              </a:rPr>
              <a:t>x</a:t>
            </a:r>
            <a:r>
              <a:rPr lang="zh-CN" altLang="en-US" dirty="0" smtClean="0">
                <a:solidFill>
                  <a:srgbClr val="FF0000"/>
                </a:solidFill>
              </a:rPr>
              <a:t>可保证相同的价值，</a:t>
            </a:r>
            <a:r>
              <a:rPr lang="zh-CN" altLang="en-US" dirty="0">
                <a:solidFill>
                  <a:srgbClr val="FF0000"/>
                </a:solidFill>
              </a:rPr>
              <a:t>且</a:t>
            </a:r>
            <a:r>
              <a:rPr lang="zh-CN" altLang="en-US" dirty="0" smtClean="0">
                <a:solidFill>
                  <a:srgbClr val="FF0000"/>
                </a:solidFill>
              </a:rPr>
              <a:t>使放剩余物品的载重增加，可形成更优解，矛盾</a:t>
            </a:r>
            <a:endParaRPr lang="zh-CN" altLang="en-US" dirty="0">
              <a:solidFill>
                <a:srgbClr val="FF0000"/>
              </a:solidFill>
            </a:endParaRPr>
          </a:p>
        </p:txBody>
      </p:sp>
      <p:sp>
        <p:nvSpPr>
          <p:cNvPr id="53253" name="Text Box 5"/>
          <p:cNvSpPr txBox="1">
            <a:spLocks noChangeArrowheads="1"/>
          </p:cNvSpPr>
          <p:nvPr/>
        </p:nvSpPr>
        <p:spPr bwMode="auto">
          <a:xfrm>
            <a:off x="4500563" y="549275"/>
            <a:ext cx="1441450" cy="641350"/>
          </a:xfrm>
          <a:prstGeom prst="rect">
            <a:avLst/>
          </a:prstGeom>
          <a:noFill/>
          <a:ln w="9525">
            <a:noFill/>
            <a:miter lim="800000"/>
            <a:headEnd/>
            <a:tailEnd/>
          </a:ln>
          <a:effectLst/>
        </p:spPr>
        <p:txBody>
          <a:bodyPr>
            <a:spAutoFit/>
          </a:bodyPr>
          <a:lstStyle/>
          <a:p>
            <a:pPr>
              <a:spcBef>
                <a:spcPct val="50000"/>
              </a:spcBef>
            </a:pPr>
            <a:r>
              <a:rPr lang="zh-CN" altLang="en-US">
                <a:solidFill>
                  <a:schemeClr val="accent1"/>
                </a:solidFill>
              </a:rPr>
              <a:t>贪心策略解</a:t>
            </a:r>
            <a:r>
              <a:rPr lang="en-US" altLang="zh-CN">
                <a:solidFill>
                  <a:schemeClr val="accent1"/>
                </a:solidFill>
              </a:rPr>
              <a:t>01</a:t>
            </a:r>
            <a:r>
              <a:rPr lang="zh-CN" altLang="en-US">
                <a:solidFill>
                  <a:schemeClr val="accent1"/>
                </a:solidFill>
              </a:rPr>
              <a:t>背包结果</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88" y="381000"/>
            <a:ext cx="9142412" cy="914400"/>
          </a:xfrm>
        </p:spPr>
        <p:txBody>
          <a:bodyPr rtlCol="0">
            <a:normAutofit fontScale="90000"/>
          </a:bodyPr>
          <a:lstStyle/>
          <a:p>
            <a:pPr fontAlgn="auto">
              <a:spcAft>
                <a:spcPts val="0"/>
              </a:spcAft>
              <a:defRPr/>
            </a:pPr>
            <a:r>
              <a:rPr lang="en-US" altLang="zh-CN" smtClean="0"/>
              <a:t>The Knapsack Problem: </a:t>
            </a:r>
            <a:br>
              <a:rPr lang="en-US" altLang="zh-CN" smtClean="0"/>
            </a:br>
            <a:r>
              <a:rPr lang="en-US" altLang="zh-CN" smtClean="0"/>
              <a:t>Greedy Vs. Dynamic</a:t>
            </a:r>
          </a:p>
        </p:txBody>
      </p:sp>
      <p:sp>
        <p:nvSpPr>
          <p:cNvPr id="39939" name="Rectangle 3"/>
          <p:cNvSpPr>
            <a:spLocks noGrp="1" noChangeArrowheads="1"/>
          </p:cNvSpPr>
          <p:nvPr>
            <p:ph type="body" idx="1"/>
          </p:nvPr>
        </p:nvSpPr>
        <p:spPr>
          <a:xfrm>
            <a:off x="381000" y="1600200"/>
            <a:ext cx="8458200" cy="5105400"/>
          </a:xfrm>
        </p:spPr>
        <p:txBody>
          <a:bodyPr rtlCol="0">
            <a:normAutofit/>
          </a:bodyPr>
          <a:lstStyle/>
          <a:p>
            <a:pPr fontAlgn="auto">
              <a:spcAft>
                <a:spcPts val="0"/>
              </a:spcAft>
              <a:buFont typeface="Arial" pitchFamily="34" charset="0"/>
              <a:buChar char="•"/>
              <a:defRPr/>
            </a:pPr>
            <a:r>
              <a:rPr lang="en-US" altLang="zh-CN" smtClean="0"/>
              <a:t>The fractional problem can be solved greedily</a:t>
            </a:r>
          </a:p>
          <a:p>
            <a:pPr fontAlgn="auto">
              <a:spcAft>
                <a:spcPts val="0"/>
              </a:spcAft>
              <a:buFont typeface="Arial" pitchFamily="34" charset="0"/>
              <a:buChar char="•"/>
              <a:defRPr/>
            </a:pPr>
            <a:r>
              <a:rPr lang="en-US" altLang="zh-CN" smtClean="0"/>
              <a:t>The 0-1 problem cannot be solved with a greedy approach</a:t>
            </a:r>
          </a:p>
          <a:p>
            <a:pPr lvl="1" fontAlgn="auto">
              <a:spcAft>
                <a:spcPts val="0"/>
              </a:spcAft>
              <a:buFont typeface="Arial" pitchFamily="34" charset="0"/>
              <a:buChar char="–"/>
              <a:defRPr/>
            </a:pPr>
            <a:r>
              <a:rPr lang="en-US" altLang="zh-CN" smtClean="0"/>
              <a:t>As you have seen, however, it can be solved with dynamic programming</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66800" y="0"/>
            <a:ext cx="7772400" cy="762000"/>
          </a:xfrm>
        </p:spPr>
        <p:txBody>
          <a:bodyPr rtlCol="0"/>
          <a:lstStyle/>
          <a:p>
            <a:pPr fontAlgn="auto">
              <a:spcAft>
                <a:spcPts val="0"/>
              </a:spcAft>
              <a:defRPr/>
            </a:pPr>
            <a:r>
              <a:rPr lang="en-US" altLang="zh-CN" smtClean="0"/>
              <a:t>0-1 Knapsack Algorithm</a:t>
            </a:r>
          </a:p>
        </p:txBody>
      </p:sp>
      <p:sp>
        <p:nvSpPr>
          <p:cNvPr id="115715" name="Rectangle 3"/>
          <p:cNvSpPr>
            <a:spLocks noGrp="1" noChangeArrowheads="1"/>
          </p:cNvSpPr>
          <p:nvPr>
            <p:ph type="body" idx="1"/>
          </p:nvPr>
        </p:nvSpPr>
        <p:spPr>
          <a:xfrm>
            <a:off x="1066800" y="838200"/>
            <a:ext cx="7878763" cy="5867400"/>
          </a:xfrm>
        </p:spPr>
        <p:txBody>
          <a:bodyPr rtlCol="0">
            <a:normAutofit fontScale="92500" lnSpcReduction="20000"/>
          </a:bodyPr>
          <a:lstStyle/>
          <a:p>
            <a:pPr fontAlgn="auto">
              <a:spcAft>
                <a:spcPts val="0"/>
              </a:spcAft>
              <a:buFont typeface="Monotype Sorts" pitchFamily="2" charset="2"/>
              <a:buNone/>
              <a:defRPr/>
            </a:pPr>
            <a:r>
              <a:rPr lang="en-US" altLang="zh-CN" smtClean="0"/>
              <a:t>for w = 0 to W</a:t>
            </a:r>
          </a:p>
          <a:p>
            <a:pPr fontAlgn="auto">
              <a:spcAft>
                <a:spcPts val="0"/>
              </a:spcAft>
              <a:buFont typeface="Monotype Sorts" pitchFamily="2" charset="2"/>
              <a:buNone/>
              <a:defRPr/>
            </a:pPr>
            <a:r>
              <a:rPr lang="en-US" altLang="zh-CN" smtClean="0"/>
              <a:t>	B[0,w] = 0</a:t>
            </a:r>
          </a:p>
          <a:p>
            <a:pPr fontAlgn="auto">
              <a:spcAft>
                <a:spcPts val="0"/>
              </a:spcAft>
              <a:buFont typeface="Monotype Sorts" pitchFamily="2" charset="2"/>
              <a:buNone/>
              <a:defRPr/>
            </a:pPr>
            <a:r>
              <a:rPr lang="en-US" altLang="zh-CN" smtClean="0"/>
              <a:t>for i = 0 to n</a:t>
            </a:r>
          </a:p>
          <a:p>
            <a:pPr fontAlgn="auto">
              <a:spcAft>
                <a:spcPts val="0"/>
              </a:spcAft>
              <a:buFont typeface="Monotype Sorts" pitchFamily="2" charset="2"/>
              <a:buNone/>
              <a:defRPr/>
            </a:pPr>
            <a:r>
              <a:rPr lang="en-US" altLang="zh-CN" smtClean="0"/>
              <a:t>	B[i,0] = 0</a:t>
            </a:r>
          </a:p>
          <a:p>
            <a:pPr fontAlgn="auto">
              <a:spcAft>
                <a:spcPts val="0"/>
              </a:spcAft>
              <a:buFont typeface="Monotype Sorts" pitchFamily="2" charset="2"/>
              <a:buNone/>
              <a:defRPr/>
            </a:pPr>
            <a:r>
              <a:rPr lang="en-US" altLang="zh-CN" smtClean="0"/>
              <a:t>	for w = 0 to W</a:t>
            </a:r>
          </a:p>
          <a:p>
            <a:pPr fontAlgn="auto">
              <a:spcAft>
                <a:spcPts val="0"/>
              </a:spcAft>
              <a:buFont typeface="Monotype Sorts" pitchFamily="2" charset="2"/>
              <a:buNone/>
              <a:defRPr/>
            </a:pPr>
            <a:r>
              <a:rPr lang="en-US" altLang="zh-CN" smtClean="0"/>
              <a:t>		if w</a:t>
            </a:r>
            <a:r>
              <a:rPr lang="en-US" altLang="zh-CN" baseline="-25000" smtClean="0"/>
              <a:t>i</a:t>
            </a:r>
            <a:r>
              <a:rPr lang="en-US" altLang="zh-CN" smtClean="0"/>
              <a:t> &lt;= w </a:t>
            </a:r>
            <a:r>
              <a:rPr lang="en-US" altLang="zh-CN" smtClean="0">
                <a:solidFill>
                  <a:srgbClr val="008000"/>
                </a:solidFill>
              </a:rPr>
              <a:t>// item i can be part of the solution</a:t>
            </a:r>
            <a:endParaRPr lang="en-US" altLang="zh-CN" smtClean="0"/>
          </a:p>
          <a:p>
            <a:pPr fontAlgn="auto">
              <a:spcAft>
                <a:spcPts val="0"/>
              </a:spcAft>
              <a:buFont typeface="Monotype Sorts" pitchFamily="2" charset="2"/>
              <a:buNone/>
              <a:defRPr/>
            </a:pPr>
            <a:r>
              <a:rPr lang="en-US" altLang="zh-CN" smtClean="0"/>
              <a:t>			if b</a:t>
            </a:r>
            <a:r>
              <a:rPr lang="en-US" altLang="zh-CN" baseline="-25000" smtClean="0"/>
              <a:t>i</a:t>
            </a:r>
            <a:r>
              <a:rPr lang="en-US" altLang="zh-CN" smtClean="0"/>
              <a:t> + B[i-1,w-w</a:t>
            </a:r>
            <a:r>
              <a:rPr lang="en-US" altLang="zh-CN" baseline="-25000" smtClean="0"/>
              <a:t>i</a:t>
            </a:r>
            <a:r>
              <a:rPr lang="en-US" altLang="zh-CN" smtClean="0"/>
              <a:t>] &gt; B[i-1,w]</a:t>
            </a:r>
          </a:p>
          <a:p>
            <a:pPr fontAlgn="auto">
              <a:spcAft>
                <a:spcPts val="0"/>
              </a:spcAft>
              <a:buFont typeface="Monotype Sorts" pitchFamily="2" charset="2"/>
              <a:buNone/>
              <a:defRPr/>
            </a:pPr>
            <a:r>
              <a:rPr lang="en-US" altLang="zh-CN" smtClean="0"/>
              <a:t>				B[i,w] = b</a:t>
            </a:r>
            <a:r>
              <a:rPr lang="en-US" altLang="zh-CN" baseline="-25000" smtClean="0"/>
              <a:t>i</a:t>
            </a:r>
            <a:r>
              <a:rPr lang="en-US" altLang="zh-CN" smtClean="0"/>
              <a:t> + B[i-1,w- w</a:t>
            </a:r>
            <a:r>
              <a:rPr lang="en-US" altLang="zh-CN" baseline="-25000" smtClean="0"/>
              <a:t>i</a:t>
            </a:r>
            <a:r>
              <a:rPr lang="en-US" altLang="zh-CN" smtClean="0"/>
              <a:t>]</a:t>
            </a:r>
          </a:p>
          <a:p>
            <a:pPr fontAlgn="auto">
              <a:spcAft>
                <a:spcPts val="0"/>
              </a:spcAft>
              <a:buFont typeface="Monotype Sorts" pitchFamily="2" charset="2"/>
              <a:buNone/>
              <a:defRPr/>
            </a:pPr>
            <a:r>
              <a:rPr lang="en-US" altLang="zh-CN" smtClean="0"/>
              <a:t>			else</a:t>
            </a:r>
          </a:p>
          <a:p>
            <a:pPr fontAlgn="auto">
              <a:spcAft>
                <a:spcPts val="0"/>
              </a:spcAft>
              <a:buFont typeface="Monotype Sorts" pitchFamily="2" charset="2"/>
              <a:buNone/>
              <a:defRPr/>
            </a:pPr>
            <a:r>
              <a:rPr lang="en-US" altLang="zh-CN" smtClean="0"/>
              <a:t>				B[i,w] = B[i-1,w]</a:t>
            </a:r>
          </a:p>
          <a:p>
            <a:pPr fontAlgn="auto">
              <a:spcAft>
                <a:spcPts val="0"/>
              </a:spcAft>
              <a:buFont typeface="Monotype Sorts" pitchFamily="2" charset="2"/>
              <a:buNone/>
              <a:defRPr/>
            </a:pPr>
            <a:r>
              <a:rPr lang="en-US" altLang="zh-CN" smtClean="0"/>
              <a:t>		else B[i,w] = B[i-1,w]  </a:t>
            </a:r>
            <a:r>
              <a:rPr lang="en-US" altLang="zh-CN" smtClean="0">
                <a:solidFill>
                  <a:srgbClr val="008000"/>
                </a:solidFill>
              </a:rPr>
              <a:t>// w</a:t>
            </a:r>
            <a:r>
              <a:rPr lang="en-US" altLang="zh-CN" baseline="-25000" smtClean="0">
                <a:solidFill>
                  <a:srgbClr val="008000"/>
                </a:solidFill>
              </a:rPr>
              <a:t>i</a:t>
            </a:r>
            <a:r>
              <a:rPr lang="en-US" altLang="zh-CN" smtClean="0">
                <a:solidFill>
                  <a:srgbClr val="008000"/>
                </a:solidFill>
              </a:rPr>
              <a:t> &gt; w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1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1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43000" y="228600"/>
            <a:ext cx="7772400" cy="838200"/>
          </a:xfrm>
        </p:spPr>
        <p:txBody>
          <a:bodyPr rtlCol="0"/>
          <a:lstStyle/>
          <a:p>
            <a:pPr fontAlgn="auto">
              <a:spcAft>
                <a:spcPts val="0"/>
              </a:spcAft>
              <a:defRPr/>
            </a:pPr>
            <a:r>
              <a:rPr lang="en-US" altLang="zh-CN" smtClean="0"/>
              <a:t>Running time</a:t>
            </a:r>
          </a:p>
        </p:txBody>
      </p:sp>
      <p:sp>
        <p:nvSpPr>
          <p:cNvPr id="41987" name="Rectangle 3"/>
          <p:cNvSpPr>
            <a:spLocks noGrp="1" noChangeArrowheads="1"/>
          </p:cNvSpPr>
          <p:nvPr>
            <p:ph type="body" idx="1"/>
          </p:nvPr>
        </p:nvSpPr>
        <p:spPr>
          <a:xfrm>
            <a:off x="1173163" y="1143000"/>
            <a:ext cx="7772400" cy="3124200"/>
          </a:xfrm>
        </p:spPr>
        <p:txBody>
          <a:bodyPr rtlCol="0">
            <a:normAutofit fontScale="92500" lnSpcReduction="10000"/>
          </a:bodyPr>
          <a:lstStyle/>
          <a:p>
            <a:pPr fontAlgn="auto">
              <a:spcAft>
                <a:spcPts val="0"/>
              </a:spcAft>
              <a:buFont typeface="Monotype Sorts" pitchFamily="2" charset="2"/>
              <a:buNone/>
              <a:defRPr/>
            </a:pPr>
            <a:r>
              <a:rPr lang="en-US" altLang="zh-CN" smtClean="0"/>
              <a:t>for w = 0 to W</a:t>
            </a:r>
          </a:p>
          <a:p>
            <a:pPr fontAlgn="auto">
              <a:spcAft>
                <a:spcPts val="0"/>
              </a:spcAft>
              <a:buFont typeface="Monotype Sorts" pitchFamily="2" charset="2"/>
              <a:buNone/>
              <a:defRPr/>
            </a:pPr>
            <a:r>
              <a:rPr lang="en-US" altLang="zh-CN" smtClean="0"/>
              <a:t>	B[0,w] = 0</a:t>
            </a:r>
          </a:p>
          <a:p>
            <a:pPr fontAlgn="auto">
              <a:spcAft>
                <a:spcPts val="0"/>
              </a:spcAft>
              <a:buFont typeface="Monotype Sorts" pitchFamily="2" charset="2"/>
              <a:buNone/>
              <a:defRPr/>
            </a:pPr>
            <a:r>
              <a:rPr lang="en-US" altLang="zh-CN" smtClean="0"/>
              <a:t>for i = 0 to n</a:t>
            </a:r>
          </a:p>
          <a:p>
            <a:pPr fontAlgn="auto">
              <a:spcAft>
                <a:spcPts val="0"/>
              </a:spcAft>
              <a:buFont typeface="Monotype Sorts" pitchFamily="2" charset="2"/>
              <a:buNone/>
              <a:defRPr/>
            </a:pPr>
            <a:r>
              <a:rPr lang="en-US" altLang="zh-CN" smtClean="0"/>
              <a:t>	B[i,0] = 0</a:t>
            </a:r>
          </a:p>
          <a:p>
            <a:pPr fontAlgn="auto">
              <a:spcAft>
                <a:spcPts val="0"/>
              </a:spcAft>
              <a:buFont typeface="Monotype Sorts" pitchFamily="2" charset="2"/>
              <a:buNone/>
              <a:defRPr/>
            </a:pPr>
            <a:r>
              <a:rPr lang="en-US" altLang="zh-CN" smtClean="0"/>
              <a:t>	for w = 0 to W</a:t>
            </a:r>
          </a:p>
          <a:p>
            <a:pPr fontAlgn="auto">
              <a:spcAft>
                <a:spcPts val="0"/>
              </a:spcAft>
              <a:buFont typeface="Monotype Sorts" pitchFamily="2" charset="2"/>
              <a:buNone/>
              <a:defRPr/>
            </a:pPr>
            <a:r>
              <a:rPr lang="en-US" altLang="zh-CN" smtClean="0"/>
              <a:t>		&lt; the rest of the code &gt;</a:t>
            </a:r>
          </a:p>
        </p:txBody>
      </p:sp>
      <p:sp>
        <p:nvSpPr>
          <p:cNvPr id="118788" name="Text Box 4"/>
          <p:cNvSpPr txBox="1">
            <a:spLocks noChangeArrowheads="1"/>
          </p:cNvSpPr>
          <p:nvPr/>
        </p:nvSpPr>
        <p:spPr bwMode="auto">
          <a:xfrm>
            <a:off x="1279525" y="4286250"/>
            <a:ext cx="7216775" cy="579438"/>
          </a:xfrm>
          <a:prstGeom prst="rect">
            <a:avLst/>
          </a:prstGeom>
          <a:noFill/>
          <a:ln w="9525">
            <a:noFill/>
            <a:miter lim="800000"/>
            <a:headEnd/>
            <a:tailEnd/>
          </a:ln>
        </p:spPr>
        <p:txBody>
          <a:bodyPr>
            <a:spAutoFit/>
          </a:bodyPr>
          <a:lstStyle/>
          <a:p>
            <a:r>
              <a:rPr lang="en-US" altLang="zh-CN" sz="3200" u="sng">
                <a:solidFill>
                  <a:schemeClr val="accent2"/>
                </a:solidFill>
                <a:latin typeface="Times New Roman" pitchFamily="18" charset="0"/>
              </a:rPr>
              <a:t>What is the running time of this algorithm?</a:t>
            </a:r>
            <a:endParaRPr lang="en-US" altLang="zh-CN" sz="2400" u="sng">
              <a:latin typeface="Times New Roman" pitchFamily="18" charset="0"/>
            </a:endParaRPr>
          </a:p>
        </p:txBody>
      </p:sp>
      <p:sp>
        <p:nvSpPr>
          <p:cNvPr id="118789" name="Text Box 5"/>
          <p:cNvSpPr txBox="1">
            <a:spLocks noChangeArrowheads="1"/>
          </p:cNvSpPr>
          <p:nvPr/>
        </p:nvSpPr>
        <p:spPr bwMode="auto">
          <a:xfrm>
            <a:off x="4251325" y="1238250"/>
            <a:ext cx="1085850" cy="579438"/>
          </a:xfrm>
          <a:prstGeom prst="rect">
            <a:avLst/>
          </a:prstGeom>
          <a:noFill/>
          <a:ln w="9525">
            <a:noFill/>
            <a:miter lim="800000"/>
            <a:headEnd/>
            <a:tailEnd/>
          </a:ln>
        </p:spPr>
        <p:txBody>
          <a:bodyPr wrap="none">
            <a:spAutoFit/>
          </a:bodyPr>
          <a:lstStyle/>
          <a:p>
            <a:r>
              <a:rPr lang="en-US" altLang="zh-CN" sz="3200" i="1" u="sng">
                <a:solidFill>
                  <a:schemeClr val="accent2"/>
                </a:solidFill>
                <a:latin typeface="Times New Roman" pitchFamily="18" charset="0"/>
              </a:rPr>
              <a:t>O(W)</a:t>
            </a:r>
            <a:endParaRPr lang="en-US" altLang="zh-CN" sz="3200" u="sng">
              <a:solidFill>
                <a:schemeClr val="accent2"/>
              </a:solidFill>
              <a:latin typeface="Times New Roman" pitchFamily="18" charset="0"/>
            </a:endParaRPr>
          </a:p>
        </p:txBody>
      </p:sp>
      <p:sp>
        <p:nvSpPr>
          <p:cNvPr id="118790" name="Text Box 6"/>
          <p:cNvSpPr txBox="1">
            <a:spLocks noChangeArrowheads="1"/>
          </p:cNvSpPr>
          <p:nvPr/>
        </p:nvSpPr>
        <p:spPr bwMode="auto">
          <a:xfrm>
            <a:off x="4800600" y="3200400"/>
            <a:ext cx="1085850" cy="579438"/>
          </a:xfrm>
          <a:prstGeom prst="rect">
            <a:avLst/>
          </a:prstGeom>
          <a:noFill/>
          <a:ln w="9525">
            <a:noFill/>
            <a:miter lim="800000"/>
            <a:headEnd/>
            <a:tailEnd/>
          </a:ln>
        </p:spPr>
        <p:txBody>
          <a:bodyPr wrap="none">
            <a:spAutoFit/>
          </a:bodyPr>
          <a:lstStyle/>
          <a:p>
            <a:r>
              <a:rPr lang="en-US" altLang="zh-CN" sz="3200" i="1" u="sng">
                <a:solidFill>
                  <a:schemeClr val="accent2"/>
                </a:solidFill>
                <a:latin typeface="Times New Roman" pitchFamily="18" charset="0"/>
              </a:rPr>
              <a:t>O(W)</a:t>
            </a:r>
            <a:endParaRPr lang="en-US" altLang="zh-CN" sz="3200" u="sng">
              <a:solidFill>
                <a:schemeClr val="accent2"/>
              </a:solidFill>
              <a:latin typeface="Times New Roman" pitchFamily="18" charset="0"/>
            </a:endParaRPr>
          </a:p>
        </p:txBody>
      </p:sp>
      <p:sp>
        <p:nvSpPr>
          <p:cNvPr id="118791" name="Text Box 7"/>
          <p:cNvSpPr txBox="1">
            <a:spLocks noChangeArrowheads="1"/>
          </p:cNvSpPr>
          <p:nvPr/>
        </p:nvSpPr>
        <p:spPr bwMode="auto">
          <a:xfrm>
            <a:off x="4343400" y="2286000"/>
            <a:ext cx="2601913" cy="579438"/>
          </a:xfrm>
          <a:prstGeom prst="rect">
            <a:avLst/>
          </a:prstGeom>
          <a:noFill/>
          <a:ln w="9525">
            <a:noFill/>
            <a:miter lim="800000"/>
            <a:headEnd/>
            <a:tailEnd/>
          </a:ln>
        </p:spPr>
        <p:txBody>
          <a:bodyPr wrap="none">
            <a:spAutoFit/>
          </a:bodyPr>
          <a:lstStyle/>
          <a:p>
            <a:r>
              <a:rPr lang="en-US" altLang="zh-CN" sz="3200" u="sng">
                <a:solidFill>
                  <a:schemeClr val="accent2"/>
                </a:solidFill>
                <a:latin typeface="Times New Roman" pitchFamily="18" charset="0"/>
              </a:rPr>
              <a:t>Repeat </a:t>
            </a:r>
            <a:r>
              <a:rPr lang="en-US" altLang="zh-CN" sz="3200" i="1" u="sng">
                <a:solidFill>
                  <a:schemeClr val="accent2"/>
                </a:solidFill>
                <a:latin typeface="Times New Roman" pitchFamily="18" charset="0"/>
              </a:rPr>
              <a:t>n</a:t>
            </a:r>
            <a:r>
              <a:rPr lang="en-US" altLang="zh-CN" sz="3200" u="sng">
                <a:solidFill>
                  <a:schemeClr val="accent2"/>
                </a:solidFill>
                <a:latin typeface="Times New Roman" pitchFamily="18" charset="0"/>
              </a:rPr>
              <a:t> times</a:t>
            </a:r>
          </a:p>
        </p:txBody>
      </p:sp>
      <p:sp>
        <p:nvSpPr>
          <p:cNvPr id="118792" name="Text Box 8"/>
          <p:cNvSpPr txBox="1">
            <a:spLocks noChangeArrowheads="1"/>
          </p:cNvSpPr>
          <p:nvPr/>
        </p:nvSpPr>
        <p:spPr bwMode="auto">
          <a:xfrm>
            <a:off x="1447800" y="4953000"/>
            <a:ext cx="1538288" cy="579438"/>
          </a:xfrm>
          <a:prstGeom prst="rect">
            <a:avLst/>
          </a:prstGeom>
          <a:noFill/>
          <a:ln w="9525">
            <a:noFill/>
            <a:miter lim="800000"/>
            <a:headEnd/>
            <a:tailEnd/>
          </a:ln>
        </p:spPr>
        <p:txBody>
          <a:bodyPr wrap="none">
            <a:spAutoFit/>
          </a:bodyPr>
          <a:lstStyle/>
          <a:p>
            <a:r>
              <a:rPr lang="en-US" altLang="zh-CN" sz="3200" u="sng">
                <a:solidFill>
                  <a:schemeClr val="accent2"/>
                </a:solidFill>
                <a:latin typeface="Times New Roman" pitchFamily="18" charset="0"/>
              </a:rPr>
              <a:t>O(n*W)</a:t>
            </a:r>
          </a:p>
        </p:txBody>
      </p:sp>
      <p:sp>
        <p:nvSpPr>
          <p:cNvPr id="118793" name="Text Box 9"/>
          <p:cNvSpPr txBox="1">
            <a:spLocks noChangeArrowheads="1"/>
          </p:cNvSpPr>
          <p:nvPr/>
        </p:nvSpPr>
        <p:spPr bwMode="auto">
          <a:xfrm>
            <a:off x="1203325" y="5429250"/>
            <a:ext cx="6967538" cy="1066800"/>
          </a:xfrm>
          <a:prstGeom prst="rect">
            <a:avLst/>
          </a:prstGeom>
          <a:noFill/>
          <a:ln w="9525">
            <a:noFill/>
            <a:miter lim="800000"/>
            <a:headEnd/>
            <a:tailEnd/>
          </a:ln>
        </p:spPr>
        <p:txBody>
          <a:bodyPr wrap="none">
            <a:spAutoFit/>
          </a:bodyPr>
          <a:lstStyle/>
          <a:p>
            <a:pPr algn="ctr"/>
            <a:r>
              <a:rPr lang="en-US" altLang="zh-CN" sz="3200" u="sng">
                <a:latin typeface="Times New Roman" pitchFamily="18" charset="0"/>
              </a:rPr>
              <a:t>Remember that the brute-force algorithm </a:t>
            </a:r>
          </a:p>
          <a:p>
            <a:pPr algn="ctr"/>
            <a:r>
              <a:rPr lang="en-US" altLang="zh-CN" sz="3200" u="sng">
                <a:latin typeface="Times New Roman" pitchFamily="18" charset="0"/>
              </a:rPr>
              <a:t>takes O(2</a:t>
            </a:r>
            <a:r>
              <a:rPr lang="en-US" altLang="zh-CN" sz="3200" u="sng" baseline="30000">
                <a:latin typeface="Times New Roman" pitchFamily="18" charset="0"/>
              </a:rPr>
              <a:t>n</a:t>
            </a:r>
            <a:r>
              <a:rPr lang="en-US" altLang="zh-CN" sz="3200" u="sng">
                <a:latin typeface="Times New Roman" pitchFamily="18" charset="0"/>
              </a:rPr>
              <a:t>)</a:t>
            </a:r>
            <a:endParaRPr lang="en-US" altLang="zh-CN" sz="2400" u="sng">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9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utoUpdateAnimBg="0"/>
      <p:bldP spid="118791" grpId="0" autoUpdateAnimBg="0"/>
      <p:bldP spid="118792" grpId="0" autoUpdateAnimBg="0"/>
      <p:bldP spid="11879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a:t>
            </a:r>
          </a:p>
        </p:txBody>
      </p:sp>
      <p:sp>
        <p:nvSpPr>
          <p:cNvPr id="57346" name="Text Box 27"/>
          <p:cNvSpPr txBox="1">
            <a:spLocks noChangeArrowheads="1"/>
          </p:cNvSpPr>
          <p:nvPr/>
        </p:nvSpPr>
        <p:spPr bwMode="auto">
          <a:xfrm>
            <a:off x="2590800" y="1425575"/>
            <a:ext cx="5822950" cy="3937000"/>
          </a:xfrm>
          <a:prstGeom prst="rect">
            <a:avLst/>
          </a:prstGeom>
          <a:noFill/>
          <a:ln w="9525">
            <a:noFill/>
            <a:miter lim="800000"/>
            <a:headEnd/>
            <a:tailEnd/>
          </a:ln>
        </p:spPr>
        <p:txBody>
          <a:bodyPr wrap="none">
            <a:spAutoFit/>
          </a:bodyPr>
          <a:lstStyle/>
          <a:p>
            <a:r>
              <a:rPr lang="en-US" altLang="zh-CN" sz="3600" u="sng">
                <a:solidFill>
                  <a:schemeClr val="accent2"/>
                </a:solidFill>
                <a:latin typeface="Times New Roman" pitchFamily="18" charset="0"/>
              </a:rPr>
              <a:t>Let’s run our algorithm on the </a:t>
            </a:r>
          </a:p>
          <a:p>
            <a:r>
              <a:rPr lang="en-US" altLang="zh-CN" sz="3600" u="sng">
                <a:solidFill>
                  <a:schemeClr val="accent2"/>
                </a:solidFill>
                <a:latin typeface="Times New Roman" pitchFamily="18" charset="0"/>
              </a:rPr>
              <a:t>following data:</a:t>
            </a:r>
          </a:p>
          <a:p>
            <a:endParaRPr lang="en-US" altLang="zh-CN" sz="3600" u="sng">
              <a:latin typeface="Times New Roman" pitchFamily="18" charset="0"/>
            </a:endParaRPr>
          </a:p>
          <a:p>
            <a:r>
              <a:rPr lang="en-US" altLang="zh-CN" sz="3600" u="sng">
                <a:latin typeface="Times New Roman" pitchFamily="18" charset="0"/>
              </a:rPr>
              <a:t>n = 4 (# of elements)</a:t>
            </a:r>
          </a:p>
          <a:p>
            <a:r>
              <a:rPr lang="en-US" altLang="zh-CN" sz="3600" u="sng">
                <a:latin typeface="Times New Roman" pitchFamily="18" charset="0"/>
              </a:rPr>
              <a:t>W = 5 (max weight)</a:t>
            </a:r>
          </a:p>
          <a:p>
            <a:r>
              <a:rPr lang="en-US" altLang="zh-CN" sz="3600" u="sng">
                <a:latin typeface="Times New Roman" pitchFamily="18" charset="0"/>
              </a:rPr>
              <a:t>Elements (weight, benefit):</a:t>
            </a:r>
          </a:p>
          <a:p>
            <a:r>
              <a:rPr lang="en-US" altLang="zh-CN" sz="3600" u="sng">
                <a:latin typeface="Times New Roman" pitchFamily="18" charset="0"/>
              </a:rPr>
              <a:t>(2,3), (3,4), (4,5), (5,6)</a:t>
            </a:r>
            <a:endParaRPr lang="en-US" altLang="zh-CN" sz="2400" u="sng">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(2)</a:t>
            </a:r>
          </a:p>
        </p:txBody>
      </p:sp>
      <p:sp>
        <p:nvSpPr>
          <p:cNvPr id="58370" name="Line 121"/>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58371" name="Text Box 138"/>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w = 0 to W</a:t>
            </a:r>
          </a:p>
          <a:p>
            <a:r>
              <a:rPr lang="en-US" altLang="zh-CN" sz="2800" u="sng">
                <a:latin typeface="Times New Roman" pitchFamily="18" charset="0"/>
              </a:rPr>
              <a:t>	B[0,w] = 0</a:t>
            </a:r>
          </a:p>
        </p:txBody>
      </p:sp>
      <p:sp>
        <p:nvSpPr>
          <p:cNvPr id="58372" name="Line 151"/>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58373" name="Line 152"/>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58374" name="Line 153"/>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58375" name="Line 154"/>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58376" name="Line 155"/>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58377" name="Line 156"/>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58378" name="Line 157"/>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58379" name="Line 158"/>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58380" name="Line 16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58381" name="Line 16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58382" name="Line 16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58383" name="Line 16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58384" name="Line 16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120997" name="Text Box 16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120998" name="Text Box 16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120999" name="Text Box 16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121000" name="Text Box 16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121002" name="Text Box 170"/>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121003" name="Text Box 171"/>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8391" name="Text Box 178"/>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58392" name="Text Box 179"/>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8393" name="Text Box 180"/>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58394" name="Text Box 181"/>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58395" name="Text Box 182"/>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58396" name="Text Box 183"/>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58397" name="Text Box 184"/>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58398" name="Text Box 185"/>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58399" name="Text Box 18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8400" name="Text Box 18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58401" name="Text Box 18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58402" name="Text Box 19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58403" name="Text Box 19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9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9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9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0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0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97" grpId="0" autoUpdateAnimBg="0"/>
      <p:bldP spid="120998" grpId="0" autoUpdateAnimBg="0"/>
      <p:bldP spid="120999" grpId="0" autoUpdateAnimBg="0"/>
      <p:bldP spid="121000" grpId="0" autoUpdateAnimBg="0"/>
      <p:bldP spid="121002" grpId="0" autoUpdateAnimBg="0"/>
      <p:bldP spid="12100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43000" y="304800"/>
            <a:ext cx="7772400" cy="609600"/>
          </a:xfrm>
        </p:spPr>
        <p:txBody>
          <a:bodyPr rtlCol="0"/>
          <a:lstStyle/>
          <a:p>
            <a:pPr fontAlgn="auto">
              <a:spcAft>
                <a:spcPts val="0"/>
              </a:spcAft>
              <a:defRPr/>
            </a:pPr>
            <a:r>
              <a:rPr lang="en-US" altLang="zh-CN" smtClean="0"/>
              <a:t>Example (3)</a:t>
            </a:r>
          </a:p>
        </p:txBody>
      </p:sp>
      <p:sp>
        <p:nvSpPr>
          <p:cNvPr id="59394"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59395" name="Text Box 4"/>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r>
              <a:rPr lang="en-US" altLang="zh-CN" sz="2800" u="sng">
                <a:latin typeface="Times New Roman" pitchFamily="18" charset="0"/>
              </a:rPr>
              <a:t>for i = 0 to n</a:t>
            </a:r>
          </a:p>
          <a:p>
            <a:r>
              <a:rPr lang="en-US" altLang="zh-CN" sz="2800" u="sng">
                <a:latin typeface="Times New Roman" pitchFamily="18" charset="0"/>
              </a:rPr>
              <a:t>	B[i,0] = 0</a:t>
            </a:r>
          </a:p>
        </p:txBody>
      </p:sp>
      <p:sp>
        <p:nvSpPr>
          <p:cNvPr id="59396"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59397"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59398"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59399"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59400"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59401"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59402"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59403"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59404"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59405"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59406"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59407"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59408"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59409"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9410"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9411"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9412"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9413"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9414"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9415"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59416"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9417"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59418"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59419"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59420"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59421"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59422"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59423"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9424"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59425"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59426"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1372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1372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1372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1372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59431" name="Text Box 40"/>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52" grpId="0" autoUpdateAnimBg="0"/>
      <p:bldP spid="137253" grpId="0" autoUpdateAnimBg="0"/>
      <p:bldP spid="137254" grpId="0" autoUpdateAnimBg="0"/>
      <p:bldP spid="13725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(4)</a:t>
            </a:r>
          </a:p>
        </p:txBody>
      </p:sp>
      <p:sp>
        <p:nvSpPr>
          <p:cNvPr id="60418"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0419"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0420"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1"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0422"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0423"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0424"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0425"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0426"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0427"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0428"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29"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0"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1"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2"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0433"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34"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35"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36"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37"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38"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39"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0440"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1"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2"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43"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44"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0445"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0446"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0447"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48"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0449"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0450"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0451"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52"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53"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54"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0455" name="Text Box 40"/>
          <p:cNvSpPr txBox="1">
            <a:spLocks noChangeArrowheads="1"/>
          </p:cNvSpPr>
          <p:nvPr/>
        </p:nvSpPr>
        <p:spPr bwMode="auto">
          <a:xfrm>
            <a:off x="6172200" y="1752600"/>
            <a:ext cx="1470025"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 =-1</a:t>
            </a:r>
          </a:p>
        </p:txBody>
      </p:sp>
      <p:sp>
        <p:nvSpPr>
          <p:cNvPr id="60456"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0457"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13828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solidFill>
                  <a:srgbClr val="FF0000"/>
                </a:solidFill>
                <a:latin typeface="Times New Roman" pitchFamily="18" charset="0"/>
              </a:rPr>
              <a:t>0</a:t>
            </a:r>
          </a:p>
        </p:txBody>
      </p:sp>
      <p:sp>
        <p:nvSpPr>
          <p:cNvPr id="60459" name="Rectangle 44"/>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138285" name="Line 45"/>
          <p:cNvSpPr>
            <a:spLocks noChangeShapeType="1"/>
          </p:cNvSpPr>
          <p:nvPr/>
        </p:nvSpPr>
        <p:spPr bwMode="auto">
          <a:xfrm>
            <a:off x="2362200" y="2209800"/>
            <a:ext cx="304800" cy="0"/>
          </a:xfrm>
          <a:prstGeom prst="line">
            <a:avLst/>
          </a:prstGeom>
          <a:noFill/>
          <a:ln w="38100">
            <a:solidFill>
              <a:schemeClr val="tx1"/>
            </a:solidFill>
            <a:round/>
            <a:headEnd/>
            <a:tailEnd type="triangle" w="med" len="med"/>
          </a:ln>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83" grpId="0" autoUpdateAnimBg="0"/>
      <p:bldP spid="13828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(5)</a:t>
            </a:r>
          </a:p>
        </p:txBody>
      </p:sp>
      <p:sp>
        <p:nvSpPr>
          <p:cNvPr id="61442"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1443"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endParaRPr lang="en-US" altLang="zh-CN" sz="2000" u="sng">
              <a:solidFill>
                <a:srgbClr val="FF0000"/>
              </a:solidFill>
              <a:latin typeface="Times New Roman" pitchFamily="18" charset="0"/>
            </a:endParaRP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1444"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45"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1446"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1447"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1448"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1449"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1450"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1451"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1452"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3"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4"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5"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6"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1457"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58"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59"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0"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1"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2"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3"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1464"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65"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1466"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1467"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1468"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1469"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1470"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1471"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2"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1473"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1474"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1475"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6"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7"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8"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1479" name="Text Box 40"/>
          <p:cNvSpPr txBox="1">
            <a:spLocks noChangeArrowheads="1"/>
          </p:cNvSpPr>
          <p:nvPr/>
        </p:nvSpPr>
        <p:spPr bwMode="auto">
          <a:xfrm>
            <a:off x="6172200" y="1752600"/>
            <a:ext cx="13509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2</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 =0</a:t>
            </a:r>
          </a:p>
        </p:txBody>
      </p:sp>
      <p:sp>
        <p:nvSpPr>
          <p:cNvPr id="61480"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1481"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1482"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149548"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endParaRPr lang="en-US" altLang="zh-CN" sz="2400" u="sng">
              <a:latin typeface="Times New Roman" pitchFamily="18" charset="0"/>
            </a:endParaRPr>
          </a:p>
        </p:txBody>
      </p:sp>
      <p:sp>
        <p:nvSpPr>
          <p:cNvPr id="149549" name="Line 45"/>
          <p:cNvSpPr>
            <a:spLocks noChangeShapeType="1"/>
          </p:cNvSpPr>
          <p:nvPr/>
        </p:nvSpPr>
        <p:spPr bwMode="auto">
          <a:xfrm>
            <a:off x="2362200" y="1828800"/>
            <a:ext cx="381000" cy="7620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1485" name="Rectangle 46"/>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8" grpId="0" autoUpdateAnimBg="0"/>
      <p:bldP spid="1495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Greedy Strategy</a:t>
            </a:r>
          </a:p>
        </p:txBody>
      </p:sp>
      <p:sp>
        <p:nvSpPr>
          <p:cNvPr id="14339" name="Rectangle 3"/>
          <p:cNvSpPr>
            <a:spLocks noGrp="1" noChangeArrowheads="1"/>
          </p:cNvSpPr>
          <p:nvPr>
            <p:ph type="body" idx="1"/>
          </p:nvPr>
        </p:nvSpPr>
        <p:spPr/>
        <p:txBody>
          <a:bodyPr rtlCol="0">
            <a:normAutofit/>
          </a:bodyPr>
          <a:lstStyle/>
          <a:p>
            <a:pPr fontAlgn="auto">
              <a:spcAft>
                <a:spcPts val="0"/>
              </a:spcAft>
              <a:buFont typeface="Arial" pitchFamily="34" charset="0"/>
              <a:buChar char="•"/>
              <a:defRPr/>
            </a:pPr>
            <a:r>
              <a:rPr lang="en-US" altLang="zh-CN" smtClean="0">
                <a:solidFill>
                  <a:srgbClr val="CC3300"/>
                </a:solidFill>
              </a:rPr>
              <a:t>The choice that seems best at the moment is the one we go with.</a:t>
            </a:r>
          </a:p>
          <a:p>
            <a:pPr lvl="1" fontAlgn="auto">
              <a:spcAft>
                <a:spcPts val="0"/>
              </a:spcAft>
              <a:buFont typeface="Arial" pitchFamily="34" charset="0"/>
              <a:buChar char="–"/>
              <a:defRPr/>
            </a:pPr>
            <a:r>
              <a:rPr lang="en-US" altLang="zh-CN" smtClean="0"/>
              <a:t>Prove that when there is a choice to make, one of the optimal choices is the greedy choice. Therefore, it’s always safe to make the greedy choice.</a:t>
            </a:r>
          </a:p>
          <a:p>
            <a:pPr lvl="1" fontAlgn="auto">
              <a:spcAft>
                <a:spcPts val="0"/>
              </a:spcAft>
              <a:buFont typeface="Arial" pitchFamily="34" charset="0"/>
              <a:buChar char="–"/>
              <a:defRPr/>
            </a:pPr>
            <a:r>
              <a:rPr lang="en-US" altLang="zh-CN" smtClean="0"/>
              <a:t>Show that all but one of the subproblems resulting from the greedy choice are empty.</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(6)</a:t>
            </a:r>
          </a:p>
        </p:txBody>
      </p:sp>
      <p:sp>
        <p:nvSpPr>
          <p:cNvPr id="62466"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2467"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2468"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69"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2470"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2471"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2472"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2473"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2474"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2475"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2476"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77"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78"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79"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80"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2481"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2"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3"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4"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5"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6"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7"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2488"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89"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2490"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2491"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2492"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2493"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2494"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2495"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496"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2497"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2498"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2499"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0"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1"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2"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3"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3</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=1</a:t>
            </a:r>
          </a:p>
        </p:txBody>
      </p:sp>
      <p:sp>
        <p:nvSpPr>
          <p:cNvPr id="62504"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2505"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2506"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2507"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150573"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endParaRPr lang="en-US" altLang="zh-CN" sz="2400" u="sng">
              <a:latin typeface="Times New Roman" pitchFamily="18" charset="0"/>
            </a:endParaRPr>
          </a:p>
        </p:txBody>
      </p:sp>
      <p:sp>
        <p:nvSpPr>
          <p:cNvPr id="150574" name="Line 46"/>
          <p:cNvSpPr>
            <a:spLocks noChangeShapeType="1"/>
          </p:cNvSpPr>
          <p:nvPr/>
        </p:nvSpPr>
        <p:spPr bwMode="auto">
          <a:xfrm>
            <a:off x="2286000" y="2286000"/>
            <a:ext cx="457200" cy="7620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2510" name="Rectangle 47"/>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73" grpId="0" autoUpdateAnimBg="0"/>
      <p:bldP spid="15057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(7)</a:t>
            </a:r>
          </a:p>
        </p:txBody>
      </p:sp>
      <p:sp>
        <p:nvSpPr>
          <p:cNvPr id="63490"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3491"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3492"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493"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3494"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3495"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3496"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3497"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3498"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3499"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3500"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1"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2"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3"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4"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3505"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6"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7"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8"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09"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10"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11"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3512"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13"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3514"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3515"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3516"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3517"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3518"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3519"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0"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3521"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3522"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3523"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4"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5"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6"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27"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4</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3528"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3529"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3530"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3531"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3532"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152622" name="Line 46"/>
          <p:cNvSpPr>
            <a:spLocks noChangeShapeType="1"/>
          </p:cNvSpPr>
          <p:nvPr/>
        </p:nvSpPr>
        <p:spPr bwMode="auto">
          <a:xfrm>
            <a:off x="2362200" y="2667000"/>
            <a:ext cx="304800" cy="8382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262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endParaRPr lang="en-US" altLang="zh-CN" sz="2400" u="sng">
              <a:latin typeface="Times New Roman" pitchFamily="18" charset="0"/>
            </a:endParaRPr>
          </a:p>
        </p:txBody>
      </p:sp>
      <p:sp>
        <p:nvSpPr>
          <p:cNvPr id="63535" name="Rectangle 48"/>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6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22" grpId="0" animBg="1"/>
      <p:bldP spid="15262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(8)</a:t>
            </a:r>
          </a:p>
        </p:txBody>
      </p:sp>
      <p:sp>
        <p:nvSpPr>
          <p:cNvPr id="64514"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4515"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4516"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17"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4518"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4519"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4520"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4521"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4522"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4523"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4524"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5"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6"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7"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8"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4529"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0"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1"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2"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3"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4"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5"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4536"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37"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4538"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4539"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4540"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4541"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4542"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4543"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44"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4545"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4546"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4547"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48"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49"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50"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51"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i=1</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=2</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4552"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4553"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4554"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4555"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4556"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153646" name="Line 46"/>
          <p:cNvSpPr>
            <a:spLocks noChangeShapeType="1"/>
          </p:cNvSpPr>
          <p:nvPr/>
        </p:nvSpPr>
        <p:spPr bwMode="auto">
          <a:xfrm>
            <a:off x="2362200" y="3124200"/>
            <a:ext cx="304800" cy="8382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4558"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4559" name="Rectangle 48"/>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153649" name="Text Box 49"/>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endParaRPr lang="en-US" altLang="zh-CN" sz="2400" u="sng">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6" grpId="0" animBg="1"/>
      <p:bldP spid="15364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(9)</a:t>
            </a:r>
          </a:p>
        </p:txBody>
      </p:sp>
      <p:sp>
        <p:nvSpPr>
          <p:cNvPr id="65538"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5539"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5540"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41"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5542"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5543"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5544"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5545"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5546"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5547"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5548"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49"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0"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1"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2"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5553"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4"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5"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6"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7"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8"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59"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5560"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61"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5562"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5563"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64"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5565"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5566"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5567"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68"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5569"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5570"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71"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2"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3"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4"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5"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solidFill>
                  <a:srgbClr val="FF0000"/>
                </a:solidFill>
                <a:latin typeface="Times New Roman" pitchFamily="18" charset="0"/>
              </a:rPr>
              <a:t>i=2</a:t>
            </a:r>
            <a:endParaRPr lang="en-US" altLang="zh-CN" sz="2800" u="sng">
              <a:latin typeface="Times New Roman" pitchFamily="18" charset="0"/>
            </a:endParaRP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5576"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5577"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5578"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5579"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80"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81" name="Rectangle 48"/>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5582" name="Text Box 49"/>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5583" name="Text Box 50"/>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154675" name="Line 51"/>
          <p:cNvSpPr>
            <a:spLocks noChangeShapeType="1"/>
          </p:cNvSpPr>
          <p:nvPr/>
        </p:nvSpPr>
        <p:spPr bwMode="auto">
          <a:xfrm>
            <a:off x="3200400" y="220980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4676" name="Text Box 5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endParaRPr lang="en-US" altLang="zh-CN" sz="2400" u="sng">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75" grpId="0" animBg="1"/>
      <p:bldP spid="15467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(10)</a:t>
            </a:r>
          </a:p>
        </p:txBody>
      </p:sp>
      <p:sp>
        <p:nvSpPr>
          <p:cNvPr id="66562"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6563"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6564"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65"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6566"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6567"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6568"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6569"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6570"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6571"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6572"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3"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4"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5"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6"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6577"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78"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79"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0"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1"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2"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3"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6584"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85"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6586"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6587"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588"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6589"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6590"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6591"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2"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6593"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6594"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595"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6"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7"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8"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599"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2</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=-1</a:t>
            </a:r>
          </a:p>
        </p:txBody>
      </p:sp>
      <p:sp>
        <p:nvSpPr>
          <p:cNvPr id="66600"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6601"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6602"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6603"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604"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605"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6606"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607"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6608"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156723" name="Line 51"/>
          <p:cNvSpPr>
            <a:spLocks noChangeShapeType="1"/>
          </p:cNvSpPr>
          <p:nvPr/>
        </p:nvSpPr>
        <p:spPr bwMode="auto">
          <a:xfrm>
            <a:off x="31242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56724" name="Text Box 5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endParaRPr lang="en-US" altLang="zh-CN" sz="2400" u="sng">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6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23" grpId="0" animBg="1"/>
      <p:bldP spid="15672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(11)</a:t>
            </a:r>
          </a:p>
        </p:txBody>
      </p:sp>
      <p:sp>
        <p:nvSpPr>
          <p:cNvPr id="67586"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7587"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7588"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89"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7590"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7591"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7592"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7593"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7594"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7595"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7596"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97"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98"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599"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600"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7601"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2"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3"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4"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5"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6"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7"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7608"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09"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7610"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7611"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12"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7613"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7614"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7615"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16"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7617"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7618"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19"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0"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1"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2"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3"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3</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=0</a:t>
            </a:r>
          </a:p>
        </p:txBody>
      </p:sp>
      <p:sp>
        <p:nvSpPr>
          <p:cNvPr id="67624"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7625"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7626"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27"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28"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29"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7630"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31"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7632"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7633"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157747"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4</a:t>
            </a:r>
            <a:endParaRPr lang="en-US" altLang="zh-CN" sz="2400" u="sng">
              <a:latin typeface="Times New Roman" pitchFamily="18" charset="0"/>
            </a:endParaRPr>
          </a:p>
        </p:txBody>
      </p:sp>
      <p:sp>
        <p:nvSpPr>
          <p:cNvPr id="157748" name="Line 52"/>
          <p:cNvSpPr>
            <a:spLocks noChangeShapeType="1"/>
          </p:cNvSpPr>
          <p:nvPr/>
        </p:nvSpPr>
        <p:spPr bwMode="auto">
          <a:xfrm>
            <a:off x="3048000" y="1905000"/>
            <a:ext cx="533400" cy="1143000"/>
          </a:xfrm>
          <a:prstGeom prst="line">
            <a:avLst/>
          </a:prstGeom>
          <a:noFill/>
          <a:ln w="38100">
            <a:solidFill>
              <a:schemeClr val="tx1"/>
            </a:solidFill>
            <a:round/>
            <a:headEnd/>
            <a:tailEnd type="triangle" w="med" len="med"/>
          </a:ln>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47" grpId="0" autoUpdateAnimBg="0"/>
      <p:bldP spid="15774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(12)</a:t>
            </a:r>
          </a:p>
        </p:txBody>
      </p:sp>
      <p:sp>
        <p:nvSpPr>
          <p:cNvPr id="68610"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8611"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8612"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13"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8614"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8615"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8616"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8617"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8618"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8619"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8620"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1"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2"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3"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4"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8625"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6"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7"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8"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29"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30"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31"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8632"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33"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8634"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8635"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36"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8637"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8638"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8639"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0"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8641"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8642"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43"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4"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5"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6"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47"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4</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=1</a:t>
            </a:r>
          </a:p>
        </p:txBody>
      </p:sp>
      <p:sp>
        <p:nvSpPr>
          <p:cNvPr id="68648"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8649"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8650"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51"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2"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3"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8654"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5"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6"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8657"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8658"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158772" name="Text Box 52"/>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4</a:t>
            </a:r>
            <a:endParaRPr lang="en-US" altLang="zh-CN" sz="2400" u="sng">
              <a:latin typeface="Times New Roman" pitchFamily="18" charset="0"/>
            </a:endParaRPr>
          </a:p>
        </p:txBody>
      </p:sp>
      <p:sp>
        <p:nvSpPr>
          <p:cNvPr id="158773" name="Line 53"/>
          <p:cNvSpPr>
            <a:spLocks noChangeShapeType="1"/>
          </p:cNvSpPr>
          <p:nvPr/>
        </p:nvSpPr>
        <p:spPr bwMode="auto">
          <a:xfrm>
            <a:off x="3048000" y="2362200"/>
            <a:ext cx="533400" cy="1143000"/>
          </a:xfrm>
          <a:prstGeom prst="line">
            <a:avLst/>
          </a:prstGeom>
          <a:noFill/>
          <a:ln w="38100">
            <a:solidFill>
              <a:schemeClr val="tx1"/>
            </a:solidFill>
            <a:round/>
            <a:headEnd/>
            <a:tailEnd type="triangle" w="med" len="med"/>
          </a:ln>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2" grpId="0" autoUpdateAnimBg="0"/>
      <p:bldP spid="15877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(13)</a:t>
            </a:r>
          </a:p>
        </p:txBody>
      </p:sp>
      <p:sp>
        <p:nvSpPr>
          <p:cNvPr id="69634"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69635"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69636"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37"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69638"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69639"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69640"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69641"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69642"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69643"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69644"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5"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6"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7"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8"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69649"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0"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1"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2"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3"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4"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5"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69656"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57"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9658"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9659"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60"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9661"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69662"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69663"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64"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69665"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69666"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67"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68"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69"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70"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71"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i=2</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=3</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endParaRPr lang="en-US" altLang="zh-CN" sz="2800" u="sng">
              <a:latin typeface="Times New Roman" pitchFamily="18" charset="0"/>
            </a:endParaRPr>
          </a:p>
          <a:p>
            <a:pPr>
              <a:lnSpc>
                <a:spcPct val="110000"/>
              </a:lnSpc>
            </a:pPr>
            <a:r>
              <a:rPr lang="en-US" altLang="zh-CN" sz="2800" u="sng">
                <a:latin typeface="Times New Roman" pitchFamily="18" charset="0"/>
              </a:rPr>
              <a:t>w-w</a:t>
            </a:r>
            <a:r>
              <a:rPr lang="en-US" altLang="zh-CN" sz="2800" u="sng" baseline="-25000">
                <a:latin typeface="Times New Roman" pitchFamily="18" charset="0"/>
              </a:rPr>
              <a:t>i</a:t>
            </a:r>
            <a:r>
              <a:rPr lang="en-US" altLang="zh-CN" sz="2800" u="sng">
                <a:latin typeface="Times New Roman" pitchFamily="18" charset="0"/>
              </a:rPr>
              <a:t>=2</a:t>
            </a:r>
          </a:p>
        </p:txBody>
      </p:sp>
      <p:sp>
        <p:nvSpPr>
          <p:cNvPr id="69672"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69673"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9674"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75"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76"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77"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69678"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79"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80"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69681"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69682"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69683" name="Text Box 52"/>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159797" name="Text Box 53"/>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7</a:t>
            </a:r>
            <a:endParaRPr lang="en-US" altLang="zh-CN" sz="2400" u="sng">
              <a:latin typeface="Times New Roman" pitchFamily="18" charset="0"/>
            </a:endParaRPr>
          </a:p>
        </p:txBody>
      </p:sp>
      <p:sp>
        <p:nvSpPr>
          <p:cNvPr id="159798" name="Line 54"/>
          <p:cNvSpPr>
            <a:spLocks noChangeShapeType="1"/>
          </p:cNvSpPr>
          <p:nvPr/>
        </p:nvSpPr>
        <p:spPr bwMode="auto">
          <a:xfrm>
            <a:off x="3048000" y="2819400"/>
            <a:ext cx="533400" cy="1143000"/>
          </a:xfrm>
          <a:prstGeom prst="line">
            <a:avLst/>
          </a:prstGeom>
          <a:noFill/>
          <a:ln w="38100">
            <a:solidFill>
              <a:schemeClr val="tx1"/>
            </a:solidFill>
            <a:round/>
            <a:headEnd/>
            <a:tailEnd type="triangle" w="med" len="med"/>
          </a:ln>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97" grpId="0" autoUpdateAnimBg="0"/>
      <p:bldP spid="15979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(14)</a:t>
            </a:r>
          </a:p>
        </p:txBody>
      </p:sp>
      <p:sp>
        <p:nvSpPr>
          <p:cNvPr id="70658"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0659"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a:t>
            </a:r>
            <a:r>
              <a:rPr lang="en-US" altLang="zh-CN" sz="2000" u="sng">
                <a:latin typeface="Times New Roman" pitchFamily="18" charset="0"/>
              </a:rPr>
              <a:t>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0660"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61"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0662"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0663"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0664"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0665"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0666"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0667"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0668"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69"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0"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1"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2"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0673"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4"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5"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6"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7"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8"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79"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0680"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81"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0682"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0683"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684"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0685"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0686"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0687"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88"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0689"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0690"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691"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2"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3"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4"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5" name="Text Box 40"/>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1..3</a:t>
            </a:r>
            <a:endParaRPr lang="en-US" altLang="zh-CN" sz="2800" u="sng">
              <a:latin typeface="Times New Roman" pitchFamily="18" charset="0"/>
            </a:endParaRPr>
          </a:p>
        </p:txBody>
      </p:sp>
      <p:sp>
        <p:nvSpPr>
          <p:cNvPr id="70696"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0697"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0698"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699"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0"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1"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0702"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3"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4"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705"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0706"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0707"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0708"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0709"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160823"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160824"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p>
        </p:txBody>
      </p:sp>
      <p:sp>
        <p:nvSpPr>
          <p:cNvPr id="160825"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4</a:t>
            </a:r>
          </a:p>
        </p:txBody>
      </p:sp>
      <p:sp>
        <p:nvSpPr>
          <p:cNvPr id="160826" name="Line 58"/>
          <p:cNvSpPr>
            <a:spLocks noChangeShapeType="1"/>
          </p:cNvSpPr>
          <p:nvPr/>
        </p:nvSpPr>
        <p:spPr bwMode="auto">
          <a:xfrm>
            <a:off x="39624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60827" name="Line 59"/>
          <p:cNvSpPr>
            <a:spLocks noChangeShapeType="1"/>
          </p:cNvSpPr>
          <p:nvPr/>
        </p:nvSpPr>
        <p:spPr bwMode="auto">
          <a:xfrm>
            <a:off x="39624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60828" name="Line 60"/>
          <p:cNvSpPr>
            <a:spLocks noChangeShapeType="1"/>
          </p:cNvSpPr>
          <p:nvPr/>
        </p:nvSpPr>
        <p:spPr bwMode="auto">
          <a:xfrm>
            <a:off x="3962400" y="31242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8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8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8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8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0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23" grpId="0" autoUpdateAnimBg="0"/>
      <p:bldP spid="160824" grpId="0" autoUpdateAnimBg="0"/>
      <p:bldP spid="160825" grpId="0" autoUpdateAnimBg="0"/>
      <p:bldP spid="160826" grpId="0" animBg="1"/>
      <p:bldP spid="160827" grpId="0" animBg="1"/>
      <p:bldP spid="1608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(15)</a:t>
            </a:r>
          </a:p>
        </p:txBody>
      </p:sp>
      <p:sp>
        <p:nvSpPr>
          <p:cNvPr id="71682"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1683"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a:t>
            </a:r>
            <a:r>
              <a:rPr lang="en-US" altLang="zh-CN" sz="2000" u="sng">
                <a:solidFill>
                  <a:srgbClr val="FF0000"/>
                </a:solidFill>
                <a:latin typeface="Times New Roman" pitchFamily="18" charset="0"/>
              </a:rPr>
              <a:t>b</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 B[i-1,w-w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&gt; B[i-1,w]</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a:t>
            </a:r>
            <a:r>
              <a:rPr lang="en-US" altLang="zh-CN" sz="2000" b="1" u="sng" baseline="-25000">
                <a:latin typeface="Times New Roman" pitchFamily="18" charset="0"/>
              </a:rPr>
              <a:t>i</a:t>
            </a:r>
            <a:r>
              <a:rPr lang="en-US" altLang="zh-CN" sz="2000" b="1" u="sng">
                <a:latin typeface="Times New Roman" pitchFamily="18" charset="0"/>
              </a:rPr>
              <a:t> + B[i-1,w- w</a:t>
            </a:r>
            <a:r>
              <a:rPr lang="en-US" altLang="zh-CN" sz="2000" b="1" u="sng" baseline="-25000">
                <a:latin typeface="Times New Roman" pitchFamily="18" charset="0"/>
              </a:rPr>
              <a:t>i</a:t>
            </a:r>
            <a:r>
              <a:rPr lang="en-US" altLang="zh-CN" sz="2000" b="1" u="sng">
                <a:latin typeface="Times New Roman" pitchFamily="18" charset="0"/>
              </a:rPr>
              <a:t>]</a:t>
            </a:r>
            <a:endParaRPr lang="en-US" altLang="zh-CN" sz="2000" u="sng">
              <a:latin typeface="Times New Roman" pitchFamily="18" charset="0"/>
            </a:endParaRP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1684"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85"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1686"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1687"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1688"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1689"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1690"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1691"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1692"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3"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4"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5"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6"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1697"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698"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699"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0"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1"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2"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3"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1704"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05"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1706"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1707"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08"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09"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1710"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1711"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2"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1713"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1714"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15"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6"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7"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8"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19"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4</a:t>
            </a:r>
          </a:p>
          <a:p>
            <a:pPr>
              <a:lnSpc>
                <a:spcPct val="110000"/>
              </a:lnSpc>
            </a:pPr>
            <a:r>
              <a:rPr lang="en-US" altLang="zh-CN" sz="2800" u="sng">
                <a:latin typeface="Times New Roman" pitchFamily="18" charset="0"/>
              </a:rPr>
              <a:t>w- w</a:t>
            </a:r>
            <a:r>
              <a:rPr lang="en-US" altLang="zh-CN" sz="2800" u="sng" baseline="-25000">
                <a:latin typeface="Times New Roman" pitchFamily="18" charset="0"/>
              </a:rPr>
              <a:t>i</a:t>
            </a:r>
            <a:r>
              <a:rPr lang="en-US" altLang="zh-CN" sz="2800" u="sng">
                <a:latin typeface="Times New Roman" pitchFamily="18" charset="0"/>
              </a:rPr>
              <a:t>=0</a:t>
            </a:r>
          </a:p>
        </p:txBody>
      </p:sp>
      <p:sp>
        <p:nvSpPr>
          <p:cNvPr id="71720"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1721"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22"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23"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1724"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25"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26"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27"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28"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1729"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1730"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1731"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32"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161850" name="Line 58"/>
          <p:cNvSpPr>
            <a:spLocks noChangeShapeType="1"/>
          </p:cNvSpPr>
          <p:nvPr/>
        </p:nvSpPr>
        <p:spPr bwMode="auto">
          <a:xfrm>
            <a:off x="3886200" y="1905000"/>
            <a:ext cx="533400" cy="16002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61851"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5</a:t>
            </a:r>
            <a:endParaRPr lang="en-US" altLang="zh-CN" sz="2400" u="sng">
              <a:latin typeface="Times New Roman" pitchFamily="18" charset="0"/>
            </a:endParaRPr>
          </a:p>
        </p:txBody>
      </p:sp>
      <p:sp>
        <p:nvSpPr>
          <p:cNvPr id="71735" name="Text Box 60"/>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36" name="Text Box 61"/>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37" name="Text Box 62"/>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1738" name="Text Box 63"/>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50" grpId="0" animBg="1"/>
      <p:bldP spid="16185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Activity-selection Problem</a:t>
            </a:r>
          </a:p>
        </p:txBody>
      </p:sp>
      <p:sp>
        <p:nvSpPr>
          <p:cNvPr id="16387" name="Rectangle 3"/>
          <p:cNvSpPr>
            <a:spLocks noGrp="1" noChangeArrowheads="1"/>
          </p:cNvSpPr>
          <p:nvPr>
            <p:ph type="body" idx="1"/>
          </p:nvPr>
        </p:nvSpPr>
        <p:spPr>
          <a:xfrm>
            <a:off x="304800" y="990600"/>
            <a:ext cx="8458200" cy="3048000"/>
          </a:xfrm>
        </p:spPr>
        <p:txBody>
          <a:bodyPr rtlCol="0">
            <a:normAutofit fontScale="92500" lnSpcReduction="20000"/>
          </a:bodyPr>
          <a:lstStyle/>
          <a:p>
            <a:pPr fontAlgn="auto">
              <a:spcAft>
                <a:spcPts val="0"/>
              </a:spcAft>
              <a:buFont typeface="Arial" pitchFamily="34" charset="0"/>
              <a:buChar char="•"/>
              <a:defRPr/>
            </a:pPr>
            <a:r>
              <a:rPr lang="en-US" altLang="zh-CN" u="sng" dirty="0" smtClean="0">
                <a:solidFill>
                  <a:srgbClr val="CC3300"/>
                </a:solidFill>
              </a:rPr>
              <a:t>Input:</a:t>
            </a:r>
            <a:r>
              <a:rPr lang="en-US" altLang="zh-CN" dirty="0" smtClean="0"/>
              <a:t> Set </a:t>
            </a:r>
            <a:r>
              <a:rPr lang="en-US" altLang="zh-CN" i="1" dirty="0" smtClean="0"/>
              <a:t>S</a:t>
            </a:r>
            <a:r>
              <a:rPr lang="en-US" altLang="zh-CN" dirty="0" smtClean="0"/>
              <a:t> of </a:t>
            </a:r>
            <a:r>
              <a:rPr lang="en-US" altLang="zh-CN" i="1" dirty="0" smtClean="0"/>
              <a:t>n </a:t>
            </a:r>
            <a:r>
              <a:rPr lang="en-US" altLang="zh-CN" dirty="0" smtClean="0"/>
              <a:t>activities, </a:t>
            </a:r>
            <a:r>
              <a:rPr lang="en-US" altLang="zh-CN" i="1" dirty="0" smtClean="0"/>
              <a:t>a</a:t>
            </a:r>
            <a:r>
              <a:rPr lang="en-US" altLang="zh-CN" baseline="-25000" dirty="0" smtClean="0"/>
              <a:t>1</a:t>
            </a:r>
            <a:r>
              <a:rPr lang="en-US" altLang="zh-CN" dirty="0" smtClean="0"/>
              <a:t>, </a:t>
            </a:r>
            <a:r>
              <a:rPr lang="en-US" altLang="zh-CN" i="1" dirty="0" smtClean="0"/>
              <a:t>a</a:t>
            </a:r>
            <a:r>
              <a:rPr lang="en-US" altLang="zh-CN" baseline="-25000" dirty="0" smtClean="0"/>
              <a:t>2</a:t>
            </a:r>
            <a:r>
              <a:rPr lang="en-US" altLang="zh-CN" dirty="0" smtClean="0"/>
              <a:t>, …, </a:t>
            </a:r>
            <a:r>
              <a:rPr lang="en-US" altLang="zh-CN" i="1" dirty="0" smtClean="0"/>
              <a:t>a</a:t>
            </a:r>
            <a:r>
              <a:rPr lang="en-US" altLang="zh-CN" baseline="-25000" dirty="0" smtClean="0"/>
              <a:t>n</a:t>
            </a:r>
            <a:r>
              <a:rPr lang="en-US" altLang="zh-CN" dirty="0" smtClean="0"/>
              <a:t>.</a:t>
            </a:r>
          </a:p>
          <a:p>
            <a:pPr lvl="1" fontAlgn="auto">
              <a:spcAft>
                <a:spcPts val="0"/>
              </a:spcAft>
              <a:buFont typeface="Arial" pitchFamily="34" charset="0"/>
              <a:buChar char="–"/>
              <a:defRPr/>
            </a:pPr>
            <a:r>
              <a:rPr lang="en-US" altLang="zh-CN" i="1" dirty="0" err="1" smtClean="0"/>
              <a:t>s</a:t>
            </a:r>
            <a:r>
              <a:rPr lang="en-US" altLang="zh-CN" baseline="-25000" dirty="0" err="1" smtClean="0"/>
              <a:t>i</a:t>
            </a:r>
            <a:r>
              <a:rPr lang="en-US" altLang="zh-CN" dirty="0" smtClean="0"/>
              <a:t> = start time of activity </a:t>
            </a:r>
            <a:r>
              <a:rPr lang="en-US" altLang="zh-CN" i="1" dirty="0" smtClean="0"/>
              <a:t>i</a:t>
            </a:r>
            <a:r>
              <a:rPr lang="en-US" altLang="zh-CN" dirty="0" smtClean="0"/>
              <a:t>.</a:t>
            </a:r>
          </a:p>
          <a:p>
            <a:pPr lvl="1" fontAlgn="auto">
              <a:spcAft>
                <a:spcPts val="0"/>
              </a:spcAft>
              <a:buFont typeface="Arial" pitchFamily="34" charset="0"/>
              <a:buChar char="–"/>
              <a:defRPr/>
            </a:pPr>
            <a:r>
              <a:rPr lang="en-US" altLang="zh-CN" i="1" dirty="0" smtClean="0"/>
              <a:t>f</a:t>
            </a:r>
            <a:r>
              <a:rPr lang="en-US" altLang="zh-CN" baseline="-25000" dirty="0" smtClean="0"/>
              <a:t>i</a:t>
            </a:r>
            <a:r>
              <a:rPr lang="en-US" altLang="zh-CN" dirty="0" smtClean="0"/>
              <a:t> = finish time of activity </a:t>
            </a:r>
            <a:r>
              <a:rPr lang="en-US" altLang="zh-CN" i="1" dirty="0" smtClean="0"/>
              <a:t>i</a:t>
            </a:r>
            <a:r>
              <a:rPr lang="en-US" altLang="zh-CN" dirty="0" smtClean="0"/>
              <a:t>.</a:t>
            </a:r>
          </a:p>
          <a:p>
            <a:pPr fontAlgn="auto">
              <a:spcAft>
                <a:spcPts val="0"/>
              </a:spcAft>
              <a:buFont typeface="Arial" pitchFamily="34" charset="0"/>
              <a:buChar char="•"/>
              <a:defRPr/>
            </a:pPr>
            <a:r>
              <a:rPr lang="en-US" altLang="zh-CN" u="sng" dirty="0" smtClean="0">
                <a:solidFill>
                  <a:srgbClr val="CC3300"/>
                </a:solidFill>
              </a:rPr>
              <a:t>Output:</a:t>
            </a:r>
            <a:r>
              <a:rPr lang="en-US" altLang="zh-CN" dirty="0" smtClean="0"/>
              <a:t> Subset A</a:t>
            </a:r>
            <a:r>
              <a:rPr lang="en-US" altLang="zh-CN" i="1" dirty="0" smtClean="0"/>
              <a:t> </a:t>
            </a:r>
            <a:r>
              <a:rPr lang="en-US" altLang="zh-CN" dirty="0" smtClean="0"/>
              <a:t>of maximum number of compatible activities.</a:t>
            </a:r>
          </a:p>
          <a:p>
            <a:pPr lvl="1" fontAlgn="auto">
              <a:spcAft>
                <a:spcPts val="0"/>
              </a:spcAft>
              <a:buFont typeface="Arial" pitchFamily="34" charset="0"/>
              <a:buChar char="–"/>
              <a:defRPr/>
            </a:pPr>
            <a:r>
              <a:rPr lang="en-US" altLang="zh-CN" dirty="0" smtClean="0"/>
              <a:t>Two activities are compatible, if their intervals don’t overlap.</a:t>
            </a:r>
          </a:p>
          <a:p>
            <a:pPr fontAlgn="auto">
              <a:spcAft>
                <a:spcPts val="0"/>
              </a:spcAft>
              <a:buFont typeface="Arial" pitchFamily="34" charset="0"/>
              <a:buChar char="•"/>
              <a:defRPr/>
            </a:pPr>
            <a:endParaRPr lang="en-US" altLang="zh-CN" dirty="0" smtClean="0"/>
          </a:p>
        </p:txBody>
      </p:sp>
      <p:sp>
        <p:nvSpPr>
          <p:cNvPr id="22531" name="Line 4"/>
          <p:cNvSpPr>
            <a:spLocks noChangeShapeType="1"/>
          </p:cNvSpPr>
          <p:nvPr/>
        </p:nvSpPr>
        <p:spPr bwMode="auto">
          <a:xfrm>
            <a:off x="914400" y="5791200"/>
            <a:ext cx="10668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2532" name="Line 6"/>
          <p:cNvSpPr>
            <a:spLocks noChangeShapeType="1"/>
          </p:cNvSpPr>
          <p:nvPr/>
        </p:nvSpPr>
        <p:spPr bwMode="auto">
          <a:xfrm>
            <a:off x="1676400" y="5334000"/>
            <a:ext cx="18288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2533" name="Line 7"/>
          <p:cNvSpPr>
            <a:spLocks noChangeShapeType="1"/>
          </p:cNvSpPr>
          <p:nvPr/>
        </p:nvSpPr>
        <p:spPr bwMode="auto">
          <a:xfrm>
            <a:off x="1143000" y="4876800"/>
            <a:ext cx="14478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2534" name="Line 8"/>
          <p:cNvSpPr>
            <a:spLocks noChangeShapeType="1"/>
          </p:cNvSpPr>
          <p:nvPr/>
        </p:nvSpPr>
        <p:spPr bwMode="auto">
          <a:xfrm>
            <a:off x="2362200" y="5791200"/>
            <a:ext cx="15240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2535" name="Line 9"/>
          <p:cNvSpPr>
            <a:spLocks noChangeShapeType="1"/>
          </p:cNvSpPr>
          <p:nvPr/>
        </p:nvSpPr>
        <p:spPr bwMode="auto">
          <a:xfrm>
            <a:off x="2971800" y="4876800"/>
            <a:ext cx="23622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2536" name="Line 10"/>
          <p:cNvSpPr>
            <a:spLocks noChangeShapeType="1"/>
          </p:cNvSpPr>
          <p:nvPr/>
        </p:nvSpPr>
        <p:spPr bwMode="auto">
          <a:xfrm>
            <a:off x="4953000" y="5334000"/>
            <a:ext cx="16002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2537" name="Line 11"/>
          <p:cNvSpPr>
            <a:spLocks noChangeShapeType="1"/>
          </p:cNvSpPr>
          <p:nvPr/>
        </p:nvSpPr>
        <p:spPr bwMode="auto">
          <a:xfrm>
            <a:off x="4495800" y="5791200"/>
            <a:ext cx="2971800" cy="0"/>
          </a:xfrm>
          <a:prstGeom prst="line">
            <a:avLst/>
          </a:prstGeom>
          <a:noFill/>
          <a:ln w="12700">
            <a:solidFill>
              <a:schemeClr val="tx1"/>
            </a:solidFill>
            <a:round/>
            <a:headEnd type="oval" w="med" len="med"/>
            <a:tailEnd type="oval" w="med" len="med"/>
          </a:ln>
        </p:spPr>
        <p:txBody>
          <a:bodyPr wrap="none" anchor="ctr"/>
          <a:lstStyle/>
          <a:p>
            <a:endParaRPr lang="zh-CN" altLang="en-US"/>
          </a:p>
        </p:txBody>
      </p:sp>
      <p:sp>
        <p:nvSpPr>
          <p:cNvPr id="22538" name="Text Box 12"/>
          <p:cNvSpPr txBox="1">
            <a:spLocks noChangeArrowheads="1"/>
          </p:cNvSpPr>
          <p:nvPr/>
        </p:nvSpPr>
        <p:spPr bwMode="auto">
          <a:xfrm>
            <a:off x="120650" y="3927475"/>
            <a:ext cx="1349375" cy="457200"/>
          </a:xfrm>
          <a:prstGeom prst="rect">
            <a:avLst/>
          </a:prstGeom>
          <a:noFill/>
          <a:ln w="9525">
            <a:noFill/>
            <a:miter lim="800000"/>
            <a:headEnd/>
            <a:tailEnd/>
          </a:ln>
        </p:spPr>
        <p:txBody>
          <a:bodyPr wrap="none">
            <a:spAutoFit/>
          </a:bodyPr>
          <a:lstStyle/>
          <a:p>
            <a:r>
              <a:rPr lang="en-US" altLang="zh-CN" sz="2400" u="sng">
                <a:solidFill>
                  <a:schemeClr val="hlink"/>
                </a:solidFill>
                <a:latin typeface="Times New Roman" pitchFamily="18" charset="0"/>
              </a:rPr>
              <a:t>Example:</a:t>
            </a:r>
          </a:p>
        </p:txBody>
      </p:sp>
      <p:sp>
        <p:nvSpPr>
          <p:cNvPr id="22539" name="Text Box 13"/>
          <p:cNvSpPr txBox="1">
            <a:spLocks noChangeArrowheads="1"/>
          </p:cNvSpPr>
          <p:nvPr/>
        </p:nvSpPr>
        <p:spPr bwMode="auto">
          <a:xfrm>
            <a:off x="5851525" y="4156075"/>
            <a:ext cx="2844800" cy="822325"/>
          </a:xfrm>
          <a:prstGeom prst="rect">
            <a:avLst/>
          </a:prstGeom>
          <a:noFill/>
          <a:ln w="9525">
            <a:noFill/>
            <a:miter lim="800000"/>
            <a:headEnd/>
            <a:tailEnd/>
          </a:ln>
        </p:spPr>
        <p:txBody>
          <a:bodyPr wrap="none">
            <a:spAutoFit/>
          </a:bodyPr>
          <a:lstStyle/>
          <a:p>
            <a:r>
              <a:rPr lang="en-US" altLang="zh-CN" sz="2400">
                <a:solidFill>
                  <a:srgbClr val="CC3300"/>
                </a:solidFill>
                <a:latin typeface="Times New Roman" pitchFamily="18" charset="0"/>
              </a:rPr>
              <a:t>Activities in each line</a:t>
            </a:r>
          </a:p>
          <a:p>
            <a:r>
              <a:rPr lang="en-US" altLang="zh-CN" sz="2400">
                <a:solidFill>
                  <a:srgbClr val="CC3300"/>
                </a:solidFill>
                <a:latin typeface="Times New Roman" pitchFamily="18" charset="0"/>
              </a:rPr>
              <a:t>are compatible.</a:t>
            </a:r>
          </a:p>
        </p:txBody>
      </p:sp>
      <p:sp>
        <p:nvSpPr>
          <p:cNvPr id="22540" name="Text Box 15"/>
          <p:cNvSpPr txBox="1">
            <a:spLocks noChangeArrowheads="1"/>
          </p:cNvSpPr>
          <p:nvPr/>
        </p:nvSpPr>
        <p:spPr bwMode="auto">
          <a:xfrm>
            <a:off x="1219200" y="53340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1</a:t>
            </a:r>
          </a:p>
        </p:txBody>
      </p:sp>
      <p:sp>
        <p:nvSpPr>
          <p:cNvPr id="22541" name="Text Box 15"/>
          <p:cNvSpPr txBox="1">
            <a:spLocks noChangeArrowheads="1"/>
          </p:cNvSpPr>
          <p:nvPr/>
        </p:nvSpPr>
        <p:spPr bwMode="auto">
          <a:xfrm>
            <a:off x="1905000" y="43434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2</a:t>
            </a:r>
          </a:p>
        </p:txBody>
      </p:sp>
      <p:sp>
        <p:nvSpPr>
          <p:cNvPr id="22542" name="Text Box 15"/>
          <p:cNvSpPr txBox="1">
            <a:spLocks noChangeArrowheads="1"/>
          </p:cNvSpPr>
          <p:nvPr/>
        </p:nvSpPr>
        <p:spPr bwMode="auto">
          <a:xfrm>
            <a:off x="2438400" y="48768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3</a:t>
            </a:r>
          </a:p>
        </p:txBody>
      </p:sp>
      <p:sp>
        <p:nvSpPr>
          <p:cNvPr id="22543" name="Text Box 15"/>
          <p:cNvSpPr txBox="1">
            <a:spLocks noChangeArrowheads="1"/>
          </p:cNvSpPr>
          <p:nvPr/>
        </p:nvSpPr>
        <p:spPr bwMode="auto">
          <a:xfrm>
            <a:off x="3124200" y="53340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4</a:t>
            </a:r>
          </a:p>
        </p:txBody>
      </p:sp>
      <p:sp>
        <p:nvSpPr>
          <p:cNvPr id="22544" name="Text Box 15"/>
          <p:cNvSpPr txBox="1">
            <a:spLocks noChangeArrowheads="1"/>
          </p:cNvSpPr>
          <p:nvPr/>
        </p:nvSpPr>
        <p:spPr bwMode="auto">
          <a:xfrm>
            <a:off x="5715000" y="48768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6</a:t>
            </a:r>
          </a:p>
        </p:txBody>
      </p:sp>
      <p:sp>
        <p:nvSpPr>
          <p:cNvPr id="22545" name="Text Box 15"/>
          <p:cNvSpPr txBox="1">
            <a:spLocks noChangeArrowheads="1"/>
          </p:cNvSpPr>
          <p:nvPr/>
        </p:nvSpPr>
        <p:spPr bwMode="auto">
          <a:xfrm>
            <a:off x="4267200" y="43434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5</a:t>
            </a:r>
          </a:p>
        </p:txBody>
      </p:sp>
      <p:sp>
        <p:nvSpPr>
          <p:cNvPr id="22546" name="Text Box 15"/>
          <p:cNvSpPr txBox="1">
            <a:spLocks noChangeArrowheads="1"/>
          </p:cNvSpPr>
          <p:nvPr/>
        </p:nvSpPr>
        <p:spPr bwMode="auto">
          <a:xfrm>
            <a:off x="6781800" y="5334000"/>
            <a:ext cx="368300" cy="461963"/>
          </a:xfrm>
          <a:prstGeom prst="rect">
            <a:avLst/>
          </a:prstGeom>
          <a:noFill/>
          <a:ln w="9525">
            <a:noFill/>
            <a:miter lim="800000"/>
            <a:headEnd/>
            <a:tailEnd/>
          </a:ln>
        </p:spPr>
        <p:txBody>
          <a:bodyPr wrap="none">
            <a:spAutoFit/>
          </a:bodyPr>
          <a:lstStyle/>
          <a:p>
            <a:r>
              <a:rPr lang="en-US" altLang="zh-CN" sz="2400" b="1" u="sng">
                <a:solidFill>
                  <a:schemeClr val="accent1"/>
                </a:solidFill>
                <a:latin typeface="Courier New" pitchFamily="49" charset="0"/>
              </a:rPr>
              <a:t>7</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(15)</a:t>
            </a:r>
          </a:p>
        </p:txBody>
      </p:sp>
      <p:sp>
        <p:nvSpPr>
          <p:cNvPr id="72706"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2707"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a:t>
            </a:r>
            <a:r>
              <a:rPr lang="en-US" altLang="zh-CN" sz="2000" u="sng">
                <a:solidFill>
                  <a:srgbClr val="FF0000"/>
                </a:solidFill>
                <a:latin typeface="Times New Roman" pitchFamily="18" charset="0"/>
              </a:rPr>
              <a:t>else</a:t>
            </a:r>
            <a:endParaRPr lang="en-US" altLang="zh-CN" sz="2000" u="sng">
              <a:latin typeface="Times New Roman" pitchFamily="18" charset="0"/>
            </a:endParaRPr>
          </a:p>
          <a:p>
            <a:r>
              <a:rPr lang="en-US" altLang="zh-CN" sz="2000" u="sng">
                <a:latin typeface="Times New Roman" pitchFamily="18" charset="0"/>
              </a:rPr>
              <a:t>            </a:t>
            </a:r>
            <a:r>
              <a:rPr lang="en-US" altLang="zh-CN" sz="2000" b="1" u="sng">
                <a:latin typeface="Times New Roman" pitchFamily="18" charset="0"/>
              </a:rPr>
              <a:t>B[i,w] = B[i-1,w]</a:t>
            </a:r>
            <a:endParaRPr lang="en-US" altLang="zh-CN" sz="2000" u="sng">
              <a:latin typeface="Times New Roman" pitchFamily="18" charset="0"/>
            </a:endParaRP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2708"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09"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2710"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2711"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2712"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2713"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2714"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2715"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2716"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7"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8"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19"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0"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2721"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2"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3"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4"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5"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6"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7"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2728"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29"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0"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1"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2"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33"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2734"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2735"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36"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2737"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2738"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39"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0"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1"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2"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3"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p>
          <a:p>
            <a:pPr>
              <a:lnSpc>
                <a:spcPct val="110000"/>
              </a:lnSpc>
            </a:pPr>
            <a:r>
              <a:rPr lang="en-US" altLang="zh-CN" sz="2800" u="sng">
                <a:latin typeface="Times New Roman" pitchFamily="18" charset="0"/>
              </a:rPr>
              <a:t>w- w</a:t>
            </a:r>
            <a:r>
              <a:rPr lang="en-US" altLang="zh-CN" sz="2800" u="sng" baseline="-25000">
                <a:latin typeface="Times New Roman" pitchFamily="18" charset="0"/>
              </a:rPr>
              <a:t>i</a:t>
            </a:r>
            <a:r>
              <a:rPr lang="en-US" altLang="zh-CN" sz="2800" u="sng">
                <a:latin typeface="Times New Roman" pitchFamily="18" charset="0"/>
              </a:rPr>
              <a:t>=1</a:t>
            </a:r>
          </a:p>
        </p:txBody>
      </p:sp>
      <p:sp>
        <p:nvSpPr>
          <p:cNvPr id="72744"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2745"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46"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7"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2748"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49"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0"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1"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2"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2753"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2754"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2755"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56"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162874" name="Line 58"/>
          <p:cNvSpPr>
            <a:spLocks noChangeShapeType="1"/>
          </p:cNvSpPr>
          <p:nvPr/>
        </p:nvSpPr>
        <p:spPr bwMode="auto">
          <a:xfrm>
            <a:off x="4038600" y="4038600"/>
            <a:ext cx="3810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2758"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162876" name="Text Box 6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7</a:t>
            </a:r>
            <a:endParaRPr lang="en-US" altLang="zh-CN" sz="2400" u="sng">
              <a:latin typeface="Times New Roman" pitchFamily="18" charset="0"/>
            </a:endParaRPr>
          </a:p>
        </p:txBody>
      </p:sp>
      <p:sp>
        <p:nvSpPr>
          <p:cNvPr id="72760" name="Text Box 61"/>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61" name="Text Box 62"/>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62" name="Text Box 63"/>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2763" name="Text Box 64"/>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74" grpId="0" animBg="1"/>
      <p:bldP spid="16287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(16)</a:t>
            </a:r>
          </a:p>
        </p:txBody>
      </p:sp>
      <p:sp>
        <p:nvSpPr>
          <p:cNvPr id="73730"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3731"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w</a:t>
            </a:r>
            <a:r>
              <a:rPr lang="en-US" altLang="zh-CN" sz="2000" u="sng" baseline="-25000">
                <a:latin typeface="Times New Roman" pitchFamily="18" charset="0"/>
              </a:rPr>
              <a:t>i</a:t>
            </a:r>
            <a:r>
              <a:rPr lang="en-US" altLang="zh-CN" sz="2000" u="sng">
                <a:latin typeface="Times New Roman" pitchFamily="18" charset="0"/>
              </a:rPr>
              <a:t> &lt;= w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else</a:t>
            </a:r>
          </a:p>
          <a:p>
            <a:r>
              <a:rPr lang="en-US" altLang="zh-CN" sz="2000" u="sng">
                <a:latin typeface="Times New Roman" pitchFamily="18" charset="0"/>
              </a:rPr>
              <a:t>            B[i,w] = B[i-1,w]</a:t>
            </a:r>
          </a:p>
          <a:p>
            <a:r>
              <a:rPr lang="en-US" altLang="zh-CN" sz="2000" u="sng">
                <a:latin typeface="Times New Roman" pitchFamily="18" charset="0"/>
              </a:rPr>
              <a:t>    </a:t>
            </a:r>
            <a:r>
              <a:rPr lang="en-US" altLang="zh-CN" sz="2000" u="sng">
                <a:solidFill>
                  <a:srgbClr val="FF0000"/>
                </a:solidFill>
                <a:latin typeface="Times New Roman" pitchFamily="18" charset="0"/>
              </a:rPr>
              <a:t>else </a:t>
            </a:r>
            <a:r>
              <a:rPr lang="en-US" altLang="zh-CN" sz="2000" b="1" u="sng">
                <a:latin typeface="Times New Roman" pitchFamily="18" charset="0"/>
              </a:rPr>
              <a:t>B[i,w] = B[i-1,w]</a:t>
            </a:r>
            <a:r>
              <a:rPr lang="en-US" altLang="zh-CN" sz="2000" u="sng">
                <a:latin typeface="Times New Roman" pitchFamily="18" charset="0"/>
              </a:rPr>
              <a:t>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3732"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33"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3734"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3735"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3736"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3737"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3738"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3739"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3740"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1"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2"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3"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4"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3745"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6"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7"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8"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49"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50"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51"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3752"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53"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3754"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3755"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56"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57"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3758"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3759"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0"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3761"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3762"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63"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4"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5"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6"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67" name="Text Box 40"/>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1..4</a:t>
            </a:r>
          </a:p>
        </p:txBody>
      </p:sp>
      <p:sp>
        <p:nvSpPr>
          <p:cNvPr id="73768"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3769"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70"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1"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3772"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3"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4"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75"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76"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77"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3778"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3779"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80"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3781"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3782" name="Text Box 6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163901" name="Text Box 61"/>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0</a:t>
            </a:r>
          </a:p>
        </p:txBody>
      </p:sp>
      <p:sp>
        <p:nvSpPr>
          <p:cNvPr id="163902" name="Text Box 62"/>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3</a:t>
            </a:r>
          </a:p>
        </p:txBody>
      </p:sp>
      <p:sp>
        <p:nvSpPr>
          <p:cNvPr id="163903" name="Text Box 63"/>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4</a:t>
            </a:r>
          </a:p>
        </p:txBody>
      </p:sp>
      <p:sp>
        <p:nvSpPr>
          <p:cNvPr id="163904" name="Text Box 64"/>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5</a:t>
            </a:r>
          </a:p>
        </p:txBody>
      </p:sp>
      <p:sp>
        <p:nvSpPr>
          <p:cNvPr id="163905" name="Line 6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63906" name="Line 66"/>
          <p:cNvSpPr>
            <a:spLocks noChangeShapeType="1"/>
          </p:cNvSpPr>
          <p:nvPr/>
        </p:nvSpPr>
        <p:spPr bwMode="auto">
          <a:xfrm>
            <a:off x="4800600" y="26670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63907" name="Line 67"/>
          <p:cNvSpPr>
            <a:spLocks noChangeShapeType="1"/>
          </p:cNvSpPr>
          <p:nvPr/>
        </p:nvSpPr>
        <p:spPr bwMode="auto">
          <a:xfrm>
            <a:off x="4800600" y="31242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63908" name="Line 68"/>
          <p:cNvSpPr>
            <a:spLocks noChangeShapeType="1"/>
          </p:cNvSpPr>
          <p:nvPr/>
        </p:nvSpPr>
        <p:spPr bwMode="auto">
          <a:xfrm>
            <a:off x="4800600" y="35814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73791"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92"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93"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3794"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9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9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9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9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9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39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3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1" grpId="0" autoUpdateAnimBg="0"/>
      <p:bldP spid="163902" grpId="0" autoUpdateAnimBg="0"/>
      <p:bldP spid="163903" grpId="0" autoUpdateAnimBg="0"/>
      <p:bldP spid="163904" grpId="0" autoUpdateAnimBg="0"/>
      <p:bldP spid="163905" grpId="0" animBg="1"/>
      <p:bldP spid="163906" grpId="0" animBg="1"/>
      <p:bldP spid="163907" grpId="0" animBg="1"/>
      <p:bldP spid="16390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133600" y="304800"/>
            <a:ext cx="4953000" cy="609600"/>
          </a:xfrm>
        </p:spPr>
        <p:txBody>
          <a:bodyPr rtlCol="0"/>
          <a:lstStyle/>
          <a:p>
            <a:pPr fontAlgn="auto">
              <a:spcAft>
                <a:spcPts val="0"/>
              </a:spcAft>
              <a:defRPr/>
            </a:pPr>
            <a:r>
              <a:rPr lang="en-US" altLang="zh-CN" smtClean="0"/>
              <a:t>Example (17)</a:t>
            </a:r>
          </a:p>
        </p:txBody>
      </p:sp>
      <p:sp>
        <p:nvSpPr>
          <p:cNvPr id="74754"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endParaRPr lang="zh-CN" altLang="en-US"/>
          </a:p>
        </p:txBody>
      </p:sp>
      <p:sp>
        <p:nvSpPr>
          <p:cNvPr id="74755"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r>
              <a:rPr lang="en-US" altLang="zh-CN" sz="2000" u="sng">
                <a:latin typeface="Times New Roman" pitchFamily="18" charset="0"/>
              </a:rPr>
              <a:t>    if </a:t>
            </a:r>
            <a:r>
              <a:rPr lang="en-US" altLang="zh-CN" sz="2000" u="sng">
                <a:solidFill>
                  <a:srgbClr val="FF0000"/>
                </a:solidFill>
                <a:latin typeface="Times New Roman" pitchFamily="18" charset="0"/>
              </a:rPr>
              <a:t>w</a:t>
            </a:r>
            <a:r>
              <a:rPr lang="en-US" altLang="zh-CN" sz="2000" u="sng" baseline="-25000">
                <a:solidFill>
                  <a:srgbClr val="FF0000"/>
                </a:solidFill>
                <a:latin typeface="Times New Roman" pitchFamily="18" charset="0"/>
              </a:rPr>
              <a:t>i</a:t>
            </a:r>
            <a:r>
              <a:rPr lang="en-US" altLang="zh-CN" sz="2000" u="sng">
                <a:solidFill>
                  <a:srgbClr val="FF0000"/>
                </a:solidFill>
                <a:latin typeface="Times New Roman" pitchFamily="18" charset="0"/>
              </a:rPr>
              <a:t> &lt;= w</a:t>
            </a:r>
            <a:r>
              <a:rPr lang="en-US" altLang="zh-CN" sz="2000" u="sng">
                <a:latin typeface="Times New Roman" pitchFamily="18" charset="0"/>
              </a:rPr>
              <a:t> </a:t>
            </a:r>
            <a:r>
              <a:rPr lang="en-US" altLang="zh-CN" sz="2000" u="sng">
                <a:solidFill>
                  <a:srgbClr val="008000"/>
                </a:solidFill>
                <a:latin typeface="Times New Roman" pitchFamily="18" charset="0"/>
              </a:rPr>
              <a:t>// item i can be part of the solution</a:t>
            </a:r>
            <a:endParaRPr lang="en-US" altLang="zh-CN" sz="2000" u="sng">
              <a:latin typeface="Times New Roman" pitchFamily="18" charset="0"/>
            </a:endParaRPr>
          </a:p>
          <a:p>
            <a:r>
              <a:rPr lang="en-US" altLang="zh-CN" sz="2000" u="sng">
                <a:latin typeface="Times New Roman" pitchFamily="18" charset="0"/>
              </a:rPr>
              <a:t>        if b</a:t>
            </a:r>
            <a:r>
              <a:rPr lang="en-US" altLang="zh-CN" sz="2000" u="sng" baseline="-25000">
                <a:latin typeface="Times New Roman" pitchFamily="18" charset="0"/>
              </a:rPr>
              <a:t>i</a:t>
            </a:r>
            <a:r>
              <a:rPr lang="en-US" altLang="zh-CN" sz="2000" u="sng">
                <a:latin typeface="Times New Roman" pitchFamily="18" charset="0"/>
              </a:rPr>
              <a:t> + B[i-1,w-w</a:t>
            </a:r>
            <a:r>
              <a:rPr lang="en-US" altLang="zh-CN" sz="2000" u="sng" baseline="-25000">
                <a:latin typeface="Times New Roman" pitchFamily="18" charset="0"/>
              </a:rPr>
              <a:t>i</a:t>
            </a:r>
            <a:r>
              <a:rPr lang="en-US" altLang="zh-CN" sz="2000" u="sng">
                <a:latin typeface="Times New Roman" pitchFamily="18" charset="0"/>
              </a:rPr>
              <a:t>] &gt; B[i-1,w]</a:t>
            </a:r>
          </a:p>
          <a:p>
            <a:r>
              <a:rPr lang="en-US" altLang="zh-CN" sz="2000" u="sng">
                <a:latin typeface="Times New Roman" pitchFamily="18" charset="0"/>
              </a:rPr>
              <a:t>            B[i,w] = b</a:t>
            </a:r>
            <a:r>
              <a:rPr lang="en-US" altLang="zh-CN" sz="2000" u="sng" baseline="-25000">
                <a:latin typeface="Times New Roman" pitchFamily="18" charset="0"/>
              </a:rPr>
              <a:t>i</a:t>
            </a:r>
            <a:r>
              <a:rPr lang="en-US" altLang="zh-CN" sz="2000" u="sng">
                <a:latin typeface="Times New Roman" pitchFamily="18" charset="0"/>
              </a:rPr>
              <a:t> + B[i-1,w- w</a:t>
            </a:r>
            <a:r>
              <a:rPr lang="en-US" altLang="zh-CN" sz="2000" u="sng" baseline="-25000">
                <a:latin typeface="Times New Roman" pitchFamily="18" charset="0"/>
              </a:rPr>
              <a:t>i</a:t>
            </a:r>
            <a:r>
              <a:rPr lang="en-US" altLang="zh-CN" sz="2000" u="sng">
                <a:latin typeface="Times New Roman" pitchFamily="18" charset="0"/>
              </a:rPr>
              <a:t>]</a:t>
            </a:r>
          </a:p>
          <a:p>
            <a:r>
              <a:rPr lang="en-US" altLang="zh-CN" sz="2000" u="sng">
                <a:latin typeface="Times New Roman" pitchFamily="18" charset="0"/>
              </a:rPr>
              <a:t>        </a:t>
            </a:r>
            <a:r>
              <a:rPr lang="en-US" altLang="zh-CN" sz="2000" u="sng">
                <a:solidFill>
                  <a:srgbClr val="FF0000"/>
                </a:solidFill>
                <a:latin typeface="Times New Roman" pitchFamily="18" charset="0"/>
              </a:rPr>
              <a:t>else</a:t>
            </a:r>
            <a:endParaRPr lang="en-US" altLang="zh-CN" sz="2000" u="sng">
              <a:latin typeface="Times New Roman" pitchFamily="18" charset="0"/>
            </a:endParaRPr>
          </a:p>
          <a:p>
            <a:r>
              <a:rPr lang="en-US" altLang="zh-CN" sz="2000" u="sng">
                <a:latin typeface="Times New Roman" pitchFamily="18" charset="0"/>
              </a:rPr>
              <a:t>            </a:t>
            </a:r>
            <a:r>
              <a:rPr lang="en-US" altLang="zh-CN" sz="2000" b="1" u="sng">
                <a:solidFill>
                  <a:srgbClr val="FF0000"/>
                </a:solidFill>
                <a:latin typeface="Times New Roman" pitchFamily="18" charset="0"/>
              </a:rPr>
              <a:t>B[i,w] = B[i-1,w]</a:t>
            </a:r>
            <a:endParaRPr lang="en-US" altLang="zh-CN" sz="2000" u="sng">
              <a:latin typeface="Times New Roman" pitchFamily="18" charset="0"/>
            </a:endParaRPr>
          </a:p>
          <a:p>
            <a:r>
              <a:rPr lang="en-US" altLang="zh-CN" sz="2000" u="sng">
                <a:latin typeface="Times New Roman" pitchFamily="18" charset="0"/>
              </a:rPr>
              <a:t>    else B[i,w] = B[i-1,w]  </a:t>
            </a:r>
            <a:r>
              <a:rPr lang="en-US" altLang="zh-CN" sz="2000" u="sng">
                <a:solidFill>
                  <a:srgbClr val="008000"/>
                </a:solidFill>
                <a:latin typeface="Times New Roman" pitchFamily="18" charset="0"/>
              </a:rPr>
              <a:t>// w</a:t>
            </a:r>
            <a:r>
              <a:rPr lang="en-US" altLang="zh-CN" sz="2000" u="sng" baseline="-25000">
                <a:solidFill>
                  <a:srgbClr val="008000"/>
                </a:solidFill>
                <a:latin typeface="Times New Roman" pitchFamily="18" charset="0"/>
              </a:rPr>
              <a:t>i</a:t>
            </a:r>
            <a:r>
              <a:rPr lang="en-US" altLang="zh-CN" sz="2000" u="sng">
                <a:solidFill>
                  <a:srgbClr val="008000"/>
                </a:solidFill>
                <a:latin typeface="Times New Roman" pitchFamily="18" charset="0"/>
              </a:rPr>
              <a:t> &gt; w </a:t>
            </a:r>
            <a:endParaRPr lang="en-US" altLang="zh-CN" sz="2800" u="sng">
              <a:latin typeface="Times New Roman" pitchFamily="18" charset="0"/>
            </a:endParaRPr>
          </a:p>
        </p:txBody>
      </p:sp>
      <p:sp>
        <p:nvSpPr>
          <p:cNvPr id="74756"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57"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endParaRPr lang="zh-CN" altLang="en-US"/>
          </a:p>
        </p:txBody>
      </p:sp>
      <p:sp>
        <p:nvSpPr>
          <p:cNvPr id="74758"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endParaRPr lang="zh-CN" altLang="en-US"/>
          </a:p>
        </p:txBody>
      </p:sp>
      <p:sp>
        <p:nvSpPr>
          <p:cNvPr id="74759"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endParaRPr lang="zh-CN" altLang="en-US"/>
          </a:p>
        </p:txBody>
      </p:sp>
      <p:sp>
        <p:nvSpPr>
          <p:cNvPr id="74760"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endParaRPr lang="zh-CN" altLang="en-US"/>
          </a:p>
        </p:txBody>
      </p:sp>
      <p:sp>
        <p:nvSpPr>
          <p:cNvPr id="74761"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endParaRPr lang="zh-CN" altLang="en-US"/>
          </a:p>
        </p:txBody>
      </p:sp>
      <p:sp>
        <p:nvSpPr>
          <p:cNvPr id="74762"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endParaRPr lang="zh-CN" altLang="en-US"/>
          </a:p>
        </p:txBody>
      </p:sp>
      <p:sp>
        <p:nvSpPr>
          <p:cNvPr id="74763"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endParaRPr lang="zh-CN" altLang="en-US"/>
          </a:p>
        </p:txBody>
      </p:sp>
      <p:sp>
        <p:nvSpPr>
          <p:cNvPr id="74764"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5"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6"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7"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8"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endParaRPr lang="zh-CN" altLang="en-US"/>
          </a:p>
        </p:txBody>
      </p:sp>
      <p:sp>
        <p:nvSpPr>
          <p:cNvPr id="74769"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0"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1"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2"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3"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4"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5"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W</a:t>
            </a:r>
          </a:p>
        </p:txBody>
      </p:sp>
      <p:sp>
        <p:nvSpPr>
          <p:cNvPr id="74776"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77"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4778"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4779"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780"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781"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4782"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i</a:t>
            </a:r>
          </a:p>
        </p:txBody>
      </p:sp>
      <p:sp>
        <p:nvSpPr>
          <p:cNvPr id="74783"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84"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1</a:t>
            </a:r>
          </a:p>
        </p:txBody>
      </p:sp>
      <p:sp>
        <p:nvSpPr>
          <p:cNvPr id="74785"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2</a:t>
            </a:r>
          </a:p>
        </p:txBody>
      </p:sp>
      <p:sp>
        <p:nvSpPr>
          <p:cNvPr id="74786"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787"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88"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89"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0"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1"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a:lnSpc>
                <a:spcPct val="110000"/>
              </a:lnSpc>
            </a:pPr>
            <a:r>
              <a:rPr lang="en-US" altLang="zh-CN" sz="2800" u="sng">
                <a:latin typeface="Times New Roman" pitchFamily="18" charset="0"/>
              </a:rPr>
              <a:t>i=3</a:t>
            </a:r>
          </a:p>
          <a:p>
            <a:pPr>
              <a:lnSpc>
                <a:spcPct val="110000"/>
              </a:lnSpc>
            </a:pPr>
            <a:r>
              <a:rPr lang="en-US" altLang="zh-CN" sz="2800" u="sng">
                <a:latin typeface="Times New Roman" pitchFamily="18" charset="0"/>
              </a:rPr>
              <a:t>b</a:t>
            </a:r>
            <a:r>
              <a:rPr lang="en-US" altLang="zh-CN" sz="2800" u="sng" baseline="-25000">
                <a:latin typeface="Times New Roman" pitchFamily="18" charset="0"/>
              </a:rPr>
              <a:t>i</a:t>
            </a:r>
            <a:r>
              <a:rPr lang="en-US" altLang="zh-CN" sz="2800" u="sng">
                <a:latin typeface="Times New Roman" pitchFamily="18" charset="0"/>
              </a:rPr>
              <a:t>=5</a:t>
            </a:r>
          </a:p>
          <a:p>
            <a:pPr>
              <a:lnSpc>
                <a:spcPct val="110000"/>
              </a:lnSpc>
            </a:pPr>
            <a:r>
              <a:rPr lang="en-US" altLang="zh-CN" sz="2800" u="sng">
                <a:latin typeface="Times New Roman" pitchFamily="18" charset="0"/>
              </a:rPr>
              <a:t>w</a:t>
            </a:r>
            <a:r>
              <a:rPr lang="en-US" altLang="zh-CN" sz="2800" u="sng" baseline="-25000">
                <a:latin typeface="Times New Roman" pitchFamily="18" charset="0"/>
              </a:rPr>
              <a:t>i</a:t>
            </a:r>
            <a:r>
              <a:rPr lang="en-US" altLang="zh-CN" sz="2800" u="sng">
                <a:latin typeface="Times New Roman" pitchFamily="18" charset="0"/>
              </a:rPr>
              <a:t>=4</a:t>
            </a:r>
          </a:p>
          <a:p>
            <a:pPr>
              <a:lnSpc>
                <a:spcPct val="110000"/>
              </a:lnSpc>
            </a:pPr>
            <a:r>
              <a:rPr lang="en-US" altLang="zh-CN" sz="2800" u="sng">
                <a:latin typeface="Times New Roman" pitchFamily="18" charset="0"/>
              </a:rPr>
              <a:t>w=</a:t>
            </a:r>
            <a:r>
              <a:rPr lang="en-US" altLang="zh-CN" sz="2800" u="sng">
                <a:solidFill>
                  <a:srgbClr val="FF0000"/>
                </a:solidFill>
                <a:latin typeface="Times New Roman" pitchFamily="18" charset="0"/>
              </a:rPr>
              <a:t>5</a:t>
            </a:r>
          </a:p>
          <a:p>
            <a:pPr>
              <a:lnSpc>
                <a:spcPct val="110000"/>
              </a:lnSpc>
            </a:pPr>
            <a:endParaRPr lang="en-US" altLang="zh-CN" sz="2800" u="sng">
              <a:solidFill>
                <a:srgbClr val="FF0000"/>
              </a:solidFill>
              <a:latin typeface="Times New Roman" pitchFamily="18" charset="0"/>
            </a:endParaRPr>
          </a:p>
        </p:txBody>
      </p:sp>
      <p:sp>
        <p:nvSpPr>
          <p:cNvPr id="74792"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r>
              <a:rPr lang="en-US" altLang="zh-CN" sz="2800" u="sng">
                <a:latin typeface="Times New Roman" pitchFamily="18" charset="0"/>
              </a:rPr>
              <a:t>Items:</a:t>
            </a:r>
          </a:p>
          <a:p>
            <a:r>
              <a:rPr lang="en-US" altLang="zh-CN" sz="2800" u="sng">
                <a:latin typeface="Times New Roman" pitchFamily="18" charset="0"/>
              </a:rPr>
              <a:t>1: (2,3)</a:t>
            </a:r>
          </a:p>
          <a:p>
            <a:r>
              <a:rPr lang="en-US" altLang="zh-CN" sz="2800" u="sng">
                <a:latin typeface="Times New Roman" pitchFamily="18" charset="0"/>
              </a:rPr>
              <a:t>2: (3,4)</a:t>
            </a:r>
          </a:p>
          <a:p>
            <a:r>
              <a:rPr lang="en-US" altLang="zh-CN" sz="2800" u="sng">
                <a:latin typeface="Times New Roman" pitchFamily="18" charset="0"/>
              </a:rPr>
              <a:t>3: (4,5) </a:t>
            </a:r>
          </a:p>
          <a:p>
            <a:r>
              <a:rPr lang="en-US" altLang="zh-CN" sz="2800" u="sng">
                <a:latin typeface="Times New Roman" pitchFamily="18" charset="0"/>
              </a:rPr>
              <a:t>4: (5,6)</a:t>
            </a:r>
            <a:endParaRPr lang="en-US" altLang="zh-CN" sz="2400" u="sng">
              <a:latin typeface="Times New Roman" pitchFamily="18" charset="0"/>
            </a:endParaRPr>
          </a:p>
        </p:txBody>
      </p:sp>
      <p:sp>
        <p:nvSpPr>
          <p:cNvPr id="74793"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794"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5"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endParaRPr lang="zh-CN" altLang="en-US">
              <a:latin typeface="Calibri" pitchFamily="34" charset="0"/>
            </a:endParaRPr>
          </a:p>
        </p:txBody>
      </p:sp>
      <p:sp>
        <p:nvSpPr>
          <p:cNvPr id="74796"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7"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798"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799"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800"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801"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4802"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803"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04"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805" name="Text Box 58"/>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74806" name="Text Box 59"/>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7</a:t>
            </a:r>
          </a:p>
        </p:txBody>
      </p:sp>
      <p:sp>
        <p:nvSpPr>
          <p:cNvPr id="74807" name="Text Box 60"/>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0</a:t>
            </a:r>
          </a:p>
        </p:txBody>
      </p:sp>
      <p:sp>
        <p:nvSpPr>
          <p:cNvPr id="74808" name="Text Box 61"/>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09" name="Text Box 62"/>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4</a:t>
            </a:r>
          </a:p>
        </p:txBody>
      </p:sp>
      <p:sp>
        <p:nvSpPr>
          <p:cNvPr id="74810" name="Text Box 63"/>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5</a:t>
            </a:r>
          </a:p>
        </p:txBody>
      </p:sp>
      <p:sp>
        <p:nvSpPr>
          <p:cNvPr id="164931" name="Line 67"/>
          <p:cNvSpPr>
            <a:spLocks noChangeShapeType="1"/>
          </p:cNvSpPr>
          <p:nvPr/>
        </p:nvSpPr>
        <p:spPr bwMode="auto">
          <a:xfrm>
            <a:off x="4800600" y="4038600"/>
            <a:ext cx="457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64932" name="Text Box 68"/>
          <p:cNvSpPr txBox="1">
            <a:spLocks noChangeArrowheads="1"/>
          </p:cNvSpPr>
          <p:nvPr/>
        </p:nvSpPr>
        <p:spPr bwMode="auto">
          <a:xfrm>
            <a:off x="5334000" y="3810000"/>
            <a:ext cx="336550" cy="457200"/>
          </a:xfrm>
          <a:prstGeom prst="rect">
            <a:avLst/>
          </a:prstGeom>
          <a:noFill/>
          <a:ln w="9525">
            <a:noFill/>
            <a:miter lim="800000"/>
            <a:headEnd/>
            <a:tailEnd/>
          </a:ln>
        </p:spPr>
        <p:txBody>
          <a:bodyPr wrap="none">
            <a:spAutoFit/>
          </a:bodyPr>
          <a:lstStyle/>
          <a:p>
            <a:r>
              <a:rPr lang="en-US" altLang="zh-CN" sz="2400" b="1" u="sng">
                <a:solidFill>
                  <a:srgbClr val="FF0000"/>
                </a:solidFill>
                <a:latin typeface="Times New Roman" pitchFamily="18" charset="0"/>
              </a:rPr>
              <a:t>7</a:t>
            </a:r>
          </a:p>
        </p:txBody>
      </p:sp>
      <p:sp>
        <p:nvSpPr>
          <p:cNvPr id="74813"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14"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15"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
        <p:nvSpPr>
          <p:cNvPr id="74816"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r>
              <a:rPr lang="en-US" altLang="zh-CN" sz="2400" u="sng">
                <a:latin typeface="Times New Roman" pitchFamily="18" charset="0"/>
              </a:rPr>
              <a:t>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9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31" grpId="0" animBg="1"/>
      <p:bldP spid="16493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219200" y="228600"/>
            <a:ext cx="7772400" cy="838200"/>
          </a:xfrm>
        </p:spPr>
        <p:txBody>
          <a:bodyPr rtlCol="0"/>
          <a:lstStyle/>
          <a:p>
            <a:pPr fontAlgn="auto">
              <a:spcAft>
                <a:spcPts val="0"/>
              </a:spcAft>
              <a:defRPr/>
            </a:pPr>
            <a:r>
              <a:rPr lang="en-US" altLang="zh-CN" smtClean="0"/>
              <a:t>Comments</a:t>
            </a:r>
          </a:p>
        </p:txBody>
      </p:sp>
      <p:sp>
        <p:nvSpPr>
          <p:cNvPr id="61443" name="Rectangle 3"/>
          <p:cNvSpPr>
            <a:spLocks noGrp="1" noChangeArrowheads="1"/>
          </p:cNvSpPr>
          <p:nvPr>
            <p:ph type="body" idx="1"/>
          </p:nvPr>
        </p:nvSpPr>
        <p:spPr>
          <a:xfrm>
            <a:off x="1173163" y="1600200"/>
            <a:ext cx="7772400" cy="4495800"/>
          </a:xfrm>
        </p:spPr>
        <p:txBody>
          <a:bodyPr rtlCol="0">
            <a:normAutofit/>
          </a:bodyPr>
          <a:lstStyle/>
          <a:p>
            <a:pPr fontAlgn="auto">
              <a:spcAft>
                <a:spcPts val="0"/>
              </a:spcAft>
              <a:buFont typeface="Arial" pitchFamily="34" charset="0"/>
              <a:buChar char="•"/>
              <a:defRPr/>
            </a:pPr>
            <a:r>
              <a:rPr lang="en-US" altLang="zh-CN" smtClean="0"/>
              <a:t>This algorithm only finds the max possible value that can be carried in the knapsack</a:t>
            </a:r>
          </a:p>
          <a:p>
            <a:pPr fontAlgn="auto">
              <a:spcAft>
                <a:spcPts val="0"/>
              </a:spcAft>
              <a:buFont typeface="Arial" pitchFamily="34" charset="0"/>
              <a:buChar char="•"/>
              <a:defRPr/>
            </a:pPr>
            <a:r>
              <a:rPr lang="en-US" altLang="zh-CN" smtClean="0"/>
              <a:t>To know the items that make this maximum value, an addition to this algorithm is necessary</a:t>
            </a:r>
          </a:p>
          <a:p>
            <a:pPr fontAlgn="auto">
              <a:spcAft>
                <a:spcPts val="0"/>
              </a:spcAft>
              <a:buFont typeface="Arial" pitchFamily="34" charset="0"/>
              <a:buChar char="•"/>
              <a:defRPr/>
            </a:pPr>
            <a:r>
              <a:rPr lang="en-US" altLang="zh-CN" smtClean="0"/>
              <a:t>Please see LCS algorithm from the previous lecture for the example how to extract this data from the table we built</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rtlCol="0">
            <a:normAutofit/>
          </a:bodyPr>
          <a:lstStyle/>
          <a:p>
            <a:pPr eaLnBrk="1" fontAlgn="auto" hangingPunct="1">
              <a:spcAft>
                <a:spcPts val="0"/>
              </a:spcAft>
              <a:defRPr/>
            </a:pPr>
            <a:r>
              <a:rPr lang="en-US" altLang="zh-CN" dirty="0" smtClean="0"/>
              <a:t>Change-Making Problem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矩形 3"/>
          <p:cNvSpPr>
            <a:spLocks noChangeArrowheads="1"/>
          </p:cNvSpPr>
          <p:nvPr/>
        </p:nvSpPr>
        <p:spPr bwMode="auto">
          <a:xfrm>
            <a:off x="684213" y="612775"/>
            <a:ext cx="7416800" cy="5632450"/>
          </a:xfrm>
          <a:prstGeom prst="rect">
            <a:avLst/>
          </a:prstGeom>
          <a:noFill/>
          <a:ln w="9525">
            <a:noFill/>
            <a:miter lim="800000"/>
            <a:headEnd/>
            <a:tailEnd/>
          </a:ln>
        </p:spPr>
        <p:txBody>
          <a:bodyPr>
            <a:spAutoFit/>
          </a:bodyPr>
          <a:lstStyle/>
          <a:p>
            <a:r>
              <a:rPr lang="en-US" altLang="zh-CN" sz="2400"/>
              <a:t>Change-Making Problem</a:t>
            </a:r>
          </a:p>
          <a:p>
            <a:endParaRPr lang="en-US" altLang="zh-CN" sz="2400"/>
          </a:p>
          <a:p>
            <a:r>
              <a:rPr lang="en-US" altLang="zh-CN" sz="2400"/>
              <a:t>Finding the number of ways of making changes</a:t>
            </a:r>
          </a:p>
          <a:p>
            <a:r>
              <a:rPr lang="en-US" altLang="zh-CN" sz="2400"/>
              <a:t>for a particular amount of cents, </a:t>
            </a:r>
            <a:r>
              <a:rPr lang="en-US" altLang="zh-CN" sz="2400" i="1"/>
              <a:t>n, using a given</a:t>
            </a:r>
          </a:p>
          <a:p>
            <a:r>
              <a:rPr lang="en-US" altLang="zh-CN" sz="2400"/>
              <a:t>set of denominations C={c1…cd} (e.g, the US</a:t>
            </a:r>
          </a:p>
          <a:p>
            <a:r>
              <a:rPr lang="en-US" altLang="zh-CN" sz="2400"/>
              <a:t>coin system: {1, 5, 10, 25, 50, 100})</a:t>
            </a:r>
          </a:p>
          <a:p>
            <a:endParaRPr lang="en-US" altLang="zh-CN" sz="2400"/>
          </a:p>
          <a:p>
            <a:r>
              <a:rPr lang="en-US" altLang="zh-CN" sz="2400"/>
              <a:t>– An example: n = 4,C = {1,2,3}, solutions: {1,1,1,1},</a:t>
            </a:r>
          </a:p>
          <a:p>
            <a:r>
              <a:rPr lang="en-US" altLang="zh-CN" sz="2400"/>
              <a:t>{1,1,2},{2,2},{1,3}.</a:t>
            </a:r>
          </a:p>
          <a:p>
            <a:r>
              <a:rPr lang="en-US" altLang="zh-CN" sz="2400"/>
              <a:t> </a:t>
            </a:r>
            <a:r>
              <a:rPr lang="en-US" altLang="zh-CN" sz="2400">
                <a:solidFill>
                  <a:srgbClr val="FF0000"/>
                </a:solidFill>
              </a:rPr>
              <a:t>Minimizing the number of coins </a:t>
            </a:r>
            <a:r>
              <a:rPr lang="en-US" altLang="zh-CN" sz="2400"/>
              <a:t>returned for a</a:t>
            </a:r>
          </a:p>
          <a:p>
            <a:r>
              <a:rPr lang="en-US" altLang="zh-CN" sz="2400"/>
              <a:t>particular quantity of change </a:t>
            </a:r>
            <a:r>
              <a:rPr lang="en-US" altLang="zh-CN" sz="2400" b="1"/>
              <a:t>(available coins</a:t>
            </a:r>
          </a:p>
          <a:p>
            <a:r>
              <a:rPr lang="en-US" altLang="zh-CN" sz="2400" b="1"/>
              <a:t>{1, 5, 10, 25})</a:t>
            </a:r>
          </a:p>
          <a:p>
            <a:r>
              <a:rPr lang="en-US" altLang="zh-CN" sz="2400"/>
              <a:t>– 30 Cents (solution: 25 + 2, two coins)</a:t>
            </a:r>
          </a:p>
          <a:p>
            <a:r>
              <a:rPr lang="en-US" altLang="zh-CN" sz="2400"/>
              <a:t>– 67 Cents ?</a:t>
            </a:r>
          </a:p>
          <a:p>
            <a:r>
              <a:rPr lang="en-US" altLang="zh-CN" sz="2400"/>
              <a:t> 17 cents given denominations = {1, 2, 3, 4}?</a:t>
            </a:r>
            <a:endParaRPr lang="zh-CN" altLang="en-US" sz="2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Picture 2"/>
          <p:cNvPicPr>
            <a:picLocks noChangeAspect="1" noChangeArrowheads="1"/>
          </p:cNvPicPr>
          <p:nvPr/>
        </p:nvPicPr>
        <p:blipFill>
          <a:blip r:embed="rId2"/>
          <a:srcRect/>
          <a:stretch>
            <a:fillRect/>
          </a:stretch>
        </p:blipFill>
        <p:spPr bwMode="auto">
          <a:xfrm>
            <a:off x="611188" y="333375"/>
            <a:ext cx="7632700" cy="6048375"/>
          </a:xfrm>
          <a:prstGeom prst="rect">
            <a:avLst/>
          </a:prstGeom>
          <a:noFill/>
          <a:ln w="9525">
            <a:noFill/>
            <a:miter lim="800000"/>
            <a:headEnd/>
            <a:tailEnd/>
          </a:ln>
        </p:spPr>
      </p:pic>
      <p:sp>
        <p:nvSpPr>
          <p:cNvPr id="78851" name="Line 3"/>
          <p:cNvSpPr>
            <a:spLocks noChangeShapeType="1"/>
          </p:cNvSpPr>
          <p:nvPr/>
        </p:nvSpPr>
        <p:spPr bwMode="auto">
          <a:xfrm>
            <a:off x="1763713" y="3357563"/>
            <a:ext cx="4176712" cy="0"/>
          </a:xfrm>
          <a:prstGeom prst="line">
            <a:avLst/>
          </a:prstGeom>
          <a:noFill/>
          <a:ln w="9525">
            <a:solidFill>
              <a:srgbClr val="FF0000"/>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2"/>
          <p:cNvPicPr>
            <a:picLocks noChangeAspect="1" noChangeArrowheads="1"/>
          </p:cNvPicPr>
          <p:nvPr/>
        </p:nvPicPr>
        <p:blipFill>
          <a:blip r:embed="rId2"/>
          <a:srcRect/>
          <a:stretch>
            <a:fillRect/>
          </a:stretch>
        </p:blipFill>
        <p:spPr bwMode="auto">
          <a:xfrm>
            <a:off x="900113" y="188913"/>
            <a:ext cx="7848600" cy="626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Oval 4"/>
          <p:cNvSpPr>
            <a:spLocks noChangeArrowheads="1"/>
          </p:cNvSpPr>
          <p:nvPr/>
        </p:nvSpPr>
        <p:spPr bwMode="auto">
          <a:xfrm>
            <a:off x="1908175" y="2852738"/>
            <a:ext cx="215900" cy="14398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pic>
        <p:nvPicPr>
          <p:cNvPr id="80897" name="Picture 2"/>
          <p:cNvPicPr>
            <a:picLocks noChangeAspect="1" noChangeArrowheads="1"/>
          </p:cNvPicPr>
          <p:nvPr/>
        </p:nvPicPr>
        <p:blipFill>
          <a:blip r:embed="rId2"/>
          <a:srcRect/>
          <a:stretch>
            <a:fillRect/>
          </a:stretch>
        </p:blipFill>
        <p:spPr bwMode="auto">
          <a:xfrm>
            <a:off x="1042988" y="476250"/>
            <a:ext cx="7632700" cy="5905500"/>
          </a:xfrm>
          <a:prstGeom prst="rect">
            <a:avLst/>
          </a:prstGeom>
          <a:noFill/>
          <a:ln w="9525">
            <a:noFill/>
            <a:miter lim="800000"/>
            <a:headEnd/>
            <a:tailEnd/>
          </a:ln>
        </p:spPr>
      </p:pic>
      <p:sp>
        <p:nvSpPr>
          <p:cNvPr id="80899" name="Line 3"/>
          <p:cNvSpPr>
            <a:spLocks noChangeShapeType="1"/>
          </p:cNvSpPr>
          <p:nvPr/>
        </p:nvSpPr>
        <p:spPr bwMode="auto">
          <a:xfrm>
            <a:off x="2916238" y="1700213"/>
            <a:ext cx="3455987" cy="0"/>
          </a:xfrm>
          <a:prstGeom prst="line">
            <a:avLst/>
          </a:prstGeom>
          <a:noFill/>
          <a:ln w="9525">
            <a:solidFill>
              <a:schemeClr val="hlink"/>
            </a:solidFill>
            <a:round/>
            <a:headEnd/>
            <a:tailEnd/>
          </a:ln>
          <a:effectLst/>
        </p:spPr>
        <p:txBody>
          <a:bodyPr/>
          <a:lstStyle/>
          <a:p>
            <a:endParaRPr lang="zh-CN" altLang="en-US"/>
          </a:p>
        </p:txBody>
      </p:sp>
      <p:sp>
        <p:nvSpPr>
          <p:cNvPr id="80901" name="Text Box 5"/>
          <p:cNvSpPr txBox="1">
            <a:spLocks noChangeArrowheads="1"/>
          </p:cNvSpPr>
          <p:nvPr/>
        </p:nvSpPr>
        <p:spPr bwMode="auto">
          <a:xfrm>
            <a:off x="5795963" y="3089275"/>
            <a:ext cx="2879725" cy="915988"/>
          </a:xfrm>
          <a:prstGeom prst="rect">
            <a:avLst/>
          </a:prstGeom>
          <a:noFill/>
          <a:ln w="9525">
            <a:noFill/>
            <a:miter lim="800000"/>
            <a:headEnd/>
            <a:tailEnd/>
          </a:ln>
          <a:effectLst/>
        </p:spPr>
        <p:txBody>
          <a:bodyPr>
            <a:spAutoFit/>
          </a:bodyPr>
          <a:lstStyle/>
          <a:p>
            <a:pPr>
              <a:spcBef>
                <a:spcPct val="50000"/>
              </a:spcBef>
            </a:pPr>
            <a:r>
              <a:rPr lang="zh-CN" altLang="en-US">
                <a:solidFill>
                  <a:schemeClr val="hlink"/>
                </a:solidFill>
              </a:rPr>
              <a:t>尝试性的选择</a:t>
            </a:r>
            <a:r>
              <a:rPr lang="en-US" altLang="zh-CN">
                <a:solidFill>
                  <a:schemeClr val="hlink"/>
                </a:solidFill>
              </a:rPr>
              <a:t>1,5,10,25</a:t>
            </a:r>
            <a:r>
              <a:rPr lang="zh-CN" altLang="en-US">
                <a:solidFill>
                  <a:schemeClr val="hlink"/>
                </a:solidFill>
              </a:rPr>
              <a:t>为首次选择，递归求解剩余规模问题</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1" name="Picture 2"/>
          <p:cNvPicPr>
            <a:picLocks noChangeAspect="1" noChangeArrowheads="1"/>
          </p:cNvPicPr>
          <p:nvPr/>
        </p:nvPicPr>
        <p:blipFill>
          <a:blip r:embed="rId2"/>
          <a:srcRect/>
          <a:stretch>
            <a:fillRect/>
          </a:stretch>
        </p:blipFill>
        <p:spPr bwMode="auto">
          <a:xfrm>
            <a:off x="684213" y="333375"/>
            <a:ext cx="8064500" cy="6048375"/>
          </a:xfrm>
          <a:prstGeom prst="rect">
            <a:avLst/>
          </a:prstGeom>
          <a:noFill/>
          <a:ln w="9525">
            <a:noFill/>
            <a:miter lim="800000"/>
            <a:headEnd/>
            <a:tailEnd/>
          </a:ln>
        </p:spPr>
      </p:pic>
      <p:sp>
        <p:nvSpPr>
          <p:cNvPr id="81923" name="Line 3"/>
          <p:cNvSpPr>
            <a:spLocks noChangeShapeType="1"/>
          </p:cNvSpPr>
          <p:nvPr/>
        </p:nvSpPr>
        <p:spPr bwMode="auto">
          <a:xfrm>
            <a:off x="1763713" y="5373688"/>
            <a:ext cx="1512887" cy="0"/>
          </a:xfrm>
          <a:prstGeom prst="line">
            <a:avLst/>
          </a:prstGeom>
          <a:noFill/>
          <a:ln w="9525">
            <a:solidFill>
              <a:schemeClr val="hlink"/>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Optimal Substructure</a:t>
            </a:r>
          </a:p>
        </p:txBody>
      </p:sp>
      <p:sp>
        <p:nvSpPr>
          <p:cNvPr id="17411" name="Rectangle 3"/>
          <p:cNvSpPr>
            <a:spLocks noGrp="1" noChangeArrowheads="1"/>
          </p:cNvSpPr>
          <p:nvPr>
            <p:ph type="body" idx="1"/>
          </p:nvPr>
        </p:nvSpPr>
        <p:spPr>
          <a:xfrm>
            <a:off x="228600" y="990600"/>
            <a:ext cx="8686800" cy="5410200"/>
          </a:xfrm>
        </p:spPr>
        <p:txBody>
          <a:bodyPr rtlCol="0">
            <a:normAutofit lnSpcReduction="10000"/>
          </a:bodyPr>
          <a:lstStyle/>
          <a:p>
            <a:pPr fontAlgn="auto">
              <a:spcAft>
                <a:spcPts val="0"/>
              </a:spcAft>
              <a:buFont typeface="Arial" pitchFamily="34" charset="0"/>
              <a:buChar char="•"/>
              <a:defRPr/>
            </a:pPr>
            <a:r>
              <a:rPr lang="en-US" altLang="zh-CN" smtClean="0"/>
              <a:t>Assume activities are sorted by finishing times.</a:t>
            </a:r>
          </a:p>
          <a:p>
            <a:pPr lvl="1" fontAlgn="auto">
              <a:spcAft>
                <a:spcPts val="0"/>
              </a:spcAft>
              <a:buFont typeface="Arial" pitchFamily="34" charset="0"/>
              <a:buChar char="–"/>
              <a:defRPr/>
            </a:pPr>
            <a:r>
              <a:rPr lang="en-US" altLang="zh-CN" i="1" smtClean="0">
                <a:solidFill>
                  <a:srgbClr val="CC3300"/>
                </a:solidFill>
              </a:rPr>
              <a:t>f</a:t>
            </a:r>
            <a:r>
              <a:rPr lang="en-US" altLang="zh-CN" baseline="-25000" smtClean="0">
                <a:solidFill>
                  <a:srgbClr val="CC3300"/>
                </a:solidFill>
              </a:rPr>
              <a:t>1</a:t>
            </a:r>
            <a:r>
              <a:rPr lang="en-US" altLang="zh-CN" smtClean="0">
                <a:solidFill>
                  <a:srgbClr val="CC3300"/>
                </a:solidFill>
              </a:rPr>
              <a:t> </a:t>
            </a:r>
            <a:r>
              <a:rPr lang="en-US" altLang="zh-CN" smtClean="0">
                <a:solidFill>
                  <a:srgbClr val="CC3300"/>
                </a:solidFill>
                <a:sym typeface="Symbol" pitchFamily="18" charset="2"/>
              </a:rPr>
              <a:t> </a:t>
            </a:r>
            <a:r>
              <a:rPr lang="en-US" altLang="zh-CN" i="1" smtClean="0">
                <a:solidFill>
                  <a:srgbClr val="CC3300"/>
                </a:solidFill>
              </a:rPr>
              <a:t>f</a:t>
            </a:r>
            <a:r>
              <a:rPr lang="en-US" altLang="zh-CN" baseline="-25000" smtClean="0">
                <a:solidFill>
                  <a:srgbClr val="CC3300"/>
                </a:solidFill>
              </a:rPr>
              <a:t>2</a:t>
            </a:r>
            <a:r>
              <a:rPr lang="en-US" altLang="zh-CN" smtClean="0">
                <a:solidFill>
                  <a:srgbClr val="CC3300"/>
                </a:solidFill>
              </a:rPr>
              <a:t> </a:t>
            </a:r>
            <a:r>
              <a:rPr lang="en-US" altLang="zh-CN" smtClean="0">
                <a:solidFill>
                  <a:srgbClr val="CC3300"/>
                </a:solidFill>
                <a:sym typeface="Symbol" pitchFamily="18" charset="2"/>
              </a:rPr>
              <a:t> …  </a:t>
            </a:r>
            <a:r>
              <a:rPr lang="en-US" altLang="zh-CN" i="1" smtClean="0">
                <a:solidFill>
                  <a:srgbClr val="CC3300"/>
                </a:solidFill>
              </a:rPr>
              <a:t>f</a:t>
            </a:r>
            <a:r>
              <a:rPr lang="en-US" altLang="zh-CN" baseline="-25000" smtClean="0">
                <a:solidFill>
                  <a:srgbClr val="CC3300"/>
                </a:solidFill>
              </a:rPr>
              <a:t>n</a:t>
            </a:r>
            <a:r>
              <a:rPr lang="en-US" altLang="zh-CN" smtClean="0"/>
              <a:t>.</a:t>
            </a:r>
            <a:endParaRPr lang="en-US" altLang="zh-CN" i="1" smtClean="0"/>
          </a:p>
          <a:p>
            <a:pPr fontAlgn="auto">
              <a:spcAft>
                <a:spcPts val="0"/>
              </a:spcAft>
              <a:buFont typeface="Arial" pitchFamily="34" charset="0"/>
              <a:buChar char="•"/>
              <a:defRPr/>
            </a:pPr>
            <a:r>
              <a:rPr lang="en-US" altLang="zh-CN" smtClean="0"/>
              <a:t>Suppose an optimal solution includes activity </a:t>
            </a:r>
            <a:r>
              <a:rPr lang="en-US" altLang="zh-CN" i="1" smtClean="0"/>
              <a:t>a</a:t>
            </a:r>
            <a:r>
              <a:rPr lang="en-US" altLang="zh-CN" baseline="-25000" smtClean="0"/>
              <a:t>k</a:t>
            </a:r>
            <a:r>
              <a:rPr lang="en-US" altLang="zh-CN" smtClean="0"/>
              <a:t>.</a:t>
            </a:r>
          </a:p>
          <a:p>
            <a:pPr lvl="1" fontAlgn="auto">
              <a:spcAft>
                <a:spcPts val="0"/>
              </a:spcAft>
              <a:buFont typeface="Arial" pitchFamily="34" charset="0"/>
              <a:buChar char="–"/>
              <a:defRPr/>
            </a:pPr>
            <a:r>
              <a:rPr lang="en-US" altLang="zh-CN" smtClean="0"/>
              <a:t>This generates two subproblems.</a:t>
            </a:r>
          </a:p>
          <a:p>
            <a:pPr lvl="1" fontAlgn="auto">
              <a:spcAft>
                <a:spcPts val="0"/>
              </a:spcAft>
              <a:buFont typeface="Arial" pitchFamily="34" charset="0"/>
              <a:buChar char="–"/>
              <a:defRPr/>
            </a:pPr>
            <a:r>
              <a:rPr lang="en-US" altLang="zh-CN" smtClean="0">
                <a:solidFill>
                  <a:srgbClr val="CC3300"/>
                </a:solidFill>
              </a:rPr>
              <a:t>Selecting from </a:t>
            </a:r>
            <a:r>
              <a:rPr lang="en-US" altLang="zh-CN" i="1" smtClean="0">
                <a:solidFill>
                  <a:srgbClr val="CC3300"/>
                </a:solidFill>
              </a:rPr>
              <a:t>a</a:t>
            </a:r>
            <a:r>
              <a:rPr lang="en-US" altLang="zh-CN" baseline="-25000" smtClean="0">
                <a:solidFill>
                  <a:srgbClr val="CC3300"/>
                </a:solidFill>
              </a:rPr>
              <a:t>1</a:t>
            </a:r>
            <a:r>
              <a:rPr lang="en-US" altLang="zh-CN" smtClean="0">
                <a:solidFill>
                  <a:srgbClr val="CC3300"/>
                </a:solidFill>
              </a:rPr>
              <a:t>, …, </a:t>
            </a:r>
            <a:r>
              <a:rPr lang="en-US" altLang="zh-CN" i="1" smtClean="0">
                <a:solidFill>
                  <a:srgbClr val="CC3300"/>
                </a:solidFill>
              </a:rPr>
              <a:t>a</a:t>
            </a:r>
            <a:r>
              <a:rPr lang="en-US" altLang="zh-CN" baseline="-25000" smtClean="0">
                <a:solidFill>
                  <a:srgbClr val="CC3300"/>
                </a:solidFill>
              </a:rPr>
              <a:t>k-1</a:t>
            </a:r>
            <a:r>
              <a:rPr lang="en-US" altLang="zh-CN" smtClean="0"/>
              <a:t>, activities compatible with one another, and </a:t>
            </a:r>
            <a:r>
              <a:rPr lang="en-US" altLang="zh-CN" smtClean="0">
                <a:solidFill>
                  <a:schemeClr val="hlink"/>
                </a:solidFill>
              </a:rPr>
              <a:t>that finish before </a:t>
            </a:r>
            <a:r>
              <a:rPr lang="en-US" altLang="zh-CN" i="1" smtClean="0">
                <a:solidFill>
                  <a:schemeClr val="hlink"/>
                </a:solidFill>
              </a:rPr>
              <a:t>a</a:t>
            </a:r>
            <a:r>
              <a:rPr lang="en-US" altLang="zh-CN" baseline="-25000" smtClean="0">
                <a:solidFill>
                  <a:schemeClr val="hlink"/>
                </a:solidFill>
              </a:rPr>
              <a:t>k</a:t>
            </a:r>
            <a:r>
              <a:rPr lang="en-US" altLang="zh-CN" smtClean="0">
                <a:solidFill>
                  <a:schemeClr val="hlink"/>
                </a:solidFill>
              </a:rPr>
              <a:t> starts</a:t>
            </a:r>
            <a:r>
              <a:rPr lang="en-US" altLang="zh-CN" smtClean="0"/>
              <a:t> (compatible with </a:t>
            </a:r>
            <a:r>
              <a:rPr lang="en-US" altLang="zh-CN" i="1" smtClean="0"/>
              <a:t>a</a:t>
            </a:r>
            <a:r>
              <a:rPr lang="en-US" altLang="zh-CN" baseline="-25000" smtClean="0"/>
              <a:t>k</a:t>
            </a:r>
            <a:r>
              <a:rPr lang="en-US" altLang="zh-CN" smtClean="0"/>
              <a:t>).</a:t>
            </a:r>
          </a:p>
          <a:p>
            <a:pPr lvl="1" fontAlgn="auto">
              <a:spcAft>
                <a:spcPts val="0"/>
              </a:spcAft>
              <a:buFont typeface="Arial" pitchFamily="34" charset="0"/>
              <a:buChar char="–"/>
              <a:defRPr/>
            </a:pPr>
            <a:r>
              <a:rPr lang="en-US" altLang="zh-CN" smtClean="0">
                <a:solidFill>
                  <a:srgbClr val="CC3300"/>
                </a:solidFill>
              </a:rPr>
              <a:t>Selecting from </a:t>
            </a:r>
            <a:r>
              <a:rPr lang="en-US" altLang="zh-CN" i="1" smtClean="0">
                <a:solidFill>
                  <a:srgbClr val="CC3300"/>
                </a:solidFill>
              </a:rPr>
              <a:t>a</a:t>
            </a:r>
            <a:r>
              <a:rPr lang="en-US" altLang="zh-CN" baseline="-25000" smtClean="0">
                <a:solidFill>
                  <a:srgbClr val="CC3300"/>
                </a:solidFill>
              </a:rPr>
              <a:t>k+1</a:t>
            </a:r>
            <a:r>
              <a:rPr lang="en-US" altLang="zh-CN" smtClean="0">
                <a:solidFill>
                  <a:srgbClr val="CC3300"/>
                </a:solidFill>
              </a:rPr>
              <a:t>, …, </a:t>
            </a:r>
            <a:r>
              <a:rPr lang="en-US" altLang="zh-CN" i="1" smtClean="0">
                <a:solidFill>
                  <a:srgbClr val="CC3300"/>
                </a:solidFill>
              </a:rPr>
              <a:t>a</a:t>
            </a:r>
            <a:r>
              <a:rPr lang="en-US" altLang="zh-CN" baseline="-25000" smtClean="0">
                <a:solidFill>
                  <a:srgbClr val="CC3300"/>
                </a:solidFill>
              </a:rPr>
              <a:t>n</a:t>
            </a:r>
            <a:r>
              <a:rPr lang="en-US" altLang="zh-CN" smtClean="0"/>
              <a:t>, activities compatible with one another, and </a:t>
            </a:r>
            <a:r>
              <a:rPr lang="en-US" altLang="zh-CN" smtClean="0">
                <a:solidFill>
                  <a:schemeClr val="hlink"/>
                </a:solidFill>
              </a:rPr>
              <a:t>that start after </a:t>
            </a:r>
            <a:r>
              <a:rPr lang="en-US" altLang="zh-CN" i="1" smtClean="0">
                <a:solidFill>
                  <a:schemeClr val="hlink"/>
                </a:solidFill>
              </a:rPr>
              <a:t>a</a:t>
            </a:r>
            <a:r>
              <a:rPr lang="en-US" altLang="zh-CN" baseline="-25000" smtClean="0">
                <a:solidFill>
                  <a:schemeClr val="hlink"/>
                </a:solidFill>
              </a:rPr>
              <a:t>k</a:t>
            </a:r>
            <a:r>
              <a:rPr lang="en-US" altLang="zh-CN" smtClean="0">
                <a:solidFill>
                  <a:schemeClr val="hlink"/>
                </a:solidFill>
              </a:rPr>
              <a:t> finishes</a:t>
            </a:r>
            <a:r>
              <a:rPr lang="en-US" altLang="zh-CN" smtClean="0"/>
              <a:t>.</a:t>
            </a:r>
          </a:p>
          <a:p>
            <a:pPr lvl="1" fontAlgn="auto">
              <a:spcAft>
                <a:spcPts val="0"/>
              </a:spcAft>
              <a:buFont typeface="Arial" pitchFamily="34" charset="0"/>
              <a:buChar char="–"/>
              <a:defRPr/>
            </a:pPr>
            <a:r>
              <a:rPr lang="en-US" altLang="zh-CN" smtClean="0"/>
              <a:t>The solutions to the two subproblems must be optimal.</a:t>
            </a:r>
          </a:p>
          <a:p>
            <a:pPr lvl="2" fontAlgn="auto">
              <a:spcAft>
                <a:spcPts val="0"/>
              </a:spcAft>
              <a:buFont typeface="Arial" pitchFamily="34" charset="0"/>
              <a:buChar char="•"/>
              <a:defRPr/>
            </a:pPr>
            <a:r>
              <a:rPr lang="en-US" altLang="zh-CN" smtClean="0"/>
              <a:t>Prove using the cut-and-paste approach.</a:t>
            </a:r>
          </a:p>
          <a:p>
            <a:pPr lvl="1" fontAlgn="auto">
              <a:spcAft>
                <a:spcPts val="0"/>
              </a:spcAft>
              <a:buFont typeface="Arial" pitchFamily="34" charset="0"/>
              <a:buChar char="–"/>
              <a:defRPr/>
            </a:pPr>
            <a:endParaRPr lang="en-US" altLang="zh-CN" smtClean="0"/>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5" name="Picture 2"/>
          <p:cNvPicPr>
            <a:picLocks noChangeAspect="1" noChangeArrowheads="1"/>
          </p:cNvPicPr>
          <p:nvPr/>
        </p:nvPicPr>
        <p:blipFill>
          <a:blip r:embed="rId2"/>
          <a:srcRect/>
          <a:stretch>
            <a:fillRect/>
          </a:stretch>
        </p:blipFill>
        <p:spPr bwMode="auto">
          <a:xfrm>
            <a:off x="0" y="981075"/>
            <a:ext cx="9145588" cy="5578475"/>
          </a:xfrm>
          <a:prstGeom prst="rect">
            <a:avLst/>
          </a:prstGeom>
          <a:noFill/>
          <a:ln w="9525">
            <a:noFill/>
            <a:miter lim="800000"/>
            <a:headEnd/>
            <a:tailEnd/>
          </a:ln>
        </p:spPr>
      </p:pic>
      <p:sp>
        <p:nvSpPr>
          <p:cNvPr id="82946" name="TextBox 3"/>
          <p:cNvSpPr txBox="1">
            <a:spLocks noChangeArrowheads="1"/>
          </p:cNvSpPr>
          <p:nvPr/>
        </p:nvSpPr>
        <p:spPr bwMode="auto">
          <a:xfrm>
            <a:off x="539750" y="188913"/>
            <a:ext cx="4392613" cy="522287"/>
          </a:xfrm>
          <a:prstGeom prst="rect">
            <a:avLst/>
          </a:prstGeom>
          <a:noFill/>
          <a:ln w="9525">
            <a:noFill/>
            <a:miter lim="800000"/>
            <a:headEnd/>
            <a:tailEnd/>
          </a:ln>
        </p:spPr>
        <p:txBody>
          <a:bodyPr>
            <a:spAutoFit/>
          </a:bodyPr>
          <a:lstStyle/>
          <a:p>
            <a:r>
              <a:rPr lang="en-US" altLang="zh-CN" sz="2800"/>
              <a:t>Dynamic Programming </a:t>
            </a:r>
            <a:endParaRPr lang="zh-CN" altLang="en-US" sz="28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Box 3"/>
          <p:cNvSpPr txBox="1">
            <a:spLocks noChangeArrowheads="1"/>
          </p:cNvSpPr>
          <p:nvPr/>
        </p:nvSpPr>
        <p:spPr bwMode="auto">
          <a:xfrm>
            <a:off x="539750" y="188913"/>
            <a:ext cx="4392613" cy="522287"/>
          </a:xfrm>
          <a:prstGeom prst="rect">
            <a:avLst/>
          </a:prstGeom>
          <a:noFill/>
          <a:ln w="9525">
            <a:noFill/>
            <a:miter lim="800000"/>
            <a:headEnd/>
            <a:tailEnd/>
          </a:ln>
        </p:spPr>
        <p:txBody>
          <a:bodyPr>
            <a:spAutoFit/>
          </a:bodyPr>
          <a:lstStyle/>
          <a:p>
            <a:r>
              <a:rPr lang="en-US" altLang="zh-CN" sz="2800"/>
              <a:t>Dynamic Programming </a:t>
            </a:r>
            <a:endParaRPr lang="zh-CN" altLang="en-US" sz="2800"/>
          </a:p>
        </p:txBody>
      </p:sp>
      <p:pic>
        <p:nvPicPr>
          <p:cNvPr id="83970" name="Picture 2"/>
          <p:cNvPicPr>
            <a:picLocks noChangeAspect="1" noChangeArrowheads="1"/>
          </p:cNvPicPr>
          <p:nvPr/>
        </p:nvPicPr>
        <p:blipFill>
          <a:blip r:embed="rId2"/>
          <a:srcRect/>
          <a:stretch>
            <a:fillRect/>
          </a:stretch>
        </p:blipFill>
        <p:spPr bwMode="auto">
          <a:xfrm>
            <a:off x="827088" y="908050"/>
            <a:ext cx="7129462"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extBox 3"/>
          <p:cNvSpPr txBox="1">
            <a:spLocks noChangeArrowheads="1"/>
          </p:cNvSpPr>
          <p:nvPr/>
        </p:nvSpPr>
        <p:spPr bwMode="auto">
          <a:xfrm>
            <a:off x="539750" y="188913"/>
            <a:ext cx="4392613" cy="522287"/>
          </a:xfrm>
          <a:prstGeom prst="rect">
            <a:avLst/>
          </a:prstGeom>
          <a:noFill/>
          <a:ln w="9525">
            <a:noFill/>
            <a:miter lim="800000"/>
            <a:headEnd/>
            <a:tailEnd/>
          </a:ln>
        </p:spPr>
        <p:txBody>
          <a:bodyPr>
            <a:spAutoFit/>
          </a:bodyPr>
          <a:lstStyle/>
          <a:p>
            <a:r>
              <a:rPr lang="en-US" altLang="zh-CN" sz="2800"/>
              <a:t>Dynamic Programming </a:t>
            </a:r>
            <a:endParaRPr lang="zh-CN" altLang="en-US" sz="2800"/>
          </a:p>
        </p:txBody>
      </p:sp>
      <p:pic>
        <p:nvPicPr>
          <p:cNvPr id="84994" name="Picture 2"/>
          <p:cNvPicPr>
            <a:picLocks noChangeAspect="1" noChangeArrowheads="1"/>
          </p:cNvPicPr>
          <p:nvPr/>
        </p:nvPicPr>
        <p:blipFill>
          <a:blip r:embed="rId2"/>
          <a:srcRect/>
          <a:stretch>
            <a:fillRect/>
          </a:stretch>
        </p:blipFill>
        <p:spPr bwMode="auto">
          <a:xfrm>
            <a:off x="827088" y="908050"/>
            <a:ext cx="7129462" cy="4752975"/>
          </a:xfrm>
          <a:prstGeom prst="rect">
            <a:avLst/>
          </a:prstGeom>
          <a:noFill/>
          <a:ln w="9525">
            <a:noFill/>
            <a:miter lim="800000"/>
            <a:headEnd/>
            <a:tailEnd/>
          </a:ln>
        </p:spPr>
      </p:pic>
      <p:pic>
        <p:nvPicPr>
          <p:cNvPr id="84995" name="Picture 2"/>
          <p:cNvPicPr>
            <a:picLocks noChangeAspect="1" noChangeArrowheads="1"/>
          </p:cNvPicPr>
          <p:nvPr/>
        </p:nvPicPr>
        <p:blipFill>
          <a:blip r:embed="rId3"/>
          <a:srcRect/>
          <a:stretch>
            <a:fillRect/>
          </a:stretch>
        </p:blipFill>
        <p:spPr bwMode="auto">
          <a:xfrm>
            <a:off x="539750" y="4581525"/>
            <a:ext cx="8337550" cy="158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Box 3"/>
          <p:cNvSpPr txBox="1">
            <a:spLocks noChangeArrowheads="1"/>
          </p:cNvSpPr>
          <p:nvPr/>
        </p:nvSpPr>
        <p:spPr bwMode="auto">
          <a:xfrm>
            <a:off x="539750" y="188913"/>
            <a:ext cx="4392613" cy="522287"/>
          </a:xfrm>
          <a:prstGeom prst="rect">
            <a:avLst/>
          </a:prstGeom>
          <a:noFill/>
          <a:ln w="9525">
            <a:noFill/>
            <a:miter lim="800000"/>
            <a:headEnd/>
            <a:tailEnd/>
          </a:ln>
        </p:spPr>
        <p:txBody>
          <a:bodyPr>
            <a:spAutoFit/>
          </a:bodyPr>
          <a:lstStyle/>
          <a:p>
            <a:r>
              <a:rPr lang="en-US" altLang="zh-CN" sz="2800"/>
              <a:t>Dynamic Programming </a:t>
            </a:r>
            <a:endParaRPr lang="zh-CN" altLang="en-US" sz="2800"/>
          </a:p>
        </p:txBody>
      </p:sp>
      <p:pic>
        <p:nvPicPr>
          <p:cNvPr id="86018" name="Picture 2"/>
          <p:cNvPicPr>
            <a:picLocks noChangeAspect="1" noChangeArrowheads="1"/>
          </p:cNvPicPr>
          <p:nvPr/>
        </p:nvPicPr>
        <p:blipFill>
          <a:blip r:embed="rId2"/>
          <a:srcRect/>
          <a:stretch>
            <a:fillRect/>
          </a:stretch>
        </p:blipFill>
        <p:spPr bwMode="auto">
          <a:xfrm>
            <a:off x="611188" y="765175"/>
            <a:ext cx="7793037" cy="4319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Box 3"/>
          <p:cNvSpPr txBox="1">
            <a:spLocks noChangeArrowheads="1"/>
          </p:cNvSpPr>
          <p:nvPr/>
        </p:nvSpPr>
        <p:spPr bwMode="auto">
          <a:xfrm>
            <a:off x="539750" y="188913"/>
            <a:ext cx="4392613" cy="522287"/>
          </a:xfrm>
          <a:prstGeom prst="rect">
            <a:avLst/>
          </a:prstGeom>
          <a:noFill/>
          <a:ln w="9525">
            <a:noFill/>
            <a:miter lim="800000"/>
            <a:headEnd/>
            <a:tailEnd/>
          </a:ln>
        </p:spPr>
        <p:txBody>
          <a:bodyPr>
            <a:spAutoFit/>
          </a:bodyPr>
          <a:lstStyle/>
          <a:p>
            <a:r>
              <a:rPr lang="en-US" altLang="zh-CN" sz="2800"/>
              <a:t>Dynamic Programming </a:t>
            </a:r>
            <a:endParaRPr lang="zh-CN" altLang="en-US" sz="2800"/>
          </a:p>
        </p:txBody>
      </p:sp>
      <p:pic>
        <p:nvPicPr>
          <p:cNvPr id="87042" name="Picture 2"/>
          <p:cNvPicPr>
            <a:picLocks noChangeAspect="1" noChangeArrowheads="1"/>
          </p:cNvPicPr>
          <p:nvPr/>
        </p:nvPicPr>
        <p:blipFill>
          <a:blip r:embed="rId2"/>
          <a:srcRect l="27637" t="20680" r="24641" b="27240"/>
          <a:stretch>
            <a:fillRect/>
          </a:stretch>
        </p:blipFill>
        <p:spPr bwMode="auto">
          <a:xfrm>
            <a:off x="611188" y="1341438"/>
            <a:ext cx="7273925" cy="446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5" name="Picture 2"/>
          <p:cNvPicPr>
            <a:picLocks noChangeAspect="1" noChangeArrowheads="1"/>
          </p:cNvPicPr>
          <p:nvPr/>
        </p:nvPicPr>
        <p:blipFill>
          <a:blip r:embed="rId2"/>
          <a:srcRect/>
          <a:stretch>
            <a:fillRect/>
          </a:stretch>
        </p:blipFill>
        <p:spPr bwMode="auto">
          <a:xfrm>
            <a:off x="827088" y="404813"/>
            <a:ext cx="7200900" cy="59737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89" name="Picture 2"/>
          <p:cNvPicPr>
            <a:picLocks noChangeAspect="1" noChangeArrowheads="1"/>
          </p:cNvPicPr>
          <p:nvPr/>
        </p:nvPicPr>
        <p:blipFill>
          <a:blip r:embed="rId2"/>
          <a:srcRect l="16769" t="14799" r="14719" b="7082"/>
          <a:stretch>
            <a:fillRect/>
          </a:stretch>
        </p:blipFill>
        <p:spPr bwMode="auto">
          <a:xfrm>
            <a:off x="12700" y="593725"/>
            <a:ext cx="9023350" cy="5788025"/>
          </a:xfrm>
          <a:prstGeom prst="rect">
            <a:avLst/>
          </a:prstGeom>
          <a:noFill/>
          <a:ln w="9525">
            <a:noFill/>
            <a:miter lim="800000"/>
            <a:headEnd/>
            <a:tailEnd/>
          </a:ln>
        </p:spPr>
      </p:pic>
      <p:sp>
        <p:nvSpPr>
          <p:cNvPr id="89091" name="Line 3"/>
          <p:cNvSpPr>
            <a:spLocks noChangeShapeType="1"/>
          </p:cNvSpPr>
          <p:nvPr/>
        </p:nvSpPr>
        <p:spPr bwMode="auto">
          <a:xfrm>
            <a:off x="684213" y="2852738"/>
            <a:ext cx="7416800" cy="0"/>
          </a:xfrm>
          <a:prstGeom prst="line">
            <a:avLst/>
          </a:prstGeom>
          <a:noFill/>
          <a:ln w="9525">
            <a:solidFill>
              <a:srgbClr val="FF0000"/>
            </a:solidFill>
            <a:round/>
            <a:headEnd/>
            <a:tailEnd/>
          </a:ln>
          <a:effectLst/>
        </p:spPr>
        <p:txBody>
          <a:bodyPr/>
          <a:lstStyle/>
          <a:p>
            <a:endParaRPr lang="zh-CN" altLang="en-US"/>
          </a:p>
        </p:txBody>
      </p:sp>
      <p:sp>
        <p:nvSpPr>
          <p:cNvPr id="89092" name="Line 4"/>
          <p:cNvSpPr>
            <a:spLocks noChangeShapeType="1"/>
          </p:cNvSpPr>
          <p:nvPr/>
        </p:nvSpPr>
        <p:spPr bwMode="auto">
          <a:xfrm>
            <a:off x="3059113" y="3141663"/>
            <a:ext cx="1512887" cy="0"/>
          </a:xfrm>
          <a:prstGeom prst="line">
            <a:avLst/>
          </a:prstGeom>
          <a:noFill/>
          <a:ln w="9525">
            <a:solidFill>
              <a:srgbClr val="FF0000"/>
            </a:solidFill>
            <a:round/>
            <a:headEnd/>
            <a:tailEnd/>
          </a:ln>
          <a:effectLst/>
        </p:spPr>
        <p:txBody>
          <a:bodyPr/>
          <a:lstStyle/>
          <a:p>
            <a:endParaRPr lang="zh-CN" altLang="en-US"/>
          </a:p>
        </p:txBody>
      </p:sp>
      <p:sp>
        <p:nvSpPr>
          <p:cNvPr id="89093" name="Line 5"/>
          <p:cNvSpPr>
            <a:spLocks noChangeShapeType="1"/>
          </p:cNvSpPr>
          <p:nvPr/>
        </p:nvSpPr>
        <p:spPr bwMode="auto">
          <a:xfrm>
            <a:off x="3132138" y="3716338"/>
            <a:ext cx="4608512" cy="0"/>
          </a:xfrm>
          <a:prstGeom prst="line">
            <a:avLst/>
          </a:prstGeom>
          <a:noFill/>
          <a:ln w="9525">
            <a:solidFill>
              <a:srgbClr val="06CA0F"/>
            </a:solidFill>
            <a:round/>
            <a:headEnd/>
            <a:tailEnd/>
          </a:ln>
          <a:effectLst/>
        </p:spPr>
        <p:txBody>
          <a:bodyPr/>
          <a:lstStyle/>
          <a:p>
            <a:endParaRPr lang="zh-CN" altLang="en-US"/>
          </a:p>
        </p:txBody>
      </p:sp>
      <p:sp>
        <p:nvSpPr>
          <p:cNvPr id="89094" name="Line 6"/>
          <p:cNvSpPr>
            <a:spLocks noChangeShapeType="1"/>
          </p:cNvSpPr>
          <p:nvPr/>
        </p:nvSpPr>
        <p:spPr bwMode="auto">
          <a:xfrm>
            <a:off x="3924300" y="5084763"/>
            <a:ext cx="503238" cy="0"/>
          </a:xfrm>
          <a:prstGeom prst="line">
            <a:avLst/>
          </a:prstGeom>
          <a:noFill/>
          <a:ln w="9525">
            <a:solidFill>
              <a:srgbClr val="3721D9"/>
            </a:solidFill>
            <a:round/>
            <a:headEnd/>
            <a:tailEnd/>
          </a:ln>
          <a:effectLst/>
        </p:spPr>
        <p:txBody>
          <a:bodyPr/>
          <a:lstStyle/>
          <a:p>
            <a:endParaRPr lang="zh-CN" altLang="en-US"/>
          </a:p>
        </p:txBody>
      </p:sp>
      <p:sp>
        <p:nvSpPr>
          <p:cNvPr id="89095" name="Text Box 7"/>
          <p:cNvSpPr txBox="1">
            <a:spLocks noChangeArrowheads="1"/>
          </p:cNvSpPr>
          <p:nvPr/>
        </p:nvSpPr>
        <p:spPr bwMode="auto">
          <a:xfrm>
            <a:off x="5075238" y="3141663"/>
            <a:ext cx="2592387" cy="366712"/>
          </a:xfrm>
          <a:prstGeom prst="rect">
            <a:avLst/>
          </a:prstGeom>
          <a:noFill/>
          <a:ln w="9525">
            <a:noFill/>
            <a:miter lim="800000"/>
            <a:headEnd/>
            <a:tailEnd/>
          </a:ln>
          <a:effectLst/>
        </p:spPr>
        <p:txBody>
          <a:bodyPr>
            <a:spAutoFit/>
          </a:bodyPr>
          <a:lstStyle/>
          <a:p>
            <a:pPr>
              <a:spcBef>
                <a:spcPct val="50000"/>
              </a:spcBef>
            </a:pPr>
            <a:r>
              <a:rPr lang="zh-CN" altLang="en-US">
                <a:solidFill>
                  <a:srgbClr val="FF0000"/>
                </a:solidFill>
              </a:rPr>
              <a:t>尽量先用大面值匹配</a:t>
            </a:r>
          </a:p>
        </p:txBody>
      </p:sp>
      <p:sp>
        <p:nvSpPr>
          <p:cNvPr id="89096" name="Text Box 8"/>
          <p:cNvSpPr txBox="1">
            <a:spLocks noChangeArrowheads="1"/>
          </p:cNvSpPr>
          <p:nvPr/>
        </p:nvSpPr>
        <p:spPr bwMode="auto">
          <a:xfrm>
            <a:off x="1187450" y="5949950"/>
            <a:ext cx="7742268" cy="923330"/>
          </a:xfrm>
          <a:prstGeom prst="rect">
            <a:avLst/>
          </a:prstGeom>
          <a:noFill/>
          <a:ln w="9525">
            <a:noFill/>
            <a:miter lim="800000"/>
            <a:headEnd/>
            <a:tailEnd/>
          </a:ln>
          <a:effectLst/>
        </p:spPr>
        <p:txBody>
          <a:bodyPr wrap="square">
            <a:spAutoFit/>
          </a:bodyPr>
          <a:lstStyle/>
          <a:p>
            <a:pPr>
              <a:spcBef>
                <a:spcPct val="50000"/>
              </a:spcBef>
            </a:pPr>
            <a:r>
              <a:rPr lang="zh-CN" altLang="en-US" dirty="0">
                <a:solidFill>
                  <a:srgbClr val="FF0000"/>
                </a:solidFill>
              </a:rPr>
              <a:t>另一种证明思路：首先，最大面值匹配法一定能找到可行解，因为最小硬币面值</a:t>
            </a:r>
            <a:r>
              <a:rPr lang="en-US" altLang="zh-CN" dirty="0">
                <a:solidFill>
                  <a:srgbClr val="FF0000"/>
                </a:solidFill>
              </a:rPr>
              <a:t>1</a:t>
            </a:r>
            <a:r>
              <a:rPr lang="zh-CN" altLang="en-US" dirty="0">
                <a:solidFill>
                  <a:srgbClr val="FF0000"/>
                </a:solidFill>
              </a:rPr>
              <a:t>；反证，若存在一个</a:t>
            </a:r>
            <a:r>
              <a:rPr lang="zh-CN" altLang="en-US" dirty="0" smtClean="0">
                <a:solidFill>
                  <a:srgbClr val="FF0000"/>
                </a:solidFill>
              </a:rPr>
              <a:t>最优解可用</a:t>
            </a:r>
            <a:r>
              <a:rPr lang="en-US" altLang="zh-CN" dirty="0" smtClean="0">
                <a:solidFill>
                  <a:srgbClr val="FF0000"/>
                </a:solidFill>
              </a:rPr>
              <a:t>10</a:t>
            </a:r>
            <a:r>
              <a:rPr lang="zh-CN" altLang="en-US" dirty="0" smtClean="0">
                <a:solidFill>
                  <a:srgbClr val="FF0000"/>
                </a:solidFill>
              </a:rPr>
              <a:t>分却不用</a:t>
            </a:r>
            <a:r>
              <a:rPr lang="en-US" altLang="zh-CN" dirty="0" smtClean="0">
                <a:solidFill>
                  <a:srgbClr val="FF0000"/>
                </a:solidFill>
              </a:rPr>
              <a:t>10</a:t>
            </a:r>
            <a:r>
              <a:rPr lang="zh-CN" altLang="en-US" dirty="0" smtClean="0">
                <a:solidFill>
                  <a:srgbClr val="FF0000"/>
                </a:solidFill>
              </a:rPr>
              <a:t>分优先</a:t>
            </a:r>
            <a:r>
              <a:rPr lang="zh-CN" altLang="en-US" dirty="0">
                <a:solidFill>
                  <a:srgbClr val="FF0000"/>
                </a:solidFill>
              </a:rPr>
              <a:t>匹配，</a:t>
            </a:r>
            <a:r>
              <a:rPr lang="zh-CN" altLang="en-US" dirty="0" smtClean="0">
                <a:solidFill>
                  <a:srgbClr val="FF0000"/>
                </a:solidFill>
              </a:rPr>
              <a:t>则用</a:t>
            </a:r>
            <a:r>
              <a:rPr lang="en-US" altLang="zh-CN" dirty="0" smtClean="0">
                <a:solidFill>
                  <a:srgbClr val="FF0000"/>
                </a:solidFill>
              </a:rPr>
              <a:t>5</a:t>
            </a:r>
            <a:r>
              <a:rPr lang="zh-CN" altLang="en-US" dirty="0" smtClean="0">
                <a:solidFill>
                  <a:srgbClr val="FF0000"/>
                </a:solidFill>
              </a:rPr>
              <a:t>分至少要</a:t>
            </a:r>
            <a:r>
              <a:rPr lang="en-US" altLang="zh-CN" dirty="0" smtClean="0">
                <a:solidFill>
                  <a:srgbClr val="FF0000"/>
                </a:solidFill>
              </a:rPr>
              <a:t>2</a:t>
            </a:r>
            <a:r>
              <a:rPr lang="zh-CN" altLang="en-US" dirty="0" smtClean="0">
                <a:solidFill>
                  <a:srgbClr val="FF0000"/>
                </a:solidFill>
              </a:rPr>
              <a:t>个，这两个</a:t>
            </a:r>
            <a:r>
              <a:rPr lang="en-US" altLang="zh-CN" dirty="0" smtClean="0">
                <a:solidFill>
                  <a:srgbClr val="FF0000"/>
                </a:solidFill>
              </a:rPr>
              <a:t>5</a:t>
            </a:r>
            <a:r>
              <a:rPr lang="zh-CN" altLang="en-US" dirty="0" smtClean="0">
                <a:solidFill>
                  <a:srgbClr val="FF0000"/>
                </a:solidFill>
              </a:rPr>
              <a:t>分可用</a:t>
            </a:r>
            <a:r>
              <a:rPr lang="en-US" altLang="zh-CN" dirty="0" smtClean="0">
                <a:solidFill>
                  <a:srgbClr val="FF0000"/>
                </a:solidFill>
              </a:rPr>
              <a:t>1</a:t>
            </a:r>
            <a:r>
              <a:rPr lang="zh-CN" altLang="en-US" dirty="0" smtClean="0">
                <a:solidFill>
                  <a:srgbClr val="FF0000"/>
                </a:solidFill>
              </a:rPr>
              <a:t>个</a:t>
            </a:r>
            <a:r>
              <a:rPr lang="en-US" altLang="zh-CN" dirty="0" smtClean="0">
                <a:solidFill>
                  <a:srgbClr val="FF0000"/>
                </a:solidFill>
              </a:rPr>
              <a:t>10</a:t>
            </a:r>
            <a:r>
              <a:rPr lang="zh-CN" altLang="en-US" dirty="0" smtClean="0">
                <a:solidFill>
                  <a:srgbClr val="FF0000"/>
                </a:solidFill>
              </a:rPr>
              <a:t>分替换形成更优，矛盾；类似的</a:t>
            </a:r>
            <a:r>
              <a:rPr lang="en-US" altLang="zh-CN" dirty="0" smtClean="0">
                <a:solidFill>
                  <a:srgbClr val="FF0000"/>
                </a:solidFill>
              </a:rPr>
              <a:t>5</a:t>
            </a:r>
            <a:r>
              <a:rPr lang="zh-CN" altLang="en-US" dirty="0" smtClean="0">
                <a:solidFill>
                  <a:srgbClr val="FF0000"/>
                </a:solidFill>
              </a:rPr>
              <a:t>分与</a:t>
            </a:r>
            <a:r>
              <a:rPr lang="en-US" altLang="zh-CN" dirty="0" smtClean="0">
                <a:solidFill>
                  <a:srgbClr val="FF0000"/>
                </a:solidFill>
              </a:rPr>
              <a:t>1</a:t>
            </a:r>
            <a:r>
              <a:rPr lang="zh-CN" altLang="en-US" dirty="0" smtClean="0">
                <a:solidFill>
                  <a:srgbClr val="FF0000"/>
                </a:solidFill>
              </a:rPr>
              <a:t>分</a:t>
            </a:r>
            <a:endParaRPr lang="en-US" altLang="zh-CN" dirty="0">
              <a:solidFill>
                <a:srgbClr val="FF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Homework</a:t>
            </a:r>
            <a:endParaRPr altLang="en-US" dirty="0"/>
          </a:p>
        </p:txBody>
      </p:sp>
      <p:sp>
        <p:nvSpPr>
          <p:cNvPr id="90114" name="矩形 3"/>
          <p:cNvSpPr>
            <a:spLocks noChangeArrowheads="1"/>
          </p:cNvSpPr>
          <p:nvPr/>
        </p:nvSpPr>
        <p:spPr bwMode="auto">
          <a:xfrm>
            <a:off x="323850" y="1268413"/>
            <a:ext cx="8208963" cy="3786187"/>
          </a:xfrm>
          <a:prstGeom prst="rect">
            <a:avLst/>
          </a:prstGeom>
          <a:noFill/>
          <a:ln w="9525">
            <a:noFill/>
            <a:miter lim="800000"/>
            <a:headEnd/>
            <a:tailEnd/>
          </a:ln>
        </p:spPr>
        <p:txBody>
          <a:bodyPr>
            <a:spAutoFit/>
          </a:bodyPr>
          <a:lstStyle/>
          <a:p>
            <a:r>
              <a:rPr lang="en-US" altLang="zh-CN" sz="4000" b="1" i="1">
                <a:latin typeface="Calibri" pitchFamily="34" charset="0"/>
              </a:rPr>
              <a:t>CLRS 16.1-2</a:t>
            </a:r>
          </a:p>
          <a:p>
            <a:r>
              <a:rPr lang="en-US" altLang="zh-CN" sz="4000" b="1" i="1">
                <a:latin typeface="Calibri" pitchFamily="34" charset="0"/>
              </a:rPr>
              <a:t>CLRS 16.1-5</a:t>
            </a:r>
          </a:p>
          <a:p>
            <a:r>
              <a:rPr lang="en-US" altLang="zh-CN" sz="4000" b="1" i="1">
                <a:latin typeface="Calibri" pitchFamily="34" charset="0"/>
              </a:rPr>
              <a:t>CLRS 16.2-7</a:t>
            </a:r>
          </a:p>
          <a:p>
            <a:endParaRPr lang="en-US" altLang="zh-CN" sz="4000" b="1" i="1">
              <a:latin typeface="Calibri" pitchFamily="34" charset="0"/>
            </a:endParaRPr>
          </a:p>
          <a:p>
            <a:endParaRPr lang="en-US" altLang="zh-CN" sz="4000" b="1" i="1">
              <a:latin typeface="Calibri" pitchFamily="34" charset="0"/>
            </a:endParaRPr>
          </a:p>
          <a:p>
            <a:endParaRPr lang="zh-CN" altLang="en-US" sz="4000">
              <a:latin typeface="Calibri" pitchFamily="34" charset="0"/>
            </a:endParaRP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6563" y="76200"/>
            <a:ext cx="8402637" cy="685800"/>
          </a:xfrm>
        </p:spPr>
        <p:txBody>
          <a:bodyPr rtlCol="0"/>
          <a:lstStyle/>
          <a:p>
            <a:pPr fontAlgn="auto">
              <a:spcAft>
                <a:spcPts val="0"/>
              </a:spcAft>
              <a:defRPr/>
            </a:pPr>
            <a:r>
              <a:rPr lang="en-US" altLang="en-US" dirty="0" smtClean="0"/>
              <a:t>Exercise in Class</a:t>
            </a:r>
            <a:endParaRPr altLang="en-US" dirty="0"/>
          </a:p>
        </p:txBody>
      </p:sp>
      <p:sp>
        <p:nvSpPr>
          <p:cNvPr id="91138" name="矩形 3"/>
          <p:cNvSpPr>
            <a:spLocks noChangeArrowheads="1"/>
          </p:cNvSpPr>
          <p:nvPr/>
        </p:nvSpPr>
        <p:spPr bwMode="auto">
          <a:xfrm>
            <a:off x="323850" y="1268413"/>
            <a:ext cx="8208963" cy="4401205"/>
          </a:xfrm>
          <a:prstGeom prst="rect">
            <a:avLst/>
          </a:prstGeom>
          <a:noFill/>
          <a:ln w="9525">
            <a:noFill/>
            <a:miter lim="800000"/>
            <a:headEnd/>
            <a:tailEnd/>
          </a:ln>
        </p:spPr>
        <p:txBody>
          <a:bodyPr>
            <a:spAutoFit/>
          </a:bodyPr>
          <a:lstStyle/>
          <a:p>
            <a:r>
              <a:rPr lang="en-US" altLang="zh-CN" sz="4000" dirty="0">
                <a:latin typeface="Calibri" pitchFamily="34" charset="0"/>
              </a:rPr>
              <a:t>Prove that Greedy algorithm outputs optimal solution for coin values </a:t>
            </a:r>
            <a:r>
              <a:rPr lang="en-US" altLang="zh-CN" sz="4000" dirty="0">
                <a:solidFill>
                  <a:srgbClr val="FF0000"/>
                </a:solidFill>
                <a:latin typeface="Calibri" pitchFamily="34" charset="0"/>
              </a:rPr>
              <a:t>18,6,3,1 </a:t>
            </a:r>
            <a:r>
              <a:rPr lang="en-US" altLang="zh-CN" sz="4000" dirty="0">
                <a:latin typeface="Calibri" pitchFamily="34" charset="0"/>
              </a:rPr>
              <a:t> </a:t>
            </a:r>
            <a:r>
              <a:rPr lang="en-US" altLang="zh-CN" sz="4000" b="1" i="1" dirty="0">
                <a:latin typeface="Calibri" pitchFamily="34" charset="0"/>
              </a:rPr>
              <a:t> </a:t>
            </a:r>
            <a:r>
              <a:rPr lang="en-US" altLang="zh-CN" sz="4000" b="1" i="1" dirty="0" smtClean="0">
                <a:latin typeface="Calibri" pitchFamily="34" charset="0"/>
              </a:rPr>
              <a:t> </a:t>
            </a:r>
            <a:r>
              <a:rPr lang="zh-CN" altLang="en-US" sz="4000" b="1" i="1" dirty="0" smtClean="0">
                <a:latin typeface="Calibri" pitchFamily="34" charset="0"/>
              </a:rPr>
              <a:t>（实际上，如果面值系统是</a:t>
            </a:r>
            <a:r>
              <a:rPr lang="zh-CN" altLang="en-US" sz="4000" b="1" i="1" dirty="0" smtClean="0">
                <a:solidFill>
                  <a:srgbClr val="3721D9"/>
                </a:solidFill>
                <a:latin typeface="Calibri" pitchFamily="34" charset="0"/>
              </a:rPr>
              <a:t>倍数关系</a:t>
            </a:r>
            <a:r>
              <a:rPr lang="zh-CN" altLang="en-US" sz="4000" b="1" i="1" dirty="0" smtClean="0">
                <a:latin typeface="Calibri" pitchFamily="34" charset="0"/>
              </a:rPr>
              <a:t>，则一定可以用贪心策略获得最优解）</a:t>
            </a:r>
            <a:endParaRPr lang="en-US" altLang="zh-CN" sz="4000" b="1" i="1" dirty="0">
              <a:latin typeface="Calibri" pitchFamily="34" charset="0"/>
            </a:endParaRPr>
          </a:p>
          <a:p>
            <a:endParaRPr lang="en-US" altLang="zh-CN" sz="4000" b="1" i="1" dirty="0">
              <a:latin typeface="Calibri" pitchFamily="34" charset="0"/>
            </a:endParaRPr>
          </a:p>
          <a:p>
            <a:endParaRPr lang="zh-CN" altLang="en-US" sz="4000" dirty="0">
              <a:latin typeface="Calibri" pitchFamily="34" charset="0"/>
            </a:endParaRP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rtlCol="0">
            <a:normAutofit/>
          </a:bodyPr>
          <a:lstStyle/>
          <a:p>
            <a:pPr eaLnBrk="1" fontAlgn="auto" hangingPunct="1">
              <a:spcAft>
                <a:spcPts val="0"/>
              </a:spcAft>
              <a:defRPr/>
            </a:pPr>
            <a:r>
              <a:rPr lang="en-US" altLang="zh-CN" dirty="0" smtClean="0"/>
              <a:t>Huffman Codes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0825" y="188913"/>
            <a:ext cx="8404225" cy="501650"/>
          </a:xfrm>
        </p:spPr>
        <p:txBody>
          <a:bodyPr rtlCol="0">
            <a:normAutofit fontScale="90000"/>
          </a:bodyPr>
          <a:lstStyle/>
          <a:p>
            <a:pPr fontAlgn="auto">
              <a:spcAft>
                <a:spcPts val="0"/>
              </a:spcAft>
              <a:defRPr/>
            </a:pPr>
            <a:r>
              <a:rPr lang="en-US" altLang="zh-CN" dirty="0" smtClean="0"/>
              <a:t>Activity Selection:  Repeated </a:t>
            </a:r>
            <a:r>
              <a:rPr lang="en-US" altLang="zh-CN" dirty="0" err="1" smtClean="0"/>
              <a:t>Subproblems</a:t>
            </a:r>
            <a:endParaRPr lang="en-US" altLang="zh-CN" dirty="0" smtClean="0"/>
          </a:p>
        </p:txBody>
      </p:sp>
      <p:sp>
        <p:nvSpPr>
          <p:cNvPr id="18435" name="Rectangle 3"/>
          <p:cNvSpPr>
            <a:spLocks noGrp="1" noChangeArrowheads="1"/>
          </p:cNvSpPr>
          <p:nvPr>
            <p:ph type="body" idx="1"/>
          </p:nvPr>
        </p:nvSpPr>
        <p:spPr>
          <a:xfrm>
            <a:off x="457200" y="1524000"/>
            <a:ext cx="8229600" cy="1676400"/>
          </a:xfrm>
        </p:spPr>
        <p:txBody>
          <a:bodyPr rtlCol="0">
            <a:normAutofit/>
          </a:bodyPr>
          <a:lstStyle/>
          <a:p>
            <a:pPr fontAlgn="auto">
              <a:spcAft>
                <a:spcPts val="0"/>
              </a:spcAft>
              <a:buFont typeface="Arial" pitchFamily="34" charset="0"/>
              <a:buChar char="•"/>
              <a:defRPr/>
            </a:pPr>
            <a:r>
              <a:rPr lang="en-US" altLang="zh-CN" smtClean="0"/>
              <a:t>Consider a recursive algorithm that tries all possible compatible subsets to find a maximal set, and notice repeated subproblems:</a:t>
            </a:r>
          </a:p>
        </p:txBody>
      </p:sp>
      <p:sp>
        <p:nvSpPr>
          <p:cNvPr id="24579" name="Oval 4"/>
          <p:cNvSpPr>
            <a:spLocks noChangeArrowheads="1"/>
          </p:cNvSpPr>
          <p:nvPr/>
        </p:nvSpPr>
        <p:spPr bwMode="auto">
          <a:xfrm>
            <a:off x="3810000" y="32766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a:t>
            </a:r>
            <a:br>
              <a:rPr lang="en-US" altLang="zh-CN" b="1">
                <a:solidFill>
                  <a:schemeClr val="accent1"/>
                </a:solidFill>
                <a:latin typeface="Courier New" pitchFamily="49" charset="0"/>
              </a:rPr>
            </a:br>
            <a:r>
              <a:rPr lang="en-US" altLang="zh-CN" b="1">
                <a:solidFill>
                  <a:schemeClr val="accent1"/>
                </a:solidFill>
                <a:latin typeface="Courier New" pitchFamily="49" charset="0"/>
              </a:rPr>
              <a:t>1</a:t>
            </a:r>
            <a:r>
              <a:rPr lang="en-US" altLang="zh-CN" b="1">
                <a:solidFill>
                  <a:schemeClr val="accent1"/>
                </a:solidFill>
                <a:latin typeface="Courier New" pitchFamily="49" charset="0"/>
                <a:sym typeface="Symbol" pitchFamily="18" charset="2"/>
              </a:rPr>
              <a:t>A?</a:t>
            </a:r>
            <a:endParaRPr lang="en-US" altLang="zh-CN" b="1">
              <a:solidFill>
                <a:schemeClr val="accent1"/>
              </a:solidFill>
              <a:latin typeface="Courier New" pitchFamily="49" charset="0"/>
            </a:endParaRPr>
          </a:p>
        </p:txBody>
      </p:sp>
      <p:sp>
        <p:nvSpPr>
          <p:cNvPr id="24580" name="Oval 5"/>
          <p:cNvSpPr>
            <a:spLocks noChangeArrowheads="1"/>
          </p:cNvSpPr>
          <p:nvPr/>
        </p:nvSpPr>
        <p:spPr bwMode="auto">
          <a:xfrm>
            <a:off x="1524000" y="42672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a:t>
            </a:r>
            <a:br>
              <a:rPr lang="en-US" altLang="zh-CN" b="1">
                <a:solidFill>
                  <a:schemeClr val="accent1"/>
                </a:solidFill>
                <a:latin typeface="Courier New" pitchFamily="49" charset="0"/>
              </a:rPr>
            </a:br>
            <a:r>
              <a:rPr lang="en-US" altLang="zh-CN" b="1">
                <a:solidFill>
                  <a:schemeClr val="accent1"/>
                </a:solidFill>
                <a:latin typeface="Courier New" pitchFamily="49" charset="0"/>
              </a:rPr>
              <a:t>2</a:t>
            </a:r>
            <a:r>
              <a:rPr lang="en-US" altLang="zh-CN" b="1">
                <a:solidFill>
                  <a:schemeClr val="accent1"/>
                </a:solidFill>
                <a:latin typeface="Courier New" pitchFamily="49" charset="0"/>
                <a:sym typeface="Symbol" pitchFamily="18" charset="2"/>
              </a:rPr>
              <a:t>A?</a:t>
            </a:r>
            <a:endParaRPr lang="en-US" altLang="zh-CN" b="1">
              <a:solidFill>
                <a:schemeClr val="accent1"/>
              </a:solidFill>
              <a:latin typeface="Courier New" pitchFamily="49" charset="0"/>
            </a:endParaRPr>
          </a:p>
        </p:txBody>
      </p:sp>
      <p:sp>
        <p:nvSpPr>
          <p:cNvPr id="24581" name="Oval 6"/>
          <p:cNvSpPr>
            <a:spLocks noChangeArrowheads="1"/>
          </p:cNvSpPr>
          <p:nvPr/>
        </p:nvSpPr>
        <p:spPr bwMode="auto">
          <a:xfrm>
            <a:off x="6096000" y="42672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S-{1}</a:t>
            </a:r>
            <a:br>
              <a:rPr lang="en-US" altLang="zh-CN" b="1">
                <a:solidFill>
                  <a:schemeClr val="accent1"/>
                </a:solidFill>
                <a:latin typeface="Courier New" pitchFamily="49" charset="0"/>
              </a:rPr>
            </a:br>
            <a:r>
              <a:rPr lang="en-US" altLang="zh-CN" b="1">
                <a:solidFill>
                  <a:schemeClr val="accent1"/>
                </a:solidFill>
                <a:latin typeface="Courier New" pitchFamily="49" charset="0"/>
              </a:rPr>
              <a:t>2</a:t>
            </a:r>
            <a:r>
              <a:rPr lang="en-US" altLang="zh-CN" b="1">
                <a:solidFill>
                  <a:schemeClr val="accent1"/>
                </a:solidFill>
                <a:latin typeface="Courier New" pitchFamily="49" charset="0"/>
                <a:sym typeface="Symbol" pitchFamily="18" charset="2"/>
              </a:rPr>
              <a:t>A?</a:t>
            </a:r>
            <a:endParaRPr lang="en-US" altLang="zh-CN" b="1">
              <a:solidFill>
                <a:schemeClr val="accent1"/>
              </a:solidFill>
              <a:latin typeface="Courier New" pitchFamily="49" charset="0"/>
            </a:endParaRPr>
          </a:p>
        </p:txBody>
      </p:sp>
      <p:sp>
        <p:nvSpPr>
          <p:cNvPr id="24582" name="Oval 7"/>
          <p:cNvSpPr>
            <a:spLocks noChangeArrowheads="1"/>
          </p:cNvSpPr>
          <p:nvPr/>
        </p:nvSpPr>
        <p:spPr bwMode="auto">
          <a:xfrm>
            <a:off x="7239000" y="52578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S-{1,2}</a:t>
            </a:r>
          </a:p>
        </p:txBody>
      </p:sp>
      <p:sp>
        <p:nvSpPr>
          <p:cNvPr id="24583" name="Oval 8"/>
          <p:cNvSpPr>
            <a:spLocks noChangeArrowheads="1"/>
          </p:cNvSpPr>
          <p:nvPr/>
        </p:nvSpPr>
        <p:spPr bwMode="auto">
          <a:xfrm>
            <a:off x="4953000" y="52578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a:t>
            </a:r>
          </a:p>
        </p:txBody>
      </p:sp>
      <p:sp>
        <p:nvSpPr>
          <p:cNvPr id="24584" name="Oval 9"/>
          <p:cNvSpPr>
            <a:spLocks noChangeArrowheads="1"/>
          </p:cNvSpPr>
          <p:nvPr/>
        </p:nvSpPr>
        <p:spPr bwMode="auto">
          <a:xfrm>
            <a:off x="2667000" y="52578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S’-{2}</a:t>
            </a:r>
          </a:p>
        </p:txBody>
      </p:sp>
      <p:sp>
        <p:nvSpPr>
          <p:cNvPr id="24585" name="Oval 10"/>
          <p:cNvSpPr>
            <a:spLocks noChangeArrowheads="1"/>
          </p:cNvSpPr>
          <p:nvPr/>
        </p:nvSpPr>
        <p:spPr bwMode="auto">
          <a:xfrm>
            <a:off x="381000" y="5257800"/>
            <a:ext cx="1066800" cy="685800"/>
          </a:xfrm>
          <a:prstGeom prst="ellipse">
            <a:avLst/>
          </a:prstGeom>
          <a:solidFill>
            <a:srgbClr val="FFFFFF"/>
          </a:solidFill>
          <a:ln w="28575">
            <a:solidFill>
              <a:schemeClr val="accent1"/>
            </a:solidFill>
            <a:round/>
            <a:headEnd/>
            <a:tailEnd/>
          </a:ln>
        </p:spPr>
        <p:txBody>
          <a:bodyPr wrap="none" anchor="ctr"/>
          <a:lstStyle/>
          <a:p>
            <a:pPr algn="ctr"/>
            <a:r>
              <a:rPr lang="en-US" altLang="zh-CN" b="1">
                <a:solidFill>
                  <a:schemeClr val="accent1"/>
                </a:solidFill>
                <a:latin typeface="Courier New" pitchFamily="49" charset="0"/>
              </a:rPr>
              <a:t>S’’</a:t>
            </a:r>
          </a:p>
        </p:txBody>
      </p:sp>
      <p:cxnSp>
        <p:nvCxnSpPr>
          <p:cNvPr id="24586" name="AutoShape 11"/>
          <p:cNvCxnSpPr>
            <a:cxnSpLocks noChangeShapeType="1"/>
            <a:stCxn id="24579" idx="5"/>
            <a:endCxn id="24581" idx="1"/>
          </p:cNvCxnSpPr>
          <p:nvPr/>
        </p:nvCxnSpPr>
        <p:spPr bwMode="auto">
          <a:xfrm>
            <a:off x="4721225" y="3876675"/>
            <a:ext cx="1530350" cy="476250"/>
          </a:xfrm>
          <a:prstGeom prst="straightConnector1">
            <a:avLst/>
          </a:prstGeom>
          <a:noFill/>
          <a:ln w="28575">
            <a:solidFill>
              <a:schemeClr val="accent1"/>
            </a:solidFill>
            <a:round/>
            <a:headEnd/>
            <a:tailEnd/>
          </a:ln>
        </p:spPr>
      </p:cxnSp>
      <p:cxnSp>
        <p:nvCxnSpPr>
          <p:cNvPr id="24587" name="AutoShape 12"/>
          <p:cNvCxnSpPr>
            <a:cxnSpLocks noChangeShapeType="1"/>
            <a:stCxn id="24579" idx="3"/>
            <a:endCxn id="24580" idx="7"/>
          </p:cNvCxnSpPr>
          <p:nvPr/>
        </p:nvCxnSpPr>
        <p:spPr bwMode="auto">
          <a:xfrm flipH="1">
            <a:off x="2435225" y="3876675"/>
            <a:ext cx="1530350" cy="476250"/>
          </a:xfrm>
          <a:prstGeom prst="straightConnector1">
            <a:avLst/>
          </a:prstGeom>
          <a:noFill/>
          <a:ln w="28575">
            <a:solidFill>
              <a:schemeClr val="accent1"/>
            </a:solidFill>
            <a:round/>
            <a:headEnd/>
            <a:tailEnd/>
          </a:ln>
        </p:spPr>
      </p:cxnSp>
      <p:cxnSp>
        <p:nvCxnSpPr>
          <p:cNvPr id="24588" name="AutoShape 13"/>
          <p:cNvCxnSpPr>
            <a:cxnSpLocks noChangeShapeType="1"/>
            <a:stCxn id="24580" idx="3"/>
            <a:endCxn id="24585" idx="0"/>
          </p:cNvCxnSpPr>
          <p:nvPr/>
        </p:nvCxnSpPr>
        <p:spPr bwMode="auto">
          <a:xfrm flipH="1">
            <a:off x="914400" y="4867275"/>
            <a:ext cx="765175" cy="376238"/>
          </a:xfrm>
          <a:prstGeom prst="straightConnector1">
            <a:avLst/>
          </a:prstGeom>
          <a:noFill/>
          <a:ln w="28575">
            <a:solidFill>
              <a:schemeClr val="accent1"/>
            </a:solidFill>
            <a:round/>
            <a:headEnd/>
            <a:tailEnd/>
          </a:ln>
        </p:spPr>
      </p:cxnSp>
      <p:cxnSp>
        <p:nvCxnSpPr>
          <p:cNvPr id="24589" name="AutoShape 14"/>
          <p:cNvCxnSpPr>
            <a:cxnSpLocks noChangeShapeType="1"/>
            <a:stCxn id="24580" idx="5"/>
            <a:endCxn id="24584" idx="0"/>
          </p:cNvCxnSpPr>
          <p:nvPr/>
        </p:nvCxnSpPr>
        <p:spPr bwMode="auto">
          <a:xfrm>
            <a:off x="2435225" y="4867275"/>
            <a:ext cx="765175" cy="376238"/>
          </a:xfrm>
          <a:prstGeom prst="straightConnector1">
            <a:avLst/>
          </a:prstGeom>
          <a:noFill/>
          <a:ln w="28575">
            <a:solidFill>
              <a:schemeClr val="accent1"/>
            </a:solidFill>
            <a:round/>
            <a:headEnd/>
            <a:tailEnd/>
          </a:ln>
        </p:spPr>
      </p:cxnSp>
      <p:cxnSp>
        <p:nvCxnSpPr>
          <p:cNvPr id="24590" name="AutoShape 15"/>
          <p:cNvCxnSpPr>
            <a:cxnSpLocks noChangeShapeType="1"/>
            <a:stCxn id="24583" idx="0"/>
            <a:endCxn id="24581" idx="3"/>
          </p:cNvCxnSpPr>
          <p:nvPr/>
        </p:nvCxnSpPr>
        <p:spPr bwMode="auto">
          <a:xfrm flipV="1">
            <a:off x="5486400" y="4867275"/>
            <a:ext cx="765175" cy="376238"/>
          </a:xfrm>
          <a:prstGeom prst="straightConnector1">
            <a:avLst/>
          </a:prstGeom>
          <a:noFill/>
          <a:ln w="28575">
            <a:solidFill>
              <a:schemeClr val="accent1"/>
            </a:solidFill>
            <a:round/>
            <a:headEnd/>
            <a:tailEnd/>
          </a:ln>
        </p:spPr>
      </p:cxnSp>
      <p:cxnSp>
        <p:nvCxnSpPr>
          <p:cNvPr id="24591" name="AutoShape 16"/>
          <p:cNvCxnSpPr>
            <a:cxnSpLocks noChangeShapeType="1"/>
            <a:stCxn id="24581" idx="5"/>
            <a:endCxn id="24582" idx="0"/>
          </p:cNvCxnSpPr>
          <p:nvPr/>
        </p:nvCxnSpPr>
        <p:spPr bwMode="auto">
          <a:xfrm>
            <a:off x="7007225" y="4867275"/>
            <a:ext cx="765175" cy="376238"/>
          </a:xfrm>
          <a:prstGeom prst="straightConnector1">
            <a:avLst/>
          </a:prstGeom>
          <a:noFill/>
          <a:ln w="28575">
            <a:solidFill>
              <a:schemeClr val="accent1"/>
            </a:solidFill>
            <a:round/>
            <a:headEnd/>
            <a:tailEnd/>
          </a:ln>
        </p:spPr>
      </p:cxnSp>
      <p:sp>
        <p:nvSpPr>
          <p:cNvPr id="24592" name="Text Box 17"/>
          <p:cNvSpPr txBox="1">
            <a:spLocks noChangeArrowheads="1"/>
          </p:cNvSpPr>
          <p:nvPr/>
        </p:nvSpPr>
        <p:spPr bwMode="auto">
          <a:xfrm>
            <a:off x="2743200" y="3733800"/>
            <a:ext cx="641350" cy="396875"/>
          </a:xfrm>
          <a:prstGeom prst="rect">
            <a:avLst/>
          </a:prstGeom>
          <a:noFill/>
          <a:ln w="9525">
            <a:noFill/>
            <a:miter lim="800000"/>
            <a:headEnd/>
            <a:tailEnd/>
          </a:ln>
        </p:spPr>
        <p:txBody>
          <a:bodyPr wrap="none">
            <a:spAutoFit/>
          </a:bodyPr>
          <a:lstStyle/>
          <a:p>
            <a:r>
              <a:rPr lang="en-US" altLang="zh-CN" sz="2400" b="1" u="sng">
                <a:latin typeface="Courier New" pitchFamily="49" charset="0"/>
              </a:rPr>
              <a:t>yes</a:t>
            </a:r>
          </a:p>
        </p:txBody>
      </p:sp>
      <p:sp>
        <p:nvSpPr>
          <p:cNvPr id="24593" name="Text Box 18"/>
          <p:cNvSpPr txBox="1">
            <a:spLocks noChangeArrowheads="1"/>
          </p:cNvSpPr>
          <p:nvPr/>
        </p:nvSpPr>
        <p:spPr bwMode="auto">
          <a:xfrm>
            <a:off x="5302250" y="3733800"/>
            <a:ext cx="488950" cy="396875"/>
          </a:xfrm>
          <a:prstGeom prst="rect">
            <a:avLst/>
          </a:prstGeom>
          <a:noFill/>
          <a:ln w="9525">
            <a:noFill/>
            <a:miter lim="800000"/>
            <a:headEnd/>
            <a:tailEnd/>
          </a:ln>
        </p:spPr>
        <p:txBody>
          <a:bodyPr wrap="none">
            <a:spAutoFit/>
          </a:bodyPr>
          <a:lstStyle/>
          <a:p>
            <a:r>
              <a:rPr lang="en-US" altLang="zh-CN" sz="2400" b="1" u="sng">
                <a:latin typeface="Courier New" pitchFamily="49" charset="0"/>
              </a:rPr>
              <a:t>no</a:t>
            </a:r>
          </a:p>
        </p:txBody>
      </p:sp>
      <p:sp>
        <p:nvSpPr>
          <p:cNvPr id="24594" name="Text Box 19"/>
          <p:cNvSpPr txBox="1">
            <a:spLocks noChangeArrowheads="1"/>
          </p:cNvSpPr>
          <p:nvPr/>
        </p:nvSpPr>
        <p:spPr bwMode="auto">
          <a:xfrm>
            <a:off x="7315200" y="4724400"/>
            <a:ext cx="488950" cy="396875"/>
          </a:xfrm>
          <a:prstGeom prst="rect">
            <a:avLst/>
          </a:prstGeom>
          <a:noFill/>
          <a:ln w="9525">
            <a:noFill/>
            <a:miter lim="800000"/>
            <a:headEnd/>
            <a:tailEnd/>
          </a:ln>
        </p:spPr>
        <p:txBody>
          <a:bodyPr wrap="none">
            <a:spAutoFit/>
          </a:bodyPr>
          <a:lstStyle/>
          <a:p>
            <a:r>
              <a:rPr lang="en-US" altLang="zh-CN" sz="2400" b="1" u="sng">
                <a:latin typeface="Courier New" pitchFamily="49" charset="0"/>
              </a:rPr>
              <a:t>no</a:t>
            </a:r>
          </a:p>
        </p:txBody>
      </p:sp>
      <p:sp>
        <p:nvSpPr>
          <p:cNvPr id="24595" name="Text Box 20"/>
          <p:cNvSpPr txBox="1">
            <a:spLocks noChangeArrowheads="1"/>
          </p:cNvSpPr>
          <p:nvPr/>
        </p:nvSpPr>
        <p:spPr bwMode="auto">
          <a:xfrm>
            <a:off x="2895600" y="4724400"/>
            <a:ext cx="488950" cy="396875"/>
          </a:xfrm>
          <a:prstGeom prst="rect">
            <a:avLst/>
          </a:prstGeom>
          <a:noFill/>
          <a:ln w="9525">
            <a:noFill/>
            <a:miter lim="800000"/>
            <a:headEnd/>
            <a:tailEnd/>
          </a:ln>
        </p:spPr>
        <p:txBody>
          <a:bodyPr wrap="none">
            <a:spAutoFit/>
          </a:bodyPr>
          <a:lstStyle/>
          <a:p>
            <a:r>
              <a:rPr lang="en-US" altLang="zh-CN" sz="2400" b="1" u="sng">
                <a:latin typeface="Courier New" pitchFamily="49" charset="0"/>
              </a:rPr>
              <a:t>no</a:t>
            </a:r>
          </a:p>
        </p:txBody>
      </p:sp>
      <p:sp>
        <p:nvSpPr>
          <p:cNvPr id="24596" name="Text Box 21"/>
          <p:cNvSpPr txBox="1">
            <a:spLocks noChangeArrowheads="1"/>
          </p:cNvSpPr>
          <p:nvPr/>
        </p:nvSpPr>
        <p:spPr bwMode="auto">
          <a:xfrm>
            <a:off x="762000" y="4724400"/>
            <a:ext cx="641350" cy="396875"/>
          </a:xfrm>
          <a:prstGeom prst="rect">
            <a:avLst/>
          </a:prstGeom>
          <a:noFill/>
          <a:ln w="9525">
            <a:noFill/>
            <a:miter lim="800000"/>
            <a:headEnd/>
            <a:tailEnd/>
          </a:ln>
        </p:spPr>
        <p:txBody>
          <a:bodyPr wrap="none">
            <a:spAutoFit/>
          </a:bodyPr>
          <a:lstStyle/>
          <a:p>
            <a:r>
              <a:rPr lang="en-US" altLang="zh-CN" sz="2400" b="1" u="sng">
                <a:latin typeface="Courier New" pitchFamily="49" charset="0"/>
              </a:rPr>
              <a:t>yes</a:t>
            </a:r>
          </a:p>
        </p:txBody>
      </p:sp>
      <p:sp>
        <p:nvSpPr>
          <p:cNvPr id="24597" name="Text Box 22"/>
          <p:cNvSpPr txBox="1">
            <a:spLocks noChangeArrowheads="1"/>
          </p:cNvSpPr>
          <p:nvPr/>
        </p:nvSpPr>
        <p:spPr bwMode="auto">
          <a:xfrm>
            <a:off x="5378450" y="4724400"/>
            <a:ext cx="641350" cy="396875"/>
          </a:xfrm>
          <a:prstGeom prst="rect">
            <a:avLst/>
          </a:prstGeom>
          <a:noFill/>
          <a:ln w="9525">
            <a:noFill/>
            <a:miter lim="800000"/>
            <a:headEnd/>
            <a:tailEnd/>
          </a:ln>
        </p:spPr>
        <p:txBody>
          <a:bodyPr wrap="none">
            <a:spAutoFit/>
          </a:bodyPr>
          <a:lstStyle/>
          <a:p>
            <a:r>
              <a:rPr lang="en-US" altLang="zh-CN" sz="2400" b="1" u="sng">
                <a:latin typeface="Courier New" pitchFamily="49" charset="0"/>
              </a:rPr>
              <a:t>yes</a:t>
            </a: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smtClean="0"/>
              <a:t>Data Compression</a:t>
            </a:r>
            <a:endParaRPr altLang="en-US" dirty="0"/>
          </a:p>
        </p:txBody>
      </p:sp>
      <p:sp>
        <p:nvSpPr>
          <p:cNvPr id="93186" name="矩形 9"/>
          <p:cNvSpPr>
            <a:spLocks noChangeArrowheads="1"/>
          </p:cNvSpPr>
          <p:nvPr/>
        </p:nvSpPr>
        <p:spPr bwMode="auto">
          <a:xfrm>
            <a:off x="179388" y="981075"/>
            <a:ext cx="8785225" cy="4154488"/>
          </a:xfrm>
          <a:prstGeom prst="rect">
            <a:avLst/>
          </a:prstGeom>
          <a:noFill/>
          <a:ln w="9525">
            <a:noFill/>
            <a:miter lim="800000"/>
            <a:headEnd/>
            <a:tailEnd/>
          </a:ln>
        </p:spPr>
        <p:txBody>
          <a:bodyPr>
            <a:spAutoFit/>
          </a:bodyPr>
          <a:lstStyle/>
          <a:p>
            <a:r>
              <a:rPr lang="en-US" altLang="zh-CN" sz="2400">
                <a:solidFill>
                  <a:srgbClr val="FF0000"/>
                </a:solidFill>
                <a:latin typeface="Calibri" pitchFamily="34" charset="0"/>
              </a:rPr>
              <a:t>Q. </a:t>
            </a:r>
            <a:r>
              <a:rPr lang="en-US" altLang="zh-CN" sz="2400">
                <a:latin typeface="Calibri" pitchFamily="34" charset="0"/>
              </a:rPr>
              <a:t>Given a text that uses 32 symbols (26 different letters, space, and</a:t>
            </a:r>
          </a:p>
          <a:p>
            <a:r>
              <a:rPr lang="en-US" altLang="zh-CN" sz="2400">
                <a:latin typeface="Calibri" pitchFamily="34" charset="0"/>
              </a:rPr>
              <a:t>some punctuation characters), how can we encode this text in bits?</a:t>
            </a:r>
          </a:p>
          <a:p>
            <a:endParaRPr lang="en-US" altLang="zh-CN" sz="2400">
              <a:latin typeface="Calibri" pitchFamily="34" charset="0"/>
            </a:endParaRPr>
          </a:p>
          <a:p>
            <a:r>
              <a:rPr lang="en-US" altLang="zh-CN" sz="2400">
                <a:solidFill>
                  <a:srgbClr val="FF0000"/>
                </a:solidFill>
                <a:latin typeface="Calibri" pitchFamily="34" charset="0"/>
              </a:rPr>
              <a:t>Q. </a:t>
            </a:r>
            <a:r>
              <a:rPr lang="en-US" altLang="zh-CN" sz="2400">
                <a:latin typeface="Calibri" pitchFamily="34" charset="0"/>
              </a:rPr>
              <a:t>Some symbols (e, t, a, o, i, n) are used far more often than others.</a:t>
            </a:r>
          </a:p>
          <a:p>
            <a:r>
              <a:rPr lang="en-US" altLang="zh-CN" sz="2400">
                <a:latin typeface="Calibri" pitchFamily="34" charset="0"/>
              </a:rPr>
              <a:t>How can we use this to reduce our encoding?</a:t>
            </a:r>
          </a:p>
          <a:p>
            <a:endParaRPr lang="en-US" altLang="zh-CN" sz="2400">
              <a:latin typeface="Calibri" pitchFamily="34" charset="0"/>
            </a:endParaRPr>
          </a:p>
          <a:p>
            <a:r>
              <a:rPr lang="en-US" altLang="zh-CN" sz="2400">
                <a:solidFill>
                  <a:srgbClr val="FF0000"/>
                </a:solidFill>
                <a:latin typeface="Calibri" pitchFamily="34" charset="0"/>
              </a:rPr>
              <a:t>Q. </a:t>
            </a:r>
            <a:r>
              <a:rPr lang="en-US" altLang="zh-CN" sz="2400">
                <a:latin typeface="Calibri" pitchFamily="34" charset="0"/>
              </a:rPr>
              <a:t>How do we know when the next symbol begins?</a:t>
            </a:r>
          </a:p>
          <a:p>
            <a:endParaRPr lang="en-US" altLang="zh-CN" sz="2400">
              <a:latin typeface="Calibri" pitchFamily="34" charset="0"/>
            </a:endParaRPr>
          </a:p>
          <a:p>
            <a:r>
              <a:rPr lang="en-US" altLang="zh-CN" sz="2400">
                <a:latin typeface="Calibri" pitchFamily="34" charset="0"/>
              </a:rPr>
              <a:t>Ex.       c(a) = 01 	What is 0101?</a:t>
            </a:r>
          </a:p>
          <a:p>
            <a:r>
              <a:rPr lang="en-US" altLang="zh-CN" sz="2400">
                <a:latin typeface="Calibri" pitchFamily="34" charset="0"/>
              </a:rPr>
              <a:t>            c(b) = 010</a:t>
            </a:r>
          </a:p>
          <a:p>
            <a:r>
              <a:rPr lang="en-US" altLang="zh-CN" sz="2400">
                <a:latin typeface="Calibri" pitchFamily="34" charset="0"/>
              </a:rPr>
              <a:t>            c(e) = 1</a:t>
            </a:r>
            <a:endParaRPr lang="zh-CN" altLang="en-US" sz="2200">
              <a:latin typeface="Calibri"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smtClean="0"/>
              <a:t>Data Compression</a:t>
            </a:r>
            <a:endParaRPr altLang="en-US" dirty="0"/>
          </a:p>
        </p:txBody>
      </p:sp>
      <p:sp>
        <p:nvSpPr>
          <p:cNvPr id="10" name="矩形 9"/>
          <p:cNvSpPr/>
          <p:nvPr/>
        </p:nvSpPr>
        <p:spPr>
          <a:xfrm>
            <a:off x="179388" y="981075"/>
            <a:ext cx="8785225" cy="5786438"/>
          </a:xfrm>
          <a:prstGeom prst="rect">
            <a:avLst/>
          </a:prstGeom>
        </p:spPr>
        <p:txBody>
          <a:bodyPr>
            <a:spAutoFit/>
          </a:bodyPr>
          <a:lstStyle/>
          <a:p>
            <a:r>
              <a:rPr lang="en-US" altLang="zh-CN" sz="2200">
                <a:solidFill>
                  <a:srgbClr val="FF0000"/>
                </a:solidFill>
                <a:latin typeface="Calibri" pitchFamily="34" charset="0"/>
              </a:rPr>
              <a:t>Q.</a:t>
            </a:r>
            <a:r>
              <a:rPr lang="en-US" altLang="zh-CN" sz="2200">
                <a:latin typeface="Calibri" pitchFamily="34" charset="0"/>
              </a:rPr>
              <a:t>    Given a text that uses 32 symbols (26 different letters, space, and some punctuation characters), how can we encode this text in bits?</a:t>
            </a:r>
          </a:p>
          <a:p>
            <a:r>
              <a:rPr lang="en-US" altLang="zh-CN" sz="2200">
                <a:solidFill>
                  <a:srgbClr val="FF0000"/>
                </a:solidFill>
                <a:latin typeface="Calibri" pitchFamily="34" charset="0"/>
              </a:rPr>
              <a:t>A.</a:t>
            </a:r>
            <a:r>
              <a:rPr lang="en-US" altLang="zh-CN" sz="2200">
                <a:latin typeface="Calibri" pitchFamily="34" charset="0"/>
              </a:rPr>
              <a:t>    We can encode 25 different symbols using a fixed length of 5 bits per symbol. This is called fixed length encoding.</a:t>
            </a:r>
          </a:p>
          <a:p>
            <a:pPr>
              <a:buFontTx/>
              <a:buAutoNum type="alphaUcPeriod"/>
            </a:pPr>
            <a:endParaRPr lang="en-US" altLang="zh-CN" sz="2200">
              <a:latin typeface="Calibri" pitchFamily="34" charset="0"/>
            </a:endParaRPr>
          </a:p>
          <a:p>
            <a:r>
              <a:rPr lang="en-US" altLang="zh-CN" sz="2200">
                <a:solidFill>
                  <a:srgbClr val="FF0000"/>
                </a:solidFill>
                <a:latin typeface="Calibri" pitchFamily="34" charset="0"/>
              </a:rPr>
              <a:t>Q.</a:t>
            </a:r>
            <a:r>
              <a:rPr lang="en-US" altLang="zh-CN" sz="2200">
                <a:latin typeface="Calibri" pitchFamily="34" charset="0"/>
              </a:rPr>
              <a:t>   Some symbols (e, t, a, o, i, n) are used far more often than others.</a:t>
            </a:r>
          </a:p>
          <a:p>
            <a:r>
              <a:rPr lang="en-US" altLang="zh-CN" sz="2200">
                <a:latin typeface="Calibri" pitchFamily="34" charset="0"/>
              </a:rPr>
              <a:t>How can we use this to reduce our encoding?</a:t>
            </a:r>
          </a:p>
          <a:p>
            <a:r>
              <a:rPr lang="en-US" altLang="zh-CN" sz="2200">
                <a:solidFill>
                  <a:srgbClr val="FF0000"/>
                </a:solidFill>
                <a:latin typeface="Calibri" pitchFamily="34" charset="0"/>
              </a:rPr>
              <a:t>A.</a:t>
            </a:r>
            <a:r>
              <a:rPr lang="en-US" altLang="zh-CN" sz="2200">
                <a:latin typeface="Calibri" pitchFamily="34" charset="0"/>
              </a:rPr>
              <a:t>   </a:t>
            </a:r>
            <a:r>
              <a:rPr lang="en-US" altLang="zh-CN" sz="2200">
                <a:solidFill>
                  <a:srgbClr val="06CA0F"/>
                </a:solidFill>
                <a:latin typeface="Calibri" pitchFamily="34" charset="0"/>
              </a:rPr>
              <a:t>Encode these characters with fewer bits, and the others with more bits</a:t>
            </a:r>
            <a:r>
              <a:rPr lang="en-US" altLang="zh-CN" sz="2200">
                <a:latin typeface="Calibri" pitchFamily="34" charset="0"/>
              </a:rPr>
              <a:t>.</a:t>
            </a:r>
          </a:p>
          <a:p>
            <a:endParaRPr lang="en-US" altLang="zh-CN" sz="2200">
              <a:latin typeface="Calibri" pitchFamily="34" charset="0"/>
            </a:endParaRPr>
          </a:p>
          <a:p>
            <a:r>
              <a:rPr lang="en-US" altLang="zh-CN" sz="2200">
                <a:solidFill>
                  <a:srgbClr val="FF0000"/>
                </a:solidFill>
                <a:latin typeface="Calibri" pitchFamily="34" charset="0"/>
              </a:rPr>
              <a:t>Q.   </a:t>
            </a:r>
            <a:r>
              <a:rPr lang="en-US" altLang="zh-CN" sz="2200">
                <a:latin typeface="Calibri" pitchFamily="34" charset="0"/>
              </a:rPr>
              <a:t>How do we know when the next symbol begins?</a:t>
            </a:r>
          </a:p>
          <a:p>
            <a:r>
              <a:rPr lang="en-US" altLang="zh-CN" sz="2200">
                <a:solidFill>
                  <a:srgbClr val="FF0000"/>
                </a:solidFill>
                <a:latin typeface="Calibri" pitchFamily="34" charset="0"/>
              </a:rPr>
              <a:t>A.   </a:t>
            </a:r>
            <a:r>
              <a:rPr lang="en-US" altLang="zh-CN" sz="2200">
                <a:latin typeface="Calibri" pitchFamily="34" charset="0"/>
              </a:rPr>
              <a:t>Use a separation symbol (like the pause in Morse), or make sure thatthere is no ambiguity by ensuring that no code is a </a:t>
            </a:r>
            <a:r>
              <a:rPr lang="en-US" altLang="zh-CN" sz="2200">
                <a:solidFill>
                  <a:srgbClr val="FF0000"/>
                </a:solidFill>
                <a:latin typeface="Calibri" pitchFamily="34" charset="0"/>
              </a:rPr>
              <a:t>prefix </a:t>
            </a:r>
            <a:r>
              <a:rPr lang="en-US" altLang="zh-CN" sz="2200">
                <a:latin typeface="Calibri" pitchFamily="34" charset="0"/>
              </a:rPr>
              <a:t>of another one.</a:t>
            </a:r>
          </a:p>
          <a:p>
            <a:endParaRPr lang="en-US" altLang="zh-CN" sz="2200">
              <a:latin typeface="Calibri" pitchFamily="34" charset="0"/>
            </a:endParaRPr>
          </a:p>
          <a:p>
            <a:r>
              <a:rPr lang="en-US" altLang="zh-CN" sz="2200">
                <a:latin typeface="Calibri" pitchFamily="34" charset="0"/>
              </a:rPr>
              <a:t>Ex.      c(a) = 01 What is 0101?</a:t>
            </a:r>
          </a:p>
          <a:p>
            <a:r>
              <a:rPr lang="en-US" altLang="zh-CN" sz="2200">
                <a:latin typeface="Calibri" pitchFamily="34" charset="0"/>
              </a:rPr>
              <a:t>           c(b) = 010</a:t>
            </a:r>
          </a:p>
          <a:p>
            <a:r>
              <a:rPr lang="en-US" altLang="zh-CN" sz="2200">
                <a:latin typeface="Calibri" pitchFamily="34" charset="0"/>
              </a:rPr>
              <a:t>           c(e) = 1</a:t>
            </a:r>
            <a:endParaRPr lang="zh-CN" altLang="en-US" sz="2200">
              <a:latin typeface="Calibri"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smtClean="0"/>
              <a:t>Prefix </a:t>
            </a:r>
            <a:r>
              <a:rPr lang="en-US" altLang="zh-CN" dirty="0"/>
              <a:t>Codes</a:t>
            </a:r>
            <a:endParaRPr altLang="en-US" dirty="0"/>
          </a:p>
        </p:txBody>
      </p:sp>
      <p:sp>
        <p:nvSpPr>
          <p:cNvPr id="10" name="矩形 9"/>
          <p:cNvSpPr/>
          <p:nvPr/>
        </p:nvSpPr>
        <p:spPr>
          <a:xfrm>
            <a:off x="179388" y="981075"/>
            <a:ext cx="8785225" cy="5568950"/>
          </a:xfrm>
          <a:prstGeom prst="rect">
            <a:avLst/>
          </a:prstGeom>
        </p:spPr>
        <p:txBody>
          <a:bodyPr>
            <a:spAutoFit/>
          </a:bodyPr>
          <a:lstStyle/>
          <a:p>
            <a:r>
              <a:rPr lang="en-US" altLang="zh-CN" sz="2400">
                <a:solidFill>
                  <a:srgbClr val="0070C0"/>
                </a:solidFill>
                <a:latin typeface="Calibri" pitchFamily="34" charset="0"/>
              </a:rPr>
              <a:t>Definition.</a:t>
            </a:r>
            <a:r>
              <a:rPr lang="en-US" altLang="zh-CN" sz="2400">
                <a:latin typeface="Calibri" pitchFamily="34" charset="0"/>
              </a:rPr>
              <a:t>   A </a:t>
            </a:r>
            <a:r>
              <a:rPr lang="en-US" altLang="zh-CN" sz="2400">
                <a:solidFill>
                  <a:srgbClr val="FF0000"/>
                </a:solidFill>
                <a:latin typeface="Calibri" pitchFamily="34" charset="0"/>
              </a:rPr>
              <a:t>prefix code </a:t>
            </a:r>
            <a:r>
              <a:rPr lang="en-US" altLang="zh-CN" sz="2400">
                <a:latin typeface="Calibri" pitchFamily="34" charset="0"/>
              </a:rPr>
              <a:t>for a set S is a function c that maps each x∈S to 1s and 0s in such a way that for </a:t>
            </a:r>
            <a:r>
              <a:rPr lang="en-US" altLang="zh-CN" sz="2400">
                <a:solidFill>
                  <a:srgbClr val="3721D9"/>
                </a:solidFill>
                <a:latin typeface="Calibri" pitchFamily="34" charset="0"/>
              </a:rPr>
              <a:t>x,y∈S, x≠y, c(x) is not a prefix of c(y).</a:t>
            </a:r>
          </a:p>
          <a:p>
            <a:r>
              <a:rPr lang="en-US" altLang="zh-CN" sz="2400">
                <a:solidFill>
                  <a:srgbClr val="0070C0"/>
                </a:solidFill>
                <a:latin typeface="Calibri" pitchFamily="34" charset="0"/>
              </a:rPr>
              <a:t>Ex.	 </a:t>
            </a:r>
            <a:r>
              <a:rPr lang="en-US" altLang="zh-CN" sz="2400">
                <a:latin typeface="Calibri" pitchFamily="34" charset="0"/>
              </a:rPr>
              <a:t>c(a) = 11</a:t>
            </a:r>
          </a:p>
          <a:p>
            <a:r>
              <a:rPr lang="en-US" altLang="zh-CN" sz="2400">
                <a:latin typeface="Calibri" pitchFamily="34" charset="0"/>
              </a:rPr>
              <a:t>	c(e) = 01</a:t>
            </a:r>
          </a:p>
          <a:p>
            <a:r>
              <a:rPr lang="en-US" altLang="zh-CN" sz="2400">
                <a:latin typeface="Calibri" pitchFamily="34" charset="0"/>
              </a:rPr>
              <a:t>	c(k) = 001</a:t>
            </a:r>
          </a:p>
          <a:p>
            <a:r>
              <a:rPr lang="en-US" altLang="zh-CN" sz="2400">
                <a:latin typeface="Calibri" pitchFamily="34" charset="0"/>
              </a:rPr>
              <a:t>	c(l) = 10</a:t>
            </a:r>
          </a:p>
          <a:p>
            <a:r>
              <a:rPr lang="en-US" altLang="zh-CN" sz="2400">
                <a:latin typeface="Calibri" pitchFamily="34" charset="0"/>
              </a:rPr>
              <a:t>	c(u) = 000</a:t>
            </a:r>
          </a:p>
          <a:p>
            <a:r>
              <a:rPr lang="en-US" altLang="zh-CN" sz="2400">
                <a:solidFill>
                  <a:srgbClr val="0070C0"/>
                </a:solidFill>
                <a:latin typeface="Calibri" pitchFamily="34" charset="0"/>
              </a:rPr>
              <a:t>Q. </a:t>
            </a:r>
            <a:r>
              <a:rPr lang="en-US" altLang="zh-CN" sz="2400">
                <a:latin typeface="Calibri" pitchFamily="34" charset="0"/>
              </a:rPr>
              <a:t>What is the meaning of 1001000001 ?</a:t>
            </a:r>
          </a:p>
          <a:p>
            <a:r>
              <a:rPr lang="en-US" altLang="zh-CN" sz="2400">
                <a:solidFill>
                  <a:srgbClr val="0070C0"/>
                </a:solidFill>
                <a:latin typeface="Calibri" pitchFamily="34" charset="0"/>
              </a:rPr>
              <a:t>A. </a:t>
            </a:r>
            <a:r>
              <a:rPr lang="en-US" altLang="zh-CN" sz="2400">
                <a:latin typeface="Calibri" pitchFamily="34" charset="0"/>
              </a:rPr>
              <a:t>“leuk”</a:t>
            </a:r>
          </a:p>
          <a:p>
            <a:pPr>
              <a:buFontTx/>
              <a:buAutoNum type="alphaUcPeriod"/>
            </a:pPr>
            <a:endParaRPr lang="en-US" altLang="zh-CN" sz="2400">
              <a:latin typeface="Calibri" pitchFamily="34" charset="0"/>
            </a:endParaRPr>
          </a:p>
          <a:p>
            <a:r>
              <a:rPr lang="en-US" altLang="zh-CN" sz="2400">
                <a:latin typeface="Calibri" pitchFamily="34" charset="0"/>
              </a:rPr>
              <a:t>Suppose frequencies are known in a text of 1G:</a:t>
            </a:r>
          </a:p>
          <a:p>
            <a:r>
              <a:rPr lang="it-IT" altLang="zh-CN" sz="2400">
                <a:latin typeface="Calibri" pitchFamily="34" charset="0"/>
              </a:rPr>
              <a:t>fa=0.4, fe=0.2, fk=0.2, fl=0.1, fu=0.1</a:t>
            </a:r>
          </a:p>
          <a:p>
            <a:r>
              <a:rPr lang="en-US" altLang="zh-CN" sz="2400">
                <a:solidFill>
                  <a:srgbClr val="0070C0"/>
                </a:solidFill>
                <a:latin typeface="Calibri" pitchFamily="34" charset="0"/>
              </a:rPr>
              <a:t>Q. </a:t>
            </a:r>
            <a:r>
              <a:rPr lang="en-US" altLang="zh-CN" sz="2400">
                <a:latin typeface="Calibri" pitchFamily="34" charset="0"/>
              </a:rPr>
              <a:t>What is the size of the encoded text?</a:t>
            </a:r>
          </a:p>
          <a:p>
            <a:r>
              <a:rPr lang="it-IT" altLang="zh-CN" sz="2400">
                <a:solidFill>
                  <a:srgbClr val="0070C0"/>
                </a:solidFill>
                <a:latin typeface="Calibri" pitchFamily="34" charset="0"/>
              </a:rPr>
              <a:t>A.</a:t>
            </a:r>
            <a:r>
              <a:rPr lang="it-IT" altLang="zh-CN" sz="2400">
                <a:latin typeface="Calibri" pitchFamily="34" charset="0"/>
              </a:rPr>
              <a:t> 2*fa + 2*fe + 3*fk + 2*fl + 4*fu = 2.4G</a:t>
            </a:r>
            <a:endParaRPr lang="zh-CN" altLang="en-US" sz="22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a:t>Optimal Prefix Codes</a:t>
            </a:r>
            <a:endParaRPr altLang="en-US" dirty="0"/>
          </a:p>
        </p:txBody>
      </p:sp>
      <p:sp>
        <p:nvSpPr>
          <p:cNvPr id="96258" name="矩形 9"/>
          <p:cNvSpPr>
            <a:spLocks noChangeArrowheads="1"/>
          </p:cNvSpPr>
          <p:nvPr/>
        </p:nvSpPr>
        <p:spPr bwMode="auto">
          <a:xfrm>
            <a:off x="179388" y="981075"/>
            <a:ext cx="8785225" cy="1200150"/>
          </a:xfrm>
          <a:prstGeom prst="rect">
            <a:avLst/>
          </a:prstGeom>
          <a:noFill/>
          <a:ln w="9525">
            <a:noFill/>
            <a:miter lim="800000"/>
            <a:headEnd/>
            <a:tailEnd/>
          </a:ln>
        </p:spPr>
        <p:txBody>
          <a:bodyPr>
            <a:spAutoFit/>
          </a:bodyPr>
          <a:lstStyle/>
          <a:p>
            <a:r>
              <a:rPr lang="en-US" altLang="zh-CN" sz="2400">
                <a:solidFill>
                  <a:srgbClr val="0070C0"/>
                </a:solidFill>
                <a:latin typeface="Calibri" pitchFamily="34" charset="0"/>
              </a:rPr>
              <a:t>Definition. </a:t>
            </a:r>
            <a:r>
              <a:rPr lang="en-US" altLang="zh-CN" sz="2400">
                <a:latin typeface="Calibri" pitchFamily="34" charset="0"/>
              </a:rPr>
              <a:t>The average bits per letter of a prefix code c is the sum</a:t>
            </a:r>
          </a:p>
          <a:p>
            <a:r>
              <a:rPr lang="en-US" altLang="zh-CN" sz="2400">
                <a:latin typeface="Calibri" pitchFamily="34" charset="0"/>
              </a:rPr>
              <a:t>over all symbols of its frequency times the number of bits of its</a:t>
            </a:r>
          </a:p>
          <a:p>
            <a:r>
              <a:rPr lang="en-US" altLang="zh-CN" sz="2400">
                <a:latin typeface="Calibri" pitchFamily="34" charset="0"/>
              </a:rPr>
              <a:t>encoding:</a:t>
            </a:r>
            <a:endParaRPr lang="zh-CN" altLang="en-US" sz="2200">
              <a:latin typeface="Calibri" pitchFamily="34" charset="0"/>
            </a:endParaRPr>
          </a:p>
        </p:txBody>
      </p:sp>
      <p:pic>
        <p:nvPicPr>
          <p:cNvPr id="96259" name="Picture 1" descr="C:\Users\hp\AppData\Roaming\Tencent\Users\648774553\QQ\WinTemp\RichOle\`59IG1PU`{W9]VRR9]E[[)0.jpg"/>
          <p:cNvPicPr>
            <a:picLocks noChangeAspect="1" noChangeArrowheads="1"/>
          </p:cNvPicPr>
          <p:nvPr/>
        </p:nvPicPr>
        <p:blipFill>
          <a:blip r:embed="rId2"/>
          <a:srcRect/>
          <a:stretch>
            <a:fillRect/>
          </a:stretch>
        </p:blipFill>
        <p:spPr bwMode="auto">
          <a:xfrm>
            <a:off x="1908175" y="2349500"/>
            <a:ext cx="4191000" cy="1028700"/>
          </a:xfrm>
          <a:prstGeom prst="rect">
            <a:avLst/>
          </a:prstGeom>
          <a:noFill/>
          <a:ln w="9525">
            <a:noFill/>
            <a:miter lim="800000"/>
            <a:headEnd/>
            <a:tailEnd/>
          </a:ln>
        </p:spPr>
      </p:pic>
      <p:sp>
        <p:nvSpPr>
          <p:cNvPr id="96260" name="矩形 1"/>
          <p:cNvSpPr>
            <a:spLocks noChangeArrowheads="1"/>
          </p:cNvSpPr>
          <p:nvPr/>
        </p:nvSpPr>
        <p:spPr bwMode="auto">
          <a:xfrm>
            <a:off x="250825" y="3716338"/>
            <a:ext cx="8497888" cy="1201737"/>
          </a:xfrm>
          <a:prstGeom prst="rect">
            <a:avLst/>
          </a:prstGeom>
          <a:noFill/>
          <a:ln w="9525">
            <a:noFill/>
            <a:miter lim="800000"/>
            <a:headEnd/>
            <a:tailEnd/>
          </a:ln>
        </p:spPr>
        <p:txBody>
          <a:bodyPr>
            <a:spAutoFit/>
          </a:bodyPr>
          <a:lstStyle/>
          <a:p>
            <a:r>
              <a:rPr lang="en-US" altLang="zh-CN" sz="2400">
                <a:latin typeface="Calibri" pitchFamily="34" charset="0"/>
              </a:rPr>
              <a:t>We would like to find a prefix code that is has the lowest possible</a:t>
            </a:r>
          </a:p>
          <a:p>
            <a:r>
              <a:rPr lang="en-US" altLang="zh-CN" sz="2400">
                <a:latin typeface="Calibri" pitchFamily="34" charset="0"/>
              </a:rPr>
              <a:t>average bits per letter.</a:t>
            </a:r>
          </a:p>
          <a:p>
            <a:r>
              <a:rPr lang="en-US" altLang="zh-CN" sz="2400">
                <a:latin typeface="Calibri" pitchFamily="34" charset="0"/>
              </a:rPr>
              <a:t>Suppose we model a code in a binary tree…</a:t>
            </a:r>
            <a:endParaRPr lang="zh-CN" altLang="en-US" sz="2400">
              <a:latin typeface="Calibri"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a:t>Representing Prefix Codes using Binary Trees</a:t>
            </a:r>
            <a:endParaRPr altLang="en-US" dirty="0"/>
          </a:p>
        </p:txBody>
      </p:sp>
      <p:pic>
        <p:nvPicPr>
          <p:cNvPr id="97282" name="Picture 1" descr="C:\Users\hp\AppData\Roaming\Tencent\Users\648774553\QQ\WinTemp\RichOle\8N[Z7YU68KI_SJ$ADDQQBBG.jpg"/>
          <p:cNvPicPr>
            <a:picLocks noChangeAspect="1" noChangeArrowheads="1"/>
          </p:cNvPicPr>
          <p:nvPr/>
        </p:nvPicPr>
        <p:blipFill>
          <a:blip r:embed="rId2"/>
          <a:srcRect/>
          <a:stretch>
            <a:fillRect/>
          </a:stretch>
        </p:blipFill>
        <p:spPr bwMode="auto">
          <a:xfrm>
            <a:off x="611188" y="1341438"/>
            <a:ext cx="6697662" cy="3529012"/>
          </a:xfrm>
          <a:prstGeom prst="rect">
            <a:avLst/>
          </a:prstGeom>
          <a:noFill/>
          <a:ln w="9525">
            <a:noFill/>
            <a:miter lim="800000"/>
            <a:headEnd/>
            <a:tailEnd/>
          </a:ln>
        </p:spPr>
      </p:pic>
      <p:sp>
        <p:nvSpPr>
          <p:cNvPr id="2" name="矩形 1"/>
          <p:cNvSpPr>
            <a:spLocks noChangeArrowheads="1"/>
          </p:cNvSpPr>
          <p:nvPr/>
        </p:nvSpPr>
        <p:spPr bwMode="auto">
          <a:xfrm>
            <a:off x="576263" y="4886325"/>
            <a:ext cx="7740650" cy="1431925"/>
          </a:xfrm>
          <a:prstGeom prst="rect">
            <a:avLst/>
          </a:prstGeom>
          <a:noFill/>
          <a:ln w="9525">
            <a:noFill/>
            <a:miter lim="800000"/>
            <a:headEnd/>
            <a:tailEnd/>
          </a:ln>
        </p:spPr>
        <p:txBody>
          <a:bodyPr>
            <a:spAutoFit/>
          </a:bodyPr>
          <a:lstStyle/>
          <a:p>
            <a:r>
              <a:rPr lang="en-US" altLang="zh-CN" sz="2200">
                <a:solidFill>
                  <a:srgbClr val="0070C0"/>
                </a:solidFill>
                <a:latin typeface="Calibri" pitchFamily="34" charset="0"/>
              </a:rPr>
              <a:t>Q. </a:t>
            </a:r>
            <a:r>
              <a:rPr lang="en-US" altLang="zh-CN" sz="2200">
                <a:latin typeface="Calibri" pitchFamily="34" charset="0"/>
              </a:rPr>
              <a:t>How does the tree of a prefix code look?</a:t>
            </a:r>
          </a:p>
          <a:p>
            <a:r>
              <a:rPr lang="en-US" altLang="zh-CN" sz="2200">
                <a:solidFill>
                  <a:srgbClr val="0070C0"/>
                </a:solidFill>
                <a:latin typeface="Calibri" pitchFamily="34" charset="0"/>
              </a:rPr>
              <a:t>A. </a:t>
            </a:r>
            <a:r>
              <a:rPr lang="en-US" altLang="zh-CN" sz="2200">
                <a:latin typeface="Calibri" pitchFamily="34" charset="0"/>
              </a:rPr>
              <a:t>Only the leaves have a label.</a:t>
            </a:r>
          </a:p>
          <a:p>
            <a:r>
              <a:rPr lang="en-US" altLang="zh-CN" sz="2200">
                <a:solidFill>
                  <a:srgbClr val="0070C0"/>
                </a:solidFill>
                <a:latin typeface="Calibri" pitchFamily="34" charset="0"/>
              </a:rPr>
              <a:t>Pf. </a:t>
            </a:r>
            <a:r>
              <a:rPr lang="en-US" altLang="zh-CN" sz="2200">
                <a:latin typeface="Calibri" pitchFamily="34" charset="0"/>
              </a:rPr>
              <a:t>An encoding of x is a prefix of an encoding of y if and only if the</a:t>
            </a:r>
          </a:p>
          <a:p>
            <a:r>
              <a:rPr lang="en-US" altLang="zh-CN" sz="2200">
                <a:latin typeface="Calibri" pitchFamily="34" charset="0"/>
              </a:rPr>
              <a:t>path of x is a prefix of the path of y.</a:t>
            </a:r>
            <a:r>
              <a:rPr lang="zh-CN" altLang="en-US" sz="2200">
                <a:solidFill>
                  <a:srgbClr val="06CA0F"/>
                </a:solidFill>
                <a:latin typeface="Calibri" pitchFamily="34" charset="0"/>
              </a:rPr>
              <a:t>不会处于同一路径上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a:t>Representing Prefix Codes using Binary Trees</a:t>
            </a:r>
            <a:endParaRPr altLang="en-US" dirty="0"/>
          </a:p>
        </p:txBody>
      </p:sp>
      <p:sp>
        <p:nvSpPr>
          <p:cNvPr id="98306" name="矩形 1"/>
          <p:cNvSpPr>
            <a:spLocks noChangeArrowheads="1"/>
          </p:cNvSpPr>
          <p:nvPr/>
        </p:nvSpPr>
        <p:spPr bwMode="auto">
          <a:xfrm>
            <a:off x="323850" y="1196975"/>
            <a:ext cx="3671888" cy="1200150"/>
          </a:xfrm>
          <a:prstGeom prst="rect">
            <a:avLst/>
          </a:prstGeom>
          <a:noFill/>
          <a:ln w="9525">
            <a:noFill/>
            <a:miter lim="800000"/>
            <a:headEnd/>
            <a:tailEnd/>
          </a:ln>
        </p:spPr>
        <p:txBody>
          <a:bodyPr>
            <a:spAutoFit/>
          </a:bodyPr>
          <a:lstStyle/>
          <a:p>
            <a:r>
              <a:rPr lang="en-US" altLang="zh-CN" sz="2400">
                <a:solidFill>
                  <a:srgbClr val="0070C0"/>
                </a:solidFill>
                <a:latin typeface="Calibri" pitchFamily="34" charset="0"/>
              </a:rPr>
              <a:t>Q. </a:t>
            </a:r>
            <a:r>
              <a:rPr lang="en-US" altLang="zh-CN" sz="2400">
                <a:latin typeface="Calibri" pitchFamily="34" charset="0"/>
              </a:rPr>
              <a:t>What is the meaning of</a:t>
            </a:r>
          </a:p>
          <a:p>
            <a:r>
              <a:rPr lang="en-US" altLang="zh-CN" sz="2400">
                <a:latin typeface="Calibri" pitchFamily="34" charset="0"/>
              </a:rPr>
              <a:t>111010001111101000 ?</a:t>
            </a:r>
          </a:p>
          <a:p>
            <a:r>
              <a:rPr lang="en-US" altLang="zh-CN" sz="2400">
                <a:solidFill>
                  <a:srgbClr val="0070C0"/>
                </a:solidFill>
                <a:latin typeface="Calibri" pitchFamily="34" charset="0"/>
              </a:rPr>
              <a:t>A. </a:t>
            </a:r>
            <a:r>
              <a:rPr lang="en-US" altLang="zh-CN" sz="2400">
                <a:latin typeface="Calibri" pitchFamily="34" charset="0"/>
              </a:rPr>
              <a:t>“simpel”</a:t>
            </a:r>
            <a:endParaRPr lang="zh-CN" altLang="en-US" sz="2400">
              <a:latin typeface="Calibri" pitchFamily="34" charset="0"/>
            </a:endParaRPr>
          </a:p>
        </p:txBody>
      </p:sp>
      <p:pic>
        <p:nvPicPr>
          <p:cNvPr id="98307" name="Picture 1" descr="C:\Users\hp\AppData\Roaming\Tencent\Users\648774553\QQ\WinTemp\RichOle\CVWBDYT2FV9(MCMQZ8@K5(Q.jpg"/>
          <p:cNvPicPr>
            <a:picLocks noChangeAspect="1" noChangeArrowheads="1"/>
          </p:cNvPicPr>
          <p:nvPr/>
        </p:nvPicPr>
        <p:blipFill>
          <a:blip r:embed="rId2"/>
          <a:srcRect/>
          <a:stretch>
            <a:fillRect/>
          </a:stretch>
        </p:blipFill>
        <p:spPr bwMode="auto">
          <a:xfrm>
            <a:off x="395288" y="2678113"/>
            <a:ext cx="3671887" cy="815975"/>
          </a:xfrm>
          <a:prstGeom prst="rect">
            <a:avLst/>
          </a:prstGeom>
          <a:noFill/>
          <a:ln w="9525">
            <a:noFill/>
            <a:miter lim="800000"/>
            <a:headEnd/>
            <a:tailEnd/>
          </a:ln>
        </p:spPr>
      </p:pic>
      <p:pic>
        <p:nvPicPr>
          <p:cNvPr id="98308" name="Picture 2"/>
          <p:cNvPicPr>
            <a:picLocks noChangeAspect="1" noChangeArrowheads="1"/>
          </p:cNvPicPr>
          <p:nvPr/>
        </p:nvPicPr>
        <p:blipFill>
          <a:blip r:embed="rId3"/>
          <a:srcRect/>
          <a:stretch>
            <a:fillRect/>
          </a:stretch>
        </p:blipFill>
        <p:spPr bwMode="auto">
          <a:xfrm>
            <a:off x="4067175" y="1116013"/>
            <a:ext cx="4795838" cy="4473575"/>
          </a:xfrm>
          <a:prstGeom prst="rect">
            <a:avLst/>
          </a:prstGeom>
          <a:noFill/>
          <a:ln w="9525">
            <a:noFill/>
            <a:miter lim="800000"/>
            <a:headEnd/>
            <a:tailEnd/>
          </a:ln>
        </p:spPr>
      </p:pic>
      <p:sp>
        <p:nvSpPr>
          <p:cNvPr id="3" name="矩形 2"/>
          <p:cNvSpPr>
            <a:spLocks noChangeArrowheads="1"/>
          </p:cNvSpPr>
          <p:nvPr/>
        </p:nvSpPr>
        <p:spPr bwMode="auto">
          <a:xfrm>
            <a:off x="347663" y="5380038"/>
            <a:ext cx="6586537" cy="460375"/>
          </a:xfrm>
          <a:prstGeom prst="rect">
            <a:avLst/>
          </a:prstGeom>
          <a:noFill/>
          <a:ln w="9525">
            <a:noFill/>
            <a:miter lim="800000"/>
            <a:headEnd/>
            <a:tailEnd/>
          </a:ln>
        </p:spPr>
        <p:txBody>
          <a:bodyPr>
            <a:spAutoFit/>
          </a:bodyPr>
          <a:lstStyle/>
          <a:p>
            <a:r>
              <a:rPr lang="en-US" altLang="zh-CN" sz="2400">
                <a:solidFill>
                  <a:srgbClr val="0070C0"/>
                </a:solidFill>
                <a:latin typeface="Calibri" pitchFamily="34" charset="0"/>
              </a:rPr>
              <a:t>Q. </a:t>
            </a:r>
            <a:r>
              <a:rPr lang="en-US" altLang="zh-CN" sz="2400">
                <a:latin typeface="Calibri" pitchFamily="34" charset="0"/>
              </a:rPr>
              <a:t>How can this prefix code be made more efficient?</a:t>
            </a:r>
            <a:endParaRPr lang="zh-CN" altLang="en-US" sz="2400">
              <a:latin typeface="Calibri" pitchFamily="34" charset="0"/>
            </a:endParaRPr>
          </a:p>
        </p:txBody>
      </p:sp>
      <p:sp>
        <p:nvSpPr>
          <p:cNvPr id="5" name="矩形 4"/>
          <p:cNvSpPr>
            <a:spLocks noChangeArrowheads="1"/>
          </p:cNvSpPr>
          <p:nvPr/>
        </p:nvSpPr>
        <p:spPr bwMode="auto">
          <a:xfrm>
            <a:off x="368300" y="5881688"/>
            <a:ext cx="7416800" cy="830262"/>
          </a:xfrm>
          <a:prstGeom prst="rect">
            <a:avLst/>
          </a:prstGeom>
          <a:noFill/>
          <a:ln w="9525">
            <a:noFill/>
            <a:miter lim="800000"/>
            <a:headEnd/>
            <a:tailEnd/>
          </a:ln>
        </p:spPr>
        <p:txBody>
          <a:bodyPr>
            <a:spAutoFit/>
          </a:bodyPr>
          <a:lstStyle/>
          <a:p>
            <a:r>
              <a:rPr lang="en-US" altLang="zh-CN" sz="2400">
                <a:solidFill>
                  <a:srgbClr val="0070C0"/>
                </a:solidFill>
                <a:latin typeface="Calibri" pitchFamily="34" charset="0"/>
              </a:rPr>
              <a:t>A. </a:t>
            </a:r>
            <a:r>
              <a:rPr lang="en-US" altLang="zh-CN" sz="2400">
                <a:latin typeface="Calibri" pitchFamily="34" charset="0"/>
              </a:rPr>
              <a:t>Change encoding of p and s to a shorter one.</a:t>
            </a:r>
          </a:p>
          <a:p>
            <a:r>
              <a:rPr lang="en-US" altLang="zh-CN" sz="2400">
                <a:latin typeface="Calibri" pitchFamily="34" charset="0"/>
              </a:rPr>
              <a:t>This tree is now </a:t>
            </a:r>
            <a:r>
              <a:rPr lang="en-US" altLang="zh-CN" sz="2400">
                <a:solidFill>
                  <a:srgbClr val="FF0000"/>
                </a:solidFill>
                <a:latin typeface="Calibri" pitchFamily="34" charset="0"/>
              </a:rPr>
              <a:t>full.</a:t>
            </a:r>
            <a:endParaRPr lang="zh-CN" altLang="en-US" sz="240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29" name="Picture 1" descr="C:\Users\hp\AppData\Roaming\Tencent\Users\648774553\QQ\WinTemp\RichOle\}ZX]A11B4]{6%IQ04BB7(HU.jpg"/>
          <p:cNvPicPr>
            <a:picLocks noChangeAspect="1" noChangeArrowheads="1"/>
          </p:cNvPicPr>
          <p:nvPr/>
        </p:nvPicPr>
        <p:blipFill>
          <a:blip r:embed="rId2"/>
          <a:srcRect/>
          <a:stretch>
            <a:fillRect/>
          </a:stretch>
        </p:blipFill>
        <p:spPr bwMode="auto">
          <a:xfrm>
            <a:off x="6813550" y="2308225"/>
            <a:ext cx="2286000" cy="3200400"/>
          </a:xfrm>
          <a:prstGeom prst="rect">
            <a:avLst/>
          </a:prstGeom>
          <a:noFill/>
          <a:ln w="9525">
            <a:noFill/>
            <a:miter lim="800000"/>
            <a:headEnd/>
            <a:tailEnd/>
          </a:ln>
        </p:spPr>
      </p:pic>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a:t>Representing Prefix Codes using Binary Trees</a:t>
            </a:r>
            <a:endParaRPr altLang="en-US" dirty="0"/>
          </a:p>
        </p:txBody>
      </p:sp>
      <p:sp>
        <p:nvSpPr>
          <p:cNvPr id="2" name="矩形 1"/>
          <p:cNvSpPr/>
          <p:nvPr/>
        </p:nvSpPr>
        <p:spPr>
          <a:xfrm>
            <a:off x="179388" y="1052513"/>
            <a:ext cx="8713787" cy="4664075"/>
          </a:xfrm>
          <a:prstGeom prst="rect">
            <a:avLst/>
          </a:prstGeom>
        </p:spPr>
        <p:txBody>
          <a:bodyPr>
            <a:spAutoFit/>
          </a:bodyPr>
          <a:lstStyle/>
          <a:p>
            <a:r>
              <a:rPr lang="en-US" altLang="zh-CN" sz="2000">
                <a:solidFill>
                  <a:srgbClr val="0070C0"/>
                </a:solidFill>
                <a:latin typeface="Calibri" pitchFamily="34" charset="0"/>
              </a:rPr>
              <a:t>Definition.</a:t>
            </a:r>
            <a:r>
              <a:rPr lang="en-US" altLang="zh-CN" sz="2000">
                <a:latin typeface="Calibri" pitchFamily="34" charset="0"/>
              </a:rPr>
              <a:t> </a:t>
            </a:r>
            <a:r>
              <a:rPr lang="en-US" altLang="zh-CN" sz="2000">
                <a:solidFill>
                  <a:srgbClr val="06CA0F"/>
                </a:solidFill>
                <a:latin typeface="Calibri" pitchFamily="34" charset="0"/>
              </a:rPr>
              <a:t>A tree is full if every node that is not a leaf has two</a:t>
            </a:r>
          </a:p>
          <a:p>
            <a:r>
              <a:rPr lang="en-US" altLang="zh-CN" sz="2000">
                <a:solidFill>
                  <a:srgbClr val="06CA0F"/>
                </a:solidFill>
                <a:latin typeface="Calibri" pitchFamily="34" charset="0"/>
              </a:rPr>
              <a:t>children.</a:t>
            </a:r>
          </a:p>
          <a:p>
            <a:endParaRPr lang="en-US" altLang="zh-CN" sz="2000">
              <a:latin typeface="Calibri" pitchFamily="34" charset="0"/>
            </a:endParaRPr>
          </a:p>
          <a:p>
            <a:r>
              <a:rPr lang="en-US" altLang="zh-CN" sz="2000">
                <a:solidFill>
                  <a:srgbClr val="0070C0"/>
                </a:solidFill>
                <a:latin typeface="Calibri" pitchFamily="34" charset="0"/>
              </a:rPr>
              <a:t>Claim. </a:t>
            </a:r>
            <a:r>
              <a:rPr lang="en-US" altLang="zh-CN" sz="2000">
                <a:latin typeface="Calibri" pitchFamily="34" charset="0"/>
              </a:rPr>
              <a:t>The binary tree corresponding to the optimal prefix code is full.</a:t>
            </a:r>
          </a:p>
          <a:p>
            <a:r>
              <a:rPr lang="en-US" altLang="zh-CN" sz="2000">
                <a:solidFill>
                  <a:srgbClr val="0070C0"/>
                </a:solidFill>
                <a:latin typeface="Calibri" pitchFamily="34" charset="0"/>
              </a:rPr>
              <a:t>Pf. </a:t>
            </a:r>
            <a:r>
              <a:rPr lang="en-US" altLang="zh-CN" sz="2000">
                <a:latin typeface="Calibri" pitchFamily="34" charset="0"/>
              </a:rPr>
              <a:t>(by contradiction)</a:t>
            </a:r>
          </a:p>
          <a:p>
            <a:r>
              <a:rPr lang="en-US" altLang="zh-CN" sz="2000">
                <a:latin typeface="Calibri" pitchFamily="34" charset="0"/>
              </a:rPr>
              <a:t>Suppose T is binary tree of optimal prefix code and is not full.</a:t>
            </a:r>
          </a:p>
          <a:p>
            <a:r>
              <a:rPr lang="en-US" altLang="zh-CN" sz="2000">
                <a:latin typeface="Calibri" pitchFamily="34" charset="0"/>
              </a:rPr>
              <a:t>This means there is a node u with only one child v.</a:t>
            </a:r>
          </a:p>
          <a:p>
            <a:endParaRPr lang="en-US" altLang="zh-CN" sz="2000">
              <a:latin typeface="Calibri" pitchFamily="34" charset="0"/>
            </a:endParaRPr>
          </a:p>
          <a:p>
            <a:pPr>
              <a:buFont typeface="Arial" charset="0"/>
              <a:buChar char="•"/>
            </a:pPr>
            <a:r>
              <a:rPr lang="en-US" altLang="zh-CN" sz="2000">
                <a:latin typeface="Calibri" pitchFamily="34" charset="0"/>
              </a:rPr>
              <a:t>Case 1: u is the root; delete u and use v as the root</a:t>
            </a:r>
          </a:p>
          <a:p>
            <a:pPr>
              <a:buFont typeface="Arial" charset="0"/>
              <a:buChar char="•"/>
            </a:pPr>
            <a:r>
              <a:rPr lang="en-US" altLang="zh-CN" sz="2000">
                <a:latin typeface="Calibri" pitchFamily="34" charset="0"/>
              </a:rPr>
              <a:t>Case 2: u is not the root</a:t>
            </a:r>
          </a:p>
          <a:p>
            <a:r>
              <a:rPr lang="en-US" altLang="zh-CN" sz="2000">
                <a:latin typeface="Calibri" pitchFamily="34" charset="0"/>
              </a:rPr>
              <a:t>	– let w be the parent of u</a:t>
            </a:r>
          </a:p>
          <a:p>
            <a:r>
              <a:rPr lang="en-US" altLang="zh-CN" sz="2000">
                <a:latin typeface="Calibri" pitchFamily="34" charset="0"/>
              </a:rPr>
              <a:t>	– delete u and make v be a child of w in place of u</a:t>
            </a:r>
          </a:p>
          <a:p>
            <a:pPr>
              <a:buFont typeface="Arial" charset="0"/>
              <a:buChar char="•"/>
            </a:pPr>
            <a:r>
              <a:rPr lang="en-US" altLang="zh-CN" sz="2000">
                <a:latin typeface="Calibri" pitchFamily="34" charset="0"/>
              </a:rPr>
              <a:t>In both cases the number of bits needed to encode any leaf in the</a:t>
            </a:r>
          </a:p>
          <a:p>
            <a:r>
              <a:rPr lang="en-US" altLang="zh-CN" sz="2000">
                <a:latin typeface="Calibri" pitchFamily="34" charset="0"/>
              </a:rPr>
              <a:t>subtree of v is decreased. </a:t>
            </a:r>
            <a:r>
              <a:rPr lang="en-US" altLang="zh-CN" sz="2000">
                <a:solidFill>
                  <a:srgbClr val="06CA0F"/>
                </a:solidFill>
                <a:latin typeface="Calibri" pitchFamily="34" charset="0"/>
              </a:rPr>
              <a:t>The rest of the tree is not affected</a:t>
            </a:r>
            <a:r>
              <a:rPr lang="en-US" altLang="zh-CN" sz="2000">
                <a:latin typeface="Calibri" pitchFamily="34" charset="0"/>
              </a:rPr>
              <a:t>.</a:t>
            </a:r>
          </a:p>
          <a:p>
            <a:pPr>
              <a:buFont typeface="Arial" charset="0"/>
              <a:buChar char="•"/>
            </a:pPr>
            <a:r>
              <a:rPr lang="en-US" altLang="zh-CN" sz="2000">
                <a:latin typeface="Calibri" pitchFamily="34" charset="0"/>
              </a:rPr>
              <a:t>Clearly this new tree T’ has a smaller ABL than T. Contradiction.</a:t>
            </a:r>
            <a:endParaRPr lang="zh-CN" altLang="en-US" sz="200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a:t>Optimal Prefix Codes: False Start</a:t>
            </a:r>
            <a:endParaRPr altLang="en-US" dirty="0"/>
          </a:p>
        </p:txBody>
      </p:sp>
      <p:sp>
        <p:nvSpPr>
          <p:cNvPr id="2" name="矩形 1"/>
          <p:cNvSpPr/>
          <p:nvPr/>
        </p:nvSpPr>
        <p:spPr>
          <a:xfrm>
            <a:off x="179388" y="1052513"/>
            <a:ext cx="8713787" cy="2246312"/>
          </a:xfrm>
          <a:prstGeom prst="rect">
            <a:avLst/>
          </a:prstGeom>
        </p:spPr>
        <p:txBody>
          <a:bodyPr>
            <a:spAutoFit/>
          </a:bodyPr>
          <a:lstStyle/>
          <a:p>
            <a:pPr fontAlgn="auto">
              <a:spcBef>
                <a:spcPts val="0"/>
              </a:spcBef>
              <a:spcAft>
                <a:spcPts val="0"/>
              </a:spcAft>
              <a:defRPr/>
            </a:pPr>
            <a:r>
              <a:rPr lang="en-US" altLang="zh-CN" sz="2000" dirty="0">
                <a:solidFill>
                  <a:srgbClr val="0070C0"/>
                </a:solidFill>
                <a:latin typeface="+mn-lt"/>
                <a:ea typeface="+mn-ea"/>
              </a:rPr>
              <a:t>Q. </a:t>
            </a:r>
            <a:r>
              <a:rPr lang="en-US" altLang="zh-CN" sz="2000" dirty="0">
                <a:latin typeface="+mn-lt"/>
                <a:ea typeface="+mn-ea"/>
              </a:rPr>
              <a:t>Where in the tree of an optimal prefix code should letters be placed</a:t>
            </a:r>
          </a:p>
          <a:p>
            <a:pPr fontAlgn="auto">
              <a:spcBef>
                <a:spcPts val="0"/>
              </a:spcBef>
              <a:spcAft>
                <a:spcPts val="0"/>
              </a:spcAft>
              <a:defRPr/>
            </a:pPr>
            <a:r>
              <a:rPr lang="en-US" altLang="zh-CN" sz="2000" dirty="0">
                <a:latin typeface="+mn-lt"/>
                <a:ea typeface="+mn-ea"/>
              </a:rPr>
              <a:t>with a high frequency?</a:t>
            </a:r>
          </a:p>
          <a:p>
            <a:pPr fontAlgn="auto">
              <a:spcBef>
                <a:spcPts val="0"/>
              </a:spcBef>
              <a:spcAft>
                <a:spcPts val="0"/>
              </a:spcAft>
              <a:defRPr/>
            </a:pPr>
            <a:r>
              <a:rPr lang="en-US" altLang="zh-CN" sz="2000" dirty="0">
                <a:solidFill>
                  <a:srgbClr val="0070C0"/>
                </a:solidFill>
                <a:latin typeface="+mn-lt"/>
                <a:ea typeface="+mn-ea"/>
              </a:rPr>
              <a:t>A. </a:t>
            </a:r>
            <a:r>
              <a:rPr lang="en-US" altLang="zh-CN" sz="2000" dirty="0">
                <a:latin typeface="+mn-lt"/>
                <a:ea typeface="+mn-ea"/>
              </a:rPr>
              <a:t>Near the top.</a:t>
            </a:r>
          </a:p>
          <a:p>
            <a:pPr marL="457200" indent="-457200" fontAlgn="auto">
              <a:spcBef>
                <a:spcPts val="0"/>
              </a:spcBef>
              <a:spcAft>
                <a:spcPts val="0"/>
              </a:spcAft>
              <a:buFontTx/>
              <a:buAutoNum type="alphaUcPeriod"/>
              <a:defRPr/>
            </a:pPr>
            <a:endParaRPr lang="en-US" altLang="zh-CN" sz="2000" dirty="0">
              <a:latin typeface="+mn-lt"/>
              <a:ea typeface="+mn-ea"/>
            </a:endParaRPr>
          </a:p>
          <a:p>
            <a:pPr fontAlgn="auto">
              <a:spcBef>
                <a:spcPts val="0"/>
              </a:spcBef>
              <a:spcAft>
                <a:spcPts val="0"/>
              </a:spcAft>
              <a:defRPr/>
            </a:pPr>
            <a:r>
              <a:rPr lang="en-US" altLang="zh-CN" sz="2000" dirty="0">
                <a:solidFill>
                  <a:srgbClr val="0070C0"/>
                </a:solidFill>
                <a:latin typeface="+mn-lt"/>
                <a:ea typeface="+mn-ea"/>
              </a:rPr>
              <a:t>Greedy template. </a:t>
            </a:r>
            <a:r>
              <a:rPr lang="en-US" altLang="zh-CN" sz="2000" dirty="0">
                <a:latin typeface="+mn-lt"/>
                <a:ea typeface="+mn-ea"/>
              </a:rPr>
              <a:t>Create tree </a:t>
            </a:r>
            <a:r>
              <a:rPr lang="en-US" altLang="zh-CN" sz="2000" dirty="0">
                <a:solidFill>
                  <a:srgbClr val="FF0000"/>
                </a:solidFill>
                <a:latin typeface="+mn-lt"/>
                <a:ea typeface="+mn-ea"/>
              </a:rPr>
              <a:t>top-down</a:t>
            </a:r>
            <a:r>
              <a:rPr lang="en-US" altLang="zh-CN" sz="2000" dirty="0">
                <a:latin typeface="+mn-lt"/>
                <a:ea typeface="+mn-ea"/>
              </a:rPr>
              <a:t>, split S into two sets S1 and S2</a:t>
            </a:r>
          </a:p>
          <a:p>
            <a:pPr fontAlgn="auto">
              <a:spcBef>
                <a:spcPts val="0"/>
              </a:spcBef>
              <a:spcAft>
                <a:spcPts val="0"/>
              </a:spcAft>
              <a:defRPr/>
            </a:pPr>
            <a:r>
              <a:rPr lang="en-US" altLang="zh-CN" sz="2000" dirty="0">
                <a:solidFill>
                  <a:srgbClr val="3721D9"/>
                </a:solidFill>
                <a:latin typeface="+mn-lt"/>
                <a:ea typeface="+mn-ea"/>
              </a:rPr>
              <a:t>with (almost) equal frequencies</a:t>
            </a:r>
            <a:r>
              <a:rPr lang="en-US" altLang="zh-CN" sz="2000" dirty="0">
                <a:latin typeface="+mn-lt"/>
                <a:ea typeface="+mn-ea"/>
              </a:rPr>
              <a:t>. Recursively build tree for S1 and S2.</a:t>
            </a:r>
          </a:p>
          <a:p>
            <a:pPr fontAlgn="auto">
              <a:spcBef>
                <a:spcPts val="0"/>
              </a:spcBef>
              <a:spcAft>
                <a:spcPts val="0"/>
              </a:spcAft>
              <a:defRPr/>
            </a:pPr>
            <a:r>
              <a:rPr lang="it-IT" altLang="zh-CN" sz="2000" dirty="0">
                <a:latin typeface="+mn-lt"/>
                <a:ea typeface="+mn-ea"/>
              </a:rPr>
              <a:t>[Shannon-Fano, 1949] 	f</a:t>
            </a:r>
            <a:r>
              <a:rPr lang="it-IT" altLang="zh-CN" sz="2000" baseline="-25000" dirty="0">
                <a:latin typeface="+mn-lt"/>
                <a:ea typeface="+mn-ea"/>
              </a:rPr>
              <a:t>a</a:t>
            </a:r>
            <a:r>
              <a:rPr lang="it-IT" altLang="zh-CN" sz="2000" dirty="0">
                <a:latin typeface="+mn-lt"/>
                <a:ea typeface="+mn-ea"/>
              </a:rPr>
              <a:t>=0.32, f</a:t>
            </a:r>
            <a:r>
              <a:rPr lang="it-IT" altLang="zh-CN" sz="2000" baseline="-25000" dirty="0">
                <a:latin typeface="+mn-lt"/>
                <a:ea typeface="+mn-ea"/>
              </a:rPr>
              <a:t>e</a:t>
            </a:r>
            <a:r>
              <a:rPr lang="it-IT" altLang="zh-CN" sz="2000" dirty="0">
                <a:latin typeface="+mn-lt"/>
                <a:ea typeface="+mn-ea"/>
              </a:rPr>
              <a:t>=0.25, f</a:t>
            </a:r>
            <a:r>
              <a:rPr lang="it-IT" altLang="zh-CN" sz="2000" baseline="-25000" dirty="0">
                <a:latin typeface="+mn-lt"/>
                <a:ea typeface="+mn-ea"/>
              </a:rPr>
              <a:t>k</a:t>
            </a:r>
            <a:r>
              <a:rPr lang="it-IT" altLang="zh-CN" sz="2000" dirty="0">
                <a:latin typeface="+mn-lt"/>
                <a:ea typeface="+mn-ea"/>
              </a:rPr>
              <a:t>=0.20, f</a:t>
            </a:r>
            <a:r>
              <a:rPr lang="it-IT" altLang="zh-CN" sz="2000" baseline="-25000" dirty="0">
                <a:latin typeface="+mn-lt"/>
                <a:ea typeface="+mn-ea"/>
              </a:rPr>
              <a:t>l</a:t>
            </a:r>
            <a:r>
              <a:rPr lang="it-IT" altLang="zh-CN" sz="2000" dirty="0">
                <a:latin typeface="+mn-lt"/>
                <a:ea typeface="+mn-ea"/>
              </a:rPr>
              <a:t>=0.18, f</a:t>
            </a:r>
            <a:r>
              <a:rPr lang="it-IT" altLang="zh-CN" sz="2000" baseline="-25000" dirty="0">
                <a:latin typeface="+mn-lt"/>
                <a:ea typeface="+mn-ea"/>
              </a:rPr>
              <a:t>u</a:t>
            </a:r>
            <a:r>
              <a:rPr lang="it-IT" altLang="zh-CN" sz="2000" dirty="0">
                <a:latin typeface="+mn-lt"/>
                <a:ea typeface="+mn-ea"/>
              </a:rPr>
              <a:t>=0.05</a:t>
            </a:r>
            <a:endParaRPr lang="zh-CN" altLang="en-US" sz="2000" dirty="0">
              <a:latin typeface="+mn-lt"/>
              <a:ea typeface="+mn-ea"/>
            </a:endParaRPr>
          </a:p>
        </p:txBody>
      </p:sp>
      <p:pic>
        <p:nvPicPr>
          <p:cNvPr id="100355" name="Picture 1" descr="C:\Users\hp\AppData\Roaming\Tencent\Users\648774553\QQ\WinTemp\RichOle\{I%GIU4XD[4R]66MKRPDN]3.jpg"/>
          <p:cNvPicPr>
            <a:picLocks noChangeAspect="1" noChangeArrowheads="1"/>
          </p:cNvPicPr>
          <p:nvPr/>
        </p:nvPicPr>
        <p:blipFill>
          <a:blip r:embed="rId2"/>
          <a:srcRect/>
          <a:stretch>
            <a:fillRect/>
          </a:stretch>
        </p:blipFill>
        <p:spPr bwMode="auto">
          <a:xfrm>
            <a:off x="395288" y="3298825"/>
            <a:ext cx="7745412" cy="2938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fr-FR" altLang="zh-CN" dirty="0"/>
              <a:t>Optimal Prefix Codes: Huffman Encoding</a:t>
            </a:r>
            <a:endParaRPr altLang="en-US" dirty="0"/>
          </a:p>
        </p:txBody>
      </p:sp>
      <p:sp>
        <p:nvSpPr>
          <p:cNvPr id="101378" name="矩形 2"/>
          <p:cNvSpPr>
            <a:spLocks noChangeArrowheads="1"/>
          </p:cNvSpPr>
          <p:nvPr/>
        </p:nvSpPr>
        <p:spPr bwMode="auto">
          <a:xfrm>
            <a:off x="17463" y="1041400"/>
            <a:ext cx="8748712" cy="4708525"/>
          </a:xfrm>
          <a:prstGeom prst="rect">
            <a:avLst/>
          </a:prstGeom>
          <a:noFill/>
          <a:ln w="9525">
            <a:noFill/>
            <a:miter lim="800000"/>
            <a:headEnd/>
            <a:tailEnd/>
          </a:ln>
        </p:spPr>
        <p:txBody>
          <a:bodyPr>
            <a:spAutoFit/>
          </a:bodyPr>
          <a:lstStyle/>
          <a:p>
            <a:r>
              <a:rPr lang="en-US" altLang="zh-CN" sz="2000">
                <a:solidFill>
                  <a:srgbClr val="0070C0"/>
                </a:solidFill>
                <a:latin typeface="Calibri" pitchFamily="34" charset="0"/>
              </a:rPr>
              <a:t>Observation. </a:t>
            </a:r>
            <a:r>
              <a:rPr lang="en-US" altLang="zh-CN" sz="2000">
                <a:latin typeface="Calibri" pitchFamily="34" charset="0"/>
              </a:rPr>
              <a:t>Lowest frequency items should be at the lowest level in</a:t>
            </a:r>
          </a:p>
          <a:p>
            <a:r>
              <a:rPr lang="en-US" altLang="zh-CN" sz="2000">
                <a:latin typeface="Calibri" pitchFamily="34" charset="0"/>
              </a:rPr>
              <a:t>tree of optimal prefix code.</a:t>
            </a:r>
          </a:p>
          <a:p>
            <a:endParaRPr lang="en-US" altLang="zh-CN" sz="2000">
              <a:latin typeface="Calibri" pitchFamily="34" charset="0"/>
            </a:endParaRPr>
          </a:p>
          <a:p>
            <a:r>
              <a:rPr lang="en-US" altLang="zh-CN" sz="2000">
                <a:solidFill>
                  <a:srgbClr val="0070C0"/>
                </a:solidFill>
                <a:latin typeface="Calibri" pitchFamily="34" charset="0"/>
              </a:rPr>
              <a:t>Observation. </a:t>
            </a:r>
            <a:r>
              <a:rPr lang="en-US" altLang="zh-CN" sz="2000">
                <a:latin typeface="Calibri" pitchFamily="34" charset="0"/>
              </a:rPr>
              <a:t>For n &gt; 1, the lowest level always contains at least two</a:t>
            </a:r>
          </a:p>
          <a:p>
            <a:r>
              <a:rPr lang="en-US" altLang="zh-CN" sz="2000">
                <a:latin typeface="Calibri" pitchFamily="34" charset="0"/>
              </a:rPr>
              <a:t>leaves.</a:t>
            </a:r>
          </a:p>
          <a:p>
            <a:endParaRPr lang="en-US" altLang="zh-CN" sz="2000">
              <a:latin typeface="Calibri" pitchFamily="34" charset="0"/>
            </a:endParaRPr>
          </a:p>
          <a:p>
            <a:r>
              <a:rPr lang="en-US" altLang="zh-CN" sz="2000">
                <a:solidFill>
                  <a:srgbClr val="0070C0"/>
                </a:solidFill>
                <a:latin typeface="Calibri" pitchFamily="34" charset="0"/>
              </a:rPr>
              <a:t>Observation. </a:t>
            </a:r>
            <a:r>
              <a:rPr lang="en-US" altLang="zh-CN" sz="2000">
                <a:latin typeface="Calibri" pitchFamily="34" charset="0"/>
              </a:rPr>
              <a:t>The order in which items appear in a level does not</a:t>
            </a:r>
          </a:p>
          <a:p>
            <a:r>
              <a:rPr lang="en-US" altLang="zh-CN" sz="2000">
                <a:latin typeface="Calibri" pitchFamily="34" charset="0"/>
              </a:rPr>
              <a:t>matter.</a:t>
            </a:r>
          </a:p>
          <a:p>
            <a:endParaRPr lang="en-US" altLang="zh-CN" sz="2000">
              <a:latin typeface="Calibri" pitchFamily="34" charset="0"/>
            </a:endParaRPr>
          </a:p>
          <a:p>
            <a:r>
              <a:rPr lang="en-US" altLang="zh-CN" sz="2000">
                <a:solidFill>
                  <a:srgbClr val="0070C0"/>
                </a:solidFill>
                <a:latin typeface="Calibri" pitchFamily="34" charset="0"/>
              </a:rPr>
              <a:t>Claim. </a:t>
            </a:r>
            <a:r>
              <a:rPr lang="en-US" altLang="zh-CN" sz="2000">
                <a:latin typeface="Calibri" pitchFamily="34" charset="0"/>
              </a:rPr>
              <a:t>There is an optimal prefix code with tree T* where the </a:t>
            </a:r>
            <a:r>
              <a:rPr lang="en-US" altLang="zh-CN" sz="2000">
                <a:solidFill>
                  <a:srgbClr val="FF0000"/>
                </a:solidFill>
                <a:latin typeface="Calibri" pitchFamily="34" charset="0"/>
              </a:rPr>
              <a:t>two</a:t>
            </a:r>
          </a:p>
          <a:p>
            <a:r>
              <a:rPr lang="en-US" altLang="zh-CN" sz="2000">
                <a:solidFill>
                  <a:srgbClr val="FF0000"/>
                </a:solidFill>
                <a:latin typeface="Calibri" pitchFamily="34" charset="0"/>
              </a:rPr>
              <a:t>lowest-frequency letters</a:t>
            </a:r>
            <a:r>
              <a:rPr lang="en-US" altLang="zh-CN" sz="2000">
                <a:latin typeface="Calibri" pitchFamily="34" charset="0"/>
              </a:rPr>
              <a:t> are assigned to leaves that are siblings in T*.</a:t>
            </a:r>
          </a:p>
          <a:p>
            <a:endParaRPr lang="en-US" altLang="zh-CN" sz="2000">
              <a:latin typeface="Calibri" pitchFamily="34" charset="0"/>
            </a:endParaRPr>
          </a:p>
          <a:p>
            <a:r>
              <a:rPr lang="en-US" altLang="zh-CN" sz="2000">
                <a:solidFill>
                  <a:srgbClr val="0070C0"/>
                </a:solidFill>
                <a:latin typeface="Calibri" pitchFamily="34" charset="0"/>
              </a:rPr>
              <a:t>Greedy template.</a:t>
            </a:r>
            <a:r>
              <a:rPr lang="en-US" altLang="zh-CN" sz="2000">
                <a:latin typeface="Calibri" pitchFamily="34" charset="0"/>
              </a:rPr>
              <a:t> [Huffman, 1952] Create tree bottom-up.</a:t>
            </a:r>
          </a:p>
          <a:p>
            <a:r>
              <a:rPr lang="en-US" altLang="zh-CN" sz="2000">
                <a:latin typeface="Calibri" pitchFamily="34" charset="0"/>
              </a:rPr>
              <a:t>Make two leaves for two lowest-frequency letters y and z.</a:t>
            </a:r>
          </a:p>
          <a:p>
            <a:r>
              <a:rPr lang="en-US" altLang="zh-CN" sz="2000">
                <a:latin typeface="Calibri" pitchFamily="34" charset="0"/>
              </a:rPr>
              <a:t>Recursively build tree for the rest using a meta-letter for yz.</a:t>
            </a:r>
            <a:endParaRPr lang="zh-CN" altLang="en-US" sz="2000">
              <a:latin typeface="Calibri" pitchFamily="34" charset="0"/>
            </a:endParaRPr>
          </a:p>
        </p:txBody>
      </p:sp>
      <p:pic>
        <p:nvPicPr>
          <p:cNvPr id="101379" name="Picture 1" descr="C:\Users\hp\AppData\Roaming\Tencent\Users\648774553\QQ\WinTemp\RichOle\TRA@6V5N$[F1[3U$`M(7GBK.jpg"/>
          <p:cNvPicPr>
            <a:picLocks noChangeAspect="1" noChangeArrowheads="1"/>
          </p:cNvPicPr>
          <p:nvPr/>
        </p:nvPicPr>
        <p:blipFill>
          <a:blip r:embed="rId2"/>
          <a:srcRect/>
          <a:stretch>
            <a:fillRect/>
          </a:stretch>
        </p:blipFill>
        <p:spPr bwMode="auto">
          <a:xfrm>
            <a:off x="7524750" y="4686300"/>
            <a:ext cx="1455738"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fr-FR" altLang="zh-CN" dirty="0"/>
              <a:t>Optimal Prefix Codes: Huffman Encoding</a:t>
            </a:r>
            <a:endParaRPr altLang="en-US" dirty="0"/>
          </a:p>
        </p:txBody>
      </p:sp>
      <p:pic>
        <p:nvPicPr>
          <p:cNvPr id="102402" name="Picture 1" descr="C:\Users\hp\AppData\Roaming\Tencent\Users\648774553\QQ\WinTemp\RichOle\EFY)B9_RD(JJVFODS0EZQ~9.jpg"/>
          <p:cNvPicPr>
            <a:picLocks noChangeAspect="1" noChangeArrowheads="1"/>
          </p:cNvPicPr>
          <p:nvPr/>
        </p:nvPicPr>
        <p:blipFill>
          <a:blip r:embed="rId2"/>
          <a:srcRect/>
          <a:stretch>
            <a:fillRect/>
          </a:stretch>
        </p:blipFill>
        <p:spPr bwMode="auto">
          <a:xfrm>
            <a:off x="755650" y="1125538"/>
            <a:ext cx="7429500" cy="3667125"/>
          </a:xfrm>
          <a:prstGeom prst="rect">
            <a:avLst/>
          </a:prstGeom>
          <a:noFill/>
          <a:ln w="9525">
            <a:noFill/>
            <a:miter lim="800000"/>
            <a:headEnd/>
            <a:tailEnd/>
          </a:ln>
        </p:spPr>
      </p:pic>
      <p:sp>
        <p:nvSpPr>
          <p:cNvPr id="102403" name="矩形 1"/>
          <p:cNvSpPr>
            <a:spLocks noChangeArrowheads="1"/>
          </p:cNvSpPr>
          <p:nvPr/>
        </p:nvSpPr>
        <p:spPr bwMode="auto">
          <a:xfrm>
            <a:off x="323850" y="5084763"/>
            <a:ext cx="8208963" cy="1631216"/>
          </a:xfrm>
          <a:prstGeom prst="rect">
            <a:avLst/>
          </a:prstGeom>
          <a:noFill/>
          <a:ln w="9525">
            <a:noFill/>
            <a:miter lim="800000"/>
            <a:headEnd/>
            <a:tailEnd/>
          </a:ln>
        </p:spPr>
        <p:txBody>
          <a:bodyPr>
            <a:spAutoFit/>
          </a:bodyPr>
          <a:lstStyle/>
          <a:p>
            <a:r>
              <a:rPr lang="en-US" altLang="zh-CN" sz="2000" dirty="0">
                <a:solidFill>
                  <a:srgbClr val="0070C0"/>
                </a:solidFill>
                <a:latin typeface="Calibri" pitchFamily="34" charset="0"/>
              </a:rPr>
              <a:t>Q. </a:t>
            </a:r>
            <a:r>
              <a:rPr lang="en-US" altLang="zh-CN" sz="2000" dirty="0">
                <a:latin typeface="Calibri" pitchFamily="34" charset="0"/>
              </a:rPr>
              <a:t>What is the time complexity?</a:t>
            </a:r>
          </a:p>
          <a:p>
            <a:r>
              <a:rPr lang="en-US" altLang="zh-CN" sz="2000" dirty="0">
                <a:solidFill>
                  <a:srgbClr val="0070C0"/>
                </a:solidFill>
                <a:latin typeface="Calibri" pitchFamily="34" charset="0"/>
              </a:rPr>
              <a:t>A. </a:t>
            </a:r>
            <a:r>
              <a:rPr lang="en-US" altLang="zh-CN" sz="2000" dirty="0">
                <a:latin typeface="Calibri" pitchFamily="34" charset="0"/>
              </a:rPr>
              <a:t>T(n) = T(n-1) + </a:t>
            </a:r>
            <a:r>
              <a:rPr lang="en-US" altLang="zh-CN" sz="2000" dirty="0" smtClean="0">
                <a:latin typeface="Calibri" pitchFamily="34" charset="0"/>
              </a:rPr>
              <a:t>O(n)</a:t>
            </a:r>
            <a:r>
              <a:rPr lang="zh-CN" altLang="en-US" sz="2000" dirty="0" smtClean="0">
                <a:solidFill>
                  <a:srgbClr val="FF0000"/>
                </a:solidFill>
                <a:latin typeface="Calibri" pitchFamily="34" charset="0"/>
              </a:rPr>
              <a:t>找最小</a:t>
            </a:r>
            <a:r>
              <a:rPr lang="en-US" altLang="zh-CN" sz="2000" dirty="0" smtClean="0">
                <a:latin typeface="Calibri" pitchFamily="34" charset="0"/>
              </a:rPr>
              <a:t> </a:t>
            </a:r>
            <a:r>
              <a:rPr lang="en-US" altLang="zh-CN" sz="2000" dirty="0">
                <a:latin typeface="Calibri" pitchFamily="34" charset="0"/>
              </a:rPr>
              <a:t>so O(n</a:t>
            </a:r>
            <a:r>
              <a:rPr lang="en-US" altLang="zh-CN" sz="2000" baseline="30000" dirty="0">
                <a:latin typeface="Calibri" pitchFamily="34" charset="0"/>
              </a:rPr>
              <a:t>2</a:t>
            </a:r>
            <a:r>
              <a:rPr lang="en-US" altLang="zh-CN" sz="2000" dirty="0" smtClean="0">
                <a:latin typeface="Calibri" pitchFamily="34" charset="0"/>
              </a:rPr>
              <a:t>)</a:t>
            </a:r>
            <a:r>
              <a:rPr lang="zh-CN" altLang="en-US" sz="2000" dirty="0" smtClean="0">
                <a:solidFill>
                  <a:srgbClr val="0070C0"/>
                </a:solidFill>
                <a:latin typeface="Calibri" pitchFamily="34" charset="0"/>
              </a:rPr>
              <a:t>每次都要重新找最小，存在重复计算</a:t>
            </a:r>
            <a:endParaRPr lang="en-US" altLang="zh-CN" sz="2000" dirty="0">
              <a:solidFill>
                <a:srgbClr val="0070C0"/>
              </a:solidFill>
              <a:latin typeface="Calibri" pitchFamily="34" charset="0"/>
            </a:endParaRPr>
          </a:p>
          <a:p>
            <a:r>
              <a:rPr lang="en-US" altLang="zh-CN" sz="2000" dirty="0">
                <a:solidFill>
                  <a:srgbClr val="0070C0"/>
                </a:solidFill>
                <a:latin typeface="Calibri" pitchFamily="34" charset="0"/>
              </a:rPr>
              <a:t>Q. </a:t>
            </a:r>
            <a:r>
              <a:rPr lang="en-US" altLang="zh-CN" sz="2000" dirty="0">
                <a:latin typeface="Calibri" pitchFamily="34" charset="0"/>
              </a:rPr>
              <a:t>How to implement </a:t>
            </a:r>
            <a:r>
              <a:rPr lang="en-US" altLang="zh-CN" sz="2000" dirty="0">
                <a:solidFill>
                  <a:srgbClr val="3721D9"/>
                </a:solidFill>
                <a:latin typeface="Calibri" pitchFamily="34" charset="0"/>
              </a:rPr>
              <a:t>finding lowest-frequency </a:t>
            </a:r>
            <a:r>
              <a:rPr lang="en-US" altLang="zh-CN" sz="2000" dirty="0">
                <a:latin typeface="Calibri" pitchFamily="34" charset="0"/>
              </a:rPr>
              <a:t>letters efficiently</a:t>
            </a:r>
            <a:r>
              <a:rPr lang="en-US" altLang="zh-CN" sz="2000" dirty="0" smtClean="0">
                <a:latin typeface="Calibri" pitchFamily="34" charset="0"/>
              </a:rPr>
              <a:t>?</a:t>
            </a:r>
            <a:r>
              <a:rPr lang="zh-CN" altLang="en-US" sz="2000" dirty="0" smtClean="0">
                <a:solidFill>
                  <a:srgbClr val="06CA0F"/>
                </a:solidFill>
                <a:latin typeface="Calibri" pitchFamily="34" charset="0"/>
              </a:rPr>
              <a:t>一次性构造最小堆，以后在堆上找最小</a:t>
            </a:r>
            <a:endParaRPr lang="en-US" altLang="zh-CN" sz="2000" dirty="0">
              <a:solidFill>
                <a:srgbClr val="06CA0F"/>
              </a:solidFill>
              <a:latin typeface="Calibri" pitchFamily="34" charset="0"/>
            </a:endParaRPr>
          </a:p>
          <a:p>
            <a:r>
              <a:rPr lang="pt-BR" altLang="zh-CN" sz="2000" dirty="0">
                <a:solidFill>
                  <a:srgbClr val="0070C0"/>
                </a:solidFill>
                <a:latin typeface="Calibri" pitchFamily="34" charset="0"/>
              </a:rPr>
              <a:t>A. </a:t>
            </a:r>
            <a:r>
              <a:rPr lang="pt-BR" altLang="zh-CN" sz="2000" dirty="0">
                <a:latin typeface="Calibri" pitchFamily="34" charset="0"/>
              </a:rPr>
              <a:t>Use priority queue for S: T(n) = T(n-1) + O(log n) so O(n log n)</a:t>
            </a:r>
            <a:endParaRPr lang="zh-CN" altLang="en-US" sz="2000" dirty="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Recursive Solution</a:t>
            </a:r>
          </a:p>
        </p:txBody>
      </p:sp>
      <p:sp>
        <p:nvSpPr>
          <p:cNvPr id="2052" name="Rectangle 3"/>
          <p:cNvSpPr>
            <a:spLocks noGrp="1" noChangeArrowheads="1"/>
          </p:cNvSpPr>
          <p:nvPr>
            <p:ph type="body" idx="1"/>
          </p:nvPr>
        </p:nvSpPr>
        <p:spPr>
          <a:xfrm>
            <a:off x="304800" y="990600"/>
            <a:ext cx="8458200" cy="3276600"/>
          </a:xfrm>
        </p:spPr>
        <p:txBody>
          <a:bodyPr rtlCol="0">
            <a:normAutofit/>
          </a:bodyPr>
          <a:lstStyle/>
          <a:p>
            <a:pPr fontAlgn="auto">
              <a:spcAft>
                <a:spcPts val="0"/>
              </a:spcAft>
              <a:buFont typeface="Arial" pitchFamily="34" charset="0"/>
              <a:buChar char="•"/>
              <a:defRPr/>
            </a:pPr>
            <a:r>
              <a:rPr lang="en-US" altLang="zh-CN" smtClean="0"/>
              <a:t>Let </a:t>
            </a:r>
            <a:r>
              <a:rPr lang="en-US" altLang="zh-CN" i="1" smtClean="0">
                <a:solidFill>
                  <a:srgbClr val="CC3300"/>
                </a:solidFill>
              </a:rPr>
              <a:t>S</a:t>
            </a:r>
            <a:r>
              <a:rPr lang="en-US" altLang="zh-CN" baseline="-25000" smtClean="0">
                <a:solidFill>
                  <a:srgbClr val="CC3300"/>
                </a:solidFill>
              </a:rPr>
              <a:t>ij</a:t>
            </a:r>
            <a:r>
              <a:rPr lang="en-US" altLang="zh-CN" smtClean="0"/>
              <a:t> = subset of activities in </a:t>
            </a:r>
            <a:r>
              <a:rPr lang="en-US" altLang="zh-CN" i="1" smtClean="0"/>
              <a:t>S</a:t>
            </a:r>
            <a:r>
              <a:rPr lang="en-US" altLang="zh-CN" smtClean="0"/>
              <a:t> that start after </a:t>
            </a:r>
            <a:r>
              <a:rPr lang="en-US" altLang="zh-CN" i="1" smtClean="0"/>
              <a:t>a</a:t>
            </a:r>
            <a:r>
              <a:rPr lang="en-US" altLang="zh-CN" baseline="-25000" smtClean="0"/>
              <a:t>i</a:t>
            </a:r>
            <a:r>
              <a:rPr lang="en-US" altLang="zh-CN" smtClean="0"/>
              <a:t> finishes and finish before </a:t>
            </a:r>
            <a:r>
              <a:rPr lang="en-US" altLang="zh-CN" i="1" smtClean="0"/>
              <a:t>a</a:t>
            </a:r>
            <a:r>
              <a:rPr lang="en-US" altLang="zh-CN" baseline="-25000" smtClean="0"/>
              <a:t>j</a:t>
            </a:r>
            <a:r>
              <a:rPr lang="en-US" altLang="zh-CN" smtClean="0"/>
              <a:t> starts.</a:t>
            </a:r>
          </a:p>
          <a:p>
            <a:pPr fontAlgn="auto">
              <a:spcAft>
                <a:spcPts val="0"/>
              </a:spcAft>
              <a:buFont typeface="Arial" pitchFamily="34" charset="0"/>
              <a:buChar char="•"/>
              <a:defRPr/>
            </a:pPr>
            <a:r>
              <a:rPr lang="en-US" altLang="zh-CN" smtClean="0">
                <a:solidFill>
                  <a:srgbClr val="CC3300"/>
                </a:solidFill>
              </a:rPr>
              <a:t>Subproblems:</a:t>
            </a:r>
            <a:r>
              <a:rPr lang="en-US" altLang="zh-CN" smtClean="0"/>
              <a:t> Selecting maximum number of mutually compatible activities from </a:t>
            </a:r>
            <a:r>
              <a:rPr lang="en-US" altLang="zh-CN" i="1" smtClean="0"/>
              <a:t>S</a:t>
            </a:r>
            <a:r>
              <a:rPr lang="en-US" altLang="zh-CN" baseline="-25000" smtClean="0"/>
              <a:t>ij</a:t>
            </a:r>
            <a:r>
              <a:rPr lang="en-US" altLang="zh-CN" smtClean="0"/>
              <a:t>.</a:t>
            </a:r>
          </a:p>
          <a:p>
            <a:pPr fontAlgn="auto">
              <a:spcAft>
                <a:spcPts val="0"/>
              </a:spcAft>
              <a:buFont typeface="Arial" pitchFamily="34" charset="0"/>
              <a:buChar char="•"/>
              <a:defRPr/>
            </a:pPr>
            <a:r>
              <a:rPr lang="en-US" altLang="zh-CN" smtClean="0"/>
              <a:t>Let </a:t>
            </a:r>
            <a:r>
              <a:rPr lang="en-US" altLang="zh-CN" i="1" smtClean="0">
                <a:solidFill>
                  <a:srgbClr val="CC3300"/>
                </a:solidFill>
              </a:rPr>
              <a:t>c</a:t>
            </a:r>
            <a:r>
              <a:rPr lang="en-US" altLang="zh-CN" smtClean="0">
                <a:solidFill>
                  <a:srgbClr val="CC3300"/>
                </a:solidFill>
              </a:rPr>
              <a:t>[</a:t>
            </a:r>
            <a:r>
              <a:rPr lang="en-US" altLang="zh-CN" i="1" smtClean="0">
                <a:solidFill>
                  <a:srgbClr val="CC3300"/>
                </a:solidFill>
              </a:rPr>
              <a:t>i</a:t>
            </a:r>
            <a:r>
              <a:rPr lang="en-US" altLang="zh-CN" smtClean="0">
                <a:solidFill>
                  <a:srgbClr val="CC3300"/>
                </a:solidFill>
              </a:rPr>
              <a:t>, </a:t>
            </a:r>
            <a:r>
              <a:rPr lang="en-US" altLang="zh-CN" i="1" smtClean="0">
                <a:solidFill>
                  <a:srgbClr val="CC3300"/>
                </a:solidFill>
              </a:rPr>
              <a:t>j</a:t>
            </a:r>
            <a:r>
              <a:rPr lang="en-US" altLang="zh-CN" smtClean="0">
                <a:solidFill>
                  <a:srgbClr val="CC3300"/>
                </a:solidFill>
              </a:rPr>
              <a:t>]</a:t>
            </a:r>
            <a:r>
              <a:rPr lang="en-US" altLang="zh-CN" smtClean="0"/>
              <a:t> = size of maximum-size subset of mutually compatible activities in </a:t>
            </a:r>
            <a:r>
              <a:rPr lang="en-US" altLang="zh-CN" i="1" smtClean="0"/>
              <a:t>S</a:t>
            </a:r>
            <a:r>
              <a:rPr lang="en-US" altLang="zh-CN" baseline="-25000" smtClean="0"/>
              <a:t>ij</a:t>
            </a:r>
            <a:r>
              <a:rPr lang="en-US" altLang="zh-CN" smtClean="0"/>
              <a:t>.</a:t>
            </a:r>
          </a:p>
          <a:p>
            <a:pPr fontAlgn="auto">
              <a:spcAft>
                <a:spcPts val="0"/>
              </a:spcAft>
              <a:buFont typeface="Arial" pitchFamily="34" charset="0"/>
              <a:buChar char="•"/>
              <a:defRPr/>
            </a:pPr>
            <a:endParaRPr lang="en-US" altLang="zh-CN" smtClean="0"/>
          </a:p>
        </p:txBody>
      </p:sp>
      <p:graphicFrame>
        <p:nvGraphicFramePr>
          <p:cNvPr id="18481" name="Object 49"/>
          <p:cNvGraphicFramePr>
            <a:graphicFrameLocks noChangeAspect="1"/>
          </p:cNvGraphicFramePr>
          <p:nvPr/>
        </p:nvGraphicFramePr>
        <p:xfrm>
          <a:off x="2133600" y="4419600"/>
          <a:ext cx="5334000" cy="1066800"/>
        </p:xfrm>
        <a:graphic>
          <a:graphicData uri="http://schemas.openxmlformats.org/presentationml/2006/ole">
            <mc:AlternateContent xmlns:mc="http://schemas.openxmlformats.org/markup-compatibility/2006">
              <mc:Choice xmlns:v="urn:schemas-microsoft-com:vml" Requires="v">
                <p:oleObj spid="_x0000_s18485" name="Equation" r:id="rId3" imgW="5334000" imgH="1066800" progId="Equation.3">
                  <p:embed/>
                </p:oleObj>
              </mc:Choice>
              <mc:Fallback>
                <p:oleObj name="Equation" r:id="rId3" imgW="5334000" imgH="1066800" progId="Equation.3">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419600"/>
                        <a:ext cx="533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84" name="Text Box 5"/>
          <p:cNvSpPr txBox="1">
            <a:spLocks noChangeArrowheads="1"/>
          </p:cNvSpPr>
          <p:nvPr/>
        </p:nvSpPr>
        <p:spPr bwMode="auto">
          <a:xfrm>
            <a:off x="593725" y="4537075"/>
            <a:ext cx="1546225" cy="822325"/>
          </a:xfrm>
          <a:prstGeom prst="rect">
            <a:avLst/>
          </a:prstGeom>
          <a:noFill/>
          <a:ln w="9525">
            <a:noFill/>
            <a:miter lim="800000"/>
            <a:headEnd/>
            <a:tailEnd/>
          </a:ln>
        </p:spPr>
        <p:txBody>
          <a:bodyPr wrap="none">
            <a:spAutoFit/>
          </a:bodyPr>
          <a:lstStyle/>
          <a:p>
            <a:r>
              <a:rPr lang="en-US" altLang="zh-CN" sz="2400" b="1">
                <a:solidFill>
                  <a:schemeClr val="hlink"/>
                </a:solidFill>
                <a:latin typeface="Times New Roman" pitchFamily="18" charset="0"/>
              </a:rPr>
              <a:t>Recursive </a:t>
            </a:r>
          </a:p>
          <a:p>
            <a:r>
              <a:rPr lang="en-US" altLang="zh-CN" sz="2400" b="1">
                <a:solidFill>
                  <a:schemeClr val="hlink"/>
                </a:solidFill>
                <a:latin typeface="Times New Roman" pitchFamily="18" charset="0"/>
              </a:rPr>
              <a:t>Solution:</a:t>
            </a: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fr-FR" altLang="zh-CN" dirty="0"/>
              <a:t>Optimal Prefix Codes: Huffman Encoding</a:t>
            </a:r>
            <a:endParaRPr altLang="en-US" dirty="0"/>
          </a:p>
        </p:txBody>
      </p:sp>
      <p:pic>
        <p:nvPicPr>
          <p:cNvPr id="64514" name="Picture 2" descr="http://f.hiphotos.baidu.com/baike/c0%3Dbaike80%2C5%2C5%2C80%2C26%3Bt%3Dgif/sign=182c7e1e1138534398c28f73f27adb1b/e7cd7b899e510fb32222fae5d833c895d1430c8c.jpg"/>
          <p:cNvPicPr>
            <a:picLocks noChangeAspect="1" noChangeArrowheads="1"/>
          </p:cNvPicPr>
          <p:nvPr/>
        </p:nvPicPr>
        <p:blipFill>
          <a:blip r:embed="rId2"/>
          <a:srcRect/>
          <a:stretch>
            <a:fillRect/>
          </a:stretch>
        </p:blipFill>
        <p:spPr bwMode="auto">
          <a:xfrm>
            <a:off x="2428860" y="857232"/>
            <a:ext cx="3895725" cy="2233610"/>
          </a:xfrm>
          <a:prstGeom prst="rect">
            <a:avLst/>
          </a:prstGeom>
          <a:noFill/>
        </p:spPr>
      </p:pic>
      <p:sp>
        <p:nvSpPr>
          <p:cNvPr id="6" name="TextBox 5"/>
          <p:cNvSpPr txBox="1"/>
          <p:nvPr/>
        </p:nvSpPr>
        <p:spPr>
          <a:xfrm>
            <a:off x="1000100" y="2643182"/>
            <a:ext cx="7643866" cy="3970318"/>
          </a:xfrm>
          <a:prstGeom prst="rect">
            <a:avLst/>
          </a:prstGeom>
          <a:noFill/>
        </p:spPr>
        <p:txBody>
          <a:bodyPr wrap="square" rtlCol="0">
            <a:spAutoFit/>
          </a:bodyPr>
          <a:lstStyle/>
          <a:p>
            <a:r>
              <a:rPr lang="zh-CN" altLang="en-US" dirty="0" smtClean="0"/>
              <a:t>优先级队列（</a:t>
            </a:r>
            <a:r>
              <a:rPr lang="en-US" altLang="zh-CN" dirty="0" smtClean="0"/>
              <a:t>Priority Queue</a:t>
            </a:r>
            <a:r>
              <a:rPr lang="zh-CN" altLang="en-US" dirty="0" smtClean="0"/>
              <a:t>）（最小堆）。什么是优先级队列？优先级队列是指一种维护一组元素的数据结构，它的常用操作是从这些元素中抽取最小的元素，和插入新元素。即他维护了一个动态的元素集合，同时要求插入和抽取尽可能的快。实现优先级队列使用的是数据结构中的堆（</a:t>
            </a:r>
            <a:r>
              <a:rPr lang="en-US" altLang="zh-CN" dirty="0" smtClean="0"/>
              <a:t>Heap</a:t>
            </a:r>
            <a:r>
              <a:rPr lang="zh-CN" altLang="en-US" dirty="0" smtClean="0"/>
              <a:t>）（注意：和内存管理中的堆的概念区别）。最小堆是一个数据结构，在存储方式上使用的是一维线性表（一维数组）存储元素，这些元素在逻辑上组成一个二叉树。</a:t>
            </a:r>
          </a:p>
          <a:p>
            <a:r>
              <a:rPr lang="zh-CN" altLang="en-US" dirty="0" smtClean="0"/>
              <a:t>最小堆要求满足以下特征：对任何节点：左（右）子节点 </a:t>
            </a:r>
            <a:r>
              <a:rPr lang="en-US" altLang="zh-CN" dirty="0" smtClean="0"/>
              <a:t>&gt;= </a:t>
            </a:r>
            <a:r>
              <a:rPr lang="zh-CN" altLang="en-US" dirty="0" smtClean="0"/>
              <a:t>本节点。</a:t>
            </a:r>
            <a:r>
              <a:rPr lang="en-US" altLang="zh-CN" dirty="0" smtClean="0"/>
              <a:t>(</a:t>
            </a:r>
            <a:r>
              <a:rPr lang="zh-CN" altLang="en-US" dirty="0" smtClean="0"/>
              <a:t>显然，集合中的最小元素是二叉树的根节点。</a:t>
            </a:r>
            <a:r>
              <a:rPr lang="en-US" altLang="zh-CN" dirty="0" smtClean="0"/>
              <a:t>)</a:t>
            </a:r>
            <a:r>
              <a:rPr lang="zh-CN" altLang="en-US" dirty="0" smtClean="0"/>
              <a:t>　　（请注意上述特征和二叉查找树相区别，二叉查找树的特征是：左子节点 </a:t>
            </a:r>
            <a:r>
              <a:rPr lang="en-US" altLang="zh-CN" dirty="0" smtClean="0"/>
              <a:t>&lt;= </a:t>
            </a:r>
            <a:r>
              <a:rPr lang="zh-CN" altLang="en-US" dirty="0" smtClean="0"/>
              <a:t>本节点 </a:t>
            </a:r>
            <a:r>
              <a:rPr lang="en-US" altLang="zh-CN" dirty="0" smtClean="0"/>
              <a:t>&lt;= </a:t>
            </a:r>
            <a:r>
              <a:rPr lang="zh-CN" altLang="en-US" dirty="0" smtClean="0"/>
              <a:t>右子结点，其中序遍历输出就是排序结果。）</a:t>
            </a:r>
            <a:r>
              <a:rPr lang="zh-CN" altLang="en-US" dirty="0" smtClean="0">
                <a:solidFill>
                  <a:srgbClr val="FF0000"/>
                </a:solidFill>
              </a:rPr>
              <a:t>每次找到最小</a:t>
            </a:r>
            <a:r>
              <a:rPr lang="en-US" altLang="zh-CN" dirty="0" smtClean="0">
                <a:solidFill>
                  <a:srgbClr val="FF0000"/>
                </a:solidFill>
              </a:rPr>
              <a:t>O(1)</a:t>
            </a:r>
            <a:r>
              <a:rPr lang="zh-CN" altLang="en-US" dirty="0" smtClean="0">
                <a:solidFill>
                  <a:srgbClr val="FF0000"/>
                </a:solidFill>
              </a:rPr>
              <a:t>时间，重构堆</a:t>
            </a:r>
            <a:r>
              <a:rPr lang="en-US" altLang="zh-CN" dirty="0" smtClean="0">
                <a:solidFill>
                  <a:srgbClr val="FF0000"/>
                </a:solidFill>
              </a:rPr>
              <a:t>O(</a:t>
            </a:r>
            <a:r>
              <a:rPr lang="en-US" altLang="zh-CN" dirty="0" err="1" smtClean="0">
                <a:solidFill>
                  <a:srgbClr val="FF0000"/>
                </a:solidFill>
              </a:rPr>
              <a:t>logn</a:t>
            </a:r>
            <a:r>
              <a:rPr lang="en-US" altLang="zh-CN" dirty="0" smtClean="0">
                <a:solidFill>
                  <a:srgbClr val="FF0000"/>
                </a:solidFill>
              </a:rPr>
              <a:t>)</a:t>
            </a:r>
            <a:r>
              <a:rPr lang="zh-CN" altLang="en-US" dirty="0" smtClean="0">
                <a:solidFill>
                  <a:srgbClr val="FF0000"/>
                </a:solidFill>
              </a:rPr>
              <a:t>时间（</a:t>
            </a:r>
            <a:r>
              <a:rPr lang="zh-CN" altLang="en-US" dirty="0" smtClean="0">
                <a:solidFill>
                  <a:srgbClr val="00B0F0"/>
                </a:solidFill>
              </a:rPr>
              <a:t>从第二层开始，把小者提到第一层做根。然后向下，将第三层的小者放到刚刚第二层被移走的地方。如此下去直到最底层。</a:t>
            </a:r>
            <a:r>
              <a:rPr lang="en-US" altLang="zh-CN" dirty="0" smtClean="0">
                <a:solidFill>
                  <a:srgbClr val="00B0F0"/>
                </a:solidFill>
              </a:rPr>
              <a:t>N</a:t>
            </a:r>
            <a:r>
              <a:rPr lang="zh-CN" altLang="en-US" dirty="0" smtClean="0">
                <a:solidFill>
                  <a:srgbClr val="00B0F0"/>
                </a:solidFill>
              </a:rPr>
              <a:t>个节点的深度是</a:t>
            </a:r>
            <a:r>
              <a:rPr lang="en-US" altLang="zh-CN" dirty="0" err="1" smtClean="0">
                <a:solidFill>
                  <a:srgbClr val="00B0F0"/>
                </a:solidFill>
              </a:rPr>
              <a:t>logN</a:t>
            </a:r>
            <a:r>
              <a:rPr lang="zh-CN" altLang="en-US" dirty="0" smtClean="0">
                <a:solidFill>
                  <a:srgbClr val="00B0F0"/>
                </a:solidFill>
              </a:rPr>
              <a:t>，几叉树决定</a:t>
            </a:r>
            <a:r>
              <a:rPr lang="en-US" altLang="zh-CN" dirty="0" smtClean="0">
                <a:solidFill>
                  <a:srgbClr val="00B0F0"/>
                </a:solidFill>
              </a:rPr>
              <a:t>log</a:t>
            </a:r>
            <a:r>
              <a:rPr lang="zh-CN" altLang="en-US" dirty="0" smtClean="0">
                <a:solidFill>
                  <a:srgbClr val="00B0F0"/>
                </a:solidFill>
              </a:rPr>
              <a:t>的底数。</a:t>
            </a:r>
            <a:r>
              <a:rPr lang="zh-CN" altLang="en-US" dirty="0" smtClean="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
          <p:cNvSpPr>
            <a:spLocks noGrp="1" noChangeArrowheads="1"/>
          </p:cNvSpPr>
          <p:nvPr>
            <p:ph type="sldNum" sz="quarter" idx="12"/>
          </p:nvPr>
        </p:nvSpPr>
        <p:spPr>
          <a:ln/>
        </p:spPr>
        <p:txBody>
          <a:bodyPr/>
          <a:lstStyle/>
          <a:p>
            <a:pPr>
              <a:defRPr/>
            </a:pPr>
            <a:fld id="{22EDEE79-9F72-48FA-BE17-DE2385BAC1B0}" type="slidenum">
              <a:rPr lang="en-US" altLang="zh-CN"/>
              <a:pPr>
                <a:defRPr/>
              </a:pPr>
              <a:t>81</a:t>
            </a:fld>
            <a:endParaRPr lang="en-US" altLang="zh-CN"/>
          </a:p>
        </p:txBody>
      </p:sp>
      <p:sp>
        <p:nvSpPr>
          <p:cNvPr id="103462" name="Text Box 38"/>
          <p:cNvSpPr txBox="1">
            <a:spLocks noChangeArrowheads="1"/>
          </p:cNvSpPr>
          <p:nvPr/>
        </p:nvSpPr>
        <p:spPr bwMode="auto">
          <a:xfrm>
            <a:off x="6948488" y="1196975"/>
            <a:ext cx="1727200" cy="304800"/>
          </a:xfrm>
          <a:prstGeom prst="rect">
            <a:avLst/>
          </a:prstGeom>
          <a:solidFill>
            <a:srgbClr val="FFFFFF"/>
          </a:solidFill>
          <a:ln w="9525">
            <a:noFill/>
            <a:miter lim="800000"/>
            <a:headEnd/>
            <a:tailEnd/>
          </a:ln>
          <a:effectLst/>
        </p:spPr>
        <p:txBody>
          <a:bodyPr>
            <a:spAutoFit/>
          </a:bodyPr>
          <a:lstStyle/>
          <a:p>
            <a:pPr>
              <a:spcBef>
                <a:spcPct val="50000"/>
              </a:spcBef>
            </a:pPr>
            <a:endParaRPr lang="zh-CN" altLang="en-US"/>
          </a:p>
        </p:txBody>
      </p:sp>
      <p:sp>
        <p:nvSpPr>
          <p:cNvPr id="103426" name="Rectangle 2"/>
          <p:cNvSpPr>
            <a:spLocks noChangeArrowheads="1"/>
          </p:cNvSpPr>
          <p:nvPr/>
        </p:nvSpPr>
        <p:spPr bwMode="auto">
          <a:xfrm>
            <a:off x="107950" y="1720850"/>
            <a:ext cx="4537075" cy="1203325"/>
          </a:xfrm>
          <a:prstGeom prst="rect">
            <a:avLst/>
          </a:prstGeom>
          <a:noFill/>
          <a:ln w="9525">
            <a:noFill/>
            <a:miter lim="800000"/>
            <a:headEnd/>
            <a:tailEnd/>
          </a:ln>
          <a:effectLst/>
        </p:spPr>
        <p:txBody>
          <a:bodyPr>
            <a:spAutoFit/>
          </a:bodyPr>
          <a:lstStyle/>
          <a:p>
            <a:pPr indent="609600" algn="just">
              <a:lnSpc>
                <a:spcPct val="130000"/>
              </a:lnSpc>
            </a:pPr>
            <a:r>
              <a:rPr lang="zh-CN" altLang="en-US" sz="2800" b="1">
                <a:latin typeface="Times New Roman" pitchFamily="18" charset="0"/>
              </a:rPr>
              <a:t>例如  </a:t>
            </a:r>
            <a:r>
              <a:rPr lang="en-US" altLang="zh-CN" sz="2800" b="1" i="1">
                <a:latin typeface="Times New Roman" pitchFamily="18" charset="0"/>
              </a:rPr>
              <a:t>a</a:t>
            </a:r>
            <a:r>
              <a:rPr lang="en-US" altLang="zh-CN" sz="2800" b="1">
                <a:latin typeface="Times New Roman" pitchFamily="18" charset="0"/>
              </a:rPr>
              <a:t>:45, </a:t>
            </a:r>
            <a:r>
              <a:rPr lang="en-US" altLang="zh-CN" sz="2800" b="1" i="1">
                <a:latin typeface="Times New Roman" pitchFamily="18" charset="0"/>
              </a:rPr>
              <a:t>b</a:t>
            </a:r>
            <a:r>
              <a:rPr lang="en-US" altLang="zh-CN" sz="2800" b="1">
                <a:latin typeface="Times New Roman" pitchFamily="18" charset="0"/>
              </a:rPr>
              <a:t>:13; </a:t>
            </a:r>
            <a:r>
              <a:rPr lang="en-US" altLang="zh-CN" sz="2800" b="1" i="1">
                <a:latin typeface="Times New Roman" pitchFamily="18" charset="0"/>
              </a:rPr>
              <a:t>c</a:t>
            </a:r>
            <a:r>
              <a:rPr lang="en-US" altLang="zh-CN" sz="2800" b="1">
                <a:latin typeface="Times New Roman" pitchFamily="18" charset="0"/>
              </a:rPr>
              <a:t>:12; </a:t>
            </a:r>
          </a:p>
          <a:p>
            <a:pPr indent="609600" algn="just">
              <a:lnSpc>
                <a:spcPct val="130000"/>
              </a:lnSpc>
            </a:pPr>
            <a:r>
              <a:rPr lang="en-US" altLang="zh-CN" sz="2800" b="1" i="1">
                <a:latin typeface="Times New Roman" pitchFamily="18" charset="0"/>
              </a:rPr>
              <a:t>          d</a:t>
            </a:r>
            <a:r>
              <a:rPr lang="en-US" altLang="zh-CN" sz="2800" b="1">
                <a:latin typeface="Times New Roman" pitchFamily="18" charset="0"/>
              </a:rPr>
              <a:t>:16; </a:t>
            </a:r>
            <a:r>
              <a:rPr lang="en-US" altLang="zh-CN" sz="2800" b="1" i="1">
                <a:latin typeface="Times New Roman" pitchFamily="18" charset="0"/>
              </a:rPr>
              <a:t>e</a:t>
            </a:r>
            <a:r>
              <a:rPr lang="en-US" altLang="zh-CN" sz="2800" b="1">
                <a:latin typeface="Times New Roman" pitchFamily="18" charset="0"/>
              </a:rPr>
              <a:t>:9; </a:t>
            </a:r>
            <a:r>
              <a:rPr lang="en-US" altLang="zh-CN" sz="2800" b="1" i="1">
                <a:latin typeface="Times New Roman" pitchFamily="18" charset="0"/>
              </a:rPr>
              <a:t>f</a:t>
            </a:r>
            <a:r>
              <a:rPr lang="en-US" altLang="zh-CN" sz="2800" b="1">
                <a:latin typeface="Times New Roman" pitchFamily="18" charset="0"/>
              </a:rPr>
              <a:t>:5  </a:t>
            </a:r>
            <a:endParaRPr lang="zh-CN" altLang="en-US" sz="2800" b="1">
              <a:latin typeface="Times New Roman" pitchFamily="18" charset="0"/>
            </a:endParaRPr>
          </a:p>
        </p:txBody>
      </p:sp>
      <p:sp>
        <p:nvSpPr>
          <p:cNvPr id="103427" name="Rectangle 3"/>
          <p:cNvSpPr>
            <a:spLocks noChangeArrowheads="1"/>
          </p:cNvSpPr>
          <p:nvPr/>
        </p:nvSpPr>
        <p:spPr bwMode="auto">
          <a:xfrm>
            <a:off x="468313" y="4941888"/>
            <a:ext cx="6985000" cy="1373187"/>
          </a:xfrm>
          <a:prstGeom prst="rect">
            <a:avLst/>
          </a:prstGeom>
          <a:noFill/>
          <a:ln w="9525">
            <a:noFill/>
            <a:miter lim="800000"/>
            <a:headEnd/>
            <a:tailEnd/>
          </a:ln>
          <a:effectLst/>
        </p:spPr>
        <p:txBody>
          <a:bodyPr>
            <a:spAutoFit/>
          </a:bodyPr>
          <a:lstStyle/>
          <a:p>
            <a:pPr indent="276225" algn="just" eaLnBrk="0" hangingPunct="0"/>
            <a:r>
              <a:rPr lang="zh-CN" altLang="en-US" sz="2800" b="1">
                <a:latin typeface="Times New Roman" pitchFamily="18" charset="0"/>
              </a:rPr>
              <a:t>平均位数：</a:t>
            </a:r>
          </a:p>
          <a:p>
            <a:pPr indent="276225" algn="just" eaLnBrk="0" hangingPunct="0"/>
            <a:r>
              <a:rPr lang="en-US" altLang="zh-CN" sz="2800" b="1">
                <a:latin typeface="Times New Roman" pitchFamily="18" charset="0"/>
              </a:rPr>
              <a:t>4*(0.05+0.09)</a:t>
            </a:r>
          </a:p>
          <a:p>
            <a:pPr indent="276225" algn="just" eaLnBrk="0" hangingPunct="0"/>
            <a:r>
              <a:rPr lang="en-US" altLang="zh-CN" sz="2800" b="1">
                <a:latin typeface="Times New Roman" pitchFamily="18" charset="0"/>
              </a:rPr>
              <a:t>+3*(0.16+0.12+0.13)+1*0.45= 2.24</a:t>
            </a:r>
          </a:p>
        </p:txBody>
      </p:sp>
      <p:sp>
        <p:nvSpPr>
          <p:cNvPr id="103428" name="Text Box 4"/>
          <p:cNvSpPr txBox="1">
            <a:spLocks noChangeArrowheads="1"/>
          </p:cNvSpPr>
          <p:nvPr/>
        </p:nvSpPr>
        <p:spPr bwMode="auto">
          <a:xfrm>
            <a:off x="827088" y="2997200"/>
            <a:ext cx="3600450" cy="1800225"/>
          </a:xfrm>
          <a:prstGeom prst="rect">
            <a:avLst/>
          </a:prstGeom>
          <a:noFill/>
          <a:ln w="9525">
            <a:noFill/>
            <a:miter lim="800000"/>
            <a:headEnd/>
            <a:tailEnd/>
          </a:ln>
          <a:effectLst/>
        </p:spPr>
        <p:txBody>
          <a:bodyPr>
            <a:spAutoFit/>
          </a:bodyPr>
          <a:lstStyle/>
          <a:p>
            <a:r>
              <a:rPr lang="zh-CN" altLang="en-US" sz="2800" b="1">
                <a:latin typeface="Arial" charset="0"/>
              </a:rPr>
              <a:t>编码：</a:t>
            </a:r>
          </a:p>
          <a:p>
            <a:r>
              <a:rPr lang="en-US" altLang="zh-CN" sz="2800" b="1" i="1">
                <a:latin typeface="Times New Roman" pitchFamily="18" charset="0"/>
              </a:rPr>
              <a:t>f</a:t>
            </a:r>
            <a:r>
              <a:rPr lang="en-US" altLang="zh-CN" sz="2800" b="1">
                <a:latin typeface="Times New Roman" pitchFamily="18" charset="0"/>
              </a:rPr>
              <a:t>--0000,   </a:t>
            </a:r>
            <a:r>
              <a:rPr lang="en-US" altLang="zh-CN" sz="2800" b="1" i="1">
                <a:latin typeface="Times New Roman" pitchFamily="18" charset="0"/>
              </a:rPr>
              <a:t>e</a:t>
            </a:r>
            <a:r>
              <a:rPr lang="en-US" altLang="zh-CN" sz="2800" b="1">
                <a:latin typeface="Times New Roman" pitchFamily="18" charset="0"/>
              </a:rPr>
              <a:t>--0001, </a:t>
            </a:r>
          </a:p>
          <a:p>
            <a:r>
              <a:rPr lang="en-US" altLang="zh-CN" sz="2800" b="1" i="1">
                <a:latin typeface="Times New Roman" pitchFamily="18" charset="0"/>
              </a:rPr>
              <a:t>d</a:t>
            </a:r>
            <a:r>
              <a:rPr lang="en-US" altLang="zh-CN" sz="2800" b="1">
                <a:latin typeface="Times New Roman" pitchFamily="18" charset="0"/>
              </a:rPr>
              <a:t>--001,     </a:t>
            </a:r>
            <a:r>
              <a:rPr lang="en-US" altLang="zh-CN" sz="2800" b="1" i="1">
                <a:latin typeface="Times New Roman" pitchFamily="18" charset="0"/>
              </a:rPr>
              <a:t>c</a:t>
            </a:r>
            <a:r>
              <a:rPr lang="en-US" altLang="zh-CN" sz="2800" b="1">
                <a:latin typeface="Times New Roman" pitchFamily="18" charset="0"/>
              </a:rPr>
              <a:t>--010, </a:t>
            </a:r>
          </a:p>
          <a:p>
            <a:r>
              <a:rPr lang="en-US" altLang="zh-CN" sz="2800" b="1" i="1">
                <a:latin typeface="Times New Roman" pitchFamily="18" charset="0"/>
              </a:rPr>
              <a:t>b</a:t>
            </a:r>
            <a:r>
              <a:rPr lang="en-US" altLang="zh-CN" sz="2800" b="1">
                <a:latin typeface="Times New Roman" pitchFamily="18" charset="0"/>
              </a:rPr>
              <a:t>—011,    </a:t>
            </a:r>
            <a:r>
              <a:rPr lang="en-US" altLang="zh-CN" sz="2800" b="1" i="1">
                <a:latin typeface="Times New Roman" pitchFamily="18" charset="0"/>
              </a:rPr>
              <a:t>a</a:t>
            </a:r>
            <a:r>
              <a:rPr lang="en-US" altLang="zh-CN" sz="2800" b="1">
                <a:latin typeface="Times New Roman" pitchFamily="18" charset="0"/>
              </a:rPr>
              <a:t>--1</a:t>
            </a:r>
            <a:endParaRPr lang="zh-CN" altLang="en-US" sz="2800">
              <a:latin typeface="Times New Roman" pitchFamily="18" charset="0"/>
            </a:endParaRPr>
          </a:p>
        </p:txBody>
      </p:sp>
      <p:sp>
        <p:nvSpPr>
          <p:cNvPr id="103429" name="Rectangle 5"/>
          <p:cNvSpPr>
            <a:spLocks noChangeArrowheads="1"/>
          </p:cNvSpPr>
          <p:nvPr/>
        </p:nvSpPr>
        <p:spPr bwMode="auto">
          <a:xfrm>
            <a:off x="4284663" y="4719638"/>
            <a:ext cx="503237" cy="504825"/>
          </a:xfrm>
          <a:prstGeom prst="rect">
            <a:avLst/>
          </a:prstGeom>
          <a:solidFill>
            <a:srgbClr val="99CC00">
              <a:alpha val="59000"/>
            </a:srgbClr>
          </a:solidFill>
          <a:ln w="28575">
            <a:solidFill>
              <a:schemeClr val="tx1"/>
            </a:solidFill>
            <a:miter lim="800000"/>
            <a:headEnd/>
            <a:tailEnd/>
          </a:ln>
          <a:effectLst/>
        </p:spPr>
        <p:txBody>
          <a:bodyPr wrap="none" anchor="ctr"/>
          <a:lstStyle/>
          <a:p>
            <a:pPr algn="ctr"/>
            <a:r>
              <a:rPr lang="en-US" altLang="zh-CN" sz="2400">
                <a:latin typeface="Arial" charset="0"/>
              </a:rPr>
              <a:t>f</a:t>
            </a:r>
          </a:p>
        </p:txBody>
      </p:sp>
      <p:sp>
        <p:nvSpPr>
          <p:cNvPr id="103430" name="Rectangle 6"/>
          <p:cNvSpPr>
            <a:spLocks noChangeArrowheads="1"/>
          </p:cNvSpPr>
          <p:nvPr/>
        </p:nvSpPr>
        <p:spPr bwMode="auto">
          <a:xfrm>
            <a:off x="5437188" y="4719638"/>
            <a:ext cx="503237" cy="504825"/>
          </a:xfrm>
          <a:prstGeom prst="rect">
            <a:avLst/>
          </a:prstGeom>
          <a:solidFill>
            <a:srgbClr val="99CC00">
              <a:alpha val="58000"/>
            </a:srgbClr>
          </a:solidFill>
          <a:ln w="28575">
            <a:solidFill>
              <a:schemeClr val="tx1"/>
            </a:solidFill>
            <a:miter lim="800000"/>
            <a:headEnd/>
            <a:tailEnd/>
          </a:ln>
          <a:effectLst/>
        </p:spPr>
        <p:txBody>
          <a:bodyPr wrap="none" anchor="ctr"/>
          <a:lstStyle/>
          <a:p>
            <a:pPr algn="ctr"/>
            <a:r>
              <a:rPr lang="en-US" altLang="zh-CN" sz="2400">
                <a:latin typeface="Arial" charset="0"/>
              </a:rPr>
              <a:t>e</a:t>
            </a:r>
          </a:p>
        </p:txBody>
      </p:sp>
      <p:grpSp>
        <p:nvGrpSpPr>
          <p:cNvPr id="2" name="Group 7"/>
          <p:cNvGrpSpPr>
            <a:grpSpLocks/>
          </p:cNvGrpSpPr>
          <p:nvPr/>
        </p:nvGrpSpPr>
        <p:grpSpPr bwMode="auto">
          <a:xfrm>
            <a:off x="4643438" y="3711575"/>
            <a:ext cx="936625" cy="1008063"/>
            <a:chOff x="2925" y="2115"/>
            <a:chExt cx="590" cy="635"/>
          </a:xfrm>
        </p:grpSpPr>
        <p:sp>
          <p:nvSpPr>
            <p:cNvPr id="103432" name="Oval 8"/>
            <p:cNvSpPr>
              <a:spLocks noChangeArrowheads="1"/>
            </p:cNvSpPr>
            <p:nvPr/>
          </p:nvSpPr>
          <p:spPr bwMode="auto">
            <a:xfrm>
              <a:off x="3152" y="2115"/>
              <a:ext cx="363" cy="363"/>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14</a:t>
              </a:r>
            </a:p>
          </p:txBody>
        </p:sp>
        <p:sp>
          <p:nvSpPr>
            <p:cNvPr id="103433" name="Line 9"/>
            <p:cNvSpPr>
              <a:spLocks noChangeShapeType="1"/>
            </p:cNvSpPr>
            <p:nvPr/>
          </p:nvSpPr>
          <p:spPr bwMode="auto">
            <a:xfrm flipH="1">
              <a:off x="2925" y="2432"/>
              <a:ext cx="273" cy="318"/>
            </a:xfrm>
            <a:prstGeom prst="line">
              <a:avLst/>
            </a:prstGeom>
            <a:noFill/>
            <a:ln w="28575">
              <a:solidFill>
                <a:schemeClr val="tx1"/>
              </a:solidFill>
              <a:round/>
              <a:headEnd/>
              <a:tailEnd/>
            </a:ln>
            <a:effectLst/>
          </p:spPr>
          <p:txBody>
            <a:bodyPr/>
            <a:lstStyle/>
            <a:p>
              <a:endParaRPr lang="zh-CN" altLang="en-US"/>
            </a:p>
          </p:txBody>
        </p:sp>
        <p:sp>
          <p:nvSpPr>
            <p:cNvPr id="103434" name="Line 10"/>
            <p:cNvSpPr>
              <a:spLocks noChangeShapeType="1"/>
            </p:cNvSpPr>
            <p:nvPr/>
          </p:nvSpPr>
          <p:spPr bwMode="auto">
            <a:xfrm>
              <a:off x="3379" y="2478"/>
              <a:ext cx="136" cy="272"/>
            </a:xfrm>
            <a:prstGeom prst="line">
              <a:avLst/>
            </a:prstGeom>
            <a:noFill/>
            <a:ln w="28575">
              <a:solidFill>
                <a:schemeClr val="tx1"/>
              </a:solidFill>
              <a:round/>
              <a:headEnd/>
              <a:tailEnd/>
            </a:ln>
            <a:effectLst/>
          </p:spPr>
          <p:txBody>
            <a:bodyPr/>
            <a:lstStyle/>
            <a:p>
              <a:endParaRPr lang="zh-CN" altLang="en-US"/>
            </a:p>
          </p:txBody>
        </p:sp>
      </p:grpSp>
      <p:sp>
        <p:nvSpPr>
          <p:cNvPr id="103435" name="Rectangle 11"/>
          <p:cNvSpPr>
            <a:spLocks noChangeArrowheads="1"/>
          </p:cNvSpPr>
          <p:nvPr/>
        </p:nvSpPr>
        <p:spPr bwMode="auto">
          <a:xfrm>
            <a:off x="6084888" y="3783013"/>
            <a:ext cx="503237" cy="504825"/>
          </a:xfrm>
          <a:prstGeom prst="rect">
            <a:avLst/>
          </a:prstGeom>
          <a:solidFill>
            <a:srgbClr val="99CC00">
              <a:alpha val="55000"/>
            </a:srgbClr>
          </a:solidFill>
          <a:ln w="28575">
            <a:solidFill>
              <a:schemeClr val="tx1"/>
            </a:solidFill>
            <a:miter lim="800000"/>
            <a:headEnd/>
            <a:tailEnd/>
          </a:ln>
          <a:effectLst/>
        </p:spPr>
        <p:txBody>
          <a:bodyPr wrap="none" anchor="ctr"/>
          <a:lstStyle/>
          <a:p>
            <a:pPr algn="ctr"/>
            <a:r>
              <a:rPr lang="en-US" altLang="zh-CN" sz="2400">
                <a:latin typeface="Arial" charset="0"/>
              </a:rPr>
              <a:t>d</a:t>
            </a:r>
          </a:p>
        </p:txBody>
      </p:sp>
      <p:sp>
        <p:nvSpPr>
          <p:cNvPr id="103436" name="Rectangle 12"/>
          <p:cNvSpPr>
            <a:spLocks noChangeArrowheads="1"/>
          </p:cNvSpPr>
          <p:nvPr/>
        </p:nvSpPr>
        <p:spPr bwMode="auto">
          <a:xfrm>
            <a:off x="6948488" y="3783013"/>
            <a:ext cx="503237" cy="504825"/>
          </a:xfrm>
          <a:prstGeom prst="rect">
            <a:avLst/>
          </a:prstGeom>
          <a:solidFill>
            <a:srgbClr val="99CC00">
              <a:alpha val="53999"/>
            </a:srgbClr>
          </a:solidFill>
          <a:ln w="28575">
            <a:solidFill>
              <a:schemeClr val="tx1"/>
            </a:solidFill>
            <a:miter lim="800000"/>
            <a:headEnd/>
            <a:tailEnd/>
          </a:ln>
          <a:effectLst/>
        </p:spPr>
        <p:txBody>
          <a:bodyPr wrap="none" anchor="ctr"/>
          <a:lstStyle/>
          <a:p>
            <a:pPr algn="ctr"/>
            <a:r>
              <a:rPr lang="en-US" altLang="zh-CN" sz="2400">
                <a:latin typeface="Arial" charset="0"/>
              </a:rPr>
              <a:t>c</a:t>
            </a:r>
          </a:p>
        </p:txBody>
      </p:sp>
      <p:sp>
        <p:nvSpPr>
          <p:cNvPr id="103437" name="Rectangle 13"/>
          <p:cNvSpPr>
            <a:spLocks noChangeArrowheads="1"/>
          </p:cNvSpPr>
          <p:nvPr/>
        </p:nvSpPr>
        <p:spPr bwMode="auto">
          <a:xfrm>
            <a:off x="7885113" y="3783013"/>
            <a:ext cx="503237" cy="504825"/>
          </a:xfrm>
          <a:prstGeom prst="rect">
            <a:avLst/>
          </a:prstGeom>
          <a:solidFill>
            <a:srgbClr val="99CC00">
              <a:alpha val="58000"/>
            </a:srgbClr>
          </a:solidFill>
          <a:ln w="28575">
            <a:solidFill>
              <a:schemeClr val="tx1"/>
            </a:solidFill>
            <a:miter lim="800000"/>
            <a:headEnd/>
            <a:tailEnd/>
          </a:ln>
          <a:effectLst/>
        </p:spPr>
        <p:txBody>
          <a:bodyPr wrap="none" anchor="ctr"/>
          <a:lstStyle/>
          <a:p>
            <a:pPr algn="ctr"/>
            <a:r>
              <a:rPr lang="en-US" altLang="zh-CN" sz="2400">
                <a:latin typeface="Arial" charset="0"/>
              </a:rPr>
              <a:t>b</a:t>
            </a:r>
          </a:p>
        </p:txBody>
      </p:sp>
      <p:grpSp>
        <p:nvGrpSpPr>
          <p:cNvPr id="3" name="Group 14"/>
          <p:cNvGrpSpPr>
            <a:grpSpLocks/>
          </p:cNvGrpSpPr>
          <p:nvPr/>
        </p:nvGrpSpPr>
        <p:grpSpPr bwMode="auto">
          <a:xfrm>
            <a:off x="7092950" y="2774950"/>
            <a:ext cx="935038" cy="1008063"/>
            <a:chOff x="4468" y="1525"/>
            <a:chExt cx="589" cy="635"/>
          </a:xfrm>
        </p:grpSpPr>
        <p:sp>
          <p:nvSpPr>
            <p:cNvPr id="103439" name="Oval 15"/>
            <p:cNvSpPr>
              <a:spLocks noChangeArrowheads="1"/>
            </p:cNvSpPr>
            <p:nvPr/>
          </p:nvSpPr>
          <p:spPr bwMode="auto">
            <a:xfrm>
              <a:off x="4513" y="1525"/>
              <a:ext cx="363" cy="363"/>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25</a:t>
              </a:r>
            </a:p>
          </p:txBody>
        </p:sp>
        <p:sp>
          <p:nvSpPr>
            <p:cNvPr id="103440" name="Line 16"/>
            <p:cNvSpPr>
              <a:spLocks noChangeShapeType="1"/>
            </p:cNvSpPr>
            <p:nvPr/>
          </p:nvSpPr>
          <p:spPr bwMode="auto">
            <a:xfrm flipH="1">
              <a:off x="4468" y="1888"/>
              <a:ext cx="181" cy="271"/>
            </a:xfrm>
            <a:prstGeom prst="line">
              <a:avLst/>
            </a:prstGeom>
            <a:noFill/>
            <a:ln w="28575">
              <a:solidFill>
                <a:schemeClr val="tx1"/>
              </a:solidFill>
              <a:round/>
              <a:headEnd/>
              <a:tailEnd/>
            </a:ln>
            <a:effectLst/>
          </p:spPr>
          <p:txBody>
            <a:bodyPr/>
            <a:lstStyle/>
            <a:p>
              <a:endParaRPr lang="zh-CN" altLang="en-US"/>
            </a:p>
          </p:txBody>
        </p:sp>
        <p:sp>
          <p:nvSpPr>
            <p:cNvPr id="103441" name="Line 17"/>
            <p:cNvSpPr>
              <a:spLocks noChangeShapeType="1"/>
            </p:cNvSpPr>
            <p:nvPr/>
          </p:nvSpPr>
          <p:spPr bwMode="auto">
            <a:xfrm>
              <a:off x="4830" y="1842"/>
              <a:ext cx="227" cy="318"/>
            </a:xfrm>
            <a:prstGeom prst="line">
              <a:avLst/>
            </a:prstGeom>
            <a:noFill/>
            <a:ln w="28575">
              <a:solidFill>
                <a:schemeClr val="tx1"/>
              </a:solidFill>
              <a:round/>
              <a:headEnd/>
              <a:tailEnd/>
            </a:ln>
            <a:effectLst/>
          </p:spPr>
          <p:txBody>
            <a:bodyPr/>
            <a:lstStyle/>
            <a:p>
              <a:endParaRPr lang="zh-CN" altLang="en-US"/>
            </a:p>
          </p:txBody>
        </p:sp>
      </p:grpSp>
      <p:grpSp>
        <p:nvGrpSpPr>
          <p:cNvPr id="4" name="Group 18"/>
          <p:cNvGrpSpPr>
            <a:grpSpLocks/>
          </p:cNvGrpSpPr>
          <p:nvPr/>
        </p:nvGrpSpPr>
        <p:grpSpPr bwMode="auto">
          <a:xfrm>
            <a:off x="5435600" y="2774950"/>
            <a:ext cx="936625" cy="1008063"/>
            <a:chOff x="3424" y="1525"/>
            <a:chExt cx="590" cy="635"/>
          </a:xfrm>
        </p:grpSpPr>
        <p:sp>
          <p:nvSpPr>
            <p:cNvPr id="103443" name="Oval 19"/>
            <p:cNvSpPr>
              <a:spLocks noChangeArrowheads="1"/>
            </p:cNvSpPr>
            <p:nvPr/>
          </p:nvSpPr>
          <p:spPr bwMode="auto">
            <a:xfrm>
              <a:off x="3606" y="1525"/>
              <a:ext cx="363" cy="363"/>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30</a:t>
              </a:r>
            </a:p>
          </p:txBody>
        </p:sp>
        <p:sp>
          <p:nvSpPr>
            <p:cNvPr id="103444" name="Line 20"/>
            <p:cNvSpPr>
              <a:spLocks noChangeShapeType="1"/>
            </p:cNvSpPr>
            <p:nvPr/>
          </p:nvSpPr>
          <p:spPr bwMode="auto">
            <a:xfrm flipH="1">
              <a:off x="3424" y="1842"/>
              <a:ext cx="227" cy="273"/>
            </a:xfrm>
            <a:prstGeom prst="line">
              <a:avLst/>
            </a:prstGeom>
            <a:noFill/>
            <a:ln w="28575">
              <a:solidFill>
                <a:schemeClr val="tx1"/>
              </a:solidFill>
              <a:round/>
              <a:headEnd/>
              <a:tailEnd/>
            </a:ln>
            <a:effectLst/>
          </p:spPr>
          <p:txBody>
            <a:bodyPr/>
            <a:lstStyle/>
            <a:p>
              <a:endParaRPr lang="zh-CN" altLang="en-US"/>
            </a:p>
          </p:txBody>
        </p:sp>
        <p:sp>
          <p:nvSpPr>
            <p:cNvPr id="103445" name="Line 21"/>
            <p:cNvSpPr>
              <a:spLocks noChangeShapeType="1"/>
            </p:cNvSpPr>
            <p:nvPr/>
          </p:nvSpPr>
          <p:spPr bwMode="auto">
            <a:xfrm>
              <a:off x="3878" y="1888"/>
              <a:ext cx="136" cy="272"/>
            </a:xfrm>
            <a:prstGeom prst="line">
              <a:avLst/>
            </a:prstGeom>
            <a:noFill/>
            <a:ln w="28575">
              <a:solidFill>
                <a:schemeClr val="tx1"/>
              </a:solidFill>
              <a:round/>
              <a:headEnd/>
              <a:tailEnd/>
            </a:ln>
            <a:effectLst/>
          </p:spPr>
          <p:txBody>
            <a:bodyPr/>
            <a:lstStyle/>
            <a:p>
              <a:endParaRPr lang="zh-CN" altLang="en-US"/>
            </a:p>
          </p:txBody>
        </p:sp>
      </p:grpSp>
      <p:grpSp>
        <p:nvGrpSpPr>
          <p:cNvPr id="5" name="Group 22"/>
          <p:cNvGrpSpPr>
            <a:grpSpLocks/>
          </p:cNvGrpSpPr>
          <p:nvPr/>
        </p:nvGrpSpPr>
        <p:grpSpPr bwMode="auto">
          <a:xfrm>
            <a:off x="6156325" y="1911350"/>
            <a:ext cx="1152525" cy="863600"/>
            <a:chOff x="3878" y="981"/>
            <a:chExt cx="726" cy="544"/>
          </a:xfrm>
        </p:grpSpPr>
        <p:sp>
          <p:nvSpPr>
            <p:cNvPr id="103447" name="Oval 23"/>
            <p:cNvSpPr>
              <a:spLocks noChangeArrowheads="1"/>
            </p:cNvSpPr>
            <p:nvPr/>
          </p:nvSpPr>
          <p:spPr bwMode="auto">
            <a:xfrm>
              <a:off x="4059" y="981"/>
              <a:ext cx="363" cy="363"/>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55</a:t>
              </a:r>
            </a:p>
          </p:txBody>
        </p:sp>
        <p:sp>
          <p:nvSpPr>
            <p:cNvPr id="103448" name="Line 24"/>
            <p:cNvSpPr>
              <a:spLocks noChangeShapeType="1"/>
            </p:cNvSpPr>
            <p:nvPr/>
          </p:nvSpPr>
          <p:spPr bwMode="auto">
            <a:xfrm flipH="1">
              <a:off x="3878" y="1253"/>
              <a:ext cx="227" cy="272"/>
            </a:xfrm>
            <a:prstGeom prst="line">
              <a:avLst/>
            </a:prstGeom>
            <a:noFill/>
            <a:ln w="28575">
              <a:solidFill>
                <a:schemeClr val="tx1"/>
              </a:solidFill>
              <a:round/>
              <a:headEnd/>
              <a:tailEnd/>
            </a:ln>
            <a:effectLst/>
          </p:spPr>
          <p:txBody>
            <a:bodyPr/>
            <a:lstStyle/>
            <a:p>
              <a:endParaRPr lang="zh-CN" altLang="en-US"/>
            </a:p>
          </p:txBody>
        </p:sp>
        <p:sp>
          <p:nvSpPr>
            <p:cNvPr id="103449" name="Line 25"/>
            <p:cNvSpPr>
              <a:spLocks noChangeShapeType="1"/>
            </p:cNvSpPr>
            <p:nvPr/>
          </p:nvSpPr>
          <p:spPr bwMode="auto">
            <a:xfrm>
              <a:off x="4422" y="1253"/>
              <a:ext cx="182" cy="272"/>
            </a:xfrm>
            <a:prstGeom prst="line">
              <a:avLst/>
            </a:prstGeom>
            <a:noFill/>
            <a:ln w="28575">
              <a:solidFill>
                <a:schemeClr val="tx1"/>
              </a:solidFill>
              <a:round/>
              <a:headEnd/>
              <a:tailEnd/>
            </a:ln>
            <a:effectLst/>
          </p:spPr>
          <p:txBody>
            <a:bodyPr/>
            <a:lstStyle/>
            <a:p>
              <a:endParaRPr lang="zh-CN" altLang="en-US"/>
            </a:p>
          </p:txBody>
        </p:sp>
      </p:grpSp>
      <p:grpSp>
        <p:nvGrpSpPr>
          <p:cNvPr id="6" name="Group 26"/>
          <p:cNvGrpSpPr>
            <a:grpSpLocks/>
          </p:cNvGrpSpPr>
          <p:nvPr/>
        </p:nvGrpSpPr>
        <p:grpSpPr bwMode="auto">
          <a:xfrm>
            <a:off x="6948488" y="1046163"/>
            <a:ext cx="1079500" cy="936625"/>
            <a:chOff x="4377" y="436"/>
            <a:chExt cx="680" cy="590"/>
          </a:xfrm>
        </p:grpSpPr>
        <p:sp>
          <p:nvSpPr>
            <p:cNvPr id="103451" name="Oval 27"/>
            <p:cNvSpPr>
              <a:spLocks noChangeArrowheads="1"/>
            </p:cNvSpPr>
            <p:nvPr/>
          </p:nvSpPr>
          <p:spPr bwMode="auto">
            <a:xfrm>
              <a:off x="4558" y="436"/>
              <a:ext cx="363" cy="363"/>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100</a:t>
              </a:r>
            </a:p>
          </p:txBody>
        </p:sp>
        <p:sp>
          <p:nvSpPr>
            <p:cNvPr id="103452" name="Line 28"/>
            <p:cNvSpPr>
              <a:spLocks noChangeShapeType="1"/>
            </p:cNvSpPr>
            <p:nvPr/>
          </p:nvSpPr>
          <p:spPr bwMode="auto">
            <a:xfrm flipH="1">
              <a:off x="4377" y="754"/>
              <a:ext cx="227" cy="272"/>
            </a:xfrm>
            <a:prstGeom prst="line">
              <a:avLst/>
            </a:prstGeom>
            <a:noFill/>
            <a:ln w="28575">
              <a:solidFill>
                <a:schemeClr val="tx1"/>
              </a:solidFill>
              <a:round/>
              <a:headEnd/>
              <a:tailEnd/>
            </a:ln>
            <a:effectLst/>
          </p:spPr>
          <p:txBody>
            <a:bodyPr/>
            <a:lstStyle/>
            <a:p>
              <a:endParaRPr lang="zh-CN" altLang="en-US"/>
            </a:p>
          </p:txBody>
        </p:sp>
        <p:sp>
          <p:nvSpPr>
            <p:cNvPr id="103453" name="Line 29"/>
            <p:cNvSpPr>
              <a:spLocks noChangeShapeType="1"/>
            </p:cNvSpPr>
            <p:nvPr/>
          </p:nvSpPr>
          <p:spPr bwMode="auto">
            <a:xfrm>
              <a:off x="4876" y="754"/>
              <a:ext cx="181" cy="272"/>
            </a:xfrm>
            <a:prstGeom prst="line">
              <a:avLst/>
            </a:prstGeom>
            <a:noFill/>
            <a:ln w="28575">
              <a:solidFill>
                <a:schemeClr val="tx1"/>
              </a:solidFill>
              <a:round/>
              <a:headEnd/>
              <a:tailEnd/>
            </a:ln>
            <a:effectLst/>
          </p:spPr>
          <p:txBody>
            <a:bodyPr/>
            <a:lstStyle/>
            <a:p>
              <a:endParaRPr lang="zh-CN" altLang="en-US"/>
            </a:p>
          </p:txBody>
        </p:sp>
      </p:grpSp>
      <p:sp>
        <p:nvSpPr>
          <p:cNvPr id="103454" name="Rectangle 30"/>
          <p:cNvSpPr>
            <a:spLocks noChangeArrowheads="1"/>
          </p:cNvSpPr>
          <p:nvPr/>
        </p:nvSpPr>
        <p:spPr bwMode="auto">
          <a:xfrm>
            <a:off x="7885113" y="1982788"/>
            <a:ext cx="503237" cy="504825"/>
          </a:xfrm>
          <a:prstGeom prst="rect">
            <a:avLst/>
          </a:prstGeom>
          <a:solidFill>
            <a:srgbClr val="99CC00">
              <a:alpha val="53999"/>
            </a:srgbClr>
          </a:solidFill>
          <a:ln w="28575">
            <a:solidFill>
              <a:schemeClr val="tx1"/>
            </a:solidFill>
            <a:miter lim="800000"/>
            <a:headEnd/>
            <a:tailEnd/>
          </a:ln>
          <a:effectLst/>
        </p:spPr>
        <p:txBody>
          <a:bodyPr wrap="none" anchor="ctr"/>
          <a:lstStyle/>
          <a:p>
            <a:pPr algn="ctr"/>
            <a:r>
              <a:rPr lang="en-US" altLang="zh-CN" sz="2400">
                <a:latin typeface="Arial" charset="0"/>
              </a:rPr>
              <a:t>a</a:t>
            </a:r>
          </a:p>
        </p:txBody>
      </p:sp>
      <p:sp>
        <p:nvSpPr>
          <p:cNvPr id="103455" name="Text Box 31"/>
          <p:cNvSpPr txBox="1">
            <a:spLocks noChangeArrowheads="1"/>
          </p:cNvSpPr>
          <p:nvPr/>
        </p:nvSpPr>
        <p:spPr bwMode="auto">
          <a:xfrm>
            <a:off x="4362450" y="5170488"/>
            <a:ext cx="354013" cy="457200"/>
          </a:xfrm>
          <a:prstGeom prst="rect">
            <a:avLst/>
          </a:prstGeom>
          <a:noFill/>
          <a:ln w="9525">
            <a:noFill/>
            <a:miter lim="800000"/>
            <a:headEnd/>
            <a:tailEnd/>
          </a:ln>
          <a:effectLst/>
        </p:spPr>
        <p:txBody>
          <a:bodyPr wrap="none">
            <a:spAutoFit/>
          </a:bodyPr>
          <a:lstStyle/>
          <a:p>
            <a:r>
              <a:rPr lang="en-US" altLang="zh-CN" sz="2400">
                <a:latin typeface="Arial" charset="0"/>
              </a:rPr>
              <a:t>5</a:t>
            </a:r>
          </a:p>
        </p:txBody>
      </p:sp>
      <p:sp>
        <p:nvSpPr>
          <p:cNvPr id="103456" name="Text Box 32"/>
          <p:cNvSpPr txBox="1">
            <a:spLocks noChangeArrowheads="1"/>
          </p:cNvSpPr>
          <p:nvPr/>
        </p:nvSpPr>
        <p:spPr bwMode="auto">
          <a:xfrm>
            <a:off x="5487988" y="5170488"/>
            <a:ext cx="354012" cy="457200"/>
          </a:xfrm>
          <a:prstGeom prst="rect">
            <a:avLst/>
          </a:prstGeom>
          <a:noFill/>
          <a:ln w="9525">
            <a:noFill/>
            <a:miter lim="800000"/>
            <a:headEnd/>
            <a:tailEnd/>
          </a:ln>
          <a:effectLst/>
        </p:spPr>
        <p:txBody>
          <a:bodyPr wrap="none">
            <a:spAutoFit/>
          </a:bodyPr>
          <a:lstStyle/>
          <a:p>
            <a:r>
              <a:rPr lang="en-US" altLang="zh-CN" sz="2400">
                <a:latin typeface="Arial" charset="0"/>
              </a:rPr>
              <a:t>9</a:t>
            </a:r>
          </a:p>
        </p:txBody>
      </p:sp>
      <p:sp>
        <p:nvSpPr>
          <p:cNvPr id="103457" name="Text Box 33"/>
          <p:cNvSpPr txBox="1">
            <a:spLocks noChangeArrowheads="1"/>
          </p:cNvSpPr>
          <p:nvPr/>
        </p:nvSpPr>
        <p:spPr bwMode="auto">
          <a:xfrm>
            <a:off x="6084888" y="4287838"/>
            <a:ext cx="523875" cy="457200"/>
          </a:xfrm>
          <a:prstGeom prst="rect">
            <a:avLst/>
          </a:prstGeom>
          <a:noFill/>
          <a:ln w="9525">
            <a:noFill/>
            <a:miter lim="800000"/>
            <a:headEnd/>
            <a:tailEnd/>
          </a:ln>
          <a:effectLst/>
        </p:spPr>
        <p:txBody>
          <a:bodyPr wrap="none">
            <a:spAutoFit/>
          </a:bodyPr>
          <a:lstStyle/>
          <a:p>
            <a:r>
              <a:rPr lang="en-US" altLang="zh-CN" sz="2400">
                <a:latin typeface="Arial" charset="0"/>
              </a:rPr>
              <a:t>16</a:t>
            </a:r>
          </a:p>
        </p:txBody>
      </p:sp>
      <p:sp>
        <p:nvSpPr>
          <p:cNvPr id="103458" name="Text Box 34"/>
          <p:cNvSpPr txBox="1">
            <a:spLocks noChangeArrowheads="1"/>
          </p:cNvSpPr>
          <p:nvPr/>
        </p:nvSpPr>
        <p:spPr bwMode="auto">
          <a:xfrm>
            <a:off x="6948488" y="4287838"/>
            <a:ext cx="523875" cy="457200"/>
          </a:xfrm>
          <a:prstGeom prst="rect">
            <a:avLst/>
          </a:prstGeom>
          <a:noFill/>
          <a:ln w="9525">
            <a:noFill/>
            <a:miter lim="800000"/>
            <a:headEnd/>
            <a:tailEnd/>
          </a:ln>
          <a:effectLst/>
        </p:spPr>
        <p:txBody>
          <a:bodyPr wrap="none">
            <a:spAutoFit/>
          </a:bodyPr>
          <a:lstStyle/>
          <a:p>
            <a:r>
              <a:rPr lang="en-US" altLang="zh-CN" sz="2400">
                <a:latin typeface="Arial" charset="0"/>
              </a:rPr>
              <a:t>12</a:t>
            </a:r>
          </a:p>
        </p:txBody>
      </p:sp>
      <p:sp>
        <p:nvSpPr>
          <p:cNvPr id="103459" name="Text Box 35"/>
          <p:cNvSpPr txBox="1">
            <a:spLocks noChangeArrowheads="1"/>
          </p:cNvSpPr>
          <p:nvPr/>
        </p:nvSpPr>
        <p:spPr bwMode="auto">
          <a:xfrm>
            <a:off x="7885113" y="4287838"/>
            <a:ext cx="523875" cy="457200"/>
          </a:xfrm>
          <a:prstGeom prst="rect">
            <a:avLst/>
          </a:prstGeom>
          <a:noFill/>
          <a:ln w="9525">
            <a:noFill/>
            <a:miter lim="800000"/>
            <a:headEnd/>
            <a:tailEnd/>
          </a:ln>
          <a:effectLst/>
        </p:spPr>
        <p:txBody>
          <a:bodyPr wrap="none">
            <a:spAutoFit/>
          </a:bodyPr>
          <a:lstStyle/>
          <a:p>
            <a:r>
              <a:rPr lang="en-US" altLang="zh-CN" sz="2400">
                <a:latin typeface="Arial" charset="0"/>
              </a:rPr>
              <a:t>13</a:t>
            </a:r>
          </a:p>
        </p:txBody>
      </p:sp>
      <p:sp>
        <p:nvSpPr>
          <p:cNvPr id="103460" name="Text Box 36"/>
          <p:cNvSpPr txBox="1">
            <a:spLocks noChangeArrowheads="1"/>
          </p:cNvSpPr>
          <p:nvPr/>
        </p:nvSpPr>
        <p:spPr bwMode="auto">
          <a:xfrm>
            <a:off x="7956550" y="2487613"/>
            <a:ext cx="523875" cy="457200"/>
          </a:xfrm>
          <a:prstGeom prst="rect">
            <a:avLst/>
          </a:prstGeom>
          <a:noFill/>
          <a:ln w="9525">
            <a:noFill/>
            <a:miter lim="800000"/>
            <a:headEnd/>
            <a:tailEnd/>
          </a:ln>
          <a:effectLst/>
        </p:spPr>
        <p:txBody>
          <a:bodyPr wrap="none">
            <a:spAutoFit/>
          </a:bodyPr>
          <a:lstStyle/>
          <a:p>
            <a:r>
              <a:rPr lang="en-US" altLang="zh-CN" sz="2400">
                <a:latin typeface="Arial" charset="0"/>
              </a:rPr>
              <a:t>45</a:t>
            </a:r>
          </a:p>
        </p:txBody>
      </p:sp>
      <p:sp>
        <p:nvSpPr>
          <p:cNvPr id="103461" name="Rectangle 37"/>
          <p:cNvSpPr>
            <a:spLocks noGrp="1" noChangeArrowheads="1"/>
          </p:cNvSpPr>
          <p:nvPr>
            <p:ph type="title"/>
          </p:nvPr>
        </p:nvSpPr>
        <p:spPr>
          <a:xfrm>
            <a:off x="457200" y="277813"/>
            <a:ext cx="5483225" cy="1139825"/>
          </a:xfrm>
        </p:spPr>
        <p:txBody>
          <a:bodyPr/>
          <a:lstStyle/>
          <a:p>
            <a:r>
              <a:rPr lang="zh-CN" altLang="en-US" sz="4400" smtClean="0"/>
              <a:t>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a:t>Huffman Encoding: Greedy Analysis</a:t>
            </a:r>
            <a:endParaRPr altLang="en-US" dirty="0"/>
          </a:p>
        </p:txBody>
      </p:sp>
      <p:sp>
        <p:nvSpPr>
          <p:cNvPr id="103426" name="矩形 2"/>
          <p:cNvSpPr>
            <a:spLocks noChangeArrowheads="1"/>
          </p:cNvSpPr>
          <p:nvPr/>
        </p:nvSpPr>
        <p:spPr bwMode="auto">
          <a:xfrm>
            <a:off x="250825" y="981075"/>
            <a:ext cx="8497888" cy="708025"/>
          </a:xfrm>
          <a:prstGeom prst="rect">
            <a:avLst/>
          </a:prstGeom>
          <a:noFill/>
          <a:ln w="9525">
            <a:noFill/>
            <a:miter lim="800000"/>
            <a:headEnd/>
            <a:tailEnd/>
          </a:ln>
        </p:spPr>
        <p:txBody>
          <a:bodyPr>
            <a:spAutoFit/>
          </a:bodyPr>
          <a:lstStyle/>
          <a:p>
            <a:r>
              <a:rPr lang="en-US" altLang="zh-CN" sz="2000">
                <a:solidFill>
                  <a:srgbClr val="0070C0"/>
                </a:solidFill>
                <a:latin typeface="Calibri" pitchFamily="34" charset="0"/>
              </a:rPr>
              <a:t>Claim. </a:t>
            </a:r>
            <a:r>
              <a:rPr lang="en-US" altLang="zh-CN" sz="2000">
                <a:latin typeface="Calibri" pitchFamily="34" charset="0"/>
              </a:rPr>
              <a:t>Huffman code for S achieves the minimum ABL of any prefix code.</a:t>
            </a:r>
          </a:p>
          <a:p>
            <a:r>
              <a:rPr lang="en-US" altLang="zh-CN" sz="2000">
                <a:solidFill>
                  <a:srgbClr val="0070C0"/>
                </a:solidFill>
                <a:latin typeface="Calibri" pitchFamily="34" charset="0"/>
              </a:rPr>
              <a:t>Pf. </a:t>
            </a:r>
            <a:r>
              <a:rPr lang="en-US" altLang="zh-CN" sz="2000">
                <a:latin typeface="Calibri" pitchFamily="34" charset="0"/>
              </a:rPr>
              <a:t>by induction, based on optimality of T’ (y and z removed, ω added)</a:t>
            </a:r>
          </a:p>
        </p:txBody>
      </p:sp>
      <p:sp>
        <p:nvSpPr>
          <p:cNvPr id="103427" name="AutoShape 2" descr="C:\Users\hp\AppData\Roaming\Tencent\Users\648774553\QQ\WinTemp\RichOle\_WRTP07KD(W(DFIZ7@S6.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103428" name="AutoShape 3" descr="C:\Users\hp\AppData\Roaming\Tencent\Users\648774553\QQ\WinTemp\RichOle\_WRTP07KD(W(DFIZ7@S6.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103429" name="AutoShape 4" descr="C:\Users\hp\AppData\Roaming\Tencent\Users\648774553\QQ\WinTemp\RichOle\_WRTP07KD(W(DFIZ7@S6.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103430" name="AutoShape 5" descr="C:\Users\hp\AppData\Roaming\Tencent\Users\648774553\QQ\WinTemp\RichOle\_WRTP07KD(W(DFIZ7@S6.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103431" name="AutoShape 6" descr="C:\Users\hp\AppData\Roaming\Tencent\Users\648774553\QQ\WinTemp\RichOle\_WRTP07KD(W(DFIZ7@S6.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pic>
        <p:nvPicPr>
          <p:cNvPr id="133127" name="Picture 7"/>
          <p:cNvPicPr>
            <a:picLocks noChangeAspect="1" noChangeArrowheads="1"/>
          </p:cNvPicPr>
          <p:nvPr/>
        </p:nvPicPr>
        <p:blipFill>
          <a:blip r:embed="rId2"/>
          <a:srcRect/>
          <a:stretch>
            <a:fillRect/>
          </a:stretch>
        </p:blipFill>
        <p:spPr bwMode="auto">
          <a:xfrm>
            <a:off x="762000" y="2276475"/>
            <a:ext cx="6929438" cy="3624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a:t>Huffman Encoding: Greedy Analysis</a:t>
            </a:r>
            <a:endParaRPr altLang="en-US" dirty="0"/>
          </a:p>
        </p:txBody>
      </p:sp>
      <p:sp>
        <p:nvSpPr>
          <p:cNvPr id="3" name="矩形 2"/>
          <p:cNvSpPr/>
          <p:nvPr/>
        </p:nvSpPr>
        <p:spPr>
          <a:xfrm>
            <a:off x="250825" y="981075"/>
            <a:ext cx="8497888" cy="4524375"/>
          </a:xfrm>
          <a:prstGeom prst="rect">
            <a:avLst/>
          </a:prstGeom>
        </p:spPr>
        <p:txBody>
          <a:bodyPr>
            <a:spAutoFit/>
          </a:bodyPr>
          <a:lstStyle/>
          <a:p>
            <a:pPr fontAlgn="auto">
              <a:spcBef>
                <a:spcPts val="0"/>
              </a:spcBef>
              <a:spcAft>
                <a:spcPts val="0"/>
              </a:spcAft>
              <a:defRPr/>
            </a:pPr>
            <a:r>
              <a:rPr lang="en-US" altLang="zh-CN" sz="2400" dirty="0">
                <a:solidFill>
                  <a:srgbClr val="0070C0"/>
                </a:solidFill>
                <a:latin typeface="+mn-lt"/>
                <a:ea typeface="+mn-ea"/>
              </a:rPr>
              <a:t>Claim. </a:t>
            </a:r>
            <a:r>
              <a:rPr lang="en-US" altLang="zh-CN" sz="2400" dirty="0">
                <a:latin typeface="+mn-lt"/>
                <a:ea typeface="+mn-ea"/>
              </a:rPr>
              <a:t>Huffman code for S achieves the minimum ABL of any prefix</a:t>
            </a:r>
          </a:p>
          <a:p>
            <a:pPr fontAlgn="auto">
              <a:spcBef>
                <a:spcPts val="0"/>
              </a:spcBef>
              <a:spcAft>
                <a:spcPts val="0"/>
              </a:spcAft>
              <a:defRPr/>
            </a:pPr>
            <a:r>
              <a:rPr lang="en-US" altLang="zh-CN" sz="2400" dirty="0">
                <a:latin typeface="+mn-lt"/>
                <a:ea typeface="+mn-ea"/>
              </a:rPr>
              <a:t>code.</a:t>
            </a:r>
          </a:p>
          <a:p>
            <a:pPr fontAlgn="auto">
              <a:spcBef>
                <a:spcPts val="0"/>
              </a:spcBef>
              <a:spcAft>
                <a:spcPts val="0"/>
              </a:spcAft>
              <a:defRPr/>
            </a:pPr>
            <a:r>
              <a:rPr lang="en-US" altLang="zh-CN" sz="2400" dirty="0">
                <a:solidFill>
                  <a:srgbClr val="0070C0"/>
                </a:solidFill>
                <a:latin typeface="+mn-lt"/>
                <a:ea typeface="+mn-ea"/>
              </a:rPr>
              <a:t>Pf. </a:t>
            </a:r>
            <a:r>
              <a:rPr lang="en-US" altLang="zh-CN" sz="2400" dirty="0">
                <a:latin typeface="+mn-lt"/>
                <a:ea typeface="+mn-ea"/>
              </a:rPr>
              <a:t>(by induction)</a:t>
            </a:r>
          </a:p>
          <a:p>
            <a:pPr fontAlgn="auto">
              <a:spcBef>
                <a:spcPts val="0"/>
              </a:spcBef>
              <a:spcAft>
                <a:spcPts val="0"/>
              </a:spcAft>
              <a:defRPr/>
            </a:pPr>
            <a:r>
              <a:rPr lang="en-US" altLang="zh-CN" sz="2400" b="1" dirty="0">
                <a:latin typeface="+mn-lt"/>
                <a:ea typeface="+mn-ea"/>
              </a:rPr>
              <a:t>Base: </a:t>
            </a:r>
            <a:r>
              <a:rPr lang="en-US" altLang="zh-CN" sz="2400" dirty="0">
                <a:latin typeface="+mn-lt"/>
                <a:ea typeface="+mn-ea"/>
              </a:rPr>
              <a:t>For n=2 there is no shorter code than root and two leaves.</a:t>
            </a:r>
          </a:p>
          <a:p>
            <a:pPr fontAlgn="auto">
              <a:spcBef>
                <a:spcPts val="0"/>
              </a:spcBef>
              <a:spcAft>
                <a:spcPts val="0"/>
              </a:spcAft>
              <a:defRPr/>
            </a:pPr>
            <a:r>
              <a:rPr lang="en-US" altLang="zh-CN" sz="2400" b="1" dirty="0">
                <a:latin typeface="+mn-lt"/>
                <a:ea typeface="+mn-ea"/>
              </a:rPr>
              <a:t>Hypothesis: </a:t>
            </a:r>
            <a:r>
              <a:rPr lang="en-US" altLang="zh-CN" sz="2400" dirty="0">
                <a:latin typeface="+mn-lt"/>
                <a:ea typeface="+mn-ea"/>
              </a:rPr>
              <a:t>Suppose Huffman tree T’ for S’ of size n-1 with ω instead of y and z is optimal. (IH)</a:t>
            </a:r>
          </a:p>
          <a:p>
            <a:pPr fontAlgn="auto">
              <a:spcBef>
                <a:spcPts val="0"/>
              </a:spcBef>
              <a:spcAft>
                <a:spcPts val="0"/>
              </a:spcAft>
              <a:defRPr/>
            </a:pPr>
            <a:r>
              <a:rPr lang="en-US" altLang="zh-CN" sz="2400" b="1" dirty="0">
                <a:latin typeface="+mn-lt"/>
                <a:ea typeface="+mn-ea"/>
              </a:rPr>
              <a:t>Step: </a:t>
            </a:r>
            <a:r>
              <a:rPr lang="en-US" altLang="zh-CN" sz="2400" dirty="0">
                <a:latin typeface="+mn-lt"/>
                <a:ea typeface="+mn-ea"/>
              </a:rPr>
              <a:t>(by contradiction)</a:t>
            </a:r>
          </a:p>
          <a:p>
            <a:pPr fontAlgn="auto">
              <a:spcBef>
                <a:spcPts val="0"/>
              </a:spcBef>
              <a:spcAft>
                <a:spcPts val="0"/>
              </a:spcAft>
              <a:defRPr/>
            </a:pPr>
            <a:endParaRPr lang="en-US" altLang="zh-CN" sz="2400" dirty="0">
              <a:latin typeface="+mn-lt"/>
              <a:ea typeface="+mn-ea"/>
            </a:endParaRPr>
          </a:p>
          <a:p>
            <a:pPr marL="342900" indent="-342900" fontAlgn="auto">
              <a:spcBef>
                <a:spcPts val="0"/>
              </a:spcBef>
              <a:spcAft>
                <a:spcPts val="0"/>
              </a:spcAft>
              <a:buFont typeface="Arial" pitchFamily="34" charset="0"/>
              <a:buChar char="•"/>
              <a:defRPr/>
            </a:pPr>
            <a:r>
              <a:rPr lang="en-US" altLang="zh-CN" sz="2400" dirty="0">
                <a:latin typeface="+mn-lt"/>
                <a:ea typeface="+mn-ea"/>
              </a:rPr>
              <a:t>Idea of proof:</a:t>
            </a:r>
          </a:p>
          <a:p>
            <a:pPr fontAlgn="auto">
              <a:spcBef>
                <a:spcPts val="0"/>
              </a:spcBef>
              <a:spcAft>
                <a:spcPts val="0"/>
              </a:spcAft>
              <a:defRPr/>
            </a:pPr>
            <a:r>
              <a:rPr lang="en-US" altLang="zh-CN" sz="2400" dirty="0">
                <a:latin typeface="+mn-lt"/>
                <a:ea typeface="+mn-ea"/>
              </a:rPr>
              <a:t>– Suppose other tree Z of size n is better.</a:t>
            </a:r>
          </a:p>
          <a:p>
            <a:pPr fontAlgn="auto">
              <a:spcBef>
                <a:spcPts val="0"/>
              </a:spcBef>
              <a:spcAft>
                <a:spcPts val="0"/>
              </a:spcAft>
              <a:defRPr/>
            </a:pPr>
            <a:r>
              <a:rPr lang="en-US" altLang="zh-CN" sz="2400" dirty="0">
                <a:latin typeface="+mn-lt"/>
                <a:ea typeface="+mn-ea"/>
              </a:rPr>
              <a:t>– Delete lowest frequency items y and z from Z creating Z’</a:t>
            </a:r>
          </a:p>
          <a:p>
            <a:pPr fontAlgn="auto">
              <a:spcBef>
                <a:spcPts val="0"/>
              </a:spcBef>
              <a:spcAft>
                <a:spcPts val="0"/>
              </a:spcAft>
              <a:defRPr/>
            </a:pPr>
            <a:r>
              <a:rPr lang="en-US" altLang="zh-CN" sz="2400" dirty="0">
                <a:latin typeface="+mn-lt"/>
                <a:ea typeface="+mn-ea"/>
              </a:rPr>
              <a:t>– Z’ cannot be better than T’ by IH.</a:t>
            </a:r>
          </a:p>
        </p:txBody>
      </p:sp>
      <p:sp>
        <p:nvSpPr>
          <p:cNvPr id="104451" name="AutoShape 2" descr="C:\Users\hp\AppData\Roaming\Tencent\Users\648774553\QQ\WinTemp\RichOle\_WRTP07KD(W(DFIZ7@S6.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104452" name="AutoShape 3" descr="C:\Users\hp\AppData\Roaming\Tencent\Users\648774553\QQ\WinTemp\RichOle\_WRTP07KD(W(DFIZ7@S6.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104453" name="AutoShape 4" descr="C:\Users\hp\AppData\Roaming\Tencent\Users\648774553\QQ\WinTemp\RichOle\_WRTP07KD(W(DFIZ7@S6.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104454" name="AutoShape 5" descr="C:\Users\hp\AppData\Roaming\Tencent\Users\648774553\QQ\WinTemp\RichOle\_WRTP07KD(W(DFIZ7@S6.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104455" name="AutoShape 6" descr="C:\Users\hp\AppData\Roaming\Tencent\Users\648774553\QQ\WinTemp\RichOle\_WRTP07KD(W(DFIZ7@S6.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6563" y="76200"/>
            <a:ext cx="8402637" cy="685800"/>
          </a:xfrm>
        </p:spPr>
        <p:txBody>
          <a:bodyPr rtlCol="0"/>
          <a:lstStyle/>
          <a:p>
            <a:pPr fontAlgn="auto">
              <a:spcAft>
                <a:spcPts val="0"/>
              </a:spcAft>
              <a:defRPr/>
            </a:pPr>
            <a:r>
              <a:rPr lang="en-US" altLang="zh-CN" dirty="0"/>
              <a:t>Huffman Encoding: Greedy Analysis</a:t>
            </a:r>
            <a:endParaRPr altLang="en-US" dirty="0"/>
          </a:p>
        </p:txBody>
      </p:sp>
      <p:sp>
        <p:nvSpPr>
          <p:cNvPr id="3" name="矩形 2"/>
          <p:cNvSpPr/>
          <p:nvPr/>
        </p:nvSpPr>
        <p:spPr>
          <a:xfrm>
            <a:off x="250825" y="981075"/>
            <a:ext cx="8497888" cy="5016500"/>
          </a:xfrm>
          <a:prstGeom prst="rect">
            <a:avLst/>
          </a:prstGeom>
        </p:spPr>
        <p:txBody>
          <a:bodyPr>
            <a:spAutoFit/>
          </a:bodyPr>
          <a:lstStyle/>
          <a:p>
            <a:pPr fontAlgn="auto">
              <a:spcBef>
                <a:spcPts val="0"/>
              </a:spcBef>
              <a:spcAft>
                <a:spcPts val="0"/>
              </a:spcAft>
              <a:defRPr/>
            </a:pPr>
            <a:r>
              <a:rPr lang="en-US" altLang="zh-CN" sz="2000" dirty="0">
                <a:solidFill>
                  <a:srgbClr val="0070C0"/>
                </a:solidFill>
                <a:latin typeface="+mn-lt"/>
                <a:ea typeface="+mn-ea"/>
              </a:rPr>
              <a:t>Claim. </a:t>
            </a:r>
            <a:r>
              <a:rPr lang="en-US" altLang="zh-CN" sz="2000" dirty="0">
                <a:latin typeface="+mn-lt"/>
                <a:ea typeface="+mn-ea"/>
              </a:rPr>
              <a:t>Huffman code for S achieves the minimum ABL of any prefix</a:t>
            </a:r>
          </a:p>
          <a:p>
            <a:pPr fontAlgn="auto">
              <a:spcBef>
                <a:spcPts val="0"/>
              </a:spcBef>
              <a:spcAft>
                <a:spcPts val="0"/>
              </a:spcAft>
              <a:defRPr/>
            </a:pPr>
            <a:r>
              <a:rPr lang="en-US" altLang="zh-CN" sz="2000" dirty="0">
                <a:latin typeface="+mn-lt"/>
                <a:ea typeface="+mn-ea"/>
              </a:rPr>
              <a:t>code.</a:t>
            </a:r>
          </a:p>
          <a:p>
            <a:pPr fontAlgn="auto">
              <a:spcBef>
                <a:spcPts val="0"/>
              </a:spcBef>
              <a:spcAft>
                <a:spcPts val="0"/>
              </a:spcAft>
              <a:defRPr/>
            </a:pPr>
            <a:r>
              <a:rPr lang="en-US" altLang="zh-CN" sz="2000" dirty="0">
                <a:solidFill>
                  <a:srgbClr val="0070C0"/>
                </a:solidFill>
                <a:latin typeface="+mn-lt"/>
                <a:ea typeface="+mn-ea"/>
              </a:rPr>
              <a:t>Pf. </a:t>
            </a:r>
            <a:r>
              <a:rPr lang="en-US" altLang="zh-CN" sz="2000" dirty="0">
                <a:latin typeface="+mn-lt"/>
                <a:ea typeface="+mn-ea"/>
              </a:rPr>
              <a:t>(by induction)</a:t>
            </a:r>
          </a:p>
          <a:p>
            <a:pPr fontAlgn="auto">
              <a:spcBef>
                <a:spcPts val="0"/>
              </a:spcBef>
              <a:spcAft>
                <a:spcPts val="0"/>
              </a:spcAft>
              <a:defRPr/>
            </a:pPr>
            <a:r>
              <a:rPr lang="en-US" altLang="zh-CN" sz="2000" b="1" dirty="0">
                <a:latin typeface="+mn-lt"/>
                <a:ea typeface="+mn-ea"/>
              </a:rPr>
              <a:t>Base: </a:t>
            </a:r>
            <a:r>
              <a:rPr lang="en-US" altLang="zh-CN" sz="2000" dirty="0">
                <a:latin typeface="+mn-lt"/>
                <a:ea typeface="+mn-ea"/>
              </a:rPr>
              <a:t>For n=2 there is no shorter code than root and two leaves.</a:t>
            </a:r>
          </a:p>
          <a:p>
            <a:pPr fontAlgn="auto">
              <a:spcBef>
                <a:spcPts val="0"/>
              </a:spcBef>
              <a:spcAft>
                <a:spcPts val="0"/>
              </a:spcAft>
              <a:defRPr/>
            </a:pPr>
            <a:r>
              <a:rPr lang="en-US" altLang="zh-CN" sz="2000" b="1" dirty="0">
                <a:latin typeface="+mn-lt"/>
                <a:ea typeface="+mn-ea"/>
              </a:rPr>
              <a:t>Hypothesis: </a:t>
            </a:r>
            <a:r>
              <a:rPr lang="en-US" altLang="zh-CN" sz="2000" dirty="0">
                <a:latin typeface="+mn-lt"/>
                <a:ea typeface="+mn-ea"/>
              </a:rPr>
              <a:t>Suppose Huffman tree T’ for S’ with ω instead of y and z is optimal. (IH)</a:t>
            </a:r>
          </a:p>
          <a:p>
            <a:pPr fontAlgn="auto">
              <a:spcBef>
                <a:spcPts val="0"/>
              </a:spcBef>
              <a:spcAft>
                <a:spcPts val="0"/>
              </a:spcAft>
              <a:defRPr/>
            </a:pPr>
            <a:r>
              <a:rPr lang="en-US" altLang="zh-CN" sz="2000" b="1" dirty="0">
                <a:latin typeface="+mn-lt"/>
                <a:ea typeface="+mn-ea"/>
              </a:rPr>
              <a:t>Step: </a:t>
            </a:r>
            <a:r>
              <a:rPr lang="en-US" altLang="zh-CN" sz="2000" dirty="0">
                <a:latin typeface="+mn-lt"/>
                <a:ea typeface="+mn-ea"/>
              </a:rPr>
              <a:t>(by contradiction)</a:t>
            </a:r>
          </a:p>
          <a:p>
            <a:pPr marL="342900" indent="-342900" fontAlgn="auto">
              <a:spcBef>
                <a:spcPts val="0"/>
              </a:spcBef>
              <a:spcAft>
                <a:spcPts val="0"/>
              </a:spcAft>
              <a:buFont typeface="Arial" pitchFamily="34" charset="0"/>
              <a:buChar char="•"/>
              <a:defRPr/>
            </a:pPr>
            <a:r>
              <a:rPr lang="en-US" altLang="zh-CN" sz="2000" dirty="0">
                <a:latin typeface="+mn-lt"/>
                <a:ea typeface="+mn-ea"/>
              </a:rPr>
              <a:t>Suppose Huffman tree T for S is not optimal.</a:t>
            </a:r>
          </a:p>
          <a:p>
            <a:pPr marL="342900" indent="-342900" fontAlgn="auto">
              <a:spcBef>
                <a:spcPts val="0"/>
              </a:spcBef>
              <a:spcAft>
                <a:spcPts val="0"/>
              </a:spcAft>
              <a:buFont typeface="Arial" pitchFamily="34" charset="0"/>
              <a:buChar char="•"/>
              <a:defRPr/>
            </a:pPr>
            <a:r>
              <a:rPr lang="en-US" altLang="zh-CN" sz="2000" dirty="0">
                <a:latin typeface="+mn-lt"/>
                <a:ea typeface="+mn-ea"/>
              </a:rPr>
              <a:t>So there is some tree Z such that ABL(Z) &lt; ABL(T).</a:t>
            </a:r>
          </a:p>
          <a:p>
            <a:pPr marL="342900" indent="-342900" fontAlgn="auto">
              <a:spcBef>
                <a:spcPts val="0"/>
              </a:spcBef>
              <a:spcAft>
                <a:spcPts val="0"/>
              </a:spcAft>
              <a:buFont typeface="Arial" pitchFamily="34" charset="0"/>
              <a:buChar char="•"/>
              <a:defRPr/>
            </a:pPr>
            <a:r>
              <a:rPr lang="en-US" altLang="zh-CN" sz="2000" dirty="0">
                <a:latin typeface="+mn-lt"/>
                <a:ea typeface="+mn-ea"/>
              </a:rPr>
              <a:t>Then there is also a tree Z for which leaves y and z exist that are</a:t>
            </a:r>
          </a:p>
          <a:p>
            <a:pPr fontAlgn="auto">
              <a:spcBef>
                <a:spcPts val="0"/>
              </a:spcBef>
              <a:spcAft>
                <a:spcPts val="0"/>
              </a:spcAft>
              <a:defRPr/>
            </a:pPr>
            <a:r>
              <a:rPr lang="en-US" altLang="zh-CN" sz="2000" dirty="0">
                <a:latin typeface="+mn-lt"/>
                <a:ea typeface="+mn-ea"/>
              </a:rPr>
              <a:t>siblings and have the lowest frequency (see observation).</a:t>
            </a:r>
          </a:p>
          <a:p>
            <a:pPr marL="342900" indent="-342900" fontAlgn="auto">
              <a:spcBef>
                <a:spcPts val="0"/>
              </a:spcBef>
              <a:spcAft>
                <a:spcPts val="0"/>
              </a:spcAft>
              <a:buFont typeface="Arial" pitchFamily="34" charset="0"/>
              <a:buChar char="•"/>
              <a:defRPr/>
            </a:pPr>
            <a:r>
              <a:rPr lang="en-US" altLang="zh-CN" sz="2000" dirty="0">
                <a:latin typeface="+mn-lt"/>
                <a:ea typeface="+mn-ea"/>
              </a:rPr>
              <a:t>Let Z’ be Z with y and z deleted, and their former parent labeled ω.</a:t>
            </a:r>
          </a:p>
          <a:p>
            <a:pPr marL="342900" indent="-342900" fontAlgn="auto">
              <a:spcBef>
                <a:spcPts val="0"/>
              </a:spcBef>
              <a:spcAft>
                <a:spcPts val="0"/>
              </a:spcAft>
              <a:buFont typeface="Arial" pitchFamily="34" charset="0"/>
              <a:buChar char="•"/>
              <a:defRPr/>
            </a:pPr>
            <a:r>
              <a:rPr lang="en-US" altLang="zh-CN" sz="2000" dirty="0">
                <a:latin typeface="+mn-lt"/>
                <a:ea typeface="+mn-ea"/>
              </a:rPr>
              <a:t>Similar T’ is derived from S’ in our algorithm.</a:t>
            </a:r>
          </a:p>
          <a:p>
            <a:pPr marL="342900" indent="-342900" fontAlgn="auto">
              <a:spcBef>
                <a:spcPts val="0"/>
              </a:spcBef>
              <a:spcAft>
                <a:spcPts val="0"/>
              </a:spcAft>
              <a:buFont typeface="Arial" pitchFamily="34" charset="0"/>
              <a:buChar char="•"/>
              <a:defRPr/>
            </a:pPr>
            <a:r>
              <a:rPr lang="en-US" altLang="zh-CN" sz="2000" dirty="0">
                <a:latin typeface="+mn-lt"/>
                <a:ea typeface="+mn-ea"/>
              </a:rPr>
              <a:t>We know that ABL(Z’)=ABL(Z)-</a:t>
            </a:r>
            <a:r>
              <a:rPr lang="en-US" altLang="zh-CN" sz="2000" dirty="0" err="1">
                <a:latin typeface="+mn-lt"/>
                <a:ea typeface="+mn-ea"/>
              </a:rPr>
              <a:t>fω</a:t>
            </a:r>
            <a:r>
              <a:rPr lang="en-US" altLang="zh-CN" sz="2000" dirty="0">
                <a:latin typeface="+mn-lt"/>
                <a:ea typeface="+mn-ea"/>
              </a:rPr>
              <a:t>, as well as ABL(T’)=ABL(T)-</a:t>
            </a:r>
            <a:r>
              <a:rPr lang="en-US" altLang="zh-CN" sz="2000" dirty="0" err="1">
                <a:latin typeface="+mn-lt"/>
                <a:ea typeface="+mn-ea"/>
              </a:rPr>
              <a:t>fω</a:t>
            </a:r>
            <a:r>
              <a:rPr lang="en-US" altLang="zh-CN" sz="2000" dirty="0">
                <a:latin typeface="+mn-lt"/>
                <a:ea typeface="+mn-ea"/>
              </a:rPr>
              <a:t>.</a:t>
            </a:r>
          </a:p>
          <a:p>
            <a:pPr marL="342900" indent="-342900" fontAlgn="auto">
              <a:spcBef>
                <a:spcPts val="0"/>
              </a:spcBef>
              <a:spcAft>
                <a:spcPts val="0"/>
              </a:spcAft>
              <a:buFont typeface="Arial" pitchFamily="34" charset="0"/>
              <a:buChar char="•"/>
              <a:defRPr/>
            </a:pPr>
            <a:r>
              <a:rPr lang="en-US" altLang="zh-CN" sz="2000" dirty="0">
                <a:latin typeface="+mn-lt"/>
                <a:ea typeface="+mn-ea"/>
              </a:rPr>
              <a:t>But also ABL(Z) &lt; ABL(T), so ABL(Z’) &lt; ABL(T’).</a:t>
            </a:r>
          </a:p>
          <a:p>
            <a:pPr marL="342900" indent="-342900" fontAlgn="auto">
              <a:spcBef>
                <a:spcPts val="0"/>
              </a:spcBef>
              <a:spcAft>
                <a:spcPts val="0"/>
              </a:spcAft>
              <a:buFont typeface="Arial" pitchFamily="34" charset="0"/>
              <a:buChar char="•"/>
              <a:defRPr/>
            </a:pPr>
            <a:r>
              <a:rPr lang="en-US" altLang="zh-CN" sz="2000" dirty="0">
                <a:latin typeface="+mn-lt"/>
                <a:ea typeface="+mn-ea"/>
              </a:rPr>
              <a:t>Contradiction with IH.</a:t>
            </a:r>
          </a:p>
        </p:txBody>
      </p:sp>
      <p:sp>
        <p:nvSpPr>
          <p:cNvPr id="105475" name="AutoShape 2" descr="C:\Users\hp\AppData\Roaming\Tencent\Users\648774553\QQ\WinTemp\RichOle\_WRTP07KD(W(DFIZ7@S6.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105476" name="AutoShape 3" descr="C:\Users\hp\AppData\Roaming\Tencent\Users\648774553\QQ\WinTemp\RichOle\_WRTP07KD(W(DFIZ7@S6.jpg"/>
          <p:cNvSpPr>
            <a:spLocks noChangeAspect="1" noChangeArrowheads="1"/>
          </p:cNvSpPr>
          <p:nvPr/>
        </p:nvSpPr>
        <p:spPr bwMode="auto">
          <a:xfrm>
            <a:off x="152400" y="1524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105477" name="AutoShape 4" descr="C:\Users\hp\AppData\Roaming\Tencent\Users\648774553\QQ\WinTemp\RichOle\_WRTP07KD(W(DFIZ7@S6.jpg"/>
          <p:cNvSpPr>
            <a:spLocks noChangeAspect="1" noChangeArrowheads="1"/>
          </p:cNvSpPr>
          <p:nvPr/>
        </p:nvSpPr>
        <p:spPr bwMode="auto">
          <a:xfrm>
            <a:off x="304800" y="3048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105478" name="AutoShape 5" descr="C:\Users\hp\AppData\Roaming\Tencent\Users\648774553\QQ\WinTemp\RichOle\_WRTP07KD(W(DFIZ7@S6.jpg"/>
          <p:cNvSpPr>
            <a:spLocks noChangeAspect="1" noChangeArrowheads="1"/>
          </p:cNvSpPr>
          <p:nvPr/>
        </p:nvSpPr>
        <p:spPr bwMode="auto">
          <a:xfrm>
            <a:off x="457200" y="457200"/>
            <a:ext cx="304800" cy="304800"/>
          </a:xfrm>
          <a:prstGeom prst="rect">
            <a:avLst/>
          </a:prstGeom>
          <a:noFill/>
          <a:ln w="9525">
            <a:noFill/>
            <a:miter lim="800000"/>
            <a:headEnd/>
            <a:tailEnd/>
          </a:ln>
        </p:spPr>
        <p:txBody>
          <a:bodyPr/>
          <a:lstStyle/>
          <a:p>
            <a:endParaRPr lang="zh-CN" altLang="en-US">
              <a:latin typeface="Calibri" pitchFamily="34" charset="0"/>
            </a:endParaRPr>
          </a:p>
        </p:txBody>
      </p:sp>
      <p:sp>
        <p:nvSpPr>
          <p:cNvPr id="105479" name="AutoShape 6" descr="C:\Users\hp\AppData\Roaming\Tencent\Users\648774553\QQ\WinTemp\RichOle\_WRTP07KD(W(DFIZ7@S6.jpg"/>
          <p:cNvSpPr>
            <a:spLocks noChangeAspect="1" noChangeArrowheads="1"/>
          </p:cNvSpPr>
          <p:nvPr/>
        </p:nvSpPr>
        <p:spPr bwMode="auto">
          <a:xfrm>
            <a:off x="609600" y="609600"/>
            <a:ext cx="304800" cy="304800"/>
          </a:xfrm>
          <a:prstGeom prst="rect">
            <a:avLst/>
          </a:prstGeom>
          <a:noFill/>
          <a:ln w="9525">
            <a:noFill/>
            <a:miter lim="800000"/>
            <a:headEnd/>
            <a:tailEnd/>
          </a:ln>
        </p:spPr>
        <p:txBody>
          <a:bodyPr/>
          <a:lstStyle/>
          <a:p>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6"/>
          <p:cNvSpPr>
            <a:spLocks noGrp="1" noChangeArrowheads="1"/>
          </p:cNvSpPr>
          <p:nvPr>
            <p:ph type="sldNum" sz="quarter" idx="12"/>
          </p:nvPr>
        </p:nvSpPr>
        <p:spPr>
          <a:ln/>
        </p:spPr>
        <p:txBody>
          <a:bodyPr/>
          <a:lstStyle/>
          <a:p>
            <a:pPr>
              <a:defRPr/>
            </a:pPr>
            <a:fld id="{413EC6BD-1D86-4005-A2BB-ECA147EA2F90}" type="slidenum">
              <a:rPr lang="en-US" altLang="zh-CN"/>
              <a:pPr>
                <a:defRPr/>
              </a:pPr>
              <a:t>85</a:t>
            </a:fld>
            <a:endParaRPr lang="en-US" altLang="zh-CN"/>
          </a:p>
        </p:txBody>
      </p:sp>
      <p:sp>
        <p:nvSpPr>
          <p:cNvPr id="111670" name="Rectangle 54"/>
          <p:cNvSpPr>
            <a:spLocks noGrp="1" noChangeArrowheads="1"/>
          </p:cNvSpPr>
          <p:nvPr>
            <p:ph type="title"/>
          </p:nvPr>
        </p:nvSpPr>
        <p:spPr/>
        <p:txBody>
          <a:bodyPr/>
          <a:lstStyle/>
          <a:p>
            <a:r>
              <a:rPr lang="zh-CN" altLang="en-US" sz="4400" smtClean="0">
                <a:latin typeface="宋体" charset="-122"/>
              </a:rPr>
              <a:t>文件归并</a:t>
            </a:r>
          </a:p>
        </p:txBody>
      </p:sp>
      <p:sp>
        <p:nvSpPr>
          <p:cNvPr id="111619" name="Rectangle 3"/>
          <p:cNvSpPr>
            <a:spLocks noGrp="1" noChangeArrowheads="1"/>
          </p:cNvSpPr>
          <p:nvPr>
            <p:ph type="body" idx="4294967295"/>
          </p:nvPr>
        </p:nvSpPr>
        <p:spPr>
          <a:xfrm>
            <a:off x="179388" y="1628775"/>
            <a:ext cx="8353425" cy="2305050"/>
          </a:xfrm>
        </p:spPr>
        <p:txBody>
          <a:bodyPr/>
          <a:lstStyle/>
          <a:p>
            <a:pPr>
              <a:buFont typeface="Wingdings" pitchFamily="2" charset="2"/>
              <a:buNone/>
            </a:pPr>
            <a:r>
              <a:rPr lang="zh-CN" altLang="en-US" sz="2400" smtClean="0"/>
              <a:t>   问题：给定一组不同长度的排好序文件构成的集合</a:t>
            </a:r>
          </a:p>
          <a:p>
            <a:pPr>
              <a:buFont typeface="Wingdings" pitchFamily="2" charset="2"/>
              <a:buNone/>
            </a:pPr>
            <a:r>
              <a:rPr lang="zh-CN" altLang="en-US" sz="2400" smtClean="0"/>
              <a:t>                  </a:t>
            </a:r>
            <a:r>
              <a:rPr lang="en-US" altLang="zh-CN" sz="2400" i="1" smtClean="0">
                <a:latin typeface="Times New Roman" pitchFamily="18" charset="0"/>
              </a:rPr>
              <a:t>S </a:t>
            </a:r>
            <a:r>
              <a:rPr lang="en-US" altLang="zh-CN" sz="2400" smtClean="0">
                <a:latin typeface="Times New Roman" pitchFamily="18" charset="0"/>
              </a:rPr>
              <a:t>= { </a:t>
            </a:r>
            <a:r>
              <a:rPr lang="en-US" altLang="zh-CN" sz="2400" i="1" smtClean="0">
                <a:latin typeface="Times New Roman" pitchFamily="18" charset="0"/>
              </a:rPr>
              <a:t>f</a:t>
            </a:r>
            <a:r>
              <a:rPr lang="en-US" altLang="zh-CN" sz="2400" baseline="-25000" smtClean="0">
                <a:latin typeface="Times New Roman" pitchFamily="18" charset="0"/>
              </a:rPr>
              <a:t>1</a:t>
            </a:r>
            <a:r>
              <a:rPr lang="en-US" altLang="zh-CN" sz="2400" smtClean="0">
                <a:latin typeface="Times New Roman" pitchFamily="18" charset="0"/>
              </a:rPr>
              <a:t>, … , </a:t>
            </a:r>
            <a:r>
              <a:rPr lang="en-US" altLang="zh-CN" sz="2400" i="1" smtClean="0">
                <a:latin typeface="Times New Roman" pitchFamily="18" charset="0"/>
              </a:rPr>
              <a:t>f</a:t>
            </a:r>
            <a:r>
              <a:rPr lang="en-US" altLang="zh-CN" sz="2400" i="1" baseline="-25000" smtClean="0">
                <a:latin typeface="Times New Roman" pitchFamily="18" charset="0"/>
              </a:rPr>
              <a:t>n</a:t>
            </a:r>
            <a:r>
              <a:rPr lang="en-US" altLang="zh-CN" sz="2400" smtClean="0">
                <a:latin typeface="Times New Roman" pitchFamily="18" charset="0"/>
              </a:rPr>
              <a:t>}.</a:t>
            </a:r>
            <a:r>
              <a:rPr lang="en-US" altLang="zh-CN" sz="2400" smtClean="0"/>
              <a:t> </a:t>
            </a:r>
          </a:p>
          <a:p>
            <a:pPr>
              <a:buFont typeface="Wingdings" pitchFamily="2" charset="2"/>
              <a:buNone/>
            </a:pPr>
            <a:r>
              <a:rPr lang="zh-CN" altLang="en-US" sz="2400" smtClean="0"/>
              <a:t>    其中 </a:t>
            </a:r>
            <a:r>
              <a:rPr lang="en-US" altLang="zh-CN" sz="2400" i="1" smtClean="0">
                <a:latin typeface="Times New Roman" pitchFamily="18" charset="0"/>
              </a:rPr>
              <a:t>f</a:t>
            </a:r>
            <a:r>
              <a:rPr lang="en-US" altLang="zh-CN" sz="2400" i="1" baseline="-25000" smtClean="0">
                <a:latin typeface="Times New Roman" pitchFamily="18" charset="0"/>
              </a:rPr>
              <a:t>i </a:t>
            </a:r>
            <a:r>
              <a:rPr lang="zh-CN" altLang="en-US" sz="2400" smtClean="0">
                <a:latin typeface="Times New Roman" pitchFamily="18" charset="0"/>
              </a:rPr>
              <a:t>表示第 </a:t>
            </a:r>
            <a:r>
              <a:rPr lang="en-US" altLang="zh-CN" sz="2400" i="1" smtClean="0">
                <a:latin typeface="Times New Roman" pitchFamily="18" charset="0"/>
              </a:rPr>
              <a:t>i </a:t>
            </a:r>
            <a:r>
              <a:rPr lang="zh-CN" altLang="en-US" sz="2400" smtClean="0">
                <a:latin typeface="Times New Roman" pitchFamily="18" charset="0"/>
              </a:rPr>
              <a:t>个</a:t>
            </a:r>
            <a:r>
              <a:rPr lang="zh-CN" altLang="en-US" sz="2400" smtClean="0"/>
              <a:t>文件含有的项数</a:t>
            </a:r>
            <a:r>
              <a:rPr lang="en-US" altLang="zh-CN" sz="2400" smtClean="0"/>
              <a:t>.</a:t>
            </a:r>
          </a:p>
          <a:p>
            <a:pPr>
              <a:lnSpc>
                <a:spcPct val="120000"/>
              </a:lnSpc>
              <a:buFont typeface="Wingdings" pitchFamily="2" charset="2"/>
              <a:buNone/>
            </a:pPr>
            <a:r>
              <a:rPr lang="en-US" altLang="zh-CN" sz="2400" smtClean="0"/>
              <a:t>    </a:t>
            </a:r>
            <a:r>
              <a:rPr lang="zh-CN" altLang="en-US" sz="2400" smtClean="0"/>
              <a:t>使用二分归并将这些文件归并成一个有序的文件</a:t>
            </a:r>
            <a:r>
              <a:rPr lang="en-US" altLang="zh-CN" sz="2400" smtClean="0"/>
              <a:t>.  </a:t>
            </a:r>
            <a:r>
              <a:rPr lang="zh-CN" altLang="en-US" sz="2400" smtClean="0"/>
              <a:t>找到一个比较次数最少的归并次序</a:t>
            </a:r>
            <a:r>
              <a:rPr lang="en-US" altLang="zh-CN" sz="2400" smtClean="0"/>
              <a:t>. </a:t>
            </a:r>
          </a:p>
        </p:txBody>
      </p:sp>
      <p:sp>
        <p:nvSpPr>
          <p:cNvPr id="111620" name="Text Box 4"/>
          <p:cNvSpPr txBox="1">
            <a:spLocks noChangeArrowheads="1"/>
          </p:cNvSpPr>
          <p:nvPr/>
        </p:nvSpPr>
        <p:spPr bwMode="auto">
          <a:xfrm>
            <a:off x="684213" y="4292600"/>
            <a:ext cx="3635375" cy="968375"/>
          </a:xfrm>
          <a:prstGeom prst="rect">
            <a:avLst/>
          </a:prstGeom>
          <a:noFill/>
          <a:ln w="9525">
            <a:noFill/>
            <a:miter lim="800000"/>
            <a:headEnd/>
            <a:tailEnd/>
          </a:ln>
          <a:effectLst/>
        </p:spPr>
        <p:txBody>
          <a:bodyPr>
            <a:spAutoFit/>
          </a:bodyPr>
          <a:lstStyle/>
          <a:p>
            <a:pPr>
              <a:lnSpc>
                <a:spcPct val="110000"/>
              </a:lnSpc>
              <a:spcBef>
                <a:spcPct val="20000"/>
              </a:spcBef>
            </a:pPr>
            <a:r>
              <a:rPr lang="zh-CN" altLang="en-US" sz="2400" b="1">
                <a:latin typeface="Times New Roman" pitchFamily="18" charset="0"/>
              </a:rPr>
              <a:t>归并过程对应于二叉树</a:t>
            </a:r>
          </a:p>
          <a:p>
            <a:pPr>
              <a:lnSpc>
                <a:spcPct val="110000"/>
              </a:lnSpc>
              <a:spcBef>
                <a:spcPct val="20000"/>
              </a:spcBef>
            </a:pPr>
            <a:r>
              <a:rPr lang="zh-CN" altLang="en-US" sz="2400" b="1">
                <a:latin typeface="Times New Roman" pitchFamily="18" charset="0"/>
              </a:rPr>
              <a:t>实例： </a:t>
            </a:r>
            <a:r>
              <a:rPr lang="en-US" altLang="zh-CN" sz="2400" b="1">
                <a:latin typeface="Times New Roman" pitchFamily="18" charset="0"/>
              </a:rPr>
              <a:t>26,10,63,19,33,21</a:t>
            </a:r>
            <a:endParaRPr lang="zh-CN" altLang="en-US" sz="2800" b="1">
              <a:latin typeface="Times New Roman" pitchFamily="18" charset="0"/>
            </a:endParaRPr>
          </a:p>
        </p:txBody>
      </p:sp>
      <p:grpSp>
        <p:nvGrpSpPr>
          <p:cNvPr id="2" name="Group 5"/>
          <p:cNvGrpSpPr>
            <a:grpSpLocks/>
          </p:cNvGrpSpPr>
          <p:nvPr/>
        </p:nvGrpSpPr>
        <p:grpSpPr bwMode="auto">
          <a:xfrm>
            <a:off x="7308850" y="5013325"/>
            <a:ext cx="603250" cy="792163"/>
            <a:chOff x="4604" y="3158"/>
            <a:chExt cx="380" cy="499"/>
          </a:xfrm>
        </p:grpSpPr>
        <p:sp>
          <p:nvSpPr>
            <p:cNvPr id="111622" name="Line 6"/>
            <p:cNvSpPr>
              <a:spLocks noChangeShapeType="1"/>
            </p:cNvSpPr>
            <p:nvPr/>
          </p:nvSpPr>
          <p:spPr bwMode="auto">
            <a:xfrm>
              <a:off x="4876" y="3430"/>
              <a:ext cx="91" cy="227"/>
            </a:xfrm>
            <a:prstGeom prst="line">
              <a:avLst/>
            </a:prstGeom>
            <a:noFill/>
            <a:ln w="9525">
              <a:solidFill>
                <a:schemeClr val="tx1"/>
              </a:solidFill>
              <a:round/>
              <a:headEnd/>
              <a:tailEnd/>
            </a:ln>
            <a:effectLst/>
          </p:spPr>
          <p:txBody>
            <a:bodyPr/>
            <a:lstStyle/>
            <a:p>
              <a:endParaRPr lang="zh-CN" altLang="en-US"/>
            </a:p>
          </p:txBody>
        </p:sp>
        <p:sp>
          <p:nvSpPr>
            <p:cNvPr id="111623" name="Line 7"/>
            <p:cNvSpPr>
              <a:spLocks noChangeShapeType="1"/>
            </p:cNvSpPr>
            <p:nvPr/>
          </p:nvSpPr>
          <p:spPr bwMode="auto">
            <a:xfrm flipH="1">
              <a:off x="4604" y="3430"/>
              <a:ext cx="113" cy="227"/>
            </a:xfrm>
            <a:prstGeom prst="line">
              <a:avLst/>
            </a:prstGeom>
            <a:noFill/>
            <a:ln w="9525">
              <a:solidFill>
                <a:schemeClr val="tx1"/>
              </a:solidFill>
              <a:round/>
              <a:headEnd/>
              <a:tailEnd/>
            </a:ln>
            <a:effectLst/>
          </p:spPr>
          <p:txBody>
            <a:bodyPr/>
            <a:lstStyle/>
            <a:p>
              <a:endParaRPr lang="zh-CN" altLang="en-US"/>
            </a:p>
          </p:txBody>
        </p:sp>
        <p:grpSp>
          <p:nvGrpSpPr>
            <p:cNvPr id="3" name="Group 8"/>
            <p:cNvGrpSpPr>
              <a:grpSpLocks/>
            </p:cNvGrpSpPr>
            <p:nvPr/>
          </p:nvGrpSpPr>
          <p:grpSpPr bwMode="auto">
            <a:xfrm>
              <a:off x="4648" y="3158"/>
              <a:ext cx="336" cy="288"/>
              <a:chOff x="4608" y="2064"/>
              <a:chExt cx="336" cy="288"/>
            </a:xfrm>
          </p:grpSpPr>
          <p:sp>
            <p:nvSpPr>
              <p:cNvPr id="111625" name="Oval 9"/>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1626" name="Text Box 10"/>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54</a:t>
                </a:r>
              </a:p>
            </p:txBody>
          </p:sp>
        </p:grpSp>
      </p:grpSp>
      <p:grpSp>
        <p:nvGrpSpPr>
          <p:cNvPr id="4" name="Group 11"/>
          <p:cNvGrpSpPr>
            <a:grpSpLocks/>
          </p:cNvGrpSpPr>
          <p:nvPr/>
        </p:nvGrpSpPr>
        <p:grpSpPr bwMode="auto">
          <a:xfrm>
            <a:off x="4500563" y="5013325"/>
            <a:ext cx="749300" cy="831850"/>
            <a:chOff x="2835" y="3158"/>
            <a:chExt cx="472" cy="524"/>
          </a:xfrm>
        </p:grpSpPr>
        <p:sp>
          <p:nvSpPr>
            <p:cNvPr id="111628" name="Line 12"/>
            <p:cNvSpPr>
              <a:spLocks noChangeShapeType="1"/>
            </p:cNvSpPr>
            <p:nvPr/>
          </p:nvSpPr>
          <p:spPr bwMode="auto">
            <a:xfrm flipH="1">
              <a:off x="2835" y="3384"/>
              <a:ext cx="169" cy="298"/>
            </a:xfrm>
            <a:prstGeom prst="line">
              <a:avLst/>
            </a:prstGeom>
            <a:noFill/>
            <a:ln w="9525">
              <a:solidFill>
                <a:schemeClr val="tx1"/>
              </a:solidFill>
              <a:round/>
              <a:headEnd/>
              <a:tailEnd/>
            </a:ln>
            <a:effectLst/>
          </p:spPr>
          <p:txBody>
            <a:bodyPr/>
            <a:lstStyle/>
            <a:p>
              <a:endParaRPr lang="zh-CN" altLang="en-US"/>
            </a:p>
          </p:txBody>
        </p:sp>
        <p:sp>
          <p:nvSpPr>
            <p:cNvPr id="111629" name="Line 13"/>
            <p:cNvSpPr>
              <a:spLocks noChangeShapeType="1"/>
            </p:cNvSpPr>
            <p:nvPr/>
          </p:nvSpPr>
          <p:spPr bwMode="auto">
            <a:xfrm>
              <a:off x="3243" y="3430"/>
              <a:ext cx="55" cy="242"/>
            </a:xfrm>
            <a:prstGeom prst="line">
              <a:avLst/>
            </a:prstGeom>
            <a:noFill/>
            <a:ln w="9525">
              <a:solidFill>
                <a:schemeClr val="tx1"/>
              </a:solidFill>
              <a:round/>
              <a:headEnd/>
              <a:tailEnd/>
            </a:ln>
            <a:effectLst/>
          </p:spPr>
          <p:txBody>
            <a:bodyPr/>
            <a:lstStyle/>
            <a:p>
              <a:endParaRPr lang="zh-CN" altLang="en-US"/>
            </a:p>
          </p:txBody>
        </p:sp>
        <p:grpSp>
          <p:nvGrpSpPr>
            <p:cNvPr id="5" name="Group 14"/>
            <p:cNvGrpSpPr>
              <a:grpSpLocks/>
            </p:cNvGrpSpPr>
            <p:nvPr/>
          </p:nvGrpSpPr>
          <p:grpSpPr bwMode="auto">
            <a:xfrm>
              <a:off x="2971" y="3158"/>
              <a:ext cx="336" cy="288"/>
              <a:chOff x="4608" y="2064"/>
              <a:chExt cx="336" cy="288"/>
            </a:xfrm>
          </p:grpSpPr>
          <p:sp>
            <p:nvSpPr>
              <p:cNvPr id="111631" name="Oval 15"/>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1632" name="Text Box 16"/>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36</a:t>
                </a:r>
              </a:p>
            </p:txBody>
          </p:sp>
        </p:grpSp>
      </p:grpSp>
      <p:grpSp>
        <p:nvGrpSpPr>
          <p:cNvPr id="6" name="Group 17"/>
          <p:cNvGrpSpPr>
            <a:grpSpLocks/>
          </p:cNvGrpSpPr>
          <p:nvPr/>
        </p:nvGrpSpPr>
        <p:grpSpPr bwMode="auto">
          <a:xfrm>
            <a:off x="4140200" y="5805488"/>
            <a:ext cx="4060825" cy="457200"/>
            <a:chOff x="2608" y="3657"/>
            <a:chExt cx="2558" cy="288"/>
          </a:xfrm>
        </p:grpSpPr>
        <p:grpSp>
          <p:nvGrpSpPr>
            <p:cNvPr id="7" name="Group 18"/>
            <p:cNvGrpSpPr>
              <a:grpSpLocks/>
            </p:cNvGrpSpPr>
            <p:nvPr/>
          </p:nvGrpSpPr>
          <p:grpSpPr bwMode="auto">
            <a:xfrm>
              <a:off x="4830" y="3657"/>
              <a:ext cx="336" cy="288"/>
              <a:chOff x="4608" y="2064"/>
              <a:chExt cx="336" cy="288"/>
            </a:xfrm>
          </p:grpSpPr>
          <p:sp>
            <p:nvSpPr>
              <p:cNvPr id="111635" name="Oval 19"/>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1636" name="Text Box 20"/>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21</a:t>
                </a:r>
              </a:p>
            </p:txBody>
          </p:sp>
        </p:grpSp>
        <p:grpSp>
          <p:nvGrpSpPr>
            <p:cNvPr id="8" name="Group 21"/>
            <p:cNvGrpSpPr>
              <a:grpSpLocks/>
            </p:cNvGrpSpPr>
            <p:nvPr/>
          </p:nvGrpSpPr>
          <p:grpSpPr bwMode="auto">
            <a:xfrm>
              <a:off x="4376" y="3657"/>
              <a:ext cx="336" cy="288"/>
              <a:chOff x="4608" y="2064"/>
              <a:chExt cx="336" cy="288"/>
            </a:xfrm>
          </p:grpSpPr>
          <p:sp>
            <p:nvSpPr>
              <p:cNvPr id="111638" name="Oval 22"/>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1639" name="Text Box 23"/>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33</a:t>
                </a:r>
              </a:p>
            </p:txBody>
          </p:sp>
        </p:grpSp>
        <p:grpSp>
          <p:nvGrpSpPr>
            <p:cNvPr id="9" name="Group 24"/>
            <p:cNvGrpSpPr>
              <a:grpSpLocks/>
            </p:cNvGrpSpPr>
            <p:nvPr/>
          </p:nvGrpSpPr>
          <p:grpSpPr bwMode="auto">
            <a:xfrm>
              <a:off x="2608" y="3657"/>
              <a:ext cx="336" cy="288"/>
              <a:chOff x="4608" y="2064"/>
              <a:chExt cx="336" cy="288"/>
            </a:xfrm>
          </p:grpSpPr>
          <p:sp>
            <p:nvSpPr>
              <p:cNvPr id="111641" name="Oval 25"/>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1642" name="Text Box 26"/>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26</a:t>
                </a:r>
              </a:p>
            </p:txBody>
          </p:sp>
        </p:grpSp>
        <p:grpSp>
          <p:nvGrpSpPr>
            <p:cNvPr id="10" name="Group 27"/>
            <p:cNvGrpSpPr>
              <a:grpSpLocks/>
            </p:cNvGrpSpPr>
            <p:nvPr/>
          </p:nvGrpSpPr>
          <p:grpSpPr bwMode="auto">
            <a:xfrm>
              <a:off x="3152" y="3657"/>
              <a:ext cx="336" cy="288"/>
              <a:chOff x="4608" y="2064"/>
              <a:chExt cx="336" cy="288"/>
            </a:xfrm>
          </p:grpSpPr>
          <p:sp>
            <p:nvSpPr>
              <p:cNvPr id="111644" name="Oval 28"/>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1645" name="Text Box 29"/>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10</a:t>
                </a:r>
              </a:p>
            </p:txBody>
          </p:sp>
        </p:grpSp>
        <p:grpSp>
          <p:nvGrpSpPr>
            <p:cNvPr id="11" name="Group 30"/>
            <p:cNvGrpSpPr>
              <a:grpSpLocks/>
            </p:cNvGrpSpPr>
            <p:nvPr/>
          </p:nvGrpSpPr>
          <p:grpSpPr bwMode="auto">
            <a:xfrm>
              <a:off x="3515" y="3657"/>
              <a:ext cx="336" cy="288"/>
              <a:chOff x="4608" y="2064"/>
              <a:chExt cx="336" cy="288"/>
            </a:xfrm>
          </p:grpSpPr>
          <p:sp>
            <p:nvSpPr>
              <p:cNvPr id="111647" name="Oval 31"/>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1648" name="Text Box 32"/>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63</a:t>
                </a:r>
              </a:p>
            </p:txBody>
          </p:sp>
        </p:grpSp>
        <p:grpSp>
          <p:nvGrpSpPr>
            <p:cNvPr id="12" name="Group 33"/>
            <p:cNvGrpSpPr>
              <a:grpSpLocks/>
            </p:cNvGrpSpPr>
            <p:nvPr/>
          </p:nvGrpSpPr>
          <p:grpSpPr bwMode="auto">
            <a:xfrm>
              <a:off x="3923" y="3657"/>
              <a:ext cx="336" cy="288"/>
              <a:chOff x="4608" y="2064"/>
              <a:chExt cx="336" cy="288"/>
            </a:xfrm>
          </p:grpSpPr>
          <p:sp>
            <p:nvSpPr>
              <p:cNvPr id="111650" name="Oval 34"/>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1651" name="Text Box 35"/>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19</a:t>
                </a:r>
              </a:p>
            </p:txBody>
          </p:sp>
        </p:grpSp>
      </p:grpSp>
      <p:grpSp>
        <p:nvGrpSpPr>
          <p:cNvPr id="13" name="Group 36"/>
          <p:cNvGrpSpPr>
            <a:grpSpLocks/>
          </p:cNvGrpSpPr>
          <p:nvPr/>
        </p:nvGrpSpPr>
        <p:grpSpPr bwMode="auto">
          <a:xfrm>
            <a:off x="5795963" y="5013325"/>
            <a:ext cx="647700" cy="811213"/>
            <a:chOff x="3651" y="3158"/>
            <a:chExt cx="408" cy="511"/>
          </a:xfrm>
        </p:grpSpPr>
        <p:sp>
          <p:nvSpPr>
            <p:cNvPr id="111653" name="Line 37"/>
            <p:cNvSpPr>
              <a:spLocks noChangeShapeType="1"/>
            </p:cNvSpPr>
            <p:nvPr/>
          </p:nvSpPr>
          <p:spPr bwMode="auto">
            <a:xfrm flipH="1">
              <a:off x="3651" y="3430"/>
              <a:ext cx="136" cy="239"/>
            </a:xfrm>
            <a:prstGeom prst="line">
              <a:avLst/>
            </a:prstGeom>
            <a:noFill/>
            <a:ln w="9525">
              <a:solidFill>
                <a:schemeClr val="tx1"/>
              </a:solidFill>
              <a:round/>
              <a:headEnd/>
              <a:tailEnd/>
            </a:ln>
            <a:effectLst/>
          </p:spPr>
          <p:txBody>
            <a:bodyPr/>
            <a:lstStyle/>
            <a:p>
              <a:endParaRPr lang="zh-CN" altLang="en-US"/>
            </a:p>
          </p:txBody>
        </p:sp>
        <p:grpSp>
          <p:nvGrpSpPr>
            <p:cNvPr id="14" name="Group 38"/>
            <p:cNvGrpSpPr>
              <a:grpSpLocks/>
            </p:cNvGrpSpPr>
            <p:nvPr/>
          </p:nvGrpSpPr>
          <p:grpSpPr bwMode="auto">
            <a:xfrm>
              <a:off x="3696" y="3158"/>
              <a:ext cx="336" cy="288"/>
              <a:chOff x="4608" y="2064"/>
              <a:chExt cx="336" cy="288"/>
            </a:xfrm>
          </p:grpSpPr>
          <p:sp>
            <p:nvSpPr>
              <p:cNvPr id="111655" name="Oval 39"/>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1656" name="Text Box 40"/>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82</a:t>
                </a:r>
              </a:p>
            </p:txBody>
          </p:sp>
        </p:grpSp>
        <p:sp>
          <p:nvSpPr>
            <p:cNvPr id="111657" name="Line 41"/>
            <p:cNvSpPr>
              <a:spLocks noChangeShapeType="1"/>
            </p:cNvSpPr>
            <p:nvPr/>
          </p:nvSpPr>
          <p:spPr bwMode="auto">
            <a:xfrm>
              <a:off x="3923" y="3430"/>
              <a:ext cx="136" cy="227"/>
            </a:xfrm>
            <a:prstGeom prst="line">
              <a:avLst/>
            </a:prstGeom>
            <a:noFill/>
            <a:ln w="9525">
              <a:solidFill>
                <a:schemeClr val="tx1"/>
              </a:solidFill>
              <a:round/>
              <a:headEnd/>
              <a:tailEnd/>
            </a:ln>
            <a:effectLst/>
          </p:spPr>
          <p:txBody>
            <a:bodyPr/>
            <a:lstStyle/>
            <a:p>
              <a:endParaRPr lang="zh-CN" altLang="en-US"/>
            </a:p>
          </p:txBody>
        </p:sp>
      </p:grpSp>
      <p:grpSp>
        <p:nvGrpSpPr>
          <p:cNvPr id="15" name="Group 42"/>
          <p:cNvGrpSpPr>
            <a:grpSpLocks/>
          </p:cNvGrpSpPr>
          <p:nvPr/>
        </p:nvGrpSpPr>
        <p:grpSpPr bwMode="auto">
          <a:xfrm>
            <a:off x="5148263" y="4148138"/>
            <a:ext cx="863600" cy="865187"/>
            <a:chOff x="3243" y="2613"/>
            <a:chExt cx="544" cy="545"/>
          </a:xfrm>
        </p:grpSpPr>
        <p:sp>
          <p:nvSpPr>
            <p:cNvPr id="111659" name="Line 43"/>
            <p:cNvSpPr>
              <a:spLocks noChangeShapeType="1"/>
            </p:cNvSpPr>
            <p:nvPr/>
          </p:nvSpPr>
          <p:spPr bwMode="auto">
            <a:xfrm flipH="1">
              <a:off x="3243" y="2885"/>
              <a:ext cx="217" cy="273"/>
            </a:xfrm>
            <a:prstGeom prst="line">
              <a:avLst/>
            </a:prstGeom>
            <a:noFill/>
            <a:ln w="9525">
              <a:solidFill>
                <a:schemeClr val="tx1"/>
              </a:solidFill>
              <a:round/>
              <a:headEnd/>
              <a:tailEnd/>
            </a:ln>
            <a:effectLst/>
          </p:spPr>
          <p:txBody>
            <a:bodyPr/>
            <a:lstStyle/>
            <a:p>
              <a:endParaRPr lang="zh-CN" altLang="en-US"/>
            </a:p>
          </p:txBody>
        </p:sp>
        <p:grpSp>
          <p:nvGrpSpPr>
            <p:cNvPr id="16" name="Group 44"/>
            <p:cNvGrpSpPr>
              <a:grpSpLocks/>
            </p:cNvGrpSpPr>
            <p:nvPr/>
          </p:nvGrpSpPr>
          <p:grpSpPr bwMode="auto">
            <a:xfrm>
              <a:off x="3379" y="2613"/>
              <a:ext cx="383" cy="288"/>
              <a:chOff x="4608" y="2064"/>
              <a:chExt cx="383" cy="288"/>
            </a:xfrm>
          </p:grpSpPr>
          <p:sp>
            <p:nvSpPr>
              <p:cNvPr id="111661" name="Oval 45"/>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1662" name="Text Box 46"/>
              <p:cNvSpPr txBox="1">
                <a:spLocks noChangeArrowheads="1"/>
              </p:cNvSpPr>
              <p:nvPr/>
            </p:nvSpPr>
            <p:spPr bwMode="auto">
              <a:xfrm>
                <a:off x="4608" y="2093"/>
                <a:ext cx="383" cy="250"/>
              </a:xfrm>
              <a:prstGeom prst="rect">
                <a:avLst/>
              </a:prstGeom>
              <a:noFill/>
              <a:ln w="9525">
                <a:noFill/>
                <a:miter lim="800000"/>
                <a:headEnd/>
                <a:tailEnd/>
              </a:ln>
              <a:effectLst/>
            </p:spPr>
            <p:txBody>
              <a:bodyPr wrap="none">
                <a:spAutoFit/>
              </a:bodyPr>
              <a:lstStyle/>
              <a:p>
                <a:r>
                  <a:rPr lang="en-US" altLang="zh-CN" sz="2000" b="1">
                    <a:latin typeface="Arial" charset="0"/>
                  </a:rPr>
                  <a:t>118</a:t>
                </a:r>
              </a:p>
            </p:txBody>
          </p:sp>
        </p:grpSp>
        <p:sp>
          <p:nvSpPr>
            <p:cNvPr id="111663" name="Line 47"/>
            <p:cNvSpPr>
              <a:spLocks noChangeShapeType="1"/>
            </p:cNvSpPr>
            <p:nvPr/>
          </p:nvSpPr>
          <p:spPr bwMode="auto">
            <a:xfrm>
              <a:off x="3651" y="2885"/>
              <a:ext cx="136" cy="273"/>
            </a:xfrm>
            <a:prstGeom prst="line">
              <a:avLst/>
            </a:prstGeom>
            <a:noFill/>
            <a:ln w="9525">
              <a:solidFill>
                <a:schemeClr val="tx1"/>
              </a:solidFill>
              <a:round/>
              <a:headEnd/>
              <a:tailEnd/>
            </a:ln>
            <a:effectLst/>
          </p:spPr>
          <p:txBody>
            <a:bodyPr/>
            <a:lstStyle/>
            <a:p>
              <a:endParaRPr lang="zh-CN" altLang="en-US"/>
            </a:p>
          </p:txBody>
        </p:sp>
      </p:grpSp>
      <p:grpSp>
        <p:nvGrpSpPr>
          <p:cNvPr id="17" name="Group 48"/>
          <p:cNvGrpSpPr>
            <a:grpSpLocks/>
          </p:cNvGrpSpPr>
          <p:nvPr/>
        </p:nvGrpSpPr>
        <p:grpSpPr bwMode="auto">
          <a:xfrm>
            <a:off x="5867400" y="3644900"/>
            <a:ext cx="1728788" cy="1368425"/>
            <a:chOff x="3696" y="2296"/>
            <a:chExt cx="1089" cy="862"/>
          </a:xfrm>
        </p:grpSpPr>
        <p:sp>
          <p:nvSpPr>
            <p:cNvPr id="111665" name="Line 49"/>
            <p:cNvSpPr>
              <a:spLocks noChangeShapeType="1"/>
            </p:cNvSpPr>
            <p:nvPr/>
          </p:nvSpPr>
          <p:spPr bwMode="auto">
            <a:xfrm>
              <a:off x="4512" y="2568"/>
              <a:ext cx="273" cy="590"/>
            </a:xfrm>
            <a:prstGeom prst="line">
              <a:avLst/>
            </a:prstGeom>
            <a:noFill/>
            <a:ln w="9525">
              <a:solidFill>
                <a:schemeClr val="tx1"/>
              </a:solidFill>
              <a:round/>
              <a:headEnd/>
              <a:tailEnd/>
            </a:ln>
            <a:effectLst/>
          </p:spPr>
          <p:txBody>
            <a:bodyPr/>
            <a:lstStyle/>
            <a:p>
              <a:endParaRPr lang="zh-CN" altLang="en-US"/>
            </a:p>
          </p:txBody>
        </p:sp>
        <p:grpSp>
          <p:nvGrpSpPr>
            <p:cNvPr id="18" name="Group 50"/>
            <p:cNvGrpSpPr>
              <a:grpSpLocks/>
            </p:cNvGrpSpPr>
            <p:nvPr/>
          </p:nvGrpSpPr>
          <p:grpSpPr bwMode="auto">
            <a:xfrm>
              <a:off x="4240" y="2296"/>
              <a:ext cx="383" cy="288"/>
              <a:chOff x="4608" y="2064"/>
              <a:chExt cx="383" cy="288"/>
            </a:xfrm>
          </p:grpSpPr>
          <p:sp>
            <p:nvSpPr>
              <p:cNvPr id="111667" name="Oval 51"/>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1668" name="Text Box 52"/>
              <p:cNvSpPr txBox="1">
                <a:spLocks noChangeArrowheads="1"/>
              </p:cNvSpPr>
              <p:nvPr/>
            </p:nvSpPr>
            <p:spPr bwMode="auto">
              <a:xfrm>
                <a:off x="4608" y="2093"/>
                <a:ext cx="383" cy="250"/>
              </a:xfrm>
              <a:prstGeom prst="rect">
                <a:avLst/>
              </a:prstGeom>
              <a:noFill/>
              <a:ln w="9525">
                <a:noFill/>
                <a:miter lim="800000"/>
                <a:headEnd/>
                <a:tailEnd/>
              </a:ln>
              <a:effectLst/>
            </p:spPr>
            <p:txBody>
              <a:bodyPr wrap="none">
                <a:spAutoFit/>
              </a:bodyPr>
              <a:lstStyle/>
              <a:p>
                <a:r>
                  <a:rPr lang="en-US" altLang="zh-CN" sz="2000" b="1">
                    <a:latin typeface="Arial" charset="0"/>
                  </a:rPr>
                  <a:t>172</a:t>
                </a:r>
              </a:p>
            </p:txBody>
          </p:sp>
        </p:grpSp>
        <p:sp>
          <p:nvSpPr>
            <p:cNvPr id="111669" name="Line 53"/>
            <p:cNvSpPr>
              <a:spLocks noChangeShapeType="1"/>
            </p:cNvSpPr>
            <p:nvPr/>
          </p:nvSpPr>
          <p:spPr bwMode="auto">
            <a:xfrm flipH="1">
              <a:off x="3696" y="2478"/>
              <a:ext cx="545" cy="192"/>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6"/>
          <p:cNvSpPr>
            <a:spLocks noGrp="1" noChangeArrowheads="1"/>
          </p:cNvSpPr>
          <p:nvPr>
            <p:ph type="sldNum" sz="quarter" idx="12"/>
          </p:nvPr>
        </p:nvSpPr>
        <p:spPr>
          <a:ln/>
        </p:spPr>
        <p:txBody>
          <a:bodyPr/>
          <a:lstStyle/>
          <a:p>
            <a:pPr>
              <a:defRPr/>
            </a:pPr>
            <a:fld id="{0921C473-ABB7-41B1-B8D6-94719664455D}" type="slidenum">
              <a:rPr lang="en-US" altLang="zh-CN"/>
              <a:pPr>
                <a:defRPr/>
              </a:pPr>
              <a:t>86</a:t>
            </a:fld>
            <a:endParaRPr lang="en-US" altLang="zh-CN"/>
          </a:p>
        </p:txBody>
      </p:sp>
      <p:sp>
        <p:nvSpPr>
          <p:cNvPr id="113693" name="Rectangle 29"/>
          <p:cNvSpPr>
            <a:spLocks noGrp="1" noChangeArrowheads="1"/>
          </p:cNvSpPr>
          <p:nvPr>
            <p:ph type="title"/>
          </p:nvPr>
        </p:nvSpPr>
        <p:spPr/>
        <p:txBody>
          <a:bodyPr/>
          <a:lstStyle/>
          <a:p>
            <a:r>
              <a:rPr lang="zh-CN" altLang="en-US" sz="4400" smtClean="0"/>
              <a:t>归并的代价</a:t>
            </a:r>
            <a:endParaRPr lang="zh-CN" altLang="en-US" sz="4400" b="0" smtClean="0">
              <a:ea typeface="黑体" pitchFamily="2" charset="-122"/>
            </a:endParaRPr>
          </a:p>
        </p:txBody>
      </p:sp>
      <p:sp>
        <p:nvSpPr>
          <p:cNvPr id="113666" name="Rectangle 2"/>
          <p:cNvSpPr>
            <a:spLocks noGrp="1" noChangeArrowheads="1"/>
          </p:cNvSpPr>
          <p:nvPr>
            <p:ph type="body" idx="4294967295"/>
          </p:nvPr>
        </p:nvSpPr>
        <p:spPr>
          <a:xfrm>
            <a:off x="468313" y="1700213"/>
            <a:ext cx="5472112" cy="3097212"/>
          </a:xfrm>
        </p:spPr>
        <p:txBody>
          <a:bodyPr/>
          <a:lstStyle/>
          <a:p>
            <a:pPr>
              <a:lnSpc>
                <a:spcPct val="90000"/>
              </a:lnSpc>
              <a:spcBef>
                <a:spcPct val="50000"/>
              </a:spcBef>
              <a:buFont typeface="Wingdings" pitchFamily="2" charset="2"/>
              <a:buNone/>
            </a:pPr>
            <a:r>
              <a:rPr lang="zh-CN" altLang="en-US" sz="2400" smtClean="0"/>
              <a:t>归并树叶 </a:t>
            </a:r>
            <a:r>
              <a:rPr lang="en-US" altLang="zh-CN" sz="2400" i="1" smtClean="0">
                <a:latin typeface="Times New Roman" pitchFamily="18" charset="0"/>
              </a:rPr>
              <a:t>f</a:t>
            </a:r>
            <a:r>
              <a:rPr lang="en-US" altLang="zh-CN" sz="2400" i="1" baseline="-25000" smtClean="0">
                <a:latin typeface="Times New Roman" pitchFamily="18" charset="0"/>
              </a:rPr>
              <a:t>i</a:t>
            </a:r>
            <a:r>
              <a:rPr lang="en-US" altLang="zh-CN" sz="2400" i="1" smtClean="0">
                <a:latin typeface="Times New Roman" pitchFamily="18" charset="0"/>
              </a:rPr>
              <a:t> </a:t>
            </a:r>
            <a:r>
              <a:rPr lang="zh-CN" altLang="en-US" sz="2400" i="1" smtClean="0">
                <a:latin typeface="Times New Roman" pitchFamily="18" charset="0"/>
              </a:rPr>
              <a:t>和 </a:t>
            </a:r>
            <a:r>
              <a:rPr lang="en-US" altLang="zh-CN" sz="2400" i="1" smtClean="0">
                <a:latin typeface="Times New Roman" pitchFamily="18" charset="0"/>
              </a:rPr>
              <a:t>f</a:t>
            </a:r>
            <a:r>
              <a:rPr lang="en-US" altLang="zh-CN" sz="2400" i="1" baseline="-25000" smtClean="0">
                <a:latin typeface="Times New Roman" pitchFamily="18" charset="0"/>
              </a:rPr>
              <a:t>j </a:t>
            </a:r>
            <a:r>
              <a:rPr lang="en-US" altLang="zh-CN" sz="2400" i="1" smtClean="0">
                <a:latin typeface="Times New Roman" pitchFamily="18" charset="0"/>
              </a:rPr>
              <a:t>,</a:t>
            </a:r>
            <a:r>
              <a:rPr lang="en-US" altLang="zh-CN" sz="2400" smtClean="0"/>
              <a:t> </a:t>
            </a:r>
            <a:r>
              <a:rPr lang="zh-CN" altLang="en-US" sz="2400" smtClean="0"/>
              <a:t>代价是 </a:t>
            </a:r>
            <a:r>
              <a:rPr lang="en-US" altLang="zh-CN" sz="2400" i="1" smtClean="0">
                <a:latin typeface="Times New Roman" pitchFamily="18" charset="0"/>
              </a:rPr>
              <a:t>|f</a:t>
            </a:r>
            <a:r>
              <a:rPr lang="en-US" altLang="zh-CN" sz="2400" i="1" baseline="-25000" smtClean="0">
                <a:latin typeface="Times New Roman" pitchFamily="18" charset="0"/>
              </a:rPr>
              <a:t>i</a:t>
            </a:r>
            <a:r>
              <a:rPr lang="en-US" altLang="zh-CN" sz="2400" i="1" smtClean="0">
                <a:latin typeface="Times New Roman" pitchFamily="18" charset="0"/>
              </a:rPr>
              <a:t>| + |f</a:t>
            </a:r>
            <a:r>
              <a:rPr lang="en-US" altLang="zh-CN" sz="2400" i="1" baseline="-25000" smtClean="0">
                <a:latin typeface="Times New Roman" pitchFamily="18" charset="0"/>
              </a:rPr>
              <a:t>j</a:t>
            </a:r>
            <a:r>
              <a:rPr lang="en-US" altLang="zh-CN" sz="2400" i="1" smtClean="0">
                <a:latin typeface="Times New Roman" pitchFamily="18" charset="0"/>
              </a:rPr>
              <a:t>|.</a:t>
            </a:r>
          </a:p>
          <a:p>
            <a:pPr>
              <a:lnSpc>
                <a:spcPct val="90000"/>
              </a:lnSpc>
              <a:buFont typeface="Wingdings" pitchFamily="2" charset="2"/>
              <a:buNone/>
            </a:pPr>
            <a:r>
              <a:rPr lang="en-US" altLang="zh-CN" sz="2400" i="1" smtClean="0">
                <a:latin typeface="Times New Roman" pitchFamily="18" charset="0"/>
              </a:rPr>
              <a:t>C</a:t>
            </a:r>
            <a:r>
              <a:rPr lang="en-US" altLang="zh-CN" sz="2400" smtClean="0">
                <a:latin typeface="Times New Roman" pitchFamily="18" charset="0"/>
              </a:rPr>
              <a:t>(</a:t>
            </a:r>
            <a:r>
              <a:rPr lang="en-US" altLang="zh-CN" sz="2400" i="1" smtClean="0">
                <a:latin typeface="Times New Roman" pitchFamily="18" charset="0"/>
              </a:rPr>
              <a:t>T</a:t>
            </a:r>
            <a:r>
              <a:rPr lang="en-US" altLang="zh-CN" sz="2400" smtClean="0">
                <a:latin typeface="Times New Roman" pitchFamily="18" charset="0"/>
              </a:rPr>
              <a:t>) </a:t>
            </a:r>
            <a:r>
              <a:rPr lang="zh-CN" altLang="en-US" sz="2400" smtClean="0"/>
              <a:t>是树的内结点的权之和</a:t>
            </a:r>
          </a:p>
          <a:p>
            <a:pPr>
              <a:lnSpc>
                <a:spcPct val="90000"/>
              </a:lnSpc>
              <a:spcBef>
                <a:spcPct val="50000"/>
              </a:spcBef>
              <a:buFont typeface="Wingdings" pitchFamily="2" charset="2"/>
              <a:buNone/>
            </a:pPr>
            <a:r>
              <a:rPr lang="zh-CN" altLang="en-US" sz="2400" smtClean="0"/>
              <a:t>实例：</a:t>
            </a:r>
          </a:p>
          <a:p>
            <a:pPr>
              <a:buFont typeface="Wingdings" pitchFamily="2" charset="2"/>
              <a:buNone/>
            </a:pPr>
            <a:r>
              <a:rPr lang="en-US" altLang="zh-CN" sz="2400" i="1" smtClean="0">
                <a:latin typeface="Times New Roman" pitchFamily="18" charset="0"/>
              </a:rPr>
              <a:t>C</a:t>
            </a:r>
            <a:r>
              <a:rPr lang="en-US" altLang="zh-CN" sz="2400" smtClean="0">
                <a:latin typeface="Times New Roman" pitchFamily="18" charset="0"/>
              </a:rPr>
              <a:t>(</a:t>
            </a:r>
            <a:r>
              <a:rPr lang="en-US" altLang="zh-CN" sz="2400" i="1" smtClean="0">
                <a:latin typeface="Times New Roman" pitchFamily="18" charset="0"/>
              </a:rPr>
              <a:t>T</a:t>
            </a:r>
            <a:r>
              <a:rPr lang="en-US" altLang="zh-CN" sz="2400" smtClean="0">
                <a:latin typeface="Times New Roman" pitchFamily="18" charset="0"/>
              </a:rPr>
              <a:t>)=36+82+54+118+172</a:t>
            </a:r>
          </a:p>
          <a:p>
            <a:pPr>
              <a:buFont typeface="Wingdings" pitchFamily="2" charset="2"/>
              <a:buNone/>
            </a:pPr>
            <a:r>
              <a:rPr lang="en-US" altLang="zh-CN" sz="2400" b="0" smtClean="0">
                <a:latin typeface="Times New Roman" pitchFamily="18" charset="0"/>
              </a:rPr>
              <a:t>        </a:t>
            </a:r>
            <a:r>
              <a:rPr lang="en-US" altLang="zh-CN" sz="2400" smtClean="0">
                <a:latin typeface="Times New Roman" pitchFamily="18" charset="0"/>
              </a:rPr>
              <a:t>=(26+10+63+19)</a:t>
            </a:r>
            <a:r>
              <a:rPr lang="en-US" altLang="zh-CN" sz="2400" smtClean="0">
                <a:latin typeface="Times New Roman" pitchFamily="18" charset="0"/>
                <a:sym typeface="Symbol" pitchFamily="18" charset="2"/>
              </a:rPr>
              <a:t>3+(33+21)2</a:t>
            </a:r>
          </a:p>
          <a:p>
            <a:pPr>
              <a:buFont typeface="Wingdings" pitchFamily="2" charset="2"/>
              <a:buNone/>
            </a:pPr>
            <a:r>
              <a:rPr lang="en-US" altLang="zh-CN" sz="2400" smtClean="0">
                <a:latin typeface="Times New Roman" pitchFamily="18" charset="0"/>
              </a:rPr>
              <a:t>        =462</a:t>
            </a:r>
          </a:p>
          <a:p>
            <a:pPr lvl="1">
              <a:lnSpc>
                <a:spcPct val="90000"/>
              </a:lnSpc>
            </a:pPr>
            <a:endParaRPr lang="zh-CN" altLang="en-US" smtClean="0">
              <a:latin typeface="Times New Roman" pitchFamily="18" charset="0"/>
            </a:endParaRPr>
          </a:p>
        </p:txBody>
      </p:sp>
      <p:sp>
        <p:nvSpPr>
          <p:cNvPr id="113668" name="Rectangle 4"/>
          <p:cNvSpPr>
            <a:spLocks noChangeArrowheads="1"/>
          </p:cNvSpPr>
          <p:nvPr/>
        </p:nvSpPr>
        <p:spPr bwMode="auto">
          <a:xfrm>
            <a:off x="-252413" y="4652963"/>
            <a:ext cx="5472113" cy="1081087"/>
          </a:xfrm>
          <a:prstGeom prst="rect">
            <a:avLst/>
          </a:prstGeom>
          <a:solidFill>
            <a:srgbClr val="FFFFFF"/>
          </a:solidFill>
          <a:ln w="9525">
            <a:solidFill>
              <a:srgbClr val="FFFFFF"/>
            </a:solidFill>
            <a:miter lim="800000"/>
            <a:headEnd/>
            <a:tailEnd/>
          </a:ln>
          <a:effectLst/>
        </p:spPr>
        <p:txBody>
          <a:bodyPr wrap="none" anchor="ctr"/>
          <a:lstStyle/>
          <a:p>
            <a:endParaRPr lang="zh-CN" altLang="en-US"/>
          </a:p>
        </p:txBody>
      </p:sp>
      <p:graphicFrame>
        <p:nvGraphicFramePr>
          <p:cNvPr id="113669" name="Object 5"/>
          <p:cNvGraphicFramePr>
            <a:graphicFrameLocks noChangeAspect="1"/>
          </p:cNvGraphicFramePr>
          <p:nvPr/>
        </p:nvGraphicFramePr>
        <p:xfrm>
          <a:off x="539750" y="4365625"/>
          <a:ext cx="3667125" cy="1004888"/>
        </p:xfrm>
        <a:graphic>
          <a:graphicData uri="http://schemas.openxmlformats.org/presentationml/2006/ole">
            <mc:AlternateContent xmlns:mc="http://schemas.openxmlformats.org/markup-compatibility/2006">
              <mc:Choice xmlns:v="urn:schemas-microsoft-com:vml" Requires="v">
                <p:oleObj spid="_x0000_s79875" name="公式" r:id="rId4" imgW="1574640" imgH="431640" progId="Equation.3">
                  <p:embed/>
                </p:oleObj>
              </mc:Choice>
              <mc:Fallback>
                <p:oleObj name="公式" r:id="rId4" imgW="157464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4365625"/>
                        <a:ext cx="3667125"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687888" y="2586038"/>
            <a:ext cx="4060825" cy="2859087"/>
            <a:chOff x="2880" y="1282"/>
            <a:chExt cx="2558" cy="1801"/>
          </a:xfrm>
        </p:grpSpPr>
        <p:sp>
          <p:nvSpPr>
            <p:cNvPr id="113671" name="Oval 7"/>
            <p:cNvSpPr>
              <a:spLocks noChangeArrowheads="1"/>
            </p:cNvSpPr>
            <p:nvPr/>
          </p:nvSpPr>
          <p:spPr bwMode="auto">
            <a:xfrm>
              <a:off x="5102" y="2795"/>
              <a:ext cx="336" cy="288"/>
            </a:xfrm>
            <a:prstGeom prst="ellipse">
              <a:avLst/>
            </a:prstGeom>
            <a:noFill/>
            <a:ln w="9525">
              <a:solidFill>
                <a:schemeClr val="tx1"/>
              </a:solidFill>
              <a:round/>
              <a:headEnd/>
              <a:tailEnd/>
            </a:ln>
            <a:effectLst/>
          </p:spPr>
          <p:txBody>
            <a:bodyPr wrap="none" anchor="ctr"/>
            <a:lstStyle/>
            <a:p>
              <a:pPr algn="ctr"/>
              <a:r>
                <a:rPr lang="en-US" altLang="zh-CN" sz="2000" b="1">
                  <a:latin typeface="Arial" charset="0"/>
                </a:rPr>
                <a:t>21</a:t>
              </a:r>
            </a:p>
          </p:txBody>
        </p:sp>
        <p:sp>
          <p:nvSpPr>
            <p:cNvPr id="113672" name="Oval 8"/>
            <p:cNvSpPr>
              <a:spLocks noChangeArrowheads="1"/>
            </p:cNvSpPr>
            <p:nvPr/>
          </p:nvSpPr>
          <p:spPr bwMode="auto">
            <a:xfrm>
              <a:off x="4648" y="2795"/>
              <a:ext cx="336" cy="288"/>
            </a:xfrm>
            <a:prstGeom prst="ellipse">
              <a:avLst/>
            </a:prstGeom>
            <a:noFill/>
            <a:ln w="9525">
              <a:solidFill>
                <a:schemeClr val="tx1"/>
              </a:solidFill>
              <a:round/>
              <a:headEnd/>
              <a:tailEnd/>
            </a:ln>
            <a:effectLst/>
          </p:spPr>
          <p:txBody>
            <a:bodyPr wrap="none" anchor="ctr"/>
            <a:lstStyle/>
            <a:p>
              <a:pPr algn="ctr"/>
              <a:r>
                <a:rPr lang="en-US" altLang="zh-CN" sz="2000" b="1">
                  <a:latin typeface="Arial" charset="0"/>
                </a:rPr>
                <a:t>33</a:t>
              </a:r>
            </a:p>
          </p:txBody>
        </p:sp>
        <p:sp>
          <p:nvSpPr>
            <p:cNvPr id="113673" name="Line 9"/>
            <p:cNvSpPr>
              <a:spLocks noChangeShapeType="1"/>
            </p:cNvSpPr>
            <p:nvPr/>
          </p:nvSpPr>
          <p:spPr bwMode="auto">
            <a:xfrm>
              <a:off x="5057" y="2296"/>
              <a:ext cx="185" cy="496"/>
            </a:xfrm>
            <a:prstGeom prst="line">
              <a:avLst/>
            </a:prstGeom>
            <a:noFill/>
            <a:ln w="9525">
              <a:solidFill>
                <a:schemeClr val="tx1"/>
              </a:solidFill>
              <a:round/>
              <a:headEnd/>
              <a:tailEnd/>
            </a:ln>
            <a:effectLst/>
          </p:spPr>
          <p:txBody>
            <a:bodyPr/>
            <a:lstStyle/>
            <a:p>
              <a:endParaRPr lang="zh-CN" altLang="en-US"/>
            </a:p>
          </p:txBody>
        </p:sp>
        <p:sp>
          <p:nvSpPr>
            <p:cNvPr id="113674" name="Line 10"/>
            <p:cNvSpPr>
              <a:spLocks noChangeShapeType="1"/>
            </p:cNvSpPr>
            <p:nvPr/>
          </p:nvSpPr>
          <p:spPr bwMode="auto">
            <a:xfrm flipH="1">
              <a:off x="4830" y="2341"/>
              <a:ext cx="91" cy="451"/>
            </a:xfrm>
            <a:prstGeom prst="line">
              <a:avLst/>
            </a:prstGeom>
            <a:noFill/>
            <a:ln w="9525">
              <a:solidFill>
                <a:schemeClr val="tx1"/>
              </a:solidFill>
              <a:round/>
              <a:headEnd/>
              <a:tailEnd/>
            </a:ln>
            <a:effectLst/>
          </p:spPr>
          <p:txBody>
            <a:bodyPr/>
            <a:lstStyle/>
            <a:p>
              <a:endParaRPr lang="zh-CN" altLang="en-US"/>
            </a:p>
          </p:txBody>
        </p:sp>
        <p:sp>
          <p:nvSpPr>
            <p:cNvPr id="113675" name="Oval 11"/>
            <p:cNvSpPr>
              <a:spLocks noChangeArrowheads="1"/>
            </p:cNvSpPr>
            <p:nvPr/>
          </p:nvSpPr>
          <p:spPr bwMode="auto">
            <a:xfrm>
              <a:off x="4785" y="202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3676" name="Text Box 12"/>
            <p:cNvSpPr txBox="1">
              <a:spLocks noChangeArrowheads="1"/>
            </p:cNvSpPr>
            <p:nvPr/>
          </p:nvSpPr>
          <p:spPr bwMode="auto">
            <a:xfrm>
              <a:off x="4785" y="2053"/>
              <a:ext cx="294" cy="250"/>
            </a:xfrm>
            <a:prstGeom prst="rect">
              <a:avLst/>
            </a:prstGeom>
            <a:noFill/>
            <a:ln w="9525">
              <a:noFill/>
              <a:miter lim="800000"/>
              <a:headEnd/>
              <a:tailEnd/>
            </a:ln>
            <a:effectLst/>
          </p:spPr>
          <p:txBody>
            <a:bodyPr wrap="none">
              <a:spAutoFit/>
            </a:bodyPr>
            <a:lstStyle/>
            <a:p>
              <a:r>
                <a:rPr lang="en-US" altLang="zh-CN" sz="2000" b="1">
                  <a:latin typeface="Arial" charset="0"/>
                </a:rPr>
                <a:t>54</a:t>
              </a:r>
            </a:p>
          </p:txBody>
        </p:sp>
        <p:sp>
          <p:nvSpPr>
            <p:cNvPr id="113677" name="Line 13"/>
            <p:cNvSpPr>
              <a:spLocks noChangeShapeType="1"/>
            </p:cNvSpPr>
            <p:nvPr/>
          </p:nvSpPr>
          <p:spPr bwMode="auto">
            <a:xfrm>
              <a:off x="4558" y="1525"/>
              <a:ext cx="363" cy="499"/>
            </a:xfrm>
            <a:prstGeom prst="line">
              <a:avLst/>
            </a:prstGeom>
            <a:noFill/>
            <a:ln w="9525">
              <a:solidFill>
                <a:schemeClr val="tx1"/>
              </a:solidFill>
              <a:round/>
              <a:headEnd/>
              <a:tailEnd/>
            </a:ln>
            <a:effectLst/>
          </p:spPr>
          <p:txBody>
            <a:bodyPr/>
            <a:lstStyle/>
            <a:p>
              <a:endParaRPr lang="zh-CN" altLang="en-US"/>
            </a:p>
          </p:txBody>
        </p:sp>
        <p:sp>
          <p:nvSpPr>
            <p:cNvPr id="113678" name="Oval 14"/>
            <p:cNvSpPr>
              <a:spLocks noChangeArrowheads="1"/>
            </p:cNvSpPr>
            <p:nvPr/>
          </p:nvSpPr>
          <p:spPr bwMode="auto">
            <a:xfrm>
              <a:off x="4286" y="1282"/>
              <a:ext cx="336" cy="288"/>
            </a:xfrm>
            <a:prstGeom prst="ellipse">
              <a:avLst/>
            </a:prstGeom>
            <a:noFill/>
            <a:ln w="9525">
              <a:solidFill>
                <a:schemeClr val="tx1"/>
              </a:solidFill>
              <a:round/>
              <a:headEnd/>
              <a:tailEnd/>
            </a:ln>
            <a:effectLst/>
          </p:spPr>
          <p:txBody>
            <a:bodyPr wrap="none" anchor="ctr"/>
            <a:lstStyle/>
            <a:p>
              <a:pPr algn="ctr"/>
              <a:r>
                <a:rPr lang="en-US" altLang="zh-CN" sz="2000" b="1">
                  <a:latin typeface="Arial" charset="0"/>
                </a:rPr>
                <a:t>172</a:t>
              </a:r>
            </a:p>
          </p:txBody>
        </p:sp>
        <p:sp>
          <p:nvSpPr>
            <p:cNvPr id="113679" name="Line 15"/>
            <p:cNvSpPr>
              <a:spLocks noChangeShapeType="1"/>
            </p:cNvSpPr>
            <p:nvPr/>
          </p:nvSpPr>
          <p:spPr bwMode="auto">
            <a:xfrm flipH="1">
              <a:off x="3107" y="2477"/>
              <a:ext cx="169" cy="298"/>
            </a:xfrm>
            <a:prstGeom prst="line">
              <a:avLst/>
            </a:prstGeom>
            <a:noFill/>
            <a:ln w="9525">
              <a:solidFill>
                <a:schemeClr val="tx1"/>
              </a:solidFill>
              <a:round/>
              <a:headEnd/>
              <a:tailEnd/>
            </a:ln>
            <a:effectLst/>
          </p:spPr>
          <p:txBody>
            <a:bodyPr/>
            <a:lstStyle/>
            <a:p>
              <a:endParaRPr lang="zh-CN" altLang="en-US"/>
            </a:p>
          </p:txBody>
        </p:sp>
        <p:sp>
          <p:nvSpPr>
            <p:cNvPr id="113680" name="Oval 16"/>
            <p:cNvSpPr>
              <a:spLocks noChangeArrowheads="1"/>
            </p:cNvSpPr>
            <p:nvPr/>
          </p:nvSpPr>
          <p:spPr bwMode="auto">
            <a:xfrm>
              <a:off x="2880" y="2750"/>
              <a:ext cx="336" cy="288"/>
            </a:xfrm>
            <a:prstGeom prst="ellipse">
              <a:avLst/>
            </a:prstGeom>
            <a:noFill/>
            <a:ln w="9525">
              <a:solidFill>
                <a:schemeClr val="tx1"/>
              </a:solidFill>
              <a:round/>
              <a:headEnd/>
              <a:tailEnd/>
            </a:ln>
            <a:effectLst/>
          </p:spPr>
          <p:txBody>
            <a:bodyPr wrap="none" anchor="ctr"/>
            <a:lstStyle/>
            <a:p>
              <a:pPr algn="ctr"/>
              <a:r>
                <a:rPr lang="en-US" altLang="zh-CN" sz="2000" b="1">
                  <a:latin typeface="Arial" charset="0"/>
                </a:rPr>
                <a:t>26</a:t>
              </a:r>
            </a:p>
          </p:txBody>
        </p:sp>
        <p:sp>
          <p:nvSpPr>
            <p:cNvPr id="113681" name="Line 17"/>
            <p:cNvSpPr>
              <a:spLocks noChangeShapeType="1"/>
            </p:cNvSpPr>
            <p:nvPr/>
          </p:nvSpPr>
          <p:spPr bwMode="auto">
            <a:xfrm>
              <a:off x="3470" y="2523"/>
              <a:ext cx="100" cy="242"/>
            </a:xfrm>
            <a:prstGeom prst="line">
              <a:avLst/>
            </a:prstGeom>
            <a:noFill/>
            <a:ln w="9525">
              <a:solidFill>
                <a:schemeClr val="tx1"/>
              </a:solidFill>
              <a:round/>
              <a:headEnd/>
              <a:tailEnd/>
            </a:ln>
            <a:effectLst/>
          </p:spPr>
          <p:txBody>
            <a:bodyPr/>
            <a:lstStyle/>
            <a:p>
              <a:endParaRPr lang="zh-CN" altLang="en-US"/>
            </a:p>
          </p:txBody>
        </p:sp>
        <p:sp>
          <p:nvSpPr>
            <p:cNvPr id="113682" name="Oval 18"/>
            <p:cNvSpPr>
              <a:spLocks noChangeArrowheads="1"/>
            </p:cNvSpPr>
            <p:nvPr/>
          </p:nvSpPr>
          <p:spPr bwMode="auto">
            <a:xfrm>
              <a:off x="3424" y="2750"/>
              <a:ext cx="336" cy="288"/>
            </a:xfrm>
            <a:prstGeom prst="ellipse">
              <a:avLst/>
            </a:prstGeom>
            <a:noFill/>
            <a:ln w="9525">
              <a:solidFill>
                <a:schemeClr val="tx1"/>
              </a:solidFill>
              <a:round/>
              <a:headEnd/>
              <a:tailEnd/>
            </a:ln>
            <a:effectLst/>
          </p:spPr>
          <p:txBody>
            <a:bodyPr wrap="none" anchor="ctr"/>
            <a:lstStyle/>
            <a:p>
              <a:pPr algn="ctr"/>
              <a:r>
                <a:rPr lang="en-US" altLang="zh-CN" sz="2000" b="1">
                  <a:latin typeface="Arial" charset="0"/>
                </a:rPr>
                <a:t>10</a:t>
              </a:r>
            </a:p>
          </p:txBody>
        </p:sp>
        <p:sp>
          <p:nvSpPr>
            <p:cNvPr id="113683" name="Oval 19"/>
            <p:cNvSpPr>
              <a:spLocks noChangeArrowheads="1"/>
            </p:cNvSpPr>
            <p:nvPr/>
          </p:nvSpPr>
          <p:spPr bwMode="auto">
            <a:xfrm>
              <a:off x="3198" y="2235"/>
              <a:ext cx="336" cy="288"/>
            </a:xfrm>
            <a:prstGeom prst="ellipse">
              <a:avLst/>
            </a:prstGeom>
            <a:noFill/>
            <a:ln w="9525">
              <a:solidFill>
                <a:schemeClr val="tx1"/>
              </a:solidFill>
              <a:round/>
              <a:headEnd/>
              <a:tailEnd/>
            </a:ln>
            <a:effectLst/>
          </p:spPr>
          <p:txBody>
            <a:bodyPr wrap="none" anchor="ctr"/>
            <a:lstStyle/>
            <a:p>
              <a:pPr algn="ctr"/>
              <a:r>
                <a:rPr lang="en-US" altLang="zh-CN" sz="2000" b="1">
                  <a:latin typeface="Arial" charset="0"/>
                </a:rPr>
                <a:t>36</a:t>
              </a:r>
            </a:p>
          </p:txBody>
        </p:sp>
        <p:sp>
          <p:nvSpPr>
            <p:cNvPr id="113684" name="Line 20"/>
            <p:cNvSpPr>
              <a:spLocks noChangeShapeType="1"/>
            </p:cNvSpPr>
            <p:nvPr/>
          </p:nvSpPr>
          <p:spPr bwMode="auto">
            <a:xfrm flipH="1">
              <a:off x="3470" y="1978"/>
              <a:ext cx="262" cy="273"/>
            </a:xfrm>
            <a:prstGeom prst="line">
              <a:avLst/>
            </a:prstGeom>
            <a:noFill/>
            <a:ln w="9525">
              <a:solidFill>
                <a:schemeClr val="tx1"/>
              </a:solidFill>
              <a:round/>
              <a:headEnd/>
              <a:tailEnd/>
            </a:ln>
            <a:effectLst/>
          </p:spPr>
          <p:txBody>
            <a:bodyPr/>
            <a:lstStyle/>
            <a:p>
              <a:endParaRPr lang="zh-CN" altLang="en-US"/>
            </a:p>
          </p:txBody>
        </p:sp>
        <p:sp>
          <p:nvSpPr>
            <p:cNvPr id="113685" name="Oval 21"/>
            <p:cNvSpPr>
              <a:spLocks noChangeArrowheads="1"/>
            </p:cNvSpPr>
            <p:nvPr/>
          </p:nvSpPr>
          <p:spPr bwMode="auto">
            <a:xfrm>
              <a:off x="3651" y="1706"/>
              <a:ext cx="336" cy="288"/>
            </a:xfrm>
            <a:prstGeom prst="ellipse">
              <a:avLst/>
            </a:prstGeom>
            <a:noFill/>
            <a:ln w="9525">
              <a:solidFill>
                <a:schemeClr val="tx1"/>
              </a:solidFill>
              <a:round/>
              <a:headEnd/>
              <a:tailEnd/>
            </a:ln>
            <a:effectLst/>
          </p:spPr>
          <p:txBody>
            <a:bodyPr wrap="none" anchor="ctr"/>
            <a:lstStyle/>
            <a:p>
              <a:pPr algn="ctr"/>
              <a:r>
                <a:rPr lang="en-US" altLang="zh-CN" sz="2000" b="1">
                  <a:latin typeface="Arial" charset="0"/>
                </a:rPr>
                <a:t>118</a:t>
              </a:r>
            </a:p>
          </p:txBody>
        </p:sp>
        <p:sp>
          <p:nvSpPr>
            <p:cNvPr id="113686" name="Line 22"/>
            <p:cNvSpPr>
              <a:spLocks noChangeShapeType="1"/>
            </p:cNvSpPr>
            <p:nvPr/>
          </p:nvSpPr>
          <p:spPr bwMode="auto">
            <a:xfrm flipH="1">
              <a:off x="3969" y="2523"/>
              <a:ext cx="45" cy="227"/>
            </a:xfrm>
            <a:prstGeom prst="line">
              <a:avLst/>
            </a:prstGeom>
            <a:noFill/>
            <a:ln w="9525">
              <a:solidFill>
                <a:schemeClr val="tx1"/>
              </a:solidFill>
              <a:round/>
              <a:headEnd/>
              <a:tailEnd/>
            </a:ln>
            <a:effectLst/>
          </p:spPr>
          <p:txBody>
            <a:bodyPr/>
            <a:lstStyle/>
            <a:p>
              <a:endParaRPr lang="zh-CN" altLang="en-US"/>
            </a:p>
          </p:txBody>
        </p:sp>
        <p:sp>
          <p:nvSpPr>
            <p:cNvPr id="113687" name="Oval 23"/>
            <p:cNvSpPr>
              <a:spLocks noChangeArrowheads="1"/>
            </p:cNvSpPr>
            <p:nvPr/>
          </p:nvSpPr>
          <p:spPr bwMode="auto">
            <a:xfrm>
              <a:off x="3787" y="2750"/>
              <a:ext cx="336" cy="288"/>
            </a:xfrm>
            <a:prstGeom prst="ellipse">
              <a:avLst/>
            </a:prstGeom>
            <a:noFill/>
            <a:ln w="9525">
              <a:solidFill>
                <a:schemeClr val="tx1"/>
              </a:solidFill>
              <a:round/>
              <a:headEnd/>
              <a:tailEnd/>
            </a:ln>
            <a:effectLst/>
          </p:spPr>
          <p:txBody>
            <a:bodyPr wrap="none" anchor="ctr"/>
            <a:lstStyle/>
            <a:p>
              <a:pPr algn="ctr"/>
              <a:r>
                <a:rPr lang="en-US" altLang="zh-CN" sz="2000" b="1">
                  <a:latin typeface="Arial" charset="0"/>
                </a:rPr>
                <a:t>63</a:t>
              </a:r>
            </a:p>
          </p:txBody>
        </p:sp>
        <p:sp>
          <p:nvSpPr>
            <p:cNvPr id="113688" name="Oval 24"/>
            <p:cNvSpPr>
              <a:spLocks noChangeArrowheads="1"/>
            </p:cNvSpPr>
            <p:nvPr/>
          </p:nvSpPr>
          <p:spPr bwMode="auto">
            <a:xfrm>
              <a:off x="3923" y="2251"/>
              <a:ext cx="336" cy="288"/>
            </a:xfrm>
            <a:prstGeom prst="ellipse">
              <a:avLst/>
            </a:prstGeom>
            <a:noFill/>
            <a:ln w="9525">
              <a:solidFill>
                <a:schemeClr val="tx1"/>
              </a:solidFill>
              <a:round/>
              <a:headEnd/>
              <a:tailEnd/>
            </a:ln>
            <a:effectLst/>
          </p:spPr>
          <p:txBody>
            <a:bodyPr wrap="none" anchor="ctr"/>
            <a:lstStyle/>
            <a:p>
              <a:pPr algn="ctr"/>
              <a:r>
                <a:rPr lang="en-US" altLang="zh-CN" sz="2000" b="1">
                  <a:latin typeface="Arial" charset="0"/>
                </a:rPr>
                <a:t>82</a:t>
              </a:r>
            </a:p>
          </p:txBody>
        </p:sp>
        <p:sp>
          <p:nvSpPr>
            <p:cNvPr id="113689" name="Oval 25"/>
            <p:cNvSpPr>
              <a:spLocks noChangeArrowheads="1"/>
            </p:cNvSpPr>
            <p:nvPr/>
          </p:nvSpPr>
          <p:spPr bwMode="auto">
            <a:xfrm>
              <a:off x="4195" y="2750"/>
              <a:ext cx="336" cy="288"/>
            </a:xfrm>
            <a:prstGeom prst="ellipse">
              <a:avLst/>
            </a:prstGeom>
            <a:noFill/>
            <a:ln w="9525">
              <a:solidFill>
                <a:schemeClr val="tx1"/>
              </a:solidFill>
              <a:round/>
              <a:headEnd/>
              <a:tailEnd/>
            </a:ln>
            <a:effectLst/>
          </p:spPr>
          <p:txBody>
            <a:bodyPr wrap="none" anchor="ctr"/>
            <a:lstStyle/>
            <a:p>
              <a:pPr algn="ctr"/>
              <a:r>
                <a:rPr lang="en-US" altLang="zh-CN" sz="2000" b="1">
                  <a:latin typeface="Arial" charset="0"/>
                </a:rPr>
                <a:t>19</a:t>
              </a:r>
            </a:p>
          </p:txBody>
        </p:sp>
        <p:sp>
          <p:nvSpPr>
            <p:cNvPr id="113690" name="Line 26"/>
            <p:cNvSpPr>
              <a:spLocks noChangeShapeType="1"/>
            </p:cNvSpPr>
            <p:nvPr/>
          </p:nvSpPr>
          <p:spPr bwMode="auto">
            <a:xfrm>
              <a:off x="4195" y="2523"/>
              <a:ext cx="137" cy="227"/>
            </a:xfrm>
            <a:prstGeom prst="line">
              <a:avLst/>
            </a:prstGeom>
            <a:noFill/>
            <a:ln w="9525">
              <a:solidFill>
                <a:schemeClr val="tx1"/>
              </a:solidFill>
              <a:round/>
              <a:headEnd/>
              <a:tailEnd/>
            </a:ln>
            <a:effectLst/>
          </p:spPr>
          <p:txBody>
            <a:bodyPr/>
            <a:lstStyle/>
            <a:p>
              <a:endParaRPr lang="zh-CN" altLang="en-US"/>
            </a:p>
          </p:txBody>
        </p:sp>
        <p:sp>
          <p:nvSpPr>
            <p:cNvPr id="113691" name="Line 27"/>
            <p:cNvSpPr>
              <a:spLocks noChangeShapeType="1"/>
            </p:cNvSpPr>
            <p:nvPr/>
          </p:nvSpPr>
          <p:spPr bwMode="auto">
            <a:xfrm>
              <a:off x="3923" y="1978"/>
              <a:ext cx="136" cy="273"/>
            </a:xfrm>
            <a:prstGeom prst="line">
              <a:avLst/>
            </a:prstGeom>
            <a:noFill/>
            <a:ln w="9525">
              <a:solidFill>
                <a:schemeClr val="tx1"/>
              </a:solidFill>
              <a:round/>
              <a:headEnd/>
              <a:tailEnd/>
            </a:ln>
            <a:effectLst/>
          </p:spPr>
          <p:txBody>
            <a:bodyPr/>
            <a:lstStyle/>
            <a:p>
              <a:endParaRPr lang="zh-CN" altLang="en-US"/>
            </a:p>
          </p:txBody>
        </p:sp>
        <p:sp>
          <p:nvSpPr>
            <p:cNvPr id="113692" name="Line 28"/>
            <p:cNvSpPr>
              <a:spLocks noChangeShapeType="1"/>
            </p:cNvSpPr>
            <p:nvPr/>
          </p:nvSpPr>
          <p:spPr bwMode="auto">
            <a:xfrm flipH="1">
              <a:off x="3968" y="1480"/>
              <a:ext cx="318" cy="283"/>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6"/>
          <p:cNvSpPr>
            <a:spLocks noGrp="1" noChangeArrowheads="1"/>
          </p:cNvSpPr>
          <p:nvPr>
            <p:ph type="sldNum" sz="quarter" idx="12"/>
          </p:nvPr>
        </p:nvSpPr>
        <p:spPr>
          <a:ln/>
        </p:spPr>
        <p:txBody>
          <a:bodyPr/>
          <a:lstStyle/>
          <a:p>
            <a:pPr>
              <a:defRPr/>
            </a:pPr>
            <a:fld id="{B64076C0-2F6A-46D5-B8E7-66A130EBF8EB}" type="slidenum">
              <a:rPr lang="en-US" altLang="zh-CN"/>
              <a:pPr>
                <a:defRPr/>
              </a:pPr>
              <a:t>87</a:t>
            </a:fld>
            <a:endParaRPr lang="en-US" altLang="zh-CN"/>
          </a:p>
        </p:txBody>
      </p:sp>
      <p:grpSp>
        <p:nvGrpSpPr>
          <p:cNvPr id="2" name="Group 2"/>
          <p:cNvGrpSpPr>
            <a:grpSpLocks/>
          </p:cNvGrpSpPr>
          <p:nvPr/>
        </p:nvGrpSpPr>
        <p:grpSpPr bwMode="auto">
          <a:xfrm>
            <a:off x="3209925" y="1844675"/>
            <a:ext cx="3954463" cy="2971800"/>
            <a:chOff x="1247" y="1207"/>
            <a:chExt cx="2491" cy="1872"/>
          </a:xfrm>
        </p:grpSpPr>
        <p:grpSp>
          <p:nvGrpSpPr>
            <p:cNvPr id="3" name="Group 3"/>
            <p:cNvGrpSpPr>
              <a:grpSpLocks/>
            </p:cNvGrpSpPr>
            <p:nvPr/>
          </p:nvGrpSpPr>
          <p:grpSpPr bwMode="auto">
            <a:xfrm>
              <a:off x="2874" y="1207"/>
              <a:ext cx="383" cy="288"/>
              <a:chOff x="4608" y="2064"/>
              <a:chExt cx="383" cy="288"/>
            </a:xfrm>
          </p:grpSpPr>
          <p:sp>
            <p:nvSpPr>
              <p:cNvPr id="115716" name="Oval 4"/>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5717" name="Text Box 5"/>
              <p:cNvSpPr txBox="1">
                <a:spLocks noChangeArrowheads="1"/>
              </p:cNvSpPr>
              <p:nvPr/>
            </p:nvSpPr>
            <p:spPr bwMode="auto">
              <a:xfrm>
                <a:off x="4608" y="2093"/>
                <a:ext cx="383" cy="250"/>
              </a:xfrm>
              <a:prstGeom prst="rect">
                <a:avLst/>
              </a:prstGeom>
              <a:noFill/>
              <a:ln w="9525">
                <a:noFill/>
                <a:miter lim="800000"/>
                <a:headEnd/>
                <a:tailEnd/>
              </a:ln>
              <a:effectLst/>
            </p:spPr>
            <p:txBody>
              <a:bodyPr wrap="none">
                <a:spAutoFit/>
              </a:bodyPr>
              <a:lstStyle/>
              <a:p>
                <a:r>
                  <a:rPr lang="en-US" altLang="zh-CN" sz="2000" b="1">
                    <a:latin typeface="Arial" charset="0"/>
                  </a:rPr>
                  <a:t>172</a:t>
                </a:r>
              </a:p>
            </p:txBody>
          </p:sp>
        </p:grpSp>
        <p:grpSp>
          <p:nvGrpSpPr>
            <p:cNvPr id="4" name="Group 6"/>
            <p:cNvGrpSpPr>
              <a:grpSpLocks/>
            </p:cNvGrpSpPr>
            <p:nvPr/>
          </p:nvGrpSpPr>
          <p:grpSpPr bwMode="auto">
            <a:xfrm>
              <a:off x="2394" y="1591"/>
              <a:ext cx="383" cy="288"/>
              <a:chOff x="4608" y="2064"/>
              <a:chExt cx="383" cy="288"/>
            </a:xfrm>
          </p:grpSpPr>
          <p:sp>
            <p:nvSpPr>
              <p:cNvPr id="115719" name="Oval 7"/>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5720" name="Text Box 8"/>
              <p:cNvSpPr txBox="1">
                <a:spLocks noChangeArrowheads="1"/>
              </p:cNvSpPr>
              <p:nvPr/>
            </p:nvSpPr>
            <p:spPr bwMode="auto">
              <a:xfrm>
                <a:off x="4608" y="2093"/>
                <a:ext cx="383" cy="250"/>
              </a:xfrm>
              <a:prstGeom prst="rect">
                <a:avLst/>
              </a:prstGeom>
              <a:noFill/>
              <a:ln w="9525">
                <a:noFill/>
                <a:miter lim="800000"/>
                <a:headEnd/>
                <a:tailEnd/>
              </a:ln>
              <a:effectLst/>
            </p:spPr>
            <p:txBody>
              <a:bodyPr wrap="none">
                <a:spAutoFit/>
              </a:bodyPr>
              <a:lstStyle/>
              <a:p>
                <a:r>
                  <a:rPr lang="en-US" altLang="zh-CN" sz="2000" b="1">
                    <a:latin typeface="Arial" charset="0"/>
                  </a:rPr>
                  <a:t>109</a:t>
                </a:r>
              </a:p>
            </p:txBody>
          </p:sp>
        </p:grpSp>
        <p:grpSp>
          <p:nvGrpSpPr>
            <p:cNvPr id="5" name="Group 9"/>
            <p:cNvGrpSpPr>
              <a:grpSpLocks/>
            </p:cNvGrpSpPr>
            <p:nvPr/>
          </p:nvGrpSpPr>
          <p:grpSpPr bwMode="auto">
            <a:xfrm>
              <a:off x="1909" y="1927"/>
              <a:ext cx="336" cy="288"/>
              <a:chOff x="4608" y="2064"/>
              <a:chExt cx="336" cy="288"/>
            </a:xfrm>
          </p:grpSpPr>
          <p:sp>
            <p:nvSpPr>
              <p:cNvPr id="115722" name="Oval 10"/>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5723" name="Text Box 11"/>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62</a:t>
                </a:r>
              </a:p>
            </p:txBody>
          </p:sp>
        </p:grpSp>
        <p:grpSp>
          <p:nvGrpSpPr>
            <p:cNvPr id="6" name="Group 12"/>
            <p:cNvGrpSpPr>
              <a:grpSpLocks/>
            </p:cNvGrpSpPr>
            <p:nvPr/>
          </p:nvGrpSpPr>
          <p:grpSpPr bwMode="auto">
            <a:xfrm>
              <a:off x="2970" y="1927"/>
              <a:ext cx="336" cy="288"/>
              <a:chOff x="4608" y="2064"/>
              <a:chExt cx="336" cy="288"/>
            </a:xfrm>
          </p:grpSpPr>
          <p:sp>
            <p:nvSpPr>
              <p:cNvPr id="115725" name="Oval 13"/>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5726" name="Text Box 14"/>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47</a:t>
                </a:r>
              </a:p>
            </p:txBody>
          </p:sp>
        </p:grpSp>
        <p:grpSp>
          <p:nvGrpSpPr>
            <p:cNvPr id="7" name="Group 15"/>
            <p:cNvGrpSpPr>
              <a:grpSpLocks/>
            </p:cNvGrpSpPr>
            <p:nvPr/>
          </p:nvGrpSpPr>
          <p:grpSpPr bwMode="auto">
            <a:xfrm>
              <a:off x="1247" y="2791"/>
              <a:ext cx="336" cy="288"/>
              <a:chOff x="4608" y="2064"/>
              <a:chExt cx="336" cy="288"/>
            </a:xfrm>
          </p:grpSpPr>
          <p:sp>
            <p:nvSpPr>
              <p:cNvPr id="115728" name="Oval 16"/>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5729" name="Text Box 17"/>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10</a:t>
                </a:r>
              </a:p>
            </p:txBody>
          </p:sp>
        </p:grpSp>
        <p:grpSp>
          <p:nvGrpSpPr>
            <p:cNvPr id="8" name="Group 18"/>
            <p:cNvGrpSpPr>
              <a:grpSpLocks/>
            </p:cNvGrpSpPr>
            <p:nvPr/>
          </p:nvGrpSpPr>
          <p:grpSpPr bwMode="auto">
            <a:xfrm>
              <a:off x="3315" y="2407"/>
              <a:ext cx="336" cy="288"/>
              <a:chOff x="4608" y="2064"/>
              <a:chExt cx="336" cy="288"/>
            </a:xfrm>
          </p:grpSpPr>
          <p:sp>
            <p:nvSpPr>
              <p:cNvPr id="115731" name="Oval 19"/>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5732" name="Text Box 20"/>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26</a:t>
                </a:r>
              </a:p>
            </p:txBody>
          </p:sp>
        </p:grpSp>
        <p:grpSp>
          <p:nvGrpSpPr>
            <p:cNvPr id="9" name="Group 21"/>
            <p:cNvGrpSpPr>
              <a:grpSpLocks/>
            </p:cNvGrpSpPr>
            <p:nvPr/>
          </p:nvGrpSpPr>
          <p:grpSpPr bwMode="auto">
            <a:xfrm>
              <a:off x="1818" y="2791"/>
              <a:ext cx="336" cy="288"/>
              <a:chOff x="4608" y="2064"/>
              <a:chExt cx="336" cy="288"/>
            </a:xfrm>
          </p:grpSpPr>
          <p:sp>
            <p:nvSpPr>
              <p:cNvPr id="115734" name="Oval 22"/>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5735" name="Text Box 23"/>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19</a:t>
                </a:r>
              </a:p>
            </p:txBody>
          </p:sp>
        </p:grpSp>
        <p:grpSp>
          <p:nvGrpSpPr>
            <p:cNvPr id="10" name="Group 24"/>
            <p:cNvGrpSpPr>
              <a:grpSpLocks/>
            </p:cNvGrpSpPr>
            <p:nvPr/>
          </p:nvGrpSpPr>
          <p:grpSpPr bwMode="auto">
            <a:xfrm>
              <a:off x="3402" y="1600"/>
              <a:ext cx="336" cy="288"/>
              <a:chOff x="4608" y="2064"/>
              <a:chExt cx="336" cy="288"/>
            </a:xfrm>
          </p:grpSpPr>
          <p:sp>
            <p:nvSpPr>
              <p:cNvPr id="115737" name="Oval 25"/>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5738" name="Text Box 26"/>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63</a:t>
                </a:r>
              </a:p>
            </p:txBody>
          </p:sp>
        </p:grpSp>
        <p:grpSp>
          <p:nvGrpSpPr>
            <p:cNvPr id="11" name="Group 27"/>
            <p:cNvGrpSpPr>
              <a:grpSpLocks/>
            </p:cNvGrpSpPr>
            <p:nvPr/>
          </p:nvGrpSpPr>
          <p:grpSpPr bwMode="auto">
            <a:xfrm>
              <a:off x="2730" y="2407"/>
              <a:ext cx="336" cy="288"/>
              <a:chOff x="4608" y="2064"/>
              <a:chExt cx="336" cy="288"/>
            </a:xfrm>
          </p:grpSpPr>
          <p:sp>
            <p:nvSpPr>
              <p:cNvPr id="115740" name="Oval 28"/>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5741" name="Text Box 29"/>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21</a:t>
                </a:r>
              </a:p>
            </p:txBody>
          </p:sp>
        </p:grpSp>
        <p:grpSp>
          <p:nvGrpSpPr>
            <p:cNvPr id="12" name="Group 30"/>
            <p:cNvGrpSpPr>
              <a:grpSpLocks/>
            </p:cNvGrpSpPr>
            <p:nvPr/>
          </p:nvGrpSpPr>
          <p:grpSpPr bwMode="auto">
            <a:xfrm>
              <a:off x="2154" y="2407"/>
              <a:ext cx="336" cy="288"/>
              <a:chOff x="4608" y="2064"/>
              <a:chExt cx="336" cy="288"/>
            </a:xfrm>
          </p:grpSpPr>
          <p:sp>
            <p:nvSpPr>
              <p:cNvPr id="115743" name="Oval 31"/>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5744" name="Text Box 32"/>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33</a:t>
                </a:r>
              </a:p>
            </p:txBody>
          </p:sp>
        </p:grpSp>
        <p:grpSp>
          <p:nvGrpSpPr>
            <p:cNvPr id="13" name="Group 33"/>
            <p:cNvGrpSpPr>
              <a:grpSpLocks/>
            </p:cNvGrpSpPr>
            <p:nvPr/>
          </p:nvGrpSpPr>
          <p:grpSpPr bwMode="auto">
            <a:xfrm>
              <a:off x="1530" y="2407"/>
              <a:ext cx="336" cy="288"/>
              <a:chOff x="4608" y="2064"/>
              <a:chExt cx="336" cy="288"/>
            </a:xfrm>
          </p:grpSpPr>
          <p:sp>
            <p:nvSpPr>
              <p:cNvPr id="115746" name="Oval 34"/>
              <p:cNvSpPr>
                <a:spLocks noChangeArrowheads="1"/>
              </p:cNvSpPr>
              <p:nvPr/>
            </p:nvSpPr>
            <p:spPr bwMode="auto">
              <a:xfrm>
                <a:off x="4608" y="2064"/>
                <a:ext cx="336" cy="288"/>
              </a:xfrm>
              <a:prstGeom prst="ellipse">
                <a:avLst/>
              </a:prstGeom>
              <a:noFill/>
              <a:ln w="9525">
                <a:solidFill>
                  <a:schemeClr val="tx1"/>
                </a:solidFill>
                <a:round/>
                <a:headEnd/>
                <a:tailEnd/>
              </a:ln>
              <a:effectLst/>
            </p:spPr>
            <p:txBody>
              <a:bodyPr wrap="none" anchor="ctr"/>
              <a:lstStyle/>
              <a:p>
                <a:endParaRPr lang="zh-CN" altLang="en-US"/>
              </a:p>
            </p:txBody>
          </p:sp>
          <p:sp>
            <p:nvSpPr>
              <p:cNvPr id="115747" name="Text Box 35"/>
              <p:cNvSpPr txBox="1">
                <a:spLocks noChangeArrowheads="1"/>
              </p:cNvSpPr>
              <p:nvPr/>
            </p:nvSpPr>
            <p:spPr bwMode="auto">
              <a:xfrm>
                <a:off x="4608" y="2093"/>
                <a:ext cx="294" cy="250"/>
              </a:xfrm>
              <a:prstGeom prst="rect">
                <a:avLst/>
              </a:prstGeom>
              <a:noFill/>
              <a:ln w="9525">
                <a:noFill/>
                <a:miter lim="800000"/>
                <a:headEnd/>
                <a:tailEnd/>
              </a:ln>
              <a:effectLst/>
            </p:spPr>
            <p:txBody>
              <a:bodyPr wrap="none">
                <a:spAutoFit/>
              </a:bodyPr>
              <a:lstStyle/>
              <a:p>
                <a:r>
                  <a:rPr lang="en-US" altLang="zh-CN" sz="2000" b="1">
                    <a:latin typeface="Arial" charset="0"/>
                  </a:rPr>
                  <a:t>29</a:t>
                </a:r>
              </a:p>
            </p:txBody>
          </p:sp>
        </p:grpSp>
        <p:sp>
          <p:nvSpPr>
            <p:cNvPr id="115748" name="Line 36"/>
            <p:cNvSpPr>
              <a:spLocks noChangeShapeType="1"/>
            </p:cNvSpPr>
            <p:nvPr/>
          </p:nvSpPr>
          <p:spPr bwMode="auto">
            <a:xfrm flipH="1">
              <a:off x="1474" y="2659"/>
              <a:ext cx="91" cy="136"/>
            </a:xfrm>
            <a:prstGeom prst="line">
              <a:avLst/>
            </a:prstGeom>
            <a:noFill/>
            <a:ln w="9525">
              <a:solidFill>
                <a:schemeClr val="tx1"/>
              </a:solidFill>
              <a:round/>
              <a:headEnd/>
              <a:tailEnd/>
            </a:ln>
            <a:effectLst/>
          </p:spPr>
          <p:txBody>
            <a:bodyPr/>
            <a:lstStyle/>
            <a:p>
              <a:endParaRPr lang="zh-CN" altLang="en-US"/>
            </a:p>
          </p:txBody>
        </p:sp>
        <p:sp>
          <p:nvSpPr>
            <p:cNvPr id="115749" name="Line 37"/>
            <p:cNvSpPr>
              <a:spLocks noChangeShapeType="1"/>
            </p:cNvSpPr>
            <p:nvPr/>
          </p:nvSpPr>
          <p:spPr bwMode="auto">
            <a:xfrm>
              <a:off x="1790" y="2650"/>
              <a:ext cx="137" cy="145"/>
            </a:xfrm>
            <a:prstGeom prst="line">
              <a:avLst/>
            </a:prstGeom>
            <a:noFill/>
            <a:ln w="9525">
              <a:solidFill>
                <a:schemeClr val="tx1"/>
              </a:solidFill>
              <a:round/>
              <a:headEnd/>
              <a:tailEnd/>
            </a:ln>
            <a:effectLst/>
          </p:spPr>
          <p:txBody>
            <a:bodyPr/>
            <a:lstStyle/>
            <a:p>
              <a:endParaRPr lang="zh-CN" altLang="en-US"/>
            </a:p>
          </p:txBody>
        </p:sp>
        <p:sp>
          <p:nvSpPr>
            <p:cNvPr id="115750" name="Line 38"/>
            <p:cNvSpPr>
              <a:spLocks noChangeShapeType="1"/>
            </p:cNvSpPr>
            <p:nvPr/>
          </p:nvSpPr>
          <p:spPr bwMode="auto">
            <a:xfrm flipH="1">
              <a:off x="1791" y="2205"/>
              <a:ext cx="182" cy="182"/>
            </a:xfrm>
            <a:prstGeom prst="line">
              <a:avLst/>
            </a:prstGeom>
            <a:noFill/>
            <a:ln w="9525">
              <a:solidFill>
                <a:schemeClr val="tx1"/>
              </a:solidFill>
              <a:round/>
              <a:headEnd/>
              <a:tailEnd/>
            </a:ln>
            <a:effectLst/>
          </p:spPr>
          <p:txBody>
            <a:bodyPr/>
            <a:lstStyle/>
            <a:p>
              <a:endParaRPr lang="zh-CN" altLang="en-US"/>
            </a:p>
          </p:txBody>
        </p:sp>
        <p:sp>
          <p:nvSpPr>
            <p:cNvPr id="115751" name="Line 39"/>
            <p:cNvSpPr>
              <a:spLocks noChangeShapeType="1"/>
            </p:cNvSpPr>
            <p:nvPr/>
          </p:nvSpPr>
          <p:spPr bwMode="auto">
            <a:xfrm>
              <a:off x="2154" y="2205"/>
              <a:ext cx="136" cy="182"/>
            </a:xfrm>
            <a:prstGeom prst="line">
              <a:avLst/>
            </a:prstGeom>
            <a:noFill/>
            <a:ln w="9525">
              <a:solidFill>
                <a:schemeClr val="tx1"/>
              </a:solidFill>
              <a:round/>
              <a:headEnd/>
              <a:tailEnd/>
            </a:ln>
            <a:effectLst/>
          </p:spPr>
          <p:txBody>
            <a:bodyPr/>
            <a:lstStyle/>
            <a:p>
              <a:endParaRPr lang="zh-CN" altLang="en-US"/>
            </a:p>
          </p:txBody>
        </p:sp>
        <p:sp>
          <p:nvSpPr>
            <p:cNvPr id="115752" name="Line 40"/>
            <p:cNvSpPr>
              <a:spLocks noChangeShapeType="1"/>
            </p:cNvSpPr>
            <p:nvPr/>
          </p:nvSpPr>
          <p:spPr bwMode="auto">
            <a:xfrm flipH="1">
              <a:off x="2892" y="2193"/>
              <a:ext cx="149" cy="209"/>
            </a:xfrm>
            <a:prstGeom prst="line">
              <a:avLst/>
            </a:prstGeom>
            <a:noFill/>
            <a:ln w="9525">
              <a:solidFill>
                <a:schemeClr val="tx1"/>
              </a:solidFill>
              <a:round/>
              <a:headEnd/>
              <a:tailEnd/>
            </a:ln>
            <a:effectLst/>
          </p:spPr>
          <p:txBody>
            <a:bodyPr/>
            <a:lstStyle/>
            <a:p>
              <a:endParaRPr lang="zh-CN" altLang="en-US"/>
            </a:p>
          </p:txBody>
        </p:sp>
        <p:sp>
          <p:nvSpPr>
            <p:cNvPr id="115753" name="Line 41"/>
            <p:cNvSpPr>
              <a:spLocks noChangeShapeType="1"/>
            </p:cNvSpPr>
            <p:nvPr/>
          </p:nvSpPr>
          <p:spPr bwMode="auto">
            <a:xfrm>
              <a:off x="3243" y="2205"/>
              <a:ext cx="181" cy="182"/>
            </a:xfrm>
            <a:prstGeom prst="line">
              <a:avLst/>
            </a:prstGeom>
            <a:noFill/>
            <a:ln w="9525">
              <a:solidFill>
                <a:schemeClr val="tx1"/>
              </a:solidFill>
              <a:round/>
              <a:headEnd/>
              <a:tailEnd/>
            </a:ln>
            <a:effectLst/>
          </p:spPr>
          <p:txBody>
            <a:bodyPr/>
            <a:lstStyle/>
            <a:p>
              <a:endParaRPr lang="zh-CN" altLang="en-US"/>
            </a:p>
          </p:txBody>
        </p:sp>
        <p:sp>
          <p:nvSpPr>
            <p:cNvPr id="115754" name="Line 42"/>
            <p:cNvSpPr>
              <a:spLocks noChangeShapeType="1"/>
            </p:cNvSpPr>
            <p:nvPr/>
          </p:nvSpPr>
          <p:spPr bwMode="auto">
            <a:xfrm flipH="1">
              <a:off x="2200" y="1798"/>
              <a:ext cx="181" cy="181"/>
            </a:xfrm>
            <a:prstGeom prst="line">
              <a:avLst/>
            </a:prstGeom>
            <a:noFill/>
            <a:ln w="9525">
              <a:solidFill>
                <a:schemeClr val="tx1"/>
              </a:solidFill>
              <a:round/>
              <a:headEnd/>
              <a:tailEnd/>
            </a:ln>
            <a:effectLst/>
          </p:spPr>
          <p:txBody>
            <a:bodyPr/>
            <a:lstStyle/>
            <a:p>
              <a:endParaRPr lang="zh-CN" altLang="en-US"/>
            </a:p>
          </p:txBody>
        </p:sp>
        <p:sp>
          <p:nvSpPr>
            <p:cNvPr id="115755" name="Line 43"/>
            <p:cNvSpPr>
              <a:spLocks noChangeShapeType="1"/>
            </p:cNvSpPr>
            <p:nvPr/>
          </p:nvSpPr>
          <p:spPr bwMode="auto">
            <a:xfrm>
              <a:off x="2723" y="1766"/>
              <a:ext cx="248" cy="213"/>
            </a:xfrm>
            <a:prstGeom prst="line">
              <a:avLst/>
            </a:prstGeom>
            <a:noFill/>
            <a:ln w="9525">
              <a:solidFill>
                <a:schemeClr val="tx1"/>
              </a:solidFill>
              <a:round/>
              <a:headEnd/>
              <a:tailEnd/>
            </a:ln>
            <a:effectLst/>
          </p:spPr>
          <p:txBody>
            <a:bodyPr/>
            <a:lstStyle/>
            <a:p>
              <a:endParaRPr lang="zh-CN" altLang="en-US"/>
            </a:p>
          </p:txBody>
        </p:sp>
        <p:sp>
          <p:nvSpPr>
            <p:cNvPr id="115756" name="Line 44"/>
            <p:cNvSpPr>
              <a:spLocks noChangeShapeType="1"/>
            </p:cNvSpPr>
            <p:nvPr/>
          </p:nvSpPr>
          <p:spPr bwMode="auto">
            <a:xfrm flipH="1">
              <a:off x="2653" y="1425"/>
              <a:ext cx="229" cy="191"/>
            </a:xfrm>
            <a:prstGeom prst="line">
              <a:avLst/>
            </a:prstGeom>
            <a:noFill/>
            <a:ln w="9525">
              <a:solidFill>
                <a:schemeClr val="tx1"/>
              </a:solidFill>
              <a:round/>
              <a:headEnd/>
              <a:tailEnd/>
            </a:ln>
            <a:effectLst/>
          </p:spPr>
          <p:txBody>
            <a:bodyPr/>
            <a:lstStyle/>
            <a:p>
              <a:endParaRPr lang="zh-CN" altLang="en-US"/>
            </a:p>
          </p:txBody>
        </p:sp>
        <p:sp>
          <p:nvSpPr>
            <p:cNvPr id="115757" name="Line 45"/>
            <p:cNvSpPr>
              <a:spLocks noChangeShapeType="1"/>
            </p:cNvSpPr>
            <p:nvPr/>
          </p:nvSpPr>
          <p:spPr bwMode="auto">
            <a:xfrm>
              <a:off x="3200" y="1425"/>
              <a:ext cx="270" cy="191"/>
            </a:xfrm>
            <a:prstGeom prst="line">
              <a:avLst/>
            </a:prstGeom>
            <a:noFill/>
            <a:ln w="9525">
              <a:solidFill>
                <a:schemeClr val="tx1"/>
              </a:solidFill>
              <a:round/>
              <a:headEnd/>
              <a:tailEnd/>
            </a:ln>
            <a:effectLst/>
          </p:spPr>
          <p:txBody>
            <a:bodyPr/>
            <a:lstStyle/>
            <a:p>
              <a:endParaRPr lang="zh-CN" altLang="en-US"/>
            </a:p>
          </p:txBody>
        </p:sp>
      </p:grpSp>
      <p:sp>
        <p:nvSpPr>
          <p:cNvPr id="115760" name="Rectangle 48"/>
          <p:cNvSpPr>
            <a:spLocks noGrp="1" noChangeArrowheads="1"/>
          </p:cNvSpPr>
          <p:nvPr>
            <p:ph type="title"/>
          </p:nvPr>
        </p:nvSpPr>
        <p:spPr/>
        <p:txBody>
          <a:bodyPr/>
          <a:lstStyle/>
          <a:p>
            <a:r>
              <a:rPr lang="zh-CN" altLang="en-US" sz="4400" smtClean="0"/>
              <a:t>更好的归并方法</a:t>
            </a:r>
          </a:p>
        </p:txBody>
      </p:sp>
      <p:sp>
        <p:nvSpPr>
          <p:cNvPr id="115759" name="Rectangle 47"/>
          <p:cNvSpPr>
            <a:spLocks noGrp="1" noChangeArrowheads="1"/>
          </p:cNvSpPr>
          <p:nvPr>
            <p:ph type="body" idx="4294967295"/>
          </p:nvPr>
        </p:nvSpPr>
        <p:spPr>
          <a:xfrm>
            <a:off x="971550" y="5084763"/>
            <a:ext cx="7210425" cy="1328737"/>
          </a:xfrm>
        </p:spPr>
        <p:txBody>
          <a:bodyPr/>
          <a:lstStyle/>
          <a:p>
            <a:pPr>
              <a:buFont typeface="Wingdings" pitchFamily="2" charset="2"/>
              <a:buNone/>
            </a:pPr>
            <a:r>
              <a:rPr lang="en-US" altLang="zh-CN" smtClean="0">
                <a:latin typeface="Times New Roman" pitchFamily="18" charset="0"/>
              </a:rPr>
              <a:t>(10+19)</a:t>
            </a:r>
            <a:r>
              <a:rPr lang="en-US" altLang="zh-CN" smtClean="0">
                <a:latin typeface="Times New Roman" pitchFamily="18" charset="0"/>
                <a:sym typeface="Symbol" pitchFamily="18" charset="2"/>
              </a:rPr>
              <a:t>4+(33+21+26)3+63</a:t>
            </a:r>
          </a:p>
          <a:p>
            <a:pPr>
              <a:buFont typeface="Wingdings" pitchFamily="2" charset="2"/>
              <a:buNone/>
            </a:pPr>
            <a:r>
              <a:rPr lang="en-US" altLang="zh-CN" smtClean="0">
                <a:latin typeface="Times New Roman" pitchFamily="18" charset="0"/>
                <a:sym typeface="Symbol" pitchFamily="18" charset="2"/>
              </a:rPr>
              <a:t>=116+240+63=419</a:t>
            </a:r>
          </a:p>
        </p:txBody>
      </p:sp>
      <p:sp>
        <p:nvSpPr>
          <p:cNvPr id="115761" name="Rectangle 49"/>
          <p:cNvSpPr>
            <a:spLocks noChangeArrowheads="1"/>
          </p:cNvSpPr>
          <p:nvPr/>
        </p:nvSpPr>
        <p:spPr bwMode="auto">
          <a:xfrm>
            <a:off x="684213" y="1773238"/>
            <a:ext cx="3024187" cy="1203325"/>
          </a:xfrm>
          <a:prstGeom prst="rect">
            <a:avLst/>
          </a:prstGeom>
          <a:noFill/>
          <a:ln w="9525">
            <a:noFill/>
            <a:miter lim="800000"/>
            <a:headEnd/>
            <a:tailEnd/>
          </a:ln>
          <a:effectLst/>
        </p:spPr>
        <p:txBody>
          <a:bodyPr>
            <a:spAutoFit/>
          </a:bodyPr>
          <a:lstStyle/>
          <a:p>
            <a:pPr>
              <a:lnSpc>
                <a:spcPct val="130000"/>
              </a:lnSpc>
            </a:pPr>
            <a:r>
              <a:rPr lang="en-US" altLang="zh-CN" sz="2800" b="1">
                <a:latin typeface="Times New Roman" pitchFamily="18" charset="0"/>
              </a:rPr>
              <a:t>Huffman</a:t>
            </a:r>
            <a:r>
              <a:rPr lang="zh-CN" altLang="en-US" sz="2800" b="1">
                <a:latin typeface="Times New Roman" pitchFamily="18" charset="0"/>
              </a:rPr>
              <a:t>树的算法</a:t>
            </a:r>
          </a:p>
          <a:p>
            <a:pPr>
              <a:lnSpc>
                <a:spcPct val="130000"/>
              </a:lnSpc>
            </a:pPr>
            <a:r>
              <a:rPr lang="zh-CN" altLang="en-US" sz="2800" b="1">
                <a:latin typeface="Times New Roman" pitchFamily="18" charset="0"/>
              </a:rPr>
              <a:t>时间</a:t>
            </a:r>
            <a:r>
              <a:rPr lang="en-US" altLang="zh-CN" sz="2800" b="1" i="1">
                <a:latin typeface="Times New Roman" pitchFamily="18" charset="0"/>
              </a:rPr>
              <a:t>O</a:t>
            </a:r>
            <a:r>
              <a:rPr lang="en-US" altLang="zh-CN" sz="2800" b="1">
                <a:latin typeface="Times New Roman" pitchFamily="18" charset="0"/>
              </a:rPr>
              <a:t>(</a:t>
            </a:r>
            <a:r>
              <a:rPr lang="en-US" altLang="zh-CN" sz="2800" b="1" i="1">
                <a:latin typeface="Times New Roman" pitchFamily="18" charset="0"/>
              </a:rPr>
              <a:t>n</a:t>
            </a:r>
            <a:r>
              <a:rPr lang="en-US" altLang="zh-CN" sz="2800" b="1">
                <a:latin typeface="Times New Roman" pitchFamily="18" charset="0"/>
              </a:rPr>
              <a:t>log</a:t>
            </a:r>
            <a:r>
              <a:rPr lang="en-US" altLang="zh-CN" sz="2800" b="1" i="1">
                <a:latin typeface="Times New Roman" pitchFamily="18" charset="0"/>
              </a:rPr>
              <a:t>n</a:t>
            </a:r>
            <a:r>
              <a:rPr lang="en-US" altLang="zh-CN" sz="2800" b="1">
                <a:latin typeface="Times New Roman" pitchFamily="18" charset="0"/>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0C6F72C3-6645-4F96-9CC4-D222DF8BB07A}" type="slidenum">
              <a:rPr lang="en-US" altLang="zh-CN"/>
              <a:pPr>
                <a:defRPr/>
              </a:pPr>
              <a:t>88</a:t>
            </a:fld>
            <a:endParaRPr lang="en-US" altLang="zh-CN"/>
          </a:p>
        </p:txBody>
      </p:sp>
      <p:sp>
        <p:nvSpPr>
          <p:cNvPr id="121859" name="Text Box 3"/>
          <p:cNvSpPr txBox="1">
            <a:spLocks noChangeArrowheads="1"/>
          </p:cNvSpPr>
          <p:nvPr/>
        </p:nvSpPr>
        <p:spPr bwMode="auto">
          <a:xfrm>
            <a:off x="539750" y="1700213"/>
            <a:ext cx="7940675" cy="4071937"/>
          </a:xfrm>
          <a:prstGeom prst="rect">
            <a:avLst/>
          </a:prstGeom>
          <a:noFill/>
          <a:ln w="9525">
            <a:noFill/>
            <a:miter lim="800000"/>
            <a:headEnd/>
            <a:tailEnd/>
          </a:ln>
          <a:effectLst/>
        </p:spPr>
        <p:txBody>
          <a:bodyPr>
            <a:spAutoFit/>
          </a:bodyPr>
          <a:lstStyle/>
          <a:p>
            <a:pPr>
              <a:lnSpc>
                <a:spcPct val="130000"/>
              </a:lnSpc>
            </a:pPr>
            <a:r>
              <a:rPr lang="zh-CN" altLang="en-US" sz="2400" b="1">
                <a:latin typeface="Times New Roman" pitchFamily="18" charset="0"/>
              </a:rPr>
              <a:t>无向连通带权图</a:t>
            </a:r>
            <a:r>
              <a:rPr lang="en-US" altLang="zh-CN" sz="2400" b="1" i="1">
                <a:latin typeface="Times New Roman" pitchFamily="18" charset="0"/>
              </a:rPr>
              <a:t>G</a:t>
            </a:r>
            <a:r>
              <a:rPr lang="en-US" altLang="zh-CN" sz="2400" b="1">
                <a:latin typeface="Times New Roman" pitchFamily="18" charset="0"/>
              </a:rPr>
              <a:t>=(</a:t>
            </a:r>
            <a:r>
              <a:rPr lang="en-US" altLang="zh-CN" sz="2400" b="1" i="1">
                <a:latin typeface="Times New Roman" pitchFamily="18" charset="0"/>
              </a:rPr>
              <a:t>V</a:t>
            </a:r>
            <a:r>
              <a:rPr lang="en-US" altLang="zh-CN" sz="2400" b="1">
                <a:latin typeface="Times New Roman" pitchFamily="18" charset="0"/>
              </a:rPr>
              <a:t>,</a:t>
            </a:r>
            <a:r>
              <a:rPr lang="en-US" altLang="zh-CN" sz="2400" b="1" i="1">
                <a:latin typeface="Times New Roman" pitchFamily="18" charset="0"/>
              </a:rPr>
              <a:t>E</a:t>
            </a:r>
            <a:r>
              <a:rPr lang="en-US" altLang="zh-CN" sz="2400" b="1">
                <a:latin typeface="Times New Roman" pitchFamily="18" charset="0"/>
              </a:rPr>
              <a:t>,</a:t>
            </a:r>
            <a:r>
              <a:rPr lang="en-US" altLang="zh-CN" sz="2400" b="1" i="1">
                <a:latin typeface="Times New Roman" pitchFamily="18" charset="0"/>
              </a:rPr>
              <a:t>W</a:t>
            </a:r>
            <a:r>
              <a:rPr lang="en-US" altLang="zh-CN" sz="2400" b="1">
                <a:latin typeface="Times New Roman" pitchFamily="18" charset="0"/>
              </a:rPr>
              <a:t>)</a:t>
            </a:r>
          </a:p>
          <a:p>
            <a:pPr>
              <a:lnSpc>
                <a:spcPct val="130000"/>
              </a:lnSpc>
            </a:pPr>
            <a:r>
              <a:rPr lang="zh-CN" altLang="en-US" sz="2400" b="1">
                <a:latin typeface="Times New Roman" pitchFamily="18" charset="0"/>
              </a:rPr>
              <a:t>使得</a:t>
            </a:r>
            <a:r>
              <a:rPr lang="en-US" altLang="zh-CN" sz="2400" b="1" i="1">
                <a:latin typeface="Times New Roman" pitchFamily="18" charset="0"/>
              </a:rPr>
              <a:t>W</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a:t>
            </a:r>
            <a:r>
              <a:rPr lang="zh-CN" altLang="en-US" sz="2400" b="1">
                <a:latin typeface="Times New Roman" pitchFamily="18" charset="0"/>
              </a:rPr>
              <a:t>最小的生成树</a:t>
            </a:r>
            <a:r>
              <a:rPr lang="en-US" altLang="zh-CN" sz="2400" b="1" i="1">
                <a:latin typeface="Times New Roman" pitchFamily="18" charset="0"/>
              </a:rPr>
              <a:t>T</a:t>
            </a:r>
          </a:p>
          <a:p>
            <a:pPr algn="just">
              <a:lnSpc>
                <a:spcPct val="130000"/>
              </a:lnSpc>
            </a:pPr>
            <a:endParaRPr lang="en-US" altLang="zh-CN" sz="2400" b="1">
              <a:latin typeface="Times New Roman" pitchFamily="18" charset="0"/>
            </a:endParaRPr>
          </a:p>
          <a:p>
            <a:pPr algn="just">
              <a:lnSpc>
                <a:spcPct val="120000"/>
              </a:lnSpc>
            </a:pPr>
            <a:r>
              <a:rPr lang="en-US" altLang="zh-CN" sz="2400" b="1">
                <a:latin typeface="Times New Roman" pitchFamily="18" charset="0"/>
              </a:rPr>
              <a:t> </a:t>
            </a:r>
            <a:r>
              <a:rPr lang="zh-CN" altLang="en-US" sz="2400" b="1">
                <a:latin typeface="Times New Roman" pitchFamily="18" charset="0"/>
              </a:rPr>
              <a:t>算法 </a:t>
            </a:r>
            <a:r>
              <a:rPr lang="en-US" altLang="zh-CN" sz="2400" b="1">
                <a:latin typeface="Times New Roman" pitchFamily="18" charset="0"/>
              </a:rPr>
              <a:t>Prim(</a:t>
            </a:r>
            <a:r>
              <a:rPr lang="en-US" altLang="zh-CN" sz="2400" b="1" i="1">
                <a:latin typeface="Times New Roman" pitchFamily="18" charset="0"/>
              </a:rPr>
              <a:t>G</a:t>
            </a:r>
            <a:r>
              <a:rPr lang="en-US" altLang="zh-CN" sz="2400" b="1">
                <a:latin typeface="Times New Roman" pitchFamily="18" charset="0"/>
              </a:rPr>
              <a:t>,</a:t>
            </a:r>
            <a:r>
              <a:rPr lang="en-US" altLang="zh-CN" sz="2400" b="1" i="1">
                <a:latin typeface="Times New Roman" pitchFamily="18" charset="0"/>
              </a:rPr>
              <a:t>E</a:t>
            </a:r>
            <a:r>
              <a:rPr lang="en-US" altLang="zh-CN" sz="2400" b="1">
                <a:latin typeface="Times New Roman" pitchFamily="18" charset="0"/>
              </a:rPr>
              <a:t>,</a:t>
            </a:r>
            <a:r>
              <a:rPr lang="en-US" altLang="zh-CN" sz="2400" b="1" i="1">
                <a:latin typeface="Times New Roman" pitchFamily="18" charset="0"/>
              </a:rPr>
              <a:t>W</a:t>
            </a:r>
            <a:r>
              <a:rPr lang="en-US" altLang="zh-CN" sz="2400" b="1">
                <a:latin typeface="Times New Roman" pitchFamily="18" charset="0"/>
              </a:rPr>
              <a:t>)</a:t>
            </a:r>
          </a:p>
          <a:p>
            <a:pPr algn="just">
              <a:lnSpc>
                <a:spcPct val="120000"/>
              </a:lnSpc>
            </a:pPr>
            <a:r>
              <a:rPr lang="en-US" altLang="zh-CN" sz="2400" b="1">
                <a:latin typeface="Times New Roman" pitchFamily="18" charset="0"/>
              </a:rPr>
              <a:t>  1</a:t>
            </a:r>
            <a:r>
              <a:rPr lang="zh-CN" altLang="en-US" sz="2400" b="1">
                <a:latin typeface="Times New Roman" pitchFamily="18" charset="0"/>
              </a:rPr>
              <a:t>．</a:t>
            </a:r>
            <a:r>
              <a:rPr lang="en-US" altLang="zh-CN" sz="2400" b="1" i="1">
                <a:latin typeface="Times New Roman" pitchFamily="18" charset="0"/>
              </a:rPr>
              <a:t>S</a:t>
            </a:r>
            <a:r>
              <a:rPr lang="en-US" altLang="zh-CN" sz="2400" b="1">
                <a:latin typeface="Times New Roman" pitchFamily="18" charset="0"/>
                <a:sym typeface="Symbol" pitchFamily="18" charset="2"/>
              </a:rPr>
              <a:t></a:t>
            </a:r>
            <a:r>
              <a:rPr lang="en-US" altLang="zh-CN" sz="2400" b="1">
                <a:latin typeface="Times New Roman" pitchFamily="18" charset="0"/>
              </a:rPr>
              <a:t>{1}</a:t>
            </a:r>
          </a:p>
          <a:p>
            <a:pPr algn="just">
              <a:lnSpc>
                <a:spcPct val="120000"/>
              </a:lnSpc>
            </a:pPr>
            <a:r>
              <a:rPr lang="en-US" altLang="zh-CN" sz="2400" b="1">
                <a:latin typeface="Times New Roman" pitchFamily="18" charset="0"/>
              </a:rPr>
              <a:t>  2</a:t>
            </a:r>
            <a:r>
              <a:rPr lang="zh-CN" altLang="en-US" sz="2400" b="1">
                <a:latin typeface="Times New Roman" pitchFamily="18" charset="0"/>
              </a:rPr>
              <a:t>．</a:t>
            </a:r>
            <a:r>
              <a:rPr lang="en-US" altLang="zh-CN" sz="2400" b="1">
                <a:latin typeface="Times New Roman" pitchFamily="18" charset="0"/>
              </a:rPr>
              <a:t>while </a:t>
            </a:r>
            <a:r>
              <a:rPr lang="en-US" altLang="zh-CN" sz="2400" b="1" i="1">
                <a:latin typeface="Times New Roman" pitchFamily="18" charset="0"/>
              </a:rPr>
              <a:t>V</a:t>
            </a:r>
            <a:r>
              <a:rPr lang="en-US" altLang="zh-CN" sz="2400" b="1" i="1">
                <a:latin typeface="Times New Roman" pitchFamily="18" charset="0"/>
                <a:sym typeface="Symbol" pitchFamily="18" charset="2"/>
              </a:rPr>
              <a:t></a:t>
            </a:r>
            <a:r>
              <a:rPr lang="en-US" altLang="zh-CN" sz="2400" b="1" i="1">
                <a:latin typeface="Times New Roman" pitchFamily="18" charset="0"/>
              </a:rPr>
              <a:t>S </a:t>
            </a:r>
            <a:r>
              <a:rPr lang="en-US" altLang="zh-CN" sz="2400" b="1">
                <a:latin typeface="Times New Roman" pitchFamily="18" charset="0"/>
                <a:sym typeface="Symbol" pitchFamily="18" charset="2"/>
              </a:rPr>
              <a:t> </a:t>
            </a:r>
            <a:r>
              <a:rPr lang="en-US" altLang="zh-CN" sz="2400" b="1">
                <a:latin typeface="Times New Roman" pitchFamily="18" charset="0"/>
              </a:rPr>
              <a:t> do</a:t>
            </a:r>
          </a:p>
          <a:p>
            <a:pPr algn="just">
              <a:lnSpc>
                <a:spcPct val="120000"/>
              </a:lnSpc>
            </a:pPr>
            <a:r>
              <a:rPr lang="en-US" altLang="zh-CN" sz="2400" b="1">
                <a:latin typeface="Times New Roman" pitchFamily="18" charset="0"/>
              </a:rPr>
              <a:t>  3</a:t>
            </a:r>
            <a:r>
              <a:rPr lang="zh-CN" altLang="en-US" sz="2400" b="1">
                <a:latin typeface="Times New Roman" pitchFamily="18" charset="0"/>
              </a:rPr>
              <a:t>．  从</a:t>
            </a:r>
            <a:r>
              <a:rPr lang="en-US" altLang="zh-CN" sz="2400" b="1" i="1">
                <a:latin typeface="Times New Roman" pitchFamily="18" charset="0"/>
              </a:rPr>
              <a:t>V</a:t>
            </a:r>
            <a:r>
              <a:rPr lang="en-US" altLang="zh-CN" sz="2400" b="1">
                <a:latin typeface="Times New Roman" pitchFamily="18" charset="0"/>
                <a:sym typeface="Symbol" pitchFamily="18" charset="2"/>
              </a:rPr>
              <a:t></a:t>
            </a:r>
            <a:r>
              <a:rPr lang="en-US" altLang="zh-CN" sz="2400" b="1" i="1">
                <a:latin typeface="Times New Roman" pitchFamily="18" charset="0"/>
              </a:rPr>
              <a:t>S</a:t>
            </a:r>
            <a:r>
              <a:rPr lang="zh-CN" altLang="en-US" sz="2400" b="1">
                <a:latin typeface="Times New Roman" pitchFamily="18" charset="0"/>
              </a:rPr>
              <a:t>中选择 </a:t>
            </a:r>
            <a:r>
              <a:rPr lang="en-US" altLang="zh-CN" sz="2400" b="1" i="1">
                <a:latin typeface="Times New Roman" pitchFamily="18" charset="0"/>
              </a:rPr>
              <a:t>j </a:t>
            </a:r>
            <a:r>
              <a:rPr lang="zh-CN" altLang="en-US" sz="2400" b="1">
                <a:latin typeface="Times New Roman" pitchFamily="18" charset="0"/>
              </a:rPr>
              <a:t>使得 </a:t>
            </a:r>
            <a:r>
              <a:rPr lang="en-US" altLang="zh-CN" sz="2400" b="1" i="1">
                <a:latin typeface="Times New Roman" pitchFamily="18" charset="0"/>
              </a:rPr>
              <a:t>j </a:t>
            </a:r>
            <a:r>
              <a:rPr lang="zh-CN" altLang="en-US" sz="2400" b="1">
                <a:latin typeface="Times New Roman" pitchFamily="18" charset="0"/>
              </a:rPr>
              <a:t>到 </a:t>
            </a:r>
            <a:r>
              <a:rPr lang="en-US" altLang="zh-CN" sz="2400" b="1" i="1">
                <a:latin typeface="Times New Roman" pitchFamily="18" charset="0"/>
              </a:rPr>
              <a:t>S </a:t>
            </a:r>
            <a:r>
              <a:rPr lang="zh-CN" altLang="en-US" sz="2400" b="1">
                <a:latin typeface="Times New Roman" pitchFamily="18" charset="0"/>
              </a:rPr>
              <a:t>中顶点的边权最小</a:t>
            </a:r>
          </a:p>
          <a:p>
            <a:pPr algn="just">
              <a:lnSpc>
                <a:spcPct val="120000"/>
              </a:lnSpc>
            </a:pPr>
            <a:r>
              <a:rPr lang="zh-CN" altLang="en-US" sz="2400" b="1">
                <a:latin typeface="Times New Roman" pitchFamily="18" charset="0"/>
              </a:rPr>
              <a:t>  </a:t>
            </a:r>
            <a:r>
              <a:rPr lang="en-US" altLang="zh-CN" sz="2400" b="1">
                <a:latin typeface="Times New Roman" pitchFamily="18" charset="0"/>
              </a:rPr>
              <a:t>4</a:t>
            </a:r>
            <a:r>
              <a:rPr lang="zh-CN" altLang="en-US" sz="2400" b="1">
                <a:latin typeface="Times New Roman" pitchFamily="18" charset="0"/>
              </a:rPr>
              <a:t>．  </a:t>
            </a:r>
            <a:r>
              <a:rPr lang="en-US" altLang="zh-CN" sz="2400" b="1" i="1">
                <a:latin typeface="Times New Roman" pitchFamily="18" charset="0"/>
              </a:rPr>
              <a:t>S</a:t>
            </a:r>
            <a:r>
              <a:rPr lang="en-US" altLang="zh-CN" sz="2400" b="1">
                <a:latin typeface="Times New Roman" pitchFamily="18" charset="0"/>
                <a:sym typeface="Symbol" pitchFamily="18" charset="2"/>
              </a:rPr>
              <a:t></a:t>
            </a:r>
            <a:r>
              <a:rPr lang="en-US" altLang="zh-CN" sz="2400" b="1" i="1">
                <a:latin typeface="Times New Roman" pitchFamily="18" charset="0"/>
              </a:rPr>
              <a:t>S</a:t>
            </a:r>
            <a:r>
              <a:rPr lang="en-US" altLang="zh-CN" sz="2400" b="1">
                <a:latin typeface="Times New Roman" pitchFamily="18" charset="0"/>
                <a:sym typeface="Symbol" pitchFamily="18" charset="2"/>
              </a:rPr>
              <a:t></a:t>
            </a:r>
            <a:r>
              <a:rPr lang="en-US" altLang="zh-CN" sz="2400" b="1">
                <a:latin typeface="Times New Roman" pitchFamily="18" charset="0"/>
              </a:rPr>
              <a:t>{</a:t>
            </a:r>
            <a:r>
              <a:rPr lang="en-US" altLang="zh-CN" sz="2400" b="1" i="1">
                <a:latin typeface="Times New Roman" pitchFamily="18" charset="0"/>
              </a:rPr>
              <a:t>j</a:t>
            </a:r>
            <a:r>
              <a:rPr lang="en-US" altLang="zh-CN" sz="2400" b="1">
                <a:latin typeface="Times New Roman" pitchFamily="18" charset="0"/>
              </a:rPr>
              <a:t>} </a:t>
            </a:r>
            <a:r>
              <a:rPr lang="en-US" altLang="zh-CN" sz="2400">
                <a:latin typeface="Arial"/>
                <a:cs typeface="Times New Roman" pitchFamily="18" charset="0"/>
              </a:rPr>
              <a:t> </a:t>
            </a:r>
            <a:endParaRPr lang="en-US" altLang="zh-CN" sz="2400">
              <a:latin typeface="Times New Roman" pitchFamily="18" charset="0"/>
              <a:cs typeface="Times New Roman" pitchFamily="18" charset="0"/>
            </a:endParaRPr>
          </a:p>
          <a:p>
            <a:endParaRPr lang="zh-CN" altLang="en-US" sz="2400">
              <a:latin typeface="Arial" charset="0"/>
            </a:endParaRPr>
          </a:p>
        </p:txBody>
      </p:sp>
      <p:sp>
        <p:nvSpPr>
          <p:cNvPr id="121861" name="Rectangle 5"/>
          <p:cNvSpPr>
            <a:spLocks noGrp="1" noChangeArrowheads="1"/>
          </p:cNvSpPr>
          <p:nvPr>
            <p:ph type="title"/>
          </p:nvPr>
        </p:nvSpPr>
        <p:spPr/>
        <p:txBody>
          <a:bodyPr/>
          <a:lstStyle/>
          <a:p>
            <a:r>
              <a:rPr lang="zh-CN" altLang="en-US" sz="4400" smtClean="0"/>
              <a:t>应用：最小生成树</a:t>
            </a:r>
            <a:r>
              <a:rPr lang="en-US" altLang="zh-CN" sz="4400" smtClean="0"/>
              <a:t>Prim</a:t>
            </a:r>
            <a:r>
              <a:rPr lang="zh-CN" altLang="en-US" sz="4400" smtClean="0"/>
              <a:t>算法</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
          <p:cNvSpPr>
            <a:spLocks noGrp="1" noChangeArrowheads="1"/>
          </p:cNvSpPr>
          <p:nvPr>
            <p:ph type="sldNum" sz="quarter" idx="12"/>
          </p:nvPr>
        </p:nvSpPr>
        <p:spPr>
          <a:ln/>
        </p:spPr>
        <p:txBody>
          <a:bodyPr/>
          <a:lstStyle/>
          <a:p>
            <a:pPr>
              <a:defRPr/>
            </a:pPr>
            <a:fld id="{4A389526-2CB8-45C8-AA49-C4B00964BC4D}" type="slidenum">
              <a:rPr lang="en-US" altLang="zh-CN"/>
              <a:pPr>
                <a:defRPr/>
              </a:pPr>
              <a:t>89</a:t>
            </a:fld>
            <a:endParaRPr lang="en-US" altLang="zh-CN"/>
          </a:p>
        </p:txBody>
      </p:sp>
      <p:grpSp>
        <p:nvGrpSpPr>
          <p:cNvPr id="2" name="Group 3"/>
          <p:cNvGrpSpPr>
            <a:grpSpLocks/>
          </p:cNvGrpSpPr>
          <p:nvPr/>
        </p:nvGrpSpPr>
        <p:grpSpPr bwMode="auto">
          <a:xfrm>
            <a:off x="611188" y="2133600"/>
            <a:ext cx="3455987" cy="3384550"/>
            <a:chOff x="385" y="1117"/>
            <a:chExt cx="2177" cy="2132"/>
          </a:xfrm>
        </p:grpSpPr>
        <p:grpSp>
          <p:nvGrpSpPr>
            <p:cNvPr id="3" name="Group 4"/>
            <p:cNvGrpSpPr>
              <a:grpSpLocks/>
            </p:cNvGrpSpPr>
            <p:nvPr/>
          </p:nvGrpSpPr>
          <p:grpSpPr bwMode="auto">
            <a:xfrm>
              <a:off x="385" y="1117"/>
              <a:ext cx="2177" cy="2009"/>
              <a:chOff x="476" y="1026"/>
              <a:chExt cx="1270" cy="1179"/>
            </a:xfrm>
          </p:grpSpPr>
          <p:sp>
            <p:nvSpPr>
              <p:cNvPr id="123909" name="Line 5"/>
              <p:cNvSpPr>
                <a:spLocks noChangeShapeType="1"/>
              </p:cNvSpPr>
              <p:nvPr/>
            </p:nvSpPr>
            <p:spPr bwMode="auto">
              <a:xfrm flipH="1">
                <a:off x="703" y="1207"/>
                <a:ext cx="272" cy="273"/>
              </a:xfrm>
              <a:prstGeom prst="line">
                <a:avLst/>
              </a:prstGeom>
              <a:noFill/>
              <a:ln w="28575">
                <a:solidFill>
                  <a:schemeClr val="tx1"/>
                </a:solidFill>
                <a:round/>
                <a:headEnd/>
                <a:tailEnd/>
              </a:ln>
              <a:effectLst/>
            </p:spPr>
            <p:txBody>
              <a:bodyPr/>
              <a:lstStyle/>
              <a:p>
                <a:endParaRPr lang="zh-CN" altLang="en-US"/>
              </a:p>
            </p:txBody>
          </p:sp>
          <p:sp>
            <p:nvSpPr>
              <p:cNvPr id="123910" name="Line 6"/>
              <p:cNvSpPr>
                <a:spLocks noChangeShapeType="1"/>
              </p:cNvSpPr>
              <p:nvPr/>
            </p:nvSpPr>
            <p:spPr bwMode="auto">
              <a:xfrm>
                <a:off x="657" y="1752"/>
                <a:ext cx="136" cy="181"/>
              </a:xfrm>
              <a:prstGeom prst="line">
                <a:avLst/>
              </a:prstGeom>
              <a:noFill/>
              <a:ln w="28575">
                <a:solidFill>
                  <a:schemeClr val="tx1"/>
                </a:solidFill>
                <a:round/>
                <a:headEnd/>
                <a:tailEnd/>
              </a:ln>
              <a:effectLst/>
            </p:spPr>
            <p:txBody>
              <a:bodyPr/>
              <a:lstStyle/>
              <a:p>
                <a:endParaRPr lang="zh-CN" altLang="en-US"/>
              </a:p>
            </p:txBody>
          </p:sp>
          <p:sp>
            <p:nvSpPr>
              <p:cNvPr id="123911" name="Line 7"/>
              <p:cNvSpPr>
                <a:spLocks noChangeShapeType="1"/>
              </p:cNvSpPr>
              <p:nvPr/>
            </p:nvSpPr>
            <p:spPr bwMode="auto">
              <a:xfrm>
                <a:off x="748" y="1616"/>
                <a:ext cx="272" cy="0"/>
              </a:xfrm>
              <a:prstGeom prst="line">
                <a:avLst/>
              </a:prstGeom>
              <a:noFill/>
              <a:ln w="28575">
                <a:solidFill>
                  <a:schemeClr val="tx1"/>
                </a:solidFill>
                <a:round/>
                <a:headEnd/>
                <a:tailEnd/>
              </a:ln>
              <a:effectLst/>
            </p:spPr>
            <p:txBody>
              <a:bodyPr/>
              <a:lstStyle/>
              <a:p>
                <a:endParaRPr lang="zh-CN" altLang="en-US"/>
              </a:p>
            </p:txBody>
          </p:sp>
          <p:sp>
            <p:nvSpPr>
              <p:cNvPr id="123912" name="Line 8"/>
              <p:cNvSpPr>
                <a:spLocks noChangeShapeType="1"/>
              </p:cNvSpPr>
              <p:nvPr/>
            </p:nvSpPr>
            <p:spPr bwMode="auto">
              <a:xfrm>
                <a:off x="1111" y="1298"/>
                <a:ext cx="0" cy="182"/>
              </a:xfrm>
              <a:prstGeom prst="line">
                <a:avLst/>
              </a:prstGeom>
              <a:noFill/>
              <a:ln w="28575">
                <a:solidFill>
                  <a:schemeClr val="tx1"/>
                </a:solidFill>
                <a:round/>
                <a:headEnd/>
                <a:tailEnd/>
              </a:ln>
              <a:effectLst/>
            </p:spPr>
            <p:txBody>
              <a:bodyPr/>
              <a:lstStyle/>
              <a:p>
                <a:endParaRPr lang="zh-CN" altLang="en-US"/>
              </a:p>
            </p:txBody>
          </p:sp>
          <p:sp>
            <p:nvSpPr>
              <p:cNvPr id="123913" name="Line 9"/>
              <p:cNvSpPr>
                <a:spLocks noChangeShapeType="1"/>
              </p:cNvSpPr>
              <p:nvPr/>
            </p:nvSpPr>
            <p:spPr bwMode="auto">
              <a:xfrm flipH="1">
                <a:off x="884" y="1706"/>
                <a:ext cx="136" cy="227"/>
              </a:xfrm>
              <a:prstGeom prst="line">
                <a:avLst/>
              </a:prstGeom>
              <a:noFill/>
              <a:ln w="28575">
                <a:solidFill>
                  <a:schemeClr val="tx1"/>
                </a:solidFill>
                <a:round/>
                <a:headEnd/>
                <a:tailEnd/>
              </a:ln>
              <a:effectLst/>
            </p:spPr>
            <p:txBody>
              <a:bodyPr/>
              <a:lstStyle/>
              <a:p>
                <a:endParaRPr lang="zh-CN" altLang="en-US"/>
              </a:p>
            </p:txBody>
          </p:sp>
          <p:sp>
            <p:nvSpPr>
              <p:cNvPr id="123914" name="Line 10"/>
              <p:cNvSpPr>
                <a:spLocks noChangeShapeType="1"/>
              </p:cNvSpPr>
              <p:nvPr/>
            </p:nvSpPr>
            <p:spPr bwMode="auto">
              <a:xfrm>
                <a:off x="1247" y="1616"/>
                <a:ext cx="227" cy="0"/>
              </a:xfrm>
              <a:prstGeom prst="line">
                <a:avLst/>
              </a:prstGeom>
              <a:noFill/>
              <a:ln w="28575">
                <a:solidFill>
                  <a:schemeClr val="tx1"/>
                </a:solidFill>
                <a:round/>
                <a:headEnd/>
                <a:tailEnd/>
              </a:ln>
              <a:effectLst/>
            </p:spPr>
            <p:txBody>
              <a:bodyPr/>
              <a:lstStyle/>
              <a:p>
                <a:endParaRPr lang="zh-CN" altLang="en-US"/>
              </a:p>
            </p:txBody>
          </p:sp>
          <p:sp>
            <p:nvSpPr>
              <p:cNvPr id="123915" name="Line 11"/>
              <p:cNvSpPr>
                <a:spLocks noChangeShapeType="1"/>
              </p:cNvSpPr>
              <p:nvPr/>
            </p:nvSpPr>
            <p:spPr bwMode="auto">
              <a:xfrm>
                <a:off x="1156" y="1752"/>
                <a:ext cx="136" cy="181"/>
              </a:xfrm>
              <a:prstGeom prst="line">
                <a:avLst/>
              </a:prstGeom>
              <a:noFill/>
              <a:ln w="28575">
                <a:solidFill>
                  <a:schemeClr val="tx1"/>
                </a:solidFill>
                <a:round/>
                <a:headEnd/>
                <a:tailEnd/>
              </a:ln>
              <a:effectLst/>
            </p:spPr>
            <p:txBody>
              <a:bodyPr/>
              <a:lstStyle/>
              <a:p>
                <a:endParaRPr lang="zh-CN" altLang="en-US"/>
              </a:p>
            </p:txBody>
          </p:sp>
          <p:sp>
            <p:nvSpPr>
              <p:cNvPr id="123916" name="Line 12"/>
              <p:cNvSpPr>
                <a:spLocks noChangeShapeType="1"/>
              </p:cNvSpPr>
              <p:nvPr/>
            </p:nvSpPr>
            <p:spPr bwMode="auto">
              <a:xfrm>
                <a:off x="975" y="2115"/>
                <a:ext cx="272" cy="0"/>
              </a:xfrm>
              <a:prstGeom prst="line">
                <a:avLst/>
              </a:prstGeom>
              <a:noFill/>
              <a:ln w="28575">
                <a:solidFill>
                  <a:schemeClr val="tx1"/>
                </a:solidFill>
                <a:round/>
                <a:headEnd/>
                <a:tailEnd/>
              </a:ln>
              <a:effectLst/>
            </p:spPr>
            <p:txBody>
              <a:bodyPr/>
              <a:lstStyle/>
              <a:p>
                <a:endParaRPr lang="zh-CN" altLang="en-US"/>
              </a:p>
            </p:txBody>
          </p:sp>
          <p:sp>
            <p:nvSpPr>
              <p:cNvPr id="123917" name="Line 13"/>
              <p:cNvSpPr>
                <a:spLocks noChangeShapeType="1"/>
              </p:cNvSpPr>
              <p:nvPr/>
            </p:nvSpPr>
            <p:spPr bwMode="auto">
              <a:xfrm flipH="1">
                <a:off x="1474" y="1752"/>
                <a:ext cx="91" cy="181"/>
              </a:xfrm>
              <a:prstGeom prst="line">
                <a:avLst/>
              </a:prstGeom>
              <a:noFill/>
              <a:ln w="28575">
                <a:solidFill>
                  <a:schemeClr val="tx1"/>
                </a:solidFill>
                <a:round/>
                <a:headEnd/>
                <a:tailEnd/>
              </a:ln>
              <a:effectLst/>
            </p:spPr>
            <p:txBody>
              <a:bodyPr/>
              <a:lstStyle/>
              <a:p>
                <a:endParaRPr lang="zh-CN" altLang="en-US"/>
              </a:p>
            </p:txBody>
          </p:sp>
          <p:sp>
            <p:nvSpPr>
              <p:cNvPr id="123918" name="Line 14"/>
              <p:cNvSpPr>
                <a:spLocks noChangeShapeType="1"/>
              </p:cNvSpPr>
              <p:nvPr/>
            </p:nvSpPr>
            <p:spPr bwMode="auto">
              <a:xfrm>
                <a:off x="1202" y="1207"/>
                <a:ext cx="317" cy="273"/>
              </a:xfrm>
              <a:prstGeom prst="line">
                <a:avLst/>
              </a:prstGeom>
              <a:noFill/>
              <a:ln w="28575">
                <a:solidFill>
                  <a:schemeClr val="tx1"/>
                </a:solidFill>
                <a:round/>
                <a:headEnd/>
                <a:tailEnd/>
              </a:ln>
              <a:effectLst/>
            </p:spPr>
            <p:txBody>
              <a:bodyPr/>
              <a:lstStyle/>
              <a:p>
                <a:endParaRPr lang="zh-CN" altLang="en-US"/>
              </a:p>
            </p:txBody>
          </p:sp>
          <p:sp>
            <p:nvSpPr>
              <p:cNvPr id="123919" name="Oval 15"/>
              <p:cNvSpPr>
                <a:spLocks noChangeArrowheads="1"/>
              </p:cNvSpPr>
              <p:nvPr/>
            </p:nvSpPr>
            <p:spPr bwMode="auto">
              <a:xfrm>
                <a:off x="975" y="1026"/>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1</a:t>
                </a:r>
              </a:p>
            </p:txBody>
          </p:sp>
          <p:sp>
            <p:nvSpPr>
              <p:cNvPr id="123920" name="Oval 16"/>
              <p:cNvSpPr>
                <a:spLocks noChangeArrowheads="1"/>
              </p:cNvSpPr>
              <p:nvPr/>
            </p:nvSpPr>
            <p:spPr bwMode="auto">
              <a:xfrm>
                <a:off x="476" y="1480"/>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2</a:t>
                </a:r>
              </a:p>
            </p:txBody>
          </p:sp>
          <p:sp>
            <p:nvSpPr>
              <p:cNvPr id="123921" name="Oval 17"/>
              <p:cNvSpPr>
                <a:spLocks noChangeArrowheads="1"/>
              </p:cNvSpPr>
              <p:nvPr/>
            </p:nvSpPr>
            <p:spPr bwMode="auto">
              <a:xfrm>
                <a:off x="1474" y="1480"/>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4</a:t>
                </a:r>
              </a:p>
            </p:txBody>
          </p:sp>
          <p:sp>
            <p:nvSpPr>
              <p:cNvPr id="123922" name="Oval 18"/>
              <p:cNvSpPr>
                <a:spLocks noChangeArrowheads="1"/>
              </p:cNvSpPr>
              <p:nvPr/>
            </p:nvSpPr>
            <p:spPr bwMode="auto">
              <a:xfrm>
                <a:off x="975" y="1480"/>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3</a:t>
                </a:r>
              </a:p>
            </p:txBody>
          </p:sp>
          <p:sp>
            <p:nvSpPr>
              <p:cNvPr id="123923" name="Oval 19"/>
              <p:cNvSpPr>
                <a:spLocks noChangeArrowheads="1"/>
              </p:cNvSpPr>
              <p:nvPr/>
            </p:nvSpPr>
            <p:spPr bwMode="auto">
              <a:xfrm>
                <a:off x="703" y="1933"/>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5</a:t>
                </a:r>
              </a:p>
            </p:txBody>
          </p:sp>
          <p:sp>
            <p:nvSpPr>
              <p:cNvPr id="123924" name="Oval 20"/>
              <p:cNvSpPr>
                <a:spLocks noChangeArrowheads="1"/>
              </p:cNvSpPr>
              <p:nvPr/>
            </p:nvSpPr>
            <p:spPr bwMode="auto">
              <a:xfrm>
                <a:off x="1247" y="1933"/>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6</a:t>
                </a:r>
              </a:p>
            </p:txBody>
          </p:sp>
        </p:grpSp>
        <p:sp>
          <p:nvSpPr>
            <p:cNvPr id="123925" name="Text Box 21"/>
            <p:cNvSpPr txBox="1">
              <a:spLocks noChangeArrowheads="1"/>
            </p:cNvSpPr>
            <p:nvPr/>
          </p:nvSpPr>
          <p:spPr bwMode="auto">
            <a:xfrm>
              <a:off x="752" y="1509"/>
              <a:ext cx="223" cy="288"/>
            </a:xfrm>
            <a:prstGeom prst="rect">
              <a:avLst/>
            </a:prstGeom>
            <a:noFill/>
            <a:ln w="9525">
              <a:noFill/>
              <a:miter lim="800000"/>
              <a:headEnd/>
              <a:tailEnd/>
            </a:ln>
            <a:effectLst/>
          </p:spPr>
          <p:txBody>
            <a:bodyPr wrap="none">
              <a:spAutoFit/>
            </a:bodyPr>
            <a:lstStyle/>
            <a:p>
              <a:r>
                <a:rPr lang="en-US" altLang="zh-CN" sz="2400">
                  <a:latin typeface="Arial" charset="0"/>
                </a:rPr>
                <a:t>6</a:t>
              </a:r>
            </a:p>
          </p:txBody>
        </p:sp>
        <p:sp>
          <p:nvSpPr>
            <p:cNvPr id="123926" name="Text Box 22"/>
            <p:cNvSpPr txBox="1">
              <a:spLocks noChangeArrowheads="1"/>
            </p:cNvSpPr>
            <p:nvPr/>
          </p:nvSpPr>
          <p:spPr bwMode="auto">
            <a:xfrm>
              <a:off x="1432" y="1600"/>
              <a:ext cx="223" cy="288"/>
            </a:xfrm>
            <a:prstGeom prst="rect">
              <a:avLst/>
            </a:prstGeom>
            <a:noFill/>
            <a:ln w="9525">
              <a:noFill/>
              <a:miter lim="800000"/>
              <a:headEnd/>
              <a:tailEnd/>
            </a:ln>
            <a:effectLst/>
          </p:spPr>
          <p:txBody>
            <a:bodyPr wrap="none">
              <a:spAutoFit/>
            </a:bodyPr>
            <a:lstStyle/>
            <a:p>
              <a:r>
                <a:rPr lang="en-US" altLang="zh-CN" sz="2400">
                  <a:latin typeface="Arial" charset="0"/>
                </a:rPr>
                <a:t>1</a:t>
              </a:r>
            </a:p>
          </p:txBody>
        </p:sp>
        <p:sp>
          <p:nvSpPr>
            <p:cNvPr id="123927" name="Text Box 23"/>
            <p:cNvSpPr txBox="1">
              <a:spLocks noChangeArrowheads="1"/>
            </p:cNvSpPr>
            <p:nvPr/>
          </p:nvSpPr>
          <p:spPr bwMode="auto">
            <a:xfrm>
              <a:off x="1863" y="1418"/>
              <a:ext cx="222" cy="288"/>
            </a:xfrm>
            <a:prstGeom prst="rect">
              <a:avLst/>
            </a:prstGeom>
            <a:noFill/>
            <a:ln w="9525">
              <a:noFill/>
              <a:miter lim="800000"/>
              <a:headEnd/>
              <a:tailEnd/>
            </a:ln>
            <a:effectLst/>
          </p:spPr>
          <p:txBody>
            <a:bodyPr wrap="none">
              <a:spAutoFit/>
            </a:bodyPr>
            <a:lstStyle/>
            <a:p>
              <a:r>
                <a:rPr lang="en-US" altLang="zh-CN" sz="2400">
                  <a:latin typeface="Arial" charset="0"/>
                </a:rPr>
                <a:t>5</a:t>
              </a:r>
            </a:p>
          </p:txBody>
        </p:sp>
        <p:sp>
          <p:nvSpPr>
            <p:cNvPr id="123928" name="Text Box 24"/>
            <p:cNvSpPr txBox="1">
              <a:spLocks noChangeArrowheads="1"/>
            </p:cNvSpPr>
            <p:nvPr/>
          </p:nvSpPr>
          <p:spPr bwMode="auto">
            <a:xfrm>
              <a:off x="851" y="1872"/>
              <a:ext cx="223" cy="288"/>
            </a:xfrm>
            <a:prstGeom prst="rect">
              <a:avLst/>
            </a:prstGeom>
            <a:noFill/>
            <a:ln w="9525">
              <a:noFill/>
              <a:miter lim="800000"/>
              <a:headEnd/>
              <a:tailEnd/>
            </a:ln>
            <a:effectLst/>
          </p:spPr>
          <p:txBody>
            <a:bodyPr wrap="none">
              <a:spAutoFit/>
            </a:bodyPr>
            <a:lstStyle/>
            <a:p>
              <a:r>
                <a:rPr lang="en-US" altLang="zh-CN" sz="2400">
                  <a:latin typeface="Arial" charset="0"/>
                </a:rPr>
                <a:t>5</a:t>
              </a:r>
            </a:p>
          </p:txBody>
        </p:sp>
        <p:sp>
          <p:nvSpPr>
            <p:cNvPr id="123929" name="Text Box 25"/>
            <p:cNvSpPr txBox="1">
              <a:spLocks noChangeArrowheads="1"/>
            </p:cNvSpPr>
            <p:nvPr/>
          </p:nvSpPr>
          <p:spPr bwMode="auto">
            <a:xfrm>
              <a:off x="975" y="2327"/>
              <a:ext cx="223" cy="287"/>
            </a:xfrm>
            <a:prstGeom prst="rect">
              <a:avLst/>
            </a:prstGeom>
            <a:noFill/>
            <a:ln w="9525">
              <a:noFill/>
              <a:miter lim="800000"/>
              <a:headEnd/>
              <a:tailEnd/>
            </a:ln>
            <a:effectLst/>
          </p:spPr>
          <p:txBody>
            <a:bodyPr wrap="none">
              <a:spAutoFit/>
            </a:bodyPr>
            <a:lstStyle/>
            <a:p>
              <a:r>
                <a:rPr lang="en-US" altLang="zh-CN" sz="2400">
                  <a:latin typeface="Arial" charset="0"/>
                </a:rPr>
                <a:t>6</a:t>
              </a:r>
            </a:p>
          </p:txBody>
        </p:sp>
        <p:sp>
          <p:nvSpPr>
            <p:cNvPr id="123930" name="Text Box 26"/>
            <p:cNvSpPr txBox="1">
              <a:spLocks noChangeArrowheads="1"/>
            </p:cNvSpPr>
            <p:nvPr/>
          </p:nvSpPr>
          <p:spPr bwMode="auto">
            <a:xfrm>
              <a:off x="616" y="2462"/>
              <a:ext cx="223" cy="288"/>
            </a:xfrm>
            <a:prstGeom prst="rect">
              <a:avLst/>
            </a:prstGeom>
            <a:noFill/>
            <a:ln w="9525">
              <a:noFill/>
              <a:miter lim="800000"/>
              <a:headEnd/>
              <a:tailEnd/>
            </a:ln>
            <a:effectLst/>
          </p:spPr>
          <p:txBody>
            <a:bodyPr wrap="none">
              <a:spAutoFit/>
            </a:bodyPr>
            <a:lstStyle/>
            <a:p>
              <a:r>
                <a:rPr lang="en-US" altLang="zh-CN" sz="2400">
                  <a:latin typeface="Arial" charset="0"/>
                </a:rPr>
                <a:t>3</a:t>
              </a:r>
            </a:p>
          </p:txBody>
        </p:sp>
        <p:sp>
          <p:nvSpPr>
            <p:cNvPr id="123931" name="Text Box 27"/>
            <p:cNvSpPr txBox="1">
              <a:spLocks noChangeArrowheads="1"/>
            </p:cNvSpPr>
            <p:nvPr/>
          </p:nvSpPr>
          <p:spPr bwMode="auto">
            <a:xfrm>
              <a:off x="1296" y="2961"/>
              <a:ext cx="223" cy="288"/>
            </a:xfrm>
            <a:prstGeom prst="rect">
              <a:avLst/>
            </a:prstGeom>
            <a:noFill/>
            <a:ln w="9525">
              <a:noFill/>
              <a:miter lim="800000"/>
              <a:headEnd/>
              <a:tailEnd/>
            </a:ln>
            <a:effectLst/>
          </p:spPr>
          <p:txBody>
            <a:bodyPr wrap="none">
              <a:spAutoFit/>
            </a:bodyPr>
            <a:lstStyle/>
            <a:p>
              <a:r>
                <a:rPr lang="en-US" altLang="zh-CN" sz="2400">
                  <a:latin typeface="Arial" charset="0"/>
                </a:rPr>
                <a:t>6</a:t>
              </a:r>
            </a:p>
          </p:txBody>
        </p:sp>
        <p:sp>
          <p:nvSpPr>
            <p:cNvPr id="123932" name="Text Box 28"/>
            <p:cNvSpPr txBox="1">
              <a:spLocks noChangeArrowheads="1"/>
            </p:cNvSpPr>
            <p:nvPr/>
          </p:nvSpPr>
          <p:spPr bwMode="auto">
            <a:xfrm>
              <a:off x="1751" y="1872"/>
              <a:ext cx="222" cy="288"/>
            </a:xfrm>
            <a:prstGeom prst="rect">
              <a:avLst/>
            </a:prstGeom>
            <a:noFill/>
            <a:ln w="9525">
              <a:noFill/>
              <a:miter lim="800000"/>
              <a:headEnd/>
              <a:tailEnd/>
            </a:ln>
            <a:effectLst/>
          </p:spPr>
          <p:txBody>
            <a:bodyPr wrap="none">
              <a:spAutoFit/>
            </a:bodyPr>
            <a:lstStyle/>
            <a:p>
              <a:r>
                <a:rPr lang="en-US" altLang="zh-CN" sz="2400">
                  <a:latin typeface="Arial" charset="0"/>
                </a:rPr>
                <a:t>5</a:t>
              </a:r>
            </a:p>
          </p:txBody>
        </p:sp>
        <p:sp>
          <p:nvSpPr>
            <p:cNvPr id="123933" name="Text Box 29"/>
            <p:cNvSpPr txBox="1">
              <a:spLocks noChangeArrowheads="1"/>
            </p:cNvSpPr>
            <p:nvPr/>
          </p:nvSpPr>
          <p:spPr bwMode="auto">
            <a:xfrm>
              <a:off x="1629" y="2326"/>
              <a:ext cx="223" cy="288"/>
            </a:xfrm>
            <a:prstGeom prst="rect">
              <a:avLst/>
            </a:prstGeom>
            <a:noFill/>
            <a:ln w="9525">
              <a:noFill/>
              <a:miter lim="800000"/>
              <a:headEnd/>
              <a:tailEnd/>
            </a:ln>
            <a:effectLst/>
          </p:spPr>
          <p:txBody>
            <a:bodyPr wrap="none">
              <a:spAutoFit/>
            </a:bodyPr>
            <a:lstStyle/>
            <a:p>
              <a:r>
                <a:rPr lang="en-US" altLang="zh-CN" sz="2400">
                  <a:latin typeface="Arial" charset="0"/>
                </a:rPr>
                <a:t>4</a:t>
              </a:r>
            </a:p>
          </p:txBody>
        </p:sp>
        <p:sp>
          <p:nvSpPr>
            <p:cNvPr id="123934" name="Text Box 30"/>
            <p:cNvSpPr txBox="1">
              <a:spLocks noChangeArrowheads="1"/>
            </p:cNvSpPr>
            <p:nvPr/>
          </p:nvSpPr>
          <p:spPr bwMode="auto">
            <a:xfrm>
              <a:off x="2113" y="2462"/>
              <a:ext cx="223" cy="288"/>
            </a:xfrm>
            <a:prstGeom prst="rect">
              <a:avLst/>
            </a:prstGeom>
            <a:noFill/>
            <a:ln w="9525">
              <a:noFill/>
              <a:miter lim="800000"/>
              <a:headEnd/>
              <a:tailEnd/>
            </a:ln>
            <a:effectLst/>
          </p:spPr>
          <p:txBody>
            <a:bodyPr wrap="none">
              <a:spAutoFit/>
            </a:bodyPr>
            <a:lstStyle/>
            <a:p>
              <a:r>
                <a:rPr lang="en-US" altLang="zh-CN" sz="2400">
                  <a:latin typeface="Arial" charset="0"/>
                </a:rPr>
                <a:t>2</a:t>
              </a:r>
            </a:p>
          </p:txBody>
        </p:sp>
      </p:grpSp>
      <p:grpSp>
        <p:nvGrpSpPr>
          <p:cNvPr id="4" name="Group 31"/>
          <p:cNvGrpSpPr>
            <a:grpSpLocks/>
          </p:cNvGrpSpPr>
          <p:nvPr/>
        </p:nvGrpSpPr>
        <p:grpSpPr bwMode="auto">
          <a:xfrm>
            <a:off x="4787900" y="2133600"/>
            <a:ext cx="3529013" cy="3241675"/>
            <a:chOff x="476" y="1026"/>
            <a:chExt cx="1270" cy="1179"/>
          </a:xfrm>
        </p:grpSpPr>
        <p:sp>
          <p:nvSpPr>
            <p:cNvPr id="123936" name="Line 32"/>
            <p:cNvSpPr>
              <a:spLocks noChangeShapeType="1"/>
            </p:cNvSpPr>
            <p:nvPr/>
          </p:nvSpPr>
          <p:spPr bwMode="auto">
            <a:xfrm flipH="1">
              <a:off x="703" y="1207"/>
              <a:ext cx="272" cy="273"/>
            </a:xfrm>
            <a:prstGeom prst="line">
              <a:avLst/>
            </a:prstGeom>
            <a:noFill/>
            <a:ln w="28575">
              <a:solidFill>
                <a:schemeClr val="tx1"/>
              </a:solidFill>
              <a:round/>
              <a:headEnd/>
              <a:tailEnd/>
            </a:ln>
            <a:effectLst/>
          </p:spPr>
          <p:txBody>
            <a:bodyPr/>
            <a:lstStyle/>
            <a:p>
              <a:endParaRPr lang="zh-CN" altLang="en-US"/>
            </a:p>
          </p:txBody>
        </p:sp>
        <p:sp>
          <p:nvSpPr>
            <p:cNvPr id="123937" name="Line 33"/>
            <p:cNvSpPr>
              <a:spLocks noChangeShapeType="1"/>
            </p:cNvSpPr>
            <p:nvPr/>
          </p:nvSpPr>
          <p:spPr bwMode="auto">
            <a:xfrm>
              <a:off x="657" y="1752"/>
              <a:ext cx="136" cy="181"/>
            </a:xfrm>
            <a:prstGeom prst="line">
              <a:avLst/>
            </a:prstGeom>
            <a:noFill/>
            <a:ln w="28575">
              <a:solidFill>
                <a:schemeClr val="tx1"/>
              </a:solidFill>
              <a:round/>
              <a:headEnd/>
              <a:tailEnd/>
            </a:ln>
            <a:effectLst/>
          </p:spPr>
          <p:txBody>
            <a:bodyPr/>
            <a:lstStyle/>
            <a:p>
              <a:endParaRPr lang="zh-CN" altLang="en-US"/>
            </a:p>
          </p:txBody>
        </p:sp>
        <p:sp>
          <p:nvSpPr>
            <p:cNvPr id="123938" name="Line 34"/>
            <p:cNvSpPr>
              <a:spLocks noChangeShapeType="1"/>
            </p:cNvSpPr>
            <p:nvPr/>
          </p:nvSpPr>
          <p:spPr bwMode="auto">
            <a:xfrm>
              <a:off x="748" y="1616"/>
              <a:ext cx="272" cy="0"/>
            </a:xfrm>
            <a:prstGeom prst="line">
              <a:avLst/>
            </a:prstGeom>
            <a:noFill/>
            <a:ln w="28575">
              <a:solidFill>
                <a:schemeClr val="tx1"/>
              </a:solidFill>
              <a:round/>
              <a:headEnd/>
              <a:tailEnd/>
            </a:ln>
            <a:effectLst/>
          </p:spPr>
          <p:txBody>
            <a:bodyPr/>
            <a:lstStyle/>
            <a:p>
              <a:endParaRPr lang="zh-CN" altLang="en-US"/>
            </a:p>
          </p:txBody>
        </p:sp>
        <p:sp>
          <p:nvSpPr>
            <p:cNvPr id="123939" name="Line 35"/>
            <p:cNvSpPr>
              <a:spLocks noChangeShapeType="1"/>
            </p:cNvSpPr>
            <p:nvPr/>
          </p:nvSpPr>
          <p:spPr bwMode="auto">
            <a:xfrm>
              <a:off x="1111" y="1298"/>
              <a:ext cx="0" cy="182"/>
            </a:xfrm>
            <a:prstGeom prst="line">
              <a:avLst/>
            </a:prstGeom>
            <a:noFill/>
            <a:ln w="28575">
              <a:solidFill>
                <a:schemeClr val="tx1"/>
              </a:solidFill>
              <a:round/>
              <a:headEnd/>
              <a:tailEnd/>
            </a:ln>
            <a:effectLst/>
          </p:spPr>
          <p:txBody>
            <a:bodyPr/>
            <a:lstStyle/>
            <a:p>
              <a:endParaRPr lang="zh-CN" altLang="en-US"/>
            </a:p>
          </p:txBody>
        </p:sp>
        <p:sp>
          <p:nvSpPr>
            <p:cNvPr id="123940" name="Line 36"/>
            <p:cNvSpPr>
              <a:spLocks noChangeShapeType="1"/>
            </p:cNvSpPr>
            <p:nvPr/>
          </p:nvSpPr>
          <p:spPr bwMode="auto">
            <a:xfrm flipH="1">
              <a:off x="884" y="1706"/>
              <a:ext cx="136" cy="227"/>
            </a:xfrm>
            <a:prstGeom prst="line">
              <a:avLst/>
            </a:prstGeom>
            <a:noFill/>
            <a:ln w="28575">
              <a:solidFill>
                <a:schemeClr val="tx1"/>
              </a:solidFill>
              <a:round/>
              <a:headEnd/>
              <a:tailEnd/>
            </a:ln>
            <a:effectLst/>
          </p:spPr>
          <p:txBody>
            <a:bodyPr/>
            <a:lstStyle/>
            <a:p>
              <a:endParaRPr lang="zh-CN" altLang="en-US"/>
            </a:p>
          </p:txBody>
        </p:sp>
        <p:sp>
          <p:nvSpPr>
            <p:cNvPr id="123941" name="Line 37"/>
            <p:cNvSpPr>
              <a:spLocks noChangeShapeType="1"/>
            </p:cNvSpPr>
            <p:nvPr/>
          </p:nvSpPr>
          <p:spPr bwMode="auto">
            <a:xfrm>
              <a:off x="1247" y="1616"/>
              <a:ext cx="227" cy="0"/>
            </a:xfrm>
            <a:prstGeom prst="line">
              <a:avLst/>
            </a:prstGeom>
            <a:noFill/>
            <a:ln w="28575">
              <a:solidFill>
                <a:schemeClr val="tx1"/>
              </a:solidFill>
              <a:round/>
              <a:headEnd/>
              <a:tailEnd/>
            </a:ln>
            <a:effectLst/>
          </p:spPr>
          <p:txBody>
            <a:bodyPr/>
            <a:lstStyle/>
            <a:p>
              <a:endParaRPr lang="zh-CN" altLang="en-US"/>
            </a:p>
          </p:txBody>
        </p:sp>
        <p:sp>
          <p:nvSpPr>
            <p:cNvPr id="123942" name="Line 38"/>
            <p:cNvSpPr>
              <a:spLocks noChangeShapeType="1"/>
            </p:cNvSpPr>
            <p:nvPr/>
          </p:nvSpPr>
          <p:spPr bwMode="auto">
            <a:xfrm>
              <a:off x="1156" y="1752"/>
              <a:ext cx="136" cy="181"/>
            </a:xfrm>
            <a:prstGeom prst="line">
              <a:avLst/>
            </a:prstGeom>
            <a:noFill/>
            <a:ln w="28575">
              <a:solidFill>
                <a:schemeClr val="tx1"/>
              </a:solidFill>
              <a:round/>
              <a:headEnd/>
              <a:tailEnd/>
            </a:ln>
            <a:effectLst/>
          </p:spPr>
          <p:txBody>
            <a:bodyPr/>
            <a:lstStyle/>
            <a:p>
              <a:endParaRPr lang="zh-CN" altLang="en-US"/>
            </a:p>
          </p:txBody>
        </p:sp>
        <p:sp>
          <p:nvSpPr>
            <p:cNvPr id="123943" name="Line 39"/>
            <p:cNvSpPr>
              <a:spLocks noChangeShapeType="1"/>
            </p:cNvSpPr>
            <p:nvPr/>
          </p:nvSpPr>
          <p:spPr bwMode="auto">
            <a:xfrm>
              <a:off x="975" y="2115"/>
              <a:ext cx="272" cy="0"/>
            </a:xfrm>
            <a:prstGeom prst="line">
              <a:avLst/>
            </a:prstGeom>
            <a:noFill/>
            <a:ln w="28575">
              <a:solidFill>
                <a:schemeClr val="tx1"/>
              </a:solidFill>
              <a:round/>
              <a:headEnd/>
              <a:tailEnd/>
            </a:ln>
            <a:effectLst/>
          </p:spPr>
          <p:txBody>
            <a:bodyPr/>
            <a:lstStyle/>
            <a:p>
              <a:endParaRPr lang="zh-CN" altLang="en-US"/>
            </a:p>
          </p:txBody>
        </p:sp>
        <p:sp>
          <p:nvSpPr>
            <p:cNvPr id="123944" name="Line 40"/>
            <p:cNvSpPr>
              <a:spLocks noChangeShapeType="1"/>
            </p:cNvSpPr>
            <p:nvPr/>
          </p:nvSpPr>
          <p:spPr bwMode="auto">
            <a:xfrm flipH="1">
              <a:off x="1474" y="1752"/>
              <a:ext cx="91" cy="181"/>
            </a:xfrm>
            <a:prstGeom prst="line">
              <a:avLst/>
            </a:prstGeom>
            <a:noFill/>
            <a:ln w="28575">
              <a:solidFill>
                <a:schemeClr val="tx1"/>
              </a:solidFill>
              <a:round/>
              <a:headEnd/>
              <a:tailEnd/>
            </a:ln>
            <a:effectLst/>
          </p:spPr>
          <p:txBody>
            <a:bodyPr/>
            <a:lstStyle/>
            <a:p>
              <a:endParaRPr lang="zh-CN" altLang="en-US"/>
            </a:p>
          </p:txBody>
        </p:sp>
        <p:sp>
          <p:nvSpPr>
            <p:cNvPr id="123945" name="Line 41"/>
            <p:cNvSpPr>
              <a:spLocks noChangeShapeType="1"/>
            </p:cNvSpPr>
            <p:nvPr/>
          </p:nvSpPr>
          <p:spPr bwMode="auto">
            <a:xfrm>
              <a:off x="1202" y="1207"/>
              <a:ext cx="317" cy="273"/>
            </a:xfrm>
            <a:prstGeom prst="line">
              <a:avLst/>
            </a:prstGeom>
            <a:noFill/>
            <a:ln w="28575">
              <a:solidFill>
                <a:schemeClr val="tx1"/>
              </a:solidFill>
              <a:round/>
              <a:headEnd/>
              <a:tailEnd/>
            </a:ln>
            <a:effectLst/>
          </p:spPr>
          <p:txBody>
            <a:bodyPr/>
            <a:lstStyle/>
            <a:p>
              <a:endParaRPr lang="zh-CN" altLang="en-US"/>
            </a:p>
          </p:txBody>
        </p:sp>
        <p:sp>
          <p:nvSpPr>
            <p:cNvPr id="123946" name="Oval 42"/>
            <p:cNvSpPr>
              <a:spLocks noChangeArrowheads="1"/>
            </p:cNvSpPr>
            <p:nvPr/>
          </p:nvSpPr>
          <p:spPr bwMode="auto">
            <a:xfrm>
              <a:off x="975" y="1026"/>
              <a:ext cx="272" cy="272"/>
            </a:xfrm>
            <a:prstGeom prst="ellipse">
              <a:avLst/>
            </a:prstGeom>
            <a:solidFill>
              <a:srgbClr val="99CC00">
                <a:alpha val="96001"/>
              </a:srgbClr>
            </a:solidFill>
            <a:ln w="28575">
              <a:solidFill>
                <a:schemeClr val="tx1"/>
              </a:solidFill>
              <a:round/>
              <a:headEnd/>
              <a:tailEnd/>
            </a:ln>
            <a:effectLst/>
          </p:spPr>
          <p:txBody>
            <a:bodyPr wrap="none" anchor="ctr"/>
            <a:lstStyle/>
            <a:p>
              <a:pPr algn="ctr"/>
              <a:r>
                <a:rPr lang="en-US" altLang="zh-CN" sz="2400">
                  <a:latin typeface="Arial" charset="0"/>
                </a:rPr>
                <a:t>1</a:t>
              </a:r>
            </a:p>
          </p:txBody>
        </p:sp>
        <p:sp>
          <p:nvSpPr>
            <p:cNvPr id="123947" name="Oval 43"/>
            <p:cNvSpPr>
              <a:spLocks noChangeArrowheads="1"/>
            </p:cNvSpPr>
            <p:nvPr/>
          </p:nvSpPr>
          <p:spPr bwMode="auto">
            <a:xfrm>
              <a:off x="476" y="1480"/>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2</a:t>
              </a:r>
            </a:p>
          </p:txBody>
        </p:sp>
        <p:sp>
          <p:nvSpPr>
            <p:cNvPr id="123948" name="Oval 44"/>
            <p:cNvSpPr>
              <a:spLocks noChangeArrowheads="1"/>
            </p:cNvSpPr>
            <p:nvPr/>
          </p:nvSpPr>
          <p:spPr bwMode="auto">
            <a:xfrm>
              <a:off x="1474" y="1480"/>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4</a:t>
              </a:r>
            </a:p>
          </p:txBody>
        </p:sp>
        <p:sp>
          <p:nvSpPr>
            <p:cNvPr id="123949" name="Oval 45"/>
            <p:cNvSpPr>
              <a:spLocks noChangeArrowheads="1"/>
            </p:cNvSpPr>
            <p:nvPr/>
          </p:nvSpPr>
          <p:spPr bwMode="auto">
            <a:xfrm>
              <a:off x="975" y="1480"/>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3</a:t>
              </a:r>
            </a:p>
          </p:txBody>
        </p:sp>
        <p:sp>
          <p:nvSpPr>
            <p:cNvPr id="123950" name="Oval 46"/>
            <p:cNvSpPr>
              <a:spLocks noChangeArrowheads="1"/>
            </p:cNvSpPr>
            <p:nvPr/>
          </p:nvSpPr>
          <p:spPr bwMode="auto">
            <a:xfrm>
              <a:off x="703" y="1933"/>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5</a:t>
              </a:r>
            </a:p>
          </p:txBody>
        </p:sp>
        <p:sp>
          <p:nvSpPr>
            <p:cNvPr id="123951" name="Oval 47"/>
            <p:cNvSpPr>
              <a:spLocks noChangeArrowheads="1"/>
            </p:cNvSpPr>
            <p:nvPr/>
          </p:nvSpPr>
          <p:spPr bwMode="auto">
            <a:xfrm>
              <a:off x="1247" y="1933"/>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6</a:t>
              </a:r>
            </a:p>
          </p:txBody>
        </p:sp>
      </p:grpSp>
      <p:grpSp>
        <p:nvGrpSpPr>
          <p:cNvPr id="5" name="Group 48"/>
          <p:cNvGrpSpPr>
            <a:grpSpLocks/>
          </p:cNvGrpSpPr>
          <p:nvPr/>
        </p:nvGrpSpPr>
        <p:grpSpPr bwMode="auto">
          <a:xfrm>
            <a:off x="6156325" y="2782888"/>
            <a:ext cx="755650" cy="1331912"/>
            <a:chOff x="2562" y="2750"/>
            <a:chExt cx="476" cy="839"/>
          </a:xfrm>
        </p:grpSpPr>
        <p:sp>
          <p:nvSpPr>
            <p:cNvPr id="123953" name="Oval 49"/>
            <p:cNvSpPr>
              <a:spLocks noChangeArrowheads="1"/>
            </p:cNvSpPr>
            <p:nvPr/>
          </p:nvSpPr>
          <p:spPr bwMode="auto">
            <a:xfrm>
              <a:off x="2562" y="3113"/>
              <a:ext cx="476" cy="476"/>
            </a:xfrm>
            <a:prstGeom prst="ellipse">
              <a:avLst/>
            </a:prstGeom>
            <a:solidFill>
              <a:srgbClr val="FFFF00"/>
            </a:solidFill>
            <a:ln w="19050">
              <a:solidFill>
                <a:schemeClr val="tx1"/>
              </a:solidFill>
              <a:round/>
              <a:headEnd/>
              <a:tailEnd/>
            </a:ln>
            <a:effectLst/>
          </p:spPr>
          <p:txBody>
            <a:bodyPr wrap="none" anchor="ctr"/>
            <a:lstStyle/>
            <a:p>
              <a:pPr algn="ctr"/>
              <a:r>
                <a:rPr lang="en-US" altLang="zh-CN" sz="2400">
                  <a:latin typeface="Arial" charset="0"/>
                </a:rPr>
                <a:t>3</a:t>
              </a:r>
            </a:p>
          </p:txBody>
        </p:sp>
        <p:sp>
          <p:nvSpPr>
            <p:cNvPr id="123954" name="Line 50"/>
            <p:cNvSpPr>
              <a:spLocks noChangeShapeType="1"/>
            </p:cNvSpPr>
            <p:nvPr/>
          </p:nvSpPr>
          <p:spPr bwMode="auto">
            <a:xfrm>
              <a:off x="2789" y="2750"/>
              <a:ext cx="0" cy="363"/>
            </a:xfrm>
            <a:prstGeom prst="line">
              <a:avLst/>
            </a:prstGeom>
            <a:noFill/>
            <a:ln w="38100">
              <a:solidFill>
                <a:srgbClr val="FF0000"/>
              </a:solidFill>
              <a:round/>
              <a:headEnd/>
              <a:tailEnd/>
            </a:ln>
            <a:effectLst/>
          </p:spPr>
          <p:txBody>
            <a:bodyPr/>
            <a:lstStyle/>
            <a:p>
              <a:endParaRPr lang="zh-CN" altLang="en-US"/>
            </a:p>
          </p:txBody>
        </p:sp>
      </p:grpSp>
      <p:grpSp>
        <p:nvGrpSpPr>
          <p:cNvPr id="6" name="Group 51"/>
          <p:cNvGrpSpPr>
            <a:grpSpLocks/>
          </p:cNvGrpSpPr>
          <p:nvPr/>
        </p:nvGrpSpPr>
        <p:grpSpPr bwMode="auto">
          <a:xfrm>
            <a:off x="6661150" y="4079875"/>
            <a:ext cx="1042988" cy="1295400"/>
            <a:chOff x="4060" y="2433"/>
            <a:chExt cx="657" cy="816"/>
          </a:xfrm>
        </p:grpSpPr>
        <p:sp>
          <p:nvSpPr>
            <p:cNvPr id="123956" name="Oval 52"/>
            <p:cNvSpPr>
              <a:spLocks noChangeArrowheads="1"/>
            </p:cNvSpPr>
            <p:nvPr/>
          </p:nvSpPr>
          <p:spPr bwMode="auto">
            <a:xfrm>
              <a:off x="4241" y="2773"/>
              <a:ext cx="476" cy="476"/>
            </a:xfrm>
            <a:prstGeom prst="ellipse">
              <a:avLst/>
            </a:prstGeom>
            <a:solidFill>
              <a:srgbClr val="FFFF00"/>
            </a:solidFill>
            <a:ln w="19050">
              <a:solidFill>
                <a:schemeClr val="tx1"/>
              </a:solidFill>
              <a:round/>
              <a:headEnd/>
              <a:tailEnd/>
            </a:ln>
            <a:effectLst/>
          </p:spPr>
          <p:txBody>
            <a:bodyPr wrap="none" anchor="ctr"/>
            <a:lstStyle/>
            <a:p>
              <a:pPr algn="ctr"/>
              <a:r>
                <a:rPr lang="en-US" altLang="zh-CN" sz="2400">
                  <a:latin typeface="Arial" charset="0"/>
                </a:rPr>
                <a:t>6</a:t>
              </a:r>
            </a:p>
          </p:txBody>
        </p:sp>
        <p:sp>
          <p:nvSpPr>
            <p:cNvPr id="123957" name="Line 53"/>
            <p:cNvSpPr>
              <a:spLocks noChangeShapeType="1"/>
            </p:cNvSpPr>
            <p:nvPr/>
          </p:nvSpPr>
          <p:spPr bwMode="auto">
            <a:xfrm>
              <a:off x="4060" y="2433"/>
              <a:ext cx="272" cy="363"/>
            </a:xfrm>
            <a:prstGeom prst="line">
              <a:avLst/>
            </a:prstGeom>
            <a:noFill/>
            <a:ln w="38100">
              <a:solidFill>
                <a:srgbClr val="FF0000"/>
              </a:solidFill>
              <a:round/>
              <a:headEnd/>
              <a:tailEnd/>
            </a:ln>
            <a:effectLst/>
          </p:spPr>
          <p:txBody>
            <a:bodyPr/>
            <a:lstStyle/>
            <a:p>
              <a:endParaRPr lang="zh-CN" altLang="en-US"/>
            </a:p>
          </p:txBody>
        </p:sp>
      </p:grpSp>
      <p:grpSp>
        <p:nvGrpSpPr>
          <p:cNvPr id="7" name="Group 54"/>
          <p:cNvGrpSpPr>
            <a:grpSpLocks/>
          </p:cNvGrpSpPr>
          <p:nvPr/>
        </p:nvGrpSpPr>
        <p:grpSpPr bwMode="auto">
          <a:xfrm>
            <a:off x="7524750" y="3395663"/>
            <a:ext cx="792163" cy="1258887"/>
            <a:chOff x="4604" y="2002"/>
            <a:chExt cx="499" cy="793"/>
          </a:xfrm>
        </p:grpSpPr>
        <p:sp>
          <p:nvSpPr>
            <p:cNvPr id="123959" name="Line 55"/>
            <p:cNvSpPr>
              <a:spLocks noChangeShapeType="1"/>
            </p:cNvSpPr>
            <p:nvPr/>
          </p:nvSpPr>
          <p:spPr bwMode="auto">
            <a:xfrm flipH="1">
              <a:off x="4604" y="2433"/>
              <a:ext cx="181" cy="362"/>
            </a:xfrm>
            <a:prstGeom prst="line">
              <a:avLst/>
            </a:prstGeom>
            <a:noFill/>
            <a:ln w="38100">
              <a:solidFill>
                <a:srgbClr val="FF0000"/>
              </a:solidFill>
              <a:round/>
              <a:headEnd/>
              <a:tailEnd/>
            </a:ln>
            <a:effectLst/>
          </p:spPr>
          <p:txBody>
            <a:bodyPr/>
            <a:lstStyle/>
            <a:p>
              <a:endParaRPr lang="zh-CN" altLang="en-US"/>
            </a:p>
          </p:txBody>
        </p:sp>
        <p:sp>
          <p:nvSpPr>
            <p:cNvPr id="123960" name="Oval 56"/>
            <p:cNvSpPr>
              <a:spLocks noChangeArrowheads="1"/>
            </p:cNvSpPr>
            <p:nvPr/>
          </p:nvSpPr>
          <p:spPr bwMode="auto">
            <a:xfrm>
              <a:off x="4627" y="2002"/>
              <a:ext cx="476" cy="476"/>
            </a:xfrm>
            <a:prstGeom prst="ellipse">
              <a:avLst/>
            </a:prstGeom>
            <a:solidFill>
              <a:srgbClr val="FFFF00"/>
            </a:solidFill>
            <a:ln w="12700">
              <a:solidFill>
                <a:schemeClr val="tx1"/>
              </a:solidFill>
              <a:round/>
              <a:headEnd/>
              <a:tailEnd/>
            </a:ln>
            <a:effectLst/>
          </p:spPr>
          <p:txBody>
            <a:bodyPr wrap="none" anchor="ctr"/>
            <a:lstStyle/>
            <a:p>
              <a:pPr algn="ctr"/>
              <a:r>
                <a:rPr lang="en-US" altLang="zh-CN" sz="2400">
                  <a:latin typeface="Arial" charset="0"/>
                </a:rPr>
                <a:t>4</a:t>
              </a:r>
            </a:p>
          </p:txBody>
        </p:sp>
      </p:grpSp>
      <p:grpSp>
        <p:nvGrpSpPr>
          <p:cNvPr id="8" name="Group 57"/>
          <p:cNvGrpSpPr>
            <a:grpSpLocks/>
          </p:cNvGrpSpPr>
          <p:nvPr/>
        </p:nvGrpSpPr>
        <p:grpSpPr bwMode="auto">
          <a:xfrm>
            <a:off x="4787900" y="3359150"/>
            <a:ext cx="1368425" cy="755650"/>
            <a:chOff x="2880" y="1979"/>
            <a:chExt cx="862" cy="476"/>
          </a:xfrm>
        </p:grpSpPr>
        <p:sp>
          <p:nvSpPr>
            <p:cNvPr id="123962" name="Line 58"/>
            <p:cNvSpPr>
              <a:spLocks noChangeShapeType="1"/>
            </p:cNvSpPr>
            <p:nvPr/>
          </p:nvSpPr>
          <p:spPr bwMode="auto">
            <a:xfrm flipV="1">
              <a:off x="3378" y="2205"/>
              <a:ext cx="364" cy="1"/>
            </a:xfrm>
            <a:prstGeom prst="line">
              <a:avLst/>
            </a:prstGeom>
            <a:noFill/>
            <a:ln w="38100">
              <a:solidFill>
                <a:srgbClr val="FF0000"/>
              </a:solidFill>
              <a:round/>
              <a:headEnd/>
              <a:tailEnd/>
            </a:ln>
            <a:effectLst/>
          </p:spPr>
          <p:txBody>
            <a:bodyPr/>
            <a:lstStyle/>
            <a:p>
              <a:endParaRPr lang="zh-CN" altLang="en-US"/>
            </a:p>
          </p:txBody>
        </p:sp>
        <p:sp>
          <p:nvSpPr>
            <p:cNvPr id="123963" name="Oval 59"/>
            <p:cNvSpPr>
              <a:spLocks noChangeArrowheads="1"/>
            </p:cNvSpPr>
            <p:nvPr/>
          </p:nvSpPr>
          <p:spPr bwMode="auto">
            <a:xfrm>
              <a:off x="2880" y="1979"/>
              <a:ext cx="475" cy="476"/>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2</a:t>
              </a:r>
            </a:p>
          </p:txBody>
        </p:sp>
      </p:grpSp>
      <p:grpSp>
        <p:nvGrpSpPr>
          <p:cNvPr id="9" name="Group 60"/>
          <p:cNvGrpSpPr>
            <a:grpSpLocks/>
          </p:cNvGrpSpPr>
          <p:nvPr/>
        </p:nvGrpSpPr>
        <p:grpSpPr bwMode="auto">
          <a:xfrm>
            <a:off x="5292725" y="4114800"/>
            <a:ext cx="898525" cy="1260475"/>
            <a:chOff x="3198" y="2455"/>
            <a:chExt cx="566" cy="794"/>
          </a:xfrm>
        </p:grpSpPr>
        <p:sp>
          <p:nvSpPr>
            <p:cNvPr id="123965" name="Line 61"/>
            <p:cNvSpPr>
              <a:spLocks noChangeShapeType="1"/>
            </p:cNvSpPr>
            <p:nvPr/>
          </p:nvSpPr>
          <p:spPr bwMode="auto">
            <a:xfrm>
              <a:off x="3198" y="2455"/>
              <a:ext cx="272" cy="363"/>
            </a:xfrm>
            <a:prstGeom prst="line">
              <a:avLst/>
            </a:prstGeom>
            <a:noFill/>
            <a:ln w="38100">
              <a:solidFill>
                <a:srgbClr val="FF0000"/>
              </a:solidFill>
              <a:round/>
              <a:headEnd/>
              <a:tailEnd/>
            </a:ln>
            <a:effectLst/>
          </p:spPr>
          <p:txBody>
            <a:bodyPr/>
            <a:lstStyle/>
            <a:p>
              <a:endParaRPr lang="zh-CN" altLang="en-US"/>
            </a:p>
          </p:txBody>
        </p:sp>
        <p:sp>
          <p:nvSpPr>
            <p:cNvPr id="123966" name="Oval 62"/>
            <p:cNvSpPr>
              <a:spLocks noChangeArrowheads="1"/>
            </p:cNvSpPr>
            <p:nvPr/>
          </p:nvSpPr>
          <p:spPr bwMode="auto">
            <a:xfrm>
              <a:off x="3288" y="2773"/>
              <a:ext cx="476" cy="476"/>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5</a:t>
              </a:r>
            </a:p>
          </p:txBody>
        </p:sp>
      </p:grpSp>
      <p:sp>
        <p:nvSpPr>
          <p:cNvPr id="123967" name="Oval 63"/>
          <p:cNvSpPr>
            <a:spLocks noChangeArrowheads="1"/>
          </p:cNvSpPr>
          <p:nvPr/>
        </p:nvSpPr>
        <p:spPr bwMode="auto">
          <a:xfrm>
            <a:off x="6156325" y="2133600"/>
            <a:ext cx="792163" cy="720725"/>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1</a:t>
            </a:r>
          </a:p>
        </p:txBody>
      </p:sp>
      <p:sp>
        <p:nvSpPr>
          <p:cNvPr id="123968" name="Rectangle 64"/>
          <p:cNvSpPr>
            <a:spLocks noGrp="1" noChangeArrowheads="1"/>
          </p:cNvSpPr>
          <p:nvPr>
            <p:ph type="title"/>
          </p:nvPr>
        </p:nvSpPr>
        <p:spPr/>
        <p:txBody>
          <a:bodyPr/>
          <a:lstStyle/>
          <a:p>
            <a:r>
              <a:rPr lang="zh-CN" altLang="en-US" sz="4400" smtClean="0"/>
              <a:t>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67"/>
                                        </p:tgtEl>
                                        <p:attrNameLst>
                                          <p:attrName>style.visibility</p:attrName>
                                        </p:attrNameLst>
                                      </p:cBhvr>
                                      <p:to>
                                        <p:strVal val="visible"/>
                                      </p:to>
                                    </p:set>
                                    <p:anim calcmode="lin" valueType="num">
                                      <p:cBhvr additive="base">
                                        <p:cTn id="7" dur="500" fill="hold"/>
                                        <p:tgtEl>
                                          <p:spTgt spid="123967"/>
                                        </p:tgtEl>
                                        <p:attrNameLst>
                                          <p:attrName>ppt_x</p:attrName>
                                        </p:attrNameLst>
                                      </p:cBhvr>
                                      <p:tavLst>
                                        <p:tav tm="0">
                                          <p:val>
                                            <p:strVal val="#ppt_x"/>
                                          </p:val>
                                        </p:tav>
                                        <p:tav tm="100000">
                                          <p:val>
                                            <p:strVal val="#ppt_x"/>
                                          </p:val>
                                        </p:tav>
                                      </p:tavLst>
                                    </p:anim>
                                    <p:anim calcmode="lin" valueType="num">
                                      <p:cBhvr additive="base">
                                        <p:cTn id="8" dur="500" fill="hold"/>
                                        <p:tgtEl>
                                          <p:spTgt spid="1239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36563" y="76200"/>
            <a:ext cx="8402637" cy="685800"/>
          </a:xfrm>
        </p:spPr>
        <p:txBody>
          <a:bodyPr rtlCol="0"/>
          <a:lstStyle/>
          <a:p>
            <a:pPr fontAlgn="auto">
              <a:spcAft>
                <a:spcPts val="0"/>
              </a:spcAft>
              <a:defRPr/>
            </a:pPr>
            <a:r>
              <a:rPr lang="en-US" altLang="zh-CN" smtClean="0"/>
              <a:t>Greedy Choice Property</a:t>
            </a:r>
          </a:p>
        </p:txBody>
      </p:sp>
      <p:sp>
        <p:nvSpPr>
          <p:cNvPr id="27650" name="Rectangle 3"/>
          <p:cNvSpPr>
            <a:spLocks noGrp="1" noChangeArrowheads="1"/>
          </p:cNvSpPr>
          <p:nvPr>
            <p:ph type="body" idx="1"/>
          </p:nvPr>
        </p:nvSpPr>
        <p:spPr/>
        <p:txBody>
          <a:bodyPr/>
          <a:lstStyle/>
          <a:p>
            <a:pPr>
              <a:lnSpc>
                <a:spcPct val="90000"/>
              </a:lnSpc>
            </a:pPr>
            <a:r>
              <a:rPr lang="en-US" altLang="zh-CN" smtClean="0">
                <a:solidFill>
                  <a:srgbClr val="474747"/>
                </a:solidFill>
              </a:rPr>
              <a:t>Dynamic programming? Memoize? Yes, but…</a:t>
            </a:r>
          </a:p>
          <a:p>
            <a:pPr>
              <a:lnSpc>
                <a:spcPct val="90000"/>
              </a:lnSpc>
            </a:pPr>
            <a:r>
              <a:rPr lang="en-US" altLang="zh-CN" smtClean="0">
                <a:solidFill>
                  <a:srgbClr val="474747"/>
                </a:solidFill>
              </a:rPr>
              <a:t>Activity selection problem also exhibits the </a:t>
            </a:r>
            <a:r>
              <a:rPr lang="en-US" altLang="zh-CN" i="1" smtClean="0">
                <a:solidFill>
                  <a:schemeClr val="tx2"/>
                </a:solidFill>
              </a:rPr>
              <a:t>greedy choice</a:t>
            </a:r>
            <a:r>
              <a:rPr lang="en-US" altLang="zh-CN" smtClean="0">
                <a:solidFill>
                  <a:srgbClr val="474747"/>
                </a:solidFill>
              </a:rPr>
              <a:t> property:</a:t>
            </a:r>
          </a:p>
          <a:p>
            <a:pPr lvl="1">
              <a:lnSpc>
                <a:spcPct val="90000"/>
              </a:lnSpc>
            </a:pPr>
            <a:r>
              <a:rPr lang="en-US" altLang="zh-CN" smtClean="0">
                <a:solidFill>
                  <a:srgbClr val="474747"/>
                </a:solidFill>
              </a:rPr>
              <a:t>Locally optimal choice </a:t>
            </a:r>
            <a:r>
              <a:rPr lang="en-US" altLang="zh-CN" smtClean="0">
                <a:solidFill>
                  <a:srgbClr val="474747"/>
                </a:solidFill>
                <a:sym typeface="Symbol" pitchFamily="18" charset="2"/>
              </a:rPr>
              <a:t> globally optimal sol’n</a:t>
            </a:r>
          </a:p>
          <a:p>
            <a:pPr lvl="1">
              <a:lnSpc>
                <a:spcPct val="90000"/>
              </a:lnSpc>
            </a:pPr>
            <a:r>
              <a:rPr lang="en-US" altLang="zh-CN" smtClean="0">
                <a:solidFill>
                  <a:srgbClr val="474747"/>
                </a:solidFill>
              </a:rPr>
              <a:t>Them 16.1: if </a:t>
            </a:r>
            <a:r>
              <a:rPr lang="en-US" altLang="zh-CN" i="1" smtClean="0">
                <a:solidFill>
                  <a:srgbClr val="474747"/>
                </a:solidFill>
              </a:rPr>
              <a:t>S</a:t>
            </a:r>
            <a:r>
              <a:rPr lang="en-US" altLang="zh-CN" smtClean="0">
                <a:solidFill>
                  <a:srgbClr val="474747"/>
                </a:solidFill>
              </a:rPr>
              <a:t> is an activity selection problem </a:t>
            </a:r>
            <a:r>
              <a:rPr lang="en-US" altLang="zh-CN" smtClean="0">
                <a:solidFill>
                  <a:srgbClr val="FF0000"/>
                </a:solidFill>
              </a:rPr>
              <a:t>sorted by finish time</a:t>
            </a:r>
            <a:r>
              <a:rPr lang="en-US" altLang="zh-CN" smtClean="0">
                <a:solidFill>
                  <a:srgbClr val="474747"/>
                </a:solidFill>
              </a:rPr>
              <a:t>, then </a:t>
            </a:r>
            <a:r>
              <a:rPr lang="en-US" altLang="zh-CN" smtClean="0">
                <a:solidFill>
                  <a:srgbClr val="474747"/>
                </a:solidFill>
                <a:sym typeface="Symbol" pitchFamily="18" charset="2"/>
              </a:rPr>
              <a:t> optimal solution </a:t>
            </a:r>
            <a:br>
              <a:rPr lang="en-US" altLang="zh-CN" smtClean="0">
                <a:solidFill>
                  <a:srgbClr val="474747"/>
                </a:solidFill>
                <a:sym typeface="Symbol" pitchFamily="18" charset="2"/>
              </a:rPr>
            </a:br>
            <a:r>
              <a:rPr lang="en-US" altLang="zh-CN" i="1" smtClean="0">
                <a:solidFill>
                  <a:srgbClr val="474747"/>
                </a:solidFill>
                <a:sym typeface="Symbol" pitchFamily="18" charset="2"/>
              </a:rPr>
              <a:t>A</a:t>
            </a:r>
            <a:r>
              <a:rPr lang="en-US" altLang="zh-CN" smtClean="0">
                <a:solidFill>
                  <a:srgbClr val="474747"/>
                </a:solidFill>
                <a:sym typeface="Symbol" pitchFamily="18" charset="2"/>
              </a:rPr>
              <a:t>  </a:t>
            </a:r>
            <a:r>
              <a:rPr lang="en-US" altLang="zh-CN" i="1" smtClean="0">
                <a:solidFill>
                  <a:srgbClr val="474747"/>
                </a:solidFill>
                <a:sym typeface="Symbol" pitchFamily="18" charset="2"/>
              </a:rPr>
              <a:t>S</a:t>
            </a:r>
            <a:r>
              <a:rPr lang="en-US" altLang="zh-CN" smtClean="0">
                <a:solidFill>
                  <a:srgbClr val="474747"/>
                </a:solidFill>
                <a:sym typeface="Symbol" pitchFamily="18" charset="2"/>
              </a:rPr>
              <a:t> such that {1}</a:t>
            </a:r>
            <a:r>
              <a:rPr lang="en-US" altLang="zh-CN" i="1" smtClean="0">
                <a:solidFill>
                  <a:srgbClr val="474747"/>
                </a:solidFill>
                <a:sym typeface="Symbol" pitchFamily="18" charset="2"/>
              </a:rPr>
              <a:t> </a:t>
            </a:r>
            <a:r>
              <a:rPr lang="en-US" altLang="zh-CN" smtClean="0">
                <a:solidFill>
                  <a:srgbClr val="474747"/>
                </a:solidFill>
                <a:sym typeface="Symbol" pitchFamily="18" charset="2"/>
              </a:rPr>
              <a:t> </a:t>
            </a:r>
            <a:r>
              <a:rPr lang="en-US" altLang="zh-CN" i="1" smtClean="0">
                <a:solidFill>
                  <a:srgbClr val="474747"/>
                </a:solidFill>
                <a:sym typeface="Symbol" pitchFamily="18" charset="2"/>
              </a:rPr>
              <a:t>A</a:t>
            </a:r>
            <a:endParaRPr lang="en-US" altLang="zh-CN" smtClean="0">
              <a:solidFill>
                <a:srgbClr val="474747"/>
              </a:solidFill>
              <a:sym typeface="Symbol" pitchFamily="18" charset="2"/>
            </a:endParaRPr>
          </a:p>
          <a:p>
            <a:pPr lvl="2">
              <a:lnSpc>
                <a:spcPct val="90000"/>
              </a:lnSpc>
            </a:pPr>
            <a:r>
              <a:rPr lang="en-US" altLang="zh-CN" smtClean="0">
                <a:solidFill>
                  <a:srgbClr val="474747"/>
                </a:solidFill>
              </a:rPr>
              <a:t>Sketch of proof: if </a:t>
            </a:r>
            <a:r>
              <a:rPr lang="en-US" altLang="zh-CN" smtClean="0">
                <a:solidFill>
                  <a:srgbClr val="474747"/>
                </a:solidFill>
                <a:sym typeface="Symbol" pitchFamily="18" charset="2"/>
              </a:rPr>
              <a:t> optimal solution B that does not contain {1}, can always </a:t>
            </a:r>
            <a:r>
              <a:rPr lang="en-US" altLang="zh-CN" smtClean="0">
                <a:solidFill>
                  <a:schemeClr val="accent2"/>
                </a:solidFill>
                <a:sym typeface="Symbol" pitchFamily="18" charset="2"/>
              </a:rPr>
              <a:t>replace first activity in B with {1}</a:t>
            </a:r>
            <a:r>
              <a:rPr lang="en-US" altLang="zh-CN" smtClean="0">
                <a:solidFill>
                  <a:srgbClr val="474747"/>
                </a:solidFill>
                <a:sym typeface="Symbol" pitchFamily="18" charset="2"/>
              </a:rPr>
              <a:t> (</a:t>
            </a:r>
            <a:r>
              <a:rPr lang="en-US" altLang="zh-CN" i="1" smtClean="0">
                <a:solidFill>
                  <a:schemeClr val="accent1"/>
                </a:solidFill>
                <a:sym typeface="Symbol" pitchFamily="18" charset="2"/>
              </a:rPr>
              <a:t>Why?</a:t>
            </a:r>
            <a:r>
              <a:rPr lang="en-US" altLang="zh-CN" smtClean="0">
                <a:solidFill>
                  <a:srgbClr val="474747"/>
                </a:solidFill>
                <a:sym typeface="Symbol" pitchFamily="18" charset="2"/>
              </a:rPr>
              <a:t>)</a:t>
            </a:r>
            <a:r>
              <a:rPr lang="en-US" altLang="zh-CN" i="1" smtClean="0">
                <a:solidFill>
                  <a:srgbClr val="474747"/>
                </a:solidFill>
                <a:sym typeface="Symbol" pitchFamily="18" charset="2"/>
              </a:rPr>
              <a:t>.</a:t>
            </a:r>
            <a:r>
              <a:rPr lang="en-US" altLang="zh-CN" smtClean="0">
                <a:solidFill>
                  <a:srgbClr val="474747"/>
                </a:solidFill>
                <a:sym typeface="Symbol" pitchFamily="18" charset="2"/>
              </a:rPr>
              <a:t>  Same number of activities, thus optimal.</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6"/>
          <p:cNvSpPr>
            <a:spLocks noGrp="1" noChangeArrowheads="1"/>
          </p:cNvSpPr>
          <p:nvPr>
            <p:ph type="sldNum" sz="quarter" idx="12"/>
          </p:nvPr>
        </p:nvSpPr>
        <p:spPr>
          <a:ln/>
        </p:spPr>
        <p:txBody>
          <a:bodyPr/>
          <a:lstStyle/>
          <a:p>
            <a:pPr>
              <a:defRPr/>
            </a:pPr>
            <a:fld id="{4A2A2B0F-0E64-4538-A502-8B8AAE0E153C}" type="slidenum">
              <a:rPr lang="en-US" altLang="zh-CN"/>
              <a:pPr>
                <a:defRPr/>
              </a:pPr>
              <a:t>90</a:t>
            </a:fld>
            <a:endParaRPr lang="en-US" altLang="zh-CN"/>
          </a:p>
        </p:txBody>
      </p:sp>
      <p:sp>
        <p:nvSpPr>
          <p:cNvPr id="125954" name="Text Box 2"/>
          <p:cNvSpPr txBox="1">
            <a:spLocks noChangeArrowheads="1"/>
          </p:cNvSpPr>
          <p:nvPr/>
        </p:nvSpPr>
        <p:spPr bwMode="auto">
          <a:xfrm>
            <a:off x="468313" y="1484313"/>
            <a:ext cx="8153400" cy="4656137"/>
          </a:xfrm>
          <a:prstGeom prst="rect">
            <a:avLst/>
          </a:prstGeom>
          <a:noFill/>
          <a:ln w="9525">
            <a:noFill/>
            <a:miter lim="800000"/>
            <a:headEnd/>
            <a:tailEnd/>
          </a:ln>
          <a:effectLst/>
        </p:spPr>
        <p:txBody>
          <a:bodyPr>
            <a:spAutoFit/>
          </a:bodyPr>
          <a:lstStyle/>
          <a:p>
            <a:pPr>
              <a:lnSpc>
                <a:spcPct val="110000"/>
              </a:lnSpc>
            </a:pPr>
            <a:r>
              <a:rPr lang="zh-CN" altLang="en-US" sz="2400" b="1">
                <a:latin typeface="Times New Roman" pitchFamily="18" charset="0"/>
              </a:rPr>
              <a:t>对步数归纳</a:t>
            </a:r>
          </a:p>
          <a:p>
            <a:pPr>
              <a:lnSpc>
                <a:spcPct val="110000"/>
              </a:lnSpc>
            </a:pPr>
            <a:r>
              <a:rPr lang="zh-CN" altLang="en-US" sz="2400" b="1">
                <a:solidFill>
                  <a:srgbClr val="A50021"/>
                </a:solidFill>
                <a:latin typeface="Times New Roman" pitchFamily="18" charset="0"/>
              </a:rPr>
              <a:t>命题：对于任意 </a:t>
            </a:r>
            <a:r>
              <a:rPr lang="en-US" altLang="zh-CN" sz="2400" b="1" i="1">
                <a:solidFill>
                  <a:srgbClr val="A50021"/>
                </a:solidFill>
                <a:latin typeface="Times New Roman" pitchFamily="18" charset="0"/>
              </a:rPr>
              <a:t>k </a:t>
            </a:r>
            <a:r>
              <a:rPr lang="en-US" altLang="zh-CN" sz="2400" b="1">
                <a:solidFill>
                  <a:srgbClr val="A50021"/>
                </a:solidFill>
                <a:latin typeface="Times New Roman" pitchFamily="18" charset="0"/>
              </a:rPr>
              <a:t>&lt; </a:t>
            </a:r>
            <a:r>
              <a:rPr lang="en-US" altLang="zh-CN" sz="2400" b="1" i="1">
                <a:solidFill>
                  <a:srgbClr val="A50021"/>
                </a:solidFill>
                <a:latin typeface="Times New Roman" pitchFamily="18" charset="0"/>
              </a:rPr>
              <a:t>n</a:t>
            </a:r>
            <a:r>
              <a:rPr lang="en-US" altLang="zh-CN" sz="2400" b="1">
                <a:solidFill>
                  <a:srgbClr val="A50021"/>
                </a:solidFill>
                <a:latin typeface="Times New Roman" pitchFamily="18" charset="0"/>
              </a:rPr>
              <a:t>, </a:t>
            </a:r>
            <a:r>
              <a:rPr lang="zh-CN" altLang="en-US" sz="2400" b="1">
                <a:solidFill>
                  <a:srgbClr val="A50021"/>
                </a:solidFill>
                <a:latin typeface="Times New Roman" pitchFamily="18" charset="0"/>
              </a:rPr>
              <a:t>存在一棵最小生成树包含算法前 </a:t>
            </a:r>
            <a:r>
              <a:rPr lang="en-US" altLang="zh-CN" sz="2400" b="1" i="1">
                <a:solidFill>
                  <a:srgbClr val="A50021"/>
                </a:solidFill>
                <a:latin typeface="Times New Roman" pitchFamily="18" charset="0"/>
              </a:rPr>
              <a:t>k </a:t>
            </a:r>
            <a:r>
              <a:rPr lang="zh-CN" altLang="en-US" sz="2400" b="1">
                <a:solidFill>
                  <a:srgbClr val="A50021"/>
                </a:solidFill>
                <a:latin typeface="Times New Roman" pitchFamily="18" charset="0"/>
              </a:rPr>
              <a:t>步选择的边</a:t>
            </a:r>
          </a:p>
          <a:p>
            <a:pPr>
              <a:lnSpc>
                <a:spcPct val="110000"/>
              </a:lnSpc>
              <a:spcBef>
                <a:spcPct val="40000"/>
              </a:spcBef>
            </a:pPr>
            <a:r>
              <a:rPr lang="zh-CN" altLang="en-US" sz="2400" b="1">
                <a:latin typeface="Times New Roman" pitchFamily="18" charset="0"/>
              </a:rPr>
              <a:t>归纳基础：</a:t>
            </a:r>
            <a:r>
              <a:rPr lang="en-US" altLang="zh-CN" sz="2400" b="1" i="1">
                <a:latin typeface="Times New Roman" pitchFamily="18" charset="0"/>
              </a:rPr>
              <a:t>k</a:t>
            </a:r>
            <a:r>
              <a:rPr lang="en-US" altLang="zh-CN" sz="2400" b="1">
                <a:latin typeface="Times New Roman" pitchFamily="18" charset="0"/>
              </a:rPr>
              <a:t>=1, </a:t>
            </a:r>
            <a:r>
              <a:rPr lang="zh-CN" altLang="en-US" sz="2400" b="1">
                <a:latin typeface="Times New Roman" pitchFamily="18" charset="0"/>
              </a:rPr>
              <a:t>存在一棵最小生成树 </a:t>
            </a:r>
            <a:r>
              <a:rPr lang="en-US" altLang="zh-CN" sz="2400" b="1" i="1">
                <a:latin typeface="Times New Roman" pitchFamily="18" charset="0"/>
              </a:rPr>
              <a:t>T </a:t>
            </a:r>
            <a:r>
              <a:rPr lang="zh-CN" altLang="en-US" sz="2400" b="1">
                <a:latin typeface="Times New Roman" pitchFamily="18" charset="0"/>
              </a:rPr>
              <a:t>包含边</a:t>
            </a:r>
            <a:r>
              <a:rPr lang="en-US" altLang="zh-CN" sz="2400" b="1" i="1">
                <a:latin typeface="Times New Roman" pitchFamily="18" charset="0"/>
              </a:rPr>
              <a:t>e</a:t>
            </a:r>
            <a:r>
              <a:rPr lang="en-US" altLang="zh-CN" sz="2400" b="1">
                <a:latin typeface="Times New Roman" pitchFamily="18" charset="0"/>
              </a:rPr>
              <a:t>={1,</a:t>
            </a:r>
            <a:r>
              <a:rPr lang="en-US" altLang="zh-CN" sz="2400" b="1" i="1">
                <a:latin typeface="Times New Roman" pitchFamily="18" charset="0"/>
              </a:rPr>
              <a:t>i</a:t>
            </a:r>
            <a:r>
              <a:rPr lang="en-US" altLang="zh-CN" sz="2400" b="1">
                <a:latin typeface="Times New Roman" pitchFamily="18" charset="0"/>
              </a:rPr>
              <a:t>}, </a:t>
            </a:r>
            <a:r>
              <a:rPr lang="zh-CN" altLang="en-US" sz="2400" b="1">
                <a:latin typeface="Times New Roman" pitchFamily="18" charset="0"/>
              </a:rPr>
              <a:t>其中</a:t>
            </a:r>
            <a:r>
              <a:rPr lang="en-US" altLang="zh-CN" sz="2400" b="1">
                <a:latin typeface="Times New Roman" pitchFamily="18" charset="0"/>
              </a:rPr>
              <a:t>{1,</a:t>
            </a:r>
            <a:r>
              <a:rPr lang="en-US" altLang="zh-CN" sz="2400" b="1" i="1">
                <a:latin typeface="Times New Roman" pitchFamily="18" charset="0"/>
              </a:rPr>
              <a:t>i</a:t>
            </a:r>
            <a:r>
              <a:rPr lang="en-US" altLang="zh-CN" sz="2400" b="1">
                <a:latin typeface="Times New Roman" pitchFamily="18" charset="0"/>
              </a:rPr>
              <a:t>}</a:t>
            </a:r>
            <a:r>
              <a:rPr lang="zh-CN" altLang="en-US" sz="2400" b="1">
                <a:latin typeface="Times New Roman" pitchFamily="18" charset="0"/>
              </a:rPr>
              <a:t>是所有关联 </a:t>
            </a:r>
            <a:r>
              <a:rPr lang="en-US" altLang="zh-CN" sz="2400" b="1">
                <a:latin typeface="Times New Roman" pitchFamily="18" charset="0"/>
              </a:rPr>
              <a:t>1 </a:t>
            </a:r>
            <a:r>
              <a:rPr lang="zh-CN" altLang="en-US" sz="2400" b="1">
                <a:latin typeface="Times New Roman" pitchFamily="18" charset="0"/>
              </a:rPr>
              <a:t>的边中权最小的</a:t>
            </a:r>
            <a:r>
              <a:rPr lang="en-US" altLang="zh-CN" sz="2400" b="1">
                <a:latin typeface="Times New Roman" pitchFamily="18" charset="0"/>
              </a:rPr>
              <a:t>. </a:t>
            </a:r>
          </a:p>
          <a:p>
            <a:pPr>
              <a:lnSpc>
                <a:spcPct val="110000"/>
              </a:lnSpc>
            </a:pPr>
            <a:r>
              <a:rPr lang="zh-CN" altLang="en-US" sz="2400" b="1">
                <a:latin typeface="Times New Roman" pitchFamily="18" charset="0"/>
              </a:rPr>
              <a:t>设</a:t>
            </a:r>
            <a:r>
              <a:rPr lang="en-US" altLang="zh-CN" sz="2400" b="1" i="1">
                <a:latin typeface="Times New Roman" pitchFamily="18" charset="0"/>
              </a:rPr>
              <a:t>T </a:t>
            </a:r>
            <a:r>
              <a:rPr lang="zh-CN" altLang="en-US" sz="2400" b="1">
                <a:latin typeface="Times New Roman" pitchFamily="18" charset="0"/>
              </a:rPr>
              <a:t>为一棵最小生成树，假设</a:t>
            </a:r>
            <a:r>
              <a:rPr lang="en-US" altLang="zh-CN" sz="2400" b="1" i="1">
                <a:latin typeface="Times New Roman" pitchFamily="18" charset="0"/>
              </a:rPr>
              <a:t>T </a:t>
            </a:r>
            <a:r>
              <a:rPr lang="zh-CN" altLang="en-US" sz="2400" b="1">
                <a:latin typeface="Times New Roman" pitchFamily="18" charset="0"/>
              </a:rPr>
              <a:t>不包含</a:t>
            </a:r>
            <a:r>
              <a:rPr lang="en-US" altLang="zh-CN" sz="2400" b="1">
                <a:latin typeface="Times New Roman" pitchFamily="18" charset="0"/>
              </a:rPr>
              <a:t>{1,</a:t>
            </a:r>
            <a:r>
              <a:rPr lang="en-US" altLang="zh-CN" sz="2400" b="1" i="1">
                <a:latin typeface="Times New Roman" pitchFamily="18" charset="0"/>
              </a:rPr>
              <a:t>i</a:t>
            </a:r>
            <a:r>
              <a:rPr lang="en-US" altLang="zh-CN" sz="2400" b="1">
                <a:latin typeface="Times New Roman" pitchFamily="18" charset="0"/>
              </a:rPr>
              <a:t>}, </a:t>
            </a:r>
            <a:r>
              <a:rPr lang="zh-CN" altLang="en-US" sz="2400" b="1">
                <a:latin typeface="Times New Roman" pitchFamily="18" charset="0"/>
              </a:rPr>
              <a:t>则</a:t>
            </a:r>
            <a:r>
              <a:rPr lang="en-US" altLang="zh-CN" sz="2400" b="1" i="1">
                <a:latin typeface="Times New Roman" pitchFamily="18" charset="0"/>
              </a:rPr>
              <a:t>T</a:t>
            </a:r>
            <a:r>
              <a:rPr lang="en-US" altLang="zh-CN" sz="2400" b="1">
                <a:latin typeface="Times New Roman" pitchFamily="18" charset="0"/>
                <a:sym typeface="Symbol" pitchFamily="18" charset="2"/>
              </a:rPr>
              <a:t></a:t>
            </a:r>
            <a:r>
              <a:rPr lang="en-US" altLang="zh-CN" sz="2400" b="1">
                <a:latin typeface="Times New Roman" pitchFamily="18" charset="0"/>
              </a:rPr>
              <a:t>{{1,</a:t>
            </a:r>
            <a:r>
              <a:rPr lang="en-US" altLang="zh-CN" sz="2400" b="1" i="1">
                <a:latin typeface="Times New Roman" pitchFamily="18" charset="0"/>
              </a:rPr>
              <a:t>i</a:t>
            </a:r>
            <a:r>
              <a:rPr lang="en-US" altLang="zh-CN" sz="2400" b="1">
                <a:latin typeface="Times New Roman" pitchFamily="18" charset="0"/>
              </a:rPr>
              <a:t>}}</a:t>
            </a:r>
            <a:r>
              <a:rPr lang="zh-CN" altLang="en-US" sz="2400" b="1">
                <a:latin typeface="Times New Roman" pitchFamily="18" charset="0"/>
              </a:rPr>
              <a:t>含有一条回路，回路中关</a:t>
            </a:r>
          </a:p>
          <a:p>
            <a:pPr>
              <a:lnSpc>
                <a:spcPct val="110000"/>
              </a:lnSpc>
            </a:pPr>
            <a:r>
              <a:rPr lang="zh-CN" altLang="en-US" sz="2400" b="1">
                <a:latin typeface="Times New Roman" pitchFamily="18" charset="0"/>
              </a:rPr>
              <a:t>联</a:t>
            </a:r>
            <a:r>
              <a:rPr lang="en-US" altLang="zh-CN" sz="2400" b="1">
                <a:latin typeface="Times New Roman" pitchFamily="18" charset="0"/>
              </a:rPr>
              <a:t>1</a:t>
            </a:r>
            <a:r>
              <a:rPr lang="zh-CN" altLang="en-US" sz="2400" b="1">
                <a:latin typeface="Times New Roman" pitchFamily="18" charset="0"/>
              </a:rPr>
              <a:t>的另一条边为</a:t>
            </a:r>
            <a:r>
              <a:rPr lang="en-US" altLang="zh-CN" sz="2400" b="1">
                <a:latin typeface="Times New Roman" pitchFamily="18" charset="0"/>
              </a:rPr>
              <a:t>{1,</a:t>
            </a:r>
            <a:r>
              <a:rPr lang="en-US" altLang="zh-CN" sz="2400" b="1" i="1">
                <a:latin typeface="Times New Roman" pitchFamily="18" charset="0"/>
              </a:rPr>
              <a:t>j</a:t>
            </a:r>
            <a:r>
              <a:rPr lang="en-US" altLang="zh-CN" sz="2400" b="1">
                <a:latin typeface="Times New Roman" pitchFamily="18" charset="0"/>
              </a:rPr>
              <a:t>}</a:t>
            </a:r>
            <a:r>
              <a:rPr lang="zh-CN" altLang="en-US" sz="2400" b="1">
                <a:latin typeface="Times New Roman" pitchFamily="18" charset="0"/>
              </a:rPr>
              <a:t>，</a:t>
            </a:r>
          </a:p>
          <a:p>
            <a:pPr>
              <a:lnSpc>
                <a:spcPct val="110000"/>
              </a:lnSpc>
            </a:pPr>
            <a:r>
              <a:rPr lang="zh-CN" altLang="en-US" sz="2400" b="1">
                <a:latin typeface="Times New Roman" pitchFamily="18" charset="0"/>
              </a:rPr>
              <a:t>令 </a:t>
            </a:r>
            <a:r>
              <a:rPr lang="en-US" altLang="zh-CN" sz="2400" b="1" i="1">
                <a:latin typeface="Times New Roman" pitchFamily="18" charset="0"/>
              </a:rPr>
              <a:t>T </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-{{1,</a:t>
            </a:r>
            <a:r>
              <a:rPr lang="en-US" altLang="zh-CN" sz="2400" b="1" i="1">
                <a:latin typeface="Times New Roman" pitchFamily="18" charset="0"/>
              </a:rPr>
              <a:t>j</a:t>
            </a:r>
            <a:r>
              <a:rPr lang="en-US" altLang="zh-CN" sz="2400" b="1">
                <a:latin typeface="Times New Roman" pitchFamily="18" charset="0"/>
              </a:rPr>
              <a:t>}})</a:t>
            </a:r>
            <a:r>
              <a:rPr lang="en-US" altLang="zh-CN" sz="2400" b="1">
                <a:latin typeface="Times New Roman" pitchFamily="18" charset="0"/>
                <a:sym typeface="Symbol" pitchFamily="18" charset="2"/>
              </a:rPr>
              <a:t></a:t>
            </a:r>
            <a:r>
              <a:rPr lang="en-US" altLang="zh-CN" sz="2400" b="1">
                <a:latin typeface="Times New Roman" pitchFamily="18" charset="0"/>
              </a:rPr>
              <a:t>{{1,</a:t>
            </a:r>
            <a:r>
              <a:rPr lang="en-US" altLang="zh-CN" sz="2400" b="1" i="1">
                <a:latin typeface="Times New Roman" pitchFamily="18" charset="0"/>
              </a:rPr>
              <a:t>i</a:t>
            </a:r>
            <a:r>
              <a:rPr lang="en-US" altLang="zh-CN" sz="2400" b="1">
                <a:latin typeface="Times New Roman" pitchFamily="18" charset="0"/>
              </a:rPr>
              <a:t>}}</a:t>
            </a:r>
            <a:r>
              <a:rPr lang="zh-CN" altLang="en-US" sz="2400" b="1">
                <a:latin typeface="Times New Roman" pitchFamily="18" charset="0"/>
              </a:rPr>
              <a:t>，</a:t>
            </a:r>
          </a:p>
          <a:p>
            <a:pPr>
              <a:lnSpc>
                <a:spcPct val="110000"/>
              </a:lnSpc>
            </a:pPr>
            <a:r>
              <a:rPr lang="zh-CN" altLang="en-US" sz="2400" b="1">
                <a:latin typeface="Times New Roman" pitchFamily="18" charset="0"/>
              </a:rPr>
              <a:t>则</a:t>
            </a:r>
            <a:r>
              <a:rPr lang="en-US" altLang="zh-CN" sz="2400" b="1" i="1">
                <a:latin typeface="Times New Roman" pitchFamily="18" charset="0"/>
              </a:rPr>
              <a:t>T’</a:t>
            </a:r>
            <a:r>
              <a:rPr lang="zh-CN" altLang="en-US" sz="2400" b="1">
                <a:latin typeface="Times New Roman" pitchFamily="18" charset="0"/>
              </a:rPr>
              <a:t>也是生成树，</a:t>
            </a:r>
          </a:p>
          <a:p>
            <a:pPr>
              <a:lnSpc>
                <a:spcPct val="110000"/>
              </a:lnSpc>
            </a:pPr>
            <a:r>
              <a:rPr lang="zh-CN" altLang="en-US" sz="2400" b="1">
                <a:latin typeface="Times New Roman" pitchFamily="18" charset="0"/>
              </a:rPr>
              <a:t>且</a:t>
            </a:r>
            <a:r>
              <a:rPr lang="en-US" altLang="zh-CN" sz="2400" b="1" i="1">
                <a:latin typeface="Times New Roman" pitchFamily="18" charset="0"/>
              </a:rPr>
              <a:t>W</a:t>
            </a:r>
            <a:r>
              <a:rPr lang="en-US" altLang="zh-CN" sz="2400" b="1">
                <a:latin typeface="Times New Roman" pitchFamily="18" charset="0"/>
              </a:rPr>
              <a:t>(</a:t>
            </a:r>
            <a:r>
              <a:rPr lang="en-US" altLang="zh-CN" sz="2400" b="1" i="1">
                <a:latin typeface="Times New Roman" pitchFamily="18" charset="0"/>
              </a:rPr>
              <a:t>T </a:t>
            </a:r>
            <a:r>
              <a:rPr lang="en-US" altLang="zh-CN" sz="2400" b="1">
                <a:latin typeface="Times New Roman" pitchFamily="18" charset="0"/>
              </a:rPr>
              <a:t>’)</a:t>
            </a:r>
            <a:r>
              <a:rPr lang="en-US" altLang="zh-CN" sz="2400" b="1">
                <a:latin typeface="Times New Roman" pitchFamily="18" charset="0"/>
                <a:sym typeface="Symbol" pitchFamily="18" charset="2"/>
              </a:rPr>
              <a:t></a:t>
            </a:r>
            <a:r>
              <a:rPr lang="en-US" altLang="zh-CN" sz="2400" b="1" i="1">
                <a:latin typeface="Times New Roman" pitchFamily="18" charset="0"/>
              </a:rPr>
              <a:t>W</a:t>
            </a:r>
            <a:r>
              <a:rPr lang="en-US" altLang="zh-CN" sz="2400" b="1">
                <a:latin typeface="Times New Roman" pitchFamily="18" charset="0"/>
              </a:rPr>
              <a:t>(</a:t>
            </a:r>
            <a:r>
              <a:rPr lang="en-US" altLang="zh-CN" sz="2400" b="1" i="1">
                <a:latin typeface="Times New Roman" pitchFamily="18" charset="0"/>
              </a:rPr>
              <a:t>T</a:t>
            </a:r>
            <a:r>
              <a:rPr lang="en-US" altLang="zh-CN" sz="2400" b="1">
                <a:latin typeface="Times New Roman" pitchFamily="18" charset="0"/>
              </a:rPr>
              <a:t>). </a:t>
            </a:r>
            <a:r>
              <a:rPr lang="en-US" altLang="zh-CN" sz="2000" b="1">
                <a:latin typeface="Times New Roman" pitchFamily="18" charset="0"/>
              </a:rPr>
              <a:t>   </a:t>
            </a:r>
          </a:p>
        </p:txBody>
      </p:sp>
      <p:grpSp>
        <p:nvGrpSpPr>
          <p:cNvPr id="2" name="Group 4"/>
          <p:cNvGrpSpPr>
            <a:grpSpLocks/>
          </p:cNvGrpSpPr>
          <p:nvPr/>
        </p:nvGrpSpPr>
        <p:grpSpPr bwMode="auto">
          <a:xfrm>
            <a:off x="4067175" y="4005263"/>
            <a:ext cx="2089150" cy="2689225"/>
            <a:chOff x="2562" y="2523"/>
            <a:chExt cx="1316" cy="1694"/>
          </a:xfrm>
        </p:grpSpPr>
        <p:grpSp>
          <p:nvGrpSpPr>
            <p:cNvPr id="3" name="Group 5"/>
            <p:cNvGrpSpPr>
              <a:grpSpLocks/>
            </p:cNvGrpSpPr>
            <p:nvPr/>
          </p:nvGrpSpPr>
          <p:grpSpPr bwMode="auto">
            <a:xfrm>
              <a:off x="2562" y="2523"/>
              <a:ext cx="1316" cy="1333"/>
              <a:chOff x="2426" y="2642"/>
              <a:chExt cx="1316" cy="1333"/>
            </a:xfrm>
          </p:grpSpPr>
          <p:sp>
            <p:nvSpPr>
              <p:cNvPr id="125958" name="Line 6"/>
              <p:cNvSpPr>
                <a:spLocks noChangeShapeType="1"/>
              </p:cNvSpPr>
              <p:nvPr/>
            </p:nvSpPr>
            <p:spPr bwMode="auto">
              <a:xfrm flipH="1" flipV="1">
                <a:off x="2971" y="2885"/>
                <a:ext cx="544" cy="318"/>
              </a:xfrm>
              <a:prstGeom prst="line">
                <a:avLst/>
              </a:prstGeom>
              <a:noFill/>
              <a:ln w="28575">
                <a:solidFill>
                  <a:schemeClr val="tx1"/>
                </a:solidFill>
                <a:round/>
                <a:headEnd/>
                <a:tailEnd/>
              </a:ln>
              <a:effectLst/>
            </p:spPr>
            <p:txBody>
              <a:bodyPr/>
              <a:lstStyle/>
              <a:p>
                <a:endParaRPr lang="zh-CN" altLang="en-US"/>
              </a:p>
            </p:txBody>
          </p:sp>
          <p:grpSp>
            <p:nvGrpSpPr>
              <p:cNvPr id="4" name="Group 7"/>
              <p:cNvGrpSpPr>
                <a:grpSpLocks/>
              </p:cNvGrpSpPr>
              <p:nvPr/>
            </p:nvGrpSpPr>
            <p:grpSpPr bwMode="auto">
              <a:xfrm>
                <a:off x="2426" y="2642"/>
                <a:ext cx="1316" cy="1333"/>
                <a:chOff x="2426" y="2642"/>
                <a:chExt cx="1316" cy="1333"/>
              </a:xfrm>
            </p:grpSpPr>
            <p:sp>
              <p:nvSpPr>
                <p:cNvPr id="125960" name="Line 8"/>
                <p:cNvSpPr>
                  <a:spLocks noChangeShapeType="1"/>
                </p:cNvSpPr>
                <p:nvPr/>
              </p:nvSpPr>
              <p:spPr bwMode="auto">
                <a:xfrm flipV="1">
                  <a:off x="3379" y="3702"/>
                  <a:ext cx="227" cy="272"/>
                </a:xfrm>
                <a:prstGeom prst="line">
                  <a:avLst/>
                </a:prstGeom>
                <a:noFill/>
                <a:ln w="28575">
                  <a:solidFill>
                    <a:schemeClr val="tx1"/>
                  </a:solidFill>
                  <a:round/>
                  <a:headEnd/>
                  <a:tailEnd/>
                </a:ln>
                <a:effectLst/>
              </p:spPr>
              <p:txBody>
                <a:bodyPr/>
                <a:lstStyle/>
                <a:p>
                  <a:endParaRPr lang="zh-CN" altLang="en-US"/>
                </a:p>
              </p:txBody>
            </p:sp>
            <p:sp>
              <p:nvSpPr>
                <p:cNvPr id="125961" name="Line 9"/>
                <p:cNvSpPr>
                  <a:spLocks noChangeShapeType="1"/>
                </p:cNvSpPr>
                <p:nvPr/>
              </p:nvSpPr>
              <p:spPr bwMode="auto">
                <a:xfrm>
                  <a:off x="2744" y="3974"/>
                  <a:ext cx="635" cy="0"/>
                </a:xfrm>
                <a:prstGeom prst="line">
                  <a:avLst/>
                </a:prstGeom>
                <a:noFill/>
                <a:ln w="28575">
                  <a:solidFill>
                    <a:schemeClr val="tx1"/>
                  </a:solidFill>
                  <a:prstDash val="dash"/>
                  <a:round/>
                  <a:headEnd/>
                  <a:tailEnd/>
                </a:ln>
                <a:effectLst/>
              </p:spPr>
              <p:txBody>
                <a:bodyPr/>
                <a:lstStyle/>
                <a:p>
                  <a:endParaRPr lang="zh-CN" altLang="en-US"/>
                </a:p>
              </p:txBody>
            </p:sp>
            <p:sp>
              <p:nvSpPr>
                <p:cNvPr id="125962" name="Line 10"/>
                <p:cNvSpPr>
                  <a:spLocks noChangeShapeType="1"/>
                </p:cNvSpPr>
                <p:nvPr/>
              </p:nvSpPr>
              <p:spPr bwMode="auto">
                <a:xfrm flipH="1" flipV="1">
                  <a:off x="3515" y="3203"/>
                  <a:ext cx="91" cy="453"/>
                </a:xfrm>
                <a:prstGeom prst="line">
                  <a:avLst/>
                </a:prstGeom>
                <a:noFill/>
                <a:ln w="28575">
                  <a:solidFill>
                    <a:schemeClr val="tx1"/>
                  </a:solidFill>
                  <a:round/>
                  <a:headEnd/>
                  <a:tailEnd/>
                </a:ln>
                <a:effectLst/>
              </p:spPr>
              <p:txBody>
                <a:bodyPr/>
                <a:lstStyle/>
                <a:p>
                  <a:endParaRPr lang="zh-CN" altLang="en-US"/>
                </a:p>
              </p:txBody>
            </p:sp>
            <p:sp>
              <p:nvSpPr>
                <p:cNvPr id="125963" name="Line 11"/>
                <p:cNvSpPr>
                  <a:spLocks noChangeShapeType="1"/>
                </p:cNvSpPr>
                <p:nvPr/>
              </p:nvSpPr>
              <p:spPr bwMode="auto">
                <a:xfrm flipH="1" flipV="1">
                  <a:off x="2472" y="3520"/>
                  <a:ext cx="227" cy="408"/>
                </a:xfrm>
                <a:prstGeom prst="line">
                  <a:avLst/>
                </a:prstGeom>
                <a:noFill/>
                <a:ln w="28575">
                  <a:solidFill>
                    <a:schemeClr val="tx1"/>
                  </a:solidFill>
                  <a:round/>
                  <a:headEnd/>
                  <a:tailEnd/>
                </a:ln>
                <a:effectLst/>
              </p:spPr>
              <p:txBody>
                <a:bodyPr/>
                <a:lstStyle/>
                <a:p>
                  <a:endParaRPr lang="zh-CN" altLang="en-US"/>
                </a:p>
              </p:txBody>
            </p:sp>
            <p:sp>
              <p:nvSpPr>
                <p:cNvPr id="125964" name="Line 12"/>
                <p:cNvSpPr>
                  <a:spLocks noChangeShapeType="1"/>
                </p:cNvSpPr>
                <p:nvPr/>
              </p:nvSpPr>
              <p:spPr bwMode="auto">
                <a:xfrm flipV="1">
                  <a:off x="2472" y="3112"/>
                  <a:ext cx="181" cy="408"/>
                </a:xfrm>
                <a:prstGeom prst="line">
                  <a:avLst/>
                </a:prstGeom>
                <a:noFill/>
                <a:ln w="28575">
                  <a:solidFill>
                    <a:schemeClr val="tx1"/>
                  </a:solidFill>
                  <a:round/>
                  <a:headEnd/>
                  <a:tailEnd/>
                </a:ln>
                <a:effectLst/>
              </p:spPr>
              <p:txBody>
                <a:bodyPr/>
                <a:lstStyle/>
                <a:p>
                  <a:endParaRPr lang="zh-CN" altLang="en-US"/>
                </a:p>
              </p:txBody>
            </p:sp>
            <p:sp>
              <p:nvSpPr>
                <p:cNvPr id="125965" name="Text Box 13"/>
                <p:cNvSpPr txBox="1">
                  <a:spLocks noChangeArrowheads="1"/>
                </p:cNvSpPr>
                <p:nvPr/>
              </p:nvSpPr>
              <p:spPr bwMode="auto">
                <a:xfrm>
                  <a:off x="2971" y="2642"/>
                  <a:ext cx="272" cy="288"/>
                </a:xfrm>
                <a:prstGeom prst="rect">
                  <a:avLst/>
                </a:prstGeom>
                <a:noFill/>
                <a:ln w="9525">
                  <a:noFill/>
                  <a:miter lim="800000"/>
                  <a:headEnd/>
                  <a:tailEnd/>
                </a:ln>
                <a:effectLst/>
              </p:spPr>
              <p:txBody>
                <a:bodyPr>
                  <a:spAutoFit/>
                </a:bodyPr>
                <a:lstStyle/>
                <a:p>
                  <a:pPr>
                    <a:spcBef>
                      <a:spcPct val="50000"/>
                    </a:spcBef>
                  </a:pPr>
                  <a:r>
                    <a:rPr lang="en-US" altLang="zh-CN" sz="2400">
                      <a:latin typeface="Arial" charset="0"/>
                    </a:rPr>
                    <a:t>1</a:t>
                  </a:r>
                </a:p>
              </p:txBody>
            </p:sp>
            <p:sp>
              <p:nvSpPr>
                <p:cNvPr id="125966" name="Text Box 14"/>
                <p:cNvSpPr txBox="1">
                  <a:spLocks noChangeArrowheads="1"/>
                </p:cNvSpPr>
                <p:nvPr/>
              </p:nvSpPr>
              <p:spPr bwMode="auto">
                <a:xfrm>
                  <a:off x="3470" y="2885"/>
                  <a:ext cx="272"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j</a:t>
                  </a:r>
                </a:p>
              </p:txBody>
            </p:sp>
            <p:sp>
              <p:nvSpPr>
                <p:cNvPr id="125967" name="Text Box 15"/>
                <p:cNvSpPr txBox="1">
                  <a:spLocks noChangeArrowheads="1"/>
                </p:cNvSpPr>
                <p:nvPr/>
              </p:nvSpPr>
              <p:spPr bwMode="auto">
                <a:xfrm>
                  <a:off x="2472" y="2885"/>
                  <a:ext cx="272"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i</a:t>
                  </a:r>
                </a:p>
              </p:txBody>
            </p:sp>
            <p:sp>
              <p:nvSpPr>
                <p:cNvPr id="125968" name="Oval 16"/>
                <p:cNvSpPr>
                  <a:spLocks noChangeArrowheads="1"/>
                </p:cNvSpPr>
                <p:nvPr/>
              </p:nvSpPr>
              <p:spPr bwMode="auto">
                <a:xfrm>
                  <a:off x="2971" y="2840"/>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125969" name="Oval 17"/>
                <p:cNvSpPr>
                  <a:spLocks noChangeArrowheads="1"/>
                </p:cNvSpPr>
                <p:nvPr/>
              </p:nvSpPr>
              <p:spPr bwMode="auto">
                <a:xfrm>
                  <a:off x="3469" y="3157"/>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125970" name="Oval 18"/>
                <p:cNvSpPr>
                  <a:spLocks noChangeArrowheads="1"/>
                </p:cNvSpPr>
                <p:nvPr/>
              </p:nvSpPr>
              <p:spPr bwMode="auto">
                <a:xfrm>
                  <a:off x="3560" y="3611"/>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125971" name="Oval 19"/>
                <p:cNvSpPr>
                  <a:spLocks noChangeArrowheads="1"/>
                </p:cNvSpPr>
                <p:nvPr/>
              </p:nvSpPr>
              <p:spPr bwMode="auto">
                <a:xfrm>
                  <a:off x="2426" y="3475"/>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125972" name="Oval 20"/>
                <p:cNvSpPr>
                  <a:spLocks noChangeArrowheads="1"/>
                </p:cNvSpPr>
                <p:nvPr/>
              </p:nvSpPr>
              <p:spPr bwMode="auto">
                <a:xfrm>
                  <a:off x="2608" y="3067"/>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125973" name="Oval 21"/>
                <p:cNvSpPr>
                  <a:spLocks noChangeArrowheads="1"/>
                </p:cNvSpPr>
                <p:nvPr/>
              </p:nvSpPr>
              <p:spPr bwMode="auto">
                <a:xfrm>
                  <a:off x="2653" y="3883"/>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125974" name="Oval 22"/>
                <p:cNvSpPr>
                  <a:spLocks noChangeArrowheads="1"/>
                </p:cNvSpPr>
                <p:nvPr/>
              </p:nvSpPr>
              <p:spPr bwMode="auto">
                <a:xfrm>
                  <a:off x="3333" y="3884"/>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grpSp>
        </p:grpSp>
        <p:sp>
          <p:nvSpPr>
            <p:cNvPr id="125975" name="Text Box 23"/>
            <p:cNvSpPr txBox="1">
              <a:spLocks noChangeArrowheads="1"/>
            </p:cNvSpPr>
            <p:nvPr/>
          </p:nvSpPr>
          <p:spPr bwMode="auto">
            <a:xfrm>
              <a:off x="3071" y="3929"/>
              <a:ext cx="444" cy="288"/>
            </a:xfrm>
            <a:prstGeom prst="rect">
              <a:avLst/>
            </a:prstGeom>
            <a:noFill/>
            <a:ln w="9525">
              <a:noFill/>
              <a:miter lim="800000"/>
              <a:headEnd/>
              <a:tailEnd/>
            </a:ln>
            <a:effectLst/>
          </p:spPr>
          <p:txBody>
            <a:bodyPr>
              <a:spAutoFit/>
            </a:bodyPr>
            <a:lstStyle/>
            <a:p>
              <a:pPr>
                <a:spcBef>
                  <a:spcPct val="50000"/>
                </a:spcBef>
              </a:pPr>
              <a:r>
                <a:rPr lang="en-US" altLang="zh-CN" sz="2400" i="1">
                  <a:latin typeface="Times New Roman" pitchFamily="18" charset="0"/>
                </a:rPr>
                <a:t>T</a:t>
              </a:r>
            </a:p>
          </p:txBody>
        </p:sp>
      </p:grpSp>
      <p:grpSp>
        <p:nvGrpSpPr>
          <p:cNvPr id="5" name="Group 24"/>
          <p:cNvGrpSpPr>
            <a:grpSpLocks/>
          </p:cNvGrpSpPr>
          <p:nvPr/>
        </p:nvGrpSpPr>
        <p:grpSpPr bwMode="auto">
          <a:xfrm>
            <a:off x="6588125" y="4076700"/>
            <a:ext cx="2232025" cy="2546350"/>
            <a:chOff x="4059" y="2568"/>
            <a:chExt cx="1406" cy="1604"/>
          </a:xfrm>
        </p:grpSpPr>
        <p:grpSp>
          <p:nvGrpSpPr>
            <p:cNvPr id="6" name="Group 25"/>
            <p:cNvGrpSpPr>
              <a:grpSpLocks/>
            </p:cNvGrpSpPr>
            <p:nvPr/>
          </p:nvGrpSpPr>
          <p:grpSpPr bwMode="auto">
            <a:xfrm>
              <a:off x="4059" y="2568"/>
              <a:ext cx="1406" cy="1315"/>
              <a:chOff x="3923" y="2750"/>
              <a:chExt cx="1406" cy="1315"/>
            </a:xfrm>
          </p:grpSpPr>
          <p:sp>
            <p:nvSpPr>
              <p:cNvPr id="125978" name="Text Box 26"/>
              <p:cNvSpPr txBox="1">
                <a:spLocks noChangeArrowheads="1"/>
              </p:cNvSpPr>
              <p:nvPr/>
            </p:nvSpPr>
            <p:spPr bwMode="auto">
              <a:xfrm>
                <a:off x="5057" y="3067"/>
                <a:ext cx="272"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j</a:t>
                </a:r>
              </a:p>
            </p:txBody>
          </p:sp>
          <p:grpSp>
            <p:nvGrpSpPr>
              <p:cNvPr id="7" name="Group 27"/>
              <p:cNvGrpSpPr>
                <a:grpSpLocks/>
              </p:cNvGrpSpPr>
              <p:nvPr/>
            </p:nvGrpSpPr>
            <p:grpSpPr bwMode="auto">
              <a:xfrm>
                <a:off x="3923" y="2750"/>
                <a:ext cx="1225" cy="1315"/>
                <a:chOff x="3923" y="2750"/>
                <a:chExt cx="1225" cy="1315"/>
              </a:xfrm>
            </p:grpSpPr>
            <p:sp>
              <p:nvSpPr>
                <p:cNvPr id="125980" name="Line 28"/>
                <p:cNvSpPr>
                  <a:spLocks noChangeShapeType="1"/>
                </p:cNvSpPr>
                <p:nvPr/>
              </p:nvSpPr>
              <p:spPr bwMode="auto">
                <a:xfrm>
                  <a:off x="4241" y="4019"/>
                  <a:ext cx="635" cy="0"/>
                </a:xfrm>
                <a:prstGeom prst="line">
                  <a:avLst/>
                </a:prstGeom>
                <a:noFill/>
                <a:ln w="28575">
                  <a:solidFill>
                    <a:schemeClr val="tx1"/>
                  </a:solidFill>
                  <a:prstDash val="dash"/>
                  <a:round/>
                  <a:headEnd/>
                  <a:tailEnd/>
                </a:ln>
                <a:effectLst/>
              </p:spPr>
              <p:txBody>
                <a:bodyPr/>
                <a:lstStyle/>
                <a:p>
                  <a:endParaRPr lang="zh-CN" altLang="en-US"/>
                </a:p>
              </p:txBody>
            </p:sp>
            <p:sp>
              <p:nvSpPr>
                <p:cNvPr id="125981" name="Line 29"/>
                <p:cNvSpPr>
                  <a:spLocks noChangeShapeType="1"/>
                </p:cNvSpPr>
                <p:nvPr/>
              </p:nvSpPr>
              <p:spPr bwMode="auto">
                <a:xfrm flipH="1" flipV="1">
                  <a:off x="5012" y="3294"/>
                  <a:ext cx="91" cy="453"/>
                </a:xfrm>
                <a:prstGeom prst="line">
                  <a:avLst/>
                </a:prstGeom>
                <a:noFill/>
                <a:ln w="28575">
                  <a:solidFill>
                    <a:schemeClr val="tx1"/>
                  </a:solidFill>
                  <a:round/>
                  <a:headEnd/>
                  <a:tailEnd/>
                </a:ln>
                <a:effectLst/>
              </p:spPr>
              <p:txBody>
                <a:bodyPr/>
                <a:lstStyle/>
                <a:p>
                  <a:endParaRPr lang="zh-CN" altLang="en-US"/>
                </a:p>
              </p:txBody>
            </p:sp>
            <p:sp>
              <p:nvSpPr>
                <p:cNvPr id="125982" name="Line 30"/>
                <p:cNvSpPr>
                  <a:spLocks noChangeShapeType="1"/>
                </p:cNvSpPr>
                <p:nvPr/>
              </p:nvSpPr>
              <p:spPr bwMode="auto">
                <a:xfrm flipH="1" flipV="1">
                  <a:off x="3969" y="3611"/>
                  <a:ext cx="227" cy="408"/>
                </a:xfrm>
                <a:prstGeom prst="line">
                  <a:avLst/>
                </a:prstGeom>
                <a:noFill/>
                <a:ln w="28575">
                  <a:solidFill>
                    <a:schemeClr val="tx1"/>
                  </a:solidFill>
                  <a:round/>
                  <a:headEnd/>
                  <a:tailEnd/>
                </a:ln>
                <a:effectLst/>
              </p:spPr>
              <p:txBody>
                <a:bodyPr/>
                <a:lstStyle/>
                <a:p>
                  <a:endParaRPr lang="zh-CN" altLang="en-US"/>
                </a:p>
              </p:txBody>
            </p:sp>
            <p:sp>
              <p:nvSpPr>
                <p:cNvPr id="125983" name="Line 31"/>
                <p:cNvSpPr>
                  <a:spLocks noChangeShapeType="1"/>
                </p:cNvSpPr>
                <p:nvPr/>
              </p:nvSpPr>
              <p:spPr bwMode="auto">
                <a:xfrm flipV="1">
                  <a:off x="3969" y="3203"/>
                  <a:ext cx="181" cy="408"/>
                </a:xfrm>
                <a:prstGeom prst="line">
                  <a:avLst/>
                </a:prstGeom>
                <a:noFill/>
                <a:ln w="28575">
                  <a:solidFill>
                    <a:schemeClr val="tx1"/>
                  </a:solidFill>
                  <a:round/>
                  <a:headEnd/>
                  <a:tailEnd/>
                </a:ln>
                <a:effectLst/>
              </p:spPr>
              <p:txBody>
                <a:bodyPr/>
                <a:lstStyle/>
                <a:p>
                  <a:endParaRPr lang="zh-CN" altLang="en-US"/>
                </a:p>
              </p:txBody>
            </p:sp>
            <p:sp>
              <p:nvSpPr>
                <p:cNvPr id="125984" name="Line 32"/>
                <p:cNvSpPr>
                  <a:spLocks noChangeShapeType="1"/>
                </p:cNvSpPr>
                <p:nvPr/>
              </p:nvSpPr>
              <p:spPr bwMode="auto">
                <a:xfrm flipV="1">
                  <a:off x="4876" y="3748"/>
                  <a:ext cx="227" cy="272"/>
                </a:xfrm>
                <a:prstGeom prst="line">
                  <a:avLst/>
                </a:prstGeom>
                <a:noFill/>
                <a:ln w="28575">
                  <a:solidFill>
                    <a:schemeClr val="tx1"/>
                  </a:solidFill>
                  <a:round/>
                  <a:headEnd/>
                  <a:tailEnd/>
                </a:ln>
                <a:effectLst/>
              </p:spPr>
              <p:txBody>
                <a:bodyPr/>
                <a:lstStyle/>
                <a:p>
                  <a:endParaRPr lang="zh-CN" altLang="en-US"/>
                </a:p>
              </p:txBody>
            </p:sp>
            <p:sp>
              <p:nvSpPr>
                <p:cNvPr id="125985" name="Line 33"/>
                <p:cNvSpPr>
                  <a:spLocks noChangeShapeType="1"/>
                </p:cNvSpPr>
                <p:nvPr/>
              </p:nvSpPr>
              <p:spPr bwMode="auto">
                <a:xfrm flipV="1">
                  <a:off x="4150" y="2976"/>
                  <a:ext cx="318" cy="227"/>
                </a:xfrm>
                <a:prstGeom prst="line">
                  <a:avLst/>
                </a:prstGeom>
                <a:noFill/>
                <a:ln w="28575">
                  <a:solidFill>
                    <a:schemeClr val="tx1"/>
                  </a:solidFill>
                  <a:round/>
                  <a:headEnd/>
                  <a:tailEnd/>
                </a:ln>
                <a:effectLst/>
              </p:spPr>
              <p:txBody>
                <a:bodyPr/>
                <a:lstStyle/>
                <a:p>
                  <a:endParaRPr lang="zh-CN" altLang="en-US"/>
                </a:p>
              </p:txBody>
            </p:sp>
            <p:sp>
              <p:nvSpPr>
                <p:cNvPr id="125986" name="Text Box 34"/>
                <p:cNvSpPr txBox="1">
                  <a:spLocks noChangeArrowheads="1"/>
                </p:cNvSpPr>
                <p:nvPr/>
              </p:nvSpPr>
              <p:spPr bwMode="auto">
                <a:xfrm>
                  <a:off x="3969" y="2961"/>
                  <a:ext cx="272"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i</a:t>
                  </a:r>
                </a:p>
              </p:txBody>
            </p:sp>
            <p:sp>
              <p:nvSpPr>
                <p:cNvPr id="125987" name="Text Box 35"/>
                <p:cNvSpPr txBox="1">
                  <a:spLocks noChangeArrowheads="1"/>
                </p:cNvSpPr>
                <p:nvPr/>
              </p:nvSpPr>
              <p:spPr bwMode="auto">
                <a:xfrm>
                  <a:off x="4422" y="2750"/>
                  <a:ext cx="272" cy="288"/>
                </a:xfrm>
                <a:prstGeom prst="rect">
                  <a:avLst/>
                </a:prstGeom>
                <a:noFill/>
                <a:ln w="9525">
                  <a:noFill/>
                  <a:miter lim="800000"/>
                  <a:headEnd/>
                  <a:tailEnd/>
                </a:ln>
                <a:effectLst/>
              </p:spPr>
              <p:txBody>
                <a:bodyPr>
                  <a:spAutoFit/>
                </a:bodyPr>
                <a:lstStyle/>
                <a:p>
                  <a:pPr>
                    <a:spcBef>
                      <a:spcPct val="50000"/>
                    </a:spcBef>
                  </a:pPr>
                  <a:r>
                    <a:rPr lang="en-US" altLang="zh-CN" sz="2400">
                      <a:latin typeface="Arial" charset="0"/>
                    </a:rPr>
                    <a:t>1</a:t>
                  </a:r>
                </a:p>
              </p:txBody>
            </p:sp>
            <p:sp>
              <p:nvSpPr>
                <p:cNvPr id="125988" name="Oval 36"/>
                <p:cNvSpPr>
                  <a:spLocks noChangeArrowheads="1"/>
                </p:cNvSpPr>
                <p:nvPr/>
              </p:nvSpPr>
              <p:spPr bwMode="auto">
                <a:xfrm>
                  <a:off x="3923" y="3566"/>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125989" name="Oval 37"/>
                <p:cNvSpPr>
                  <a:spLocks noChangeArrowheads="1"/>
                </p:cNvSpPr>
                <p:nvPr/>
              </p:nvSpPr>
              <p:spPr bwMode="auto">
                <a:xfrm>
                  <a:off x="4105" y="3158"/>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125990" name="Oval 38"/>
                <p:cNvSpPr>
                  <a:spLocks noChangeArrowheads="1"/>
                </p:cNvSpPr>
                <p:nvPr/>
              </p:nvSpPr>
              <p:spPr bwMode="auto">
                <a:xfrm>
                  <a:off x="4422" y="2931"/>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125991" name="Oval 39"/>
                <p:cNvSpPr>
                  <a:spLocks noChangeArrowheads="1"/>
                </p:cNvSpPr>
                <p:nvPr/>
              </p:nvSpPr>
              <p:spPr bwMode="auto">
                <a:xfrm>
                  <a:off x="4967" y="3294"/>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125992" name="Oval 40"/>
                <p:cNvSpPr>
                  <a:spLocks noChangeArrowheads="1"/>
                </p:cNvSpPr>
                <p:nvPr/>
              </p:nvSpPr>
              <p:spPr bwMode="auto">
                <a:xfrm>
                  <a:off x="5057" y="3657"/>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125993" name="Oval 41"/>
                <p:cNvSpPr>
                  <a:spLocks noChangeArrowheads="1"/>
                </p:cNvSpPr>
                <p:nvPr/>
              </p:nvSpPr>
              <p:spPr bwMode="auto">
                <a:xfrm>
                  <a:off x="4830" y="3974"/>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sp>
              <p:nvSpPr>
                <p:cNvPr id="125994" name="Oval 42"/>
                <p:cNvSpPr>
                  <a:spLocks noChangeArrowheads="1"/>
                </p:cNvSpPr>
                <p:nvPr/>
              </p:nvSpPr>
              <p:spPr bwMode="auto">
                <a:xfrm>
                  <a:off x="4150" y="3974"/>
                  <a:ext cx="91" cy="91"/>
                </a:xfrm>
                <a:prstGeom prst="ellipse">
                  <a:avLst/>
                </a:prstGeom>
                <a:solidFill>
                  <a:schemeClr val="accent1"/>
                </a:solidFill>
                <a:ln w="28575">
                  <a:solidFill>
                    <a:schemeClr val="tx1"/>
                  </a:solidFill>
                  <a:round/>
                  <a:headEnd/>
                  <a:tailEnd/>
                </a:ln>
                <a:effectLst/>
              </p:spPr>
              <p:txBody>
                <a:bodyPr wrap="none" anchor="ctr"/>
                <a:lstStyle/>
                <a:p>
                  <a:endParaRPr lang="zh-CN" altLang="en-US"/>
                </a:p>
              </p:txBody>
            </p:sp>
          </p:grpSp>
        </p:grpSp>
        <p:sp>
          <p:nvSpPr>
            <p:cNvPr id="125995" name="Text Box 43"/>
            <p:cNvSpPr txBox="1">
              <a:spLocks noChangeArrowheads="1"/>
            </p:cNvSpPr>
            <p:nvPr/>
          </p:nvSpPr>
          <p:spPr bwMode="auto">
            <a:xfrm>
              <a:off x="4523" y="3884"/>
              <a:ext cx="444" cy="288"/>
            </a:xfrm>
            <a:prstGeom prst="rect">
              <a:avLst/>
            </a:prstGeom>
            <a:noFill/>
            <a:ln w="9525">
              <a:noFill/>
              <a:miter lim="800000"/>
              <a:headEnd/>
              <a:tailEnd/>
            </a:ln>
            <a:effectLst/>
          </p:spPr>
          <p:txBody>
            <a:bodyPr>
              <a:spAutoFit/>
            </a:bodyPr>
            <a:lstStyle/>
            <a:p>
              <a:pPr>
                <a:spcBef>
                  <a:spcPct val="50000"/>
                </a:spcBef>
              </a:pPr>
              <a:r>
                <a:rPr lang="en-US" altLang="zh-CN" sz="2400" i="1">
                  <a:latin typeface="Times New Roman" pitchFamily="18" charset="0"/>
                </a:rPr>
                <a:t>T’</a:t>
              </a:r>
            </a:p>
          </p:txBody>
        </p:sp>
      </p:grpSp>
      <p:sp>
        <p:nvSpPr>
          <p:cNvPr id="125996" name="AutoShape 44"/>
          <p:cNvSpPr>
            <a:spLocks noChangeArrowheads="1"/>
          </p:cNvSpPr>
          <p:nvPr/>
        </p:nvSpPr>
        <p:spPr bwMode="auto">
          <a:xfrm>
            <a:off x="6157913" y="5157788"/>
            <a:ext cx="358775" cy="142875"/>
          </a:xfrm>
          <a:prstGeom prst="rightArrow">
            <a:avLst>
              <a:gd name="adj1" fmla="val 50000"/>
              <a:gd name="adj2" fmla="val 62778"/>
            </a:avLst>
          </a:prstGeom>
          <a:solidFill>
            <a:srgbClr val="99CC00"/>
          </a:solidFill>
          <a:ln w="9525">
            <a:solidFill>
              <a:schemeClr val="tx1"/>
            </a:solidFill>
            <a:miter lim="800000"/>
            <a:headEnd/>
            <a:tailEnd/>
          </a:ln>
          <a:effectLst/>
        </p:spPr>
        <p:txBody>
          <a:bodyPr wrap="none" anchor="ctr"/>
          <a:lstStyle/>
          <a:p>
            <a:endParaRPr lang="zh-CN" altLang="en-US"/>
          </a:p>
        </p:txBody>
      </p:sp>
      <p:sp>
        <p:nvSpPr>
          <p:cNvPr id="125997" name="Rectangle 45"/>
          <p:cNvSpPr>
            <a:spLocks noGrp="1" noChangeArrowheads="1"/>
          </p:cNvSpPr>
          <p:nvPr>
            <p:ph type="title"/>
          </p:nvPr>
        </p:nvSpPr>
        <p:spPr/>
        <p:txBody>
          <a:bodyPr/>
          <a:lstStyle/>
          <a:p>
            <a:r>
              <a:rPr lang="en-US" altLang="zh-CN" sz="4400" smtClean="0"/>
              <a:t>Prim</a:t>
            </a:r>
            <a:r>
              <a:rPr lang="zh-CN" altLang="en-US" sz="4400" smtClean="0"/>
              <a:t>算法的正确性证明</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6"/>
          <p:cNvSpPr>
            <a:spLocks noGrp="1" noChangeArrowheads="1"/>
          </p:cNvSpPr>
          <p:nvPr>
            <p:ph type="sldNum" sz="quarter" idx="12"/>
          </p:nvPr>
        </p:nvSpPr>
        <p:spPr>
          <a:ln/>
        </p:spPr>
        <p:txBody>
          <a:bodyPr/>
          <a:lstStyle/>
          <a:p>
            <a:pPr>
              <a:defRPr/>
            </a:pPr>
            <a:fld id="{904DEF6B-C8D0-47EA-A89F-52726E3316DF}" type="slidenum">
              <a:rPr lang="en-US" altLang="zh-CN"/>
              <a:pPr>
                <a:defRPr/>
              </a:pPr>
              <a:t>91</a:t>
            </a:fld>
            <a:endParaRPr lang="en-US" altLang="zh-CN"/>
          </a:p>
        </p:txBody>
      </p:sp>
      <p:sp>
        <p:nvSpPr>
          <p:cNvPr id="128020" name="Rectangle 20"/>
          <p:cNvSpPr>
            <a:spLocks noGrp="1" noChangeArrowheads="1"/>
          </p:cNvSpPr>
          <p:nvPr>
            <p:ph type="title"/>
          </p:nvPr>
        </p:nvSpPr>
        <p:spPr/>
        <p:txBody>
          <a:bodyPr/>
          <a:lstStyle/>
          <a:p>
            <a:r>
              <a:rPr lang="en-US" altLang="zh-CN" sz="4400" smtClean="0">
                <a:latin typeface="Times New Roman" pitchFamily="18" charset="0"/>
              </a:rPr>
              <a:t>Prim</a:t>
            </a:r>
            <a:r>
              <a:rPr lang="zh-CN" altLang="en-US" sz="4400" smtClean="0">
                <a:latin typeface="Times New Roman" pitchFamily="18" charset="0"/>
              </a:rPr>
              <a:t>算法的正确性证明</a:t>
            </a:r>
          </a:p>
        </p:txBody>
      </p:sp>
      <p:sp>
        <p:nvSpPr>
          <p:cNvPr id="128002" name="Rectangle 2"/>
          <p:cNvSpPr>
            <a:spLocks noGrp="1" noChangeArrowheads="1"/>
          </p:cNvSpPr>
          <p:nvPr>
            <p:ph type="body" idx="4294967295"/>
          </p:nvPr>
        </p:nvSpPr>
        <p:spPr>
          <a:xfrm>
            <a:off x="179388" y="1557338"/>
            <a:ext cx="8496300" cy="5229225"/>
          </a:xfrm>
        </p:spPr>
        <p:txBody>
          <a:bodyPr/>
          <a:lstStyle/>
          <a:p>
            <a:pPr>
              <a:buFont typeface="Wingdings" pitchFamily="2" charset="2"/>
              <a:buNone/>
            </a:pPr>
            <a:r>
              <a:rPr lang="zh-CN" altLang="en-US" sz="1600" b="0" smtClean="0">
                <a:latin typeface="Times New Roman" pitchFamily="18" charset="0"/>
              </a:rPr>
              <a:t>      </a:t>
            </a:r>
            <a:r>
              <a:rPr lang="zh-CN" altLang="en-US" sz="2400" smtClean="0">
                <a:latin typeface="Times New Roman" pitchFamily="18" charset="0"/>
              </a:rPr>
              <a:t>归纳步骤：</a:t>
            </a:r>
          </a:p>
          <a:p>
            <a:pPr>
              <a:buFont typeface="Wingdings" pitchFamily="2" charset="2"/>
              <a:buNone/>
            </a:pPr>
            <a:r>
              <a:rPr lang="zh-CN" altLang="en-US" sz="2400" smtClean="0">
                <a:latin typeface="Times New Roman" pitchFamily="18" charset="0"/>
              </a:rPr>
              <a:t>     假设算法进行了</a:t>
            </a:r>
            <a:r>
              <a:rPr lang="en-US" altLang="zh-CN" sz="2400" i="1" smtClean="0">
                <a:latin typeface="Times New Roman" pitchFamily="18" charset="0"/>
              </a:rPr>
              <a:t>k</a:t>
            </a:r>
            <a:r>
              <a:rPr lang="en-US" altLang="zh-CN" sz="2400" smtClean="0">
                <a:latin typeface="Times New Roman" pitchFamily="18" charset="0"/>
                <a:sym typeface="Symbol" pitchFamily="18" charset="2"/>
              </a:rPr>
              <a:t></a:t>
            </a:r>
            <a:r>
              <a:rPr lang="en-US" altLang="zh-CN" sz="2400" smtClean="0">
                <a:latin typeface="Times New Roman" pitchFamily="18" charset="0"/>
              </a:rPr>
              <a:t>1</a:t>
            </a:r>
            <a:r>
              <a:rPr lang="zh-CN" altLang="en-US" sz="2400" smtClean="0">
                <a:latin typeface="Times New Roman" pitchFamily="18" charset="0"/>
              </a:rPr>
              <a:t>步，生成树的边为</a:t>
            </a:r>
            <a:r>
              <a:rPr lang="en-US" altLang="zh-CN" sz="2400" i="1" smtClean="0">
                <a:latin typeface="Times New Roman" pitchFamily="18" charset="0"/>
              </a:rPr>
              <a:t>e</a:t>
            </a:r>
            <a:r>
              <a:rPr lang="en-US" altLang="zh-CN" sz="2400" baseline="-25000" smtClean="0">
                <a:latin typeface="Times New Roman" pitchFamily="18" charset="0"/>
              </a:rPr>
              <a:t>1</a:t>
            </a:r>
            <a:r>
              <a:rPr lang="en-US" altLang="zh-CN" sz="2400" smtClean="0">
                <a:latin typeface="Times New Roman" pitchFamily="18" charset="0"/>
              </a:rPr>
              <a:t>,</a:t>
            </a:r>
            <a:r>
              <a:rPr lang="en-US" altLang="zh-CN" sz="2400" i="1" smtClean="0">
                <a:latin typeface="Times New Roman" pitchFamily="18" charset="0"/>
              </a:rPr>
              <a:t>e</a:t>
            </a:r>
            <a:r>
              <a:rPr lang="en-US" altLang="zh-CN" sz="2400" baseline="-25000" smtClean="0">
                <a:latin typeface="Times New Roman" pitchFamily="18" charset="0"/>
              </a:rPr>
              <a:t>2</a:t>
            </a:r>
            <a:r>
              <a:rPr lang="en-US" altLang="zh-CN" sz="2400" smtClean="0">
                <a:latin typeface="Times New Roman" pitchFamily="18" charset="0"/>
              </a:rPr>
              <a:t>,…,</a:t>
            </a:r>
            <a:r>
              <a:rPr lang="en-US" altLang="zh-CN" sz="2400" i="1" smtClean="0">
                <a:latin typeface="Times New Roman" pitchFamily="18" charset="0"/>
              </a:rPr>
              <a:t>e</a:t>
            </a:r>
            <a:r>
              <a:rPr lang="en-US" altLang="zh-CN" sz="2400" i="1" baseline="-25000" smtClean="0">
                <a:latin typeface="Times New Roman" pitchFamily="18" charset="0"/>
              </a:rPr>
              <a:t>k</a:t>
            </a:r>
            <a:r>
              <a:rPr lang="en-US" altLang="zh-CN" sz="2400" baseline="-25000" smtClean="0">
                <a:latin typeface="Times New Roman" pitchFamily="18" charset="0"/>
                <a:sym typeface="Symbol" pitchFamily="18" charset="2"/>
              </a:rPr>
              <a:t></a:t>
            </a:r>
            <a:r>
              <a:rPr lang="en-US" altLang="zh-CN" sz="2400" baseline="-25000" smtClean="0">
                <a:latin typeface="Times New Roman" pitchFamily="18" charset="0"/>
              </a:rPr>
              <a:t>1</a:t>
            </a:r>
            <a:r>
              <a:rPr lang="en-US" altLang="zh-CN" sz="2400" smtClean="0">
                <a:latin typeface="Times New Roman" pitchFamily="18" charset="0"/>
              </a:rPr>
              <a:t>,  </a:t>
            </a:r>
            <a:r>
              <a:rPr lang="zh-CN" altLang="en-US" sz="2400" smtClean="0">
                <a:latin typeface="Times New Roman" pitchFamily="18" charset="0"/>
              </a:rPr>
              <a:t>这些边的 </a:t>
            </a:r>
            <a:r>
              <a:rPr lang="en-US" altLang="zh-CN" sz="2400" i="1" smtClean="0">
                <a:latin typeface="Times New Roman" pitchFamily="18" charset="0"/>
              </a:rPr>
              <a:t>k </a:t>
            </a:r>
            <a:r>
              <a:rPr lang="zh-CN" altLang="en-US" sz="2400" smtClean="0">
                <a:latin typeface="Times New Roman" pitchFamily="18" charset="0"/>
              </a:rPr>
              <a:t>个端点构成集合</a:t>
            </a:r>
            <a:r>
              <a:rPr lang="en-US" altLang="zh-CN" sz="2400" i="1" smtClean="0">
                <a:latin typeface="Times New Roman" pitchFamily="18" charset="0"/>
              </a:rPr>
              <a:t>S. </a:t>
            </a:r>
            <a:r>
              <a:rPr lang="zh-CN" altLang="en-US" sz="2400" smtClean="0">
                <a:latin typeface="Times New Roman" pitchFamily="18" charset="0"/>
              </a:rPr>
              <a:t>由归纳假设存在</a:t>
            </a:r>
            <a:r>
              <a:rPr lang="en-US" altLang="zh-CN" sz="2400" i="1" smtClean="0">
                <a:latin typeface="Times New Roman" pitchFamily="18" charset="0"/>
              </a:rPr>
              <a:t>G </a:t>
            </a:r>
            <a:r>
              <a:rPr lang="zh-CN" altLang="en-US" sz="2400" smtClean="0">
                <a:latin typeface="Times New Roman" pitchFamily="18" charset="0"/>
              </a:rPr>
              <a:t>的一棵最小生成树</a:t>
            </a:r>
            <a:r>
              <a:rPr lang="en-US" altLang="zh-CN" sz="2400" i="1" smtClean="0">
                <a:latin typeface="Times New Roman" pitchFamily="18" charset="0"/>
              </a:rPr>
              <a:t>T </a:t>
            </a:r>
            <a:r>
              <a:rPr lang="zh-CN" altLang="en-US" sz="2400" smtClean="0">
                <a:latin typeface="Times New Roman" pitchFamily="18" charset="0"/>
              </a:rPr>
              <a:t>包含这些边</a:t>
            </a:r>
            <a:r>
              <a:rPr lang="en-US" altLang="zh-CN" sz="2400" smtClean="0">
                <a:latin typeface="Times New Roman" pitchFamily="18" charset="0"/>
              </a:rPr>
              <a:t>.     </a:t>
            </a:r>
          </a:p>
          <a:p>
            <a:pPr>
              <a:spcBef>
                <a:spcPct val="50000"/>
              </a:spcBef>
              <a:buFont typeface="Wingdings" pitchFamily="2" charset="2"/>
              <a:buNone/>
            </a:pPr>
            <a:r>
              <a:rPr lang="en-US" altLang="zh-CN" sz="2400" smtClean="0">
                <a:latin typeface="Times New Roman" pitchFamily="18" charset="0"/>
              </a:rPr>
              <a:t>     </a:t>
            </a:r>
            <a:r>
              <a:rPr lang="zh-CN" altLang="en-US" sz="2400" smtClean="0">
                <a:latin typeface="Times New Roman" pitchFamily="18" charset="0"/>
              </a:rPr>
              <a:t>算法第</a:t>
            </a:r>
            <a:r>
              <a:rPr lang="en-US" altLang="zh-CN" sz="2400" i="1" smtClean="0">
                <a:latin typeface="Times New Roman" pitchFamily="18" charset="0"/>
              </a:rPr>
              <a:t>k </a:t>
            </a:r>
            <a:r>
              <a:rPr lang="zh-CN" altLang="en-US" sz="2400" smtClean="0">
                <a:latin typeface="Times New Roman" pitchFamily="18" charset="0"/>
              </a:rPr>
              <a:t>步选择了顶点 </a:t>
            </a:r>
            <a:r>
              <a:rPr lang="en-US" altLang="zh-CN" sz="2400" i="1" smtClean="0">
                <a:latin typeface="Times New Roman" pitchFamily="18" charset="0"/>
              </a:rPr>
              <a:t>i</a:t>
            </a:r>
            <a:r>
              <a:rPr lang="en-US" altLang="zh-CN" sz="2400" i="1" baseline="-25000" smtClean="0">
                <a:latin typeface="Times New Roman" pitchFamily="18" charset="0"/>
              </a:rPr>
              <a:t>k</a:t>
            </a:r>
            <a:r>
              <a:rPr lang="en-US" altLang="zh-CN" sz="2400" baseline="-25000" smtClean="0">
                <a:latin typeface="Times New Roman" pitchFamily="18" charset="0"/>
              </a:rPr>
              <a:t>+1</a:t>
            </a:r>
            <a:r>
              <a:rPr lang="en-US" altLang="zh-CN" sz="2400" smtClean="0">
                <a:latin typeface="Times New Roman" pitchFamily="18" charset="0"/>
              </a:rPr>
              <a:t>, </a:t>
            </a:r>
            <a:r>
              <a:rPr lang="zh-CN" altLang="en-US" sz="2400" smtClean="0">
                <a:latin typeface="Times New Roman" pitchFamily="18" charset="0"/>
              </a:rPr>
              <a:t>则 </a:t>
            </a:r>
            <a:r>
              <a:rPr lang="en-US" altLang="zh-CN" sz="2400" i="1" smtClean="0">
                <a:latin typeface="Times New Roman" pitchFamily="18" charset="0"/>
              </a:rPr>
              <a:t>i</a:t>
            </a:r>
            <a:r>
              <a:rPr lang="en-US" altLang="zh-CN" sz="2400" i="1" baseline="-25000" smtClean="0">
                <a:latin typeface="Times New Roman" pitchFamily="18" charset="0"/>
              </a:rPr>
              <a:t>k</a:t>
            </a:r>
            <a:r>
              <a:rPr lang="en-US" altLang="zh-CN" sz="2400" baseline="-25000" smtClean="0">
                <a:latin typeface="Times New Roman" pitchFamily="18" charset="0"/>
              </a:rPr>
              <a:t>+1</a:t>
            </a:r>
            <a:r>
              <a:rPr lang="zh-CN" altLang="en-US" sz="2400" smtClean="0">
                <a:latin typeface="Times New Roman" pitchFamily="18" charset="0"/>
              </a:rPr>
              <a:t>到</a:t>
            </a:r>
            <a:r>
              <a:rPr lang="en-US" altLang="zh-CN" sz="2400" i="1" smtClean="0">
                <a:latin typeface="Times New Roman" pitchFamily="18" charset="0"/>
              </a:rPr>
              <a:t>S</a:t>
            </a:r>
            <a:r>
              <a:rPr lang="zh-CN" altLang="en-US" sz="2400" smtClean="0">
                <a:latin typeface="Times New Roman" pitchFamily="18" charset="0"/>
              </a:rPr>
              <a:t>中顶点的边权最小</a:t>
            </a:r>
            <a:r>
              <a:rPr lang="en-US" altLang="zh-CN" sz="2400" smtClean="0">
                <a:latin typeface="Times New Roman" pitchFamily="18" charset="0"/>
              </a:rPr>
              <a:t>, </a:t>
            </a:r>
            <a:r>
              <a:rPr lang="zh-CN" altLang="en-US" sz="2400" smtClean="0">
                <a:latin typeface="Times New Roman" pitchFamily="18" charset="0"/>
              </a:rPr>
              <a:t>设这条边为 </a:t>
            </a:r>
            <a:r>
              <a:rPr lang="en-US" altLang="zh-CN" sz="2400" i="1" smtClean="0">
                <a:latin typeface="Times New Roman" pitchFamily="18" charset="0"/>
              </a:rPr>
              <a:t>e</a:t>
            </a:r>
            <a:r>
              <a:rPr lang="en-US" altLang="zh-CN" sz="2400" i="1" baseline="-25000" smtClean="0">
                <a:latin typeface="Times New Roman" pitchFamily="18" charset="0"/>
              </a:rPr>
              <a:t>k</a:t>
            </a:r>
            <a:r>
              <a:rPr lang="en-US" altLang="zh-CN" sz="2400" smtClean="0">
                <a:latin typeface="Times New Roman" pitchFamily="18" charset="0"/>
              </a:rPr>
              <a:t>={</a:t>
            </a:r>
            <a:r>
              <a:rPr lang="en-US" altLang="zh-CN" sz="2400" i="1" smtClean="0">
                <a:latin typeface="Times New Roman" pitchFamily="18" charset="0"/>
              </a:rPr>
              <a:t>i</a:t>
            </a:r>
            <a:r>
              <a:rPr lang="en-US" altLang="zh-CN" sz="2400" i="1" baseline="-25000" smtClean="0">
                <a:latin typeface="Times New Roman" pitchFamily="18" charset="0"/>
              </a:rPr>
              <a:t>k</a:t>
            </a:r>
            <a:r>
              <a:rPr lang="en-US" altLang="zh-CN" sz="2400" baseline="-25000" smtClean="0">
                <a:latin typeface="Times New Roman" pitchFamily="18" charset="0"/>
              </a:rPr>
              <a:t>+1</a:t>
            </a:r>
            <a:r>
              <a:rPr lang="en-US" altLang="zh-CN" sz="2400" smtClean="0">
                <a:latin typeface="Times New Roman" pitchFamily="18" charset="0"/>
              </a:rPr>
              <a:t>,</a:t>
            </a:r>
            <a:r>
              <a:rPr lang="en-US" altLang="zh-CN" sz="2400" i="1" smtClean="0">
                <a:latin typeface="Times New Roman" pitchFamily="18" charset="0"/>
              </a:rPr>
              <a:t>i</a:t>
            </a:r>
            <a:r>
              <a:rPr lang="en-US" altLang="zh-CN" sz="2400" i="1" baseline="-25000" smtClean="0">
                <a:latin typeface="Times New Roman" pitchFamily="18" charset="0"/>
              </a:rPr>
              <a:t>l</a:t>
            </a:r>
            <a:r>
              <a:rPr lang="en-US" altLang="zh-CN" sz="2400" smtClean="0">
                <a:latin typeface="Times New Roman" pitchFamily="18" charset="0"/>
              </a:rPr>
              <a:t>}.  </a:t>
            </a:r>
            <a:r>
              <a:rPr lang="zh-CN" altLang="en-US" sz="2400" smtClean="0">
                <a:latin typeface="Times New Roman" pitchFamily="18" charset="0"/>
              </a:rPr>
              <a:t>假设</a:t>
            </a:r>
            <a:r>
              <a:rPr lang="en-US" altLang="zh-CN" sz="2400" i="1" smtClean="0">
                <a:latin typeface="Times New Roman" pitchFamily="18" charset="0"/>
              </a:rPr>
              <a:t>T</a:t>
            </a:r>
            <a:r>
              <a:rPr lang="zh-CN" altLang="en-US" sz="2400" smtClean="0">
                <a:latin typeface="Times New Roman" pitchFamily="18" charset="0"/>
              </a:rPr>
              <a:t>不含有</a:t>
            </a:r>
            <a:r>
              <a:rPr lang="en-US" altLang="zh-CN" sz="2400" i="1" smtClean="0">
                <a:latin typeface="Times New Roman" pitchFamily="18" charset="0"/>
              </a:rPr>
              <a:t>e</a:t>
            </a:r>
            <a:r>
              <a:rPr lang="en-US" altLang="zh-CN" sz="2400" i="1" baseline="-25000" smtClean="0">
                <a:latin typeface="Times New Roman" pitchFamily="18" charset="0"/>
              </a:rPr>
              <a:t>k</a:t>
            </a:r>
            <a:r>
              <a:rPr lang="zh-CN" altLang="en-US" sz="2400" smtClean="0">
                <a:latin typeface="Times New Roman" pitchFamily="18" charset="0"/>
              </a:rPr>
              <a:t>，则将 </a:t>
            </a:r>
            <a:r>
              <a:rPr lang="en-US" altLang="zh-CN" sz="2400" i="1" smtClean="0">
                <a:latin typeface="Times New Roman" pitchFamily="18" charset="0"/>
              </a:rPr>
              <a:t>e</a:t>
            </a:r>
            <a:r>
              <a:rPr lang="en-US" altLang="zh-CN" sz="2400" i="1" baseline="-25000" smtClean="0">
                <a:latin typeface="Times New Roman" pitchFamily="18" charset="0"/>
              </a:rPr>
              <a:t>k </a:t>
            </a:r>
            <a:r>
              <a:rPr lang="zh-CN" altLang="en-US" sz="2400" smtClean="0">
                <a:latin typeface="Times New Roman" pitchFamily="18" charset="0"/>
              </a:rPr>
              <a:t>加到</a:t>
            </a:r>
            <a:r>
              <a:rPr lang="en-US" altLang="zh-CN" sz="2400" i="1" smtClean="0">
                <a:latin typeface="Times New Roman" pitchFamily="18" charset="0"/>
              </a:rPr>
              <a:t>T </a:t>
            </a:r>
            <a:r>
              <a:rPr lang="zh-CN" altLang="en-US" sz="2400" smtClean="0">
                <a:latin typeface="Times New Roman" pitchFamily="18" charset="0"/>
              </a:rPr>
              <a:t>中形成一条回路</a:t>
            </a:r>
            <a:r>
              <a:rPr lang="en-US" altLang="zh-CN" sz="2400" smtClean="0">
                <a:latin typeface="Times New Roman" pitchFamily="18" charset="0"/>
              </a:rPr>
              <a:t>. </a:t>
            </a:r>
            <a:r>
              <a:rPr lang="zh-CN" altLang="en-US" sz="2400" smtClean="0">
                <a:latin typeface="Times New Roman" pitchFamily="18" charset="0"/>
              </a:rPr>
              <a:t>这条回路有另外一条连接</a:t>
            </a:r>
            <a:r>
              <a:rPr lang="en-US" altLang="zh-CN" sz="2400" i="1" smtClean="0">
                <a:latin typeface="Times New Roman" pitchFamily="18" charset="0"/>
              </a:rPr>
              <a:t>S</a:t>
            </a:r>
            <a:r>
              <a:rPr lang="zh-CN" altLang="en-US" sz="2400" smtClean="0">
                <a:latin typeface="Times New Roman" pitchFamily="18" charset="0"/>
              </a:rPr>
              <a:t>与</a:t>
            </a:r>
            <a:r>
              <a:rPr lang="en-US" altLang="zh-CN" sz="2400" i="1" smtClean="0">
                <a:latin typeface="Times New Roman" pitchFamily="18" charset="0"/>
              </a:rPr>
              <a:t>V</a:t>
            </a:r>
            <a:r>
              <a:rPr lang="en-US" altLang="zh-CN" sz="2400" smtClean="0">
                <a:latin typeface="Times New Roman" pitchFamily="18" charset="0"/>
                <a:sym typeface="Symbol" pitchFamily="18" charset="2"/>
              </a:rPr>
              <a:t></a:t>
            </a:r>
            <a:r>
              <a:rPr lang="en-US" altLang="zh-CN" sz="2400" i="1" smtClean="0">
                <a:latin typeface="Times New Roman" pitchFamily="18" charset="0"/>
              </a:rPr>
              <a:t>S</a:t>
            </a:r>
            <a:r>
              <a:rPr lang="zh-CN" altLang="en-US" sz="2400" smtClean="0">
                <a:latin typeface="Times New Roman" pitchFamily="18" charset="0"/>
              </a:rPr>
              <a:t>中顶点的边</a:t>
            </a:r>
            <a:r>
              <a:rPr lang="en-US" altLang="zh-CN" sz="2400" i="1" smtClean="0">
                <a:latin typeface="Times New Roman" pitchFamily="18" charset="0"/>
              </a:rPr>
              <a:t>e</a:t>
            </a:r>
            <a:r>
              <a:rPr lang="en-US" altLang="zh-CN" sz="2400" smtClean="0">
                <a:latin typeface="Times New Roman" pitchFamily="18" charset="0"/>
              </a:rPr>
              <a:t>, </a:t>
            </a:r>
            <a:r>
              <a:rPr lang="zh-CN" altLang="en-US" sz="2400" smtClean="0">
                <a:latin typeface="Times New Roman" pitchFamily="18" charset="0"/>
              </a:rPr>
              <a:t>令</a:t>
            </a:r>
            <a:r>
              <a:rPr lang="en-US" altLang="zh-CN" sz="2400" i="1" smtClean="0">
                <a:latin typeface="Times New Roman" pitchFamily="18" charset="0"/>
              </a:rPr>
              <a:t>T </a:t>
            </a:r>
            <a:r>
              <a:rPr lang="en-US" altLang="zh-CN" sz="2400" smtClean="0">
                <a:latin typeface="Times New Roman" pitchFamily="18" charset="0"/>
              </a:rPr>
              <a:t>*=(</a:t>
            </a:r>
            <a:r>
              <a:rPr lang="en-US" altLang="zh-CN" sz="2400" i="1" smtClean="0">
                <a:latin typeface="Times New Roman" pitchFamily="18" charset="0"/>
              </a:rPr>
              <a:t>T</a:t>
            </a:r>
            <a:r>
              <a:rPr lang="en-US" altLang="zh-CN" sz="2400" smtClean="0">
                <a:latin typeface="Times New Roman" pitchFamily="18" charset="0"/>
                <a:sym typeface="Symbol" pitchFamily="18" charset="2"/>
              </a:rPr>
              <a:t></a:t>
            </a:r>
            <a:r>
              <a:rPr lang="en-US" altLang="zh-CN" sz="2400" smtClean="0">
                <a:latin typeface="Times New Roman" pitchFamily="18" charset="0"/>
              </a:rPr>
              <a:t>{</a:t>
            </a:r>
            <a:r>
              <a:rPr lang="en-US" altLang="zh-CN" sz="2400" i="1" smtClean="0">
                <a:latin typeface="Times New Roman" pitchFamily="18" charset="0"/>
              </a:rPr>
              <a:t>e</a:t>
            </a:r>
            <a:r>
              <a:rPr lang="en-US" altLang="zh-CN" sz="2400" smtClean="0">
                <a:latin typeface="Times New Roman" pitchFamily="18" charset="0"/>
              </a:rPr>
              <a:t>})</a:t>
            </a:r>
            <a:r>
              <a:rPr lang="en-US" altLang="zh-CN" sz="2400" smtClean="0">
                <a:latin typeface="Times New Roman" pitchFamily="18" charset="0"/>
                <a:sym typeface="Symbol" pitchFamily="18" charset="2"/>
              </a:rPr>
              <a:t></a:t>
            </a:r>
            <a:r>
              <a:rPr lang="en-US" altLang="zh-CN" sz="2400" smtClean="0">
                <a:latin typeface="Times New Roman" pitchFamily="18" charset="0"/>
              </a:rPr>
              <a:t>{</a:t>
            </a:r>
            <a:r>
              <a:rPr lang="en-US" altLang="zh-CN" sz="2400" i="1" smtClean="0">
                <a:latin typeface="Times New Roman" pitchFamily="18" charset="0"/>
              </a:rPr>
              <a:t>e</a:t>
            </a:r>
            <a:r>
              <a:rPr lang="en-US" altLang="zh-CN" sz="2400" i="1" baseline="-25000" smtClean="0">
                <a:latin typeface="Times New Roman" pitchFamily="18" charset="0"/>
              </a:rPr>
              <a:t>k</a:t>
            </a:r>
            <a:r>
              <a:rPr lang="en-US" altLang="zh-CN" sz="2400" smtClean="0">
                <a:latin typeface="Times New Roman" pitchFamily="18" charset="0"/>
              </a:rPr>
              <a:t>}</a:t>
            </a:r>
            <a:r>
              <a:rPr lang="zh-CN" altLang="en-US" sz="2400" smtClean="0">
                <a:latin typeface="Times New Roman" pitchFamily="18" charset="0"/>
              </a:rPr>
              <a:t>，</a:t>
            </a:r>
          </a:p>
          <a:p>
            <a:pPr>
              <a:spcBef>
                <a:spcPct val="10000"/>
              </a:spcBef>
              <a:buFont typeface="Wingdings" pitchFamily="2" charset="2"/>
              <a:buNone/>
            </a:pPr>
            <a:r>
              <a:rPr lang="zh-CN" altLang="en-US" sz="2400" smtClean="0">
                <a:latin typeface="Times New Roman" pitchFamily="18" charset="0"/>
              </a:rPr>
              <a:t>     则</a:t>
            </a:r>
            <a:r>
              <a:rPr lang="en-US" altLang="zh-CN" sz="2400" i="1" smtClean="0">
                <a:latin typeface="Times New Roman" pitchFamily="18" charset="0"/>
              </a:rPr>
              <a:t>T</a:t>
            </a:r>
            <a:r>
              <a:rPr lang="en-US" altLang="zh-CN" sz="2400" smtClean="0">
                <a:latin typeface="Times New Roman" pitchFamily="18" charset="0"/>
              </a:rPr>
              <a:t>*</a:t>
            </a:r>
            <a:r>
              <a:rPr lang="zh-CN" altLang="en-US" sz="2400" smtClean="0">
                <a:latin typeface="Times New Roman" pitchFamily="18" charset="0"/>
              </a:rPr>
              <a:t>是</a:t>
            </a:r>
            <a:r>
              <a:rPr lang="en-US" altLang="zh-CN" sz="2400" i="1" smtClean="0">
                <a:latin typeface="Times New Roman" pitchFamily="18" charset="0"/>
              </a:rPr>
              <a:t>G </a:t>
            </a:r>
            <a:r>
              <a:rPr lang="zh-CN" altLang="en-US" sz="2400" smtClean="0">
                <a:latin typeface="Times New Roman" pitchFamily="18" charset="0"/>
              </a:rPr>
              <a:t>的一棵生成树，包</a:t>
            </a:r>
          </a:p>
          <a:p>
            <a:pPr>
              <a:spcBef>
                <a:spcPct val="10000"/>
              </a:spcBef>
              <a:buFont typeface="Wingdings" pitchFamily="2" charset="2"/>
              <a:buNone/>
            </a:pPr>
            <a:r>
              <a:rPr lang="zh-CN" altLang="en-US" sz="2400" smtClean="0">
                <a:latin typeface="Times New Roman" pitchFamily="18" charset="0"/>
              </a:rPr>
              <a:t>     含</a:t>
            </a:r>
            <a:r>
              <a:rPr lang="en-US" altLang="zh-CN" sz="2400" i="1" smtClean="0">
                <a:latin typeface="Times New Roman" pitchFamily="18" charset="0"/>
              </a:rPr>
              <a:t>e</a:t>
            </a:r>
            <a:r>
              <a:rPr lang="en-US" altLang="zh-CN" sz="2400" baseline="-25000" smtClean="0">
                <a:latin typeface="Times New Roman" pitchFamily="18" charset="0"/>
              </a:rPr>
              <a:t>1</a:t>
            </a:r>
            <a:r>
              <a:rPr lang="en-US" altLang="zh-CN" sz="2400" smtClean="0">
                <a:latin typeface="Times New Roman" pitchFamily="18" charset="0"/>
              </a:rPr>
              <a:t>,</a:t>
            </a:r>
            <a:r>
              <a:rPr lang="en-US" altLang="zh-CN" sz="2400" i="1" smtClean="0">
                <a:latin typeface="Times New Roman" pitchFamily="18" charset="0"/>
              </a:rPr>
              <a:t>e</a:t>
            </a:r>
            <a:r>
              <a:rPr lang="en-US" altLang="zh-CN" sz="2400" baseline="-25000" smtClean="0">
                <a:latin typeface="Times New Roman" pitchFamily="18" charset="0"/>
              </a:rPr>
              <a:t>2</a:t>
            </a:r>
            <a:r>
              <a:rPr lang="en-US" altLang="zh-CN" sz="2400" smtClean="0">
                <a:latin typeface="Times New Roman" pitchFamily="18" charset="0"/>
              </a:rPr>
              <a:t>, …, </a:t>
            </a:r>
            <a:r>
              <a:rPr lang="en-US" altLang="zh-CN" sz="2400" i="1" smtClean="0">
                <a:latin typeface="Times New Roman" pitchFamily="18" charset="0"/>
              </a:rPr>
              <a:t>e</a:t>
            </a:r>
            <a:r>
              <a:rPr lang="en-US" altLang="zh-CN" sz="2400" i="1" baseline="-25000" smtClean="0">
                <a:latin typeface="Times New Roman" pitchFamily="18" charset="0"/>
              </a:rPr>
              <a:t>k</a:t>
            </a:r>
            <a:r>
              <a:rPr lang="en-US" altLang="zh-CN" sz="2400" smtClean="0">
                <a:latin typeface="Times New Roman" pitchFamily="18" charset="0"/>
              </a:rPr>
              <a:t>, </a:t>
            </a:r>
            <a:r>
              <a:rPr lang="en-US" altLang="zh-CN" sz="2400" i="1" smtClean="0">
                <a:latin typeface="Times New Roman" pitchFamily="18" charset="0"/>
              </a:rPr>
              <a:t>W</a:t>
            </a:r>
            <a:r>
              <a:rPr lang="en-US" altLang="zh-CN" sz="2400" smtClean="0">
                <a:latin typeface="Times New Roman" pitchFamily="18" charset="0"/>
              </a:rPr>
              <a:t>(</a:t>
            </a:r>
            <a:r>
              <a:rPr lang="en-US" altLang="zh-CN" sz="2400" i="1" smtClean="0">
                <a:latin typeface="Times New Roman" pitchFamily="18" charset="0"/>
              </a:rPr>
              <a:t>T</a:t>
            </a:r>
            <a:r>
              <a:rPr lang="en-US" altLang="zh-CN" sz="2400" smtClean="0">
                <a:latin typeface="Times New Roman" pitchFamily="18" charset="0"/>
              </a:rPr>
              <a:t>*) </a:t>
            </a:r>
            <a:r>
              <a:rPr lang="en-US" altLang="zh-CN" sz="2400" smtClean="0">
                <a:latin typeface="Times New Roman" pitchFamily="18" charset="0"/>
                <a:sym typeface="Symbol" pitchFamily="18" charset="2"/>
              </a:rPr>
              <a:t> </a:t>
            </a:r>
            <a:r>
              <a:rPr lang="en-US" altLang="zh-CN" sz="2400" i="1" smtClean="0">
                <a:latin typeface="Times New Roman" pitchFamily="18" charset="0"/>
              </a:rPr>
              <a:t>W</a:t>
            </a:r>
            <a:r>
              <a:rPr lang="en-US" altLang="zh-CN" sz="2400" smtClean="0">
                <a:latin typeface="Times New Roman" pitchFamily="18" charset="0"/>
              </a:rPr>
              <a:t>(</a:t>
            </a:r>
            <a:r>
              <a:rPr lang="en-US" altLang="zh-CN" sz="2400" i="1" smtClean="0">
                <a:latin typeface="Times New Roman" pitchFamily="18" charset="0"/>
              </a:rPr>
              <a:t>T</a:t>
            </a:r>
            <a:r>
              <a:rPr lang="en-US" altLang="zh-CN" sz="2400" smtClean="0">
                <a:latin typeface="Times New Roman" pitchFamily="18" charset="0"/>
              </a:rPr>
              <a:t>). </a:t>
            </a:r>
          </a:p>
          <a:p>
            <a:pPr>
              <a:spcBef>
                <a:spcPct val="50000"/>
              </a:spcBef>
              <a:buFont typeface="Wingdings" pitchFamily="2" charset="2"/>
              <a:buNone/>
            </a:pPr>
            <a:r>
              <a:rPr lang="en-US" altLang="zh-CN" sz="2400" smtClean="0">
                <a:latin typeface="Times New Roman" pitchFamily="18" charset="0"/>
              </a:rPr>
              <a:t>     </a:t>
            </a:r>
            <a:r>
              <a:rPr lang="zh-CN" altLang="en-US" sz="2400" smtClean="0">
                <a:latin typeface="Times New Roman" pitchFamily="18" charset="0"/>
              </a:rPr>
              <a:t>时间</a:t>
            </a:r>
            <a:r>
              <a:rPr lang="en-US" altLang="zh-CN" sz="2400" i="1" smtClean="0">
                <a:latin typeface="Times New Roman" pitchFamily="18" charset="0"/>
              </a:rPr>
              <a:t>T</a:t>
            </a:r>
            <a:r>
              <a:rPr lang="en-US" altLang="zh-CN" sz="2400" smtClean="0">
                <a:latin typeface="Times New Roman" pitchFamily="18" charset="0"/>
              </a:rPr>
              <a:t>(</a:t>
            </a:r>
            <a:r>
              <a:rPr lang="en-US" altLang="zh-CN" sz="2400" i="1" smtClean="0">
                <a:latin typeface="Times New Roman" pitchFamily="18" charset="0"/>
              </a:rPr>
              <a:t>n</a:t>
            </a:r>
            <a:r>
              <a:rPr lang="en-US" altLang="zh-CN" sz="2400" smtClean="0">
                <a:latin typeface="Times New Roman" pitchFamily="18" charset="0"/>
              </a:rPr>
              <a:t>)=</a:t>
            </a:r>
            <a:r>
              <a:rPr lang="en-US" altLang="zh-CN" sz="2400" i="1" smtClean="0">
                <a:latin typeface="Times New Roman" pitchFamily="18" charset="0"/>
              </a:rPr>
              <a:t>O</a:t>
            </a:r>
            <a:r>
              <a:rPr lang="en-US" altLang="zh-CN" sz="2400" smtClean="0">
                <a:latin typeface="Times New Roman" pitchFamily="18" charset="0"/>
              </a:rPr>
              <a:t>(</a:t>
            </a:r>
            <a:r>
              <a:rPr lang="en-US" altLang="zh-CN" sz="2400" i="1" smtClean="0">
                <a:latin typeface="Times New Roman" pitchFamily="18" charset="0"/>
              </a:rPr>
              <a:t>n</a:t>
            </a:r>
            <a:r>
              <a:rPr lang="en-US" altLang="zh-CN" sz="2400" baseline="30000" smtClean="0">
                <a:latin typeface="Times New Roman" pitchFamily="18" charset="0"/>
              </a:rPr>
              <a:t>2</a:t>
            </a:r>
            <a:r>
              <a:rPr lang="en-US" altLang="zh-CN" sz="2400" smtClean="0">
                <a:latin typeface="Times New Roman" pitchFamily="18" charset="0"/>
              </a:rPr>
              <a:t>) </a:t>
            </a:r>
          </a:p>
        </p:txBody>
      </p:sp>
      <p:grpSp>
        <p:nvGrpSpPr>
          <p:cNvPr id="2" name="Group 4"/>
          <p:cNvGrpSpPr>
            <a:grpSpLocks/>
          </p:cNvGrpSpPr>
          <p:nvPr/>
        </p:nvGrpSpPr>
        <p:grpSpPr bwMode="auto">
          <a:xfrm>
            <a:off x="5435600" y="4579938"/>
            <a:ext cx="2520950" cy="1873250"/>
            <a:chOff x="3379" y="2795"/>
            <a:chExt cx="1588" cy="1180"/>
          </a:xfrm>
        </p:grpSpPr>
        <p:grpSp>
          <p:nvGrpSpPr>
            <p:cNvPr id="3" name="Group 5"/>
            <p:cNvGrpSpPr>
              <a:grpSpLocks/>
            </p:cNvGrpSpPr>
            <p:nvPr/>
          </p:nvGrpSpPr>
          <p:grpSpPr bwMode="auto">
            <a:xfrm>
              <a:off x="3379" y="2795"/>
              <a:ext cx="1588" cy="1180"/>
              <a:chOff x="3379" y="2976"/>
              <a:chExt cx="1588" cy="1180"/>
            </a:xfrm>
          </p:grpSpPr>
          <p:sp>
            <p:nvSpPr>
              <p:cNvPr id="128006" name="Oval 6"/>
              <p:cNvSpPr>
                <a:spLocks noChangeArrowheads="1"/>
              </p:cNvSpPr>
              <p:nvPr/>
            </p:nvSpPr>
            <p:spPr bwMode="auto">
              <a:xfrm>
                <a:off x="3515" y="2976"/>
                <a:ext cx="1224" cy="453"/>
              </a:xfrm>
              <a:prstGeom prst="ellipse">
                <a:avLst/>
              </a:prstGeom>
              <a:solidFill>
                <a:schemeClr val="accent1"/>
              </a:solidFill>
              <a:ln w="9525">
                <a:solidFill>
                  <a:schemeClr val="tx1"/>
                </a:solidFill>
                <a:round/>
                <a:headEnd/>
                <a:tailEnd/>
              </a:ln>
              <a:effectLst/>
            </p:spPr>
            <p:txBody>
              <a:bodyPr wrap="none" anchor="ctr"/>
              <a:lstStyle/>
              <a:p>
                <a:pPr algn="ctr"/>
                <a:r>
                  <a:rPr lang="en-US" altLang="zh-CN" sz="2400" b="1" i="1">
                    <a:latin typeface="Times New Roman" pitchFamily="18" charset="0"/>
                  </a:rPr>
                  <a:t>S</a:t>
                </a:r>
              </a:p>
            </p:txBody>
          </p:sp>
          <p:sp>
            <p:nvSpPr>
              <p:cNvPr id="128007" name="Oval 7"/>
              <p:cNvSpPr>
                <a:spLocks noChangeArrowheads="1"/>
              </p:cNvSpPr>
              <p:nvPr/>
            </p:nvSpPr>
            <p:spPr bwMode="auto">
              <a:xfrm>
                <a:off x="3379" y="3567"/>
                <a:ext cx="1588" cy="589"/>
              </a:xfrm>
              <a:prstGeom prst="ellipse">
                <a:avLst/>
              </a:prstGeom>
              <a:solidFill>
                <a:schemeClr val="accent1"/>
              </a:solidFill>
              <a:ln w="9525">
                <a:solidFill>
                  <a:schemeClr val="tx1"/>
                </a:solidFill>
                <a:round/>
                <a:headEnd/>
                <a:tailEnd/>
              </a:ln>
              <a:effectLst/>
            </p:spPr>
            <p:txBody>
              <a:bodyPr wrap="none" anchor="ctr"/>
              <a:lstStyle/>
              <a:p>
                <a:pPr algn="ctr"/>
                <a:r>
                  <a:rPr lang="en-US" altLang="zh-CN" sz="2400" b="1" i="1">
                    <a:latin typeface="Times New Roman" pitchFamily="18" charset="0"/>
                  </a:rPr>
                  <a:t>V-S</a:t>
                </a:r>
              </a:p>
            </p:txBody>
          </p:sp>
          <p:sp>
            <p:nvSpPr>
              <p:cNvPr id="128008" name="Oval 8"/>
              <p:cNvSpPr>
                <a:spLocks noChangeArrowheads="1"/>
              </p:cNvSpPr>
              <p:nvPr/>
            </p:nvSpPr>
            <p:spPr bwMode="auto">
              <a:xfrm>
                <a:off x="4377" y="3203"/>
                <a:ext cx="91" cy="91"/>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128009" name="Oval 9"/>
              <p:cNvSpPr>
                <a:spLocks noChangeArrowheads="1"/>
              </p:cNvSpPr>
              <p:nvPr/>
            </p:nvSpPr>
            <p:spPr bwMode="auto">
              <a:xfrm>
                <a:off x="4468" y="3793"/>
                <a:ext cx="91" cy="91"/>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128010" name="Text Box 10"/>
              <p:cNvSpPr txBox="1">
                <a:spLocks noChangeArrowheads="1"/>
              </p:cNvSpPr>
              <p:nvPr/>
            </p:nvSpPr>
            <p:spPr bwMode="auto">
              <a:xfrm>
                <a:off x="4468" y="3051"/>
                <a:ext cx="205" cy="288"/>
              </a:xfrm>
              <a:prstGeom prst="rect">
                <a:avLst/>
              </a:prstGeom>
              <a:noFill/>
              <a:ln w="9525">
                <a:noFill/>
                <a:miter lim="800000"/>
                <a:headEnd/>
                <a:tailEnd/>
              </a:ln>
              <a:effectLst/>
            </p:spPr>
            <p:txBody>
              <a:bodyPr wrap="none">
                <a:spAutoFit/>
              </a:bodyPr>
              <a:lstStyle/>
              <a:p>
                <a:r>
                  <a:rPr lang="en-US" altLang="zh-CN" sz="2400" b="1" i="1">
                    <a:latin typeface="Times New Roman" pitchFamily="18" charset="0"/>
                  </a:rPr>
                  <a:t>i</a:t>
                </a:r>
                <a:r>
                  <a:rPr lang="en-US" altLang="zh-CN" sz="2400" b="1" i="1" baseline="-25000">
                    <a:latin typeface="Times New Roman" pitchFamily="18" charset="0"/>
                  </a:rPr>
                  <a:t>l</a:t>
                </a:r>
              </a:p>
            </p:txBody>
          </p:sp>
          <p:sp>
            <p:nvSpPr>
              <p:cNvPr id="128011" name="Text Box 11"/>
              <p:cNvSpPr txBox="1">
                <a:spLocks noChangeArrowheads="1"/>
              </p:cNvSpPr>
              <p:nvPr/>
            </p:nvSpPr>
            <p:spPr bwMode="auto">
              <a:xfrm>
                <a:off x="4558" y="3657"/>
                <a:ext cx="370" cy="288"/>
              </a:xfrm>
              <a:prstGeom prst="rect">
                <a:avLst/>
              </a:prstGeom>
              <a:noFill/>
              <a:ln w="9525">
                <a:noFill/>
                <a:miter lim="800000"/>
                <a:headEnd/>
                <a:tailEnd/>
              </a:ln>
              <a:effectLst/>
            </p:spPr>
            <p:txBody>
              <a:bodyPr wrap="none">
                <a:spAutoFit/>
              </a:bodyPr>
              <a:lstStyle/>
              <a:p>
                <a:r>
                  <a:rPr lang="en-US" altLang="zh-CN" sz="2400" b="1" i="1">
                    <a:latin typeface="Times New Roman" pitchFamily="18" charset="0"/>
                  </a:rPr>
                  <a:t>i</a:t>
                </a:r>
                <a:r>
                  <a:rPr lang="en-US" altLang="zh-CN" sz="2400" b="1" i="1" baseline="-25000">
                    <a:latin typeface="Times New Roman" pitchFamily="18" charset="0"/>
                  </a:rPr>
                  <a:t>k+</a:t>
                </a:r>
                <a:r>
                  <a:rPr lang="en-US" altLang="zh-CN" sz="2400" b="1" baseline="-25000">
                    <a:latin typeface="Times New Roman" pitchFamily="18" charset="0"/>
                  </a:rPr>
                  <a:t>1</a:t>
                </a:r>
              </a:p>
            </p:txBody>
          </p:sp>
          <p:sp>
            <p:nvSpPr>
              <p:cNvPr id="128012" name="Freeform 12"/>
              <p:cNvSpPr>
                <a:spLocks/>
              </p:cNvSpPr>
              <p:nvPr/>
            </p:nvSpPr>
            <p:spPr bwMode="auto">
              <a:xfrm>
                <a:off x="3787" y="3044"/>
                <a:ext cx="635" cy="159"/>
              </a:xfrm>
              <a:custGeom>
                <a:avLst/>
                <a:gdLst/>
                <a:ahLst/>
                <a:cxnLst>
                  <a:cxn ang="0">
                    <a:pos x="635" y="159"/>
                  </a:cxn>
                  <a:cxn ang="0">
                    <a:pos x="454" y="23"/>
                  </a:cxn>
                  <a:cxn ang="0">
                    <a:pos x="227" y="23"/>
                  </a:cxn>
                  <a:cxn ang="0">
                    <a:pos x="0" y="159"/>
                  </a:cxn>
                </a:cxnLst>
                <a:rect l="0" t="0" r="r" b="b"/>
                <a:pathLst>
                  <a:path w="635" h="159">
                    <a:moveTo>
                      <a:pt x="635" y="159"/>
                    </a:moveTo>
                    <a:cubicBezTo>
                      <a:pt x="578" y="102"/>
                      <a:pt x="522" y="46"/>
                      <a:pt x="454" y="23"/>
                    </a:cubicBezTo>
                    <a:cubicBezTo>
                      <a:pt x="386" y="0"/>
                      <a:pt x="303" y="0"/>
                      <a:pt x="227" y="23"/>
                    </a:cubicBezTo>
                    <a:cubicBezTo>
                      <a:pt x="151" y="46"/>
                      <a:pt x="75" y="102"/>
                      <a:pt x="0" y="159"/>
                    </a:cubicBezTo>
                  </a:path>
                </a:pathLst>
              </a:custGeom>
              <a:noFill/>
              <a:ln w="28575" cap="flat" cmpd="sng">
                <a:solidFill>
                  <a:schemeClr val="tx1"/>
                </a:solidFill>
                <a:prstDash val="dash"/>
                <a:round/>
                <a:headEnd/>
                <a:tailEnd/>
              </a:ln>
              <a:effectLst/>
            </p:spPr>
            <p:txBody>
              <a:bodyPr/>
              <a:lstStyle/>
              <a:p>
                <a:endParaRPr lang="zh-CN" altLang="en-US"/>
              </a:p>
            </p:txBody>
          </p:sp>
          <p:sp>
            <p:nvSpPr>
              <p:cNvPr id="128013" name="Line 13"/>
              <p:cNvSpPr>
                <a:spLocks noChangeShapeType="1"/>
              </p:cNvSpPr>
              <p:nvPr/>
            </p:nvSpPr>
            <p:spPr bwMode="auto">
              <a:xfrm flipH="1">
                <a:off x="3651" y="3203"/>
                <a:ext cx="136" cy="726"/>
              </a:xfrm>
              <a:prstGeom prst="line">
                <a:avLst/>
              </a:prstGeom>
              <a:noFill/>
              <a:ln w="28575">
                <a:solidFill>
                  <a:schemeClr val="tx1"/>
                </a:solidFill>
                <a:round/>
                <a:headEnd/>
                <a:tailEnd/>
              </a:ln>
              <a:effectLst/>
            </p:spPr>
            <p:txBody>
              <a:bodyPr/>
              <a:lstStyle/>
              <a:p>
                <a:endParaRPr lang="zh-CN" altLang="en-US"/>
              </a:p>
            </p:txBody>
          </p:sp>
          <p:sp>
            <p:nvSpPr>
              <p:cNvPr id="128014" name="Freeform 14"/>
              <p:cNvSpPr>
                <a:spLocks/>
              </p:cNvSpPr>
              <p:nvPr/>
            </p:nvSpPr>
            <p:spPr bwMode="auto">
              <a:xfrm>
                <a:off x="3651" y="3884"/>
                <a:ext cx="862" cy="204"/>
              </a:xfrm>
              <a:custGeom>
                <a:avLst/>
                <a:gdLst/>
                <a:ahLst/>
                <a:cxnLst>
                  <a:cxn ang="0">
                    <a:pos x="0" y="45"/>
                  </a:cxn>
                  <a:cxn ang="0">
                    <a:pos x="272" y="136"/>
                  </a:cxn>
                  <a:cxn ang="0">
                    <a:pos x="681" y="181"/>
                  </a:cxn>
                  <a:cxn ang="0">
                    <a:pos x="862" y="0"/>
                  </a:cxn>
                </a:cxnLst>
                <a:rect l="0" t="0" r="r" b="b"/>
                <a:pathLst>
                  <a:path w="862" h="204">
                    <a:moveTo>
                      <a:pt x="0" y="45"/>
                    </a:moveTo>
                    <a:cubicBezTo>
                      <a:pt x="79" y="79"/>
                      <a:pt x="159" y="113"/>
                      <a:pt x="272" y="136"/>
                    </a:cubicBezTo>
                    <a:cubicBezTo>
                      <a:pt x="385" y="159"/>
                      <a:pt x="583" y="204"/>
                      <a:pt x="681" y="181"/>
                    </a:cubicBezTo>
                    <a:cubicBezTo>
                      <a:pt x="779" y="158"/>
                      <a:pt x="820" y="79"/>
                      <a:pt x="862" y="0"/>
                    </a:cubicBezTo>
                  </a:path>
                </a:pathLst>
              </a:custGeom>
              <a:noFill/>
              <a:ln w="28575" cap="flat" cmpd="sng">
                <a:solidFill>
                  <a:schemeClr val="tx1"/>
                </a:solidFill>
                <a:prstDash val="dash"/>
                <a:round/>
                <a:headEnd/>
                <a:tailEnd/>
              </a:ln>
              <a:effectLst/>
            </p:spPr>
            <p:txBody>
              <a:bodyPr/>
              <a:lstStyle/>
              <a:p>
                <a:endParaRPr lang="zh-CN" altLang="en-US"/>
              </a:p>
            </p:txBody>
          </p:sp>
          <p:sp>
            <p:nvSpPr>
              <p:cNvPr id="128015" name="Oval 15"/>
              <p:cNvSpPr>
                <a:spLocks noChangeArrowheads="1"/>
              </p:cNvSpPr>
              <p:nvPr/>
            </p:nvSpPr>
            <p:spPr bwMode="auto">
              <a:xfrm>
                <a:off x="3742" y="3158"/>
                <a:ext cx="91" cy="91"/>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128016" name="Oval 16"/>
              <p:cNvSpPr>
                <a:spLocks noChangeArrowheads="1"/>
              </p:cNvSpPr>
              <p:nvPr/>
            </p:nvSpPr>
            <p:spPr bwMode="auto">
              <a:xfrm>
                <a:off x="3606" y="3884"/>
                <a:ext cx="91" cy="91"/>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128017" name="Text Box 17"/>
              <p:cNvSpPr txBox="1">
                <a:spLocks noChangeArrowheads="1"/>
              </p:cNvSpPr>
              <p:nvPr/>
            </p:nvSpPr>
            <p:spPr bwMode="auto">
              <a:xfrm>
                <a:off x="4475" y="3324"/>
                <a:ext cx="265" cy="288"/>
              </a:xfrm>
              <a:prstGeom prst="rect">
                <a:avLst/>
              </a:prstGeom>
              <a:noFill/>
              <a:ln w="9525">
                <a:noFill/>
                <a:miter lim="800000"/>
                <a:headEnd/>
                <a:tailEnd/>
              </a:ln>
              <a:effectLst/>
            </p:spPr>
            <p:txBody>
              <a:bodyPr wrap="none">
                <a:spAutoFit/>
              </a:bodyPr>
              <a:lstStyle/>
              <a:p>
                <a:r>
                  <a:rPr lang="en-US" altLang="zh-CN" sz="2400" b="1" i="1">
                    <a:latin typeface="Times New Roman" pitchFamily="18" charset="0"/>
                  </a:rPr>
                  <a:t>e</a:t>
                </a:r>
                <a:r>
                  <a:rPr lang="en-US" altLang="zh-CN" sz="2400" b="1" i="1" baseline="-25000">
                    <a:latin typeface="Times New Roman" pitchFamily="18" charset="0"/>
                  </a:rPr>
                  <a:t>k</a:t>
                </a:r>
              </a:p>
            </p:txBody>
          </p:sp>
          <p:sp>
            <p:nvSpPr>
              <p:cNvPr id="128018" name="Text Box 18"/>
              <p:cNvSpPr txBox="1">
                <a:spLocks noChangeArrowheads="1"/>
              </p:cNvSpPr>
              <p:nvPr/>
            </p:nvSpPr>
            <p:spPr bwMode="auto">
              <a:xfrm>
                <a:off x="3515" y="3339"/>
                <a:ext cx="201" cy="288"/>
              </a:xfrm>
              <a:prstGeom prst="rect">
                <a:avLst/>
              </a:prstGeom>
              <a:noFill/>
              <a:ln w="9525">
                <a:noFill/>
                <a:miter lim="800000"/>
                <a:headEnd/>
                <a:tailEnd/>
              </a:ln>
              <a:effectLst/>
            </p:spPr>
            <p:txBody>
              <a:bodyPr wrap="none">
                <a:spAutoFit/>
              </a:bodyPr>
              <a:lstStyle/>
              <a:p>
                <a:r>
                  <a:rPr lang="en-US" altLang="zh-CN" sz="2400" b="1" i="1">
                    <a:latin typeface="Times New Roman" pitchFamily="18" charset="0"/>
                  </a:rPr>
                  <a:t>e</a:t>
                </a:r>
                <a:endParaRPr lang="en-US" altLang="zh-CN" sz="2400" b="1" i="1" baseline="-25000">
                  <a:latin typeface="Times New Roman" pitchFamily="18" charset="0"/>
                </a:endParaRPr>
              </a:p>
            </p:txBody>
          </p:sp>
        </p:grpSp>
        <p:sp>
          <p:nvSpPr>
            <p:cNvPr id="128019" name="Line 19"/>
            <p:cNvSpPr>
              <a:spLocks noChangeShapeType="1"/>
            </p:cNvSpPr>
            <p:nvPr/>
          </p:nvSpPr>
          <p:spPr bwMode="auto">
            <a:xfrm>
              <a:off x="4422" y="3113"/>
              <a:ext cx="91" cy="635"/>
            </a:xfrm>
            <a:prstGeom prst="line">
              <a:avLst/>
            </a:prstGeom>
            <a:noFill/>
            <a:ln w="28575">
              <a:solidFill>
                <a:schemeClr val="tx1"/>
              </a:solidFill>
              <a:round/>
              <a:headEnd/>
              <a:tailEnd/>
            </a:ln>
            <a:effectLst/>
          </p:spPr>
          <p:txBody>
            <a:bodyPr/>
            <a:lstStyle/>
            <a:p>
              <a:endParaRPr lang="zh-CN" altLang="en-US"/>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3A6022C1-C4FB-4CEB-9380-0B9215D9AA89}" type="slidenum">
              <a:rPr lang="en-US" altLang="zh-CN"/>
              <a:pPr>
                <a:defRPr/>
              </a:pPr>
              <a:t>92</a:t>
            </a:fld>
            <a:endParaRPr lang="en-US" altLang="zh-CN"/>
          </a:p>
        </p:txBody>
      </p:sp>
      <p:sp>
        <p:nvSpPr>
          <p:cNvPr id="130051" name="Text Box 3"/>
          <p:cNvSpPr txBox="1">
            <a:spLocks noChangeArrowheads="1"/>
          </p:cNvSpPr>
          <p:nvPr/>
        </p:nvSpPr>
        <p:spPr bwMode="auto">
          <a:xfrm>
            <a:off x="468313" y="1628775"/>
            <a:ext cx="7488237" cy="4537075"/>
          </a:xfrm>
          <a:prstGeom prst="rect">
            <a:avLst/>
          </a:prstGeom>
          <a:noFill/>
          <a:ln w="9525">
            <a:noFill/>
            <a:miter lim="800000"/>
            <a:headEnd/>
            <a:tailEnd/>
          </a:ln>
          <a:effectLst/>
        </p:spPr>
        <p:txBody>
          <a:bodyPr>
            <a:spAutoFit/>
          </a:bodyPr>
          <a:lstStyle/>
          <a:p>
            <a:pPr>
              <a:lnSpc>
                <a:spcPct val="130000"/>
              </a:lnSpc>
            </a:pPr>
            <a:r>
              <a:rPr lang="zh-CN" altLang="en-US" sz="2800" b="1">
                <a:latin typeface="Times New Roman" pitchFamily="18" charset="0"/>
              </a:rPr>
              <a:t>算法 </a:t>
            </a:r>
            <a:r>
              <a:rPr lang="en-US" altLang="zh-CN" sz="2800" b="1">
                <a:latin typeface="Times New Roman" pitchFamily="18" charset="0"/>
              </a:rPr>
              <a:t>Kruskal</a:t>
            </a:r>
            <a:r>
              <a:rPr lang="zh-CN" altLang="en-US" sz="2800" b="1">
                <a:latin typeface="Times New Roman" pitchFamily="18" charset="0"/>
              </a:rPr>
              <a:t>（</a:t>
            </a:r>
            <a:r>
              <a:rPr lang="en-US" altLang="zh-CN" sz="2800" b="1" i="1">
                <a:latin typeface="Times New Roman" pitchFamily="18" charset="0"/>
              </a:rPr>
              <a:t>V</a:t>
            </a:r>
            <a:r>
              <a:rPr lang="en-US" altLang="zh-CN" sz="2800" b="1">
                <a:latin typeface="Times New Roman" pitchFamily="18" charset="0"/>
              </a:rPr>
              <a:t>,</a:t>
            </a:r>
            <a:r>
              <a:rPr lang="en-US" altLang="zh-CN" sz="2800" b="1" i="1">
                <a:latin typeface="Times New Roman" pitchFamily="18" charset="0"/>
              </a:rPr>
              <a:t>E</a:t>
            </a:r>
            <a:r>
              <a:rPr lang="en-US" altLang="zh-CN" sz="2800" b="1">
                <a:latin typeface="Times New Roman" pitchFamily="18" charset="0"/>
              </a:rPr>
              <a:t>,</a:t>
            </a:r>
            <a:r>
              <a:rPr lang="en-US" altLang="zh-CN" sz="2800" b="1" i="1">
                <a:latin typeface="Times New Roman" pitchFamily="18" charset="0"/>
              </a:rPr>
              <a:t>W</a:t>
            </a:r>
            <a:r>
              <a:rPr lang="zh-CN" altLang="en-US" sz="2800" b="1">
                <a:latin typeface="Times New Roman" pitchFamily="18" charset="0"/>
              </a:rPr>
              <a:t>）</a:t>
            </a:r>
          </a:p>
          <a:p>
            <a:pPr>
              <a:lnSpc>
                <a:spcPct val="130000"/>
              </a:lnSpc>
            </a:pPr>
            <a:r>
              <a:rPr lang="zh-CN" altLang="en-US" sz="2800" b="1">
                <a:latin typeface="Times New Roman" pitchFamily="18" charset="0"/>
              </a:rPr>
              <a:t>    </a:t>
            </a:r>
            <a:r>
              <a:rPr lang="en-US" altLang="zh-CN" sz="2800" b="1">
                <a:latin typeface="Times New Roman" pitchFamily="18" charset="0"/>
              </a:rPr>
              <a:t>1</a:t>
            </a:r>
            <a:r>
              <a:rPr lang="zh-CN" altLang="en-US" sz="2800" b="1">
                <a:latin typeface="Times New Roman" pitchFamily="18" charset="0"/>
              </a:rPr>
              <a:t>．按照权从小到大顺序排序 </a:t>
            </a:r>
            <a:r>
              <a:rPr lang="en-US" altLang="zh-CN" sz="2800" b="1" i="1">
                <a:latin typeface="Times New Roman" pitchFamily="18" charset="0"/>
              </a:rPr>
              <a:t>E </a:t>
            </a:r>
            <a:r>
              <a:rPr lang="zh-CN" altLang="en-US" sz="2800" b="1">
                <a:latin typeface="Times New Roman" pitchFamily="18" charset="0"/>
              </a:rPr>
              <a:t>中的边</a:t>
            </a:r>
          </a:p>
          <a:p>
            <a:pPr>
              <a:lnSpc>
                <a:spcPct val="130000"/>
              </a:lnSpc>
            </a:pPr>
            <a:r>
              <a:rPr lang="zh-CN" altLang="en-US" sz="2800" b="1">
                <a:latin typeface="Times New Roman" pitchFamily="18" charset="0"/>
              </a:rPr>
              <a:t>          </a:t>
            </a:r>
            <a:r>
              <a:rPr lang="en-US" altLang="zh-CN" sz="2800" b="1">
                <a:latin typeface="Times New Roman" pitchFamily="18" charset="0"/>
              </a:rPr>
              <a:t>{</a:t>
            </a:r>
            <a:r>
              <a:rPr lang="en-US" altLang="zh-CN" sz="2800" b="1" i="1">
                <a:latin typeface="Times New Roman" pitchFamily="18" charset="0"/>
              </a:rPr>
              <a:t>e</a:t>
            </a:r>
            <a:r>
              <a:rPr lang="en-US" altLang="zh-CN" sz="2800" b="1" baseline="-30000">
                <a:latin typeface="Times New Roman" pitchFamily="18" charset="0"/>
              </a:rPr>
              <a:t>1</a:t>
            </a:r>
            <a:r>
              <a:rPr lang="en-US" altLang="zh-CN" sz="2800" b="1">
                <a:latin typeface="Times New Roman" pitchFamily="18" charset="0"/>
              </a:rPr>
              <a:t>, </a:t>
            </a:r>
            <a:r>
              <a:rPr lang="en-US" altLang="zh-CN" sz="2800" b="1" i="1">
                <a:latin typeface="Times New Roman" pitchFamily="18" charset="0"/>
              </a:rPr>
              <a:t>e</a:t>
            </a:r>
            <a:r>
              <a:rPr lang="en-US" altLang="zh-CN" sz="2800" b="1" baseline="-30000">
                <a:latin typeface="Times New Roman" pitchFamily="18" charset="0"/>
              </a:rPr>
              <a:t>2</a:t>
            </a:r>
            <a:r>
              <a:rPr lang="en-US" altLang="zh-CN" sz="2800" b="1">
                <a:latin typeface="Times New Roman" pitchFamily="18" charset="0"/>
              </a:rPr>
              <a:t>, …, </a:t>
            </a:r>
            <a:r>
              <a:rPr lang="en-US" altLang="zh-CN" sz="2800" b="1" i="1">
                <a:latin typeface="Times New Roman" pitchFamily="18" charset="0"/>
              </a:rPr>
              <a:t>e</a:t>
            </a:r>
            <a:r>
              <a:rPr lang="en-US" altLang="zh-CN" sz="2800" b="1" i="1" baseline="-30000">
                <a:latin typeface="Times New Roman" pitchFamily="18" charset="0"/>
              </a:rPr>
              <a:t>m</a:t>
            </a:r>
            <a:r>
              <a:rPr lang="en-US" altLang="zh-CN" sz="2800" b="1">
                <a:latin typeface="Times New Roman" pitchFamily="18" charset="0"/>
              </a:rPr>
              <a:t>}   </a:t>
            </a:r>
          </a:p>
          <a:p>
            <a:pPr>
              <a:lnSpc>
                <a:spcPct val="130000"/>
              </a:lnSpc>
            </a:pPr>
            <a:r>
              <a:rPr lang="en-US" altLang="zh-CN" sz="2800" b="1">
                <a:latin typeface="Times New Roman" pitchFamily="18" charset="0"/>
              </a:rPr>
              <a:t>     2.  for  </a:t>
            </a:r>
            <a:r>
              <a:rPr lang="en-US" altLang="zh-CN" sz="2800" b="1" i="1">
                <a:latin typeface="Times New Roman" pitchFamily="18" charset="0"/>
              </a:rPr>
              <a:t>i</a:t>
            </a:r>
            <a:r>
              <a:rPr lang="en-US" altLang="zh-CN" sz="2800" b="1">
                <a:latin typeface="Times New Roman" pitchFamily="18" charset="0"/>
                <a:sym typeface="Symbol" pitchFamily="18" charset="2"/>
              </a:rPr>
              <a:t></a:t>
            </a:r>
            <a:r>
              <a:rPr lang="en-US" altLang="zh-CN" sz="2800" b="1">
                <a:latin typeface="Times New Roman" pitchFamily="18" charset="0"/>
              </a:rPr>
              <a:t>1  to  </a:t>
            </a:r>
            <a:r>
              <a:rPr lang="en-US" altLang="zh-CN" sz="2800" b="1" i="1">
                <a:latin typeface="Times New Roman" pitchFamily="18" charset="0"/>
              </a:rPr>
              <a:t>m </a:t>
            </a:r>
            <a:r>
              <a:rPr lang="en-US" altLang="zh-CN" sz="2800" b="1">
                <a:latin typeface="Times New Roman" pitchFamily="18" charset="0"/>
              </a:rPr>
              <a:t> do</a:t>
            </a:r>
          </a:p>
          <a:p>
            <a:pPr>
              <a:lnSpc>
                <a:spcPct val="130000"/>
              </a:lnSpc>
            </a:pPr>
            <a:r>
              <a:rPr lang="en-US" altLang="zh-CN" sz="2800" b="1">
                <a:latin typeface="Times New Roman" pitchFamily="18" charset="0"/>
              </a:rPr>
              <a:t>     3</a:t>
            </a:r>
            <a:r>
              <a:rPr lang="zh-CN" altLang="en-US" sz="2800" b="1">
                <a:latin typeface="Times New Roman" pitchFamily="18" charset="0"/>
              </a:rPr>
              <a:t>．   如果 </a:t>
            </a:r>
            <a:r>
              <a:rPr lang="en-US" altLang="zh-CN" sz="2800" b="1" i="1">
                <a:latin typeface="Times New Roman" pitchFamily="18" charset="0"/>
              </a:rPr>
              <a:t>e</a:t>
            </a:r>
            <a:r>
              <a:rPr lang="en-US" altLang="zh-CN" sz="2800" b="1" i="1" baseline="-30000">
                <a:latin typeface="Times New Roman" pitchFamily="18" charset="0"/>
              </a:rPr>
              <a:t>i </a:t>
            </a:r>
            <a:r>
              <a:rPr lang="zh-CN" altLang="en-US" sz="2800" b="1">
                <a:latin typeface="Times New Roman" pitchFamily="18" charset="0"/>
              </a:rPr>
              <a:t>的两个端点不在同一个连通分   </a:t>
            </a:r>
          </a:p>
          <a:p>
            <a:pPr>
              <a:lnSpc>
                <a:spcPct val="130000"/>
              </a:lnSpc>
            </a:pPr>
            <a:r>
              <a:rPr lang="zh-CN" altLang="en-US" sz="2800" b="1">
                <a:latin typeface="Times New Roman" pitchFamily="18" charset="0"/>
              </a:rPr>
              <a:t>              支，则将 </a:t>
            </a:r>
            <a:r>
              <a:rPr lang="en-US" altLang="zh-CN" sz="2800" b="1" i="1">
                <a:latin typeface="Times New Roman" pitchFamily="18" charset="0"/>
              </a:rPr>
              <a:t>e</a:t>
            </a:r>
            <a:r>
              <a:rPr lang="en-US" altLang="zh-CN" sz="2800" b="1" i="1" baseline="-30000">
                <a:latin typeface="Times New Roman" pitchFamily="18" charset="0"/>
              </a:rPr>
              <a:t>i </a:t>
            </a:r>
            <a:r>
              <a:rPr lang="zh-CN" altLang="en-US" sz="2800" b="1">
                <a:latin typeface="Times New Roman" pitchFamily="18" charset="0"/>
              </a:rPr>
              <a:t>加到</a:t>
            </a:r>
            <a:r>
              <a:rPr lang="en-US" altLang="zh-CN" sz="2800" b="1" i="1">
                <a:latin typeface="Times New Roman" pitchFamily="18" charset="0"/>
              </a:rPr>
              <a:t>T </a:t>
            </a:r>
            <a:r>
              <a:rPr lang="zh-CN" altLang="en-US" sz="2800" b="1">
                <a:latin typeface="Times New Roman" pitchFamily="18" charset="0"/>
              </a:rPr>
              <a:t>中</a:t>
            </a:r>
            <a:r>
              <a:rPr lang="en-US" altLang="zh-CN" sz="2800" b="1">
                <a:latin typeface="Times New Roman" pitchFamily="18" charset="0"/>
              </a:rPr>
              <a:t>.</a:t>
            </a:r>
          </a:p>
          <a:p>
            <a:pPr>
              <a:lnSpc>
                <a:spcPct val="130000"/>
              </a:lnSpc>
            </a:pPr>
            <a:endParaRPr lang="en-US" altLang="zh-CN" sz="2800" b="1">
              <a:latin typeface="Times New Roman" pitchFamily="18" charset="0"/>
            </a:endParaRPr>
          </a:p>
          <a:p>
            <a:pPr>
              <a:lnSpc>
                <a:spcPct val="130000"/>
              </a:lnSpc>
            </a:pPr>
            <a:r>
              <a:rPr lang="zh-CN" altLang="en-US" sz="2800" b="1">
                <a:latin typeface="Times New Roman" pitchFamily="18" charset="0"/>
              </a:rPr>
              <a:t>时间：</a:t>
            </a:r>
            <a:r>
              <a:rPr lang="en-US" altLang="zh-CN" sz="2800" b="1" i="1">
                <a:latin typeface="Times New Roman" pitchFamily="18" charset="0"/>
              </a:rPr>
              <a:t>T</a:t>
            </a:r>
            <a:r>
              <a:rPr lang="en-US" altLang="zh-CN" sz="2800" b="1">
                <a:latin typeface="Times New Roman" pitchFamily="18" charset="0"/>
              </a:rPr>
              <a:t>(</a:t>
            </a:r>
            <a:r>
              <a:rPr lang="en-US" altLang="zh-CN" sz="2800" b="1" i="1">
                <a:latin typeface="Times New Roman" pitchFamily="18" charset="0"/>
              </a:rPr>
              <a:t>m</a:t>
            </a:r>
            <a:r>
              <a:rPr lang="en-US" altLang="zh-CN" sz="2800" b="1">
                <a:latin typeface="Times New Roman" pitchFamily="18" charset="0"/>
              </a:rPr>
              <a:t>)=</a:t>
            </a:r>
            <a:r>
              <a:rPr lang="en-US" altLang="zh-CN" sz="2800" b="1" i="1">
                <a:latin typeface="Times New Roman" pitchFamily="18" charset="0"/>
              </a:rPr>
              <a:t>O</a:t>
            </a:r>
            <a:r>
              <a:rPr lang="en-US" altLang="zh-CN" sz="2800" b="1">
                <a:latin typeface="Times New Roman" pitchFamily="18" charset="0"/>
              </a:rPr>
              <a:t>(</a:t>
            </a:r>
            <a:r>
              <a:rPr lang="en-US" altLang="zh-CN" sz="2800" b="1" i="1">
                <a:latin typeface="Times New Roman" pitchFamily="18" charset="0"/>
              </a:rPr>
              <a:t>m</a:t>
            </a:r>
            <a:r>
              <a:rPr lang="en-US" altLang="zh-CN" sz="2800" b="1">
                <a:latin typeface="Times New Roman" pitchFamily="18" charset="0"/>
              </a:rPr>
              <a:t>log</a:t>
            </a:r>
            <a:r>
              <a:rPr lang="en-US" altLang="zh-CN" sz="2800" b="1" i="1">
                <a:latin typeface="Times New Roman" pitchFamily="18" charset="0"/>
              </a:rPr>
              <a:t>m</a:t>
            </a:r>
            <a:r>
              <a:rPr lang="en-US" altLang="zh-CN" sz="2800" b="1">
                <a:latin typeface="Times New Roman" pitchFamily="18" charset="0"/>
              </a:rPr>
              <a:t>)</a:t>
            </a:r>
          </a:p>
        </p:txBody>
      </p:sp>
      <p:sp>
        <p:nvSpPr>
          <p:cNvPr id="130054" name="Rectangle 6"/>
          <p:cNvSpPr>
            <a:spLocks noGrp="1" noChangeArrowheads="1"/>
          </p:cNvSpPr>
          <p:nvPr>
            <p:ph type="title"/>
          </p:nvPr>
        </p:nvSpPr>
        <p:spPr/>
        <p:txBody>
          <a:bodyPr/>
          <a:lstStyle/>
          <a:p>
            <a:r>
              <a:rPr lang="zh-CN" altLang="en-US" sz="4400" dirty="0" smtClean="0"/>
              <a:t>应用：</a:t>
            </a:r>
            <a:r>
              <a:rPr lang="en-US" altLang="zh-CN" sz="4400" dirty="0" err="1" smtClean="0"/>
              <a:t>Kruskal</a:t>
            </a:r>
            <a:r>
              <a:rPr lang="zh-CN" altLang="en-US" sz="4400" dirty="0" smtClean="0"/>
              <a:t>算法</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6"/>
          <p:cNvSpPr>
            <a:spLocks noGrp="1" noChangeArrowheads="1"/>
          </p:cNvSpPr>
          <p:nvPr>
            <p:ph type="sldNum" sz="quarter" idx="12"/>
          </p:nvPr>
        </p:nvSpPr>
        <p:spPr>
          <a:ln/>
        </p:spPr>
        <p:txBody>
          <a:bodyPr/>
          <a:lstStyle/>
          <a:p>
            <a:pPr>
              <a:defRPr/>
            </a:pPr>
            <a:fld id="{DF31EA97-D89F-4A55-AADF-D440E5925314}" type="slidenum">
              <a:rPr lang="en-US" altLang="zh-CN"/>
              <a:pPr>
                <a:defRPr/>
              </a:pPr>
              <a:t>93</a:t>
            </a:fld>
            <a:endParaRPr lang="en-US" altLang="zh-CN"/>
          </a:p>
        </p:txBody>
      </p:sp>
      <p:grpSp>
        <p:nvGrpSpPr>
          <p:cNvPr id="2" name="Group 2"/>
          <p:cNvGrpSpPr>
            <a:grpSpLocks/>
          </p:cNvGrpSpPr>
          <p:nvPr/>
        </p:nvGrpSpPr>
        <p:grpSpPr bwMode="auto">
          <a:xfrm>
            <a:off x="4932363" y="2205038"/>
            <a:ext cx="3455987" cy="3384550"/>
            <a:chOff x="385" y="1117"/>
            <a:chExt cx="2177" cy="2132"/>
          </a:xfrm>
        </p:grpSpPr>
        <p:grpSp>
          <p:nvGrpSpPr>
            <p:cNvPr id="3" name="Group 3"/>
            <p:cNvGrpSpPr>
              <a:grpSpLocks/>
            </p:cNvGrpSpPr>
            <p:nvPr/>
          </p:nvGrpSpPr>
          <p:grpSpPr bwMode="auto">
            <a:xfrm>
              <a:off x="385" y="1117"/>
              <a:ext cx="2177" cy="2009"/>
              <a:chOff x="476" y="1026"/>
              <a:chExt cx="1270" cy="1179"/>
            </a:xfrm>
          </p:grpSpPr>
          <p:sp>
            <p:nvSpPr>
              <p:cNvPr id="132100" name="Line 4"/>
              <p:cNvSpPr>
                <a:spLocks noChangeShapeType="1"/>
              </p:cNvSpPr>
              <p:nvPr/>
            </p:nvSpPr>
            <p:spPr bwMode="auto">
              <a:xfrm flipH="1">
                <a:off x="703" y="1207"/>
                <a:ext cx="272" cy="273"/>
              </a:xfrm>
              <a:prstGeom prst="line">
                <a:avLst/>
              </a:prstGeom>
              <a:noFill/>
              <a:ln w="28575">
                <a:solidFill>
                  <a:schemeClr val="tx1"/>
                </a:solidFill>
                <a:round/>
                <a:headEnd/>
                <a:tailEnd/>
              </a:ln>
              <a:effectLst/>
            </p:spPr>
            <p:txBody>
              <a:bodyPr/>
              <a:lstStyle/>
              <a:p>
                <a:endParaRPr lang="zh-CN" altLang="en-US"/>
              </a:p>
            </p:txBody>
          </p:sp>
          <p:sp>
            <p:nvSpPr>
              <p:cNvPr id="132101" name="Line 5"/>
              <p:cNvSpPr>
                <a:spLocks noChangeShapeType="1"/>
              </p:cNvSpPr>
              <p:nvPr/>
            </p:nvSpPr>
            <p:spPr bwMode="auto">
              <a:xfrm>
                <a:off x="657" y="1752"/>
                <a:ext cx="136" cy="181"/>
              </a:xfrm>
              <a:prstGeom prst="line">
                <a:avLst/>
              </a:prstGeom>
              <a:noFill/>
              <a:ln w="28575">
                <a:solidFill>
                  <a:schemeClr val="tx1"/>
                </a:solidFill>
                <a:round/>
                <a:headEnd/>
                <a:tailEnd/>
              </a:ln>
              <a:effectLst/>
            </p:spPr>
            <p:txBody>
              <a:bodyPr/>
              <a:lstStyle/>
              <a:p>
                <a:endParaRPr lang="zh-CN" altLang="en-US"/>
              </a:p>
            </p:txBody>
          </p:sp>
          <p:sp>
            <p:nvSpPr>
              <p:cNvPr id="132102" name="Line 6"/>
              <p:cNvSpPr>
                <a:spLocks noChangeShapeType="1"/>
              </p:cNvSpPr>
              <p:nvPr/>
            </p:nvSpPr>
            <p:spPr bwMode="auto">
              <a:xfrm>
                <a:off x="748" y="1616"/>
                <a:ext cx="272" cy="0"/>
              </a:xfrm>
              <a:prstGeom prst="line">
                <a:avLst/>
              </a:prstGeom>
              <a:noFill/>
              <a:ln w="28575">
                <a:solidFill>
                  <a:schemeClr val="tx1"/>
                </a:solidFill>
                <a:round/>
                <a:headEnd/>
                <a:tailEnd/>
              </a:ln>
              <a:effectLst/>
            </p:spPr>
            <p:txBody>
              <a:bodyPr/>
              <a:lstStyle/>
              <a:p>
                <a:endParaRPr lang="zh-CN" altLang="en-US"/>
              </a:p>
            </p:txBody>
          </p:sp>
          <p:sp>
            <p:nvSpPr>
              <p:cNvPr id="132103" name="Line 7"/>
              <p:cNvSpPr>
                <a:spLocks noChangeShapeType="1"/>
              </p:cNvSpPr>
              <p:nvPr/>
            </p:nvSpPr>
            <p:spPr bwMode="auto">
              <a:xfrm>
                <a:off x="1111" y="1298"/>
                <a:ext cx="0" cy="182"/>
              </a:xfrm>
              <a:prstGeom prst="line">
                <a:avLst/>
              </a:prstGeom>
              <a:noFill/>
              <a:ln w="28575">
                <a:solidFill>
                  <a:schemeClr val="tx1"/>
                </a:solidFill>
                <a:round/>
                <a:headEnd/>
                <a:tailEnd/>
              </a:ln>
              <a:effectLst/>
            </p:spPr>
            <p:txBody>
              <a:bodyPr/>
              <a:lstStyle/>
              <a:p>
                <a:endParaRPr lang="zh-CN" altLang="en-US"/>
              </a:p>
            </p:txBody>
          </p:sp>
          <p:sp>
            <p:nvSpPr>
              <p:cNvPr id="132104" name="Line 8"/>
              <p:cNvSpPr>
                <a:spLocks noChangeShapeType="1"/>
              </p:cNvSpPr>
              <p:nvPr/>
            </p:nvSpPr>
            <p:spPr bwMode="auto">
              <a:xfrm flipH="1">
                <a:off x="884" y="1706"/>
                <a:ext cx="136" cy="227"/>
              </a:xfrm>
              <a:prstGeom prst="line">
                <a:avLst/>
              </a:prstGeom>
              <a:noFill/>
              <a:ln w="28575">
                <a:solidFill>
                  <a:schemeClr val="tx1"/>
                </a:solidFill>
                <a:round/>
                <a:headEnd/>
                <a:tailEnd/>
              </a:ln>
              <a:effectLst/>
            </p:spPr>
            <p:txBody>
              <a:bodyPr/>
              <a:lstStyle/>
              <a:p>
                <a:endParaRPr lang="zh-CN" altLang="en-US"/>
              </a:p>
            </p:txBody>
          </p:sp>
          <p:sp>
            <p:nvSpPr>
              <p:cNvPr id="132105" name="Line 9"/>
              <p:cNvSpPr>
                <a:spLocks noChangeShapeType="1"/>
              </p:cNvSpPr>
              <p:nvPr/>
            </p:nvSpPr>
            <p:spPr bwMode="auto">
              <a:xfrm>
                <a:off x="1247" y="1616"/>
                <a:ext cx="227" cy="0"/>
              </a:xfrm>
              <a:prstGeom prst="line">
                <a:avLst/>
              </a:prstGeom>
              <a:noFill/>
              <a:ln w="28575">
                <a:solidFill>
                  <a:schemeClr val="tx1"/>
                </a:solidFill>
                <a:round/>
                <a:headEnd/>
                <a:tailEnd/>
              </a:ln>
              <a:effectLst/>
            </p:spPr>
            <p:txBody>
              <a:bodyPr/>
              <a:lstStyle/>
              <a:p>
                <a:endParaRPr lang="zh-CN" altLang="en-US"/>
              </a:p>
            </p:txBody>
          </p:sp>
          <p:sp>
            <p:nvSpPr>
              <p:cNvPr id="132106" name="Line 10"/>
              <p:cNvSpPr>
                <a:spLocks noChangeShapeType="1"/>
              </p:cNvSpPr>
              <p:nvPr/>
            </p:nvSpPr>
            <p:spPr bwMode="auto">
              <a:xfrm>
                <a:off x="1156" y="1752"/>
                <a:ext cx="136" cy="181"/>
              </a:xfrm>
              <a:prstGeom prst="line">
                <a:avLst/>
              </a:prstGeom>
              <a:noFill/>
              <a:ln w="28575">
                <a:solidFill>
                  <a:schemeClr val="tx1"/>
                </a:solidFill>
                <a:round/>
                <a:headEnd/>
                <a:tailEnd/>
              </a:ln>
              <a:effectLst/>
            </p:spPr>
            <p:txBody>
              <a:bodyPr/>
              <a:lstStyle/>
              <a:p>
                <a:endParaRPr lang="zh-CN" altLang="en-US"/>
              </a:p>
            </p:txBody>
          </p:sp>
          <p:sp>
            <p:nvSpPr>
              <p:cNvPr id="132107" name="Line 11"/>
              <p:cNvSpPr>
                <a:spLocks noChangeShapeType="1"/>
              </p:cNvSpPr>
              <p:nvPr/>
            </p:nvSpPr>
            <p:spPr bwMode="auto">
              <a:xfrm>
                <a:off x="975" y="2115"/>
                <a:ext cx="272" cy="0"/>
              </a:xfrm>
              <a:prstGeom prst="line">
                <a:avLst/>
              </a:prstGeom>
              <a:noFill/>
              <a:ln w="28575">
                <a:solidFill>
                  <a:schemeClr val="tx1"/>
                </a:solidFill>
                <a:round/>
                <a:headEnd/>
                <a:tailEnd/>
              </a:ln>
              <a:effectLst/>
            </p:spPr>
            <p:txBody>
              <a:bodyPr/>
              <a:lstStyle/>
              <a:p>
                <a:endParaRPr lang="zh-CN" altLang="en-US"/>
              </a:p>
            </p:txBody>
          </p:sp>
          <p:sp>
            <p:nvSpPr>
              <p:cNvPr id="132108" name="Line 12"/>
              <p:cNvSpPr>
                <a:spLocks noChangeShapeType="1"/>
              </p:cNvSpPr>
              <p:nvPr/>
            </p:nvSpPr>
            <p:spPr bwMode="auto">
              <a:xfrm flipH="1">
                <a:off x="1474" y="1752"/>
                <a:ext cx="91" cy="181"/>
              </a:xfrm>
              <a:prstGeom prst="line">
                <a:avLst/>
              </a:prstGeom>
              <a:noFill/>
              <a:ln w="28575">
                <a:solidFill>
                  <a:schemeClr val="tx1"/>
                </a:solidFill>
                <a:round/>
                <a:headEnd/>
                <a:tailEnd/>
              </a:ln>
              <a:effectLst/>
            </p:spPr>
            <p:txBody>
              <a:bodyPr/>
              <a:lstStyle/>
              <a:p>
                <a:endParaRPr lang="zh-CN" altLang="en-US"/>
              </a:p>
            </p:txBody>
          </p:sp>
          <p:sp>
            <p:nvSpPr>
              <p:cNvPr id="132109" name="Line 13"/>
              <p:cNvSpPr>
                <a:spLocks noChangeShapeType="1"/>
              </p:cNvSpPr>
              <p:nvPr/>
            </p:nvSpPr>
            <p:spPr bwMode="auto">
              <a:xfrm>
                <a:off x="1202" y="1207"/>
                <a:ext cx="317" cy="273"/>
              </a:xfrm>
              <a:prstGeom prst="line">
                <a:avLst/>
              </a:prstGeom>
              <a:noFill/>
              <a:ln w="28575">
                <a:solidFill>
                  <a:schemeClr val="tx1"/>
                </a:solidFill>
                <a:round/>
                <a:headEnd/>
                <a:tailEnd/>
              </a:ln>
              <a:effectLst/>
            </p:spPr>
            <p:txBody>
              <a:bodyPr/>
              <a:lstStyle/>
              <a:p>
                <a:endParaRPr lang="zh-CN" altLang="en-US"/>
              </a:p>
            </p:txBody>
          </p:sp>
          <p:sp>
            <p:nvSpPr>
              <p:cNvPr id="132110" name="Oval 14"/>
              <p:cNvSpPr>
                <a:spLocks noChangeArrowheads="1"/>
              </p:cNvSpPr>
              <p:nvPr/>
            </p:nvSpPr>
            <p:spPr bwMode="auto">
              <a:xfrm>
                <a:off x="975" y="1026"/>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1</a:t>
                </a:r>
              </a:p>
            </p:txBody>
          </p:sp>
          <p:sp>
            <p:nvSpPr>
              <p:cNvPr id="132111" name="Oval 15"/>
              <p:cNvSpPr>
                <a:spLocks noChangeArrowheads="1"/>
              </p:cNvSpPr>
              <p:nvPr/>
            </p:nvSpPr>
            <p:spPr bwMode="auto">
              <a:xfrm>
                <a:off x="476" y="1480"/>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2</a:t>
                </a:r>
              </a:p>
            </p:txBody>
          </p:sp>
          <p:sp>
            <p:nvSpPr>
              <p:cNvPr id="132112" name="Oval 16"/>
              <p:cNvSpPr>
                <a:spLocks noChangeArrowheads="1"/>
              </p:cNvSpPr>
              <p:nvPr/>
            </p:nvSpPr>
            <p:spPr bwMode="auto">
              <a:xfrm>
                <a:off x="1474" y="1480"/>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4</a:t>
                </a:r>
              </a:p>
            </p:txBody>
          </p:sp>
          <p:sp>
            <p:nvSpPr>
              <p:cNvPr id="132113" name="Oval 17"/>
              <p:cNvSpPr>
                <a:spLocks noChangeArrowheads="1"/>
              </p:cNvSpPr>
              <p:nvPr/>
            </p:nvSpPr>
            <p:spPr bwMode="auto">
              <a:xfrm>
                <a:off x="975" y="1480"/>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3</a:t>
                </a:r>
              </a:p>
            </p:txBody>
          </p:sp>
          <p:sp>
            <p:nvSpPr>
              <p:cNvPr id="132114" name="Oval 18"/>
              <p:cNvSpPr>
                <a:spLocks noChangeArrowheads="1"/>
              </p:cNvSpPr>
              <p:nvPr/>
            </p:nvSpPr>
            <p:spPr bwMode="auto">
              <a:xfrm>
                <a:off x="703" y="1933"/>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5</a:t>
                </a:r>
              </a:p>
            </p:txBody>
          </p:sp>
          <p:sp>
            <p:nvSpPr>
              <p:cNvPr id="132115" name="Oval 19"/>
              <p:cNvSpPr>
                <a:spLocks noChangeArrowheads="1"/>
              </p:cNvSpPr>
              <p:nvPr/>
            </p:nvSpPr>
            <p:spPr bwMode="auto">
              <a:xfrm>
                <a:off x="1247" y="1933"/>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6</a:t>
                </a:r>
              </a:p>
            </p:txBody>
          </p:sp>
        </p:grpSp>
        <p:sp>
          <p:nvSpPr>
            <p:cNvPr id="132116" name="Text Box 20"/>
            <p:cNvSpPr txBox="1">
              <a:spLocks noChangeArrowheads="1"/>
            </p:cNvSpPr>
            <p:nvPr/>
          </p:nvSpPr>
          <p:spPr bwMode="auto">
            <a:xfrm>
              <a:off x="752" y="1509"/>
              <a:ext cx="223" cy="288"/>
            </a:xfrm>
            <a:prstGeom prst="rect">
              <a:avLst/>
            </a:prstGeom>
            <a:noFill/>
            <a:ln w="9525">
              <a:noFill/>
              <a:miter lim="800000"/>
              <a:headEnd/>
              <a:tailEnd/>
            </a:ln>
            <a:effectLst/>
          </p:spPr>
          <p:txBody>
            <a:bodyPr wrap="none">
              <a:spAutoFit/>
            </a:bodyPr>
            <a:lstStyle/>
            <a:p>
              <a:r>
                <a:rPr lang="en-US" altLang="zh-CN" sz="2400">
                  <a:latin typeface="Arial" charset="0"/>
                </a:rPr>
                <a:t>6</a:t>
              </a:r>
            </a:p>
          </p:txBody>
        </p:sp>
        <p:sp>
          <p:nvSpPr>
            <p:cNvPr id="132117" name="Text Box 21"/>
            <p:cNvSpPr txBox="1">
              <a:spLocks noChangeArrowheads="1"/>
            </p:cNvSpPr>
            <p:nvPr/>
          </p:nvSpPr>
          <p:spPr bwMode="auto">
            <a:xfrm>
              <a:off x="1432" y="1600"/>
              <a:ext cx="223" cy="288"/>
            </a:xfrm>
            <a:prstGeom prst="rect">
              <a:avLst/>
            </a:prstGeom>
            <a:noFill/>
            <a:ln w="9525">
              <a:noFill/>
              <a:miter lim="800000"/>
              <a:headEnd/>
              <a:tailEnd/>
            </a:ln>
            <a:effectLst/>
          </p:spPr>
          <p:txBody>
            <a:bodyPr wrap="none">
              <a:spAutoFit/>
            </a:bodyPr>
            <a:lstStyle/>
            <a:p>
              <a:r>
                <a:rPr lang="en-US" altLang="zh-CN" sz="2400">
                  <a:latin typeface="Arial" charset="0"/>
                </a:rPr>
                <a:t>1</a:t>
              </a:r>
            </a:p>
          </p:txBody>
        </p:sp>
        <p:sp>
          <p:nvSpPr>
            <p:cNvPr id="132118" name="Text Box 22"/>
            <p:cNvSpPr txBox="1">
              <a:spLocks noChangeArrowheads="1"/>
            </p:cNvSpPr>
            <p:nvPr/>
          </p:nvSpPr>
          <p:spPr bwMode="auto">
            <a:xfrm>
              <a:off x="1863" y="1418"/>
              <a:ext cx="222" cy="288"/>
            </a:xfrm>
            <a:prstGeom prst="rect">
              <a:avLst/>
            </a:prstGeom>
            <a:noFill/>
            <a:ln w="9525">
              <a:noFill/>
              <a:miter lim="800000"/>
              <a:headEnd/>
              <a:tailEnd/>
            </a:ln>
            <a:effectLst/>
          </p:spPr>
          <p:txBody>
            <a:bodyPr wrap="none">
              <a:spAutoFit/>
            </a:bodyPr>
            <a:lstStyle/>
            <a:p>
              <a:r>
                <a:rPr lang="en-US" altLang="zh-CN" sz="2400">
                  <a:latin typeface="Arial" charset="0"/>
                </a:rPr>
                <a:t>5</a:t>
              </a:r>
            </a:p>
          </p:txBody>
        </p:sp>
        <p:sp>
          <p:nvSpPr>
            <p:cNvPr id="132119" name="Text Box 23"/>
            <p:cNvSpPr txBox="1">
              <a:spLocks noChangeArrowheads="1"/>
            </p:cNvSpPr>
            <p:nvPr/>
          </p:nvSpPr>
          <p:spPr bwMode="auto">
            <a:xfrm>
              <a:off x="851" y="1872"/>
              <a:ext cx="223" cy="288"/>
            </a:xfrm>
            <a:prstGeom prst="rect">
              <a:avLst/>
            </a:prstGeom>
            <a:noFill/>
            <a:ln w="9525">
              <a:noFill/>
              <a:miter lim="800000"/>
              <a:headEnd/>
              <a:tailEnd/>
            </a:ln>
            <a:effectLst/>
          </p:spPr>
          <p:txBody>
            <a:bodyPr wrap="none">
              <a:spAutoFit/>
            </a:bodyPr>
            <a:lstStyle/>
            <a:p>
              <a:r>
                <a:rPr lang="en-US" altLang="zh-CN" sz="2400">
                  <a:latin typeface="Arial" charset="0"/>
                </a:rPr>
                <a:t>5</a:t>
              </a:r>
            </a:p>
          </p:txBody>
        </p:sp>
        <p:sp>
          <p:nvSpPr>
            <p:cNvPr id="132120" name="Text Box 24"/>
            <p:cNvSpPr txBox="1">
              <a:spLocks noChangeArrowheads="1"/>
            </p:cNvSpPr>
            <p:nvPr/>
          </p:nvSpPr>
          <p:spPr bwMode="auto">
            <a:xfrm>
              <a:off x="975" y="2327"/>
              <a:ext cx="223" cy="287"/>
            </a:xfrm>
            <a:prstGeom prst="rect">
              <a:avLst/>
            </a:prstGeom>
            <a:noFill/>
            <a:ln w="9525">
              <a:noFill/>
              <a:miter lim="800000"/>
              <a:headEnd/>
              <a:tailEnd/>
            </a:ln>
            <a:effectLst/>
          </p:spPr>
          <p:txBody>
            <a:bodyPr wrap="none">
              <a:spAutoFit/>
            </a:bodyPr>
            <a:lstStyle/>
            <a:p>
              <a:r>
                <a:rPr lang="en-US" altLang="zh-CN" sz="2400">
                  <a:latin typeface="Arial" charset="0"/>
                </a:rPr>
                <a:t>6</a:t>
              </a:r>
            </a:p>
          </p:txBody>
        </p:sp>
        <p:sp>
          <p:nvSpPr>
            <p:cNvPr id="132121" name="Text Box 25"/>
            <p:cNvSpPr txBox="1">
              <a:spLocks noChangeArrowheads="1"/>
            </p:cNvSpPr>
            <p:nvPr/>
          </p:nvSpPr>
          <p:spPr bwMode="auto">
            <a:xfrm>
              <a:off x="616" y="2462"/>
              <a:ext cx="223" cy="288"/>
            </a:xfrm>
            <a:prstGeom prst="rect">
              <a:avLst/>
            </a:prstGeom>
            <a:noFill/>
            <a:ln w="9525">
              <a:noFill/>
              <a:miter lim="800000"/>
              <a:headEnd/>
              <a:tailEnd/>
            </a:ln>
            <a:effectLst/>
          </p:spPr>
          <p:txBody>
            <a:bodyPr wrap="none">
              <a:spAutoFit/>
            </a:bodyPr>
            <a:lstStyle/>
            <a:p>
              <a:r>
                <a:rPr lang="en-US" altLang="zh-CN" sz="2400">
                  <a:latin typeface="Arial" charset="0"/>
                </a:rPr>
                <a:t>3</a:t>
              </a:r>
            </a:p>
          </p:txBody>
        </p:sp>
        <p:sp>
          <p:nvSpPr>
            <p:cNvPr id="132122" name="Text Box 26"/>
            <p:cNvSpPr txBox="1">
              <a:spLocks noChangeArrowheads="1"/>
            </p:cNvSpPr>
            <p:nvPr/>
          </p:nvSpPr>
          <p:spPr bwMode="auto">
            <a:xfrm>
              <a:off x="1296" y="2961"/>
              <a:ext cx="223" cy="288"/>
            </a:xfrm>
            <a:prstGeom prst="rect">
              <a:avLst/>
            </a:prstGeom>
            <a:noFill/>
            <a:ln w="9525">
              <a:noFill/>
              <a:miter lim="800000"/>
              <a:headEnd/>
              <a:tailEnd/>
            </a:ln>
            <a:effectLst/>
          </p:spPr>
          <p:txBody>
            <a:bodyPr wrap="none">
              <a:spAutoFit/>
            </a:bodyPr>
            <a:lstStyle/>
            <a:p>
              <a:r>
                <a:rPr lang="en-US" altLang="zh-CN" sz="2400">
                  <a:latin typeface="Arial" charset="0"/>
                </a:rPr>
                <a:t>6</a:t>
              </a:r>
            </a:p>
          </p:txBody>
        </p:sp>
        <p:sp>
          <p:nvSpPr>
            <p:cNvPr id="132123" name="Text Box 27"/>
            <p:cNvSpPr txBox="1">
              <a:spLocks noChangeArrowheads="1"/>
            </p:cNvSpPr>
            <p:nvPr/>
          </p:nvSpPr>
          <p:spPr bwMode="auto">
            <a:xfrm>
              <a:off x="1751" y="1872"/>
              <a:ext cx="222" cy="288"/>
            </a:xfrm>
            <a:prstGeom prst="rect">
              <a:avLst/>
            </a:prstGeom>
            <a:noFill/>
            <a:ln w="9525">
              <a:noFill/>
              <a:miter lim="800000"/>
              <a:headEnd/>
              <a:tailEnd/>
            </a:ln>
            <a:effectLst/>
          </p:spPr>
          <p:txBody>
            <a:bodyPr wrap="none">
              <a:spAutoFit/>
            </a:bodyPr>
            <a:lstStyle/>
            <a:p>
              <a:r>
                <a:rPr lang="en-US" altLang="zh-CN" sz="2400">
                  <a:latin typeface="Arial" charset="0"/>
                </a:rPr>
                <a:t>5</a:t>
              </a:r>
            </a:p>
          </p:txBody>
        </p:sp>
        <p:sp>
          <p:nvSpPr>
            <p:cNvPr id="132124" name="Text Box 28"/>
            <p:cNvSpPr txBox="1">
              <a:spLocks noChangeArrowheads="1"/>
            </p:cNvSpPr>
            <p:nvPr/>
          </p:nvSpPr>
          <p:spPr bwMode="auto">
            <a:xfrm>
              <a:off x="1629" y="2326"/>
              <a:ext cx="223" cy="288"/>
            </a:xfrm>
            <a:prstGeom prst="rect">
              <a:avLst/>
            </a:prstGeom>
            <a:noFill/>
            <a:ln w="9525">
              <a:noFill/>
              <a:miter lim="800000"/>
              <a:headEnd/>
              <a:tailEnd/>
            </a:ln>
            <a:effectLst/>
          </p:spPr>
          <p:txBody>
            <a:bodyPr wrap="none">
              <a:spAutoFit/>
            </a:bodyPr>
            <a:lstStyle/>
            <a:p>
              <a:r>
                <a:rPr lang="en-US" altLang="zh-CN" sz="2400">
                  <a:latin typeface="Arial" charset="0"/>
                </a:rPr>
                <a:t>4</a:t>
              </a:r>
            </a:p>
          </p:txBody>
        </p:sp>
        <p:sp>
          <p:nvSpPr>
            <p:cNvPr id="132125" name="Text Box 29"/>
            <p:cNvSpPr txBox="1">
              <a:spLocks noChangeArrowheads="1"/>
            </p:cNvSpPr>
            <p:nvPr/>
          </p:nvSpPr>
          <p:spPr bwMode="auto">
            <a:xfrm>
              <a:off x="2113" y="2462"/>
              <a:ext cx="223" cy="288"/>
            </a:xfrm>
            <a:prstGeom prst="rect">
              <a:avLst/>
            </a:prstGeom>
            <a:noFill/>
            <a:ln w="9525">
              <a:noFill/>
              <a:miter lim="800000"/>
              <a:headEnd/>
              <a:tailEnd/>
            </a:ln>
            <a:effectLst/>
          </p:spPr>
          <p:txBody>
            <a:bodyPr wrap="none">
              <a:spAutoFit/>
            </a:bodyPr>
            <a:lstStyle/>
            <a:p>
              <a:r>
                <a:rPr lang="en-US" altLang="zh-CN" sz="2400">
                  <a:latin typeface="Arial" charset="0"/>
                </a:rPr>
                <a:t>2</a:t>
              </a:r>
            </a:p>
          </p:txBody>
        </p:sp>
      </p:grpSp>
      <p:grpSp>
        <p:nvGrpSpPr>
          <p:cNvPr id="4" name="Group 31"/>
          <p:cNvGrpSpPr>
            <a:grpSpLocks/>
          </p:cNvGrpSpPr>
          <p:nvPr/>
        </p:nvGrpSpPr>
        <p:grpSpPr bwMode="auto">
          <a:xfrm>
            <a:off x="755650" y="2205038"/>
            <a:ext cx="3455988" cy="3384550"/>
            <a:chOff x="385" y="1117"/>
            <a:chExt cx="2177" cy="2132"/>
          </a:xfrm>
        </p:grpSpPr>
        <p:grpSp>
          <p:nvGrpSpPr>
            <p:cNvPr id="5" name="Group 32"/>
            <p:cNvGrpSpPr>
              <a:grpSpLocks/>
            </p:cNvGrpSpPr>
            <p:nvPr/>
          </p:nvGrpSpPr>
          <p:grpSpPr bwMode="auto">
            <a:xfrm>
              <a:off x="385" y="1117"/>
              <a:ext cx="2177" cy="2009"/>
              <a:chOff x="476" y="1026"/>
              <a:chExt cx="1270" cy="1179"/>
            </a:xfrm>
          </p:grpSpPr>
          <p:sp>
            <p:nvSpPr>
              <p:cNvPr id="132129" name="Line 33"/>
              <p:cNvSpPr>
                <a:spLocks noChangeShapeType="1"/>
              </p:cNvSpPr>
              <p:nvPr/>
            </p:nvSpPr>
            <p:spPr bwMode="auto">
              <a:xfrm flipH="1">
                <a:off x="703" y="1207"/>
                <a:ext cx="272" cy="273"/>
              </a:xfrm>
              <a:prstGeom prst="line">
                <a:avLst/>
              </a:prstGeom>
              <a:noFill/>
              <a:ln w="28575">
                <a:solidFill>
                  <a:schemeClr val="tx1"/>
                </a:solidFill>
                <a:round/>
                <a:headEnd/>
                <a:tailEnd/>
              </a:ln>
              <a:effectLst/>
            </p:spPr>
            <p:txBody>
              <a:bodyPr/>
              <a:lstStyle/>
              <a:p>
                <a:endParaRPr lang="zh-CN" altLang="en-US"/>
              </a:p>
            </p:txBody>
          </p:sp>
          <p:sp>
            <p:nvSpPr>
              <p:cNvPr id="132130" name="Line 34"/>
              <p:cNvSpPr>
                <a:spLocks noChangeShapeType="1"/>
              </p:cNvSpPr>
              <p:nvPr/>
            </p:nvSpPr>
            <p:spPr bwMode="auto">
              <a:xfrm>
                <a:off x="657" y="1752"/>
                <a:ext cx="136" cy="181"/>
              </a:xfrm>
              <a:prstGeom prst="line">
                <a:avLst/>
              </a:prstGeom>
              <a:noFill/>
              <a:ln w="28575">
                <a:solidFill>
                  <a:schemeClr val="tx1"/>
                </a:solidFill>
                <a:round/>
                <a:headEnd/>
                <a:tailEnd/>
              </a:ln>
              <a:effectLst/>
            </p:spPr>
            <p:txBody>
              <a:bodyPr/>
              <a:lstStyle/>
              <a:p>
                <a:endParaRPr lang="zh-CN" altLang="en-US"/>
              </a:p>
            </p:txBody>
          </p:sp>
          <p:sp>
            <p:nvSpPr>
              <p:cNvPr id="132131" name="Line 35"/>
              <p:cNvSpPr>
                <a:spLocks noChangeShapeType="1"/>
              </p:cNvSpPr>
              <p:nvPr/>
            </p:nvSpPr>
            <p:spPr bwMode="auto">
              <a:xfrm>
                <a:off x="748" y="1616"/>
                <a:ext cx="272" cy="0"/>
              </a:xfrm>
              <a:prstGeom prst="line">
                <a:avLst/>
              </a:prstGeom>
              <a:noFill/>
              <a:ln w="28575">
                <a:solidFill>
                  <a:schemeClr val="tx1"/>
                </a:solidFill>
                <a:round/>
                <a:headEnd/>
                <a:tailEnd/>
              </a:ln>
              <a:effectLst/>
            </p:spPr>
            <p:txBody>
              <a:bodyPr/>
              <a:lstStyle/>
              <a:p>
                <a:endParaRPr lang="zh-CN" altLang="en-US"/>
              </a:p>
            </p:txBody>
          </p:sp>
          <p:sp>
            <p:nvSpPr>
              <p:cNvPr id="132132" name="Line 36"/>
              <p:cNvSpPr>
                <a:spLocks noChangeShapeType="1"/>
              </p:cNvSpPr>
              <p:nvPr/>
            </p:nvSpPr>
            <p:spPr bwMode="auto">
              <a:xfrm>
                <a:off x="1111" y="1298"/>
                <a:ext cx="0" cy="182"/>
              </a:xfrm>
              <a:prstGeom prst="line">
                <a:avLst/>
              </a:prstGeom>
              <a:noFill/>
              <a:ln w="28575">
                <a:solidFill>
                  <a:schemeClr val="tx1"/>
                </a:solidFill>
                <a:round/>
                <a:headEnd/>
                <a:tailEnd/>
              </a:ln>
              <a:effectLst/>
            </p:spPr>
            <p:txBody>
              <a:bodyPr/>
              <a:lstStyle/>
              <a:p>
                <a:endParaRPr lang="zh-CN" altLang="en-US"/>
              </a:p>
            </p:txBody>
          </p:sp>
          <p:sp>
            <p:nvSpPr>
              <p:cNvPr id="132133" name="Line 37"/>
              <p:cNvSpPr>
                <a:spLocks noChangeShapeType="1"/>
              </p:cNvSpPr>
              <p:nvPr/>
            </p:nvSpPr>
            <p:spPr bwMode="auto">
              <a:xfrm flipH="1">
                <a:off x="884" y="1706"/>
                <a:ext cx="136" cy="227"/>
              </a:xfrm>
              <a:prstGeom prst="line">
                <a:avLst/>
              </a:prstGeom>
              <a:noFill/>
              <a:ln w="28575">
                <a:solidFill>
                  <a:schemeClr val="tx1"/>
                </a:solidFill>
                <a:round/>
                <a:headEnd/>
                <a:tailEnd/>
              </a:ln>
              <a:effectLst/>
            </p:spPr>
            <p:txBody>
              <a:bodyPr/>
              <a:lstStyle/>
              <a:p>
                <a:endParaRPr lang="zh-CN" altLang="en-US"/>
              </a:p>
            </p:txBody>
          </p:sp>
          <p:sp>
            <p:nvSpPr>
              <p:cNvPr id="132134" name="Line 38"/>
              <p:cNvSpPr>
                <a:spLocks noChangeShapeType="1"/>
              </p:cNvSpPr>
              <p:nvPr/>
            </p:nvSpPr>
            <p:spPr bwMode="auto">
              <a:xfrm>
                <a:off x="1247" y="1616"/>
                <a:ext cx="227" cy="0"/>
              </a:xfrm>
              <a:prstGeom prst="line">
                <a:avLst/>
              </a:prstGeom>
              <a:noFill/>
              <a:ln w="28575">
                <a:solidFill>
                  <a:schemeClr val="tx1"/>
                </a:solidFill>
                <a:round/>
                <a:headEnd/>
                <a:tailEnd/>
              </a:ln>
              <a:effectLst/>
            </p:spPr>
            <p:txBody>
              <a:bodyPr/>
              <a:lstStyle/>
              <a:p>
                <a:endParaRPr lang="zh-CN" altLang="en-US"/>
              </a:p>
            </p:txBody>
          </p:sp>
          <p:sp>
            <p:nvSpPr>
              <p:cNvPr id="132135" name="Line 39"/>
              <p:cNvSpPr>
                <a:spLocks noChangeShapeType="1"/>
              </p:cNvSpPr>
              <p:nvPr/>
            </p:nvSpPr>
            <p:spPr bwMode="auto">
              <a:xfrm>
                <a:off x="1156" y="1752"/>
                <a:ext cx="136" cy="181"/>
              </a:xfrm>
              <a:prstGeom prst="line">
                <a:avLst/>
              </a:prstGeom>
              <a:noFill/>
              <a:ln w="28575">
                <a:solidFill>
                  <a:schemeClr val="tx1"/>
                </a:solidFill>
                <a:round/>
                <a:headEnd/>
                <a:tailEnd/>
              </a:ln>
              <a:effectLst/>
            </p:spPr>
            <p:txBody>
              <a:bodyPr/>
              <a:lstStyle/>
              <a:p>
                <a:endParaRPr lang="zh-CN" altLang="en-US"/>
              </a:p>
            </p:txBody>
          </p:sp>
          <p:sp>
            <p:nvSpPr>
              <p:cNvPr id="132136" name="Line 40"/>
              <p:cNvSpPr>
                <a:spLocks noChangeShapeType="1"/>
              </p:cNvSpPr>
              <p:nvPr/>
            </p:nvSpPr>
            <p:spPr bwMode="auto">
              <a:xfrm>
                <a:off x="975" y="2115"/>
                <a:ext cx="272" cy="0"/>
              </a:xfrm>
              <a:prstGeom prst="line">
                <a:avLst/>
              </a:prstGeom>
              <a:noFill/>
              <a:ln w="28575">
                <a:solidFill>
                  <a:schemeClr val="tx1"/>
                </a:solidFill>
                <a:round/>
                <a:headEnd/>
                <a:tailEnd/>
              </a:ln>
              <a:effectLst/>
            </p:spPr>
            <p:txBody>
              <a:bodyPr/>
              <a:lstStyle/>
              <a:p>
                <a:endParaRPr lang="zh-CN" altLang="en-US"/>
              </a:p>
            </p:txBody>
          </p:sp>
          <p:sp>
            <p:nvSpPr>
              <p:cNvPr id="132137" name="Line 41"/>
              <p:cNvSpPr>
                <a:spLocks noChangeShapeType="1"/>
              </p:cNvSpPr>
              <p:nvPr/>
            </p:nvSpPr>
            <p:spPr bwMode="auto">
              <a:xfrm flipH="1">
                <a:off x="1474" y="1752"/>
                <a:ext cx="91" cy="181"/>
              </a:xfrm>
              <a:prstGeom prst="line">
                <a:avLst/>
              </a:prstGeom>
              <a:noFill/>
              <a:ln w="28575">
                <a:solidFill>
                  <a:schemeClr val="tx1"/>
                </a:solidFill>
                <a:round/>
                <a:headEnd/>
                <a:tailEnd/>
              </a:ln>
              <a:effectLst/>
            </p:spPr>
            <p:txBody>
              <a:bodyPr/>
              <a:lstStyle/>
              <a:p>
                <a:endParaRPr lang="zh-CN" altLang="en-US"/>
              </a:p>
            </p:txBody>
          </p:sp>
          <p:sp>
            <p:nvSpPr>
              <p:cNvPr id="132138" name="Line 42"/>
              <p:cNvSpPr>
                <a:spLocks noChangeShapeType="1"/>
              </p:cNvSpPr>
              <p:nvPr/>
            </p:nvSpPr>
            <p:spPr bwMode="auto">
              <a:xfrm>
                <a:off x="1202" y="1207"/>
                <a:ext cx="317" cy="273"/>
              </a:xfrm>
              <a:prstGeom prst="line">
                <a:avLst/>
              </a:prstGeom>
              <a:noFill/>
              <a:ln w="28575">
                <a:solidFill>
                  <a:schemeClr val="tx1"/>
                </a:solidFill>
                <a:round/>
                <a:headEnd/>
                <a:tailEnd/>
              </a:ln>
              <a:effectLst/>
            </p:spPr>
            <p:txBody>
              <a:bodyPr/>
              <a:lstStyle/>
              <a:p>
                <a:endParaRPr lang="zh-CN" altLang="en-US"/>
              </a:p>
            </p:txBody>
          </p:sp>
          <p:sp>
            <p:nvSpPr>
              <p:cNvPr id="132139" name="Oval 43"/>
              <p:cNvSpPr>
                <a:spLocks noChangeArrowheads="1"/>
              </p:cNvSpPr>
              <p:nvPr/>
            </p:nvSpPr>
            <p:spPr bwMode="auto">
              <a:xfrm>
                <a:off x="975" y="1026"/>
                <a:ext cx="272" cy="272"/>
              </a:xfrm>
              <a:prstGeom prst="ellipse">
                <a:avLst/>
              </a:prstGeom>
              <a:solidFill>
                <a:srgbClr val="99CC00"/>
              </a:solidFill>
              <a:ln w="28575">
                <a:solidFill>
                  <a:schemeClr val="tx1"/>
                </a:solidFill>
                <a:round/>
                <a:headEnd/>
                <a:tailEnd/>
              </a:ln>
              <a:effectLst/>
            </p:spPr>
            <p:txBody>
              <a:bodyPr wrap="none" anchor="ctr"/>
              <a:lstStyle/>
              <a:p>
                <a:pPr algn="ctr"/>
                <a:r>
                  <a:rPr lang="en-US" altLang="zh-CN" sz="2400">
                    <a:latin typeface="Arial" charset="0"/>
                  </a:rPr>
                  <a:t>1</a:t>
                </a:r>
              </a:p>
            </p:txBody>
          </p:sp>
          <p:sp>
            <p:nvSpPr>
              <p:cNvPr id="132140" name="Oval 44"/>
              <p:cNvSpPr>
                <a:spLocks noChangeArrowheads="1"/>
              </p:cNvSpPr>
              <p:nvPr/>
            </p:nvSpPr>
            <p:spPr bwMode="auto">
              <a:xfrm>
                <a:off x="476" y="1480"/>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2</a:t>
                </a:r>
              </a:p>
            </p:txBody>
          </p:sp>
          <p:sp>
            <p:nvSpPr>
              <p:cNvPr id="132141" name="Oval 45"/>
              <p:cNvSpPr>
                <a:spLocks noChangeArrowheads="1"/>
              </p:cNvSpPr>
              <p:nvPr/>
            </p:nvSpPr>
            <p:spPr bwMode="auto">
              <a:xfrm>
                <a:off x="1474" y="1480"/>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4</a:t>
                </a:r>
              </a:p>
            </p:txBody>
          </p:sp>
          <p:sp>
            <p:nvSpPr>
              <p:cNvPr id="132142" name="Oval 46"/>
              <p:cNvSpPr>
                <a:spLocks noChangeArrowheads="1"/>
              </p:cNvSpPr>
              <p:nvPr/>
            </p:nvSpPr>
            <p:spPr bwMode="auto">
              <a:xfrm>
                <a:off x="975" y="1480"/>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3</a:t>
                </a:r>
              </a:p>
            </p:txBody>
          </p:sp>
          <p:sp>
            <p:nvSpPr>
              <p:cNvPr id="132143" name="Oval 47"/>
              <p:cNvSpPr>
                <a:spLocks noChangeArrowheads="1"/>
              </p:cNvSpPr>
              <p:nvPr/>
            </p:nvSpPr>
            <p:spPr bwMode="auto">
              <a:xfrm>
                <a:off x="703" y="1933"/>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5</a:t>
                </a:r>
              </a:p>
            </p:txBody>
          </p:sp>
          <p:sp>
            <p:nvSpPr>
              <p:cNvPr id="132144" name="Oval 48"/>
              <p:cNvSpPr>
                <a:spLocks noChangeArrowheads="1"/>
              </p:cNvSpPr>
              <p:nvPr/>
            </p:nvSpPr>
            <p:spPr bwMode="auto">
              <a:xfrm>
                <a:off x="1247" y="1933"/>
                <a:ext cx="272" cy="272"/>
              </a:xfrm>
              <a:prstGeom prst="ellipse">
                <a:avLst/>
              </a:prstGeom>
              <a:solidFill>
                <a:schemeClr val="accent1"/>
              </a:solidFill>
              <a:ln w="28575">
                <a:solidFill>
                  <a:schemeClr val="tx1"/>
                </a:solidFill>
                <a:round/>
                <a:headEnd/>
                <a:tailEnd/>
              </a:ln>
              <a:effectLst/>
            </p:spPr>
            <p:txBody>
              <a:bodyPr wrap="none" anchor="ctr"/>
              <a:lstStyle/>
              <a:p>
                <a:pPr algn="ctr"/>
                <a:r>
                  <a:rPr lang="en-US" altLang="zh-CN" sz="2400">
                    <a:latin typeface="Arial" charset="0"/>
                  </a:rPr>
                  <a:t>6</a:t>
                </a:r>
              </a:p>
            </p:txBody>
          </p:sp>
        </p:grpSp>
        <p:sp>
          <p:nvSpPr>
            <p:cNvPr id="132145" name="Text Box 49"/>
            <p:cNvSpPr txBox="1">
              <a:spLocks noChangeArrowheads="1"/>
            </p:cNvSpPr>
            <p:nvPr/>
          </p:nvSpPr>
          <p:spPr bwMode="auto">
            <a:xfrm>
              <a:off x="752" y="1509"/>
              <a:ext cx="223" cy="288"/>
            </a:xfrm>
            <a:prstGeom prst="rect">
              <a:avLst/>
            </a:prstGeom>
            <a:noFill/>
            <a:ln w="9525">
              <a:noFill/>
              <a:miter lim="800000"/>
              <a:headEnd/>
              <a:tailEnd/>
            </a:ln>
            <a:effectLst/>
          </p:spPr>
          <p:txBody>
            <a:bodyPr wrap="none">
              <a:spAutoFit/>
            </a:bodyPr>
            <a:lstStyle/>
            <a:p>
              <a:r>
                <a:rPr lang="en-US" altLang="zh-CN" sz="2400">
                  <a:latin typeface="Arial" charset="0"/>
                </a:rPr>
                <a:t>6</a:t>
              </a:r>
            </a:p>
          </p:txBody>
        </p:sp>
        <p:sp>
          <p:nvSpPr>
            <p:cNvPr id="132146" name="Text Box 50"/>
            <p:cNvSpPr txBox="1">
              <a:spLocks noChangeArrowheads="1"/>
            </p:cNvSpPr>
            <p:nvPr/>
          </p:nvSpPr>
          <p:spPr bwMode="auto">
            <a:xfrm>
              <a:off x="1432" y="1600"/>
              <a:ext cx="223" cy="288"/>
            </a:xfrm>
            <a:prstGeom prst="rect">
              <a:avLst/>
            </a:prstGeom>
            <a:noFill/>
            <a:ln w="9525">
              <a:noFill/>
              <a:miter lim="800000"/>
              <a:headEnd/>
              <a:tailEnd/>
            </a:ln>
            <a:effectLst/>
          </p:spPr>
          <p:txBody>
            <a:bodyPr wrap="none">
              <a:spAutoFit/>
            </a:bodyPr>
            <a:lstStyle/>
            <a:p>
              <a:r>
                <a:rPr lang="en-US" altLang="zh-CN" sz="2400">
                  <a:latin typeface="Arial" charset="0"/>
                </a:rPr>
                <a:t>1</a:t>
              </a:r>
            </a:p>
          </p:txBody>
        </p:sp>
        <p:sp>
          <p:nvSpPr>
            <p:cNvPr id="132147" name="Text Box 51"/>
            <p:cNvSpPr txBox="1">
              <a:spLocks noChangeArrowheads="1"/>
            </p:cNvSpPr>
            <p:nvPr/>
          </p:nvSpPr>
          <p:spPr bwMode="auto">
            <a:xfrm>
              <a:off x="1863" y="1418"/>
              <a:ext cx="222" cy="288"/>
            </a:xfrm>
            <a:prstGeom prst="rect">
              <a:avLst/>
            </a:prstGeom>
            <a:noFill/>
            <a:ln w="9525">
              <a:noFill/>
              <a:miter lim="800000"/>
              <a:headEnd/>
              <a:tailEnd/>
            </a:ln>
            <a:effectLst/>
          </p:spPr>
          <p:txBody>
            <a:bodyPr wrap="none">
              <a:spAutoFit/>
            </a:bodyPr>
            <a:lstStyle/>
            <a:p>
              <a:r>
                <a:rPr lang="en-US" altLang="zh-CN" sz="2400">
                  <a:latin typeface="Arial" charset="0"/>
                </a:rPr>
                <a:t>5</a:t>
              </a:r>
            </a:p>
          </p:txBody>
        </p:sp>
        <p:sp>
          <p:nvSpPr>
            <p:cNvPr id="132148" name="Text Box 52"/>
            <p:cNvSpPr txBox="1">
              <a:spLocks noChangeArrowheads="1"/>
            </p:cNvSpPr>
            <p:nvPr/>
          </p:nvSpPr>
          <p:spPr bwMode="auto">
            <a:xfrm>
              <a:off x="851" y="1872"/>
              <a:ext cx="223" cy="288"/>
            </a:xfrm>
            <a:prstGeom prst="rect">
              <a:avLst/>
            </a:prstGeom>
            <a:noFill/>
            <a:ln w="9525">
              <a:noFill/>
              <a:miter lim="800000"/>
              <a:headEnd/>
              <a:tailEnd/>
            </a:ln>
            <a:effectLst/>
          </p:spPr>
          <p:txBody>
            <a:bodyPr wrap="none">
              <a:spAutoFit/>
            </a:bodyPr>
            <a:lstStyle/>
            <a:p>
              <a:r>
                <a:rPr lang="en-US" altLang="zh-CN" sz="2400">
                  <a:latin typeface="Arial" charset="0"/>
                </a:rPr>
                <a:t>5</a:t>
              </a:r>
            </a:p>
          </p:txBody>
        </p:sp>
        <p:sp>
          <p:nvSpPr>
            <p:cNvPr id="132149" name="Text Box 53"/>
            <p:cNvSpPr txBox="1">
              <a:spLocks noChangeArrowheads="1"/>
            </p:cNvSpPr>
            <p:nvPr/>
          </p:nvSpPr>
          <p:spPr bwMode="auto">
            <a:xfrm>
              <a:off x="975" y="2327"/>
              <a:ext cx="223" cy="287"/>
            </a:xfrm>
            <a:prstGeom prst="rect">
              <a:avLst/>
            </a:prstGeom>
            <a:noFill/>
            <a:ln w="9525">
              <a:noFill/>
              <a:miter lim="800000"/>
              <a:headEnd/>
              <a:tailEnd/>
            </a:ln>
            <a:effectLst/>
          </p:spPr>
          <p:txBody>
            <a:bodyPr wrap="none">
              <a:spAutoFit/>
            </a:bodyPr>
            <a:lstStyle/>
            <a:p>
              <a:r>
                <a:rPr lang="en-US" altLang="zh-CN" sz="2400">
                  <a:latin typeface="Arial" charset="0"/>
                </a:rPr>
                <a:t>6</a:t>
              </a:r>
            </a:p>
          </p:txBody>
        </p:sp>
        <p:sp>
          <p:nvSpPr>
            <p:cNvPr id="132150" name="Text Box 54"/>
            <p:cNvSpPr txBox="1">
              <a:spLocks noChangeArrowheads="1"/>
            </p:cNvSpPr>
            <p:nvPr/>
          </p:nvSpPr>
          <p:spPr bwMode="auto">
            <a:xfrm>
              <a:off x="616" y="2462"/>
              <a:ext cx="223" cy="288"/>
            </a:xfrm>
            <a:prstGeom prst="rect">
              <a:avLst/>
            </a:prstGeom>
            <a:noFill/>
            <a:ln w="9525">
              <a:noFill/>
              <a:miter lim="800000"/>
              <a:headEnd/>
              <a:tailEnd/>
            </a:ln>
            <a:effectLst/>
          </p:spPr>
          <p:txBody>
            <a:bodyPr wrap="none">
              <a:spAutoFit/>
            </a:bodyPr>
            <a:lstStyle/>
            <a:p>
              <a:r>
                <a:rPr lang="en-US" altLang="zh-CN" sz="2400">
                  <a:latin typeface="Arial" charset="0"/>
                </a:rPr>
                <a:t>3</a:t>
              </a:r>
            </a:p>
          </p:txBody>
        </p:sp>
        <p:sp>
          <p:nvSpPr>
            <p:cNvPr id="132151" name="Text Box 55"/>
            <p:cNvSpPr txBox="1">
              <a:spLocks noChangeArrowheads="1"/>
            </p:cNvSpPr>
            <p:nvPr/>
          </p:nvSpPr>
          <p:spPr bwMode="auto">
            <a:xfrm>
              <a:off x="1296" y="2961"/>
              <a:ext cx="223" cy="288"/>
            </a:xfrm>
            <a:prstGeom prst="rect">
              <a:avLst/>
            </a:prstGeom>
            <a:noFill/>
            <a:ln w="9525">
              <a:noFill/>
              <a:miter lim="800000"/>
              <a:headEnd/>
              <a:tailEnd/>
            </a:ln>
            <a:effectLst/>
          </p:spPr>
          <p:txBody>
            <a:bodyPr wrap="none">
              <a:spAutoFit/>
            </a:bodyPr>
            <a:lstStyle/>
            <a:p>
              <a:r>
                <a:rPr lang="en-US" altLang="zh-CN" sz="2400">
                  <a:latin typeface="Arial" charset="0"/>
                </a:rPr>
                <a:t>6</a:t>
              </a:r>
            </a:p>
          </p:txBody>
        </p:sp>
        <p:sp>
          <p:nvSpPr>
            <p:cNvPr id="132152" name="Text Box 56"/>
            <p:cNvSpPr txBox="1">
              <a:spLocks noChangeArrowheads="1"/>
            </p:cNvSpPr>
            <p:nvPr/>
          </p:nvSpPr>
          <p:spPr bwMode="auto">
            <a:xfrm>
              <a:off x="1751" y="1872"/>
              <a:ext cx="222" cy="288"/>
            </a:xfrm>
            <a:prstGeom prst="rect">
              <a:avLst/>
            </a:prstGeom>
            <a:noFill/>
            <a:ln w="9525">
              <a:noFill/>
              <a:miter lim="800000"/>
              <a:headEnd/>
              <a:tailEnd/>
            </a:ln>
            <a:effectLst/>
          </p:spPr>
          <p:txBody>
            <a:bodyPr wrap="none">
              <a:spAutoFit/>
            </a:bodyPr>
            <a:lstStyle/>
            <a:p>
              <a:r>
                <a:rPr lang="en-US" altLang="zh-CN" sz="2400">
                  <a:latin typeface="Arial" charset="0"/>
                </a:rPr>
                <a:t>5</a:t>
              </a:r>
            </a:p>
          </p:txBody>
        </p:sp>
        <p:sp>
          <p:nvSpPr>
            <p:cNvPr id="132153" name="Text Box 57"/>
            <p:cNvSpPr txBox="1">
              <a:spLocks noChangeArrowheads="1"/>
            </p:cNvSpPr>
            <p:nvPr/>
          </p:nvSpPr>
          <p:spPr bwMode="auto">
            <a:xfrm>
              <a:off x="1629" y="2326"/>
              <a:ext cx="223" cy="288"/>
            </a:xfrm>
            <a:prstGeom prst="rect">
              <a:avLst/>
            </a:prstGeom>
            <a:noFill/>
            <a:ln w="9525">
              <a:noFill/>
              <a:miter lim="800000"/>
              <a:headEnd/>
              <a:tailEnd/>
            </a:ln>
            <a:effectLst/>
          </p:spPr>
          <p:txBody>
            <a:bodyPr wrap="none">
              <a:spAutoFit/>
            </a:bodyPr>
            <a:lstStyle/>
            <a:p>
              <a:r>
                <a:rPr lang="en-US" altLang="zh-CN" sz="2400">
                  <a:latin typeface="Arial" charset="0"/>
                </a:rPr>
                <a:t>4</a:t>
              </a:r>
            </a:p>
          </p:txBody>
        </p:sp>
        <p:sp>
          <p:nvSpPr>
            <p:cNvPr id="132154" name="Text Box 58"/>
            <p:cNvSpPr txBox="1">
              <a:spLocks noChangeArrowheads="1"/>
            </p:cNvSpPr>
            <p:nvPr/>
          </p:nvSpPr>
          <p:spPr bwMode="auto">
            <a:xfrm>
              <a:off x="2113" y="2462"/>
              <a:ext cx="223" cy="288"/>
            </a:xfrm>
            <a:prstGeom prst="rect">
              <a:avLst/>
            </a:prstGeom>
            <a:noFill/>
            <a:ln w="9525">
              <a:noFill/>
              <a:miter lim="800000"/>
              <a:headEnd/>
              <a:tailEnd/>
            </a:ln>
            <a:effectLst/>
          </p:spPr>
          <p:txBody>
            <a:bodyPr wrap="none">
              <a:spAutoFit/>
            </a:bodyPr>
            <a:lstStyle/>
            <a:p>
              <a:r>
                <a:rPr lang="en-US" altLang="zh-CN" sz="2400">
                  <a:latin typeface="Arial" charset="0"/>
                </a:rPr>
                <a:t>2</a:t>
              </a:r>
            </a:p>
          </p:txBody>
        </p:sp>
      </p:grpSp>
      <p:grpSp>
        <p:nvGrpSpPr>
          <p:cNvPr id="6" name="Group 59"/>
          <p:cNvGrpSpPr>
            <a:grpSpLocks/>
          </p:cNvGrpSpPr>
          <p:nvPr/>
        </p:nvGrpSpPr>
        <p:grpSpPr bwMode="auto">
          <a:xfrm>
            <a:off x="6300788" y="2205038"/>
            <a:ext cx="719137" cy="1943100"/>
            <a:chOff x="3969" y="1389"/>
            <a:chExt cx="453" cy="1224"/>
          </a:xfrm>
        </p:grpSpPr>
        <p:sp>
          <p:nvSpPr>
            <p:cNvPr id="132156" name="Oval 60"/>
            <p:cNvSpPr>
              <a:spLocks noChangeArrowheads="1"/>
            </p:cNvSpPr>
            <p:nvPr/>
          </p:nvSpPr>
          <p:spPr bwMode="auto">
            <a:xfrm>
              <a:off x="3969" y="1389"/>
              <a:ext cx="453" cy="453"/>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1</a:t>
              </a:r>
            </a:p>
          </p:txBody>
        </p:sp>
        <p:grpSp>
          <p:nvGrpSpPr>
            <p:cNvPr id="7" name="Group 61"/>
            <p:cNvGrpSpPr>
              <a:grpSpLocks/>
            </p:cNvGrpSpPr>
            <p:nvPr/>
          </p:nvGrpSpPr>
          <p:grpSpPr bwMode="auto">
            <a:xfrm>
              <a:off x="3969" y="1842"/>
              <a:ext cx="453" cy="771"/>
              <a:chOff x="3969" y="1842"/>
              <a:chExt cx="453" cy="771"/>
            </a:xfrm>
          </p:grpSpPr>
          <p:sp>
            <p:nvSpPr>
              <p:cNvPr id="132158" name="Oval 62"/>
              <p:cNvSpPr>
                <a:spLocks noChangeArrowheads="1"/>
              </p:cNvSpPr>
              <p:nvPr/>
            </p:nvSpPr>
            <p:spPr bwMode="auto">
              <a:xfrm>
                <a:off x="3969" y="2160"/>
                <a:ext cx="453" cy="453"/>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3</a:t>
                </a:r>
              </a:p>
            </p:txBody>
          </p:sp>
          <p:sp>
            <p:nvSpPr>
              <p:cNvPr id="132159" name="Line 63"/>
              <p:cNvSpPr>
                <a:spLocks noChangeShapeType="1"/>
              </p:cNvSpPr>
              <p:nvPr/>
            </p:nvSpPr>
            <p:spPr bwMode="auto">
              <a:xfrm>
                <a:off x="4195" y="1842"/>
                <a:ext cx="0" cy="318"/>
              </a:xfrm>
              <a:prstGeom prst="line">
                <a:avLst/>
              </a:prstGeom>
              <a:noFill/>
              <a:ln w="38100">
                <a:solidFill>
                  <a:srgbClr val="FF0000"/>
                </a:solidFill>
                <a:round/>
                <a:headEnd/>
                <a:tailEnd/>
              </a:ln>
              <a:effectLst/>
            </p:spPr>
            <p:txBody>
              <a:bodyPr/>
              <a:lstStyle/>
              <a:p>
                <a:endParaRPr lang="zh-CN" altLang="en-US"/>
              </a:p>
            </p:txBody>
          </p:sp>
        </p:grpSp>
      </p:grpSp>
      <p:grpSp>
        <p:nvGrpSpPr>
          <p:cNvPr id="8" name="Group 64"/>
          <p:cNvGrpSpPr>
            <a:grpSpLocks/>
          </p:cNvGrpSpPr>
          <p:nvPr/>
        </p:nvGrpSpPr>
        <p:grpSpPr bwMode="auto">
          <a:xfrm>
            <a:off x="7021513" y="3430588"/>
            <a:ext cx="1366837" cy="1943100"/>
            <a:chOff x="4422" y="2160"/>
            <a:chExt cx="861" cy="1224"/>
          </a:xfrm>
        </p:grpSpPr>
        <p:sp>
          <p:nvSpPr>
            <p:cNvPr id="132161" name="Oval 65"/>
            <p:cNvSpPr>
              <a:spLocks noChangeArrowheads="1"/>
            </p:cNvSpPr>
            <p:nvPr/>
          </p:nvSpPr>
          <p:spPr bwMode="auto">
            <a:xfrm>
              <a:off x="4830" y="2160"/>
              <a:ext cx="453" cy="453"/>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4</a:t>
              </a:r>
            </a:p>
          </p:txBody>
        </p:sp>
        <p:sp>
          <p:nvSpPr>
            <p:cNvPr id="132162" name="Oval 66"/>
            <p:cNvSpPr>
              <a:spLocks noChangeArrowheads="1"/>
            </p:cNvSpPr>
            <p:nvPr/>
          </p:nvSpPr>
          <p:spPr bwMode="auto">
            <a:xfrm>
              <a:off x="4422" y="2931"/>
              <a:ext cx="453" cy="453"/>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6</a:t>
              </a:r>
            </a:p>
          </p:txBody>
        </p:sp>
        <p:sp>
          <p:nvSpPr>
            <p:cNvPr id="132163" name="Line 67"/>
            <p:cNvSpPr>
              <a:spLocks noChangeShapeType="1"/>
            </p:cNvSpPr>
            <p:nvPr/>
          </p:nvSpPr>
          <p:spPr bwMode="auto">
            <a:xfrm flipH="1">
              <a:off x="4785" y="2614"/>
              <a:ext cx="182" cy="362"/>
            </a:xfrm>
            <a:prstGeom prst="line">
              <a:avLst/>
            </a:prstGeom>
            <a:noFill/>
            <a:ln w="38100">
              <a:solidFill>
                <a:srgbClr val="FF0000"/>
              </a:solidFill>
              <a:round/>
              <a:headEnd/>
              <a:tailEnd/>
            </a:ln>
            <a:effectLst/>
          </p:spPr>
          <p:txBody>
            <a:bodyPr/>
            <a:lstStyle/>
            <a:p>
              <a:endParaRPr lang="zh-CN" altLang="en-US"/>
            </a:p>
          </p:txBody>
        </p:sp>
      </p:grpSp>
      <p:grpSp>
        <p:nvGrpSpPr>
          <p:cNvPr id="9" name="Group 68"/>
          <p:cNvGrpSpPr>
            <a:grpSpLocks/>
          </p:cNvGrpSpPr>
          <p:nvPr/>
        </p:nvGrpSpPr>
        <p:grpSpPr bwMode="auto">
          <a:xfrm>
            <a:off x="4932363" y="3429000"/>
            <a:ext cx="1366837" cy="1943100"/>
            <a:chOff x="3107" y="2160"/>
            <a:chExt cx="861" cy="1224"/>
          </a:xfrm>
        </p:grpSpPr>
        <p:sp>
          <p:nvSpPr>
            <p:cNvPr id="132165" name="Oval 69"/>
            <p:cNvSpPr>
              <a:spLocks noChangeArrowheads="1"/>
            </p:cNvSpPr>
            <p:nvPr/>
          </p:nvSpPr>
          <p:spPr bwMode="auto">
            <a:xfrm>
              <a:off x="3515" y="2931"/>
              <a:ext cx="453" cy="453"/>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5</a:t>
              </a:r>
            </a:p>
          </p:txBody>
        </p:sp>
        <p:sp>
          <p:nvSpPr>
            <p:cNvPr id="132166" name="Oval 70"/>
            <p:cNvSpPr>
              <a:spLocks noChangeArrowheads="1"/>
            </p:cNvSpPr>
            <p:nvPr/>
          </p:nvSpPr>
          <p:spPr bwMode="auto">
            <a:xfrm>
              <a:off x="3107" y="2160"/>
              <a:ext cx="453" cy="453"/>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2</a:t>
              </a:r>
            </a:p>
          </p:txBody>
        </p:sp>
        <p:sp>
          <p:nvSpPr>
            <p:cNvPr id="132167" name="Line 71"/>
            <p:cNvSpPr>
              <a:spLocks noChangeShapeType="1"/>
            </p:cNvSpPr>
            <p:nvPr/>
          </p:nvSpPr>
          <p:spPr bwMode="auto">
            <a:xfrm>
              <a:off x="3424" y="2614"/>
              <a:ext cx="227" cy="317"/>
            </a:xfrm>
            <a:prstGeom prst="line">
              <a:avLst/>
            </a:prstGeom>
            <a:noFill/>
            <a:ln w="38100">
              <a:solidFill>
                <a:srgbClr val="FF0000"/>
              </a:solidFill>
              <a:round/>
              <a:headEnd/>
              <a:tailEnd/>
            </a:ln>
            <a:effectLst/>
          </p:spPr>
          <p:txBody>
            <a:bodyPr/>
            <a:lstStyle/>
            <a:p>
              <a:endParaRPr lang="zh-CN" altLang="en-US"/>
            </a:p>
          </p:txBody>
        </p:sp>
      </p:grpSp>
      <p:sp>
        <p:nvSpPr>
          <p:cNvPr id="132168" name="Line 72"/>
          <p:cNvSpPr>
            <a:spLocks noChangeShapeType="1"/>
          </p:cNvSpPr>
          <p:nvPr/>
        </p:nvSpPr>
        <p:spPr bwMode="auto">
          <a:xfrm>
            <a:off x="6804025" y="4149725"/>
            <a:ext cx="360363" cy="503238"/>
          </a:xfrm>
          <a:prstGeom prst="line">
            <a:avLst/>
          </a:prstGeom>
          <a:noFill/>
          <a:ln w="38100">
            <a:solidFill>
              <a:srgbClr val="FF0000"/>
            </a:solidFill>
            <a:round/>
            <a:headEnd/>
            <a:tailEnd/>
          </a:ln>
          <a:effectLst/>
        </p:spPr>
        <p:txBody>
          <a:bodyPr/>
          <a:lstStyle/>
          <a:p>
            <a:endParaRPr lang="zh-CN" altLang="en-US"/>
          </a:p>
        </p:txBody>
      </p:sp>
      <p:sp>
        <p:nvSpPr>
          <p:cNvPr id="132169" name="Line 73"/>
          <p:cNvSpPr>
            <a:spLocks noChangeShapeType="1"/>
          </p:cNvSpPr>
          <p:nvPr/>
        </p:nvSpPr>
        <p:spPr bwMode="auto">
          <a:xfrm>
            <a:off x="5651500" y="3789363"/>
            <a:ext cx="649288" cy="0"/>
          </a:xfrm>
          <a:prstGeom prst="line">
            <a:avLst/>
          </a:prstGeom>
          <a:noFill/>
          <a:ln w="38100">
            <a:solidFill>
              <a:srgbClr val="FF0000"/>
            </a:solidFill>
            <a:round/>
            <a:headEnd/>
            <a:tailEnd/>
          </a:ln>
          <a:effectLst/>
        </p:spPr>
        <p:txBody>
          <a:bodyPr/>
          <a:lstStyle/>
          <a:p>
            <a:endParaRPr lang="zh-CN" altLang="en-US"/>
          </a:p>
        </p:txBody>
      </p:sp>
      <p:sp>
        <p:nvSpPr>
          <p:cNvPr id="132170" name="Rectangle 74"/>
          <p:cNvSpPr>
            <a:spLocks noGrp="1" noChangeArrowheads="1"/>
          </p:cNvSpPr>
          <p:nvPr>
            <p:ph type="title"/>
          </p:nvPr>
        </p:nvSpPr>
        <p:spPr/>
        <p:txBody>
          <a:bodyPr/>
          <a:lstStyle/>
          <a:p>
            <a:r>
              <a:rPr lang="zh-CN" altLang="en-US" sz="4400" smtClean="0"/>
              <a:t>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2168"/>
                                        </p:tgtEl>
                                        <p:attrNameLst>
                                          <p:attrName>style.visibility</p:attrName>
                                        </p:attrNameLst>
                                      </p:cBhvr>
                                      <p:to>
                                        <p:strVal val="visible"/>
                                      </p:to>
                                    </p:set>
                                    <p:anim calcmode="lin" valueType="num">
                                      <p:cBhvr additive="base">
                                        <p:cTn id="25" dur="500" fill="hold"/>
                                        <p:tgtEl>
                                          <p:spTgt spid="132168"/>
                                        </p:tgtEl>
                                        <p:attrNameLst>
                                          <p:attrName>ppt_x</p:attrName>
                                        </p:attrNameLst>
                                      </p:cBhvr>
                                      <p:tavLst>
                                        <p:tav tm="0">
                                          <p:val>
                                            <p:strVal val="#ppt_x"/>
                                          </p:val>
                                        </p:tav>
                                        <p:tav tm="100000">
                                          <p:val>
                                            <p:strVal val="#ppt_x"/>
                                          </p:val>
                                        </p:tav>
                                      </p:tavLst>
                                    </p:anim>
                                    <p:anim calcmode="lin" valueType="num">
                                      <p:cBhvr additive="base">
                                        <p:cTn id="26" dur="500" fill="hold"/>
                                        <p:tgtEl>
                                          <p:spTgt spid="13216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2169"/>
                                        </p:tgtEl>
                                        <p:attrNameLst>
                                          <p:attrName>style.visibility</p:attrName>
                                        </p:attrNameLst>
                                      </p:cBhvr>
                                      <p:to>
                                        <p:strVal val="visible"/>
                                      </p:to>
                                    </p:set>
                                    <p:anim calcmode="lin" valueType="num">
                                      <p:cBhvr additive="base">
                                        <p:cTn id="31" dur="500" fill="hold"/>
                                        <p:tgtEl>
                                          <p:spTgt spid="132169"/>
                                        </p:tgtEl>
                                        <p:attrNameLst>
                                          <p:attrName>ppt_x</p:attrName>
                                        </p:attrNameLst>
                                      </p:cBhvr>
                                      <p:tavLst>
                                        <p:tav tm="0">
                                          <p:val>
                                            <p:strVal val="#ppt_x"/>
                                          </p:val>
                                        </p:tav>
                                        <p:tav tm="100000">
                                          <p:val>
                                            <p:strVal val="#ppt_x"/>
                                          </p:val>
                                        </p:tav>
                                      </p:tavLst>
                                    </p:anim>
                                    <p:anim calcmode="lin" valueType="num">
                                      <p:cBhvr additive="base">
                                        <p:cTn id="32" dur="500" fill="hold"/>
                                        <p:tgtEl>
                                          <p:spTgt spid="132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68" grpId="0" animBg="1"/>
      <p:bldP spid="13216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72CB8FB6-2978-4E57-815C-75ACD0E9B65D}" type="slidenum">
              <a:rPr lang="en-US" altLang="zh-CN"/>
              <a:pPr>
                <a:defRPr/>
              </a:pPr>
              <a:t>94</a:t>
            </a:fld>
            <a:endParaRPr lang="en-US" altLang="zh-CN"/>
          </a:p>
        </p:txBody>
      </p:sp>
      <p:sp>
        <p:nvSpPr>
          <p:cNvPr id="134146" name="Text Box 2"/>
          <p:cNvSpPr txBox="1">
            <a:spLocks noChangeArrowheads="1"/>
          </p:cNvSpPr>
          <p:nvPr/>
        </p:nvSpPr>
        <p:spPr bwMode="auto">
          <a:xfrm>
            <a:off x="539750" y="1428750"/>
            <a:ext cx="7848600" cy="4678204"/>
          </a:xfrm>
          <a:prstGeom prst="rect">
            <a:avLst/>
          </a:prstGeom>
          <a:noFill/>
          <a:ln w="9525">
            <a:noFill/>
            <a:miter lim="800000"/>
            <a:headEnd/>
            <a:tailEnd/>
          </a:ln>
          <a:effectLst/>
        </p:spPr>
        <p:txBody>
          <a:bodyPr>
            <a:spAutoFit/>
          </a:bodyPr>
          <a:lstStyle/>
          <a:p>
            <a:pPr>
              <a:lnSpc>
                <a:spcPct val="110000"/>
              </a:lnSpc>
            </a:pPr>
            <a:r>
              <a:rPr lang="zh-CN" altLang="en-US" sz="2000" b="1" dirty="0">
                <a:solidFill>
                  <a:srgbClr val="A50021"/>
                </a:solidFill>
                <a:latin typeface="Times New Roman" pitchFamily="18" charset="0"/>
              </a:rPr>
              <a:t>命题：对于任意 </a:t>
            </a:r>
            <a:r>
              <a:rPr lang="en-US" altLang="zh-CN" sz="2000" b="1" i="1" dirty="0">
                <a:solidFill>
                  <a:srgbClr val="A50021"/>
                </a:solidFill>
                <a:latin typeface="Times New Roman" pitchFamily="18" charset="0"/>
              </a:rPr>
              <a:t>n</a:t>
            </a:r>
            <a:r>
              <a:rPr lang="en-US" altLang="zh-CN" sz="2000" b="1" dirty="0">
                <a:solidFill>
                  <a:srgbClr val="A50021"/>
                </a:solidFill>
                <a:latin typeface="Times New Roman" pitchFamily="18" charset="0"/>
              </a:rPr>
              <a:t>, </a:t>
            </a:r>
            <a:r>
              <a:rPr lang="zh-CN" altLang="en-US" sz="2000" b="1" dirty="0">
                <a:solidFill>
                  <a:srgbClr val="A50021"/>
                </a:solidFill>
                <a:latin typeface="Times New Roman" pitchFamily="18" charset="0"/>
              </a:rPr>
              <a:t>该算法对 </a:t>
            </a:r>
            <a:r>
              <a:rPr lang="en-US" altLang="zh-CN" sz="2000" b="1" i="1" dirty="0">
                <a:solidFill>
                  <a:srgbClr val="A50021"/>
                </a:solidFill>
                <a:latin typeface="Times New Roman" pitchFamily="18" charset="0"/>
              </a:rPr>
              <a:t>n </a:t>
            </a:r>
            <a:r>
              <a:rPr lang="zh-CN" altLang="en-US" sz="2000" b="1" dirty="0">
                <a:solidFill>
                  <a:srgbClr val="A50021"/>
                </a:solidFill>
                <a:latin typeface="Times New Roman" pitchFamily="18" charset="0"/>
              </a:rPr>
              <a:t>阶图得到一棵最小生成树</a:t>
            </a:r>
            <a:r>
              <a:rPr lang="en-US" altLang="zh-CN" sz="2000" b="1" dirty="0">
                <a:solidFill>
                  <a:srgbClr val="A50021"/>
                </a:solidFill>
                <a:latin typeface="Times New Roman" pitchFamily="18" charset="0"/>
              </a:rPr>
              <a:t>.</a:t>
            </a:r>
          </a:p>
          <a:p>
            <a:pPr>
              <a:lnSpc>
                <a:spcPct val="110000"/>
              </a:lnSpc>
              <a:spcBef>
                <a:spcPct val="50000"/>
              </a:spcBef>
            </a:pPr>
            <a:r>
              <a:rPr lang="zh-CN" altLang="en-US" sz="2000" b="1" dirty="0">
                <a:latin typeface="Times New Roman" pitchFamily="18" charset="0"/>
              </a:rPr>
              <a:t>证明 </a:t>
            </a:r>
            <a:r>
              <a:rPr lang="en-US" altLang="zh-CN" sz="2000" b="1" i="1" dirty="0">
                <a:latin typeface="Times New Roman" pitchFamily="18" charset="0"/>
              </a:rPr>
              <a:t>n</a:t>
            </a:r>
            <a:r>
              <a:rPr lang="en-US" altLang="zh-CN" sz="2000" b="1" dirty="0">
                <a:latin typeface="Times New Roman" pitchFamily="18" charset="0"/>
              </a:rPr>
              <a:t>=2, </a:t>
            </a:r>
            <a:r>
              <a:rPr lang="zh-CN" altLang="en-US" sz="2000" b="1" dirty="0">
                <a:latin typeface="Times New Roman" pitchFamily="18" charset="0"/>
              </a:rPr>
              <a:t>只有一条边，命题显然为真</a:t>
            </a:r>
            <a:r>
              <a:rPr lang="en-US" altLang="zh-CN" sz="2000" b="1" dirty="0">
                <a:latin typeface="Times New Roman" pitchFamily="18" charset="0"/>
              </a:rPr>
              <a:t>. </a:t>
            </a:r>
            <a:endParaRPr lang="zh-CN" altLang="en-US" sz="2000" b="1" dirty="0">
              <a:latin typeface="Times New Roman" pitchFamily="18" charset="0"/>
            </a:endParaRPr>
          </a:p>
          <a:p>
            <a:pPr>
              <a:lnSpc>
                <a:spcPct val="110000"/>
              </a:lnSpc>
            </a:pPr>
            <a:r>
              <a:rPr lang="zh-CN" altLang="en-US" sz="2000" b="1" dirty="0">
                <a:latin typeface="Times New Roman" pitchFamily="18" charset="0"/>
              </a:rPr>
              <a:t>假设对于</a:t>
            </a:r>
            <a:r>
              <a:rPr lang="en-US" altLang="zh-CN" sz="2000" b="1" i="1" dirty="0">
                <a:latin typeface="Times New Roman" pitchFamily="18" charset="0"/>
              </a:rPr>
              <a:t>n</a:t>
            </a:r>
            <a:r>
              <a:rPr lang="zh-CN" altLang="en-US" sz="2000" b="1" dirty="0">
                <a:latin typeface="Times New Roman" pitchFamily="18" charset="0"/>
              </a:rPr>
              <a:t>个顶点的图算法正确，考虑</a:t>
            </a:r>
            <a:r>
              <a:rPr lang="en-US" altLang="zh-CN" sz="2000" b="1" i="1" dirty="0">
                <a:latin typeface="Times New Roman" pitchFamily="18" charset="0"/>
              </a:rPr>
              <a:t>n</a:t>
            </a:r>
            <a:r>
              <a:rPr lang="en-US" altLang="zh-CN" sz="2000" b="1" dirty="0">
                <a:latin typeface="Times New Roman" pitchFamily="18" charset="0"/>
              </a:rPr>
              <a:t>+1</a:t>
            </a:r>
            <a:r>
              <a:rPr lang="zh-CN" altLang="en-US" sz="2000" b="1" dirty="0">
                <a:latin typeface="Times New Roman" pitchFamily="18" charset="0"/>
              </a:rPr>
              <a:t>个顶点的图</a:t>
            </a:r>
            <a:r>
              <a:rPr lang="en-US" altLang="zh-CN" sz="2000" b="1" i="1" dirty="0">
                <a:latin typeface="Times New Roman" pitchFamily="18" charset="0"/>
              </a:rPr>
              <a:t>G</a:t>
            </a:r>
            <a:r>
              <a:rPr lang="en-US" altLang="zh-CN" sz="2000" b="1" dirty="0">
                <a:latin typeface="Times New Roman" pitchFamily="18" charset="0"/>
              </a:rPr>
              <a:t>, </a:t>
            </a:r>
            <a:r>
              <a:rPr lang="en-US" altLang="zh-CN" sz="2000" b="1" i="1" dirty="0">
                <a:latin typeface="Times New Roman" pitchFamily="18" charset="0"/>
              </a:rPr>
              <a:t>G</a:t>
            </a:r>
            <a:r>
              <a:rPr lang="zh-CN" altLang="en-US" sz="2000" b="1" dirty="0">
                <a:latin typeface="Times New Roman" pitchFamily="18" charset="0"/>
              </a:rPr>
              <a:t>中最小权边 </a:t>
            </a:r>
            <a:r>
              <a:rPr lang="en-US" altLang="zh-CN" sz="2000" b="1" i="1" dirty="0">
                <a:latin typeface="Times New Roman" pitchFamily="18" charset="0"/>
              </a:rPr>
              <a:t>e </a:t>
            </a:r>
            <a:r>
              <a:rPr lang="en-US" altLang="zh-CN" sz="2000" b="1" dirty="0">
                <a:latin typeface="Times New Roman" pitchFamily="18" charset="0"/>
              </a:rPr>
              <a:t>= {</a:t>
            </a:r>
            <a:r>
              <a:rPr lang="en-US" altLang="zh-CN" sz="2000" b="1" i="1" dirty="0" err="1">
                <a:latin typeface="Times New Roman" pitchFamily="18" charset="0"/>
              </a:rPr>
              <a:t>i</a:t>
            </a:r>
            <a:r>
              <a:rPr lang="en-US" altLang="zh-CN" sz="2000" b="1" dirty="0">
                <a:latin typeface="Times New Roman" pitchFamily="18" charset="0"/>
              </a:rPr>
              <a:t>, </a:t>
            </a:r>
            <a:r>
              <a:rPr lang="en-US" altLang="zh-CN" sz="2000" b="1" i="1" dirty="0">
                <a:latin typeface="Times New Roman" pitchFamily="18" charset="0"/>
              </a:rPr>
              <a:t>j</a:t>
            </a:r>
            <a:r>
              <a:rPr lang="en-US" altLang="zh-CN" sz="2000" b="1" dirty="0">
                <a:latin typeface="Times New Roman" pitchFamily="18" charset="0"/>
              </a:rPr>
              <a:t>}</a:t>
            </a:r>
            <a:r>
              <a:rPr lang="zh-CN" altLang="en-US" sz="2000" b="1" dirty="0">
                <a:latin typeface="Times New Roman" pitchFamily="18" charset="0"/>
              </a:rPr>
              <a:t>，</a:t>
            </a:r>
            <a:r>
              <a:rPr lang="zh-CN" altLang="en-US" sz="2000" b="1" dirty="0">
                <a:latin typeface="宋体" pitchFamily="2" charset="-122"/>
              </a:rPr>
              <a:t>从</a:t>
            </a:r>
            <a:r>
              <a:rPr lang="en-US" altLang="zh-CN" sz="2000" b="1" i="1" dirty="0">
                <a:latin typeface="Times New Roman" pitchFamily="18" charset="0"/>
              </a:rPr>
              <a:t>G </a:t>
            </a:r>
            <a:r>
              <a:rPr lang="zh-CN" altLang="en-US" sz="2000" b="1" dirty="0">
                <a:latin typeface="宋体" pitchFamily="2" charset="-122"/>
              </a:rPr>
              <a:t>中</a:t>
            </a:r>
            <a:r>
              <a:rPr lang="zh-CN" altLang="en-US" sz="2000" b="1" dirty="0">
                <a:solidFill>
                  <a:srgbClr val="A50021"/>
                </a:solidFill>
                <a:latin typeface="宋体" pitchFamily="2" charset="-122"/>
              </a:rPr>
              <a:t>短接</a:t>
            </a:r>
            <a:r>
              <a:rPr lang="zh-CN" altLang="en-US" sz="2000" b="1" dirty="0">
                <a:latin typeface="黑体" pitchFamily="2" charset="-122"/>
                <a:ea typeface="黑体" pitchFamily="2" charset="-122"/>
              </a:rPr>
              <a:t> </a:t>
            </a:r>
            <a:r>
              <a:rPr lang="en-US" altLang="zh-CN" sz="2000" b="1" i="1" dirty="0" err="1">
                <a:latin typeface="Times New Roman" pitchFamily="18" charset="0"/>
                <a:ea typeface="黑体" pitchFamily="2" charset="-122"/>
              </a:rPr>
              <a:t>i</a:t>
            </a:r>
            <a:r>
              <a:rPr lang="en-US" altLang="zh-CN" sz="2000" b="1" i="1" dirty="0">
                <a:latin typeface="Times New Roman" pitchFamily="18" charset="0"/>
                <a:ea typeface="黑体" pitchFamily="2" charset="-122"/>
              </a:rPr>
              <a:t> </a:t>
            </a:r>
            <a:r>
              <a:rPr lang="zh-CN" altLang="en-US" sz="2000" b="1" dirty="0">
                <a:latin typeface="Times New Roman" pitchFamily="18" charset="0"/>
                <a:ea typeface="黑体" pitchFamily="2" charset="-122"/>
              </a:rPr>
              <a:t>和 </a:t>
            </a:r>
            <a:r>
              <a:rPr lang="en-US" altLang="zh-CN" sz="2000" b="1" i="1" dirty="0">
                <a:latin typeface="Times New Roman" pitchFamily="18" charset="0"/>
                <a:ea typeface="黑体" pitchFamily="2" charset="-122"/>
              </a:rPr>
              <a:t>j</a:t>
            </a:r>
            <a:r>
              <a:rPr lang="zh-CN" altLang="en-US" sz="2000" b="1" dirty="0">
                <a:latin typeface="黑体" pitchFamily="2" charset="-122"/>
                <a:ea typeface="黑体" pitchFamily="2" charset="-122"/>
              </a:rPr>
              <a:t>，</a:t>
            </a:r>
            <a:r>
              <a:rPr lang="zh-CN" altLang="en-US" sz="2000" b="1" dirty="0">
                <a:latin typeface="Times New Roman" pitchFamily="18" charset="0"/>
              </a:rPr>
              <a:t>得到图</a:t>
            </a:r>
            <a:r>
              <a:rPr lang="en-US" altLang="zh-CN" sz="2000" b="1" i="1" dirty="0">
                <a:latin typeface="Times New Roman" pitchFamily="18" charset="0"/>
              </a:rPr>
              <a:t>G’</a:t>
            </a:r>
            <a:r>
              <a:rPr lang="en-US" altLang="zh-CN" sz="2000" b="1" dirty="0">
                <a:latin typeface="Times New Roman" pitchFamily="18" charset="0"/>
              </a:rPr>
              <a:t>. </a:t>
            </a:r>
            <a:r>
              <a:rPr lang="zh-CN" altLang="en-US" sz="2000" b="1" dirty="0">
                <a:latin typeface="Times New Roman" pitchFamily="18" charset="0"/>
              </a:rPr>
              <a:t>根据归纳假设，由算法存在</a:t>
            </a:r>
            <a:r>
              <a:rPr lang="en-US" altLang="zh-CN" sz="2000" b="1" i="1" dirty="0">
                <a:latin typeface="Times New Roman" pitchFamily="18" charset="0"/>
              </a:rPr>
              <a:t>G’ </a:t>
            </a:r>
            <a:r>
              <a:rPr lang="zh-CN" altLang="en-US" sz="2000" b="1" dirty="0">
                <a:latin typeface="Times New Roman" pitchFamily="18" charset="0"/>
              </a:rPr>
              <a:t>的最小生成树</a:t>
            </a:r>
            <a:r>
              <a:rPr lang="en-US" altLang="zh-CN" sz="2000" b="1" i="1" dirty="0">
                <a:latin typeface="Times New Roman" pitchFamily="18" charset="0"/>
              </a:rPr>
              <a:t>T’</a:t>
            </a:r>
            <a:r>
              <a:rPr lang="en-US" altLang="zh-CN" sz="2000" b="1" dirty="0">
                <a:latin typeface="Times New Roman" pitchFamily="18" charset="0"/>
              </a:rPr>
              <a:t>.</a:t>
            </a:r>
            <a:r>
              <a:rPr lang="zh-CN" altLang="en-US" sz="2000" b="1" dirty="0">
                <a:latin typeface="Times New Roman" pitchFamily="18" charset="0"/>
              </a:rPr>
              <a:t>令</a:t>
            </a:r>
            <a:r>
              <a:rPr lang="en-US" altLang="zh-CN" sz="2000" b="1" i="1" dirty="0">
                <a:latin typeface="Times New Roman" pitchFamily="18" charset="0"/>
              </a:rPr>
              <a:t>T</a:t>
            </a:r>
            <a:r>
              <a:rPr lang="en-US" altLang="zh-CN" sz="2000" b="1" dirty="0">
                <a:latin typeface="Times New Roman" pitchFamily="18" charset="0"/>
              </a:rPr>
              <a:t>=</a:t>
            </a:r>
            <a:r>
              <a:rPr lang="en-US" altLang="zh-CN" sz="2000" b="1" i="1" dirty="0">
                <a:latin typeface="Times New Roman" pitchFamily="18" charset="0"/>
              </a:rPr>
              <a:t>T </a:t>
            </a:r>
            <a:r>
              <a:rPr lang="en-US" altLang="zh-CN" sz="2000" b="1" dirty="0">
                <a:latin typeface="Times New Roman" pitchFamily="18" charset="0"/>
              </a:rPr>
              <a:t>’</a:t>
            </a:r>
            <a:r>
              <a:rPr lang="en-US" altLang="zh-CN" sz="2000" b="1" dirty="0">
                <a:latin typeface="Times New Roman" pitchFamily="18" charset="0"/>
                <a:sym typeface="Symbol" pitchFamily="18" charset="2"/>
              </a:rPr>
              <a:t></a:t>
            </a:r>
            <a:r>
              <a:rPr lang="en-US" altLang="zh-CN" sz="2000" b="1" dirty="0">
                <a:latin typeface="Times New Roman" pitchFamily="18" charset="0"/>
              </a:rPr>
              <a:t>{</a:t>
            </a:r>
            <a:r>
              <a:rPr lang="en-US" altLang="zh-CN" sz="2000" b="1" i="1" dirty="0">
                <a:latin typeface="Times New Roman" pitchFamily="18" charset="0"/>
              </a:rPr>
              <a:t>e</a:t>
            </a:r>
            <a:r>
              <a:rPr lang="en-US" altLang="zh-CN" sz="2000" b="1" dirty="0">
                <a:latin typeface="Times New Roman" pitchFamily="18" charset="0"/>
              </a:rPr>
              <a:t>}, </a:t>
            </a:r>
            <a:r>
              <a:rPr lang="zh-CN" altLang="en-US" sz="2000" b="1" dirty="0">
                <a:latin typeface="Times New Roman" pitchFamily="18" charset="0"/>
              </a:rPr>
              <a:t>则</a:t>
            </a:r>
            <a:r>
              <a:rPr lang="en-US" altLang="zh-CN" sz="2000" b="1" i="1" dirty="0">
                <a:latin typeface="Times New Roman" pitchFamily="18" charset="0"/>
              </a:rPr>
              <a:t>T </a:t>
            </a:r>
            <a:r>
              <a:rPr lang="zh-CN" altLang="en-US" sz="2000" b="1" dirty="0">
                <a:latin typeface="Times New Roman" pitchFamily="18" charset="0"/>
              </a:rPr>
              <a:t>是关于</a:t>
            </a:r>
            <a:r>
              <a:rPr lang="en-US" altLang="zh-CN" sz="2000" b="1" i="1" dirty="0">
                <a:latin typeface="Times New Roman" pitchFamily="18" charset="0"/>
              </a:rPr>
              <a:t>G </a:t>
            </a:r>
            <a:r>
              <a:rPr lang="zh-CN" altLang="en-US" sz="2000" b="1" dirty="0">
                <a:latin typeface="Times New Roman" pitchFamily="18" charset="0"/>
              </a:rPr>
              <a:t>的最小生成树</a:t>
            </a:r>
            <a:r>
              <a:rPr lang="en-US" altLang="zh-CN" sz="2000" b="1" dirty="0">
                <a:latin typeface="Times New Roman" pitchFamily="18" charset="0"/>
              </a:rPr>
              <a:t>.</a:t>
            </a:r>
            <a:r>
              <a:rPr lang="en-US" altLang="zh-CN" sz="2000" dirty="0">
                <a:latin typeface="Times New Roman" pitchFamily="18" charset="0"/>
              </a:rPr>
              <a:t> </a:t>
            </a:r>
            <a:r>
              <a:rPr lang="zh-CN" altLang="en-US" sz="2000" dirty="0" smtClean="0">
                <a:solidFill>
                  <a:srgbClr val="00B0F0"/>
                </a:solidFill>
                <a:latin typeface="Times New Roman" pitchFamily="18" charset="0"/>
              </a:rPr>
              <a:t>换句话说：</a:t>
            </a:r>
            <a:r>
              <a:rPr lang="en-US" altLang="zh-CN" sz="2000" dirty="0" smtClean="0">
                <a:solidFill>
                  <a:srgbClr val="00B0F0"/>
                </a:solidFill>
                <a:latin typeface="Times New Roman" pitchFamily="18" charset="0"/>
              </a:rPr>
              <a:t>n</a:t>
            </a:r>
            <a:r>
              <a:rPr lang="zh-CN" altLang="en-US" sz="2000" dirty="0" smtClean="0">
                <a:solidFill>
                  <a:srgbClr val="00B0F0"/>
                </a:solidFill>
                <a:latin typeface="Times New Roman" pitchFamily="18" charset="0"/>
              </a:rPr>
              <a:t>个节点形成的最小生成树，选择其中一节点分裂成具有最短边的两点，则这个</a:t>
            </a:r>
            <a:r>
              <a:rPr lang="en-US" altLang="zh-CN" sz="2000" dirty="0" smtClean="0">
                <a:solidFill>
                  <a:srgbClr val="00B0F0"/>
                </a:solidFill>
                <a:latin typeface="Times New Roman" pitchFamily="18" charset="0"/>
              </a:rPr>
              <a:t>n+1</a:t>
            </a:r>
            <a:r>
              <a:rPr lang="zh-CN" altLang="en-US" sz="2000" dirty="0" smtClean="0">
                <a:solidFill>
                  <a:srgbClr val="00B0F0"/>
                </a:solidFill>
                <a:latin typeface="Times New Roman" pitchFamily="18" charset="0"/>
              </a:rPr>
              <a:t>节点的图必然</a:t>
            </a:r>
            <a:r>
              <a:rPr lang="zh-CN" altLang="en-US" sz="2000" dirty="0" smtClean="0">
                <a:solidFill>
                  <a:srgbClr val="FF0000"/>
                </a:solidFill>
                <a:latin typeface="Times New Roman" pitchFamily="18" charset="0"/>
              </a:rPr>
              <a:t>顺势选择</a:t>
            </a:r>
            <a:r>
              <a:rPr lang="zh-CN" altLang="en-US" sz="2000" dirty="0" smtClean="0">
                <a:solidFill>
                  <a:srgbClr val="00B0F0"/>
                </a:solidFill>
                <a:latin typeface="Times New Roman" pitchFamily="18" charset="0"/>
              </a:rPr>
              <a:t>这个短边形成新的生成树，否则退而选择其他边构造生成树只可能总体边长合更大</a:t>
            </a:r>
            <a:endParaRPr lang="en-US" altLang="zh-CN" sz="2000" dirty="0">
              <a:solidFill>
                <a:srgbClr val="00B0F0"/>
              </a:solidFill>
              <a:latin typeface="Times New Roman" pitchFamily="18" charset="0"/>
            </a:endParaRPr>
          </a:p>
          <a:p>
            <a:pPr>
              <a:spcBef>
                <a:spcPct val="30000"/>
              </a:spcBef>
            </a:pPr>
            <a:r>
              <a:rPr lang="zh-CN" altLang="en-US" sz="2000" b="1" dirty="0">
                <a:latin typeface="Times New Roman" pitchFamily="18" charset="0"/>
              </a:rPr>
              <a:t>否则存在</a:t>
            </a:r>
            <a:r>
              <a:rPr lang="en-US" altLang="zh-CN" sz="2000" b="1" i="1" dirty="0">
                <a:latin typeface="Times New Roman" pitchFamily="18" charset="0"/>
              </a:rPr>
              <a:t>G </a:t>
            </a:r>
            <a:r>
              <a:rPr lang="zh-CN" altLang="en-US" sz="2000" b="1" dirty="0">
                <a:latin typeface="Times New Roman" pitchFamily="18" charset="0"/>
              </a:rPr>
              <a:t>的含边</a:t>
            </a:r>
            <a:r>
              <a:rPr lang="en-US" altLang="zh-CN" sz="2000" b="1" i="1" dirty="0">
                <a:latin typeface="Times New Roman" pitchFamily="18" charset="0"/>
              </a:rPr>
              <a:t>e </a:t>
            </a:r>
            <a:r>
              <a:rPr lang="zh-CN" altLang="en-US" sz="2000" b="1" dirty="0">
                <a:latin typeface="Times New Roman" pitchFamily="18" charset="0"/>
              </a:rPr>
              <a:t>的最小生成树</a:t>
            </a:r>
            <a:r>
              <a:rPr lang="en-US" altLang="zh-CN" sz="2000" b="1" i="1" dirty="0">
                <a:latin typeface="Times New Roman" pitchFamily="18" charset="0"/>
              </a:rPr>
              <a:t>T</a:t>
            </a:r>
            <a:r>
              <a:rPr lang="en-US" altLang="zh-CN" sz="2000" b="1" dirty="0">
                <a:latin typeface="Times New Roman" pitchFamily="18" charset="0"/>
              </a:rPr>
              <a:t>*</a:t>
            </a:r>
            <a:r>
              <a:rPr lang="zh-CN" altLang="en-US" sz="2000" b="1" dirty="0">
                <a:latin typeface="Times New Roman" pitchFamily="18" charset="0"/>
              </a:rPr>
              <a:t>，</a:t>
            </a:r>
            <a:r>
              <a:rPr lang="en-US" altLang="zh-CN" sz="2000" b="1" i="1" dirty="0">
                <a:latin typeface="Times New Roman" pitchFamily="18" charset="0"/>
              </a:rPr>
              <a:t>W</a:t>
            </a:r>
            <a:r>
              <a:rPr lang="en-US" altLang="zh-CN" sz="2000" b="1" dirty="0">
                <a:latin typeface="Times New Roman" pitchFamily="18" charset="0"/>
              </a:rPr>
              <a:t>(</a:t>
            </a:r>
            <a:r>
              <a:rPr lang="en-US" altLang="zh-CN" sz="2000" b="1" i="1" dirty="0">
                <a:latin typeface="Times New Roman" pitchFamily="18" charset="0"/>
              </a:rPr>
              <a:t>T</a:t>
            </a:r>
            <a:r>
              <a:rPr lang="en-US" altLang="zh-CN" sz="2000" b="1" dirty="0">
                <a:latin typeface="Times New Roman" pitchFamily="18" charset="0"/>
              </a:rPr>
              <a:t>*)&lt;</a:t>
            </a:r>
            <a:r>
              <a:rPr lang="en-US" altLang="zh-CN" sz="2000" b="1" i="1" dirty="0">
                <a:latin typeface="Times New Roman" pitchFamily="18" charset="0"/>
              </a:rPr>
              <a:t>W</a:t>
            </a:r>
            <a:r>
              <a:rPr lang="en-US" altLang="zh-CN" sz="2000" b="1" dirty="0">
                <a:latin typeface="Times New Roman" pitchFamily="18" charset="0"/>
              </a:rPr>
              <a:t>(</a:t>
            </a:r>
            <a:r>
              <a:rPr lang="en-US" altLang="zh-CN" sz="2000" b="1" i="1" dirty="0">
                <a:latin typeface="Times New Roman" pitchFamily="18" charset="0"/>
              </a:rPr>
              <a:t>T</a:t>
            </a:r>
            <a:r>
              <a:rPr lang="en-US" altLang="zh-CN" sz="2000" b="1" dirty="0">
                <a:latin typeface="Times New Roman" pitchFamily="18" charset="0"/>
              </a:rPr>
              <a:t>). (</a:t>
            </a:r>
            <a:r>
              <a:rPr lang="zh-CN" altLang="en-US" sz="2000" b="1" dirty="0">
                <a:latin typeface="Times New Roman" pitchFamily="18" charset="0"/>
              </a:rPr>
              <a:t>如果 </a:t>
            </a:r>
            <a:r>
              <a:rPr lang="en-US" altLang="zh-CN" sz="2000" b="1" i="1" dirty="0">
                <a:latin typeface="Times New Roman" pitchFamily="18" charset="0"/>
              </a:rPr>
              <a:t>e </a:t>
            </a:r>
            <a:r>
              <a:rPr lang="en-US" altLang="zh-CN" sz="2000" b="1" dirty="0">
                <a:latin typeface="Times New Roman" pitchFamily="18" charset="0"/>
                <a:sym typeface="Symbol" pitchFamily="18" charset="2"/>
              </a:rPr>
              <a:t></a:t>
            </a:r>
            <a:r>
              <a:rPr lang="en-US" altLang="zh-CN" sz="2000" b="1" i="1" dirty="0">
                <a:latin typeface="Times New Roman" pitchFamily="18" charset="0"/>
              </a:rPr>
              <a:t>T</a:t>
            </a:r>
            <a:r>
              <a:rPr lang="en-US" altLang="zh-CN" sz="2000" b="1" dirty="0">
                <a:latin typeface="Times New Roman" pitchFamily="18" charset="0"/>
              </a:rPr>
              <a:t>*, </a:t>
            </a:r>
            <a:r>
              <a:rPr lang="zh-CN" altLang="en-US" sz="2000" b="1" dirty="0">
                <a:latin typeface="Times New Roman" pitchFamily="18" charset="0"/>
              </a:rPr>
              <a:t>在</a:t>
            </a:r>
            <a:r>
              <a:rPr lang="en-US" altLang="zh-CN" sz="2000" b="1" i="1" dirty="0">
                <a:latin typeface="Times New Roman" pitchFamily="18" charset="0"/>
              </a:rPr>
              <a:t>T</a:t>
            </a:r>
            <a:r>
              <a:rPr lang="en-US" altLang="zh-CN" sz="2000" b="1" dirty="0">
                <a:latin typeface="Times New Roman" pitchFamily="18" charset="0"/>
              </a:rPr>
              <a:t>*</a:t>
            </a:r>
            <a:r>
              <a:rPr lang="zh-CN" altLang="en-US" sz="2000" b="1" dirty="0">
                <a:latin typeface="Times New Roman" pitchFamily="18" charset="0"/>
              </a:rPr>
              <a:t>中加边</a:t>
            </a:r>
            <a:r>
              <a:rPr lang="en-US" altLang="zh-CN" sz="2000" b="1" i="1" dirty="0">
                <a:latin typeface="Times New Roman" pitchFamily="18" charset="0"/>
              </a:rPr>
              <a:t>e</a:t>
            </a:r>
            <a:r>
              <a:rPr lang="zh-CN" altLang="en-US" sz="2000" b="1" dirty="0">
                <a:latin typeface="Times New Roman" pitchFamily="18" charset="0"/>
              </a:rPr>
              <a:t>，形成回路</a:t>
            </a:r>
            <a:r>
              <a:rPr lang="en-US" altLang="zh-CN" sz="2000" b="1" dirty="0">
                <a:latin typeface="Times New Roman" pitchFamily="18" charset="0"/>
              </a:rPr>
              <a:t>. </a:t>
            </a:r>
            <a:r>
              <a:rPr lang="zh-CN" altLang="en-US" sz="2000" b="1" dirty="0">
                <a:latin typeface="Times New Roman" pitchFamily="18" charset="0"/>
              </a:rPr>
              <a:t>去掉回路中任意别的边所得生成树的权仍旧最小</a:t>
            </a:r>
            <a:r>
              <a:rPr lang="en-US" altLang="zh-CN" sz="2000" b="1" dirty="0">
                <a:latin typeface="Times New Roman" pitchFamily="18" charset="0"/>
              </a:rPr>
              <a:t>). </a:t>
            </a:r>
            <a:r>
              <a:rPr lang="zh-CN" altLang="en-US" sz="2000" b="1" dirty="0">
                <a:latin typeface="Times New Roman" pitchFamily="18" charset="0"/>
              </a:rPr>
              <a:t>在</a:t>
            </a:r>
            <a:r>
              <a:rPr lang="en-US" altLang="zh-CN" sz="2000" b="1" i="1" dirty="0">
                <a:latin typeface="Times New Roman" pitchFamily="18" charset="0"/>
              </a:rPr>
              <a:t>T</a:t>
            </a:r>
            <a:r>
              <a:rPr lang="en-US" altLang="zh-CN" sz="2000" b="1" dirty="0">
                <a:latin typeface="Times New Roman" pitchFamily="18" charset="0"/>
              </a:rPr>
              <a:t>*</a:t>
            </a:r>
            <a:r>
              <a:rPr lang="zh-CN" altLang="en-US" sz="2000" b="1" dirty="0">
                <a:latin typeface="Times New Roman" pitchFamily="18" charset="0"/>
              </a:rPr>
              <a:t>中短接 </a:t>
            </a:r>
            <a:r>
              <a:rPr lang="en-US" altLang="zh-CN" sz="2000" b="1" i="1" dirty="0">
                <a:latin typeface="Times New Roman" pitchFamily="18" charset="0"/>
              </a:rPr>
              <a:t>e </a:t>
            </a:r>
            <a:r>
              <a:rPr lang="zh-CN" altLang="en-US" sz="2000" b="1" dirty="0">
                <a:latin typeface="Times New Roman" pitchFamily="18" charset="0"/>
              </a:rPr>
              <a:t>得到</a:t>
            </a:r>
            <a:r>
              <a:rPr lang="en-US" altLang="zh-CN" sz="2000" b="1" i="1" dirty="0">
                <a:latin typeface="Times New Roman" pitchFamily="18" charset="0"/>
              </a:rPr>
              <a:t>G’ </a:t>
            </a:r>
            <a:r>
              <a:rPr lang="zh-CN" altLang="en-US" sz="2000" b="1" dirty="0">
                <a:latin typeface="Times New Roman" pitchFamily="18" charset="0"/>
              </a:rPr>
              <a:t>的生成树</a:t>
            </a:r>
            <a:r>
              <a:rPr lang="en-US" altLang="zh-CN" sz="2000" b="1" i="1" dirty="0">
                <a:latin typeface="Times New Roman" pitchFamily="18" charset="0"/>
              </a:rPr>
              <a:t>T</a:t>
            </a:r>
            <a:r>
              <a:rPr lang="en-US" altLang="zh-CN" sz="2000" b="1" dirty="0">
                <a:latin typeface="Times New Roman" pitchFamily="18" charset="0"/>
              </a:rPr>
              <a:t>*</a:t>
            </a:r>
            <a:r>
              <a:rPr lang="en-US" altLang="zh-CN" sz="2000" b="1" dirty="0">
                <a:latin typeface="Times New Roman" pitchFamily="18" charset="0"/>
                <a:sym typeface="Symbol" pitchFamily="18" charset="2"/>
              </a:rPr>
              <a:t></a:t>
            </a:r>
            <a:r>
              <a:rPr lang="en-US" altLang="zh-CN" sz="2000" b="1" dirty="0">
                <a:latin typeface="Times New Roman" pitchFamily="18" charset="0"/>
              </a:rPr>
              <a:t>{</a:t>
            </a:r>
            <a:r>
              <a:rPr lang="en-US" altLang="zh-CN" sz="2000" b="1" i="1" dirty="0">
                <a:latin typeface="Times New Roman" pitchFamily="18" charset="0"/>
              </a:rPr>
              <a:t>e</a:t>
            </a:r>
            <a:r>
              <a:rPr lang="en-US" altLang="zh-CN" sz="2000" b="1" dirty="0">
                <a:latin typeface="Times New Roman" pitchFamily="18" charset="0"/>
              </a:rPr>
              <a:t>}, </a:t>
            </a:r>
            <a:r>
              <a:rPr lang="zh-CN" altLang="en-US" sz="2000" b="1" dirty="0">
                <a:latin typeface="Times New Roman" pitchFamily="18" charset="0"/>
              </a:rPr>
              <a:t>且</a:t>
            </a:r>
          </a:p>
          <a:p>
            <a:pPr>
              <a:spcBef>
                <a:spcPct val="30000"/>
              </a:spcBef>
            </a:pPr>
            <a:r>
              <a:rPr lang="en-US" altLang="zh-CN" sz="2000" b="1" dirty="0">
                <a:latin typeface="Times New Roman" pitchFamily="18" charset="0"/>
              </a:rPr>
              <a:t>               </a:t>
            </a:r>
            <a:r>
              <a:rPr lang="en-US" altLang="zh-CN" sz="2000" b="1" i="1" dirty="0">
                <a:latin typeface="Times New Roman" pitchFamily="18" charset="0"/>
              </a:rPr>
              <a:t>W</a:t>
            </a:r>
            <a:r>
              <a:rPr lang="en-US" altLang="zh-CN" sz="2000" b="1" dirty="0">
                <a:latin typeface="Times New Roman" pitchFamily="18" charset="0"/>
              </a:rPr>
              <a:t>(</a:t>
            </a:r>
            <a:r>
              <a:rPr lang="en-US" altLang="zh-CN" sz="2000" b="1" i="1" dirty="0">
                <a:latin typeface="Times New Roman" pitchFamily="18" charset="0"/>
              </a:rPr>
              <a:t>T</a:t>
            </a:r>
            <a:r>
              <a:rPr lang="en-US" altLang="zh-CN" sz="2000" b="1" dirty="0">
                <a:latin typeface="Times New Roman" pitchFamily="18" charset="0"/>
              </a:rPr>
              <a:t>*</a:t>
            </a:r>
            <a:r>
              <a:rPr lang="en-US" altLang="zh-CN" sz="2000" b="1" dirty="0">
                <a:latin typeface="Times New Roman" pitchFamily="18" charset="0"/>
                <a:sym typeface="Symbol" pitchFamily="18" charset="2"/>
              </a:rPr>
              <a:t></a:t>
            </a:r>
            <a:r>
              <a:rPr lang="en-US" altLang="zh-CN" sz="2000" b="1" dirty="0">
                <a:latin typeface="Times New Roman" pitchFamily="18" charset="0"/>
              </a:rPr>
              <a:t>{</a:t>
            </a:r>
            <a:r>
              <a:rPr lang="en-US" altLang="zh-CN" sz="2000" b="1" i="1" dirty="0">
                <a:latin typeface="Times New Roman" pitchFamily="18" charset="0"/>
              </a:rPr>
              <a:t>e</a:t>
            </a:r>
            <a:r>
              <a:rPr lang="en-US" altLang="zh-CN" sz="2000" b="1" dirty="0">
                <a:latin typeface="Times New Roman" pitchFamily="18" charset="0"/>
              </a:rPr>
              <a:t>})=</a:t>
            </a:r>
            <a:r>
              <a:rPr lang="en-US" altLang="zh-CN" sz="2000" b="1" i="1" dirty="0" smtClean="0">
                <a:latin typeface="Times New Roman" pitchFamily="18" charset="0"/>
              </a:rPr>
              <a:t>W</a:t>
            </a:r>
            <a:r>
              <a:rPr lang="en-US" altLang="zh-CN" sz="2000" b="1" dirty="0" smtClean="0">
                <a:latin typeface="Times New Roman" pitchFamily="18" charset="0"/>
              </a:rPr>
              <a:t>(</a:t>
            </a:r>
            <a:r>
              <a:rPr lang="en-US" altLang="zh-CN" sz="2000" b="1" i="1" dirty="0" smtClean="0">
                <a:latin typeface="Times New Roman" pitchFamily="18" charset="0"/>
              </a:rPr>
              <a:t>T </a:t>
            </a:r>
            <a:r>
              <a:rPr lang="en-US" altLang="zh-CN" sz="2000" b="1" dirty="0" smtClean="0">
                <a:latin typeface="Times New Roman" pitchFamily="18" charset="0"/>
              </a:rPr>
              <a:t>*)</a:t>
            </a:r>
            <a:r>
              <a:rPr lang="en-US" altLang="zh-CN" sz="2000" b="1" dirty="0">
                <a:latin typeface="Times New Roman" pitchFamily="18" charset="0"/>
                <a:sym typeface="Symbol" pitchFamily="18" charset="2"/>
              </a:rPr>
              <a:t></a:t>
            </a:r>
            <a:r>
              <a:rPr lang="en-US" altLang="zh-CN" sz="2000" b="1" i="1" dirty="0">
                <a:latin typeface="Times New Roman" pitchFamily="18" charset="0"/>
              </a:rPr>
              <a:t>w</a:t>
            </a:r>
            <a:r>
              <a:rPr lang="en-US" altLang="zh-CN" sz="2000" b="1" dirty="0">
                <a:latin typeface="Times New Roman" pitchFamily="18" charset="0"/>
              </a:rPr>
              <a:t>(</a:t>
            </a:r>
            <a:r>
              <a:rPr lang="en-US" altLang="zh-CN" sz="2000" b="1" i="1" dirty="0">
                <a:latin typeface="Times New Roman" pitchFamily="18" charset="0"/>
              </a:rPr>
              <a:t>e</a:t>
            </a:r>
            <a:r>
              <a:rPr lang="en-US" altLang="zh-CN" sz="2000" b="1" dirty="0">
                <a:latin typeface="Times New Roman" pitchFamily="18" charset="0"/>
              </a:rPr>
              <a:t>)&lt;</a:t>
            </a:r>
            <a:r>
              <a:rPr lang="en-US" altLang="zh-CN" sz="2000" b="1" i="1" dirty="0">
                <a:latin typeface="Times New Roman" pitchFamily="18" charset="0"/>
              </a:rPr>
              <a:t>W</a:t>
            </a:r>
            <a:r>
              <a:rPr lang="en-US" altLang="zh-CN" sz="2000" b="1" dirty="0">
                <a:latin typeface="Times New Roman" pitchFamily="18" charset="0"/>
              </a:rPr>
              <a:t>(</a:t>
            </a:r>
            <a:r>
              <a:rPr lang="en-US" altLang="zh-CN" sz="2000" b="1" i="1" dirty="0">
                <a:solidFill>
                  <a:srgbClr val="06CA0F"/>
                </a:solidFill>
                <a:latin typeface="Times New Roman" pitchFamily="18" charset="0"/>
              </a:rPr>
              <a:t>T</a:t>
            </a:r>
            <a:r>
              <a:rPr lang="en-US" altLang="zh-CN" sz="2000" b="1" dirty="0">
                <a:latin typeface="Times New Roman" pitchFamily="18" charset="0"/>
              </a:rPr>
              <a:t>)</a:t>
            </a:r>
            <a:r>
              <a:rPr lang="en-US" altLang="zh-CN" sz="2000" b="1" dirty="0">
                <a:latin typeface="Times New Roman" pitchFamily="18" charset="0"/>
                <a:sym typeface="Symbol" pitchFamily="18" charset="2"/>
              </a:rPr>
              <a:t></a:t>
            </a:r>
            <a:r>
              <a:rPr lang="en-US" altLang="zh-CN" sz="2000" b="1" i="1" dirty="0">
                <a:latin typeface="Times New Roman" pitchFamily="18" charset="0"/>
              </a:rPr>
              <a:t>w</a:t>
            </a:r>
            <a:r>
              <a:rPr lang="en-US" altLang="zh-CN" sz="2000" b="1" dirty="0">
                <a:latin typeface="Times New Roman" pitchFamily="18" charset="0"/>
              </a:rPr>
              <a:t>(</a:t>
            </a:r>
            <a:r>
              <a:rPr lang="en-US" altLang="zh-CN" sz="2000" b="1" i="1" dirty="0">
                <a:latin typeface="Times New Roman" pitchFamily="18" charset="0"/>
              </a:rPr>
              <a:t>e</a:t>
            </a:r>
            <a:r>
              <a:rPr lang="en-US" altLang="zh-CN" sz="2000" dirty="0">
                <a:latin typeface="Times New Roman" pitchFamily="18" charset="0"/>
              </a:rPr>
              <a:t> )=</a:t>
            </a:r>
            <a:r>
              <a:rPr lang="en-US" altLang="zh-CN" sz="2000" b="1" i="1" dirty="0">
                <a:latin typeface="Times New Roman" pitchFamily="18" charset="0"/>
              </a:rPr>
              <a:t>W</a:t>
            </a:r>
            <a:r>
              <a:rPr lang="en-US" altLang="zh-CN" sz="2000" b="1" dirty="0">
                <a:latin typeface="Times New Roman" pitchFamily="18" charset="0"/>
              </a:rPr>
              <a:t>(</a:t>
            </a:r>
            <a:r>
              <a:rPr lang="en-US" altLang="zh-CN" sz="2000" b="1" i="1" dirty="0">
                <a:solidFill>
                  <a:srgbClr val="06CA0F"/>
                </a:solidFill>
                <a:latin typeface="Times New Roman" pitchFamily="18" charset="0"/>
              </a:rPr>
              <a:t>T’</a:t>
            </a:r>
            <a:r>
              <a:rPr lang="en-US" altLang="zh-CN" sz="2000" b="1" dirty="0">
                <a:latin typeface="Times New Roman" pitchFamily="18" charset="0"/>
              </a:rPr>
              <a:t>)</a:t>
            </a:r>
            <a:r>
              <a:rPr lang="zh-CN" altLang="en-US" sz="2000" b="1" dirty="0">
                <a:latin typeface="Times New Roman" pitchFamily="18" charset="0"/>
              </a:rPr>
              <a:t>， </a:t>
            </a:r>
          </a:p>
          <a:p>
            <a:r>
              <a:rPr lang="zh-CN" altLang="en-US" sz="2000" b="1" dirty="0">
                <a:latin typeface="Times New Roman" pitchFamily="18" charset="0"/>
              </a:rPr>
              <a:t>与</a:t>
            </a:r>
            <a:r>
              <a:rPr lang="en-US" altLang="zh-CN" sz="2000" b="1" i="1" dirty="0">
                <a:latin typeface="Times New Roman" pitchFamily="18" charset="0"/>
              </a:rPr>
              <a:t>T’ </a:t>
            </a:r>
            <a:r>
              <a:rPr lang="zh-CN" altLang="en-US" sz="2000" b="1" dirty="0">
                <a:latin typeface="Times New Roman" pitchFamily="18" charset="0"/>
              </a:rPr>
              <a:t>的最优性矛盾</a:t>
            </a:r>
            <a:r>
              <a:rPr lang="en-US" altLang="zh-CN" sz="2000" b="1" dirty="0">
                <a:latin typeface="Times New Roman" pitchFamily="18" charset="0"/>
              </a:rPr>
              <a:t>. </a:t>
            </a:r>
          </a:p>
        </p:txBody>
      </p:sp>
      <p:sp>
        <p:nvSpPr>
          <p:cNvPr id="134148" name="Rectangle 4"/>
          <p:cNvSpPr>
            <a:spLocks noGrp="1" noChangeArrowheads="1"/>
          </p:cNvSpPr>
          <p:nvPr>
            <p:ph type="title"/>
          </p:nvPr>
        </p:nvSpPr>
        <p:spPr/>
        <p:txBody>
          <a:bodyPr/>
          <a:lstStyle/>
          <a:p>
            <a:r>
              <a:rPr lang="en-US" altLang="zh-CN" sz="4400" smtClean="0"/>
              <a:t>Kruskal</a:t>
            </a:r>
            <a:r>
              <a:rPr lang="zh-CN" altLang="en-US" sz="4400" smtClean="0"/>
              <a:t>算法的正确性证明</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2"/>
          </p:nvPr>
        </p:nvSpPr>
        <p:spPr>
          <a:ln/>
        </p:spPr>
        <p:txBody>
          <a:bodyPr/>
          <a:lstStyle/>
          <a:p>
            <a:pPr>
              <a:defRPr/>
            </a:pPr>
            <a:fld id="{DE41C221-3199-402B-AA11-6F7DDC4CE1A5}" type="slidenum">
              <a:rPr lang="en-US" altLang="zh-CN"/>
              <a:pPr>
                <a:defRPr/>
              </a:pPr>
              <a:t>95</a:t>
            </a:fld>
            <a:endParaRPr lang="en-US" altLang="zh-CN"/>
          </a:p>
        </p:txBody>
      </p:sp>
      <p:sp>
        <p:nvSpPr>
          <p:cNvPr id="138242" name="Text Box 2"/>
          <p:cNvSpPr txBox="1">
            <a:spLocks noChangeArrowheads="1"/>
          </p:cNvSpPr>
          <p:nvPr/>
        </p:nvSpPr>
        <p:spPr bwMode="auto">
          <a:xfrm>
            <a:off x="611188" y="1557338"/>
            <a:ext cx="7993062" cy="4656137"/>
          </a:xfrm>
          <a:prstGeom prst="rect">
            <a:avLst/>
          </a:prstGeom>
          <a:noFill/>
          <a:ln w="9525">
            <a:noFill/>
            <a:miter lim="800000"/>
            <a:headEnd/>
            <a:tailEnd/>
          </a:ln>
          <a:effectLst/>
        </p:spPr>
        <p:txBody>
          <a:bodyPr>
            <a:spAutoFit/>
          </a:bodyPr>
          <a:lstStyle/>
          <a:p>
            <a:pPr>
              <a:lnSpc>
                <a:spcPct val="110000"/>
              </a:lnSpc>
            </a:pPr>
            <a:r>
              <a:rPr lang="zh-CN" altLang="en-US" sz="2400" b="1" dirty="0">
                <a:latin typeface="Times New Roman" pitchFamily="18" charset="0"/>
              </a:rPr>
              <a:t>给定带权图</a:t>
            </a:r>
            <a:r>
              <a:rPr lang="en-US" altLang="zh-CN" sz="2400" b="1" i="1" dirty="0">
                <a:latin typeface="Times New Roman" pitchFamily="18" charset="0"/>
              </a:rPr>
              <a:t>G</a:t>
            </a:r>
            <a:r>
              <a:rPr lang="en-US" altLang="zh-CN" sz="2400" b="1" dirty="0">
                <a:latin typeface="Times New Roman" pitchFamily="18" charset="0"/>
              </a:rPr>
              <a:t>=(</a:t>
            </a:r>
            <a:r>
              <a:rPr lang="en-US" altLang="zh-CN" sz="2400" b="1" i="1" dirty="0">
                <a:latin typeface="Times New Roman" pitchFamily="18" charset="0"/>
              </a:rPr>
              <a:t>V</a:t>
            </a:r>
            <a:r>
              <a:rPr lang="en-US" altLang="zh-CN" sz="2400" b="1" dirty="0">
                <a:latin typeface="Times New Roman" pitchFamily="18" charset="0"/>
              </a:rPr>
              <a:t>,</a:t>
            </a:r>
            <a:r>
              <a:rPr lang="en-US" altLang="zh-CN" sz="2400" b="1" i="1" dirty="0">
                <a:latin typeface="Times New Roman" pitchFamily="18" charset="0"/>
              </a:rPr>
              <a:t>E</a:t>
            </a:r>
            <a:r>
              <a:rPr lang="en-US" altLang="zh-CN" sz="2400" b="1" dirty="0">
                <a:latin typeface="Times New Roman" pitchFamily="18" charset="0"/>
              </a:rPr>
              <a:t>),</a:t>
            </a:r>
            <a:r>
              <a:rPr lang="zh-CN" altLang="en-US" sz="2400" b="1" dirty="0">
                <a:latin typeface="Times New Roman" pitchFamily="18" charset="0"/>
              </a:rPr>
              <a:t>每条边的权为道路长度（非负实数）</a:t>
            </a:r>
            <a:r>
              <a:rPr lang="en-US" altLang="zh-CN" sz="2400" b="1" dirty="0">
                <a:latin typeface="Times New Roman" pitchFamily="18" charset="0"/>
              </a:rPr>
              <a:t>.</a:t>
            </a:r>
          </a:p>
          <a:p>
            <a:pPr>
              <a:lnSpc>
                <a:spcPct val="110000"/>
              </a:lnSpc>
            </a:pPr>
            <a:r>
              <a:rPr lang="zh-CN" altLang="en-US" sz="2400" b="1" dirty="0">
                <a:solidFill>
                  <a:srgbClr val="A50021"/>
                </a:solidFill>
                <a:latin typeface="Times New Roman" pitchFamily="18" charset="0"/>
              </a:rPr>
              <a:t>源</a:t>
            </a:r>
            <a:r>
              <a:rPr lang="zh-CN" altLang="en-US" sz="2400" b="1" dirty="0">
                <a:latin typeface="Times New Roman" pitchFamily="18" charset="0"/>
              </a:rPr>
              <a:t> </a:t>
            </a:r>
            <a:r>
              <a:rPr lang="en-US" altLang="zh-CN" sz="2400" b="1" i="1" dirty="0" err="1">
                <a:latin typeface="Times New Roman" pitchFamily="18" charset="0"/>
              </a:rPr>
              <a:t>s</a:t>
            </a:r>
            <a:r>
              <a:rPr lang="en-US" altLang="zh-CN" sz="2400" b="1" dirty="0" err="1">
                <a:latin typeface="Times New Roman" pitchFamily="18" charset="0"/>
                <a:sym typeface="Symbol" pitchFamily="18" charset="2"/>
              </a:rPr>
              <a:t></a:t>
            </a:r>
            <a:r>
              <a:rPr lang="en-US" altLang="zh-CN" sz="2400" b="1" i="1" dirty="0" err="1">
                <a:latin typeface="Times New Roman" pitchFamily="18" charset="0"/>
              </a:rPr>
              <a:t>V</a:t>
            </a:r>
            <a:r>
              <a:rPr lang="zh-CN" altLang="en-US" sz="2400" b="1" dirty="0">
                <a:latin typeface="Times New Roman" pitchFamily="18" charset="0"/>
              </a:rPr>
              <a:t>，求从 </a:t>
            </a:r>
            <a:r>
              <a:rPr lang="en-US" altLang="zh-CN" sz="2400" b="1" i="1" dirty="0">
                <a:latin typeface="Times New Roman" pitchFamily="18" charset="0"/>
              </a:rPr>
              <a:t>s </a:t>
            </a:r>
            <a:r>
              <a:rPr lang="zh-CN" altLang="en-US" sz="2400" b="1" dirty="0">
                <a:latin typeface="Times New Roman" pitchFamily="18" charset="0"/>
              </a:rPr>
              <a:t>出发到达其它结点的最短路径</a:t>
            </a:r>
            <a:r>
              <a:rPr lang="en-US" altLang="zh-CN" sz="2400" b="1" dirty="0">
                <a:latin typeface="Times New Roman" pitchFamily="18" charset="0"/>
              </a:rPr>
              <a:t>.</a:t>
            </a:r>
          </a:p>
          <a:p>
            <a:pPr algn="just">
              <a:lnSpc>
                <a:spcPct val="110000"/>
              </a:lnSpc>
            </a:pPr>
            <a:endParaRPr lang="en-US" altLang="zh-CN" sz="2400" b="1" dirty="0">
              <a:latin typeface="Times New Roman" pitchFamily="18" charset="0"/>
            </a:endParaRPr>
          </a:p>
          <a:p>
            <a:pPr algn="just">
              <a:lnSpc>
                <a:spcPct val="110000"/>
              </a:lnSpc>
            </a:pPr>
            <a:r>
              <a:rPr lang="en-US" altLang="zh-CN" sz="2400" b="1" dirty="0" err="1">
                <a:latin typeface="Times New Roman" pitchFamily="18" charset="0"/>
              </a:rPr>
              <a:t>Dijkstra</a:t>
            </a:r>
            <a:r>
              <a:rPr lang="zh-CN" altLang="en-US" sz="2400" b="1" dirty="0">
                <a:latin typeface="Times New Roman" pitchFamily="18" charset="0"/>
              </a:rPr>
              <a:t>算法：</a:t>
            </a:r>
          </a:p>
          <a:p>
            <a:pPr algn="just">
              <a:lnSpc>
                <a:spcPct val="110000"/>
              </a:lnSpc>
            </a:pPr>
            <a:r>
              <a:rPr lang="zh-CN" altLang="en-US" sz="2400" b="1" dirty="0">
                <a:latin typeface="Times New Roman" pitchFamily="18" charset="0"/>
              </a:rPr>
              <a:t>           </a:t>
            </a:r>
            <a:r>
              <a:rPr lang="en-US" altLang="zh-CN" sz="2400" b="1" i="1" dirty="0" err="1">
                <a:latin typeface="Times New Roman" pitchFamily="18" charset="0"/>
              </a:rPr>
              <a:t>x</a:t>
            </a:r>
            <a:r>
              <a:rPr lang="en-US" altLang="zh-CN" sz="2400" b="1" dirty="0" err="1">
                <a:latin typeface="Times New Roman" pitchFamily="18" charset="0"/>
                <a:sym typeface="Symbol" pitchFamily="18" charset="2"/>
              </a:rPr>
              <a:t></a:t>
            </a:r>
            <a:r>
              <a:rPr lang="en-US" altLang="zh-CN" sz="2400" b="1" i="1" dirty="0" err="1">
                <a:latin typeface="Times New Roman" pitchFamily="18" charset="0"/>
              </a:rPr>
              <a:t>S</a:t>
            </a:r>
            <a:r>
              <a:rPr lang="en-US" altLang="zh-CN" sz="2400" b="1" i="1" dirty="0">
                <a:latin typeface="Times New Roman" pitchFamily="18" charset="0"/>
              </a:rPr>
              <a:t> </a:t>
            </a:r>
            <a:r>
              <a:rPr lang="en-US" altLang="zh-CN" sz="2400" b="1" dirty="0">
                <a:latin typeface="Times New Roman" pitchFamily="18" charset="0"/>
                <a:sym typeface="Symbol" pitchFamily="18" charset="2"/>
              </a:rPr>
              <a:t> </a:t>
            </a:r>
            <a:r>
              <a:rPr lang="en-US" altLang="zh-CN" sz="2400" b="1" i="1" dirty="0" err="1">
                <a:latin typeface="Times New Roman" pitchFamily="18" charset="0"/>
              </a:rPr>
              <a:t>x</a:t>
            </a:r>
            <a:r>
              <a:rPr lang="en-US" altLang="zh-CN" sz="2400" b="1" dirty="0" err="1">
                <a:latin typeface="Times New Roman" pitchFamily="18" charset="0"/>
                <a:sym typeface="Symbol" pitchFamily="18" charset="2"/>
              </a:rPr>
              <a:t></a:t>
            </a:r>
            <a:r>
              <a:rPr lang="en-US" altLang="zh-CN" sz="2400" b="1" i="1" dirty="0" err="1">
                <a:latin typeface="Times New Roman" pitchFamily="18" charset="0"/>
              </a:rPr>
              <a:t>V</a:t>
            </a:r>
            <a:r>
              <a:rPr lang="en-US" altLang="zh-CN" sz="2400" b="1" i="1" dirty="0">
                <a:latin typeface="Times New Roman" pitchFamily="18" charset="0"/>
              </a:rPr>
              <a:t> </a:t>
            </a:r>
            <a:r>
              <a:rPr lang="zh-CN" altLang="en-US" sz="2400" b="1" dirty="0">
                <a:latin typeface="Times New Roman" pitchFamily="18" charset="0"/>
              </a:rPr>
              <a:t>且从 </a:t>
            </a:r>
            <a:r>
              <a:rPr lang="en-US" altLang="zh-CN" sz="2400" b="1" i="1" dirty="0">
                <a:latin typeface="Times New Roman" pitchFamily="18" charset="0"/>
              </a:rPr>
              <a:t>s </a:t>
            </a:r>
            <a:r>
              <a:rPr lang="zh-CN" altLang="en-US" sz="2400" b="1" dirty="0">
                <a:latin typeface="Times New Roman" pitchFamily="18" charset="0"/>
              </a:rPr>
              <a:t>到 </a:t>
            </a:r>
            <a:r>
              <a:rPr lang="en-US" altLang="zh-CN" sz="2400" b="1" i="1" dirty="0">
                <a:latin typeface="Times New Roman" pitchFamily="18" charset="0"/>
              </a:rPr>
              <a:t>x </a:t>
            </a:r>
            <a:r>
              <a:rPr lang="zh-CN" altLang="en-US" sz="2400" b="1" dirty="0">
                <a:latin typeface="Times New Roman" pitchFamily="18" charset="0"/>
              </a:rPr>
              <a:t>的最短路径长度已知</a:t>
            </a:r>
          </a:p>
          <a:p>
            <a:pPr algn="just">
              <a:lnSpc>
                <a:spcPct val="110000"/>
              </a:lnSpc>
            </a:pPr>
            <a:r>
              <a:rPr lang="zh-CN" altLang="en-US" sz="2400" b="1" dirty="0">
                <a:latin typeface="Times New Roman" pitchFamily="18" charset="0"/>
              </a:rPr>
              <a:t>初始：</a:t>
            </a:r>
            <a:r>
              <a:rPr lang="en-US" altLang="zh-CN" sz="2400" b="1" i="1" dirty="0">
                <a:latin typeface="Times New Roman" pitchFamily="18" charset="0"/>
              </a:rPr>
              <a:t>S</a:t>
            </a:r>
            <a:r>
              <a:rPr lang="en-US" altLang="zh-CN" sz="2400" b="1" dirty="0">
                <a:latin typeface="Times New Roman" pitchFamily="18" charset="0"/>
              </a:rPr>
              <a:t>={</a:t>
            </a:r>
            <a:r>
              <a:rPr lang="en-US" altLang="zh-CN" sz="2400" b="1" i="1" dirty="0">
                <a:latin typeface="Times New Roman" pitchFamily="18" charset="0"/>
              </a:rPr>
              <a:t>s</a:t>
            </a:r>
            <a:r>
              <a:rPr lang="en-US" altLang="zh-CN" sz="2400" b="1" dirty="0">
                <a:latin typeface="Times New Roman" pitchFamily="18" charset="0"/>
              </a:rPr>
              <a:t>} </a:t>
            </a:r>
            <a:r>
              <a:rPr lang="zh-CN" altLang="en-US" sz="2400" b="1" dirty="0">
                <a:latin typeface="Times New Roman" pitchFamily="18" charset="0"/>
              </a:rPr>
              <a:t>，</a:t>
            </a:r>
            <a:r>
              <a:rPr lang="en-US" altLang="zh-CN" sz="2400" b="1" i="1" dirty="0">
                <a:latin typeface="Times New Roman" pitchFamily="18" charset="0"/>
              </a:rPr>
              <a:t>S</a:t>
            </a:r>
            <a:r>
              <a:rPr lang="en-US" altLang="zh-CN" sz="2400" b="1" dirty="0">
                <a:latin typeface="Times New Roman" pitchFamily="18" charset="0"/>
              </a:rPr>
              <a:t>=</a:t>
            </a:r>
            <a:r>
              <a:rPr lang="en-US" altLang="zh-CN" sz="2400" b="1" i="1" dirty="0">
                <a:latin typeface="Times New Roman" pitchFamily="18" charset="0"/>
              </a:rPr>
              <a:t>V </a:t>
            </a:r>
            <a:r>
              <a:rPr lang="zh-CN" altLang="en-US" sz="2400" b="1" dirty="0">
                <a:latin typeface="Times New Roman" pitchFamily="18" charset="0"/>
              </a:rPr>
              <a:t>时算法结束</a:t>
            </a:r>
          </a:p>
          <a:p>
            <a:pPr algn="just">
              <a:lnSpc>
                <a:spcPct val="110000"/>
              </a:lnSpc>
            </a:pPr>
            <a:r>
              <a:rPr lang="zh-CN" altLang="en-US" sz="2400" b="1" dirty="0">
                <a:solidFill>
                  <a:srgbClr val="06CA0F"/>
                </a:solidFill>
                <a:latin typeface="Times New Roman" pitchFamily="18" charset="0"/>
              </a:rPr>
              <a:t>从 </a:t>
            </a:r>
            <a:r>
              <a:rPr lang="en-US" altLang="zh-CN" sz="2400" b="1" i="1" dirty="0">
                <a:solidFill>
                  <a:srgbClr val="06CA0F"/>
                </a:solidFill>
                <a:latin typeface="Times New Roman" pitchFamily="18" charset="0"/>
              </a:rPr>
              <a:t>s </a:t>
            </a:r>
            <a:r>
              <a:rPr lang="zh-CN" altLang="en-US" sz="2400" b="1" dirty="0">
                <a:solidFill>
                  <a:srgbClr val="06CA0F"/>
                </a:solidFill>
                <a:latin typeface="Times New Roman" pitchFamily="18" charset="0"/>
              </a:rPr>
              <a:t>到 </a:t>
            </a:r>
            <a:r>
              <a:rPr lang="en-US" altLang="zh-CN" sz="2400" b="1" i="1" dirty="0">
                <a:solidFill>
                  <a:srgbClr val="06CA0F"/>
                </a:solidFill>
                <a:latin typeface="Times New Roman" pitchFamily="18" charset="0"/>
              </a:rPr>
              <a:t>u </a:t>
            </a:r>
            <a:r>
              <a:rPr lang="zh-CN" altLang="en-US" sz="2400" b="1" dirty="0">
                <a:solidFill>
                  <a:srgbClr val="06CA0F"/>
                </a:solidFill>
                <a:latin typeface="Times New Roman" pitchFamily="18" charset="0"/>
              </a:rPr>
              <a:t>相对于</a:t>
            </a:r>
            <a:r>
              <a:rPr lang="en-US" altLang="zh-CN" sz="2400" b="1" i="1" dirty="0">
                <a:solidFill>
                  <a:srgbClr val="06CA0F"/>
                </a:solidFill>
                <a:latin typeface="Times New Roman" pitchFamily="18" charset="0"/>
              </a:rPr>
              <a:t>S </a:t>
            </a:r>
            <a:r>
              <a:rPr lang="zh-CN" altLang="en-US" sz="2400" b="1" dirty="0">
                <a:solidFill>
                  <a:srgbClr val="06CA0F"/>
                </a:solidFill>
                <a:latin typeface="Times New Roman" pitchFamily="18" charset="0"/>
              </a:rPr>
              <a:t>的最短路径：从 </a:t>
            </a:r>
            <a:r>
              <a:rPr lang="en-US" altLang="zh-CN" sz="2400" b="1" i="1" dirty="0">
                <a:solidFill>
                  <a:srgbClr val="06CA0F"/>
                </a:solidFill>
                <a:latin typeface="Times New Roman" pitchFamily="18" charset="0"/>
              </a:rPr>
              <a:t>s </a:t>
            </a:r>
            <a:r>
              <a:rPr lang="zh-CN" altLang="en-US" sz="2400" b="1" dirty="0">
                <a:solidFill>
                  <a:srgbClr val="06CA0F"/>
                </a:solidFill>
                <a:latin typeface="Times New Roman" pitchFamily="18" charset="0"/>
              </a:rPr>
              <a:t>到 </a:t>
            </a:r>
            <a:r>
              <a:rPr lang="en-US" altLang="zh-CN" sz="2400" b="1" i="1" dirty="0">
                <a:solidFill>
                  <a:srgbClr val="06CA0F"/>
                </a:solidFill>
                <a:latin typeface="Times New Roman" pitchFamily="18" charset="0"/>
              </a:rPr>
              <a:t>u</a:t>
            </a:r>
            <a:r>
              <a:rPr lang="zh-CN" altLang="en-US" sz="2400" b="1" dirty="0">
                <a:solidFill>
                  <a:srgbClr val="06CA0F"/>
                </a:solidFill>
                <a:latin typeface="Times New Roman" pitchFamily="18" charset="0"/>
              </a:rPr>
              <a:t>且仅经过</a:t>
            </a:r>
            <a:r>
              <a:rPr lang="en-US" altLang="zh-CN" sz="2400" b="1" i="1" dirty="0">
                <a:solidFill>
                  <a:srgbClr val="06CA0F"/>
                </a:solidFill>
                <a:latin typeface="Times New Roman" pitchFamily="18" charset="0"/>
              </a:rPr>
              <a:t>S </a:t>
            </a:r>
            <a:r>
              <a:rPr lang="zh-CN" altLang="en-US" sz="2400" b="1" dirty="0">
                <a:solidFill>
                  <a:srgbClr val="06CA0F"/>
                </a:solidFill>
                <a:latin typeface="Times New Roman" pitchFamily="18" charset="0"/>
              </a:rPr>
              <a:t>中顶点的最短路径</a:t>
            </a:r>
          </a:p>
          <a:p>
            <a:pPr algn="just">
              <a:lnSpc>
                <a:spcPct val="110000"/>
              </a:lnSpc>
              <a:spcBef>
                <a:spcPct val="40000"/>
              </a:spcBef>
            </a:pPr>
            <a:r>
              <a:rPr lang="en-US" altLang="zh-CN" sz="2400" b="1" i="1" dirty="0">
                <a:latin typeface="Times New Roman" pitchFamily="18" charset="0"/>
              </a:rPr>
              <a:t>dist</a:t>
            </a:r>
            <a:r>
              <a:rPr lang="en-US" altLang="zh-CN" sz="2400" b="1" dirty="0">
                <a:latin typeface="Times New Roman" pitchFamily="18" charset="0"/>
              </a:rPr>
              <a:t>[</a:t>
            </a:r>
            <a:r>
              <a:rPr lang="en-US" altLang="zh-CN" sz="2400" b="1" i="1" dirty="0">
                <a:latin typeface="Times New Roman" pitchFamily="18" charset="0"/>
              </a:rPr>
              <a:t>u</a:t>
            </a:r>
            <a:r>
              <a:rPr lang="en-US" altLang="zh-CN" sz="2400" b="1" dirty="0">
                <a:latin typeface="Times New Roman" pitchFamily="18" charset="0"/>
              </a:rPr>
              <a:t>]</a:t>
            </a:r>
            <a:r>
              <a:rPr lang="zh-CN" altLang="en-US" sz="2400" b="1" dirty="0">
                <a:latin typeface="Times New Roman" pitchFamily="18" charset="0"/>
              </a:rPr>
              <a:t>：从 </a:t>
            </a:r>
            <a:r>
              <a:rPr lang="en-US" altLang="zh-CN" sz="2400" b="1" i="1" dirty="0">
                <a:latin typeface="Times New Roman" pitchFamily="18" charset="0"/>
              </a:rPr>
              <a:t>s </a:t>
            </a:r>
            <a:r>
              <a:rPr lang="zh-CN" altLang="en-US" sz="2400" b="1" dirty="0">
                <a:latin typeface="Times New Roman" pitchFamily="18" charset="0"/>
              </a:rPr>
              <a:t>到 </a:t>
            </a:r>
            <a:r>
              <a:rPr lang="en-US" altLang="zh-CN" sz="2400" b="1" i="1" dirty="0">
                <a:latin typeface="Times New Roman" pitchFamily="18" charset="0"/>
              </a:rPr>
              <a:t>u </a:t>
            </a:r>
            <a:r>
              <a:rPr lang="zh-CN" altLang="en-US" sz="2400" b="1" dirty="0">
                <a:latin typeface="Times New Roman" pitchFamily="18" charset="0"/>
              </a:rPr>
              <a:t>的相对于</a:t>
            </a:r>
            <a:r>
              <a:rPr lang="en-US" altLang="zh-CN" sz="2400" b="1" i="1" dirty="0">
                <a:latin typeface="Times New Roman" pitchFamily="18" charset="0"/>
              </a:rPr>
              <a:t>S </a:t>
            </a:r>
            <a:r>
              <a:rPr lang="zh-CN" altLang="en-US" sz="2400" b="1" dirty="0">
                <a:latin typeface="Times New Roman" pitchFamily="18" charset="0"/>
              </a:rPr>
              <a:t>的最短路径的长度</a:t>
            </a:r>
          </a:p>
          <a:p>
            <a:pPr algn="just">
              <a:lnSpc>
                <a:spcPct val="110000"/>
              </a:lnSpc>
            </a:pPr>
            <a:r>
              <a:rPr lang="en-US" altLang="zh-CN" sz="2400" b="1" i="1" dirty="0">
                <a:latin typeface="Times New Roman" pitchFamily="18" charset="0"/>
              </a:rPr>
              <a:t>short</a:t>
            </a:r>
            <a:r>
              <a:rPr lang="en-US" altLang="zh-CN" sz="2400" b="1" dirty="0">
                <a:latin typeface="Times New Roman" pitchFamily="18" charset="0"/>
              </a:rPr>
              <a:t>[</a:t>
            </a:r>
            <a:r>
              <a:rPr lang="en-US" altLang="zh-CN" sz="2400" b="1" i="1" dirty="0">
                <a:latin typeface="Times New Roman" pitchFamily="18" charset="0"/>
              </a:rPr>
              <a:t>u</a:t>
            </a:r>
            <a:r>
              <a:rPr lang="en-US" altLang="zh-CN" sz="2400" b="1" dirty="0">
                <a:latin typeface="Times New Roman" pitchFamily="18" charset="0"/>
              </a:rPr>
              <a:t>]</a:t>
            </a:r>
            <a:r>
              <a:rPr lang="zh-CN" altLang="en-US" sz="2400" b="1" dirty="0">
                <a:latin typeface="Times New Roman" pitchFamily="18" charset="0"/>
              </a:rPr>
              <a:t>：从 </a:t>
            </a:r>
            <a:r>
              <a:rPr lang="en-US" altLang="zh-CN" sz="2400" b="1" i="1" dirty="0">
                <a:latin typeface="Times New Roman" pitchFamily="18" charset="0"/>
              </a:rPr>
              <a:t>s </a:t>
            </a:r>
            <a:r>
              <a:rPr lang="zh-CN" altLang="en-US" sz="2400" b="1" dirty="0">
                <a:latin typeface="Times New Roman" pitchFamily="18" charset="0"/>
              </a:rPr>
              <a:t>到 </a:t>
            </a:r>
            <a:r>
              <a:rPr lang="en-US" altLang="zh-CN" sz="2400" b="1" i="1" dirty="0">
                <a:latin typeface="Times New Roman" pitchFamily="18" charset="0"/>
              </a:rPr>
              <a:t>u </a:t>
            </a:r>
            <a:r>
              <a:rPr lang="zh-CN" altLang="en-US" sz="2400" b="1" dirty="0">
                <a:latin typeface="Times New Roman" pitchFamily="18" charset="0"/>
              </a:rPr>
              <a:t>的最短路径的长</a:t>
            </a:r>
          </a:p>
          <a:p>
            <a:pPr algn="just">
              <a:lnSpc>
                <a:spcPct val="110000"/>
              </a:lnSpc>
            </a:pPr>
            <a:r>
              <a:rPr lang="en-US" altLang="zh-CN" sz="2400" b="1" i="1" dirty="0">
                <a:latin typeface="Times New Roman" pitchFamily="18" charset="0"/>
              </a:rPr>
              <a:t>dist</a:t>
            </a:r>
            <a:r>
              <a:rPr lang="en-US" altLang="zh-CN" sz="2400" b="1" dirty="0">
                <a:latin typeface="Times New Roman" pitchFamily="18" charset="0"/>
              </a:rPr>
              <a:t>[</a:t>
            </a:r>
            <a:r>
              <a:rPr lang="en-US" altLang="zh-CN" sz="2400" b="1" i="1" dirty="0">
                <a:latin typeface="Times New Roman" pitchFamily="18" charset="0"/>
              </a:rPr>
              <a:t>u</a:t>
            </a:r>
            <a:r>
              <a:rPr lang="en-US" altLang="zh-CN" sz="2400" b="1" dirty="0">
                <a:latin typeface="Times New Roman" pitchFamily="18" charset="0"/>
              </a:rPr>
              <a:t>] </a:t>
            </a:r>
            <a:r>
              <a:rPr lang="en-US" altLang="zh-CN" sz="2400" b="1" dirty="0">
                <a:latin typeface="Times New Roman" pitchFamily="18" charset="0"/>
                <a:sym typeface="Symbol" pitchFamily="18" charset="2"/>
              </a:rPr>
              <a:t> </a:t>
            </a:r>
            <a:r>
              <a:rPr lang="en-US" altLang="zh-CN" sz="2400" b="1" i="1" dirty="0">
                <a:latin typeface="Times New Roman" pitchFamily="18" charset="0"/>
                <a:sym typeface="Symbol" pitchFamily="18" charset="2"/>
              </a:rPr>
              <a:t>short</a:t>
            </a:r>
            <a:r>
              <a:rPr lang="en-US" altLang="zh-CN" sz="2400" b="1" dirty="0">
                <a:latin typeface="Times New Roman" pitchFamily="18" charset="0"/>
                <a:sym typeface="Symbol" pitchFamily="18" charset="2"/>
              </a:rPr>
              <a:t>[</a:t>
            </a:r>
            <a:r>
              <a:rPr lang="en-US" altLang="zh-CN" sz="2400" b="1" i="1" dirty="0">
                <a:latin typeface="Times New Roman" pitchFamily="18" charset="0"/>
                <a:sym typeface="Symbol" pitchFamily="18" charset="2"/>
              </a:rPr>
              <a:t>u</a:t>
            </a:r>
            <a:r>
              <a:rPr lang="en-US" altLang="zh-CN" sz="2400" b="1" dirty="0">
                <a:latin typeface="Times New Roman" pitchFamily="18" charset="0"/>
                <a:sym typeface="Symbol" pitchFamily="18" charset="2"/>
              </a:rPr>
              <a:t>]</a:t>
            </a:r>
          </a:p>
        </p:txBody>
      </p:sp>
      <p:sp>
        <p:nvSpPr>
          <p:cNvPr id="138243" name="Rectangle 3"/>
          <p:cNvSpPr>
            <a:spLocks noChangeArrowheads="1"/>
          </p:cNvSpPr>
          <p:nvPr/>
        </p:nvSpPr>
        <p:spPr bwMode="auto">
          <a:xfrm>
            <a:off x="3910013" y="2757488"/>
            <a:ext cx="9144000" cy="0"/>
          </a:xfrm>
          <a:prstGeom prst="rect">
            <a:avLst/>
          </a:prstGeom>
          <a:noFill/>
          <a:ln w="9525">
            <a:noFill/>
            <a:miter lim="800000"/>
            <a:headEnd/>
            <a:tailEnd/>
          </a:ln>
          <a:effectLst/>
        </p:spPr>
        <p:txBody>
          <a:bodyPr>
            <a:spAutoFit/>
          </a:bodyPr>
          <a:lstStyle/>
          <a:p>
            <a:endParaRPr lang="zh-CN" altLang="en-US"/>
          </a:p>
        </p:txBody>
      </p:sp>
      <p:sp>
        <p:nvSpPr>
          <p:cNvPr id="138245" name="Rectangle 5"/>
          <p:cNvSpPr>
            <a:spLocks noGrp="1" noChangeArrowheads="1"/>
          </p:cNvSpPr>
          <p:nvPr>
            <p:ph type="title"/>
          </p:nvPr>
        </p:nvSpPr>
        <p:spPr/>
        <p:txBody>
          <a:bodyPr/>
          <a:lstStyle/>
          <a:p>
            <a:r>
              <a:rPr lang="zh-CN" altLang="en-US" sz="4400" smtClean="0"/>
              <a:t>应用：单源最短路径</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p>
            <a:pPr>
              <a:defRPr/>
            </a:pPr>
            <a:fld id="{1277DB6C-D7E9-453C-9DD3-D95E6757218F}" type="slidenum">
              <a:rPr lang="en-US" altLang="zh-CN"/>
              <a:pPr>
                <a:defRPr/>
              </a:pPr>
              <a:t>96</a:t>
            </a:fld>
            <a:endParaRPr lang="en-US" altLang="zh-CN"/>
          </a:p>
        </p:txBody>
      </p:sp>
      <p:sp>
        <p:nvSpPr>
          <p:cNvPr id="140293" name="Rectangle 5"/>
          <p:cNvSpPr>
            <a:spLocks noGrp="1" noChangeArrowheads="1"/>
          </p:cNvSpPr>
          <p:nvPr>
            <p:ph type="title"/>
          </p:nvPr>
        </p:nvSpPr>
        <p:spPr/>
        <p:txBody>
          <a:bodyPr/>
          <a:lstStyle/>
          <a:p>
            <a:r>
              <a:rPr lang="en-US" altLang="zh-CN" sz="4400" smtClean="0">
                <a:latin typeface="Times New Roman" pitchFamily="18" charset="0"/>
              </a:rPr>
              <a:t>Dijkstra</a:t>
            </a:r>
            <a:r>
              <a:rPr lang="zh-CN" altLang="en-US" sz="4400" smtClean="0">
                <a:latin typeface="Times New Roman" pitchFamily="18" charset="0"/>
              </a:rPr>
              <a:t>算法</a:t>
            </a:r>
          </a:p>
        </p:txBody>
      </p:sp>
      <p:sp>
        <p:nvSpPr>
          <p:cNvPr id="140292" name="Rectangle 4"/>
          <p:cNvSpPr>
            <a:spLocks noGrp="1" noChangeArrowheads="1"/>
          </p:cNvSpPr>
          <p:nvPr>
            <p:ph type="body" idx="4294967295"/>
          </p:nvPr>
        </p:nvSpPr>
        <p:spPr>
          <a:xfrm>
            <a:off x="519113" y="1600200"/>
            <a:ext cx="8229600" cy="4530725"/>
          </a:xfrm>
        </p:spPr>
        <p:txBody>
          <a:bodyPr/>
          <a:lstStyle/>
          <a:p>
            <a:pPr>
              <a:lnSpc>
                <a:spcPct val="90000"/>
              </a:lnSpc>
              <a:buFont typeface="Wingdings" pitchFamily="2" charset="2"/>
              <a:buNone/>
            </a:pPr>
            <a:r>
              <a:rPr lang="en-US" altLang="zh-CN" sz="2400" dirty="0" err="1" smtClean="0">
                <a:latin typeface="Times New Roman" pitchFamily="18" charset="0"/>
              </a:rPr>
              <a:t>Dijkstra</a:t>
            </a:r>
            <a:r>
              <a:rPr lang="zh-CN" altLang="en-US" sz="2400" dirty="0" smtClean="0">
                <a:latin typeface="Times New Roman" pitchFamily="18" charset="0"/>
              </a:rPr>
              <a:t>（</a:t>
            </a:r>
            <a:r>
              <a:rPr lang="en-US" altLang="zh-CN" sz="2400" i="1" dirty="0" smtClean="0">
                <a:latin typeface="Times New Roman" pitchFamily="18" charset="0"/>
              </a:rPr>
              <a:t>G,E,W</a:t>
            </a:r>
            <a:r>
              <a:rPr lang="zh-CN" altLang="en-US" sz="2400" dirty="0" smtClean="0">
                <a:latin typeface="Times New Roman" pitchFamily="18" charset="0"/>
              </a:rPr>
              <a:t>）</a:t>
            </a:r>
          </a:p>
          <a:p>
            <a:pPr>
              <a:lnSpc>
                <a:spcPct val="90000"/>
              </a:lnSpc>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1.   </a:t>
            </a:r>
            <a:r>
              <a:rPr lang="en-US" altLang="zh-CN" sz="2400" i="1" dirty="0" smtClean="0">
                <a:latin typeface="Times New Roman" pitchFamily="18" charset="0"/>
              </a:rPr>
              <a:t>S</a:t>
            </a:r>
            <a:r>
              <a:rPr lang="en-US" altLang="zh-CN" sz="2400" dirty="0" smtClean="0">
                <a:latin typeface="Times New Roman" pitchFamily="18" charset="0"/>
              </a:rPr>
              <a:t>={</a:t>
            </a:r>
            <a:r>
              <a:rPr lang="en-US" altLang="zh-CN" sz="2400" i="1" dirty="0" smtClean="0">
                <a:latin typeface="Times New Roman" pitchFamily="18" charset="0"/>
              </a:rPr>
              <a:t>s</a:t>
            </a:r>
            <a:r>
              <a:rPr lang="en-US" altLang="zh-CN" sz="2400" dirty="0" smtClean="0">
                <a:latin typeface="Times New Roman" pitchFamily="18" charset="0"/>
              </a:rPr>
              <a:t>};</a:t>
            </a:r>
            <a:r>
              <a:rPr lang="en-US" altLang="zh-CN" sz="2400" i="1" dirty="0" smtClean="0">
                <a:latin typeface="Times New Roman" pitchFamily="18" charset="0"/>
              </a:rPr>
              <a:t> dist</a:t>
            </a:r>
            <a:r>
              <a:rPr lang="en-US" altLang="zh-CN" sz="2400" dirty="0" smtClean="0">
                <a:latin typeface="Times New Roman" pitchFamily="18" charset="0"/>
              </a:rPr>
              <a:t>[</a:t>
            </a:r>
            <a:r>
              <a:rPr lang="en-US" altLang="zh-CN" sz="2400" i="1" dirty="0" smtClean="0">
                <a:latin typeface="Times New Roman" pitchFamily="18" charset="0"/>
              </a:rPr>
              <a:t>s</a:t>
            </a:r>
            <a:r>
              <a:rPr lang="en-US" altLang="zh-CN" sz="2400" dirty="0" smtClean="0">
                <a:latin typeface="Times New Roman" pitchFamily="18" charset="0"/>
              </a:rPr>
              <a:t>]</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0</a:t>
            </a:r>
          </a:p>
          <a:p>
            <a:pPr>
              <a:lnSpc>
                <a:spcPct val="90000"/>
              </a:lnSpc>
              <a:buFont typeface="Wingdings" pitchFamily="2" charset="2"/>
              <a:buNone/>
            </a:pPr>
            <a:r>
              <a:rPr lang="en-US" altLang="zh-CN" sz="2400" dirty="0" smtClean="0">
                <a:latin typeface="Times New Roman" pitchFamily="18" charset="0"/>
              </a:rPr>
              <a:t>     </a:t>
            </a:r>
            <a:r>
              <a:rPr lang="en-US" altLang="zh-CN" sz="2400" dirty="0" smtClean="0">
                <a:latin typeface="Times New Roman" pitchFamily="18" charset="0"/>
                <a:sym typeface="Symbol" pitchFamily="18" charset="2"/>
              </a:rPr>
              <a:t>2.   for  </a:t>
            </a:r>
            <a:r>
              <a:rPr lang="en-US" altLang="zh-CN" sz="2400" i="1" dirty="0" err="1" smtClean="0">
                <a:latin typeface="Times New Roman" pitchFamily="18" charset="0"/>
                <a:sym typeface="Symbol" pitchFamily="18" charset="2"/>
              </a:rPr>
              <a:t>i</a:t>
            </a:r>
            <a:r>
              <a:rPr lang="en-US" altLang="zh-CN" sz="2400" dirty="0" err="1" smtClean="0">
                <a:latin typeface="Times New Roman" pitchFamily="18" charset="0"/>
                <a:sym typeface="Symbol" pitchFamily="18" charset="2"/>
              </a:rPr>
              <a:t></a:t>
            </a:r>
            <a:r>
              <a:rPr lang="en-US" altLang="zh-CN" sz="2400" i="1" dirty="0" err="1" smtClean="0">
                <a:latin typeface="Times New Roman" pitchFamily="18" charset="0"/>
              </a:rPr>
              <a:t>V</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s</a:t>
            </a:r>
            <a:r>
              <a:rPr lang="en-US" altLang="zh-CN" sz="2400" dirty="0" smtClean="0">
                <a:latin typeface="Times New Roman" pitchFamily="18" charset="0"/>
              </a:rPr>
              <a:t>}  do</a:t>
            </a:r>
            <a:endParaRPr lang="en-US" altLang="zh-CN" sz="2400" dirty="0" smtClean="0">
              <a:latin typeface="Times New Roman" pitchFamily="18" charset="0"/>
              <a:sym typeface="Symbol" pitchFamily="18" charset="2"/>
            </a:endParaRPr>
          </a:p>
          <a:p>
            <a:pPr>
              <a:lnSpc>
                <a:spcPct val="90000"/>
              </a:lnSpc>
              <a:buFont typeface="Wingdings" pitchFamily="2" charset="2"/>
              <a:buNone/>
            </a:pPr>
            <a:r>
              <a:rPr lang="en-US" altLang="zh-CN" sz="2400" dirty="0" smtClean="0">
                <a:latin typeface="Times New Roman" pitchFamily="18" charset="0"/>
                <a:sym typeface="Symbol" pitchFamily="18" charset="2"/>
              </a:rPr>
              <a:t>     3.     </a:t>
            </a:r>
            <a:r>
              <a:rPr lang="en-US" altLang="zh-CN" sz="2400" i="1" dirty="0" smtClean="0">
                <a:solidFill>
                  <a:srgbClr val="00B0F0"/>
                </a:solidFill>
                <a:latin typeface="Times New Roman" pitchFamily="18" charset="0"/>
                <a:sym typeface="Symbol" pitchFamily="18" charset="2"/>
              </a:rPr>
              <a:t>dist</a:t>
            </a:r>
            <a:r>
              <a:rPr lang="en-US" altLang="zh-CN" sz="2400" dirty="0" smtClean="0">
                <a:solidFill>
                  <a:srgbClr val="00B0F0"/>
                </a:solidFill>
                <a:latin typeface="Times New Roman" pitchFamily="18" charset="0"/>
                <a:sym typeface="Symbol" pitchFamily="18" charset="2"/>
              </a:rPr>
              <a:t>[</a:t>
            </a:r>
            <a:r>
              <a:rPr lang="en-US" altLang="zh-CN" sz="2400" i="1" dirty="0" err="1" smtClean="0">
                <a:solidFill>
                  <a:srgbClr val="00B0F0"/>
                </a:solidFill>
                <a:latin typeface="Times New Roman" pitchFamily="18" charset="0"/>
                <a:sym typeface="Symbol" pitchFamily="18" charset="2"/>
              </a:rPr>
              <a:t>i</a:t>
            </a:r>
            <a:r>
              <a:rPr lang="en-US" altLang="zh-CN" sz="2400" dirty="0" smtClean="0">
                <a:solidFill>
                  <a:srgbClr val="00B0F0"/>
                </a:solidFill>
                <a:latin typeface="Times New Roman" pitchFamily="18" charset="0"/>
                <a:sym typeface="Symbol" pitchFamily="18" charset="2"/>
              </a:rPr>
              <a:t>]</a:t>
            </a:r>
            <a:r>
              <a:rPr lang="en-US" altLang="zh-CN" sz="2400" i="1" dirty="0" smtClean="0">
                <a:solidFill>
                  <a:srgbClr val="00B0F0"/>
                </a:solidFill>
                <a:latin typeface="Times New Roman" pitchFamily="18" charset="0"/>
              </a:rPr>
              <a:t>w</a:t>
            </a:r>
            <a:r>
              <a:rPr lang="en-US" altLang="zh-CN" sz="2400" dirty="0" smtClean="0">
                <a:solidFill>
                  <a:srgbClr val="00B0F0"/>
                </a:solidFill>
                <a:latin typeface="Times New Roman" pitchFamily="18" charset="0"/>
              </a:rPr>
              <a:t>(</a:t>
            </a:r>
            <a:r>
              <a:rPr lang="en-US" altLang="zh-CN" sz="2400" i="1" dirty="0" err="1" smtClean="0">
                <a:solidFill>
                  <a:srgbClr val="00B0F0"/>
                </a:solidFill>
                <a:latin typeface="Times New Roman" pitchFamily="18" charset="0"/>
              </a:rPr>
              <a:t>s</a:t>
            </a:r>
            <a:r>
              <a:rPr lang="en-US" altLang="zh-CN" sz="2400" dirty="0" err="1" smtClean="0">
                <a:solidFill>
                  <a:srgbClr val="00B0F0"/>
                </a:solidFill>
                <a:latin typeface="Times New Roman" pitchFamily="18" charset="0"/>
              </a:rPr>
              <a:t>,</a:t>
            </a:r>
            <a:r>
              <a:rPr lang="en-US" altLang="zh-CN" sz="2400" i="1" dirty="0" err="1" smtClean="0">
                <a:solidFill>
                  <a:srgbClr val="00B0F0"/>
                </a:solidFill>
                <a:latin typeface="Times New Roman" pitchFamily="18" charset="0"/>
              </a:rPr>
              <a:t>i</a:t>
            </a:r>
            <a:r>
              <a:rPr lang="en-US" altLang="zh-CN" sz="2400" dirty="0" smtClean="0">
                <a:solidFill>
                  <a:srgbClr val="00B0F0"/>
                </a:solidFill>
                <a:latin typeface="Times New Roman" pitchFamily="18" charset="0"/>
              </a:rPr>
              <a:t>)</a:t>
            </a:r>
            <a:r>
              <a:rPr lang="en-US" altLang="zh-CN" sz="2400" dirty="0" smtClean="0">
                <a:solidFill>
                  <a:srgbClr val="00B0F0"/>
                </a:solidFill>
                <a:latin typeface="Times New Roman" pitchFamily="18" charset="0"/>
                <a:sym typeface="Symbol" pitchFamily="18" charset="2"/>
              </a:rPr>
              <a:t>        // </a:t>
            </a:r>
            <a:r>
              <a:rPr lang="zh-CN" altLang="en-US" sz="2400" dirty="0" smtClean="0">
                <a:solidFill>
                  <a:srgbClr val="00B0F0"/>
                </a:solidFill>
                <a:latin typeface="Times New Roman" pitchFamily="18" charset="0"/>
                <a:sym typeface="Symbol" pitchFamily="18" charset="2"/>
              </a:rPr>
              <a:t>如果</a:t>
            </a:r>
            <a:r>
              <a:rPr lang="en-US" altLang="zh-CN" sz="2400" i="1" dirty="0" smtClean="0">
                <a:solidFill>
                  <a:srgbClr val="00B0F0"/>
                </a:solidFill>
                <a:latin typeface="Times New Roman" pitchFamily="18" charset="0"/>
                <a:sym typeface="Symbol" pitchFamily="18" charset="2"/>
              </a:rPr>
              <a:t>s </a:t>
            </a:r>
            <a:r>
              <a:rPr lang="zh-CN" altLang="en-US" sz="2400" dirty="0" smtClean="0">
                <a:solidFill>
                  <a:srgbClr val="00B0F0"/>
                </a:solidFill>
                <a:latin typeface="Times New Roman" pitchFamily="18" charset="0"/>
                <a:sym typeface="Symbol" pitchFamily="18" charset="2"/>
              </a:rPr>
              <a:t>到 </a:t>
            </a:r>
            <a:r>
              <a:rPr lang="en-US" altLang="zh-CN" sz="2400" i="1" dirty="0" err="1" smtClean="0">
                <a:solidFill>
                  <a:srgbClr val="00B0F0"/>
                </a:solidFill>
                <a:latin typeface="Times New Roman" pitchFamily="18" charset="0"/>
                <a:sym typeface="Symbol" pitchFamily="18" charset="2"/>
              </a:rPr>
              <a:t>i</a:t>
            </a:r>
            <a:r>
              <a:rPr lang="en-US" altLang="zh-CN" sz="2400" i="1" dirty="0" smtClean="0">
                <a:solidFill>
                  <a:srgbClr val="00B0F0"/>
                </a:solidFill>
                <a:latin typeface="Times New Roman" pitchFamily="18" charset="0"/>
                <a:sym typeface="Symbol" pitchFamily="18" charset="2"/>
              </a:rPr>
              <a:t> </a:t>
            </a:r>
            <a:r>
              <a:rPr lang="zh-CN" altLang="en-US" sz="2400" dirty="0" smtClean="0">
                <a:solidFill>
                  <a:srgbClr val="00B0F0"/>
                </a:solidFill>
                <a:latin typeface="Times New Roman" pitchFamily="18" charset="0"/>
                <a:sym typeface="Symbol" pitchFamily="18" charset="2"/>
              </a:rPr>
              <a:t>没有边</a:t>
            </a:r>
            <a:r>
              <a:rPr lang="en-US" altLang="zh-CN" sz="2400" dirty="0" smtClean="0">
                <a:solidFill>
                  <a:srgbClr val="00B0F0"/>
                </a:solidFill>
                <a:latin typeface="Times New Roman" pitchFamily="18" charset="0"/>
                <a:sym typeface="Symbol" pitchFamily="18" charset="2"/>
              </a:rPr>
              <a:t>,  </a:t>
            </a:r>
            <a:r>
              <a:rPr lang="en-US" altLang="zh-CN" sz="2400" i="1" dirty="0" smtClean="0">
                <a:solidFill>
                  <a:srgbClr val="00B0F0"/>
                </a:solidFill>
                <a:latin typeface="Times New Roman" pitchFamily="18" charset="0"/>
                <a:sym typeface="Symbol" pitchFamily="18" charset="2"/>
              </a:rPr>
              <a:t>w</a:t>
            </a:r>
            <a:r>
              <a:rPr lang="en-US" altLang="zh-CN" sz="2400" dirty="0" smtClean="0">
                <a:solidFill>
                  <a:srgbClr val="00B0F0"/>
                </a:solidFill>
                <a:latin typeface="Times New Roman" pitchFamily="18" charset="0"/>
                <a:sym typeface="Symbol" pitchFamily="18" charset="2"/>
              </a:rPr>
              <a:t>(</a:t>
            </a:r>
            <a:r>
              <a:rPr lang="en-US" altLang="zh-CN" sz="2400" i="1" dirty="0" err="1" smtClean="0">
                <a:solidFill>
                  <a:srgbClr val="00B0F0"/>
                </a:solidFill>
                <a:latin typeface="Times New Roman" pitchFamily="18" charset="0"/>
                <a:sym typeface="Symbol" pitchFamily="18" charset="2"/>
              </a:rPr>
              <a:t>s,i</a:t>
            </a:r>
            <a:r>
              <a:rPr lang="en-US" altLang="zh-CN" sz="2400" dirty="0" smtClean="0">
                <a:solidFill>
                  <a:srgbClr val="00B0F0"/>
                </a:solidFill>
                <a:latin typeface="Times New Roman" pitchFamily="18" charset="0"/>
                <a:sym typeface="Symbol" pitchFamily="18" charset="2"/>
              </a:rPr>
              <a:t>)=</a:t>
            </a:r>
          </a:p>
          <a:p>
            <a:pPr>
              <a:lnSpc>
                <a:spcPct val="90000"/>
              </a:lnSpc>
              <a:buFont typeface="Wingdings" pitchFamily="2" charset="2"/>
              <a:buNone/>
            </a:pPr>
            <a:r>
              <a:rPr lang="en-US" altLang="zh-CN" sz="2400" dirty="0" smtClean="0">
                <a:latin typeface="Times New Roman" pitchFamily="18" charset="0"/>
                <a:sym typeface="Symbol" pitchFamily="18" charset="2"/>
              </a:rPr>
              <a:t>     4.  while  </a:t>
            </a:r>
            <a:r>
              <a:rPr lang="en-US" altLang="zh-CN" sz="2400" i="1" dirty="0" smtClean="0">
                <a:latin typeface="Times New Roman" pitchFamily="18" charset="0"/>
                <a:sym typeface="Symbol" pitchFamily="18" charset="2"/>
              </a:rPr>
              <a:t>V</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sym typeface="Symbol" pitchFamily="18" charset="2"/>
              </a:rPr>
              <a:t>S</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do</a:t>
            </a:r>
            <a:endParaRPr lang="en-US" altLang="zh-CN" sz="2400" dirty="0" smtClean="0">
              <a:latin typeface="Times New Roman" pitchFamily="18" charset="0"/>
              <a:sym typeface="Symbol" pitchFamily="18" charset="2"/>
            </a:endParaRPr>
          </a:p>
          <a:p>
            <a:pPr>
              <a:lnSpc>
                <a:spcPct val="90000"/>
              </a:lnSpc>
              <a:buFont typeface="Wingdings" pitchFamily="2" charset="2"/>
              <a:buNone/>
            </a:pPr>
            <a:r>
              <a:rPr lang="en-US" altLang="zh-CN" sz="2400" dirty="0" smtClean="0">
                <a:latin typeface="Times New Roman" pitchFamily="18" charset="0"/>
                <a:sym typeface="Symbol" pitchFamily="18" charset="2"/>
              </a:rPr>
              <a:t>     5.     </a:t>
            </a:r>
            <a:r>
              <a:rPr lang="zh-CN" altLang="en-US" sz="2400" dirty="0" smtClean="0">
                <a:latin typeface="Times New Roman" pitchFamily="18" charset="0"/>
                <a:sym typeface="Symbol" pitchFamily="18" charset="2"/>
              </a:rPr>
              <a:t>从</a:t>
            </a:r>
            <a:r>
              <a:rPr lang="en-US" altLang="zh-CN" sz="2400" i="1" dirty="0" smtClean="0">
                <a:latin typeface="Times New Roman" pitchFamily="18" charset="0"/>
                <a:sym typeface="Symbol" pitchFamily="18" charset="2"/>
              </a:rPr>
              <a:t>V</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sym typeface="Symbol" pitchFamily="18" charset="2"/>
              </a:rPr>
              <a:t>S</a:t>
            </a:r>
            <a:r>
              <a:rPr lang="zh-CN" altLang="en-US" sz="2400" dirty="0" smtClean="0">
                <a:latin typeface="Times New Roman" pitchFamily="18" charset="0"/>
                <a:sym typeface="Symbol" pitchFamily="18" charset="2"/>
              </a:rPr>
              <a:t>中取出相对</a:t>
            </a:r>
            <a:r>
              <a:rPr lang="en-US" altLang="zh-CN" sz="2400" i="1" dirty="0" smtClean="0">
                <a:latin typeface="Times New Roman" pitchFamily="18" charset="0"/>
                <a:sym typeface="Symbol" pitchFamily="18" charset="2"/>
              </a:rPr>
              <a:t>S</a:t>
            </a:r>
            <a:r>
              <a:rPr lang="zh-CN" altLang="en-US" sz="2400" dirty="0" smtClean="0">
                <a:latin typeface="Times New Roman" pitchFamily="18" charset="0"/>
                <a:sym typeface="Symbol" pitchFamily="18" charset="2"/>
              </a:rPr>
              <a:t>具有最短路径的顶点 </a:t>
            </a:r>
            <a:r>
              <a:rPr lang="en-US" altLang="zh-CN" sz="2400" i="1" dirty="0" smtClean="0">
                <a:latin typeface="Times New Roman" pitchFamily="18" charset="0"/>
                <a:sym typeface="Symbol" pitchFamily="18" charset="2"/>
              </a:rPr>
              <a:t>j</a:t>
            </a:r>
          </a:p>
          <a:p>
            <a:pPr>
              <a:lnSpc>
                <a:spcPct val="90000"/>
              </a:lnSpc>
              <a:buFont typeface="Wingdings" pitchFamily="2" charset="2"/>
              <a:buNone/>
            </a:pPr>
            <a:r>
              <a:rPr lang="en-US" altLang="zh-CN" sz="2400" dirty="0" smtClean="0">
                <a:latin typeface="Times New Roman" pitchFamily="18" charset="0"/>
                <a:sym typeface="Symbol" pitchFamily="18" charset="2"/>
              </a:rPr>
              <a:t>     6.      </a:t>
            </a:r>
            <a:r>
              <a:rPr lang="en-US" altLang="zh-CN" sz="2400" i="1" dirty="0" smtClean="0">
                <a:latin typeface="Times New Roman" pitchFamily="18" charset="0"/>
                <a:sym typeface="Symbol" pitchFamily="18" charset="2"/>
              </a:rPr>
              <a:t>S</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S</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a:t>
            </a:r>
            <a:r>
              <a:rPr lang="en-US" altLang="zh-CN" sz="2400" i="1" dirty="0" smtClean="0">
                <a:latin typeface="Times New Roman" pitchFamily="18" charset="0"/>
              </a:rPr>
              <a:t>j</a:t>
            </a:r>
            <a:r>
              <a:rPr lang="en-US" altLang="zh-CN" sz="2400" dirty="0" smtClean="0">
                <a:latin typeface="Times New Roman" pitchFamily="18" charset="0"/>
              </a:rPr>
              <a:t>};</a:t>
            </a:r>
            <a:endParaRPr lang="en-US" altLang="zh-CN" sz="2400" dirty="0" smtClean="0">
              <a:latin typeface="Times New Roman" pitchFamily="18" charset="0"/>
              <a:sym typeface="Symbol" pitchFamily="18" charset="2"/>
            </a:endParaRPr>
          </a:p>
          <a:p>
            <a:pPr>
              <a:lnSpc>
                <a:spcPct val="90000"/>
              </a:lnSpc>
              <a:buFont typeface="Wingdings" pitchFamily="2" charset="2"/>
              <a:buNone/>
            </a:pPr>
            <a:r>
              <a:rPr lang="en-US" altLang="zh-CN" sz="2400" dirty="0" smtClean="0">
                <a:latin typeface="Times New Roman" pitchFamily="18" charset="0"/>
                <a:sym typeface="Symbol" pitchFamily="18" charset="2"/>
              </a:rPr>
              <a:t>     7.      for  </a:t>
            </a:r>
            <a:r>
              <a:rPr lang="en-US" altLang="zh-CN" sz="2400" i="1" dirty="0" err="1" smtClean="0">
                <a:latin typeface="Times New Roman" pitchFamily="18" charset="0"/>
                <a:sym typeface="Symbol" pitchFamily="18" charset="2"/>
              </a:rPr>
              <a:t>i</a:t>
            </a:r>
            <a:r>
              <a:rPr lang="en-US" altLang="zh-CN" sz="2400" dirty="0" err="1" smtClean="0">
                <a:latin typeface="Times New Roman" pitchFamily="18" charset="0"/>
                <a:sym typeface="Symbol" pitchFamily="18" charset="2"/>
              </a:rPr>
              <a:t></a:t>
            </a:r>
            <a:r>
              <a:rPr lang="en-US" altLang="zh-CN" sz="2400" i="1" dirty="0" err="1" smtClean="0">
                <a:latin typeface="Times New Roman" pitchFamily="18" charset="0"/>
              </a:rPr>
              <a:t>V</a:t>
            </a:r>
            <a:r>
              <a:rPr lang="en-US" altLang="zh-CN" sz="2400" dirty="0" err="1" smtClean="0">
                <a:latin typeface="Times New Roman" pitchFamily="18" charset="0"/>
                <a:sym typeface="Symbol" pitchFamily="18" charset="2"/>
              </a:rPr>
              <a:t></a:t>
            </a:r>
            <a:r>
              <a:rPr lang="en-US" altLang="zh-CN" sz="2400" i="1" dirty="0" err="1" smtClean="0">
                <a:latin typeface="Times New Roman" pitchFamily="18" charset="0"/>
              </a:rPr>
              <a:t>S</a:t>
            </a:r>
            <a:r>
              <a:rPr lang="en-US" altLang="zh-CN" sz="2400" i="1" dirty="0" smtClean="0">
                <a:latin typeface="Times New Roman" pitchFamily="18" charset="0"/>
              </a:rPr>
              <a:t> </a:t>
            </a:r>
            <a:r>
              <a:rPr lang="en-US" altLang="zh-CN" sz="2400" dirty="0" smtClean="0">
                <a:latin typeface="Times New Roman" pitchFamily="18" charset="0"/>
              </a:rPr>
              <a:t> do</a:t>
            </a:r>
            <a:endParaRPr lang="en-US" altLang="zh-CN" sz="2400" dirty="0" smtClean="0">
              <a:latin typeface="Times New Roman" pitchFamily="18" charset="0"/>
              <a:sym typeface="Symbol" pitchFamily="18" charset="2"/>
            </a:endParaRPr>
          </a:p>
          <a:p>
            <a:pPr>
              <a:lnSpc>
                <a:spcPct val="90000"/>
              </a:lnSpc>
              <a:buFont typeface="Wingdings" pitchFamily="2" charset="2"/>
              <a:buNone/>
            </a:pPr>
            <a:r>
              <a:rPr lang="en-US" altLang="zh-CN" sz="2400" dirty="0" smtClean="0">
                <a:latin typeface="Times New Roman" pitchFamily="18" charset="0"/>
                <a:sym typeface="Symbol" pitchFamily="18" charset="2"/>
              </a:rPr>
              <a:t>     8.          </a:t>
            </a:r>
            <a:r>
              <a:rPr lang="en-US" altLang="zh-CN" sz="2400" i="1" dirty="0" smtClean="0">
                <a:latin typeface="Times New Roman" pitchFamily="18" charset="0"/>
                <a:sym typeface="Symbol" pitchFamily="18" charset="2"/>
              </a:rPr>
              <a:t>dist</a:t>
            </a:r>
            <a:r>
              <a:rPr lang="en-US" altLang="zh-CN" sz="2400" dirty="0" smtClean="0">
                <a:latin typeface="Times New Roman" pitchFamily="18" charset="0"/>
                <a:sym typeface="Symbol" pitchFamily="18" charset="2"/>
              </a:rPr>
              <a:t>[</a:t>
            </a:r>
            <a:r>
              <a:rPr lang="en-US" altLang="zh-CN" sz="2400" i="1" dirty="0" err="1" smtClean="0">
                <a:latin typeface="Times New Roman" pitchFamily="18" charset="0"/>
                <a:sym typeface="Symbol" pitchFamily="18" charset="2"/>
              </a:rPr>
              <a:t>i</a:t>
            </a:r>
            <a:r>
              <a:rPr lang="en-US" altLang="zh-CN" sz="2400" dirty="0" smtClean="0">
                <a:latin typeface="Times New Roman" pitchFamily="18" charset="0"/>
                <a:sym typeface="Symbol" pitchFamily="18" charset="2"/>
              </a:rPr>
              <a:t>]</a:t>
            </a:r>
            <a:r>
              <a:rPr lang="en-US" altLang="zh-CN" sz="2400" dirty="0" smtClean="0">
                <a:solidFill>
                  <a:srgbClr val="06CA0F"/>
                </a:solidFill>
                <a:latin typeface="Times New Roman" pitchFamily="18" charset="0"/>
              </a:rPr>
              <a:t>min{ </a:t>
            </a:r>
            <a:r>
              <a:rPr lang="en-US" altLang="zh-CN" sz="2400" i="1" dirty="0" smtClean="0">
                <a:solidFill>
                  <a:srgbClr val="06CA0F"/>
                </a:solidFill>
                <a:latin typeface="Times New Roman" pitchFamily="18" charset="0"/>
              </a:rPr>
              <a:t>dist</a:t>
            </a:r>
            <a:r>
              <a:rPr lang="en-US" altLang="zh-CN" sz="2400" dirty="0" smtClean="0">
                <a:solidFill>
                  <a:srgbClr val="06CA0F"/>
                </a:solidFill>
                <a:latin typeface="Times New Roman" pitchFamily="18" charset="0"/>
              </a:rPr>
              <a:t>[</a:t>
            </a:r>
            <a:r>
              <a:rPr lang="en-US" altLang="zh-CN" sz="2400" i="1" dirty="0" err="1" smtClean="0">
                <a:solidFill>
                  <a:srgbClr val="06CA0F"/>
                </a:solidFill>
                <a:latin typeface="Times New Roman" pitchFamily="18" charset="0"/>
              </a:rPr>
              <a:t>i</a:t>
            </a:r>
            <a:r>
              <a:rPr lang="en-US" altLang="zh-CN" sz="2400" dirty="0" smtClean="0">
                <a:solidFill>
                  <a:srgbClr val="06CA0F"/>
                </a:solidFill>
                <a:latin typeface="Times New Roman" pitchFamily="18" charset="0"/>
              </a:rPr>
              <a:t>], </a:t>
            </a:r>
            <a:r>
              <a:rPr lang="en-US" altLang="zh-CN" sz="2400" i="1" dirty="0" smtClean="0">
                <a:solidFill>
                  <a:srgbClr val="06CA0F"/>
                </a:solidFill>
                <a:latin typeface="Times New Roman" pitchFamily="18" charset="0"/>
              </a:rPr>
              <a:t>dist</a:t>
            </a:r>
            <a:r>
              <a:rPr lang="en-US" altLang="zh-CN" sz="2400" dirty="0" smtClean="0">
                <a:solidFill>
                  <a:srgbClr val="06CA0F"/>
                </a:solidFill>
                <a:latin typeface="Times New Roman" pitchFamily="18" charset="0"/>
              </a:rPr>
              <a:t>[</a:t>
            </a:r>
            <a:r>
              <a:rPr lang="en-US" altLang="zh-CN" sz="2400" i="1" dirty="0" smtClean="0">
                <a:solidFill>
                  <a:srgbClr val="06CA0F"/>
                </a:solidFill>
                <a:latin typeface="Times New Roman" pitchFamily="18" charset="0"/>
              </a:rPr>
              <a:t>j</a:t>
            </a:r>
            <a:r>
              <a:rPr lang="en-US" altLang="zh-CN" sz="2400" dirty="0" smtClean="0">
                <a:solidFill>
                  <a:srgbClr val="06CA0F"/>
                </a:solidFill>
                <a:latin typeface="Times New Roman" pitchFamily="18" charset="0"/>
              </a:rPr>
              <a:t>]+</a:t>
            </a:r>
            <a:r>
              <a:rPr lang="en-US" altLang="zh-CN" sz="2400" i="1" dirty="0" smtClean="0">
                <a:solidFill>
                  <a:srgbClr val="06CA0F"/>
                </a:solidFill>
                <a:latin typeface="Times New Roman" pitchFamily="18" charset="0"/>
              </a:rPr>
              <a:t>w</a:t>
            </a:r>
            <a:r>
              <a:rPr lang="en-US" altLang="zh-CN" sz="2400" dirty="0" smtClean="0">
                <a:solidFill>
                  <a:srgbClr val="06CA0F"/>
                </a:solidFill>
                <a:latin typeface="Times New Roman" pitchFamily="18" charset="0"/>
              </a:rPr>
              <a:t>(</a:t>
            </a:r>
            <a:r>
              <a:rPr lang="en-US" altLang="zh-CN" sz="2400" i="1" dirty="0" err="1" smtClean="0">
                <a:solidFill>
                  <a:srgbClr val="06CA0F"/>
                </a:solidFill>
                <a:latin typeface="Times New Roman" pitchFamily="18" charset="0"/>
              </a:rPr>
              <a:t>j,i</a:t>
            </a:r>
            <a:r>
              <a:rPr lang="en-US" altLang="zh-CN" sz="2400" dirty="0" smtClean="0">
                <a:solidFill>
                  <a:srgbClr val="06CA0F"/>
                </a:solidFill>
                <a:latin typeface="Times New Roman" pitchFamily="18" charset="0"/>
              </a:rPr>
              <a:t>) }</a:t>
            </a:r>
          </a:p>
          <a:p>
            <a:pPr>
              <a:lnSpc>
                <a:spcPct val="90000"/>
              </a:lnSpc>
              <a:buFont typeface="Wingdings" pitchFamily="2" charset="2"/>
              <a:buNone/>
            </a:pPr>
            <a:endParaRPr lang="zh-CN" altLang="en-US" sz="2400" dirty="0" smtClean="0">
              <a:latin typeface="Times New Roman"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6"/>
          <p:cNvSpPr>
            <a:spLocks noGrp="1" noChangeArrowheads="1"/>
          </p:cNvSpPr>
          <p:nvPr>
            <p:ph type="sldNum" sz="quarter" idx="12"/>
          </p:nvPr>
        </p:nvSpPr>
        <p:spPr>
          <a:xfrm>
            <a:off x="6938994" y="6027741"/>
            <a:ext cx="2133600" cy="457200"/>
          </a:xfrm>
          <a:ln/>
        </p:spPr>
        <p:txBody>
          <a:bodyPr/>
          <a:lstStyle/>
          <a:p>
            <a:pPr>
              <a:defRPr/>
            </a:pPr>
            <a:fld id="{8FABFA6D-06F1-42DE-996F-C5CFD4A0DBF6}" type="slidenum">
              <a:rPr lang="en-US" altLang="zh-CN"/>
              <a:pPr>
                <a:defRPr/>
              </a:pPr>
              <a:t>97</a:t>
            </a:fld>
            <a:endParaRPr lang="en-US" altLang="zh-CN"/>
          </a:p>
        </p:txBody>
      </p:sp>
      <p:sp>
        <p:nvSpPr>
          <p:cNvPr id="142338" name="Text Box 2"/>
          <p:cNvSpPr txBox="1">
            <a:spLocks noChangeArrowheads="1"/>
          </p:cNvSpPr>
          <p:nvPr/>
        </p:nvSpPr>
        <p:spPr bwMode="auto">
          <a:xfrm>
            <a:off x="611188" y="1692275"/>
            <a:ext cx="6277681" cy="4524315"/>
          </a:xfrm>
          <a:prstGeom prst="rect">
            <a:avLst/>
          </a:prstGeom>
          <a:noFill/>
          <a:ln w="9525">
            <a:noFill/>
            <a:miter lim="800000"/>
            <a:headEnd/>
            <a:tailEnd/>
          </a:ln>
          <a:effectLst/>
        </p:spPr>
        <p:txBody>
          <a:bodyPr wrap="none">
            <a:spAutoFit/>
          </a:bodyPr>
          <a:lstStyle/>
          <a:p>
            <a:r>
              <a:rPr lang="en-US" altLang="zh-CN" sz="2400" b="1" i="1" dirty="0">
                <a:latin typeface="Times New Roman" pitchFamily="18" charset="0"/>
              </a:rPr>
              <a:t>S</a:t>
            </a:r>
            <a:r>
              <a:rPr lang="en-US" altLang="zh-CN" sz="2400" b="1" dirty="0">
                <a:latin typeface="Times New Roman" pitchFamily="18" charset="0"/>
              </a:rPr>
              <a:t>={1}, </a:t>
            </a:r>
          </a:p>
          <a:p>
            <a:r>
              <a:rPr lang="en-US" altLang="zh-CN" sz="2400" b="1" dirty="0">
                <a:latin typeface="Times New Roman" pitchFamily="18" charset="0"/>
              </a:rPr>
              <a:t> </a:t>
            </a:r>
            <a:r>
              <a:rPr lang="zh-CN" altLang="en-US" sz="2400" b="1" dirty="0">
                <a:latin typeface="Times New Roman" pitchFamily="18" charset="0"/>
              </a:rPr>
              <a:t>从 </a:t>
            </a:r>
            <a:r>
              <a:rPr lang="en-US" altLang="zh-CN" sz="2400" b="1" dirty="0">
                <a:latin typeface="Times New Roman" pitchFamily="18" charset="0"/>
              </a:rPr>
              <a:t>1 </a:t>
            </a:r>
            <a:r>
              <a:rPr lang="zh-CN" altLang="en-US" sz="2400" b="1" dirty="0">
                <a:latin typeface="Times New Roman" pitchFamily="18" charset="0"/>
              </a:rPr>
              <a:t>到 </a:t>
            </a:r>
            <a:r>
              <a:rPr lang="en-US" altLang="zh-CN" sz="2400" b="1" dirty="0">
                <a:latin typeface="Times New Roman" pitchFamily="18" charset="0"/>
              </a:rPr>
              <a:t>2 </a:t>
            </a:r>
            <a:r>
              <a:rPr lang="zh-CN" altLang="en-US" sz="2400" b="1" dirty="0">
                <a:latin typeface="Times New Roman" pitchFamily="18" charset="0"/>
              </a:rPr>
              <a:t>相对 </a:t>
            </a:r>
            <a:r>
              <a:rPr lang="en-US" altLang="zh-CN" sz="2400" b="1" i="1" dirty="0">
                <a:latin typeface="Times New Roman" pitchFamily="18" charset="0"/>
              </a:rPr>
              <a:t>S </a:t>
            </a:r>
            <a:r>
              <a:rPr lang="zh-CN" altLang="en-US" sz="2400" b="1" dirty="0">
                <a:latin typeface="Times New Roman" pitchFamily="18" charset="0"/>
              </a:rPr>
              <a:t>的最短路径：</a:t>
            </a:r>
          </a:p>
          <a:p>
            <a:r>
              <a:rPr lang="zh-CN" altLang="en-US" sz="2400" b="1" dirty="0">
                <a:latin typeface="Times New Roman" pitchFamily="18" charset="0"/>
              </a:rPr>
              <a:t>      </a:t>
            </a:r>
            <a:r>
              <a:rPr lang="en-US" altLang="zh-CN" sz="2400" b="1" dirty="0">
                <a:latin typeface="Times New Roman" pitchFamily="18" charset="0"/>
              </a:rPr>
              <a:t>1-2</a:t>
            </a:r>
            <a:r>
              <a:rPr lang="zh-CN" altLang="en-US" sz="2400" b="1" dirty="0">
                <a:latin typeface="Times New Roman" pitchFamily="18" charset="0"/>
              </a:rPr>
              <a:t>，</a:t>
            </a:r>
            <a:r>
              <a:rPr lang="en-US" altLang="zh-CN" sz="2400" b="1" i="1" dirty="0">
                <a:latin typeface="Times New Roman" pitchFamily="18" charset="0"/>
              </a:rPr>
              <a:t>dist</a:t>
            </a:r>
            <a:r>
              <a:rPr lang="en-US" altLang="zh-CN" sz="2400" b="1" dirty="0">
                <a:latin typeface="Times New Roman" pitchFamily="18" charset="0"/>
              </a:rPr>
              <a:t>[2]=</a:t>
            </a:r>
            <a:r>
              <a:rPr lang="en-US" altLang="zh-CN" sz="2400" b="1" dirty="0" smtClean="0">
                <a:latin typeface="Times New Roman" pitchFamily="18" charset="0"/>
              </a:rPr>
              <a:t>10</a:t>
            </a:r>
            <a:endParaRPr lang="en-US" altLang="zh-CN" sz="2400" b="1" dirty="0">
              <a:solidFill>
                <a:srgbClr val="00B0F0"/>
              </a:solidFill>
              <a:latin typeface="Times New Roman" pitchFamily="18" charset="0"/>
            </a:endParaRPr>
          </a:p>
          <a:p>
            <a:r>
              <a:rPr lang="en-US" altLang="zh-CN" sz="2400" b="1" dirty="0">
                <a:latin typeface="Times New Roman" pitchFamily="18" charset="0"/>
              </a:rPr>
              <a:t> </a:t>
            </a:r>
            <a:r>
              <a:rPr lang="zh-CN" altLang="en-US" sz="2400" b="1" dirty="0">
                <a:latin typeface="Times New Roman" pitchFamily="18" charset="0"/>
              </a:rPr>
              <a:t>从 </a:t>
            </a:r>
            <a:r>
              <a:rPr lang="en-US" altLang="zh-CN" sz="2400" b="1" dirty="0">
                <a:latin typeface="Times New Roman" pitchFamily="18" charset="0"/>
              </a:rPr>
              <a:t>1 </a:t>
            </a:r>
            <a:r>
              <a:rPr lang="zh-CN" altLang="en-US" sz="2400" b="1" dirty="0">
                <a:latin typeface="Times New Roman" pitchFamily="18" charset="0"/>
              </a:rPr>
              <a:t>到 </a:t>
            </a:r>
            <a:r>
              <a:rPr lang="en-US" altLang="zh-CN" sz="2400" b="1" dirty="0">
                <a:latin typeface="Times New Roman" pitchFamily="18" charset="0"/>
              </a:rPr>
              <a:t>3 </a:t>
            </a:r>
            <a:r>
              <a:rPr lang="zh-CN" altLang="en-US" sz="2400" b="1" dirty="0">
                <a:latin typeface="Times New Roman" pitchFamily="18" charset="0"/>
              </a:rPr>
              <a:t>相对 </a:t>
            </a:r>
            <a:r>
              <a:rPr lang="en-US" altLang="zh-CN" sz="2400" b="1" i="1" dirty="0">
                <a:latin typeface="Times New Roman" pitchFamily="18" charset="0"/>
              </a:rPr>
              <a:t>S </a:t>
            </a:r>
            <a:r>
              <a:rPr lang="zh-CN" altLang="en-US" sz="2400" b="1" dirty="0">
                <a:latin typeface="Times New Roman" pitchFamily="18" charset="0"/>
              </a:rPr>
              <a:t>的最短</a:t>
            </a:r>
            <a:r>
              <a:rPr lang="zh-CN" altLang="en-US" sz="2400" b="1" dirty="0" smtClean="0">
                <a:latin typeface="Times New Roman" pitchFamily="18" charset="0"/>
              </a:rPr>
              <a:t>路径无</a:t>
            </a:r>
            <a:r>
              <a:rPr lang="en-US" altLang="zh-CN" sz="2400" b="1" dirty="0" smtClean="0">
                <a:solidFill>
                  <a:srgbClr val="00B0F0"/>
                </a:solidFill>
                <a:latin typeface="Times New Roman" pitchFamily="18" charset="0"/>
              </a:rPr>
              <a:t>dist[3]=</a:t>
            </a:r>
            <a:r>
              <a:rPr lang="en-US" altLang="zh-CN" sz="2400" dirty="0" smtClean="0">
                <a:solidFill>
                  <a:srgbClr val="00B0F0"/>
                </a:solidFill>
                <a:latin typeface="Times New Roman" pitchFamily="18" charset="0"/>
                <a:sym typeface="Symbol" pitchFamily="18" charset="2"/>
              </a:rPr>
              <a:t></a:t>
            </a:r>
            <a:endParaRPr lang="zh-CN" altLang="en-US" sz="2400" b="1" dirty="0">
              <a:latin typeface="Times New Roman" pitchFamily="18" charset="0"/>
            </a:endParaRPr>
          </a:p>
          <a:p>
            <a:r>
              <a:rPr lang="zh-CN" altLang="en-US" sz="2400" b="1" dirty="0">
                <a:latin typeface="Times New Roman" pitchFamily="18" charset="0"/>
              </a:rPr>
              <a:t> 从 </a:t>
            </a:r>
            <a:r>
              <a:rPr lang="en-US" altLang="zh-CN" sz="2400" b="1" dirty="0">
                <a:latin typeface="Times New Roman" pitchFamily="18" charset="0"/>
              </a:rPr>
              <a:t>1 </a:t>
            </a:r>
            <a:r>
              <a:rPr lang="zh-CN" altLang="en-US" sz="2400" b="1" dirty="0">
                <a:latin typeface="Times New Roman" pitchFamily="18" charset="0"/>
              </a:rPr>
              <a:t>到 </a:t>
            </a:r>
            <a:r>
              <a:rPr lang="en-US" altLang="zh-CN" sz="2400" b="1" dirty="0">
                <a:latin typeface="Times New Roman" pitchFamily="18" charset="0"/>
              </a:rPr>
              <a:t>4 </a:t>
            </a:r>
            <a:r>
              <a:rPr lang="zh-CN" altLang="en-US" sz="2400" b="1" dirty="0">
                <a:latin typeface="Times New Roman" pitchFamily="18" charset="0"/>
              </a:rPr>
              <a:t>相对 </a:t>
            </a:r>
            <a:r>
              <a:rPr lang="en-US" altLang="zh-CN" sz="2400" b="1" i="1" dirty="0">
                <a:latin typeface="Times New Roman" pitchFamily="18" charset="0"/>
              </a:rPr>
              <a:t>S </a:t>
            </a:r>
            <a:r>
              <a:rPr lang="zh-CN" altLang="en-US" sz="2400" b="1" dirty="0">
                <a:latin typeface="Times New Roman" pitchFamily="18" charset="0"/>
              </a:rPr>
              <a:t>的最短路径：</a:t>
            </a:r>
          </a:p>
          <a:p>
            <a:r>
              <a:rPr lang="zh-CN" altLang="en-US" sz="2400" b="1" dirty="0">
                <a:latin typeface="Times New Roman" pitchFamily="18" charset="0"/>
              </a:rPr>
              <a:t>      </a:t>
            </a:r>
            <a:r>
              <a:rPr lang="en-US" altLang="zh-CN" sz="2400" b="1" dirty="0">
                <a:latin typeface="Times New Roman" pitchFamily="18" charset="0"/>
              </a:rPr>
              <a:t>1-4</a:t>
            </a:r>
            <a:r>
              <a:rPr lang="zh-CN" altLang="en-US" sz="2400" b="1" dirty="0">
                <a:latin typeface="Times New Roman" pitchFamily="18" charset="0"/>
              </a:rPr>
              <a:t>，</a:t>
            </a:r>
            <a:r>
              <a:rPr lang="en-US" altLang="zh-CN" sz="2400" b="1" i="1" dirty="0">
                <a:latin typeface="Times New Roman" pitchFamily="18" charset="0"/>
              </a:rPr>
              <a:t>dist</a:t>
            </a:r>
            <a:r>
              <a:rPr lang="en-US" altLang="zh-CN" sz="2400" b="1" dirty="0">
                <a:latin typeface="Times New Roman" pitchFamily="18" charset="0"/>
              </a:rPr>
              <a:t>[4]=30</a:t>
            </a:r>
          </a:p>
          <a:p>
            <a:r>
              <a:rPr lang="en-US" altLang="zh-CN" sz="2400" b="1" dirty="0">
                <a:latin typeface="Times New Roman" pitchFamily="18" charset="0"/>
              </a:rPr>
              <a:t> </a:t>
            </a:r>
            <a:r>
              <a:rPr lang="zh-CN" altLang="en-US" sz="2400" b="1" dirty="0">
                <a:latin typeface="Times New Roman" pitchFamily="18" charset="0"/>
              </a:rPr>
              <a:t>从 </a:t>
            </a:r>
            <a:r>
              <a:rPr lang="en-US" altLang="zh-CN" sz="2400" b="1" dirty="0">
                <a:latin typeface="Times New Roman" pitchFamily="18" charset="0"/>
              </a:rPr>
              <a:t>1 </a:t>
            </a:r>
            <a:r>
              <a:rPr lang="zh-CN" altLang="en-US" sz="2400" b="1" dirty="0">
                <a:latin typeface="Times New Roman" pitchFamily="18" charset="0"/>
              </a:rPr>
              <a:t>到 </a:t>
            </a:r>
            <a:r>
              <a:rPr lang="en-US" altLang="zh-CN" sz="2400" b="1" dirty="0">
                <a:latin typeface="Times New Roman" pitchFamily="18" charset="0"/>
              </a:rPr>
              <a:t>5 </a:t>
            </a:r>
            <a:r>
              <a:rPr lang="zh-CN" altLang="en-US" sz="2400" b="1" dirty="0">
                <a:latin typeface="Times New Roman" pitchFamily="18" charset="0"/>
              </a:rPr>
              <a:t>相对于 </a:t>
            </a:r>
            <a:r>
              <a:rPr lang="en-US" altLang="zh-CN" sz="2400" b="1" i="1" dirty="0">
                <a:latin typeface="Times New Roman" pitchFamily="18" charset="0"/>
              </a:rPr>
              <a:t>S </a:t>
            </a:r>
            <a:r>
              <a:rPr lang="zh-CN" altLang="en-US" sz="2400" b="1" dirty="0">
                <a:latin typeface="Times New Roman" pitchFamily="18" charset="0"/>
              </a:rPr>
              <a:t>的最短路径：</a:t>
            </a:r>
          </a:p>
          <a:p>
            <a:r>
              <a:rPr lang="zh-CN" altLang="en-US" sz="2400" b="1" dirty="0">
                <a:latin typeface="Times New Roman" pitchFamily="18" charset="0"/>
              </a:rPr>
              <a:t>      </a:t>
            </a:r>
            <a:r>
              <a:rPr lang="en-US" altLang="zh-CN" sz="2400" b="1" dirty="0">
                <a:latin typeface="Times New Roman" pitchFamily="18" charset="0"/>
              </a:rPr>
              <a:t>1-5</a:t>
            </a:r>
            <a:r>
              <a:rPr lang="zh-CN" altLang="en-US" sz="2400" b="1" dirty="0">
                <a:latin typeface="Times New Roman" pitchFamily="18" charset="0"/>
              </a:rPr>
              <a:t>，</a:t>
            </a:r>
            <a:r>
              <a:rPr lang="en-US" altLang="zh-CN" sz="2400" b="1" i="1" dirty="0">
                <a:latin typeface="Times New Roman" pitchFamily="18" charset="0"/>
              </a:rPr>
              <a:t>dist</a:t>
            </a:r>
            <a:r>
              <a:rPr lang="en-US" altLang="zh-CN" sz="2400" b="1" dirty="0">
                <a:latin typeface="Times New Roman" pitchFamily="18" charset="0"/>
              </a:rPr>
              <a:t>[5]=100</a:t>
            </a:r>
          </a:p>
          <a:p>
            <a:endParaRPr lang="en-US" altLang="zh-CN" sz="2400" b="1" dirty="0">
              <a:latin typeface="Times New Roman" pitchFamily="18" charset="0"/>
            </a:endParaRPr>
          </a:p>
          <a:p>
            <a:r>
              <a:rPr lang="en-US" altLang="zh-CN" sz="2400" b="1" dirty="0">
                <a:latin typeface="Times New Roman" pitchFamily="18" charset="0"/>
              </a:rPr>
              <a:t> S={1,2}, </a:t>
            </a:r>
          </a:p>
          <a:p>
            <a:r>
              <a:rPr lang="en-US" altLang="zh-CN" sz="2400" b="1" dirty="0">
                <a:latin typeface="Times New Roman" pitchFamily="18" charset="0"/>
              </a:rPr>
              <a:t>  </a:t>
            </a:r>
            <a:r>
              <a:rPr lang="zh-CN" altLang="en-US" sz="2400" b="1" dirty="0">
                <a:solidFill>
                  <a:srgbClr val="FF0000"/>
                </a:solidFill>
                <a:latin typeface="Times New Roman" pitchFamily="18" charset="0"/>
              </a:rPr>
              <a:t>修改从 </a:t>
            </a:r>
            <a:r>
              <a:rPr lang="en-US" altLang="zh-CN" sz="2400" b="1" dirty="0">
                <a:solidFill>
                  <a:srgbClr val="FF0000"/>
                </a:solidFill>
                <a:latin typeface="Times New Roman" pitchFamily="18" charset="0"/>
              </a:rPr>
              <a:t>1 </a:t>
            </a:r>
            <a:r>
              <a:rPr lang="zh-CN" altLang="en-US" sz="2400" b="1" dirty="0">
                <a:solidFill>
                  <a:srgbClr val="FF0000"/>
                </a:solidFill>
                <a:latin typeface="Times New Roman" pitchFamily="18" charset="0"/>
              </a:rPr>
              <a:t>到 </a:t>
            </a:r>
            <a:r>
              <a:rPr lang="en-US" altLang="zh-CN" sz="2400" b="1" dirty="0">
                <a:solidFill>
                  <a:srgbClr val="FF0000"/>
                </a:solidFill>
                <a:latin typeface="Times New Roman" pitchFamily="18" charset="0"/>
              </a:rPr>
              <a:t>3 </a:t>
            </a:r>
            <a:r>
              <a:rPr lang="zh-CN" altLang="en-US" sz="2400" b="1" dirty="0">
                <a:solidFill>
                  <a:srgbClr val="FF0000"/>
                </a:solidFill>
                <a:latin typeface="Times New Roman" pitchFamily="18" charset="0"/>
              </a:rPr>
              <a:t>相对 </a:t>
            </a:r>
            <a:r>
              <a:rPr lang="en-US" altLang="zh-CN" sz="2400" b="1" i="1" dirty="0">
                <a:solidFill>
                  <a:srgbClr val="FF0000"/>
                </a:solidFill>
                <a:latin typeface="Times New Roman" pitchFamily="18" charset="0"/>
              </a:rPr>
              <a:t>S </a:t>
            </a:r>
            <a:r>
              <a:rPr lang="zh-CN" altLang="en-US" sz="2400" b="1" dirty="0">
                <a:solidFill>
                  <a:srgbClr val="FF0000"/>
                </a:solidFill>
                <a:latin typeface="Times New Roman" pitchFamily="18" charset="0"/>
              </a:rPr>
              <a:t>的最短</a:t>
            </a:r>
            <a:r>
              <a:rPr lang="zh-CN" altLang="en-US" sz="2400" b="1" dirty="0" smtClean="0">
                <a:solidFill>
                  <a:srgbClr val="FF0000"/>
                </a:solidFill>
                <a:latin typeface="Times New Roman" pitchFamily="18" charset="0"/>
              </a:rPr>
              <a:t>路径</a:t>
            </a:r>
            <a:r>
              <a:rPr lang="en-US" altLang="zh-CN" sz="2400" b="1" smtClean="0">
                <a:solidFill>
                  <a:srgbClr val="FF0000"/>
                </a:solidFill>
                <a:latin typeface="Times New Roman" pitchFamily="18" charset="0"/>
              </a:rPr>
              <a:t>(245</a:t>
            </a:r>
            <a:r>
              <a:rPr lang="zh-CN" altLang="en-US" sz="2400" b="1" dirty="0" smtClean="0">
                <a:solidFill>
                  <a:srgbClr val="FF0000"/>
                </a:solidFill>
                <a:latin typeface="Times New Roman" pitchFamily="18" charset="0"/>
              </a:rPr>
              <a:t>不改</a:t>
            </a:r>
            <a:r>
              <a:rPr lang="en-US" altLang="zh-CN" sz="2400" b="1" dirty="0" smtClean="0">
                <a:solidFill>
                  <a:srgbClr val="FF0000"/>
                </a:solidFill>
                <a:latin typeface="Times New Roman" pitchFamily="18" charset="0"/>
              </a:rPr>
              <a:t>)</a:t>
            </a:r>
            <a:r>
              <a:rPr lang="zh-CN" altLang="en-US" sz="2400" b="1" dirty="0" smtClean="0">
                <a:latin typeface="Times New Roman" pitchFamily="18" charset="0"/>
              </a:rPr>
              <a:t>：</a:t>
            </a:r>
            <a:endParaRPr lang="zh-CN" altLang="en-US" sz="2400" b="1" dirty="0">
              <a:latin typeface="Times New Roman" pitchFamily="18" charset="0"/>
            </a:endParaRPr>
          </a:p>
          <a:p>
            <a:r>
              <a:rPr lang="zh-CN" altLang="en-US" sz="2400" b="1" dirty="0">
                <a:latin typeface="Times New Roman" pitchFamily="18" charset="0"/>
              </a:rPr>
              <a:t>     </a:t>
            </a:r>
            <a:r>
              <a:rPr lang="en-US" altLang="zh-CN" sz="2400" b="1" dirty="0">
                <a:latin typeface="Times New Roman" pitchFamily="18" charset="0"/>
              </a:rPr>
              <a:t>1-2-3</a:t>
            </a:r>
            <a:r>
              <a:rPr lang="zh-CN" altLang="en-US" sz="2400" b="1" dirty="0">
                <a:latin typeface="Times New Roman" pitchFamily="18" charset="0"/>
              </a:rPr>
              <a:t>，</a:t>
            </a:r>
            <a:r>
              <a:rPr lang="en-US" altLang="zh-CN" sz="2400" b="1" i="1" dirty="0">
                <a:latin typeface="Times New Roman" pitchFamily="18" charset="0"/>
              </a:rPr>
              <a:t>dist</a:t>
            </a:r>
            <a:r>
              <a:rPr lang="en-US" altLang="zh-CN" sz="2400" b="1" dirty="0">
                <a:latin typeface="Times New Roman" pitchFamily="18" charset="0"/>
              </a:rPr>
              <a:t>[3]=60</a:t>
            </a:r>
          </a:p>
        </p:txBody>
      </p:sp>
      <p:grpSp>
        <p:nvGrpSpPr>
          <p:cNvPr id="2" name="Group 4"/>
          <p:cNvGrpSpPr>
            <a:grpSpLocks/>
          </p:cNvGrpSpPr>
          <p:nvPr/>
        </p:nvGrpSpPr>
        <p:grpSpPr bwMode="auto">
          <a:xfrm>
            <a:off x="5980139" y="1628775"/>
            <a:ext cx="2378075" cy="2232025"/>
            <a:chOff x="3605" y="482"/>
            <a:chExt cx="1498" cy="1406"/>
          </a:xfrm>
        </p:grpSpPr>
        <p:grpSp>
          <p:nvGrpSpPr>
            <p:cNvPr id="3" name="Group 5"/>
            <p:cNvGrpSpPr>
              <a:grpSpLocks/>
            </p:cNvGrpSpPr>
            <p:nvPr/>
          </p:nvGrpSpPr>
          <p:grpSpPr bwMode="auto">
            <a:xfrm>
              <a:off x="3605" y="482"/>
              <a:ext cx="1498" cy="1406"/>
              <a:chOff x="3605" y="482"/>
              <a:chExt cx="1498" cy="1406"/>
            </a:xfrm>
          </p:grpSpPr>
          <p:sp>
            <p:nvSpPr>
              <p:cNvPr id="142342" name="Text Box 6"/>
              <p:cNvSpPr txBox="1">
                <a:spLocks noChangeArrowheads="1"/>
              </p:cNvSpPr>
              <p:nvPr/>
            </p:nvSpPr>
            <p:spPr bwMode="auto">
              <a:xfrm>
                <a:off x="4785" y="1253"/>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60</a:t>
                </a:r>
              </a:p>
            </p:txBody>
          </p:sp>
          <p:grpSp>
            <p:nvGrpSpPr>
              <p:cNvPr id="4" name="Group 7"/>
              <p:cNvGrpSpPr>
                <a:grpSpLocks/>
              </p:cNvGrpSpPr>
              <p:nvPr/>
            </p:nvGrpSpPr>
            <p:grpSpPr bwMode="auto">
              <a:xfrm>
                <a:off x="3605" y="482"/>
                <a:ext cx="1407" cy="1406"/>
                <a:chOff x="3605" y="482"/>
                <a:chExt cx="1407" cy="1406"/>
              </a:xfrm>
            </p:grpSpPr>
            <p:sp>
              <p:nvSpPr>
                <p:cNvPr id="142344" name="Oval 8"/>
                <p:cNvSpPr>
                  <a:spLocks noChangeArrowheads="1"/>
                </p:cNvSpPr>
                <p:nvPr/>
              </p:nvSpPr>
              <p:spPr bwMode="auto">
                <a:xfrm>
                  <a:off x="4150" y="482"/>
                  <a:ext cx="272" cy="272"/>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1</a:t>
                  </a:r>
                </a:p>
              </p:txBody>
            </p:sp>
            <p:sp>
              <p:nvSpPr>
                <p:cNvPr id="142345" name="Oval 9"/>
                <p:cNvSpPr>
                  <a:spLocks noChangeArrowheads="1"/>
                </p:cNvSpPr>
                <p:nvPr/>
              </p:nvSpPr>
              <p:spPr bwMode="auto">
                <a:xfrm>
                  <a:off x="3651" y="89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sz="2400">
                      <a:latin typeface="Arial" charset="0"/>
                    </a:rPr>
                    <a:t>2</a:t>
                  </a:r>
                </a:p>
              </p:txBody>
            </p:sp>
            <p:sp>
              <p:nvSpPr>
                <p:cNvPr id="142346" name="Oval 10"/>
                <p:cNvSpPr>
                  <a:spLocks noChangeArrowheads="1"/>
                </p:cNvSpPr>
                <p:nvPr/>
              </p:nvSpPr>
              <p:spPr bwMode="auto">
                <a:xfrm>
                  <a:off x="3878" y="1525"/>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sz="2400">
                      <a:latin typeface="Arial" charset="0"/>
                    </a:rPr>
                    <a:t>3</a:t>
                  </a:r>
                </a:p>
              </p:txBody>
            </p:sp>
            <p:sp>
              <p:nvSpPr>
                <p:cNvPr id="142347" name="Oval 11"/>
                <p:cNvSpPr>
                  <a:spLocks noChangeArrowheads="1"/>
                </p:cNvSpPr>
                <p:nvPr/>
              </p:nvSpPr>
              <p:spPr bwMode="auto">
                <a:xfrm>
                  <a:off x="4558" y="1525"/>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sz="2400">
                      <a:latin typeface="Arial" charset="0"/>
                    </a:rPr>
                    <a:t>4</a:t>
                  </a:r>
                </a:p>
              </p:txBody>
            </p:sp>
            <p:sp>
              <p:nvSpPr>
                <p:cNvPr id="142348" name="Oval 12"/>
                <p:cNvSpPr>
                  <a:spLocks noChangeArrowheads="1"/>
                </p:cNvSpPr>
                <p:nvPr/>
              </p:nvSpPr>
              <p:spPr bwMode="auto">
                <a:xfrm>
                  <a:off x="4740" y="89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sz="2400">
                      <a:latin typeface="Arial" charset="0"/>
                    </a:rPr>
                    <a:t>5</a:t>
                  </a:r>
                </a:p>
              </p:txBody>
            </p:sp>
            <p:sp>
              <p:nvSpPr>
                <p:cNvPr id="142349" name="Text Box 13"/>
                <p:cNvSpPr txBox="1">
                  <a:spLocks noChangeArrowheads="1"/>
                </p:cNvSpPr>
                <p:nvPr/>
              </p:nvSpPr>
              <p:spPr bwMode="auto">
                <a:xfrm>
                  <a:off x="3787" y="614"/>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10</a:t>
                  </a:r>
                </a:p>
              </p:txBody>
            </p:sp>
            <p:sp>
              <p:nvSpPr>
                <p:cNvPr id="142350" name="Text Box 14"/>
                <p:cNvSpPr txBox="1">
                  <a:spLocks noChangeArrowheads="1"/>
                </p:cNvSpPr>
                <p:nvPr/>
              </p:nvSpPr>
              <p:spPr bwMode="auto">
                <a:xfrm>
                  <a:off x="4513" y="527"/>
                  <a:ext cx="454"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100</a:t>
                  </a:r>
                </a:p>
              </p:txBody>
            </p:sp>
            <p:sp>
              <p:nvSpPr>
                <p:cNvPr id="142351" name="Text Box 15"/>
                <p:cNvSpPr txBox="1">
                  <a:spLocks noChangeArrowheads="1"/>
                </p:cNvSpPr>
                <p:nvPr/>
              </p:nvSpPr>
              <p:spPr bwMode="auto">
                <a:xfrm>
                  <a:off x="4195" y="935"/>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30</a:t>
                  </a:r>
                </a:p>
              </p:txBody>
            </p:sp>
            <p:sp>
              <p:nvSpPr>
                <p:cNvPr id="142352" name="Text Box 16"/>
                <p:cNvSpPr txBox="1">
                  <a:spLocks noChangeArrowheads="1"/>
                </p:cNvSpPr>
                <p:nvPr/>
              </p:nvSpPr>
              <p:spPr bwMode="auto">
                <a:xfrm>
                  <a:off x="4195" y="1657"/>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20</a:t>
                  </a:r>
                </a:p>
              </p:txBody>
            </p:sp>
            <p:sp>
              <p:nvSpPr>
                <p:cNvPr id="142353" name="Text Box 17"/>
                <p:cNvSpPr txBox="1">
                  <a:spLocks noChangeArrowheads="1"/>
                </p:cNvSpPr>
                <p:nvPr/>
              </p:nvSpPr>
              <p:spPr bwMode="auto">
                <a:xfrm>
                  <a:off x="4059" y="1207"/>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10</a:t>
                  </a:r>
                </a:p>
              </p:txBody>
            </p:sp>
            <p:sp>
              <p:nvSpPr>
                <p:cNvPr id="142354" name="Text Box 18"/>
                <p:cNvSpPr txBox="1">
                  <a:spLocks noChangeArrowheads="1"/>
                </p:cNvSpPr>
                <p:nvPr/>
              </p:nvSpPr>
              <p:spPr bwMode="auto">
                <a:xfrm>
                  <a:off x="3605" y="1253"/>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50</a:t>
                  </a:r>
                </a:p>
              </p:txBody>
            </p:sp>
          </p:grpSp>
        </p:grpSp>
        <p:sp>
          <p:nvSpPr>
            <p:cNvPr id="142355" name="Line 19"/>
            <p:cNvSpPr>
              <a:spLocks noChangeShapeType="1"/>
            </p:cNvSpPr>
            <p:nvPr/>
          </p:nvSpPr>
          <p:spPr bwMode="auto">
            <a:xfrm>
              <a:off x="4422" y="618"/>
              <a:ext cx="363" cy="272"/>
            </a:xfrm>
            <a:prstGeom prst="line">
              <a:avLst/>
            </a:prstGeom>
            <a:noFill/>
            <a:ln w="38100">
              <a:solidFill>
                <a:srgbClr val="FF3300"/>
              </a:solidFill>
              <a:round/>
              <a:headEnd/>
              <a:tailEnd type="triangle" w="med" len="med"/>
            </a:ln>
            <a:effectLst/>
          </p:spPr>
          <p:txBody>
            <a:bodyPr/>
            <a:lstStyle/>
            <a:p>
              <a:endParaRPr lang="zh-CN" altLang="en-US"/>
            </a:p>
          </p:txBody>
        </p:sp>
        <p:sp>
          <p:nvSpPr>
            <p:cNvPr id="142356" name="Line 20"/>
            <p:cNvSpPr>
              <a:spLocks noChangeShapeType="1"/>
            </p:cNvSpPr>
            <p:nvPr/>
          </p:nvSpPr>
          <p:spPr bwMode="auto">
            <a:xfrm>
              <a:off x="4377" y="754"/>
              <a:ext cx="272" cy="771"/>
            </a:xfrm>
            <a:prstGeom prst="line">
              <a:avLst/>
            </a:prstGeom>
            <a:noFill/>
            <a:ln w="38100">
              <a:solidFill>
                <a:srgbClr val="FF3300"/>
              </a:solidFill>
              <a:round/>
              <a:headEnd/>
              <a:tailEnd type="triangle" w="med" len="med"/>
            </a:ln>
            <a:effectLst/>
          </p:spPr>
          <p:txBody>
            <a:bodyPr/>
            <a:lstStyle/>
            <a:p>
              <a:endParaRPr lang="zh-CN" altLang="en-US"/>
            </a:p>
          </p:txBody>
        </p:sp>
        <p:sp>
          <p:nvSpPr>
            <p:cNvPr id="142357" name="Line 21"/>
            <p:cNvSpPr>
              <a:spLocks noChangeShapeType="1"/>
            </p:cNvSpPr>
            <p:nvPr/>
          </p:nvSpPr>
          <p:spPr bwMode="auto">
            <a:xfrm flipH="1">
              <a:off x="3878" y="709"/>
              <a:ext cx="272" cy="226"/>
            </a:xfrm>
            <a:prstGeom prst="line">
              <a:avLst/>
            </a:prstGeom>
            <a:noFill/>
            <a:ln w="38100">
              <a:solidFill>
                <a:srgbClr val="FF3300"/>
              </a:solidFill>
              <a:round/>
              <a:headEnd/>
              <a:tailEnd type="triangle" w="med" len="med"/>
            </a:ln>
            <a:effectLst/>
          </p:spPr>
          <p:txBody>
            <a:bodyPr/>
            <a:lstStyle/>
            <a:p>
              <a:endParaRPr lang="zh-CN" altLang="en-US"/>
            </a:p>
          </p:txBody>
        </p:sp>
        <p:sp>
          <p:nvSpPr>
            <p:cNvPr id="142358" name="Line 22"/>
            <p:cNvSpPr>
              <a:spLocks noChangeShapeType="1"/>
            </p:cNvSpPr>
            <p:nvPr/>
          </p:nvSpPr>
          <p:spPr bwMode="auto">
            <a:xfrm>
              <a:off x="3787" y="1207"/>
              <a:ext cx="182" cy="318"/>
            </a:xfrm>
            <a:prstGeom prst="line">
              <a:avLst/>
            </a:prstGeom>
            <a:noFill/>
            <a:ln w="9525">
              <a:solidFill>
                <a:schemeClr val="tx1"/>
              </a:solidFill>
              <a:round/>
              <a:headEnd/>
              <a:tailEnd type="triangle" w="med" len="med"/>
            </a:ln>
            <a:effectLst/>
          </p:spPr>
          <p:txBody>
            <a:bodyPr/>
            <a:lstStyle/>
            <a:p>
              <a:endParaRPr lang="zh-CN" altLang="en-US"/>
            </a:p>
          </p:txBody>
        </p:sp>
        <p:sp>
          <p:nvSpPr>
            <p:cNvPr id="142359" name="Line 23"/>
            <p:cNvSpPr>
              <a:spLocks noChangeShapeType="1"/>
            </p:cNvSpPr>
            <p:nvPr/>
          </p:nvSpPr>
          <p:spPr bwMode="auto">
            <a:xfrm flipH="1">
              <a:off x="4150" y="1661"/>
              <a:ext cx="408" cy="0"/>
            </a:xfrm>
            <a:prstGeom prst="line">
              <a:avLst/>
            </a:prstGeom>
            <a:noFill/>
            <a:ln w="9525">
              <a:solidFill>
                <a:schemeClr val="tx1"/>
              </a:solidFill>
              <a:round/>
              <a:headEnd/>
              <a:tailEnd type="triangle" w="med" len="med"/>
            </a:ln>
            <a:effectLst/>
          </p:spPr>
          <p:txBody>
            <a:bodyPr/>
            <a:lstStyle/>
            <a:p>
              <a:endParaRPr lang="zh-CN" altLang="en-US"/>
            </a:p>
          </p:txBody>
        </p:sp>
        <p:sp>
          <p:nvSpPr>
            <p:cNvPr id="142360" name="Line 24"/>
            <p:cNvSpPr>
              <a:spLocks noChangeShapeType="1"/>
            </p:cNvSpPr>
            <p:nvPr/>
          </p:nvSpPr>
          <p:spPr bwMode="auto">
            <a:xfrm flipV="1">
              <a:off x="4105" y="1071"/>
              <a:ext cx="635" cy="454"/>
            </a:xfrm>
            <a:prstGeom prst="line">
              <a:avLst/>
            </a:prstGeom>
            <a:noFill/>
            <a:ln w="9525">
              <a:solidFill>
                <a:schemeClr val="tx1"/>
              </a:solidFill>
              <a:round/>
              <a:headEnd/>
              <a:tailEnd type="triangle" w="med" len="med"/>
            </a:ln>
            <a:effectLst/>
          </p:spPr>
          <p:txBody>
            <a:bodyPr/>
            <a:lstStyle/>
            <a:p>
              <a:endParaRPr lang="zh-CN" altLang="en-US"/>
            </a:p>
          </p:txBody>
        </p:sp>
        <p:sp>
          <p:nvSpPr>
            <p:cNvPr id="142361" name="Line 25"/>
            <p:cNvSpPr>
              <a:spLocks noChangeShapeType="1"/>
            </p:cNvSpPr>
            <p:nvPr/>
          </p:nvSpPr>
          <p:spPr bwMode="auto">
            <a:xfrm flipV="1">
              <a:off x="4740" y="1162"/>
              <a:ext cx="90" cy="363"/>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5" name="Group 26"/>
          <p:cNvGrpSpPr>
            <a:grpSpLocks/>
          </p:cNvGrpSpPr>
          <p:nvPr/>
        </p:nvGrpSpPr>
        <p:grpSpPr bwMode="auto">
          <a:xfrm>
            <a:off x="6180169" y="4000504"/>
            <a:ext cx="2378075" cy="2232025"/>
            <a:chOff x="3650" y="2433"/>
            <a:chExt cx="1498" cy="1406"/>
          </a:xfrm>
        </p:grpSpPr>
        <p:grpSp>
          <p:nvGrpSpPr>
            <p:cNvPr id="6" name="Group 27"/>
            <p:cNvGrpSpPr>
              <a:grpSpLocks/>
            </p:cNvGrpSpPr>
            <p:nvPr/>
          </p:nvGrpSpPr>
          <p:grpSpPr bwMode="auto">
            <a:xfrm>
              <a:off x="3650" y="2433"/>
              <a:ext cx="1498" cy="1406"/>
              <a:chOff x="3650" y="2433"/>
              <a:chExt cx="1498" cy="1406"/>
            </a:xfrm>
          </p:grpSpPr>
          <p:sp>
            <p:nvSpPr>
              <p:cNvPr id="142364" name="Line 28"/>
              <p:cNvSpPr>
                <a:spLocks noChangeShapeType="1"/>
              </p:cNvSpPr>
              <p:nvPr/>
            </p:nvSpPr>
            <p:spPr bwMode="auto">
              <a:xfrm>
                <a:off x="4467" y="2569"/>
                <a:ext cx="363" cy="272"/>
              </a:xfrm>
              <a:prstGeom prst="line">
                <a:avLst/>
              </a:prstGeom>
              <a:noFill/>
              <a:ln w="38100">
                <a:solidFill>
                  <a:srgbClr val="FF3300"/>
                </a:solidFill>
                <a:round/>
                <a:headEnd/>
                <a:tailEnd type="triangle" w="med" len="med"/>
              </a:ln>
              <a:effectLst/>
            </p:spPr>
            <p:txBody>
              <a:bodyPr/>
              <a:lstStyle/>
              <a:p>
                <a:endParaRPr lang="zh-CN" altLang="en-US"/>
              </a:p>
            </p:txBody>
          </p:sp>
          <p:sp>
            <p:nvSpPr>
              <p:cNvPr id="142365" name="Line 29"/>
              <p:cNvSpPr>
                <a:spLocks noChangeShapeType="1"/>
              </p:cNvSpPr>
              <p:nvPr/>
            </p:nvSpPr>
            <p:spPr bwMode="auto">
              <a:xfrm>
                <a:off x="4422" y="2705"/>
                <a:ext cx="272" cy="771"/>
              </a:xfrm>
              <a:prstGeom prst="line">
                <a:avLst/>
              </a:prstGeom>
              <a:noFill/>
              <a:ln w="38100">
                <a:solidFill>
                  <a:srgbClr val="FF3300"/>
                </a:solidFill>
                <a:round/>
                <a:headEnd/>
                <a:tailEnd type="triangle" w="med" len="med"/>
              </a:ln>
              <a:effectLst/>
            </p:spPr>
            <p:txBody>
              <a:bodyPr/>
              <a:lstStyle/>
              <a:p>
                <a:endParaRPr lang="zh-CN" altLang="en-US"/>
              </a:p>
            </p:txBody>
          </p:sp>
          <p:sp>
            <p:nvSpPr>
              <p:cNvPr id="142366" name="Line 30"/>
              <p:cNvSpPr>
                <a:spLocks noChangeShapeType="1"/>
              </p:cNvSpPr>
              <p:nvPr/>
            </p:nvSpPr>
            <p:spPr bwMode="auto">
              <a:xfrm flipV="1">
                <a:off x="4150" y="3022"/>
                <a:ext cx="635" cy="454"/>
              </a:xfrm>
              <a:prstGeom prst="line">
                <a:avLst/>
              </a:prstGeom>
              <a:noFill/>
              <a:ln w="9525">
                <a:solidFill>
                  <a:schemeClr val="tx1"/>
                </a:solidFill>
                <a:round/>
                <a:headEnd/>
                <a:tailEnd type="triangle" w="med" len="med"/>
              </a:ln>
              <a:effectLst/>
            </p:spPr>
            <p:txBody>
              <a:bodyPr/>
              <a:lstStyle/>
              <a:p>
                <a:endParaRPr lang="zh-CN" altLang="en-US"/>
              </a:p>
            </p:txBody>
          </p:sp>
          <p:grpSp>
            <p:nvGrpSpPr>
              <p:cNvPr id="7" name="Group 31"/>
              <p:cNvGrpSpPr>
                <a:grpSpLocks/>
              </p:cNvGrpSpPr>
              <p:nvPr/>
            </p:nvGrpSpPr>
            <p:grpSpPr bwMode="auto">
              <a:xfrm>
                <a:off x="3650" y="2433"/>
                <a:ext cx="1498" cy="1406"/>
                <a:chOff x="3650" y="2433"/>
                <a:chExt cx="1498" cy="1406"/>
              </a:xfrm>
            </p:grpSpPr>
            <p:sp>
              <p:nvSpPr>
                <p:cNvPr id="142368" name="Oval 32"/>
                <p:cNvSpPr>
                  <a:spLocks noChangeArrowheads="1"/>
                </p:cNvSpPr>
                <p:nvPr/>
              </p:nvSpPr>
              <p:spPr bwMode="auto">
                <a:xfrm>
                  <a:off x="4195" y="2433"/>
                  <a:ext cx="272" cy="272"/>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1</a:t>
                  </a:r>
                </a:p>
              </p:txBody>
            </p:sp>
            <p:sp>
              <p:nvSpPr>
                <p:cNvPr id="142369" name="Oval 33"/>
                <p:cNvSpPr>
                  <a:spLocks noChangeArrowheads="1"/>
                </p:cNvSpPr>
                <p:nvPr/>
              </p:nvSpPr>
              <p:spPr bwMode="auto">
                <a:xfrm>
                  <a:off x="3696" y="2841"/>
                  <a:ext cx="272" cy="272"/>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2</a:t>
                  </a:r>
                </a:p>
              </p:txBody>
            </p:sp>
            <p:sp>
              <p:nvSpPr>
                <p:cNvPr id="142370" name="Oval 34"/>
                <p:cNvSpPr>
                  <a:spLocks noChangeArrowheads="1"/>
                </p:cNvSpPr>
                <p:nvPr/>
              </p:nvSpPr>
              <p:spPr bwMode="auto">
                <a:xfrm>
                  <a:off x="3923" y="3476"/>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sz="2400">
                      <a:latin typeface="Arial" charset="0"/>
                    </a:rPr>
                    <a:t>3</a:t>
                  </a:r>
                </a:p>
              </p:txBody>
            </p:sp>
            <p:sp>
              <p:nvSpPr>
                <p:cNvPr id="142371" name="Oval 35"/>
                <p:cNvSpPr>
                  <a:spLocks noChangeArrowheads="1"/>
                </p:cNvSpPr>
                <p:nvPr/>
              </p:nvSpPr>
              <p:spPr bwMode="auto">
                <a:xfrm>
                  <a:off x="4603" y="3476"/>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sz="2400">
                      <a:latin typeface="Arial" charset="0"/>
                    </a:rPr>
                    <a:t>4</a:t>
                  </a:r>
                </a:p>
              </p:txBody>
            </p:sp>
            <p:sp>
              <p:nvSpPr>
                <p:cNvPr id="142372" name="Text Box 36"/>
                <p:cNvSpPr txBox="1">
                  <a:spLocks noChangeArrowheads="1"/>
                </p:cNvSpPr>
                <p:nvPr/>
              </p:nvSpPr>
              <p:spPr bwMode="auto">
                <a:xfrm>
                  <a:off x="3832" y="2565"/>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10</a:t>
                  </a:r>
                </a:p>
              </p:txBody>
            </p:sp>
            <p:sp>
              <p:nvSpPr>
                <p:cNvPr id="142373" name="Text Box 37"/>
                <p:cNvSpPr txBox="1">
                  <a:spLocks noChangeArrowheads="1"/>
                </p:cNvSpPr>
                <p:nvPr/>
              </p:nvSpPr>
              <p:spPr bwMode="auto">
                <a:xfrm>
                  <a:off x="4558" y="2478"/>
                  <a:ext cx="454"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100</a:t>
                  </a:r>
                </a:p>
              </p:txBody>
            </p:sp>
            <p:sp>
              <p:nvSpPr>
                <p:cNvPr id="142374" name="Text Box 38"/>
                <p:cNvSpPr txBox="1">
                  <a:spLocks noChangeArrowheads="1"/>
                </p:cNvSpPr>
                <p:nvPr/>
              </p:nvSpPr>
              <p:spPr bwMode="auto">
                <a:xfrm>
                  <a:off x="4240" y="2886"/>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30</a:t>
                  </a:r>
                </a:p>
              </p:txBody>
            </p:sp>
            <p:sp>
              <p:nvSpPr>
                <p:cNvPr id="142375" name="Text Box 39"/>
                <p:cNvSpPr txBox="1">
                  <a:spLocks noChangeArrowheads="1"/>
                </p:cNvSpPr>
                <p:nvPr/>
              </p:nvSpPr>
              <p:spPr bwMode="auto">
                <a:xfrm>
                  <a:off x="4240" y="3608"/>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20</a:t>
                  </a:r>
                </a:p>
              </p:txBody>
            </p:sp>
            <p:sp>
              <p:nvSpPr>
                <p:cNvPr id="142376" name="Text Box 40"/>
                <p:cNvSpPr txBox="1">
                  <a:spLocks noChangeArrowheads="1"/>
                </p:cNvSpPr>
                <p:nvPr/>
              </p:nvSpPr>
              <p:spPr bwMode="auto">
                <a:xfrm>
                  <a:off x="4104" y="3158"/>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10</a:t>
                  </a:r>
                </a:p>
              </p:txBody>
            </p:sp>
            <p:sp>
              <p:nvSpPr>
                <p:cNvPr id="142377" name="Text Box 41"/>
                <p:cNvSpPr txBox="1">
                  <a:spLocks noChangeArrowheads="1"/>
                </p:cNvSpPr>
                <p:nvPr/>
              </p:nvSpPr>
              <p:spPr bwMode="auto">
                <a:xfrm>
                  <a:off x="3650" y="3204"/>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50</a:t>
                  </a:r>
                </a:p>
              </p:txBody>
            </p:sp>
            <p:sp>
              <p:nvSpPr>
                <p:cNvPr id="142378" name="Oval 42"/>
                <p:cNvSpPr>
                  <a:spLocks noChangeArrowheads="1"/>
                </p:cNvSpPr>
                <p:nvPr/>
              </p:nvSpPr>
              <p:spPr bwMode="auto">
                <a:xfrm>
                  <a:off x="4740" y="284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sz="2400">
                      <a:latin typeface="Arial" charset="0"/>
                    </a:rPr>
                    <a:t>5</a:t>
                  </a:r>
                </a:p>
              </p:txBody>
            </p:sp>
            <p:sp>
              <p:nvSpPr>
                <p:cNvPr id="142379" name="Text Box 43"/>
                <p:cNvSpPr txBox="1">
                  <a:spLocks noChangeArrowheads="1"/>
                </p:cNvSpPr>
                <p:nvPr/>
              </p:nvSpPr>
              <p:spPr bwMode="auto">
                <a:xfrm>
                  <a:off x="4830" y="3204"/>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60</a:t>
                  </a:r>
                </a:p>
              </p:txBody>
            </p:sp>
          </p:grpSp>
          <p:sp>
            <p:nvSpPr>
              <p:cNvPr id="142380" name="Line 44"/>
              <p:cNvSpPr>
                <a:spLocks noChangeShapeType="1"/>
              </p:cNvSpPr>
              <p:nvPr/>
            </p:nvSpPr>
            <p:spPr bwMode="auto">
              <a:xfrm flipH="1">
                <a:off x="3923" y="2659"/>
                <a:ext cx="272" cy="226"/>
              </a:xfrm>
              <a:prstGeom prst="line">
                <a:avLst/>
              </a:prstGeom>
              <a:noFill/>
              <a:ln w="38100">
                <a:solidFill>
                  <a:srgbClr val="FF3300"/>
                </a:solidFill>
                <a:round/>
                <a:headEnd/>
                <a:tailEnd type="triangle" w="med" len="med"/>
              </a:ln>
              <a:effectLst/>
            </p:spPr>
            <p:txBody>
              <a:bodyPr/>
              <a:lstStyle/>
              <a:p>
                <a:endParaRPr lang="zh-CN" altLang="en-US"/>
              </a:p>
            </p:txBody>
          </p:sp>
          <p:sp>
            <p:nvSpPr>
              <p:cNvPr id="142381" name="Line 45"/>
              <p:cNvSpPr>
                <a:spLocks noChangeShapeType="1"/>
              </p:cNvSpPr>
              <p:nvPr/>
            </p:nvSpPr>
            <p:spPr bwMode="auto">
              <a:xfrm>
                <a:off x="3878" y="3113"/>
                <a:ext cx="136" cy="362"/>
              </a:xfrm>
              <a:prstGeom prst="line">
                <a:avLst/>
              </a:prstGeom>
              <a:noFill/>
              <a:ln w="38100">
                <a:solidFill>
                  <a:srgbClr val="FF3300"/>
                </a:solidFill>
                <a:round/>
                <a:headEnd/>
                <a:tailEnd type="triangle" w="med" len="med"/>
              </a:ln>
              <a:effectLst/>
            </p:spPr>
            <p:txBody>
              <a:bodyPr/>
              <a:lstStyle/>
              <a:p>
                <a:endParaRPr lang="zh-CN" altLang="en-US"/>
              </a:p>
            </p:txBody>
          </p:sp>
          <p:sp>
            <p:nvSpPr>
              <p:cNvPr id="142382" name="Line 46"/>
              <p:cNvSpPr>
                <a:spLocks noChangeShapeType="1"/>
              </p:cNvSpPr>
              <p:nvPr/>
            </p:nvSpPr>
            <p:spPr bwMode="auto">
              <a:xfrm flipH="1">
                <a:off x="4195" y="3612"/>
                <a:ext cx="409" cy="0"/>
              </a:xfrm>
              <a:prstGeom prst="line">
                <a:avLst/>
              </a:prstGeom>
              <a:noFill/>
              <a:ln w="9525">
                <a:solidFill>
                  <a:schemeClr val="tx1"/>
                </a:solidFill>
                <a:round/>
                <a:headEnd/>
                <a:tailEnd type="triangle" w="med" len="med"/>
              </a:ln>
              <a:effectLst/>
            </p:spPr>
            <p:txBody>
              <a:bodyPr/>
              <a:lstStyle/>
              <a:p>
                <a:endParaRPr lang="zh-CN" altLang="en-US"/>
              </a:p>
            </p:txBody>
          </p:sp>
        </p:grpSp>
        <p:sp>
          <p:nvSpPr>
            <p:cNvPr id="142383" name="Line 47"/>
            <p:cNvSpPr>
              <a:spLocks noChangeShapeType="1"/>
            </p:cNvSpPr>
            <p:nvPr/>
          </p:nvSpPr>
          <p:spPr bwMode="auto">
            <a:xfrm flipV="1">
              <a:off x="4785" y="3113"/>
              <a:ext cx="90" cy="363"/>
            </a:xfrm>
            <a:prstGeom prst="line">
              <a:avLst/>
            </a:prstGeom>
            <a:noFill/>
            <a:ln w="9525">
              <a:solidFill>
                <a:schemeClr val="tx1"/>
              </a:solidFill>
              <a:round/>
              <a:headEnd/>
              <a:tailEnd type="triangle" w="med" len="med"/>
            </a:ln>
            <a:effectLst/>
          </p:spPr>
          <p:txBody>
            <a:bodyPr/>
            <a:lstStyle/>
            <a:p>
              <a:endParaRPr lang="zh-CN" altLang="en-US"/>
            </a:p>
          </p:txBody>
        </p:sp>
      </p:grpSp>
      <p:sp>
        <p:nvSpPr>
          <p:cNvPr id="142384" name="Rectangle 48"/>
          <p:cNvSpPr>
            <a:spLocks noGrp="1" noChangeArrowheads="1"/>
          </p:cNvSpPr>
          <p:nvPr>
            <p:ph type="title"/>
          </p:nvPr>
        </p:nvSpPr>
        <p:spPr/>
        <p:txBody>
          <a:bodyPr/>
          <a:lstStyle/>
          <a:p>
            <a:r>
              <a:rPr lang="zh-CN" altLang="en-US" sz="4400" smtClean="0"/>
              <a:t>实例</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6"/>
          <p:cNvSpPr>
            <a:spLocks noGrp="1" noChangeArrowheads="1"/>
          </p:cNvSpPr>
          <p:nvPr>
            <p:ph type="sldNum" sz="quarter" idx="12"/>
          </p:nvPr>
        </p:nvSpPr>
        <p:spPr>
          <a:ln/>
        </p:spPr>
        <p:txBody>
          <a:bodyPr/>
          <a:lstStyle/>
          <a:p>
            <a:pPr>
              <a:defRPr/>
            </a:pPr>
            <a:fld id="{8029E3C9-0D32-408C-93F0-5D4E45ABCFDF}" type="slidenum">
              <a:rPr lang="en-US" altLang="zh-CN"/>
              <a:pPr>
                <a:defRPr/>
              </a:pPr>
              <a:t>98</a:t>
            </a:fld>
            <a:endParaRPr lang="en-US" altLang="zh-CN"/>
          </a:p>
        </p:txBody>
      </p:sp>
      <p:sp>
        <p:nvSpPr>
          <p:cNvPr id="144386" name="Rectangle 2"/>
          <p:cNvSpPr>
            <a:spLocks noGrp="1" noChangeArrowheads="1"/>
          </p:cNvSpPr>
          <p:nvPr>
            <p:ph type="body" idx="4294967295"/>
          </p:nvPr>
        </p:nvSpPr>
        <p:spPr>
          <a:xfrm>
            <a:off x="612775" y="1782763"/>
            <a:ext cx="5472113" cy="4525962"/>
          </a:xfrm>
        </p:spPr>
        <p:txBody>
          <a:bodyPr/>
          <a:lstStyle/>
          <a:p>
            <a:pPr>
              <a:buFont typeface="Wingdings" pitchFamily="2" charset="2"/>
              <a:buNone/>
            </a:pPr>
            <a:r>
              <a:rPr lang="en-US" altLang="zh-CN" sz="2400" i="1" dirty="0" smtClean="0">
                <a:latin typeface="Times New Roman" pitchFamily="18" charset="0"/>
              </a:rPr>
              <a:t>S</a:t>
            </a:r>
            <a:r>
              <a:rPr lang="en-US" altLang="zh-CN" sz="2400" dirty="0" smtClean="0">
                <a:latin typeface="Times New Roman" pitchFamily="18" charset="0"/>
              </a:rPr>
              <a:t>={1,2,4}, </a:t>
            </a:r>
          </a:p>
          <a:p>
            <a:pPr>
              <a:buFont typeface="Wingdings" pitchFamily="2" charset="2"/>
              <a:buNone/>
            </a:pPr>
            <a:r>
              <a:rPr lang="en-US" altLang="zh-CN" sz="2400" dirty="0" smtClean="0"/>
              <a:t>  </a:t>
            </a:r>
            <a:r>
              <a:rPr lang="zh-CN" altLang="en-US" sz="2400" dirty="0" smtClean="0">
                <a:solidFill>
                  <a:srgbClr val="FF0000"/>
                </a:solidFill>
                <a:latin typeface="Times New Roman" pitchFamily="18" charset="0"/>
              </a:rPr>
              <a:t>修改 </a:t>
            </a:r>
            <a:r>
              <a:rPr lang="en-US" altLang="zh-CN" sz="2400" dirty="0" smtClean="0">
                <a:solidFill>
                  <a:srgbClr val="FF0000"/>
                </a:solidFill>
                <a:latin typeface="Times New Roman" pitchFamily="18" charset="0"/>
              </a:rPr>
              <a:t>1 </a:t>
            </a:r>
            <a:r>
              <a:rPr lang="zh-CN" altLang="en-US" sz="2400" dirty="0" smtClean="0">
                <a:solidFill>
                  <a:srgbClr val="FF0000"/>
                </a:solidFill>
                <a:latin typeface="Times New Roman" pitchFamily="18" charset="0"/>
              </a:rPr>
              <a:t>到 </a:t>
            </a:r>
            <a:r>
              <a:rPr lang="en-US" altLang="zh-CN" sz="2400" dirty="0" smtClean="0">
                <a:solidFill>
                  <a:srgbClr val="FF0000"/>
                </a:solidFill>
                <a:latin typeface="Times New Roman" pitchFamily="18" charset="0"/>
              </a:rPr>
              <a:t>3 </a:t>
            </a:r>
            <a:r>
              <a:rPr lang="zh-CN" altLang="en-US" sz="2400" dirty="0" smtClean="0">
                <a:solidFill>
                  <a:srgbClr val="FF0000"/>
                </a:solidFill>
                <a:latin typeface="Times New Roman" pitchFamily="18" charset="0"/>
              </a:rPr>
              <a:t>相对 </a:t>
            </a:r>
            <a:r>
              <a:rPr lang="en-US" altLang="zh-CN" sz="2400" i="1" dirty="0" smtClean="0">
                <a:solidFill>
                  <a:srgbClr val="FF0000"/>
                </a:solidFill>
                <a:latin typeface="Times New Roman" pitchFamily="18" charset="0"/>
              </a:rPr>
              <a:t>S </a:t>
            </a:r>
            <a:r>
              <a:rPr lang="zh-CN" altLang="en-US" sz="2400" dirty="0" smtClean="0">
                <a:solidFill>
                  <a:srgbClr val="FF0000"/>
                </a:solidFill>
                <a:latin typeface="Times New Roman" pitchFamily="18" charset="0"/>
              </a:rPr>
              <a:t>的最短路径：</a:t>
            </a:r>
          </a:p>
          <a:p>
            <a:pPr>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1-4-3</a:t>
            </a:r>
            <a:r>
              <a:rPr lang="zh-CN" altLang="en-US" sz="2400" dirty="0" smtClean="0">
                <a:latin typeface="Times New Roman" pitchFamily="18" charset="0"/>
              </a:rPr>
              <a:t>，</a:t>
            </a:r>
            <a:r>
              <a:rPr lang="en-US" altLang="zh-CN" sz="2400" i="1" dirty="0" smtClean="0">
                <a:latin typeface="Times New Roman" pitchFamily="18" charset="0"/>
              </a:rPr>
              <a:t>dist</a:t>
            </a:r>
            <a:r>
              <a:rPr lang="en-US" altLang="zh-CN" sz="2400" dirty="0" smtClean="0">
                <a:latin typeface="Times New Roman" pitchFamily="18" charset="0"/>
              </a:rPr>
              <a:t>[3]=50        </a:t>
            </a:r>
          </a:p>
          <a:p>
            <a:pPr>
              <a:buFont typeface="Wingdings" pitchFamily="2" charset="2"/>
              <a:buNone/>
            </a:pPr>
            <a:r>
              <a:rPr lang="en-US" altLang="zh-CN" sz="2400" dirty="0" smtClean="0">
                <a:latin typeface="Times New Roman" pitchFamily="18" charset="0"/>
              </a:rPr>
              <a:t>  </a:t>
            </a:r>
            <a:r>
              <a:rPr lang="zh-CN" altLang="en-US" sz="2400" dirty="0" smtClean="0">
                <a:solidFill>
                  <a:srgbClr val="FF0000"/>
                </a:solidFill>
                <a:latin typeface="Times New Roman" pitchFamily="18" charset="0"/>
              </a:rPr>
              <a:t>修改 </a:t>
            </a:r>
            <a:r>
              <a:rPr lang="en-US" altLang="zh-CN" sz="2400" dirty="0" smtClean="0">
                <a:solidFill>
                  <a:srgbClr val="FF0000"/>
                </a:solidFill>
                <a:latin typeface="Times New Roman" pitchFamily="18" charset="0"/>
              </a:rPr>
              <a:t>1 </a:t>
            </a:r>
            <a:r>
              <a:rPr lang="zh-CN" altLang="en-US" sz="2400" dirty="0" smtClean="0">
                <a:solidFill>
                  <a:srgbClr val="FF0000"/>
                </a:solidFill>
                <a:latin typeface="Times New Roman" pitchFamily="18" charset="0"/>
              </a:rPr>
              <a:t>到 </a:t>
            </a:r>
            <a:r>
              <a:rPr lang="en-US" altLang="zh-CN" sz="2400" dirty="0" smtClean="0">
                <a:solidFill>
                  <a:srgbClr val="FF0000"/>
                </a:solidFill>
                <a:latin typeface="Times New Roman" pitchFamily="18" charset="0"/>
              </a:rPr>
              <a:t>5 </a:t>
            </a:r>
            <a:r>
              <a:rPr lang="zh-CN" altLang="en-US" sz="2400" dirty="0" smtClean="0">
                <a:solidFill>
                  <a:srgbClr val="FF0000"/>
                </a:solidFill>
                <a:latin typeface="Times New Roman" pitchFamily="18" charset="0"/>
              </a:rPr>
              <a:t>相对 </a:t>
            </a:r>
            <a:r>
              <a:rPr lang="en-US" altLang="zh-CN" sz="2400" i="1" dirty="0" smtClean="0">
                <a:solidFill>
                  <a:srgbClr val="FF0000"/>
                </a:solidFill>
                <a:latin typeface="Times New Roman" pitchFamily="18" charset="0"/>
              </a:rPr>
              <a:t>S </a:t>
            </a:r>
            <a:r>
              <a:rPr lang="zh-CN" altLang="en-US" sz="2400" dirty="0" smtClean="0">
                <a:solidFill>
                  <a:srgbClr val="FF0000"/>
                </a:solidFill>
                <a:latin typeface="Times New Roman" pitchFamily="18" charset="0"/>
              </a:rPr>
              <a:t>的最短路径：</a:t>
            </a:r>
          </a:p>
          <a:p>
            <a:pPr>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1-4-5</a:t>
            </a:r>
            <a:r>
              <a:rPr lang="zh-CN" altLang="en-US" sz="2400" dirty="0" smtClean="0">
                <a:latin typeface="Times New Roman" pitchFamily="18" charset="0"/>
              </a:rPr>
              <a:t>，</a:t>
            </a:r>
            <a:r>
              <a:rPr lang="en-US" altLang="zh-CN" sz="2400" i="1" dirty="0" smtClean="0">
                <a:latin typeface="Times New Roman" pitchFamily="18" charset="0"/>
              </a:rPr>
              <a:t>dist</a:t>
            </a:r>
            <a:r>
              <a:rPr lang="en-US" altLang="zh-CN" sz="2400" dirty="0" smtClean="0">
                <a:latin typeface="Times New Roman" pitchFamily="18" charset="0"/>
              </a:rPr>
              <a:t>[5]=90</a:t>
            </a:r>
          </a:p>
          <a:p>
            <a:pPr>
              <a:buFont typeface="Wingdings" pitchFamily="2" charset="2"/>
              <a:buNone/>
            </a:pPr>
            <a:r>
              <a:rPr lang="en-US" altLang="zh-CN" sz="2400" i="1" dirty="0" smtClean="0">
                <a:latin typeface="Times New Roman" pitchFamily="18" charset="0"/>
              </a:rPr>
              <a:t>S</a:t>
            </a:r>
            <a:r>
              <a:rPr lang="en-US" altLang="zh-CN" sz="2400" dirty="0" smtClean="0">
                <a:latin typeface="Times New Roman" pitchFamily="18" charset="0"/>
              </a:rPr>
              <a:t>={1,2,4,3}</a:t>
            </a:r>
          </a:p>
          <a:p>
            <a:pPr>
              <a:buFont typeface="Wingdings" pitchFamily="2" charset="2"/>
              <a:buNone/>
            </a:pPr>
            <a:r>
              <a:rPr lang="en-US" altLang="zh-CN" sz="2400" dirty="0" smtClean="0">
                <a:latin typeface="Times New Roman" pitchFamily="18" charset="0"/>
              </a:rPr>
              <a:t>  </a:t>
            </a:r>
            <a:r>
              <a:rPr lang="zh-CN" altLang="en-US" sz="2400" dirty="0" smtClean="0">
                <a:latin typeface="Times New Roman" pitchFamily="18" charset="0"/>
              </a:rPr>
              <a:t>修改 </a:t>
            </a:r>
            <a:r>
              <a:rPr lang="en-US" altLang="zh-CN" sz="2400" dirty="0" smtClean="0">
                <a:latin typeface="Times New Roman" pitchFamily="18" charset="0"/>
              </a:rPr>
              <a:t>1 </a:t>
            </a:r>
            <a:r>
              <a:rPr lang="zh-CN" altLang="en-US" sz="2400" dirty="0" smtClean="0">
                <a:latin typeface="Times New Roman" pitchFamily="18" charset="0"/>
              </a:rPr>
              <a:t>到 </a:t>
            </a:r>
            <a:r>
              <a:rPr lang="en-US" altLang="zh-CN" sz="2400" dirty="0" smtClean="0">
                <a:latin typeface="Times New Roman" pitchFamily="18" charset="0"/>
              </a:rPr>
              <a:t>5 </a:t>
            </a:r>
            <a:r>
              <a:rPr lang="zh-CN" altLang="en-US" sz="2400" dirty="0" smtClean="0">
                <a:latin typeface="Times New Roman" pitchFamily="18" charset="0"/>
              </a:rPr>
              <a:t>的相对 </a:t>
            </a:r>
            <a:r>
              <a:rPr lang="en-US" altLang="zh-CN" sz="2400" i="1" dirty="0" smtClean="0">
                <a:latin typeface="Times New Roman" pitchFamily="18" charset="0"/>
              </a:rPr>
              <a:t>S </a:t>
            </a:r>
            <a:r>
              <a:rPr lang="zh-CN" altLang="en-US" sz="2400" dirty="0" smtClean="0">
                <a:latin typeface="Times New Roman" pitchFamily="18" charset="0"/>
              </a:rPr>
              <a:t>的最短路径：</a:t>
            </a:r>
          </a:p>
          <a:p>
            <a:pPr>
              <a:buFont typeface="Wingdings" pitchFamily="2" charset="2"/>
              <a:buNone/>
            </a:pPr>
            <a:r>
              <a:rPr lang="zh-CN" altLang="en-US" sz="2400" dirty="0" smtClean="0">
                <a:latin typeface="Times New Roman" pitchFamily="18" charset="0"/>
              </a:rPr>
              <a:t>      </a:t>
            </a:r>
            <a:r>
              <a:rPr lang="en-US" altLang="zh-CN" sz="2400" dirty="0" smtClean="0">
                <a:latin typeface="Times New Roman" pitchFamily="18" charset="0"/>
              </a:rPr>
              <a:t>1-4-3-5</a:t>
            </a:r>
            <a:r>
              <a:rPr lang="zh-CN" altLang="en-US" sz="2400" dirty="0" smtClean="0">
                <a:latin typeface="Times New Roman" pitchFamily="18" charset="0"/>
              </a:rPr>
              <a:t>，</a:t>
            </a:r>
            <a:r>
              <a:rPr lang="en-US" altLang="zh-CN" sz="2400" i="1" dirty="0" smtClean="0">
                <a:latin typeface="Times New Roman" pitchFamily="18" charset="0"/>
              </a:rPr>
              <a:t>dist</a:t>
            </a:r>
            <a:r>
              <a:rPr lang="en-US" altLang="zh-CN" sz="2400" dirty="0" smtClean="0">
                <a:latin typeface="Times New Roman" pitchFamily="18" charset="0"/>
              </a:rPr>
              <a:t>[5]=60</a:t>
            </a:r>
          </a:p>
          <a:p>
            <a:pPr>
              <a:buFont typeface="Wingdings" pitchFamily="2" charset="2"/>
              <a:buNone/>
            </a:pPr>
            <a:r>
              <a:rPr lang="en-US" altLang="zh-CN" sz="2400" dirty="0" smtClean="0">
                <a:latin typeface="Times New Roman" pitchFamily="18" charset="0"/>
              </a:rPr>
              <a:t> </a:t>
            </a:r>
          </a:p>
        </p:txBody>
      </p:sp>
      <p:grpSp>
        <p:nvGrpSpPr>
          <p:cNvPr id="2" name="Group 3"/>
          <p:cNvGrpSpPr>
            <a:grpSpLocks/>
          </p:cNvGrpSpPr>
          <p:nvPr/>
        </p:nvGrpSpPr>
        <p:grpSpPr bwMode="auto">
          <a:xfrm>
            <a:off x="5794375" y="4149725"/>
            <a:ext cx="2378075" cy="2232025"/>
            <a:chOff x="3650" y="2704"/>
            <a:chExt cx="1498" cy="1406"/>
          </a:xfrm>
        </p:grpSpPr>
        <p:grpSp>
          <p:nvGrpSpPr>
            <p:cNvPr id="3" name="Group 4"/>
            <p:cNvGrpSpPr>
              <a:grpSpLocks/>
            </p:cNvGrpSpPr>
            <p:nvPr/>
          </p:nvGrpSpPr>
          <p:grpSpPr bwMode="auto">
            <a:xfrm>
              <a:off x="3650" y="2704"/>
              <a:ext cx="1498" cy="1406"/>
              <a:chOff x="3650" y="2433"/>
              <a:chExt cx="1498" cy="1406"/>
            </a:xfrm>
          </p:grpSpPr>
          <p:grpSp>
            <p:nvGrpSpPr>
              <p:cNvPr id="4" name="Group 5"/>
              <p:cNvGrpSpPr>
                <a:grpSpLocks/>
              </p:cNvGrpSpPr>
              <p:nvPr/>
            </p:nvGrpSpPr>
            <p:grpSpPr bwMode="auto">
              <a:xfrm>
                <a:off x="3650" y="2433"/>
                <a:ext cx="1498" cy="1406"/>
                <a:chOff x="3650" y="2433"/>
                <a:chExt cx="1498" cy="1406"/>
              </a:xfrm>
            </p:grpSpPr>
            <p:sp>
              <p:nvSpPr>
                <p:cNvPr id="144390" name="Oval 6"/>
                <p:cNvSpPr>
                  <a:spLocks noChangeArrowheads="1"/>
                </p:cNvSpPr>
                <p:nvPr/>
              </p:nvSpPr>
              <p:spPr bwMode="auto">
                <a:xfrm>
                  <a:off x="4195" y="2433"/>
                  <a:ext cx="272" cy="272"/>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1</a:t>
                  </a:r>
                </a:p>
              </p:txBody>
            </p:sp>
            <p:sp>
              <p:nvSpPr>
                <p:cNvPr id="144391" name="Oval 7"/>
                <p:cNvSpPr>
                  <a:spLocks noChangeArrowheads="1"/>
                </p:cNvSpPr>
                <p:nvPr/>
              </p:nvSpPr>
              <p:spPr bwMode="auto">
                <a:xfrm>
                  <a:off x="3696" y="2841"/>
                  <a:ext cx="272" cy="272"/>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2</a:t>
                  </a:r>
                </a:p>
              </p:txBody>
            </p:sp>
            <p:sp>
              <p:nvSpPr>
                <p:cNvPr id="144392" name="Oval 8"/>
                <p:cNvSpPr>
                  <a:spLocks noChangeArrowheads="1"/>
                </p:cNvSpPr>
                <p:nvPr/>
              </p:nvSpPr>
              <p:spPr bwMode="auto">
                <a:xfrm>
                  <a:off x="3923" y="3476"/>
                  <a:ext cx="272" cy="272"/>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3</a:t>
                  </a:r>
                </a:p>
              </p:txBody>
            </p:sp>
            <p:sp>
              <p:nvSpPr>
                <p:cNvPr id="144393" name="Oval 9"/>
                <p:cNvSpPr>
                  <a:spLocks noChangeArrowheads="1"/>
                </p:cNvSpPr>
                <p:nvPr/>
              </p:nvSpPr>
              <p:spPr bwMode="auto">
                <a:xfrm>
                  <a:off x="4603" y="3476"/>
                  <a:ext cx="272" cy="272"/>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4</a:t>
                  </a:r>
                </a:p>
              </p:txBody>
            </p:sp>
            <p:sp>
              <p:nvSpPr>
                <p:cNvPr id="144394" name="Text Box 10"/>
                <p:cNvSpPr txBox="1">
                  <a:spLocks noChangeArrowheads="1"/>
                </p:cNvSpPr>
                <p:nvPr/>
              </p:nvSpPr>
              <p:spPr bwMode="auto">
                <a:xfrm>
                  <a:off x="3832" y="2565"/>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10</a:t>
                  </a:r>
                </a:p>
              </p:txBody>
            </p:sp>
            <p:sp>
              <p:nvSpPr>
                <p:cNvPr id="144395" name="Text Box 11"/>
                <p:cNvSpPr txBox="1">
                  <a:spLocks noChangeArrowheads="1"/>
                </p:cNvSpPr>
                <p:nvPr/>
              </p:nvSpPr>
              <p:spPr bwMode="auto">
                <a:xfrm>
                  <a:off x="4558" y="2478"/>
                  <a:ext cx="454"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100</a:t>
                  </a:r>
                </a:p>
              </p:txBody>
            </p:sp>
            <p:sp>
              <p:nvSpPr>
                <p:cNvPr id="144396" name="Text Box 12"/>
                <p:cNvSpPr txBox="1">
                  <a:spLocks noChangeArrowheads="1"/>
                </p:cNvSpPr>
                <p:nvPr/>
              </p:nvSpPr>
              <p:spPr bwMode="auto">
                <a:xfrm>
                  <a:off x="4240" y="2886"/>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30</a:t>
                  </a:r>
                </a:p>
              </p:txBody>
            </p:sp>
            <p:sp>
              <p:nvSpPr>
                <p:cNvPr id="144397" name="Text Box 13"/>
                <p:cNvSpPr txBox="1">
                  <a:spLocks noChangeArrowheads="1"/>
                </p:cNvSpPr>
                <p:nvPr/>
              </p:nvSpPr>
              <p:spPr bwMode="auto">
                <a:xfrm>
                  <a:off x="4830" y="3204"/>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60</a:t>
                  </a:r>
                </a:p>
              </p:txBody>
            </p:sp>
            <p:sp>
              <p:nvSpPr>
                <p:cNvPr id="144398" name="Text Box 14"/>
                <p:cNvSpPr txBox="1">
                  <a:spLocks noChangeArrowheads="1"/>
                </p:cNvSpPr>
                <p:nvPr/>
              </p:nvSpPr>
              <p:spPr bwMode="auto">
                <a:xfrm>
                  <a:off x="4240" y="3608"/>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20</a:t>
                  </a:r>
                </a:p>
              </p:txBody>
            </p:sp>
            <p:sp>
              <p:nvSpPr>
                <p:cNvPr id="144399" name="Text Box 15"/>
                <p:cNvSpPr txBox="1">
                  <a:spLocks noChangeArrowheads="1"/>
                </p:cNvSpPr>
                <p:nvPr/>
              </p:nvSpPr>
              <p:spPr bwMode="auto">
                <a:xfrm>
                  <a:off x="4104" y="3158"/>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10</a:t>
                  </a:r>
                </a:p>
              </p:txBody>
            </p:sp>
            <p:sp>
              <p:nvSpPr>
                <p:cNvPr id="144400" name="Text Box 16"/>
                <p:cNvSpPr txBox="1">
                  <a:spLocks noChangeArrowheads="1"/>
                </p:cNvSpPr>
                <p:nvPr/>
              </p:nvSpPr>
              <p:spPr bwMode="auto">
                <a:xfrm>
                  <a:off x="3650" y="3204"/>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50</a:t>
                  </a:r>
                </a:p>
              </p:txBody>
            </p:sp>
            <p:sp>
              <p:nvSpPr>
                <p:cNvPr id="144401" name="Oval 17"/>
                <p:cNvSpPr>
                  <a:spLocks noChangeArrowheads="1"/>
                </p:cNvSpPr>
                <p:nvPr/>
              </p:nvSpPr>
              <p:spPr bwMode="auto">
                <a:xfrm>
                  <a:off x="4785" y="284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sz="2400">
                      <a:latin typeface="Arial" charset="0"/>
                    </a:rPr>
                    <a:t>5</a:t>
                  </a:r>
                </a:p>
              </p:txBody>
            </p:sp>
          </p:grpSp>
          <p:sp>
            <p:nvSpPr>
              <p:cNvPr id="144402" name="Line 18"/>
              <p:cNvSpPr>
                <a:spLocks noChangeShapeType="1"/>
              </p:cNvSpPr>
              <p:nvPr/>
            </p:nvSpPr>
            <p:spPr bwMode="auto">
              <a:xfrm>
                <a:off x="4467" y="2569"/>
                <a:ext cx="363" cy="272"/>
              </a:xfrm>
              <a:prstGeom prst="line">
                <a:avLst/>
              </a:prstGeom>
              <a:noFill/>
              <a:ln w="12700">
                <a:solidFill>
                  <a:schemeClr val="tx1"/>
                </a:solidFill>
                <a:round/>
                <a:headEnd/>
                <a:tailEnd type="triangle" w="med" len="med"/>
              </a:ln>
              <a:effectLst/>
            </p:spPr>
            <p:txBody>
              <a:bodyPr/>
              <a:lstStyle/>
              <a:p>
                <a:endParaRPr lang="zh-CN" altLang="en-US"/>
              </a:p>
            </p:txBody>
          </p:sp>
          <p:sp>
            <p:nvSpPr>
              <p:cNvPr id="144403" name="Line 19"/>
              <p:cNvSpPr>
                <a:spLocks noChangeShapeType="1"/>
              </p:cNvSpPr>
              <p:nvPr/>
            </p:nvSpPr>
            <p:spPr bwMode="auto">
              <a:xfrm>
                <a:off x="4422" y="2705"/>
                <a:ext cx="272" cy="771"/>
              </a:xfrm>
              <a:prstGeom prst="line">
                <a:avLst/>
              </a:prstGeom>
              <a:noFill/>
              <a:ln w="38100">
                <a:solidFill>
                  <a:srgbClr val="FF3300"/>
                </a:solidFill>
                <a:round/>
                <a:headEnd/>
                <a:tailEnd type="triangle" w="med" len="med"/>
              </a:ln>
              <a:effectLst/>
            </p:spPr>
            <p:txBody>
              <a:bodyPr/>
              <a:lstStyle/>
              <a:p>
                <a:endParaRPr lang="zh-CN" altLang="en-US"/>
              </a:p>
            </p:txBody>
          </p:sp>
          <p:sp>
            <p:nvSpPr>
              <p:cNvPr id="144404" name="Line 20"/>
              <p:cNvSpPr>
                <a:spLocks noChangeShapeType="1"/>
              </p:cNvSpPr>
              <p:nvPr/>
            </p:nvSpPr>
            <p:spPr bwMode="auto">
              <a:xfrm flipV="1">
                <a:off x="4785" y="3113"/>
                <a:ext cx="90" cy="363"/>
              </a:xfrm>
              <a:prstGeom prst="line">
                <a:avLst/>
              </a:prstGeom>
              <a:noFill/>
              <a:ln w="9525">
                <a:solidFill>
                  <a:schemeClr val="tx1"/>
                </a:solidFill>
                <a:round/>
                <a:headEnd/>
                <a:tailEnd type="triangle" w="med" len="med"/>
              </a:ln>
              <a:effectLst/>
            </p:spPr>
            <p:txBody>
              <a:bodyPr/>
              <a:lstStyle/>
              <a:p>
                <a:endParaRPr lang="zh-CN" altLang="en-US"/>
              </a:p>
            </p:txBody>
          </p:sp>
          <p:sp>
            <p:nvSpPr>
              <p:cNvPr id="144405" name="Line 21"/>
              <p:cNvSpPr>
                <a:spLocks noChangeShapeType="1"/>
              </p:cNvSpPr>
              <p:nvPr/>
            </p:nvSpPr>
            <p:spPr bwMode="auto">
              <a:xfrm flipH="1">
                <a:off x="3923" y="2614"/>
                <a:ext cx="272" cy="226"/>
              </a:xfrm>
              <a:prstGeom prst="line">
                <a:avLst/>
              </a:prstGeom>
              <a:noFill/>
              <a:ln w="38100">
                <a:solidFill>
                  <a:srgbClr val="FF3300"/>
                </a:solidFill>
                <a:round/>
                <a:headEnd/>
                <a:tailEnd type="triangle" w="med" len="med"/>
              </a:ln>
              <a:effectLst/>
            </p:spPr>
            <p:txBody>
              <a:bodyPr/>
              <a:lstStyle/>
              <a:p>
                <a:endParaRPr lang="zh-CN" altLang="en-US"/>
              </a:p>
            </p:txBody>
          </p:sp>
          <p:sp>
            <p:nvSpPr>
              <p:cNvPr id="144406" name="Line 22"/>
              <p:cNvSpPr>
                <a:spLocks noChangeShapeType="1"/>
              </p:cNvSpPr>
              <p:nvPr/>
            </p:nvSpPr>
            <p:spPr bwMode="auto">
              <a:xfrm>
                <a:off x="3878" y="3113"/>
                <a:ext cx="136" cy="362"/>
              </a:xfrm>
              <a:prstGeom prst="line">
                <a:avLst/>
              </a:prstGeom>
              <a:noFill/>
              <a:ln w="9525">
                <a:solidFill>
                  <a:schemeClr val="tx1"/>
                </a:solidFill>
                <a:round/>
                <a:headEnd/>
                <a:tailEnd type="triangle" w="med" len="med"/>
              </a:ln>
              <a:effectLst/>
            </p:spPr>
            <p:txBody>
              <a:bodyPr/>
              <a:lstStyle/>
              <a:p>
                <a:endParaRPr lang="zh-CN" altLang="en-US"/>
              </a:p>
            </p:txBody>
          </p:sp>
          <p:sp>
            <p:nvSpPr>
              <p:cNvPr id="144407" name="Line 23"/>
              <p:cNvSpPr>
                <a:spLocks noChangeShapeType="1"/>
              </p:cNvSpPr>
              <p:nvPr/>
            </p:nvSpPr>
            <p:spPr bwMode="auto">
              <a:xfrm flipH="1">
                <a:off x="4195" y="3612"/>
                <a:ext cx="409"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144408" name="Line 24"/>
            <p:cNvSpPr>
              <a:spLocks noChangeShapeType="1"/>
            </p:cNvSpPr>
            <p:nvPr/>
          </p:nvSpPr>
          <p:spPr bwMode="auto">
            <a:xfrm flipV="1">
              <a:off x="4150" y="3339"/>
              <a:ext cx="635" cy="454"/>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5" name="Group 25"/>
          <p:cNvGrpSpPr>
            <a:grpSpLocks/>
          </p:cNvGrpSpPr>
          <p:nvPr/>
        </p:nvGrpSpPr>
        <p:grpSpPr bwMode="auto">
          <a:xfrm>
            <a:off x="5722938" y="1484313"/>
            <a:ext cx="2378075" cy="2232025"/>
            <a:chOff x="3605" y="482"/>
            <a:chExt cx="1498" cy="1406"/>
          </a:xfrm>
        </p:grpSpPr>
        <p:grpSp>
          <p:nvGrpSpPr>
            <p:cNvPr id="6" name="Group 26"/>
            <p:cNvGrpSpPr>
              <a:grpSpLocks/>
            </p:cNvGrpSpPr>
            <p:nvPr/>
          </p:nvGrpSpPr>
          <p:grpSpPr bwMode="auto">
            <a:xfrm>
              <a:off x="3605" y="482"/>
              <a:ext cx="1498" cy="1406"/>
              <a:chOff x="3605" y="482"/>
              <a:chExt cx="1498" cy="1406"/>
            </a:xfrm>
          </p:grpSpPr>
          <p:sp>
            <p:nvSpPr>
              <p:cNvPr id="144411" name="Oval 27"/>
              <p:cNvSpPr>
                <a:spLocks noChangeArrowheads="1"/>
              </p:cNvSpPr>
              <p:nvPr/>
            </p:nvSpPr>
            <p:spPr bwMode="auto">
              <a:xfrm>
                <a:off x="4150" y="482"/>
                <a:ext cx="272" cy="272"/>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1</a:t>
                </a:r>
              </a:p>
            </p:txBody>
          </p:sp>
          <p:sp>
            <p:nvSpPr>
              <p:cNvPr id="144412" name="Oval 28"/>
              <p:cNvSpPr>
                <a:spLocks noChangeArrowheads="1"/>
              </p:cNvSpPr>
              <p:nvPr/>
            </p:nvSpPr>
            <p:spPr bwMode="auto">
              <a:xfrm>
                <a:off x="3651" y="890"/>
                <a:ext cx="272" cy="272"/>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2</a:t>
                </a:r>
              </a:p>
            </p:txBody>
          </p:sp>
          <p:sp>
            <p:nvSpPr>
              <p:cNvPr id="144413" name="Oval 29"/>
              <p:cNvSpPr>
                <a:spLocks noChangeArrowheads="1"/>
              </p:cNvSpPr>
              <p:nvPr/>
            </p:nvSpPr>
            <p:spPr bwMode="auto">
              <a:xfrm>
                <a:off x="3878" y="1525"/>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sz="2400">
                    <a:latin typeface="Arial" charset="0"/>
                  </a:rPr>
                  <a:t>3</a:t>
                </a:r>
              </a:p>
            </p:txBody>
          </p:sp>
          <p:sp>
            <p:nvSpPr>
              <p:cNvPr id="144414" name="Oval 30"/>
              <p:cNvSpPr>
                <a:spLocks noChangeArrowheads="1"/>
              </p:cNvSpPr>
              <p:nvPr/>
            </p:nvSpPr>
            <p:spPr bwMode="auto">
              <a:xfrm>
                <a:off x="4558" y="1525"/>
                <a:ext cx="272" cy="272"/>
              </a:xfrm>
              <a:prstGeom prst="ellipse">
                <a:avLst/>
              </a:prstGeom>
              <a:solidFill>
                <a:srgbClr val="FFFF00"/>
              </a:solidFill>
              <a:ln w="9525">
                <a:solidFill>
                  <a:schemeClr val="tx1"/>
                </a:solidFill>
                <a:round/>
                <a:headEnd/>
                <a:tailEnd/>
              </a:ln>
              <a:effectLst/>
            </p:spPr>
            <p:txBody>
              <a:bodyPr wrap="none" anchor="ctr"/>
              <a:lstStyle/>
              <a:p>
                <a:pPr algn="ctr"/>
                <a:r>
                  <a:rPr lang="en-US" altLang="zh-CN" sz="2400">
                    <a:latin typeface="Arial" charset="0"/>
                  </a:rPr>
                  <a:t>4</a:t>
                </a:r>
              </a:p>
            </p:txBody>
          </p:sp>
          <p:sp>
            <p:nvSpPr>
              <p:cNvPr id="144415" name="Text Box 31"/>
              <p:cNvSpPr txBox="1">
                <a:spLocks noChangeArrowheads="1"/>
              </p:cNvSpPr>
              <p:nvPr/>
            </p:nvSpPr>
            <p:spPr bwMode="auto">
              <a:xfrm>
                <a:off x="3787" y="614"/>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10</a:t>
                </a:r>
              </a:p>
            </p:txBody>
          </p:sp>
          <p:sp>
            <p:nvSpPr>
              <p:cNvPr id="144416" name="Text Box 32"/>
              <p:cNvSpPr txBox="1">
                <a:spLocks noChangeArrowheads="1"/>
              </p:cNvSpPr>
              <p:nvPr/>
            </p:nvSpPr>
            <p:spPr bwMode="auto">
              <a:xfrm>
                <a:off x="4513" y="527"/>
                <a:ext cx="454"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100</a:t>
                </a:r>
              </a:p>
            </p:txBody>
          </p:sp>
          <p:sp>
            <p:nvSpPr>
              <p:cNvPr id="144417" name="Text Box 33"/>
              <p:cNvSpPr txBox="1">
                <a:spLocks noChangeArrowheads="1"/>
              </p:cNvSpPr>
              <p:nvPr/>
            </p:nvSpPr>
            <p:spPr bwMode="auto">
              <a:xfrm>
                <a:off x="4195" y="935"/>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30</a:t>
                </a:r>
              </a:p>
            </p:txBody>
          </p:sp>
          <p:sp>
            <p:nvSpPr>
              <p:cNvPr id="144418" name="Text Box 34"/>
              <p:cNvSpPr txBox="1">
                <a:spLocks noChangeArrowheads="1"/>
              </p:cNvSpPr>
              <p:nvPr/>
            </p:nvSpPr>
            <p:spPr bwMode="auto">
              <a:xfrm>
                <a:off x="4785" y="1253"/>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60</a:t>
                </a:r>
              </a:p>
            </p:txBody>
          </p:sp>
          <p:sp>
            <p:nvSpPr>
              <p:cNvPr id="144419" name="Text Box 35"/>
              <p:cNvSpPr txBox="1">
                <a:spLocks noChangeArrowheads="1"/>
              </p:cNvSpPr>
              <p:nvPr/>
            </p:nvSpPr>
            <p:spPr bwMode="auto">
              <a:xfrm>
                <a:off x="4195" y="1657"/>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20</a:t>
                </a:r>
              </a:p>
            </p:txBody>
          </p:sp>
          <p:sp>
            <p:nvSpPr>
              <p:cNvPr id="144420" name="Text Box 36"/>
              <p:cNvSpPr txBox="1">
                <a:spLocks noChangeArrowheads="1"/>
              </p:cNvSpPr>
              <p:nvPr/>
            </p:nvSpPr>
            <p:spPr bwMode="auto">
              <a:xfrm>
                <a:off x="4059" y="1207"/>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10</a:t>
                </a:r>
              </a:p>
            </p:txBody>
          </p:sp>
          <p:sp>
            <p:nvSpPr>
              <p:cNvPr id="144421" name="Text Box 37"/>
              <p:cNvSpPr txBox="1">
                <a:spLocks noChangeArrowheads="1"/>
              </p:cNvSpPr>
              <p:nvPr/>
            </p:nvSpPr>
            <p:spPr bwMode="auto">
              <a:xfrm>
                <a:off x="3605" y="1253"/>
                <a:ext cx="318" cy="231"/>
              </a:xfrm>
              <a:prstGeom prst="rect">
                <a:avLst/>
              </a:prstGeom>
              <a:noFill/>
              <a:ln w="9525">
                <a:noFill/>
                <a:miter lim="800000"/>
                <a:headEnd/>
                <a:tailEnd/>
              </a:ln>
              <a:effectLst/>
            </p:spPr>
            <p:txBody>
              <a:bodyPr>
                <a:spAutoFit/>
              </a:bodyPr>
              <a:lstStyle/>
              <a:p>
                <a:pPr>
                  <a:spcBef>
                    <a:spcPct val="50000"/>
                  </a:spcBef>
                </a:pPr>
                <a:r>
                  <a:rPr lang="en-US" altLang="zh-CN" sz="1800" b="1">
                    <a:latin typeface="Arial" charset="0"/>
                  </a:rPr>
                  <a:t>50</a:t>
                </a:r>
              </a:p>
            </p:txBody>
          </p:sp>
          <p:sp>
            <p:nvSpPr>
              <p:cNvPr id="144422" name="Oval 38"/>
              <p:cNvSpPr>
                <a:spLocks noChangeArrowheads="1"/>
              </p:cNvSpPr>
              <p:nvPr/>
            </p:nvSpPr>
            <p:spPr bwMode="auto">
              <a:xfrm>
                <a:off x="4740" y="890"/>
                <a:ext cx="272" cy="272"/>
              </a:xfrm>
              <a:prstGeom prst="ellipse">
                <a:avLst/>
              </a:prstGeom>
              <a:solidFill>
                <a:schemeClr val="accent1"/>
              </a:solidFill>
              <a:ln w="9525">
                <a:solidFill>
                  <a:schemeClr val="tx1"/>
                </a:solidFill>
                <a:round/>
                <a:headEnd/>
                <a:tailEnd/>
              </a:ln>
              <a:effectLst/>
            </p:spPr>
            <p:txBody>
              <a:bodyPr wrap="none" anchor="ctr"/>
              <a:lstStyle/>
              <a:p>
                <a:pPr algn="ctr"/>
                <a:r>
                  <a:rPr lang="en-US" altLang="zh-CN" sz="2400">
                    <a:latin typeface="Arial" charset="0"/>
                  </a:rPr>
                  <a:t>5</a:t>
                </a:r>
              </a:p>
            </p:txBody>
          </p:sp>
        </p:grpSp>
        <p:sp>
          <p:nvSpPr>
            <p:cNvPr id="144423" name="Line 39"/>
            <p:cNvSpPr>
              <a:spLocks noChangeShapeType="1"/>
            </p:cNvSpPr>
            <p:nvPr/>
          </p:nvSpPr>
          <p:spPr bwMode="auto">
            <a:xfrm>
              <a:off x="4422" y="618"/>
              <a:ext cx="363" cy="272"/>
            </a:xfrm>
            <a:prstGeom prst="line">
              <a:avLst/>
            </a:prstGeom>
            <a:noFill/>
            <a:ln w="12700">
              <a:solidFill>
                <a:schemeClr val="tx1"/>
              </a:solidFill>
              <a:round/>
              <a:headEnd/>
              <a:tailEnd type="triangle" w="med" len="med"/>
            </a:ln>
            <a:effectLst/>
          </p:spPr>
          <p:txBody>
            <a:bodyPr/>
            <a:lstStyle/>
            <a:p>
              <a:endParaRPr lang="zh-CN" altLang="en-US"/>
            </a:p>
          </p:txBody>
        </p:sp>
        <p:sp>
          <p:nvSpPr>
            <p:cNvPr id="144424" name="Line 40"/>
            <p:cNvSpPr>
              <a:spLocks noChangeShapeType="1"/>
            </p:cNvSpPr>
            <p:nvPr/>
          </p:nvSpPr>
          <p:spPr bwMode="auto">
            <a:xfrm>
              <a:off x="4377" y="754"/>
              <a:ext cx="272" cy="771"/>
            </a:xfrm>
            <a:prstGeom prst="line">
              <a:avLst/>
            </a:prstGeom>
            <a:noFill/>
            <a:ln w="38100">
              <a:solidFill>
                <a:srgbClr val="FF3300"/>
              </a:solidFill>
              <a:round/>
              <a:headEnd/>
              <a:tailEnd type="triangle" w="med" len="med"/>
            </a:ln>
            <a:effectLst/>
          </p:spPr>
          <p:txBody>
            <a:bodyPr/>
            <a:lstStyle/>
            <a:p>
              <a:endParaRPr lang="zh-CN" altLang="en-US"/>
            </a:p>
          </p:txBody>
        </p:sp>
        <p:sp>
          <p:nvSpPr>
            <p:cNvPr id="144425" name="Line 41"/>
            <p:cNvSpPr>
              <a:spLocks noChangeShapeType="1"/>
            </p:cNvSpPr>
            <p:nvPr/>
          </p:nvSpPr>
          <p:spPr bwMode="auto">
            <a:xfrm flipV="1">
              <a:off x="4105" y="1071"/>
              <a:ext cx="635" cy="454"/>
            </a:xfrm>
            <a:prstGeom prst="line">
              <a:avLst/>
            </a:prstGeom>
            <a:noFill/>
            <a:ln w="9525">
              <a:solidFill>
                <a:schemeClr val="tx1"/>
              </a:solidFill>
              <a:round/>
              <a:headEnd/>
              <a:tailEnd type="triangle" w="med" len="med"/>
            </a:ln>
            <a:effectLst/>
          </p:spPr>
          <p:txBody>
            <a:bodyPr/>
            <a:lstStyle/>
            <a:p>
              <a:endParaRPr lang="zh-CN" altLang="en-US"/>
            </a:p>
          </p:txBody>
        </p:sp>
        <p:sp>
          <p:nvSpPr>
            <p:cNvPr id="144426" name="Line 42"/>
            <p:cNvSpPr>
              <a:spLocks noChangeShapeType="1"/>
            </p:cNvSpPr>
            <p:nvPr/>
          </p:nvSpPr>
          <p:spPr bwMode="auto">
            <a:xfrm flipV="1">
              <a:off x="4740" y="1162"/>
              <a:ext cx="90" cy="363"/>
            </a:xfrm>
            <a:prstGeom prst="line">
              <a:avLst/>
            </a:prstGeom>
            <a:noFill/>
            <a:ln w="38100">
              <a:solidFill>
                <a:srgbClr val="FF3300"/>
              </a:solidFill>
              <a:round/>
              <a:headEnd/>
              <a:tailEnd type="triangle" w="med" len="med"/>
            </a:ln>
            <a:effectLst/>
          </p:spPr>
          <p:txBody>
            <a:bodyPr/>
            <a:lstStyle/>
            <a:p>
              <a:endParaRPr lang="zh-CN" altLang="en-US"/>
            </a:p>
          </p:txBody>
        </p:sp>
        <p:sp>
          <p:nvSpPr>
            <p:cNvPr id="144427" name="Line 43"/>
            <p:cNvSpPr>
              <a:spLocks noChangeShapeType="1"/>
            </p:cNvSpPr>
            <p:nvPr/>
          </p:nvSpPr>
          <p:spPr bwMode="auto">
            <a:xfrm flipH="1">
              <a:off x="3878" y="709"/>
              <a:ext cx="272" cy="226"/>
            </a:xfrm>
            <a:prstGeom prst="line">
              <a:avLst/>
            </a:prstGeom>
            <a:noFill/>
            <a:ln w="38100">
              <a:solidFill>
                <a:srgbClr val="FF3300"/>
              </a:solidFill>
              <a:round/>
              <a:headEnd/>
              <a:tailEnd type="triangle" w="med" len="med"/>
            </a:ln>
            <a:effectLst/>
          </p:spPr>
          <p:txBody>
            <a:bodyPr/>
            <a:lstStyle/>
            <a:p>
              <a:endParaRPr lang="zh-CN" altLang="en-US"/>
            </a:p>
          </p:txBody>
        </p:sp>
        <p:sp>
          <p:nvSpPr>
            <p:cNvPr id="144428" name="Line 44"/>
            <p:cNvSpPr>
              <a:spLocks noChangeShapeType="1"/>
            </p:cNvSpPr>
            <p:nvPr/>
          </p:nvSpPr>
          <p:spPr bwMode="auto">
            <a:xfrm>
              <a:off x="3787" y="1162"/>
              <a:ext cx="182" cy="363"/>
            </a:xfrm>
            <a:prstGeom prst="line">
              <a:avLst/>
            </a:prstGeom>
            <a:noFill/>
            <a:ln w="9525">
              <a:solidFill>
                <a:schemeClr val="tx1"/>
              </a:solidFill>
              <a:round/>
              <a:headEnd/>
              <a:tailEnd type="triangle" w="med" len="med"/>
            </a:ln>
            <a:effectLst/>
          </p:spPr>
          <p:txBody>
            <a:bodyPr/>
            <a:lstStyle/>
            <a:p>
              <a:endParaRPr lang="zh-CN" altLang="en-US"/>
            </a:p>
          </p:txBody>
        </p:sp>
        <p:sp>
          <p:nvSpPr>
            <p:cNvPr id="144429" name="Line 45"/>
            <p:cNvSpPr>
              <a:spLocks noChangeShapeType="1"/>
            </p:cNvSpPr>
            <p:nvPr/>
          </p:nvSpPr>
          <p:spPr bwMode="auto">
            <a:xfrm flipH="1">
              <a:off x="4150" y="1661"/>
              <a:ext cx="409"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144430" name="Rectangle 46"/>
          <p:cNvSpPr>
            <a:spLocks noChangeArrowheads="1"/>
          </p:cNvSpPr>
          <p:nvPr/>
        </p:nvSpPr>
        <p:spPr bwMode="auto">
          <a:xfrm>
            <a:off x="457200" y="277813"/>
            <a:ext cx="8229600" cy="1139825"/>
          </a:xfrm>
          <a:prstGeom prst="rect">
            <a:avLst/>
          </a:prstGeom>
          <a:noFill/>
          <a:ln w="9525">
            <a:noFill/>
            <a:miter lim="800000"/>
            <a:headEnd/>
            <a:tailEnd/>
          </a:ln>
        </p:spPr>
        <p:txBody>
          <a:bodyPr anchor="b"/>
          <a:lstStyle/>
          <a:p>
            <a:pPr eaLnBrk="0" hangingPunct="0"/>
            <a:r>
              <a:rPr lang="zh-CN" altLang="en-US" sz="4400" b="1">
                <a:solidFill>
                  <a:srgbClr val="A50021"/>
                </a:solidFill>
                <a:latin typeface="Garamond" pitchFamily="18" charset="0"/>
              </a:rPr>
              <a:t>实例</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6"/>
          <p:cNvSpPr>
            <a:spLocks noGrp="1" noChangeArrowheads="1"/>
          </p:cNvSpPr>
          <p:nvPr>
            <p:ph type="sldNum" sz="quarter" idx="12"/>
          </p:nvPr>
        </p:nvSpPr>
        <p:spPr>
          <a:ln/>
        </p:spPr>
        <p:txBody>
          <a:bodyPr/>
          <a:lstStyle/>
          <a:p>
            <a:pPr>
              <a:defRPr/>
            </a:pPr>
            <a:fld id="{A4E5EDFC-0EFA-433F-B1C0-CB06EA85C767}" type="slidenum">
              <a:rPr lang="en-US" altLang="zh-CN"/>
              <a:pPr>
                <a:defRPr/>
              </a:pPr>
              <a:t>99</a:t>
            </a:fld>
            <a:endParaRPr lang="en-US" altLang="zh-CN"/>
          </a:p>
        </p:txBody>
      </p:sp>
      <p:sp>
        <p:nvSpPr>
          <p:cNvPr id="148483" name="Text Box 3"/>
          <p:cNvSpPr txBox="1">
            <a:spLocks noGrp="1" noChangeArrowheads="1"/>
          </p:cNvSpPr>
          <p:nvPr>
            <p:ph type="title"/>
          </p:nvPr>
        </p:nvSpPr>
        <p:spPr>
          <a:xfrm>
            <a:off x="250825" y="277813"/>
            <a:ext cx="8229600" cy="1139825"/>
          </a:xfrm>
          <a:noFill/>
          <a:ln/>
        </p:spPr>
        <p:txBody>
          <a:bodyPr anchor="ctr"/>
          <a:lstStyle/>
          <a:p>
            <a:pPr>
              <a:lnSpc>
                <a:spcPct val="130000"/>
              </a:lnSpc>
            </a:pPr>
            <a:r>
              <a:rPr lang="en-US" altLang="zh-CN" sz="4400" smtClean="0">
                <a:latin typeface="Times New Roman" pitchFamily="18" charset="0"/>
              </a:rPr>
              <a:t>Dijkstra</a:t>
            </a:r>
            <a:r>
              <a:rPr lang="zh-CN" altLang="en-US" sz="4400" smtClean="0">
                <a:latin typeface="Times New Roman" pitchFamily="18" charset="0"/>
              </a:rPr>
              <a:t>算法正确性证明</a:t>
            </a:r>
          </a:p>
        </p:txBody>
      </p:sp>
      <p:sp>
        <p:nvSpPr>
          <p:cNvPr id="148482" name="Rectangle 2"/>
          <p:cNvSpPr>
            <a:spLocks noGrp="1" noChangeArrowheads="1"/>
          </p:cNvSpPr>
          <p:nvPr>
            <p:ph type="body" idx="4294967295"/>
          </p:nvPr>
        </p:nvSpPr>
        <p:spPr>
          <a:xfrm>
            <a:off x="539750" y="1484313"/>
            <a:ext cx="8064500" cy="3095625"/>
          </a:xfrm>
        </p:spPr>
        <p:txBody>
          <a:bodyPr/>
          <a:lstStyle/>
          <a:p>
            <a:pPr>
              <a:lnSpc>
                <a:spcPct val="110000"/>
              </a:lnSpc>
              <a:buFont typeface="Wingdings" pitchFamily="2" charset="2"/>
              <a:buNone/>
            </a:pPr>
            <a:r>
              <a:rPr lang="zh-CN" altLang="en-US" sz="2400" smtClean="0">
                <a:solidFill>
                  <a:srgbClr val="A50021"/>
                </a:solidFill>
                <a:latin typeface="Times New Roman" pitchFamily="18" charset="0"/>
              </a:rPr>
              <a:t>命题</a:t>
            </a:r>
            <a:r>
              <a:rPr lang="zh-CN" altLang="en-US" sz="2400" smtClean="0">
                <a:latin typeface="Times New Roman" pitchFamily="18" charset="0"/>
              </a:rPr>
              <a:t>：当算法进行到第 </a:t>
            </a:r>
            <a:r>
              <a:rPr lang="en-US" altLang="zh-CN" sz="2400" i="1" smtClean="0">
                <a:latin typeface="Times New Roman" pitchFamily="18" charset="0"/>
              </a:rPr>
              <a:t>k </a:t>
            </a:r>
            <a:r>
              <a:rPr lang="zh-CN" altLang="en-US" sz="2400" smtClean="0">
                <a:latin typeface="Times New Roman" pitchFamily="18" charset="0"/>
              </a:rPr>
              <a:t>步时，对于</a:t>
            </a:r>
            <a:r>
              <a:rPr lang="en-US" altLang="zh-CN" sz="2400" i="1" smtClean="0">
                <a:latin typeface="Times New Roman" pitchFamily="18" charset="0"/>
              </a:rPr>
              <a:t>S </a:t>
            </a:r>
            <a:r>
              <a:rPr lang="zh-CN" altLang="en-US" sz="2400" smtClean="0">
                <a:latin typeface="Times New Roman" pitchFamily="18" charset="0"/>
              </a:rPr>
              <a:t>中每个结点 </a:t>
            </a:r>
            <a:r>
              <a:rPr lang="en-US" altLang="zh-CN" sz="2400" i="1" smtClean="0">
                <a:latin typeface="Times New Roman" pitchFamily="18" charset="0"/>
              </a:rPr>
              <a:t>i</a:t>
            </a:r>
            <a:r>
              <a:rPr lang="zh-CN" altLang="en-US" sz="2400" smtClean="0">
                <a:latin typeface="Times New Roman" pitchFamily="18" charset="0"/>
              </a:rPr>
              <a:t>，   </a:t>
            </a:r>
          </a:p>
          <a:p>
            <a:pPr>
              <a:lnSpc>
                <a:spcPct val="110000"/>
              </a:lnSpc>
              <a:buFont typeface="Wingdings" pitchFamily="2" charset="2"/>
              <a:buNone/>
            </a:pPr>
            <a:r>
              <a:rPr lang="en-US" altLang="zh-CN" sz="2400" smtClean="0">
                <a:latin typeface="Times New Roman" pitchFamily="18" charset="0"/>
              </a:rPr>
              <a:t>                          dist[</a:t>
            </a:r>
            <a:r>
              <a:rPr lang="en-US" altLang="zh-CN" sz="2400" i="1" smtClean="0">
                <a:latin typeface="Times New Roman" pitchFamily="18" charset="0"/>
              </a:rPr>
              <a:t>i</a:t>
            </a:r>
            <a:r>
              <a:rPr lang="en-US" altLang="zh-CN" sz="2400" smtClean="0">
                <a:latin typeface="Times New Roman" pitchFamily="18" charset="0"/>
              </a:rPr>
              <a:t>] = short[</a:t>
            </a:r>
            <a:r>
              <a:rPr lang="en-US" altLang="zh-CN" sz="2400" i="1" smtClean="0">
                <a:latin typeface="Times New Roman" pitchFamily="18" charset="0"/>
              </a:rPr>
              <a:t>i</a:t>
            </a:r>
            <a:r>
              <a:rPr lang="en-US" altLang="zh-CN" sz="2400" smtClean="0">
                <a:latin typeface="Times New Roman" pitchFamily="18" charset="0"/>
              </a:rPr>
              <a:t>]   </a:t>
            </a:r>
          </a:p>
          <a:p>
            <a:pPr>
              <a:lnSpc>
                <a:spcPct val="110000"/>
              </a:lnSpc>
              <a:buFont typeface="Wingdings" pitchFamily="2" charset="2"/>
              <a:buNone/>
            </a:pPr>
            <a:r>
              <a:rPr lang="zh-CN" altLang="en-US" sz="2400" smtClean="0">
                <a:solidFill>
                  <a:srgbClr val="A50021"/>
                </a:solidFill>
                <a:latin typeface="Times New Roman" pitchFamily="18" charset="0"/>
              </a:rPr>
              <a:t>归纳基础</a:t>
            </a:r>
            <a:r>
              <a:rPr lang="zh-CN" altLang="en-US" sz="2400" smtClean="0">
                <a:latin typeface="Times New Roman" pitchFamily="18" charset="0"/>
              </a:rPr>
              <a:t>   </a:t>
            </a:r>
            <a:r>
              <a:rPr lang="en-US" altLang="zh-CN" sz="2400" i="1" smtClean="0">
                <a:latin typeface="Times New Roman" pitchFamily="18" charset="0"/>
              </a:rPr>
              <a:t>k</a:t>
            </a:r>
            <a:r>
              <a:rPr lang="en-US" altLang="zh-CN" sz="2400" smtClean="0">
                <a:latin typeface="Times New Roman" pitchFamily="18" charset="0"/>
              </a:rPr>
              <a:t>=1, </a:t>
            </a:r>
            <a:r>
              <a:rPr lang="en-US" altLang="zh-CN" sz="2400" i="1" smtClean="0">
                <a:latin typeface="Times New Roman" pitchFamily="18" charset="0"/>
              </a:rPr>
              <a:t>S</a:t>
            </a:r>
            <a:r>
              <a:rPr lang="en-US" altLang="zh-CN" sz="2400" smtClean="0">
                <a:latin typeface="Times New Roman" pitchFamily="18" charset="0"/>
              </a:rPr>
              <a:t>={</a:t>
            </a:r>
            <a:r>
              <a:rPr lang="en-US" altLang="zh-CN" sz="2400" i="1" smtClean="0">
                <a:latin typeface="Times New Roman" pitchFamily="18" charset="0"/>
              </a:rPr>
              <a:t>s</a:t>
            </a:r>
            <a:r>
              <a:rPr lang="en-US" altLang="zh-CN" sz="2400" smtClean="0">
                <a:latin typeface="Times New Roman" pitchFamily="18" charset="0"/>
              </a:rPr>
              <a:t>}, dist[</a:t>
            </a:r>
            <a:r>
              <a:rPr lang="en-US" altLang="zh-CN" sz="2400" i="1" smtClean="0">
                <a:latin typeface="Times New Roman" pitchFamily="18" charset="0"/>
              </a:rPr>
              <a:t>s</a:t>
            </a:r>
            <a:r>
              <a:rPr lang="en-US" altLang="zh-CN" sz="2400" smtClean="0">
                <a:latin typeface="Times New Roman" pitchFamily="18" charset="0"/>
              </a:rPr>
              <a:t>]=short[</a:t>
            </a:r>
            <a:r>
              <a:rPr lang="en-US" altLang="zh-CN" sz="2400" i="1" smtClean="0">
                <a:latin typeface="Times New Roman" pitchFamily="18" charset="0"/>
              </a:rPr>
              <a:t>s</a:t>
            </a:r>
            <a:r>
              <a:rPr lang="en-US" altLang="zh-CN" sz="2400" smtClean="0">
                <a:latin typeface="Times New Roman" pitchFamily="18" charset="0"/>
              </a:rPr>
              <a:t>]=0, </a:t>
            </a:r>
            <a:r>
              <a:rPr lang="zh-CN" altLang="en-US" sz="2400" smtClean="0">
                <a:latin typeface="Times New Roman" pitchFamily="18" charset="0"/>
              </a:rPr>
              <a:t>命题为真</a:t>
            </a:r>
            <a:r>
              <a:rPr lang="en-US" altLang="zh-CN" sz="2400" smtClean="0">
                <a:latin typeface="Times New Roman" pitchFamily="18" charset="0"/>
              </a:rPr>
              <a:t>.</a:t>
            </a:r>
          </a:p>
          <a:p>
            <a:pPr>
              <a:lnSpc>
                <a:spcPct val="110000"/>
              </a:lnSpc>
              <a:spcBef>
                <a:spcPct val="0"/>
              </a:spcBef>
              <a:buFont typeface="Wingdings" pitchFamily="2" charset="2"/>
              <a:buNone/>
            </a:pPr>
            <a:r>
              <a:rPr lang="zh-CN" altLang="en-US" sz="2400" smtClean="0">
                <a:solidFill>
                  <a:srgbClr val="A50021"/>
                </a:solidFill>
                <a:latin typeface="Times New Roman" pitchFamily="18" charset="0"/>
              </a:rPr>
              <a:t>归纳步骤   </a:t>
            </a:r>
            <a:r>
              <a:rPr lang="zh-CN" altLang="en-US" sz="2400" smtClean="0">
                <a:latin typeface="Times New Roman" pitchFamily="18" charset="0"/>
              </a:rPr>
              <a:t>假设命题对于</a:t>
            </a:r>
            <a:r>
              <a:rPr lang="en-US" altLang="zh-CN" sz="2400" i="1" smtClean="0">
                <a:latin typeface="Times New Roman" pitchFamily="18" charset="0"/>
              </a:rPr>
              <a:t>k </a:t>
            </a:r>
            <a:r>
              <a:rPr lang="zh-CN" altLang="en-US" sz="2400" smtClean="0">
                <a:latin typeface="Times New Roman" pitchFamily="18" charset="0"/>
              </a:rPr>
              <a:t>为真</a:t>
            </a:r>
            <a:r>
              <a:rPr lang="en-US" altLang="zh-CN" sz="2400" smtClean="0">
                <a:latin typeface="Times New Roman" pitchFamily="18" charset="0"/>
              </a:rPr>
              <a:t>. </a:t>
            </a:r>
            <a:r>
              <a:rPr lang="zh-CN" altLang="en-US" sz="2400" smtClean="0">
                <a:latin typeface="Times New Roman" pitchFamily="18" charset="0"/>
              </a:rPr>
              <a:t>考虑 </a:t>
            </a:r>
            <a:r>
              <a:rPr lang="en-US" altLang="zh-CN" sz="2400" i="1" smtClean="0">
                <a:latin typeface="Times New Roman" pitchFamily="18" charset="0"/>
              </a:rPr>
              <a:t>k</a:t>
            </a:r>
            <a:r>
              <a:rPr lang="en-US" altLang="zh-CN" sz="2400" smtClean="0">
                <a:latin typeface="Times New Roman" pitchFamily="18" charset="0"/>
              </a:rPr>
              <a:t>+1</a:t>
            </a:r>
            <a:r>
              <a:rPr lang="zh-CN" altLang="en-US" sz="2400" smtClean="0">
                <a:latin typeface="Times New Roman" pitchFamily="18" charset="0"/>
              </a:rPr>
              <a:t>步</a:t>
            </a:r>
            <a:r>
              <a:rPr lang="en-US" altLang="zh-CN" sz="2400" smtClean="0">
                <a:latin typeface="Times New Roman" pitchFamily="18" charset="0"/>
              </a:rPr>
              <a:t>, </a:t>
            </a:r>
            <a:r>
              <a:rPr lang="zh-CN" altLang="en-US" sz="2400" smtClean="0">
                <a:latin typeface="Times New Roman" pitchFamily="18" charset="0"/>
              </a:rPr>
              <a:t>选择顶点</a:t>
            </a:r>
            <a:r>
              <a:rPr lang="en-US" altLang="zh-CN" sz="2400" i="1" smtClean="0">
                <a:latin typeface="Times New Roman" pitchFamily="18" charset="0"/>
              </a:rPr>
              <a:t>v </a:t>
            </a:r>
            <a:r>
              <a:rPr lang="en-US" altLang="zh-CN" sz="2400" smtClean="0">
                <a:latin typeface="Times New Roman" pitchFamily="18" charset="0"/>
              </a:rPr>
              <a:t>(</a:t>
            </a:r>
            <a:r>
              <a:rPr lang="zh-CN" altLang="en-US" sz="2400" smtClean="0">
                <a:latin typeface="Times New Roman" pitchFamily="18" charset="0"/>
              </a:rPr>
              <a:t>边</a:t>
            </a:r>
          </a:p>
          <a:p>
            <a:pPr>
              <a:lnSpc>
                <a:spcPct val="110000"/>
              </a:lnSpc>
              <a:spcBef>
                <a:spcPct val="0"/>
              </a:spcBef>
              <a:buFont typeface="Wingdings" pitchFamily="2" charset="2"/>
              <a:buNone/>
            </a:pPr>
            <a:r>
              <a:rPr lang="en-US" altLang="zh-CN" sz="2400" smtClean="0">
                <a:latin typeface="Times New Roman" pitchFamily="18" charset="0"/>
              </a:rPr>
              <a:t>{</a:t>
            </a:r>
            <a:r>
              <a:rPr lang="en-US" altLang="zh-CN" sz="2400" i="1" smtClean="0">
                <a:latin typeface="Times New Roman" pitchFamily="18" charset="0"/>
              </a:rPr>
              <a:t>u,v</a:t>
            </a:r>
            <a:r>
              <a:rPr lang="en-US" altLang="zh-CN" sz="2400" smtClean="0">
                <a:latin typeface="Times New Roman" pitchFamily="18" charset="0"/>
              </a:rPr>
              <a:t>}).   </a:t>
            </a:r>
            <a:r>
              <a:rPr lang="zh-CN" altLang="en-US" sz="2400" smtClean="0">
                <a:latin typeface="Times New Roman" pitchFamily="18" charset="0"/>
              </a:rPr>
              <a:t>假若存在另一条 </a:t>
            </a:r>
            <a:r>
              <a:rPr lang="en-US" altLang="zh-CN" sz="2400" i="1" smtClean="0">
                <a:latin typeface="Times New Roman" pitchFamily="18" charset="0"/>
              </a:rPr>
              <a:t>s</a:t>
            </a:r>
            <a:r>
              <a:rPr lang="en-US" altLang="zh-CN" sz="2400" smtClean="0">
                <a:latin typeface="Times New Roman" pitchFamily="18" charset="0"/>
              </a:rPr>
              <a:t>-</a:t>
            </a:r>
            <a:r>
              <a:rPr lang="en-US" altLang="zh-CN" sz="2400" i="1" smtClean="0">
                <a:latin typeface="Times New Roman" pitchFamily="18" charset="0"/>
              </a:rPr>
              <a:t>v </a:t>
            </a:r>
            <a:r>
              <a:rPr lang="zh-CN" altLang="en-US" sz="2400" smtClean="0">
                <a:latin typeface="Times New Roman" pitchFamily="18" charset="0"/>
              </a:rPr>
              <a:t>路径 </a:t>
            </a:r>
            <a:r>
              <a:rPr lang="en-US" altLang="zh-CN" sz="2400" i="1" smtClean="0">
                <a:latin typeface="Times New Roman" pitchFamily="18" charset="0"/>
              </a:rPr>
              <a:t>L </a:t>
            </a:r>
            <a:r>
              <a:rPr lang="en-US" altLang="zh-CN" sz="2400" smtClean="0">
                <a:latin typeface="Times New Roman" pitchFamily="18" charset="0"/>
              </a:rPr>
              <a:t>(</a:t>
            </a:r>
            <a:r>
              <a:rPr lang="zh-CN" altLang="en-US" sz="2400" smtClean="0">
                <a:latin typeface="Times New Roman" pitchFamily="18" charset="0"/>
              </a:rPr>
              <a:t>绿色</a:t>
            </a:r>
            <a:r>
              <a:rPr lang="en-US" altLang="zh-CN" sz="2400" smtClean="0">
                <a:latin typeface="Times New Roman" pitchFamily="18" charset="0"/>
              </a:rPr>
              <a:t>)</a:t>
            </a:r>
            <a:r>
              <a:rPr lang="zh-CN" altLang="en-US" sz="2400" smtClean="0">
                <a:latin typeface="Times New Roman" pitchFamily="18" charset="0"/>
              </a:rPr>
              <a:t>，最后一次出</a:t>
            </a:r>
            <a:r>
              <a:rPr lang="en-US" altLang="zh-CN" sz="2400" i="1" smtClean="0">
                <a:latin typeface="Times New Roman" pitchFamily="18" charset="0"/>
              </a:rPr>
              <a:t>S </a:t>
            </a:r>
            <a:r>
              <a:rPr lang="zh-CN" altLang="en-US" sz="2400" smtClean="0">
                <a:latin typeface="Times New Roman" pitchFamily="18" charset="0"/>
              </a:rPr>
              <a:t>的</a:t>
            </a:r>
          </a:p>
          <a:p>
            <a:pPr>
              <a:lnSpc>
                <a:spcPct val="110000"/>
              </a:lnSpc>
              <a:spcBef>
                <a:spcPct val="0"/>
              </a:spcBef>
              <a:buFont typeface="Wingdings" pitchFamily="2" charset="2"/>
              <a:buNone/>
            </a:pPr>
            <a:r>
              <a:rPr lang="zh-CN" altLang="en-US" sz="2400" smtClean="0">
                <a:latin typeface="Times New Roman" pitchFamily="18" charset="0"/>
              </a:rPr>
              <a:t>顶点为 </a:t>
            </a:r>
            <a:r>
              <a:rPr lang="en-US" altLang="zh-CN" sz="2400" i="1" smtClean="0">
                <a:latin typeface="Times New Roman" pitchFamily="18" charset="0"/>
              </a:rPr>
              <a:t>x</a:t>
            </a:r>
            <a:r>
              <a:rPr lang="en-US" altLang="zh-CN" sz="2400" smtClean="0">
                <a:latin typeface="Times New Roman" pitchFamily="18" charset="0"/>
              </a:rPr>
              <a:t>, </a:t>
            </a:r>
            <a:r>
              <a:rPr lang="zh-CN" altLang="en-US" sz="2400" smtClean="0">
                <a:latin typeface="Times New Roman" pitchFamily="18" charset="0"/>
              </a:rPr>
              <a:t>在这次从</a:t>
            </a:r>
            <a:r>
              <a:rPr lang="en-US" altLang="zh-CN" sz="2400" i="1" smtClean="0">
                <a:latin typeface="Times New Roman" pitchFamily="18" charset="0"/>
              </a:rPr>
              <a:t>S </a:t>
            </a:r>
            <a:r>
              <a:rPr lang="zh-CN" altLang="en-US" sz="2400" smtClean="0">
                <a:latin typeface="Times New Roman" pitchFamily="18" charset="0"/>
              </a:rPr>
              <a:t>中出来后</a:t>
            </a:r>
          </a:p>
          <a:p>
            <a:pPr>
              <a:lnSpc>
                <a:spcPct val="110000"/>
              </a:lnSpc>
              <a:spcBef>
                <a:spcPct val="0"/>
              </a:spcBef>
              <a:buFont typeface="Wingdings" pitchFamily="2" charset="2"/>
              <a:buNone/>
            </a:pPr>
            <a:r>
              <a:rPr lang="zh-CN" altLang="en-US" sz="2400" smtClean="0">
                <a:latin typeface="Times New Roman" pitchFamily="18" charset="0"/>
              </a:rPr>
              <a:t>经过</a:t>
            </a:r>
            <a:r>
              <a:rPr lang="en-US" altLang="zh-CN" sz="2400" i="1" smtClean="0">
                <a:latin typeface="Times New Roman" pitchFamily="18" charset="0"/>
              </a:rPr>
              <a:t>V</a:t>
            </a:r>
            <a:r>
              <a:rPr lang="en-US" altLang="zh-CN" sz="2400" smtClean="0">
                <a:latin typeface="Times New Roman" pitchFamily="18" charset="0"/>
                <a:sym typeface="Symbol" pitchFamily="18" charset="2"/>
              </a:rPr>
              <a:t></a:t>
            </a:r>
            <a:r>
              <a:rPr lang="en-US" altLang="zh-CN" sz="2400" i="1" smtClean="0">
                <a:latin typeface="Times New Roman" pitchFamily="18" charset="0"/>
              </a:rPr>
              <a:t>S </a:t>
            </a:r>
            <a:r>
              <a:rPr lang="zh-CN" altLang="en-US" sz="2400" smtClean="0">
                <a:latin typeface="Times New Roman" pitchFamily="18" charset="0"/>
              </a:rPr>
              <a:t>的第一个顶点为 </a:t>
            </a:r>
            <a:r>
              <a:rPr lang="en-US" altLang="zh-CN" sz="2400" i="1" smtClean="0">
                <a:latin typeface="Times New Roman" pitchFamily="18" charset="0"/>
              </a:rPr>
              <a:t>y</a:t>
            </a:r>
            <a:r>
              <a:rPr lang="en-US" altLang="zh-CN" sz="2400" smtClean="0">
                <a:latin typeface="Times New Roman" pitchFamily="18" charset="0"/>
              </a:rPr>
              <a:t>.</a:t>
            </a:r>
          </a:p>
        </p:txBody>
      </p:sp>
      <p:sp>
        <p:nvSpPr>
          <p:cNvPr id="148484" name="Text Box 4"/>
          <p:cNvSpPr txBox="1">
            <a:spLocks noChangeArrowheads="1"/>
          </p:cNvSpPr>
          <p:nvPr/>
        </p:nvSpPr>
        <p:spPr bwMode="auto">
          <a:xfrm>
            <a:off x="4356100" y="5013325"/>
            <a:ext cx="360363" cy="457200"/>
          </a:xfrm>
          <a:prstGeom prst="rect">
            <a:avLst/>
          </a:prstGeom>
          <a:noFill/>
          <a:ln w="9525">
            <a:noFill/>
            <a:miter lim="800000"/>
            <a:headEnd/>
            <a:tailEnd/>
          </a:ln>
          <a:effectLst/>
        </p:spPr>
        <p:txBody>
          <a:bodyPr>
            <a:spAutoFit/>
          </a:bodyPr>
          <a:lstStyle/>
          <a:p>
            <a:pPr>
              <a:spcBef>
                <a:spcPct val="50000"/>
              </a:spcBef>
            </a:pPr>
            <a:endParaRPr lang="zh-CN" altLang="en-US" sz="2400">
              <a:latin typeface="Arial" charset="0"/>
            </a:endParaRPr>
          </a:p>
        </p:txBody>
      </p:sp>
      <p:sp>
        <p:nvSpPr>
          <p:cNvPr id="148486" name="Rectangle 6"/>
          <p:cNvSpPr>
            <a:spLocks noChangeArrowheads="1"/>
          </p:cNvSpPr>
          <p:nvPr/>
        </p:nvSpPr>
        <p:spPr bwMode="auto">
          <a:xfrm>
            <a:off x="684213" y="5805488"/>
            <a:ext cx="1611312" cy="457200"/>
          </a:xfrm>
          <a:prstGeom prst="rect">
            <a:avLst/>
          </a:prstGeom>
          <a:noFill/>
          <a:ln w="9525">
            <a:noFill/>
            <a:miter lim="800000"/>
            <a:headEnd/>
            <a:tailEnd/>
          </a:ln>
          <a:effectLst/>
        </p:spPr>
        <p:txBody>
          <a:bodyPr wrap="none">
            <a:spAutoFit/>
          </a:bodyPr>
          <a:lstStyle/>
          <a:p>
            <a:r>
              <a:rPr lang="en-US" altLang="zh-CN" sz="2400" b="1" i="1">
                <a:latin typeface="Times New Roman" pitchFamily="18" charset="0"/>
                <a:sym typeface="Symbol" pitchFamily="18" charset="2"/>
              </a:rPr>
              <a:t>T</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n</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O</a:t>
            </a:r>
            <a:r>
              <a:rPr lang="en-US" altLang="zh-CN" sz="2400" b="1">
                <a:latin typeface="Times New Roman" pitchFamily="18" charset="0"/>
                <a:sym typeface="Symbol" pitchFamily="18" charset="2"/>
              </a:rPr>
              <a:t>(</a:t>
            </a:r>
            <a:r>
              <a:rPr lang="en-US" altLang="zh-CN" sz="2400" b="1" i="1">
                <a:latin typeface="Times New Roman" pitchFamily="18" charset="0"/>
                <a:sym typeface="Symbol" pitchFamily="18" charset="2"/>
              </a:rPr>
              <a:t>n</a:t>
            </a:r>
            <a:r>
              <a:rPr lang="en-US" altLang="zh-CN" sz="2400" b="1" baseline="30000">
                <a:latin typeface="Times New Roman" pitchFamily="18" charset="0"/>
                <a:sym typeface="Symbol" pitchFamily="18" charset="2"/>
              </a:rPr>
              <a:t>2</a:t>
            </a:r>
            <a:r>
              <a:rPr lang="en-US" altLang="zh-CN" sz="2400" b="1">
                <a:latin typeface="Times New Roman" pitchFamily="18" charset="0"/>
                <a:sym typeface="Symbol" pitchFamily="18" charset="2"/>
              </a:rPr>
              <a:t>)</a:t>
            </a:r>
          </a:p>
        </p:txBody>
      </p:sp>
      <p:sp>
        <p:nvSpPr>
          <p:cNvPr id="148487" name="Text Box 7"/>
          <p:cNvSpPr txBox="1">
            <a:spLocks noChangeArrowheads="1"/>
          </p:cNvSpPr>
          <p:nvPr/>
        </p:nvSpPr>
        <p:spPr bwMode="auto">
          <a:xfrm>
            <a:off x="4859338" y="5157788"/>
            <a:ext cx="184150" cy="457200"/>
          </a:xfrm>
          <a:prstGeom prst="rect">
            <a:avLst/>
          </a:prstGeom>
          <a:noFill/>
          <a:ln w="9525">
            <a:noFill/>
            <a:miter lim="800000"/>
            <a:headEnd/>
            <a:tailEnd/>
          </a:ln>
          <a:effectLst/>
        </p:spPr>
        <p:txBody>
          <a:bodyPr wrap="none">
            <a:spAutoFit/>
          </a:bodyPr>
          <a:lstStyle/>
          <a:p>
            <a:endParaRPr lang="zh-CN" altLang="en-US" sz="2400">
              <a:latin typeface="Arial" charset="0"/>
            </a:endParaRPr>
          </a:p>
        </p:txBody>
      </p:sp>
      <p:sp>
        <p:nvSpPr>
          <p:cNvPr id="148488" name="Text Box 8"/>
          <p:cNvSpPr txBox="1">
            <a:spLocks noChangeArrowheads="1"/>
          </p:cNvSpPr>
          <p:nvPr/>
        </p:nvSpPr>
        <p:spPr bwMode="auto">
          <a:xfrm>
            <a:off x="684213" y="5300663"/>
            <a:ext cx="3744912" cy="457200"/>
          </a:xfrm>
          <a:prstGeom prst="rect">
            <a:avLst/>
          </a:prstGeom>
          <a:noFill/>
          <a:ln w="9525">
            <a:noFill/>
            <a:miter lim="800000"/>
            <a:headEnd/>
            <a:tailEnd/>
          </a:ln>
          <a:effectLst/>
        </p:spPr>
        <p:txBody>
          <a:bodyPr>
            <a:spAutoFit/>
          </a:bodyPr>
          <a:lstStyle/>
          <a:p>
            <a:pPr>
              <a:spcBef>
                <a:spcPct val="50000"/>
              </a:spcBef>
            </a:pPr>
            <a:r>
              <a:rPr lang="en-US" altLang="zh-CN" sz="2400" b="1">
                <a:latin typeface="Times New Roman" pitchFamily="18" charset="0"/>
              </a:rPr>
              <a:t>dist[</a:t>
            </a:r>
            <a:r>
              <a:rPr lang="en-US" altLang="zh-CN" sz="2400" b="1" i="1">
                <a:latin typeface="Times New Roman" pitchFamily="18" charset="0"/>
              </a:rPr>
              <a:t>v</a:t>
            </a:r>
            <a:r>
              <a:rPr lang="en-US" altLang="zh-CN" sz="2400" b="1">
                <a:latin typeface="Times New Roman" pitchFamily="18" charset="0"/>
              </a:rPr>
              <a:t>]=short[</a:t>
            </a:r>
            <a:r>
              <a:rPr lang="en-US" altLang="zh-CN" sz="2400" b="1" i="1">
                <a:latin typeface="Times New Roman" pitchFamily="18" charset="0"/>
              </a:rPr>
              <a:t>v</a:t>
            </a:r>
            <a:r>
              <a:rPr lang="en-US" altLang="zh-CN" sz="2400" b="1">
                <a:latin typeface="Times New Roman" pitchFamily="18" charset="0"/>
              </a:rPr>
              <a:t>]</a:t>
            </a:r>
            <a:endParaRPr lang="en-US" altLang="zh-CN" sz="2400" b="1">
              <a:latin typeface="Times New Roman" pitchFamily="18" charset="0"/>
              <a:sym typeface="Symbol" pitchFamily="18" charset="2"/>
            </a:endParaRPr>
          </a:p>
        </p:txBody>
      </p:sp>
      <p:grpSp>
        <p:nvGrpSpPr>
          <p:cNvPr id="2" name="Group 9"/>
          <p:cNvGrpSpPr>
            <a:grpSpLocks/>
          </p:cNvGrpSpPr>
          <p:nvPr/>
        </p:nvGrpSpPr>
        <p:grpSpPr bwMode="auto">
          <a:xfrm>
            <a:off x="4859338" y="4221163"/>
            <a:ext cx="4464050" cy="2376487"/>
            <a:chOff x="295" y="2251"/>
            <a:chExt cx="2812" cy="1497"/>
          </a:xfrm>
        </p:grpSpPr>
        <p:grpSp>
          <p:nvGrpSpPr>
            <p:cNvPr id="3" name="Group 10"/>
            <p:cNvGrpSpPr>
              <a:grpSpLocks/>
            </p:cNvGrpSpPr>
            <p:nvPr/>
          </p:nvGrpSpPr>
          <p:grpSpPr bwMode="auto">
            <a:xfrm>
              <a:off x="340" y="2274"/>
              <a:ext cx="2767" cy="1474"/>
              <a:chOff x="1474" y="2387"/>
              <a:chExt cx="2767" cy="1474"/>
            </a:xfrm>
          </p:grpSpPr>
          <p:grpSp>
            <p:nvGrpSpPr>
              <p:cNvPr id="4" name="Group 11"/>
              <p:cNvGrpSpPr>
                <a:grpSpLocks/>
              </p:cNvGrpSpPr>
              <p:nvPr/>
            </p:nvGrpSpPr>
            <p:grpSpPr bwMode="auto">
              <a:xfrm>
                <a:off x="1474" y="2387"/>
                <a:ext cx="2767" cy="1474"/>
                <a:chOff x="2472" y="2523"/>
                <a:chExt cx="2449" cy="1224"/>
              </a:xfrm>
            </p:grpSpPr>
            <p:sp>
              <p:nvSpPr>
                <p:cNvPr id="148492" name="Oval 12"/>
                <p:cNvSpPr>
                  <a:spLocks noChangeArrowheads="1"/>
                </p:cNvSpPr>
                <p:nvPr/>
              </p:nvSpPr>
              <p:spPr bwMode="auto">
                <a:xfrm>
                  <a:off x="2472" y="2568"/>
                  <a:ext cx="1452" cy="1179"/>
                </a:xfrm>
                <a:prstGeom prst="ellipse">
                  <a:avLst/>
                </a:prstGeom>
                <a:solidFill>
                  <a:srgbClr val="CCFFFF"/>
                </a:solidFill>
                <a:ln w="9525">
                  <a:solidFill>
                    <a:schemeClr val="tx1"/>
                  </a:solidFill>
                  <a:round/>
                  <a:headEnd/>
                  <a:tailEnd/>
                </a:ln>
                <a:effectLst/>
              </p:spPr>
              <p:txBody>
                <a:bodyPr wrap="none" anchor="ctr"/>
                <a:lstStyle/>
                <a:p>
                  <a:endParaRPr lang="zh-CN" altLang="en-US"/>
                </a:p>
              </p:txBody>
            </p:sp>
            <p:grpSp>
              <p:nvGrpSpPr>
                <p:cNvPr id="5" name="Group 13"/>
                <p:cNvGrpSpPr>
                  <a:grpSpLocks/>
                </p:cNvGrpSpPr>
                <p:nvPr/>
              </p:nvGrpSpPr>
              <p:grpSpPr bwMode="auto">
                <a:xfrm>
                  <a:off x="2653" y="2523"/>
                  <a:ext cx="2268" cy="1187"/>
                  <a:chOff x="2744" y="2568"/>
                  <a:chExt cx="2268" cy="1187"/>
                </a:xfrm>
              </p:grpSpPr>
              <p:sp>
                <p:nvSpPr>
                  <p:cNvPr id="148494" name="Oval 14"/>
                  <p:cNvSpPr>
                    <a:spLocks noChangeArrowheads="1"/>
                  </p:cNvSpPr>
                  <p:nvPr/>
                </p:nvSpPr>
                <p:spPr bwMode="auto">
                  <a:xfrm>
                    <a:off x="3470" y="2840"/>
                    <a:ext cx="91" cy="90"/>
                  </a:xfrm>
                  <a:prstGeom prst="ellipse">
                    <a:avLst/>
                  </a:prstGeom>
                  <a:solidFill>
                    <a:schemeClr val="tx1"/>
                  </a:solidFill>
                  <a:ln w="9525">
                    <a:solidFill>
                      <a:schemeClr val="tx1"/>
                    </a:solidFill>
                    <a:round/>
                    <a:headEnd/>
                    <a:tailEnd/>
                  </a:ln>
                  <a:effectLst/>
                </p:spPr>
                <p:txBody>
                  <a:bodyPr wrap="none" anchor="ctr"/>
                  <a:lstStyle/>
                  <a:p>
                    <a:endParaRPr lang="zh-CN" altLang="en-US"/>
                  </a:p>
                </p:txBody>
              </p:sp>
              <p:grpSp>
                <p:nvGrpSpPr>
                  <p:cNvPr id="6" name="Group 15"/>
                  <p:cNvGrpSpPr>
                    <a:grpSpLocks/>
                  </p:cNvGrpSpPr>
                  <p:nvPr/>
                </p:nvGrpSpPr>
                <p:grpSpPr bwMode="auto">
                  <a:xfrm>
                    <a:off x="2744" y="2568"/>
                    <a:ext cx="2268" cy="1187"/>
                    <a:chOff x="2744" y="2559"/>
                    <a:chExt cx="2268" cy="1187"/>
                  </a:xfrm>
                </p:grpSpPr>
                <p:sp>
                  <p:nvSpPr>
                    <p:cNvPr id="148496" name="Text Box 16"/>
                    <p:cNvSpPr txBox="1">
                      <a:spLocks noChangeArrowheads="1"/>
                    </p:cNvSpPr>
                    <p:nvPr/>
                  </p:nvSpPr>
                  <p:spPr bwMode="auto">
                    <a:xfrm>
                      <a:off x="2880" y="3158"/>
                      <a:ext cx="318" cy="272"/>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s</a:t>
                      </a:r>
                    </a:p>
                  </p:txBody>
                </p:sp>
                <p:sp>
                  <p:nvSpPr>
                    <p:cNvPr id="148497" name="Oval 17"/>
                    <p:cNvSpPr>
                      <a:spLocks noChangeArrowheads="1"/>
                    </p:cNvSpPr>
                    <p:nvPr/>
                  </p:nvSpPr>
                  <p:spPr bwMode="auto">
                    <a:xfrm>
                      <a:off x="2744" y="3113"/>
                      <a:ext cx="91" cy="90"/>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148498" name="Freeform 18"/>
                    <p:cNvSpPr>
                      <a:spLocks/>
                    </p:cNvSpPr>
                    <p:nvPr/>
                  </p:nvSpPr>
                  <p:spPr bwMode="auto">
                    <a:xfrm>
                      <a:off x="2803" y="2899"/>
                      <a:ext cx="701" cy="259"/>
                    </a:xfrm>
                    <a:custGeom>
                      <a:avLst/>
                      <a:gdLst/>
                      <a:ahLst/>
                      <a:cxnLst>
                        <a:cxn ang="0">
                          <a:pos x="0" y="259"/>
                        </a:cxn>
                        <a:cxn ang="0">
                          <a:pos x="48" y="106"/>
                        </a:cxn>
                        <a:cxn ang="0">
                          <a:pos x="77" y="87"/>
                        </a:cxn>
                        <a:cxn ang="0">
                          <a:pos x="211" y="0"/>
                        </a:cxn>
                        <a:cxn ang="0">
                          <a:pos x="567" y="10"/>
                        </a:cxn>
                        <a:cxn ang="0">
                          <a:pos x="701" y="0"/>
                        </a:cxn>
                      </a:cxnLst>
                      <a:rect l="0" t="0" r="r" b="b"/>
                      <a:pathLst>
                        <a:path w="701" h="259">
                          <a:moveTo>
                            <a:pt x="0" y="259"/>
                          </a:moveTo>
                          <a:cubicBezTo>
                            <a:pt x="7" y="234"/>
                            <a:pt x="30" y="128"/>
                            <a:pt x="48" y="106"/>
                          </a:cubicBezTo>
                          <a:cubicBezTo>
                            <a:pt x="55" y="97"/>
                            <a:pt x="67" y="93"/>
                            <a:pt x="77" y="87"/>
                          </a:cubicBezTo>
                          <a:cubicBezTo>
                            <a:pt x="98" y="27"/>
                            <a:pt x="153" y="12"/>
                            <a:pt x="211" y="0"/>
                          </a:cubicBezTo>
                          <a:cubicBezTo>
                            <a:pt x="330" y="3"/>
                            <a:pt x="448" y="5"/>
                            <a:pt x="567" y="10"/>
                          </a:cubicBezTo>
                          <a:cubicBezTo>
                            <a:pt x="637" y="13"/>
                            <a:pt x="648" y="28"/>
                            <a:pt x="701" y="0"/>
                          </a:cubicBezTo>
                        </a:path>
                      </a:pathLst>
                    </a:custGeom>
                    <a:noFill/>
                    <a:ln w="25400" cap="flat">
                      <a:solidFill>
                        <a:srgbClr val="008000"/>
                      </a:solidFill>
                      <a:prstDash val="dash"/>
                      <a:round/>
                      <a:headEnd type="oval" w="med" len="med"/>
                      <a:tailEnd type="triangle" w="lg" len="lg"/>
                    </a:ln>
                    <a:effectLst/>
                  </p:spPr>
                  <p:txBody>
                    <a:bodyPr/>
                    <a:lstStyle/>
                    <a:p>
                      <a:endParaRPr lang="zh-CN" altLang="en-US"/>
                    </a:p>
                  </p:txBody>
                </p:sp>
                <p:sp>
                  <p:nvSpPr>
                    <p:cNvPr id="148499" name="Freeform 19"/>
                    <p:cNvSpPr>
                      <a:spLocks/>
                    </p:cNvSpPr>
                    <p:nvPr/>
                  </p:nvSpPr>
                  <p:spPr bwMode="auto">
                    <a:xfrm>
                      <a:off x="2784" y="3203"/>
                      <a:ext cx="730" cy="327"/>
                    </a:xfrm>
                    <a:custGeom>
                      <a:avLst/>
                      <a:gdLst/>
                      <a:ahLst/>
                      <a:cxnLst>
                        <a:cxn ang="0">
                          <a:pos x="0" y="0"/>
                        </a:cxn>
                        <a:cxn ang="0">
                          <a:pos x="48" y="173"/>
                        </a:cxn>
                        <a:cxn ang="0">
                          <a:pos x="58" y="202"/>
                        </a:cxn>
                        <a:cxn ang="0">
                          <a:pos x="115" y="221"/>
                        </a:cxn>
                        <a:cxn ang="0">
                          <a:pos x="317" y="288"/>
                        </a:cxn>
                        <a:cxn ang="0">
                          <a:pos x="730" y="307"/>
                        </a:cxn>
                      </a:cxnLst>
                      <a:rect l="0" t="0" r="r" b="b"/>
                      <a:pathLst>
                        <a:path w="730" h="327">
                          <a:moveTo>
                            <a:pt x="0" y="0"/>
                          </a:moveTo>
                          <a:cubicBezTo>
                            <a:pt x="8" y="72"/>
                            <a:pt x="18" y="113"/>
                            <a:pt x="48" y="173"/>
                          </a:cubicBezTo>
                          <a:cubicBezTo>
                            <a:pt x="53" y="182"/>
                            <a:pt x="50" y="196"/>
                            <a:pt x="58" y="202"/>
                          </a:cubicBezTo>
                          <a:cubicBezTo>
                            <a:pt x="74" y="214"/>
                            <a:pt x="115" y="221"/>
                            <a:pt x="115" y="221"/>
                          </a:cubicBezTo>
                          <a:cubicBezTo>
                            <a:pt x="155" y="282"/>
                            <a:pt x="250" y="279"/>
                            <a:pt x="317" y="288"/>
                          </a:cubicBezTo>
                          <a:cubicBezTo>
                            <a:pt x="429" y="327"/>
                            <a:pt x="631" y="307"/>
                            <a:pt x="730" y="307"/>
                          </a:cubicBezTo>
                        </a:path>
                      </a:pathLst>
                    </a:custGeom>
                    <a:noFill/>
                    <a:ln w="25400" cap="flat">
                      <a:solidFill>
                        <a:schemeClr val="tx1"/>
                      </a:solidFill>
                      <a:prstDash val="dash"/>
                      <a:round/>
                      <a:headEnd type="oval" w="med" len="med"/>
                      <a:tailEnd type="triangle" w="lg" len="lg"/>
                    </a:ln>
                    <a:effectLst/>
                  </p:spPr>
                  <p:txBody>
                    <a:bodyPr/>
                    <a:lstStyle/>
                    <a:p>
                      <a:endParaRPr lang="zh-CN" altLang="en-US"/>
                    </a:p>
                  </p:txBody>
                </p:sp>
                <p:sp>
                  <p:nvSpPr>
                    <p:cNvPr id="148500" name="Oval 20"/>
                    <p:cNvSpPr>
                      <a:spLocks noChangeArrowheads="1"/>
                    </p:cNvSpPr>
                    <p:nvPr/>
                  </p:nvSpPr>
                  <p:spPr bwMode="auto">
                    <a:xfrm>
                      <a:off x="3470" y="3475"/>
                      <a:ext cx="91" cy="90"/>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148501" name="Oval 21"/>
                    <p:cNvSpPr>
                      <a:spLocks noChangeArrowheads="1"/>
                    </p:cNvSpPr>
                    <p:nvPr/>
                  </p:nvSpPr>
                  <p:spPr bwMode="auto">
                    <a:xfrm>
                      <a:off x="4422" y="3521"/>
                      <a:ext cx="91" cy="90"/>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148502" name="Oval 22"/>
                    <p:cNvSpPr>
                      <a:spLocks noChangeArrowheads="1"/>
                    </p:cNvSpPr>
                    <p:nvPr/>
                  </p:nvSpPr>
                  <p:spPr bwMode="auto">
                    <a:xfrm>
                      <a:off x="4377" y="2795"/>
                      <a:ext cx="91" cy="90"/>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148503" name="Text Box 23"/>
                    <p:cNvSpPr txBox="1">
                      <a:spLocks noChangeArrowheads="1"/>
                    </p:cNvSpPr>
                    <p:nvPr/>
                  </p:nvSpPr>
                  <p:spPr bwMode="auto">
                    <a:xfrm>
                      <a:off x="3515" y="3203"/>
                      <a:ext cx="227" cy="271"/>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u</a:t>
                      </a:r>
                    </a:p>
                  </p:txBody>
                </p:sp>
                <p:sp>
                  <p:nvSpPr>
                    <p:cNvPr id="148504" name="Text Box 24"/>
                    <p:cNvSpPr txBox="1">
                      <a:spLocks noChangeArrowheads="1"/>
                    </p:cNvSpPr>
                    <p:nvPr/>
                  </p:nvSpPr>
                  <p:spPr bwMode="auto">
                    <a:xfrm>
                      <a:off x="3334" y="2559"/>
                      <a:ext cx="227" cy="272"/>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x</a:t>
                      </a:r>
                    </a:p>
                  </p:txBody>
                </p:sp>
                <p:sp>
                  <p:nvSpPr>
                    <p:cNvPr id="148505" name="Text Box 25"/>
                    <p:cNvSpPr txBox="1">
                      <a:spLocks noChangeArrowheads="1"/>
                    </p:cNvSpPr>
                    <p:nvPr/>
                  </p:nvSpPr>
                  <p:spPr bwMode="auto">
                    <a:xfrm>
                      <a:off x="4513" y="2704"/>
                      <a:ext cx="363" cy="272"/>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y</a:t>
                      </a:r>
                    </a:p>
                  </p:txBody>
                </p:sp>
                <p:sp>
                  <p:nvSpPr>
                    <p:cNvPr id="148506" name="Text Box 26"/>
                    <p:cNvSpPr txBox="1">
                      <a:spLocks noChangeArrowheads="1"/>
                    </p:cNvSpPr>
                    <p:nvPr/>
                  </p:nvSpPr>
                  <p:spPr bwMode="auto">
                    <a:xfrm>
                      <a:off x="4649" y="3475"/>
                      <a:ext cx="363" cy="271"/>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v</a:t>
                      </a:r>
                    </a:p>
                  </p:txBody>
                </p:sp>
                <p:sp>
                  <p:nvSpPr>
                    <p:cNvPr id="148507" name="Line 27"/>
                    <p:cNvSpPr>
                      <a:spLocks noChangeShapeType="1"/>
                    </p:cNvSpPr>
                    <p:nvPr/>
                  </p:nvSpPr>
                  <p:spPr bwMode="auto">
                    <a:xfrm flipV="1">
                      <a:off x="3560" y="2840"/>
                      <a:ext cx="817" cy="46"/>
                    </a:xfrm>
                    <a:prstGeom prst="line">
                      <a:avLst/>
                    </a:prstGeom>
                    <a:noFill/>
                    <a:ln w="25400">
                      <a:solidFill>
                        <a:srgbClr val="008000"/>
                      </a:solidFill>
                      <a:round/>
                      <a:headEnd/>
                      <a:tailEnd type="triangle" w="lg" len="lg"/>
                    </a:ln>
                    <a:effectLst/>
                  </p:spPr>
                  <p:txBody>
                    <a:bodyPr/>
                    <a:lstStyle/>
                    <a:p>
                      <a:endParaRPr lang="zh-CN" altLang="en-US"/>
                    </a:p>
                  </p:txBody>
                </p:sp>
                <p:sp>
                  <p:nvSpPr>
                    <p:cNvPr id="148508" name="Line 28"/>
                    <p:cNvSpPr>
                      <a:spLocks noChangeShapeType="1"/>
                    </p:cNvSpPr>
                    <p:nvPr/>
                  </p:nvSpPr>
                  <p:spPr bwMode="auto">
                    <a:xfrm>
                      <a:off x="3560" y="3521"/>
                      <a:ext cx="862" cy="45"/>
                    </a:xfrm>
                    <a:prstGeom prst="line">
                      <a:avLst/>
                    </a:prstGeom>
                    <a:noFill/>
                    <a:ln w="25400">
                      <a:solidFill>
                        <a:schemeClr val="tx1"/>
                      </a:solidFill>
                      <a:round/>
                      <a:headEnd/>
                      <a:tailEnd type="triangle" w="lg" len="lg"/>
                    </a:ln>
                    <a:effectLst/>
                  </p:spPr>
                  <p:txBody>
                    <a:bodyPr/>
                    <a:lstStyle/>
                    <a:p>
                      <a:endParaRPr lang="zh-CN" altLang="en-US"/>
                    </a:p>
                  </p:txBody>
                </p:sp>
                <p:sp>
                  <p:nvSpPr>
                    <p:cNvPr id="148509" name="Line 29"/>
                    <p:cNvSpPr>
                      <a:spLocks noChangeShapeType="1"/>
                    </p:cNvSpPr>
                    <p:nvPr/>
                  </p:nvSpPr>
                  <p:spPr bwMode="auto">
                    <a:xfrm>
                      <a:off x="4422" y="2840"/>
                      <a:ext cx="46" cy="681"/>
                    </a:xfrm>
                    <a:prstGeom prst="line">
                      <a:avLst/>
                    </a:prstGeom>
                    <a:noFill/>
                    <a:ln w="25400">
                      <a:solidFill>
                        <a:srgbClr val="008000"/>
                      </a:solidFill>
                      <a:round/>
                      <a:headEnd/>
                      <a:tailEnd type="triangle" w="lg" len="lg"/>
                    </a:ln>
                    <a:effectLst/>
                  </p:spPr>
                  <p:txBody>
                    <a:bodyPr/>
                    <a:lstStyle/>
                    <a:p>
                      <a:endParaRPr lang="zh-CN" altLang="en-US"/>
                    </a:p>
                  </p:txBody>
                </p:sp>
              </p:grpSp>
            </p:grpSp>
          </p:grpSp>
          <p:sp>
            <p:nvSpPr>
              <p:cNvPr id="148510" name="Text Box 30"/>
              <p:cNvSpPr txBox="1">
                <a:spLocks noChangeArrowheads="1"/>
              </p:cNvSpPr>
              <p:nvPr/>
            </p:nvSpPr>
            <p:spPr bwMode="auto">
              <a:xfrm>
                <a:off x="3198" y="2432"/>
                <a:ext cx="408" cy="288"/>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L</a:t>
                </a:r>
              </a:p>
            </p:txBody>
          </p:sp>
        </p:grpSp>
        <p:sp>
          <p:nvSpPr>
            <p:cNvPr id="148511" name="Text Box 31"/>
            <p:cNvSpPr txBox="1">
              <a:spLocks noChangeArrowheads="1"/>
            </p:cNvSpPr>
            <p:nvPr/>
          </p:nvSpPr>
          <p:spPr bwMode="auto">
            <a:xfrm>
              <a:off x="295" y="2251"/>
              <a:ext cx="499" cy="327"/>
            </a:xfrm>
            <a:prstGeom prst="rect">
              <a:avLst/>
            </a:prstGeom>
            <a:noFill/>
            <a:ln w="9525">
              <a:noFill/>
              <a:miter lim="800000"/>
              <a:headEnd/>
              <a:tailEnd/>
            </a:ln>
            <a:effectLst/>
          </p:spPr>
          <p:txBody>
            <a:bodyPr>
              <a:spAutoFit/>
            </a:bodyPr>
            <a:lstStyle/>
            <a:p>
              <a:pPr>
                <a:spcBef>
                  <a:spcPct val="50000"/>
                </a:spcBef>
              </a:pPr>
              <a:r>
                <a:rPr lang="en-US" altLang="zh-CN" sz="2800" b="1" i="1">
                  <a:latin typeface="Times New Roman" pitchFamily="18" charset="0"/>
                </a:rPr>
                <a:t>S</a:t>
              </a:r>
            </a:p>
          </p:txBody>
        </p:sp>
      </p:grpSp>
      <p:sp>
        <p:nvSpPr>
          <p:cNvPr id="148513" name="Rectangle 33"/>
          <p:cNvSpPr>
            <a:spLocks noChangeArrowheads="1"/>
          </p:cNvSpPr>
          <p:nvPr/>
        </p:nvSpPr>
        <p:spPr bwMode="auto">
          <a:xfrm>
            <a:off x="684213" y="4581525"/>
            <a:ext cx="4572000" cy="822325"/>
          </a:xfrm>
          <a:prstGeom prst="rect">
            <a:avLst/>
          </a:prstGeom>
          <a:noFill/>
          <a:ln w="9525">
            <a:noFill/>
            <a:miter lim="800000"/>
            <a:headEnd/>
            <a:tailEnd/>
          </a:ln>
          <a:effectLst/>
        </p:spPr>
        <p:txBody>
          <a:bodyPr>
            <a:spAutoFit/>
          </a:bodyPr>
          <a:lstStyle/>
          <a:p>
            <a:r>
              <a:rPr lang="en-US" altLang="zh-CN" sz="2400" b="1">
                <a:latin typeface="Times New Roman" pitchFamily="18" charset="0"/>
              </a:rPr>
              <a:t>dist[</a:t>
            </a:r>
            <a:r>
              <a:rPr lang="en-US" altLang="zh-CN" sz="2400" b="1" i="1">
                <a:latin typeface="Times New Roman" pitchFamily="18" charset="0"/>
              </a:rPr>
              <a:t>v</a:t>
            </a:r>
            <a:r>
              <a:rPr lang="en-US" altLang="zh-CN" sz="2400" b="1">
                <a:latin typeface="Times New Roman" pitchFamily="18" charset="0"/>
              </a:rPr>
              <a:t>] </a:t>
            </a:r>
            <a:r>
              <a:rPr lang="en-US" altLang="zh-CN" sz="2400" b="1">
                <a:latin typeface="Times New Roman" pitchFamily="18" charset="0"/>
                <a:sym typeface="Symbol" pitchFamily="18" charset="2"/>
              </a:rPr>
              <a:t></a:t>
            </a:r>
            <a:r>
              <a:rPr lang="en-US" altLang="zh-CN" sz="2400" b="1">
                <a:latin typeface="Times New Roman" pitchFamily="18" charset="0"/>
              </a:rPr>
              <a:t> dist[</a:t>
            </a:r>
            <a:r>
              <a:rPr lang="en-US" altLang="zh-CN" sz="2400" b="1" i="1">
                <a:latin typeface="Times New Roman" pitchFamily="18" charset="0"/>
              </a:rPr>
              <a:t>y</a:t>
            </a:r>
            <a:r>
              <a:rPr lang="en-US" altLang="zh-CN" sz="2400" b="1">
                <a:latin typeface="Times New Roman" pitchFamily="18" charset="0"/>
              </a:rPr>
              <a:t>]</a:t>
            </a:r>
            <a:r>
              <a:rPr lang="en-US" altLang="zh-CN" sz="2400" b="1">
                <a:latin typeface="Times New Roman" pitchFamily="18" charset="0"/>
                <a:sym typeface="Symbol" pitchFamily="18" charset="2"/>
              </a:rPr>
              <a:t>   //</a:t>
            </a:r>
            <a:r>
              <a:rPr lang="en-US" altLang="zh-CN" sz="2400" b="1" i="1">
                <a:latin typeface="Times New Roman" pitchFamily="18" charset="0"/>
                <a:sym typeface="Symbol" pitchFamily="18" charset="2"/>
              </a:rPr>
              <a:t>v</a:t>
            </a:r>
            <a:r>
              <a:rPr lang="zh-CN" altLang="en-US" sz="2400" b="1">
                <a:latin typeface="Times New Roman" pitchFamily="18" charset="0"/>
                <a:sym typeface="Symbol" pitchFamily="18" charset="2"/>
              </a:rPr>
              <a:t>先被选</a:t>
            </a:r>
          </a:p>
          <a:p>
            <a:r>
              <a:rPr lang="zh-CN" altLang="en-US" sz="2400" b="1">
                <a:latin typeface="Times New Roman" pitchFamily="18" charset="0"/>
                <a:sym typeface="Symbol" pitchFamily="18" charset="2"/>
              </a:rPr>
              <a:t>     </a:t>
            </a:r>
            <a:r>
              <a:rPr lang="zh-CN" altLang="en-US" sz="2400" b="1">
                <a:latin typeface="Times New Roman" pitchFamily="18" charset="0"/>
              </a:rPr>
              <a:t> </a:t>
            </a:r>
            <a:r>
              <a:rPr lang="en-US" altLang="zh-CN" sz="2400" b="1">
                <a:latin typeface="Times New Roman" pitchFamily="18" charset="0"/>
              </a:rPr>
              <a:t>dist[</a:t>
            </a:r>
            <a:r>
              <a:rPr lang="en-US" altLang="zh-CN" sz="2400" b="1" i="1">
                <a:latin typeface="Times New Roman" pitchFamily="18" charset="0"/>
              </a:rPr>
              <a:t>y</a:t>
            </a:r>
            <a:r>
              <a:rPr lang="en-US" altLang="zh-CN" sz="2400" b="1">
                <a:latin typeface="Times New Roman" pitchFamily="18" charset="0"/>
              </a:rPr>
              <a:t>]+</a:t>
            </a:r>
            <a:r>
              <a:rPr lang="en-US" altLang="zh-CN" sz="2400" b="1" i="1">
                <a:latin typeface="Times New Roman" pitchFamily="18" charset="0"/>
              </a:rPr>
              <a:t>d</a:t>
            </a:r>
            <a:r>
              <a:rPr lang="en-US" altLang="zh-CN" sz="2400" b="1">
                <a:latin typeface="Times New Roman" pitchFamily="18" charset="0"/>
              </a:rPr>
              <a:t>(</a:t>
            </a:r>
            <a:r>
              <a:rPr lang="en-US" altLang="zh-CN" sz="2400" b="1" i="1">
                <a:latin typeface="Times New Roman" pitchFamily="18" charset="0"/>
              </a:rPr>
              <a:t>y,v</a:t>
            </a:r>
            <a:r>
              <a:rPr lang="en-US" altLang="zh-CN" sz="2400" b="1">
                <a:latin typeface="Times New Roman" pitchFamily="18" charset="0"/>
              </a:rPr>
              <a:t>)</a:t>
            </a:r>
            <a:r>
              <a:rPr lang="en-US" altLang="zh-CN" sz="2400" b="1">
                <a:latin typeface="Times New Roman" pitchFamily="18" charset="0"/>
                <a:sym typeface="Symbol" pitchFamily="18" charset="2"/>
              </a:rPr>
              <a:t>  </a:t>
            </a:r>
            <a:r>
              <a:rPr lang="en-US" altLang="zh-CN" sz="2400" b="1" i="1">
                <a:latin typeface="Times New Roman" pitchFamily="18" charset="0"/>
                <a:sym typeface="Symbol" pitchFamily="18" charset="2"/>
              </a:rPr>
              <a:t>L</a:t>
            </a:r>
            <a:r>
              <a:rPr lang="en-US" altLang="zh-CN" sz="2400">
                <a:latin typeface="Times New Roman" pitchFamily="18" charset="0"/>
                <a:sym typeface="Symbol" pitchFamily="18" charset="2"/>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evel">
  <a:themeElements>
    <a:clrScheme name="Level 9">
      <a:dk1>
        <a:srgbClr val="000000"/>
      </a:dk1>
      <a:lt1>
        <a:srgbClr val="FFFFFF"/>
      </a:lt1>
      <a:dk2>
        <a:srgbClr val="5E5C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5E5C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Level">
  <a:themeElements>
    <a:clrScheme name="Level 9">
      <a:dk1>
        <a:srgbClr val="000000"/>
      </a:dk1>
      <a:lt1>
        <a:srgbClr val="FFFFFF"/>
      </a:lt1>
      <a:dk2>
        <a:srgbClr val="5E5C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5E5C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7322</Words>
  <Application>Microsoft Office PowerPoint</Application>
  <PresentationFormat>全屏显示(4:3)</PresentationFormat>
  <Paragraphs>1636</Paragraphs>
  <Slides>102</Slides>
  <Notes>21</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102</vt:i4>
      </vt:variant>
    </vt:vector>
  </HeadingPairs>
  <TitlesOfParts>
    <vt:vector size="107" baseType="lpstr">
      <vt:lpstr>PowerPoint 2010 简介</vt:lpstr>
      <vt:lpstr>Level</vt:lpstr>
      <vt:lpstr>1_Level</vt:lpstr>
      <vt:lpstr>Equation</vt:lpstr>
      <vt:lpstr>公式</vt:lpstr>
      <vt:lpstr>Algorithm Analysis &amp; Design  Introduction to Algorithm</vt:lpstr>
      <vt:lpstr>GREEDY ALGORITHM</vt:lpstr>
      <vt:lpstr>Overview</vt:lpstr>
      <vt:lpstr>Greedy Strategy</vt:lpstr>
      <vt:lpstr>Activity-selection Problem</vt:lpstr>
      <vt:lpstr>Optimal Substructure</vt:lpstr>
      <vt:lpstr>Activity Selection:  Repeated Subproblems</vt:lpstr>
      <vt:lpstr>Recursive Solution</vt:lpstr>
      <vt:lpstr>Greedy Choice Property</vt:lpstr>
      <vt:lpstr>Greedy-choice Property</vt:lpstr>
      <vt:lpstr>Recursive Algorithm</vt:lpstr>
      <vt:lpstr>Typical Steps</vt:lpstr>
      <vt:lpstr>Activity Selection: A Greedy Algorithm</vt:lpstr>
      <vt:lpstr>PowerPoint 演示文稿</vt:lpstr>
      <vt:lpstr>Elements of Greedy Algorithms</vt:lpstr>
      <vt:lpstr>Knapsack Problem</vt:lpstr>
      <vt:lpstr>  The Knapsack Problem</vt:lpstr>
      <vt:lpstr>0-1 Knapsack problem</vt:lpstr>
      <vt:lpstr>0-1 Knapsack problem: a picture</vt:lpstr>
      <vt:lpstr>The Knapsack Problem</vt:lpstr>
      <vt:lpstr>0-1 Knapsack problem</vt:lpstr>
      <vt:lpstr>0-1 Knapsack problem: brute-force approach</vt:lpstr>
      <vt:lpstr>0-1 Knapsack problem: brute-force approach</vt:lpstr>
      <vt:lpstr>Defining a Subproblem </vt:lpstr>
      <vt:lpstr>Defining a Subproblem</vt:lpstr>
      <vt:lpstr>Defining a Subproblem (continued)</vt:lpstr>
      <vt:lpstr>Recursive Formula for subproblems</vt:lpstr>
      <vt:lpstr>Recursive Formula</vt:lpstr>
      <vt:lpstr> The Knapsack Problem   And Optimal Substructure</vt:lpstr>
      <vt:lpstr>Solving The Knapsack Problem</vt:lpstr>
      <vt:lpstr>PowerPoint 演示文稿</vt:lpstr>
      <vt:lpstr>The Knapsack Problem:  Greedy Vs. Dynamic</vt:lpstr>
      <vt:lpstr>0-1 Knapsack Algorithm</vt:lpstr>
      <vt:lpstr>Running time</vt:lpstr>
      <vt:lpstr>Example</vt:lpstr>
      <vt:lpstr>Example (2)</vt:lpstr>
      <vt:lpstr>Example (3)</vt:lpstr>
      <vt:lpstr>Example (4)</vt:lpstr>
      <vt:lpstr>Example (5)</vt:lpstr>
      <vt:lpstr>Example (6)</vt:lpstr>
      <vt:lpstr>Example (7)</vt:lpstr>
      <vt:lpstr>Example (8)</vt:lpstr>
      <vt:lpstr>Example (9)</vt:lpstr>
      <vt:lpstr>Example (10)</vt:lpstr>
      <vt:lpstr>Example (11)</vt:lpstr>
      <vt:lpstr>Example (12)</vt:lpstr>
      <vt:lpstr>Example (13)</vt:lpstr>
      <vt:lpstr>Example (14)</vt:lpstr>
      <vt:lpstr>Example (15)</vt:lpstr>
      <vt:lpstr>Example (15)</vt:lpstr>
      <vt:lpstr>Example (16)</vt:lpstr>
      <vt:lpstr>Example (17)</vt:lpstr>
      <vt:lpstr>Comments</vt:lpstr>
      <vt:lpstr>Change-Making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vt:lpstr>
      <vt:lpstr>Exercise in Class</vt:lpstr>
      <vt:lpstr>Huffman Codes</vt:lpstr>
      <vt:lpstr>Data Compression</vt:lpstr>
      <vt:lpstr>Data Compression</vt:lpstr>
      <vt:lpstr>Prefix Codes</vt:lpstr>
      <vt:lpstr>Optimal Prefix Codes</vt:lpstr>
      <vt:lpstr>Representing Prefix Codes using Binary Trees</vt:lpstr>
      <vt:lpstr>Representing Prefix Codes using Binary Trees</vt:lpstr>
      <vt:lpstr>Representing Prefix Codes using Binary Trees</vt:lpstr>
      <vt:lpstr>Optimal Prefix Codes: False Start</vt:lpstr>
      <vt:lpstr>Optimal Prefix Codes: Huffman Encoding</vt:lpstr>
      <vt:lpstr>Optimal Prefix Codes: Huffman Encoding</vt:lpstr>
      <vt:lpstr>Optimal Prefix Codes: Huffman Encoding</vt:lpstr>
      <vt:lpstr>实例</vt:lpstr>
      <vt:lpstr>Huffman Encoding: Greedy Analysis</vt:lpstr>
      <vt:lpstr>Huffman Encoding: Greedy Analysis</vt:lpstr>
      <vt:lpstr>Huffman Encoding: Greedy Analysis</vt:lpstr>
      <vt:lpstr>文件归并</vt:lpstr>
      <vt:lpstr>归并的代价</vt:lpstr>
      <vt:lpstr>更好的归并方法</vt:lpstr>
      <vt:lpstr>应用：最小生成树Prim算法</vt:lpstr>
      <vt:lpstr>实例</vt:lpstr>
      <vt:lpstr>Prim算法的正确性证明</vt:lpstr>
      <vt:lpstr>Prim算法的正确性证明</vt:lpstr>
      <vt:lpstr>应用：Kruskal算法</vt:lpstr>
      <vt:lpstr>实例</vt:lpstr>
      <vt:lpstr>Kruskal算法的正确性证明</vt:lpstr>
      <vt:lpstr>应用：单源最短路径</vt:lpstr>
      <vt:lpstr>Dijkstra算法</vt:lpstr>
      <vt:lpstr>实例</vt:lpstr>
      <vt:lpstr>PowerPoint 演示文稿</vt:lpstr>
      <vt:lpstr>Dijkstra算法正确性证明</vt:lpstr>
      <vt:lpstr>Dijkstra算法正确性证明</vt:lpstr>
      <vt:lpstr>贪心法小结</vt:lpstr>
      <vt:lpstr>求解优化问题：设计技术比较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
  <cp:lastModifiedBy/>
  <cp:revision>24</cp:revision>
  <dcterms:created xsi:type="dcterms:W3CDTF">2010-11-18T06:31:59Z</dcterms:created>
  <dcterms:modified xsi:type="dcterms:W3CDTF">2014-11-07T00:44:33Z</dcterms:modified>
</cp:coreProperties>
</file>