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9"/>
  </p:handoutMasterIdLst>
  <p:sldIdLst>
    <p:sldId id="369" r:id="rId3"/>
    <p:sldId id="445" r:id="rId5"/>
    <p:sldId id="426" r:id="rId6"/>
    <p:sldId id="469" r:id="rId7"/>
    <p:sldId id="440" r:id="rId8"/>
    <p:sldId id="441" r:id="rId9"/>
    <p:sldId id="442" r:id="rId10"/>
    <p:sldId id="443" r:id="rId11"/>
    <p:sldId id="444" r:id="rId12"/>
    <p:sldId id="454" r:id="rId13"/>
    <p:sldId id="490" r:id="rId14"/>
    <p:sldId id="455" r:id="rId15"/>
    <p:sldId id="428" r:id="rId16"/>
    <p:sldId id="456" r:id="rId17"/>
    <p:sldId id="457" r:id="rId18"/>
    <p:sldId id="458" r:id="rId19"/>
    <p:sldId id="459" r:id="rId20"/>
    <p:sldId id="453" r:id="rId21"/>
    <p:sldId id="429" r:id="rId22"/>
    <p:sldId id="446" r:id="rId23"/>
    <p:sldId id="447" r:id="rId24"/>
    <p:sldId id="449" r:id="rId25"/>
    <p:sldId id="451" r:id="rId26"/>
    <p:sldId id="450" r:id="rId27"/>
    <p:sldId id="448"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0000"/>
    <a:srgbClr val="FFFFFF"/>
    <a:srgbClr val="0069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3878" autoAdjust="0"/>
  </p:normalViewPr>
  <p:slideViewPr>
    <p:cSldViewPr>
      <p:cViewPr>
        <p:scale>
          <a:sx n="75" d="100"/>
          <a:sy n="75" d="100"/>
        </p:scale>
        <p:origin x="-1109" y="427"/>
      </p:cViewPr>
      <p:guideLst>
        <p:guide orient="horz" pos="2134"/>
        <p:guide pos="2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318" y="-90"/>
      </p:cViewPr>
      <p:guideLst>
        <p:guide orient="horz" pos="2845"/>
        <p:guide pos="213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5006147-D2E6-4FE5-94D9-25E0AE94C827}"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ED8E9CC3-A19F-4004-8D27-57AFC8D56B8D}"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zh-CN" sz="1200">
                <a:latin typeface="+mn-lt"/>
                <a:ea typeface="+mn-ea"/>
              </a:defRPr>
            </a:lvl1pPr>
          </a:lstStyle>
          <a:p>
            <a:pPr>
              <a:defRPr/>
            </a:p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zh-CN" sz="1200">
                <a:latin typeface="+mn-lt"/>
                <a:ea typeface="+mn-ea"/>
              </a:defRPr>
            </a:lvl1pPr>
          </a:lstStyle>
          <a:p>
            <a:pPr>
              <a:defRPr/>
            </a:pPr>
            <a:fld id="{CCC72B2F-8D3D-40BB-9E80-5A403B4741E5}" type="datetimeFigureOut">
              <a:rPr lang="zh-CN" altLang="en-US"/>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noProof="0"/>
              <a:t>单击此处编辑母版文本样式</a:t>
            </a:r>
            <a:endParaRPr lang="zh-CN" noProof="0"/>
          </a:p>
          <a:p>
            <a:pPr lvl="1"/>
            <a:r>
              <a:rPr lang="zh-CN" noProof="0"/>
              <a:t>第二级</a:t>
            </a:r>
            <a:endParaRPr lang="zh-CN" noProof="0"/>
          </a:p>
          <a:p>
            <a:pPr lvl="2"/>
            <a:r>
              <a:rPr lang="zh-CN" noProof="0"/>
              <a:t>第三级</a:t>
            </a:r>
            <a:endParaRPr lang="zh-CN" noProof="0"/>
          </a:p>
          <a:p>
            <a:pPr lvl="3"/>
            <a:r>
              <a:rPr lang="zh-CN" noProof="0"/>
              <a:t>第四级</a:t>
            </a:r>
            <a:endParaRPr lang="zh-CN" noProof="0"/>
          </a:p>
          <a:p>
            <a:pPr lvl="4"/>
            <a:r>
              <a:rPr lang="zh-CN" noProof="0"/>
              <a:t>第五级</a:t>
            </a:r>
            <a:endParaRPr lang="zh-C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zh-CN" sz="1200">
                <a:latin typeface="+mn-lt"/>
                <a:ea typeface="+mn-ea"/>
              </a:defRPr>
            </a:lvl1pPr>
          </a:lstStyle>
          <a:p>
            <a:pPr>
              <a:defRPr/>
            </a:p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latinLnBrk="0">
              <a:spcBef>
                <a:spcPts val="0"/>
              </a:spcBef>
              <a:spcAft>
                <a:spcPts val="0"/>
              </a:spcAft>
              <a:defRPr lang="zh-CN" sz="1200">
                <a:latin typeface="+mn-lt"/>
                <a:ea typeface="+mn-ea"/>
              </a:defRPr>
            </a:lvl1pPr>
          </a:lstStyle>
          <a:p>
            <a:pPr>
              <a:defRPr/>
            </a:pPr>
            <a:fld id="{B8970650-D9ED-4B55-A5E3-C1E16F060EB8}"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ln>
        </p:spPr>
      </p:sp>
      <p:sp>
        <p:nvSpPr>
          <p:cNvPr id="15362" name="Notes Placeholder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smtClean="0"/>
              <a:t>Chapter 1 is an overview of algorithms and their place in modern computing systems. This chapter defines what an algorithm is and lists some examples. It also makes a case that algorithms are a technology, just as are fast hardware, graphical user interfaces, object-oriented systems, and networks.</a:t>
            </a:r>
            <a:endParaRPr lang="en-US" altLang="zh-CN" dirty="0" smtClean="0"/>
          </a:p>
        </p:txBody>
      </p:sp>
      <p:sp>
        <p:nvSpPr>
          <p:cNvPr id="17411"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31066413-3D35-4A11-A32B-D6F5F2FFAD94}" type="slidenum">
              <a:rPr lang="en-US" altLang="zh-CN" smtClean="0"/>
            </a:fld>
            <a:endParaRPr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ln>
        </p:spPr>
      </p:sp>
      <p:sp>
        <p:nvSpPr>
          <p:cNvPr id="39938" name="Notes Placeholder 2"/>
          <p:cNvSpPr>
            <a:spLocks noGrp="1"/>
          </p:cNvSpPr>
          <p:nvPr>
            <p:ph type="body" idx="1"/>
          </p:nvPr>
        </p:nvSpPr>
        <p:spPr bwMode="auto">
          <a:noFill/>
        </p:spPr>
        <p:txBody>
          <a:bodyPr wrap="square" numCol="1" anchor="t" anchorCtr="0" compatLnSpc="1"/>
          <a:lstStyle/>
          <a:p>
            <a:endParaRPr altLang="zh-CN" smtClean="0"/>
          </a:p>
        </p:txBody>
      </p:sp>
      <p:sp>
        <p:nvSpPr>
          <p:cNvPr id="4" name="Slide Number Placeholder 3"/>
          <p:cNvSpPr>
            <a:spLocks noGrp="1"/>
          </p:cNvSpPr>
          <p:nvPr>
            <p:ph type="sldNum" sz="quarter" idx="5"/>
          </p:nvPr>
        </p:nvSpPr>
        <p:spPr/>
        <p:txBody>
          <a:bodyPr/>
          <a:lstStyle/>
          <a:p>
            <a:pPr>
              <a:defRPr/>
            </a:pPr>
            <a:fld id="{78F192E8-BB0E-4BF2-AF61-4A3F019D3E1E}" type="slidenum">
              <a:rPr lang="en-US" altLang="zh-CN" smtClean="0"/>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ln>
        </p:spPr>
      </p:sp>
      <p:sp>
        <p:nvSpPr>
          <p:cNvPr id="17410" name="备注占位符 2"/>
          <p:cNvSpPr>
            <a:spLocks noGrp="1"/>
          </p:cNvSpPr>
          <p:nvPr>
            <p:ph type="body" idx="1"/>
          </p:nvPr>
        </p:nvSpPr>
        <p:spPr bwMode="auto">
          <a:noFill/>
        </p:spPr>
        <p:txBody>
          <a:bodyPr wrap="square" numCol="1" anchor="t" anchorCtr="0" compatLnSpc="1"/>
          <a:lstStyle/>
          <a:p>
            <a:pPr eaLnBrk="1" hangingPunct="1"/>
            <a:endParaRPr lang="en-US" altLang="zh-CN" smtClean="0"/>
          </a:p>
        </p:txBody>
      </p:sp>
      <p:sp>
        <p:nvSpPr>
          <p:cNvPr id="19459"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89655536-6820-4D0E-8FB7-3049AB66C60E}" type="slidenum">
              <a:rPr lang="en-US" altLang="zh-CN" sz="1200">
                <a:latin typeface="+mn-lt"/>
                <a:ea typeface="+mn-ea"/>
              </a:rPr>
            </a:fld>
            <a:endParaRPr lang="zh-CN" altLang="en-US"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Algorithm: broad</a:t>
            </a:r>
            <a:r>
              <a:rPr lang="en-US" altLang="zh-CN" baseline="0" dirty="0" smtClean="0"/>
              <a:t> answer “a set of steps to accomplish a task”, you have </a:t>
            </a:r>
            <a:r>
              <a:rPr lang="en-US" altLang="zh-CN" baseline="0" dirty="0" err="1" smtClean="0"/>
              <a:t>alrogithm</a:t>
            </a:r>
            <a:r>
              <a:rPr lang="en-US" altLang="zh-CN" baseline="0" dirty="0" smtClean="0"/>
              <a:t> s that you run in your </a:t>
            </a:r>
            <a:r>
              <a:rPr lang="en-US" altLang="zh-CN" baseline="0" dirty="0" err="1" smtClean="0"/>
              <a:t>everday</a:t>
            </a:r>
            <a:r>
              <a:rPr lang="en-US" altLang="zh-CN" baseline="0" dirty="0" smtClean="0"/>
              <a:t> </a:t>
            </a:r>
            <a:r>
              <a:rPr lang="en-US" altLang="zh-CN" baseline="0" dirty="0" err="1" smtClean="0"/>
              <a:t>life,exp</a:t>
            </a:r>
            <a:r>
              <a:rPr lang="en-US" altLang="zh-CN" baseline="0" dirty="0" smtClean="0"/>
              <a:t>: brush your teeth;</a:t>
            </a:r>
            <a:endParaRPr lang="en-US" altLang="zh-CN" baseline="0" dirty="0" smtClean="0"/>
          </a:p>
          <a:p>
            <a:pPr marL="228600" indent="-228600">
              <a:buAutoNum type="arabicPeriod"/>
            </a:pPr>
            <a:r>
              <a:rPr lang="en-US" altLang="zh-CN" baseline="0" dirty="0" err="1" smtClean="0"/>
              <a:t>Algotihem</a:t>
            </a:r>
            <a:r>
              <a:rPr lang="en-US" altLang="zh-CN" baseline="0" dirty="0" smtClean="0"/>
              <a:t> for computer: a set of steps to accomplish a task that is described precisely enough that a computer can run it.</a:t>
            </a:r>
            <a:endParaRPr lang="zh-CN" altLang="en-US" dirty="0"/>
          </a:p>
        </p:txBody>
      </p:sp>
      <p:sp>
        <p:nvSpPr>
          <p:cNvPr id="4" name="灯片编号占位符 3"/>
          <p:cNvSpPr>
            <a:spLocks noGrp="1"/>
          </p:cNvSpPr>
          <p:nvPr>
            <p:ph type="sldNum" sz="quarter" idx="10"/>
          </p:nvPr>
        </p:nvSpPr>
        <p:spPr/>
        <p:txBody>
          <a:bodyPr/>
          <a:lstStyle/>
          <a:p>
            <a:pPr>
              <a:defRPr/>
            </a:pPr>
            <a:fld id="{B8970650-D9ED-4B55-A5E3-C1E16F060EB8}" type="slidenum">
              <a:rPr lang="en-US" altLang="zh-CN"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We want two things from a computer algorithm:</a:t>
            </a:r>
            <a:r>
              <a:rPr lang="en-US" altLang="zh-CN" baseline="0" dirty="0" smtClean="0"/>
              <a:t> given an input to a problem, it should always produce a correct solution to the problem, and it should use computational resources efficiently while doing so. </a:t>
            </a:r>
            <a:endParaRPr lang="zh-CN" altLang="en-US" dirty="0"/>
          </a:p>
        </p:txBody>
      </p:sp>
      <p:sp>
        <p:nvSpPr>
          <p:cNvPr id="4" name="灯片编号占位符 3"/>
          <p:cNvSpPr>
            <a:spLocks noGrp="1"/>
          </p:cNvSpPr>
          <p:nvPr>
            <p:ph type="sldNum" sz="quarter" idx="10"/>
          </p:nvPr>
        </p:nvSpPr>
        <p:spPr/>
        <p:txBody>
          <a:bodyPr/>
          <a:lstStyle/>
          <a:p>
            <a:pPr>
              <a:defRPr/>
            </a:pPr>
            <a:fld id="{B8970650-D9ED-4B55-A5E3-C1E16F060EB8}" type="slidenum">
              <a:rPr lang="en-US" altLang="zh-CN"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Exp</a:t>
            </a:r>
            <a:r>
              <a:rPr lang="en-US" altLang="zh-CN" dirty="0" smtClean="0"/>
              <a:t>: 50n+125;</a:t>
            </a:r>
            <a:endParaRPr lang="zh-CN" altLang="en-US" dirty="0"/>
          </a:p>
        </p:txBody>
      </p:sp>
      <p:sp>
        <p:nvSpPr>
          <p:cNvPr id="4" name="灯片编号占位符 3"/>
          <p:cNvSpPr>
            <a:spLocks noGrp="1"/>
          </p:cNvSpPr>
          <p:nvPr>
            <p:ph type="sldNum" sz="quarter" idx="10"/>
          </p:nvPr>
        </p:nvSpPr>
        <p:spPr/>
        <p:txBody>
          <a:bodyPr/>
          <a:lstStyle/>
          <a:p>
            <a:pPr>
              <a:defRPr/>
            </a:pPr>
            <a:fld id="{B8970650-D9ED-4B55-A5E3-C1E16F060EB8}" type="slidenum">
              <a:rPr lang="en-US" altLang="zh-CN"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bwMode="auto">
          <a:noFill/>
          <a:ln>
            <a:solidFill>
              <a:srgbClr val="000000"/>
            </a:solidFill>
            <a:miter lim="800000"/>
          </a:ln>
        </p:spPr>
      </p:sp>
      <p:sp>
        <p:nvSpPr>
          <p:cNvPr id="28674" name="备注占位符 2"/>
          <p:cNvSpPr>
            <a:spLocks noGrp="1"/>
          </p:cNvSpPr>
          <p:nvPr>
            <p:ph type="body" idx="1"/>
          </p:nvPr>
        </p:nvSpPr>
        <p:spPr bwMode="auto">
          <a:noFill/>
        </p:spPr>
        <p:txBody>
          <a:bodyPr wrap="square" numCol="1" anchor="t" anchorCtr="0" compatLnSpc="1"/>
          <a:lstStyle/>
          <a:p>
            <a:endParaRPr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8EE15C90-F3EE-4612-B9AC-357D148BBB84}" type="slidenum">
              <a:rPr lang="en-US" altLang="zh-CN"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ln>
        </p:spPr>
      </p:sp>
      <p:sp>
        <p:nvSpPr>
          <p:cNvPr id="30722"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en-US" smtClean="0">
                <a:ea typeface="宋体" panose="02010600030101010101" pitchFamily="2" charset="-122"/>
              </a:rPr>
              <a:t>Milli-, Micro-,Nano-</a:t>
            </a:r>
            <a:endParaRPr altLang="en-US" smtClean="0">
              <a:ea typeface="宋体" panose="02010600030101010101" pitchFamily="2" charset="-122"/>
            </a:endParaRPr>
          </a:p>
        </p:txBody>
      </p:sp>
      <p:sp>
        <p:nvSpPr>
          <p:cNvPr id="2969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942DAA48-AE91-4441-965E-59F41AADA34B}" type="slidenum">
              <a:rPr lang="en-US" altLang="zh-CN" smtClean="0"/>
            </a:fld>
            <a:endParaRPr altLang="en-US"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bwMode="auto">
          <a:noFill/>
          <a:ln>
            <a:solidFill>
              <a:srgbClr val="000000"/>
            </a:solidFill>
            <a:miter lim="800000"/>
          </a:ln>
        </p:spPr>
      </p:sp>
      <p:sp>
        <p:nvSpPr>
          <p:cNvPr id="32770" name="备注占位符 2"/>
          <p:cNvSpPr>
            <a:spLocks noGrp="1"/>
          </p:cNvSpPr>
          <p:nvPr>
            <p:ph type="body" idx="1"/>
          </p:nvPr>
        </p:nvSpPr>
        <p:spPr bwMode="auto">
          <a:noFill/>
        </p:spPr>
        <p:txBody>
          <a:bodyPr wrap="square" numCol="1" anchor="t" anchorCtr="0" compatLnSpc="1"/>
          <a:lstStyle/>
          <a:p>
            <a:pPr eaLnBrk="1" hangingPunct="1"/>
            <a:r>
              <a:rPr lang="en-US" altLang="zh-CN" b="1" smtClean="0"/>
              <a:t>Editorial Reviews</a:t>
            </a:r>
            <a:endParaRPr lang="en-US" altLang="zh-CN" b="1" smtClean="0"/>
          </a:p>
          <a:p>
            <a:pPr eaLnBrk="1" hangingPunct="1"/>
            <a:r>
              <a:rPr lang="en-US" altLang="zh-CN" b="1" smtClean="0"/>
              <a:t>From the Back Cover</a:t>
            </a:r>
            <a:endParaRPr lang="en-US" altLang="zh-CN" b="1" smtClean="0"/>
          </a:p>
          <a:p>
            <a:pPr eaLnBrk="1" hangingPunct="1"/>
            <a:r>
              <a:rPr lang="en-US" altLang="zh-CN" smtClean="0"/>
              <a:t>This boxed set consists of the following four volumes:    </a:t>
            </a:r>
            <a:endParaRPr lang="en-US" altLang="zh-CN" smtClean="0"/>
          </a:p>
          <a:p>
            <a:pPr eaLnBrk="1" hangingPunct="1"/>
            <a:r>
              <a:rPr lang="en-US" altLang="zh-CN" smtClean="0"/>
              <a:t> </a:t>
            </a:r>
            <a:endParaRPr lang="en-US" altLang="zh-CN" smtClean="0"/>
          </a:p>
          <a:p>
            <a:pPr eaLnBrk="1" hangingPunct="1"/>
            <a:r>
              <a:rPr lang="en-US" altLang="zh-CN" smtClean="0"/>
              <a:t>0201896834 / 9780201896831 Art of Computer Programming, Volume 1: Fundamental Algorithms </a:t>
            </a:r>
            <a:endParaRPr lang="en-US" altLang="zh-CN" smtClean="0"/>
          </a:p>
          <a:p>
            <a:pPr eaLnBrk="1" hangingPunct="1"/>
            <a:r>
              <a:rPr lang="en-US" altLang="zh-CN" smtClean="0"/>
              <a:t>0201896842 / 9780201896848 Art of Computer Programming, Volume 2: Seminumerical Algorithms </a:t>
            </a:r>
            <a:endParaRPr lang="en-US" altLang="zh-CN" smtClean="0"/>
          </a:p>
          <a:p>
            <a:pPr eaLnBrk="1" hangingPunct="1"/>
            <a:r>
              <a:rPr lang="en-US" altLang="zh-CN" smtClean="0"/>
              <a:t>0201896850 / 9780201896855 Art of Computer Programming, Volume 3: Sorting and Searching</a:t>
            </a:r>
            <a:endParaRPr lang="en-US" altLang="zh-CN" smtClean="0"/>
          </a:p>
          <a:p>
            <a:pPr eaLnBrk="1" hangingPunct="1"/>
            <a:r>
              <a:rPr lang="en-US" altLang="zh-CN" smtClean="0"/>
              <a:t>0201038048 / 9780201038040 Art of Computer Programming, Volume 4A: Combinatorial Algorithms</a:t>
            </a:r>
            <a:endParaRPr lang="en-US" altLang="zh-CN" b="1" smtClean="0"/>
          </a:p>
          <a:p>
            <a:pPr eaLnBrk="1" hangingPunct="1"/>
            <a:r>
              <a:rPr lang="en-US" altLang="zh-CN" b="1" smtClean="0"/>
              <a:t>About the Author</a:t>
            </a:r>
            <a:endParaRPr lang="en-US" altLang="zh-CN" b="1" smtClean="0"/>
          </a:p>
          <a:p>
            <a:pPr eaLnBrk="1" hangingPunct="1"/>
            <a:r>
              <a:rPr lang="en-US" altLang="zh-CN" b="1" smtClean="0"/>
              <a:t>Donald E. Knuth</a:t>
            </a:r>
            <a:r>
              <a:rPr lang="en-US" altLang="zh-CN" smtClean="0"/>
              <a:t> was born on January 10, 1938 in Milwaukee, Wisconsin. He studied mathematics as an undergraduate at Case Institute of Technology, where he also wrote software at the Computing Center. The Case faculty took the unprecedented step of awarding him a Master's degree together with the B.S. he received in 1960. After graduate studies at California Institute of Technology, he received a Ph.D. in Mathematics in 1963 and then remained on the mathematics faculty. Throughout this period he continued to be involved with software development, serving as consultant to Burroughs Corporation from 1960-1968 and as editor of Programming Languages for ACM publications from 1964-1967.</a:t>
            </a:r>
            <a:endParaRPr lang="en-US" altLang="zh-CN" smtClean="0"/>
          </a:p>
          <a:p>
            <a:pPr eaLnBrk="1" hangingPunct="1"/>
            <a:r>
              <a:rPr lang="en-US" altLang="zh-CN" smtClean="0"/>
              <a:t>He joined Stanford University as Professor of Computer Science in 1968, and was appointed to Stanford's first endowed chair in computer science nine years later. As a university professor he introduced a variety of new courses into the curriculum, notably Data Structures and Concrete Mathematics. In 1993 he became Professor Emeritus of The Art of Computer Programming. He has supervised the dissertations of 28 students.</a:t>
            </a:r>
            <a:endParaRPr lang="en-US" altLang="zh-CN" smtClean="0"/>
          </a:p>
          <a:p>
            <a:pPr eaLnBrk="1" hangingPunct="1"/>
            <a:r>
              <a:rPr lang="en-US" altLang="zh-CN" smtClean="0"/>
              <a:t>Knuth began in 1962 to prepare textbooks about programming techniques, and this work evolved into a projected seven-volume series entitled The Art of Computer Programming. Volumes 1-3 first appeared in 1968, 1969, and 1973. Having revised these three in 1997, he is now working full time on the remaining volumes. Volume 4A appeared at the beginning of 2011. More than one million copies have already been printed, including translations into ten languages.</a:t>
            </a:r>
            <a:endParaRPr lang="en-US" altLang="zh-CN" smtClean="0"/>
          </a:p>
          <a:p>
            <a:pPr eaLnBrk="1" hangingPunct="1"/>
            <a:r>
              <a:rPr lang="en-US" altLang="zh-CN" smtClean="0"/>
              <a:t>He took ten years off from that project to work on digital typography, developing the TeX system for document preparation and the METAFONT system for alphabet design. Noteworthy by-products of those activities were the WEB and CWEB languages for structured documentation, and the accompanying methodology of Literate Programming. TeX is now used to produce most of the world's scientific literature in physics and mathematics.</a:t>
            </a:r>
            <a:endParaRPr lang="en-US" altLang="zh-CN" smtClean="0"/>
          </a:p>
          <a:p>
            <a:pPr eaLnBrk="1" hangingPunct="1"/>
            <a:r>
              <a:rPr lang="en-US" altLang="zh-CN" smtClean="0"/>
              <a:t>His research papers have been instrumental in establishing several subareas of computer science and software engineering: LR(k) parsing; attribute grammars; the Knuth-Bendix algorithm for axiomatic reasoning; empirical studies of user programs and profiles; analysis of algorithms. In general, his works have been directed towards the search for a proper balance between theory and practice.</a:t>
            </a:r>
            <a:endParaRPr lang="en-US" altLang="zh-CN" smtClean="0"/>
          </a:p>
          <a:p>
            <a:pPr eaLnBrk="1" hangingPunct="1"/>
            <a:r>
              <a:rPr lang="en-US" altLang="zh-CN" smtClean="0"/>
              <a:t>Professor Knuth received the ACM Turing Award in 1974 and became a Fellow of the British Computer Society in 1980, an Honorary Member of the IEEE in 1982. He is a member of the American Academy of Arts and Sciences, the National Academy of Sciences, and the National Academy of Engineering; he is also a foreign associate of l'Academie des Sciences (Paris), Det Norske Videnskaps-Akademi (Oslo), Bayerische Akademie der Wissenschaften (Munich), the Royal Society (London), and Rossiiskaya Akademia Nauk (Moscow). He holds five patents and has published approximately 160 papers in addition to his 28 books. He received the Medal of Science from President Carter in 1979, the American Mathematical Society's Steele Prize for expository writing in 1986, the New York Academy of Sciences Award in 1987, the J.D. Warnier Prize for software methodology in 1989, the Adelskøld Medal from the Swedish Academy of Sciences in 1994, the Harvey Prize from the Technion in 1995, and the Kyoto Prize for advanced technology in 1996. He was a charter recipient of the IEEE Computer Pioneer Award in 1982, after having received the IEEE Computer Society's W. Wallace McDowell Award in 1980; he received the IEEE's John von Neumann Medal in 1995. He holds honorary doctorates from Oxford University, the University of Paris, St. Petersburg University, and more than a dozen colleges and universities in America.</a:t>
            </a:r>
            <a:endParaRPr lang="en-US" altLang="zh-CN" smtClean="0"/>
          </a:p>
          <a:p>
            <a:pPr eaLnBrk="1" hangingPunct="1"/>
            <a:r>
              <a:rPr lang="en-US" altLang="zh-CN" smtClean="0"/>
              <a:t>Professor Knuth lives on the Stanford campus with his wife, Jill. They have two children, John and Jennifer. Music is his main avocation. </a:t>
            </a:r>
            <a:endParaRPr lang="en-US" altLang="zh-CN" smtClean="0"/>
          </a:p>
          <a:p>
            <a:pPr eaLnBrk="1" hangingPunct="1">
              <a:spcBef>
                <a:spcPct val="0"/>
              </a:spcBef>
            </a:pPr>
            <a:endParaRPr altLang="en-US" smtClean="0">
              <a:ea typeface="宋体" panose="02010600030101010101" pitchFamily="2" charset="-122"/>
            </a:endParaRPr>
          </a:p>
        </p:txBody>
      </p:sp>
      <p:sp>
        <p:nvSpPr>
          <p:cNvPr id="2969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5C25D598-5458-43AE-9662-EEC5BCC636E7}" type="slidenum">
              <a:rPr lang="en-US" altLang="zh-CN" smtClean="0"/>
            </a:fld>
            <a:endParaRPr altLang="en-US"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bwMode="auto">
          <a:noFill/>
          <a:ln>
            <a:solidFill>
              <a:srgbClr val="000000"/>
            </a:solidFill>
            <a:miter lim="800000"/>
          </a:ln>
        </p:spPr>
      </p:sp>
      <p:sp>
        <p:nvSpPr>
          <p:cNvPr id="3481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altLang="en-US" smtClean="0">
              <a:ea typeface="宋体" panose="02010600030101010101" pitchFamily="2" charset="-122"/>
            </a:endParaRPr>
          </a:p>
        </p:txBody>
      </p:sp>
      <p:sp>
        <p:nvSpPr>
          <p:cNvPr id="2969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61D120EE-A0FE-494B-8C61-BD143017EC34}" type="slidenum">
              <a:rPr lang="en-US" altLang="zh-CN" smtClean="0"/>
            </a:fld>
            <a:endParaRPr altLang="en-US"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srcRect/>
          <a:stretch>
            <a:fillRect/>
          </a:stretch>
        </p:blipFill>
        <p:spPr bwMode="auto">
          <a:xfrm>
            <a:off x="20638" y="20638"/>
            <a:ext cx="3498850" cy="2825750"/>
          </a:xfrm>
          <a:prstGeom prst="rect">
            <a:avLst/>
          </a:prstGeom>
          <a:noFill/>
          <a:ln w="9525">
            <a:noFill/>
            <a:miter lim="800000"/>
            <a:headEnd/>
            <a:tailEnd/>
          </a:ln>
        </p:spPr>
      </p:pic>
      <p:pic>
        <p:nvPicPr>
          <p:cNvPr id="5" name="Picture 7"/>
          <p:cNvPicPr>
            <a:picLocks noChangeAspect="1"/>
          </p:cNvPicPr>
          <p:nvPr userDrawn="1"/>
        </p:nvPicPr>
        <p:blipFill>
          <a:blip r:embed="rId3"/>
          <a:srcRect/>
          <a:stretch>
            <a:fillRect/>
          </a:stretch>
        </p:blipFill>
        <p:spPr bwMode="auto">
          <a:xfrm>
            <a:off x="3503613" y="20638"/>
            <a:ext cx="5624512" cy="2825750"/>
          </a:xfrm>
          <a:prstGeom prst="rect">
            <a:avLst/>
          </a:prstGeom>
          <a:noFill/>
          <a:ln w="9525">
            <a:noFill/>
            <a:miter lim="800000"/>
            <a:headEnd/>
            <a:tailEnd/>
          </a:ln>
        </p:spPr>
      </p:pic>
      <p:pic>
        <p:nvPicPr>
          <p:cNvPr id="6" name="Picture 8"/>
          <p:cNvPicPr>
            <a:picLocks noChangeAspect="1"/>
          </p:cNvPicPr>
          <p:nvPr userDrawn="1"/>
        </p:nvPicPr>
        <p:blipFill>
          <a:blip r:embed="rId4"/>
          <a:srcRect/>
          <a:stretch>
            <a:fillRect/>
          </a:stretch>
        </p:blipFill>
        <p:spPr bwMode="auto">
          <a:xfrm>
            <a:off x="20638" y="2817813"/>
            <a:ext cx="7669212" cy="2297112"/>
          </a:xfrm>
          <a:prstGeom prst="rect">
            <a:avLst/>
          </a:prstGeom>
          <a:noFill/>
          <a:ln w="9525">
            <a:noFill/>
            <a:miter lim="800000"/>
            <a:headEnd/>
            <a:tailEnd/>
          </a:ln>
        </p:spPr>
      </p:pic>
      <p:pic>
        <p:nvPicPr>
          <p:cNvPr id="7" name="Picture 9"/>
          <p:cNvPicPr>
            <a:picLocks noChangeAspect="1"/>
          </p:cNvPicPr>
          <p:nvPr userDrawn="1"/>
        </p:nvPicPr>
        <p:blipFill>
          <a:blip r:embed="rId5"/>
          <a:srcRect/>
          <a:stretch>
            <a:fillRect/>
          </a:stretch>
        </p:blipFill>
        <p:spPr bwMode="auto">
          <a:xfrm>
            <a:off x="7662863" y="2819400"/>
            <a:ext cx="1460500" cy="2293938"/>
          </a:xfrm>
          <a:prstGeom prst="rect">
            <a:avLst/>
          </a:prstGeom>
          <a:noFill/>
          <a:ln w="9525">
            <a:noFill/>
            <a:miter lim="800000"/>
            <a:headEnd/>
            <a:tailEnd/>
          </a:ln>
        </p:spPr>
      </p:pic>
      <p:pic>
        <p:nvPicPr>
          <p:cNvPr id="8" name="Picture 10"/>
          <p:cNvPicPr/>
          <p:nvPr userDrawn="1"/>
        </p:nvPicPr>
        <p:blipFill>
          <a:blip r:embed="rId6"/>
          <a:srcRect/>
          <a:stretch>
            <a:fillRect/>
          </a:stretch>
        </p:blipFill>
        <p:spPr bwMode="auto">
          <a:xfrm>
            <a:off x="20638" y="5089525"/>
            <a:ext cx="9097962" cy="1738313"/>
          </a:xfrm>
          <a:prstGeom prst="rect">
            <a:avLst/>
          </a:prstGeom>
          <a:noFill/>
          <a:ln w="9525">
            <a:noFill/>
            <a:miter lim="800000"/>
            <a:headEnd/>
            <a:tailEnd/>
          </a:ln>
        </p:spPr>
      </p:pic>
      <p:sp>
        <p:nvSpPr>
          <p:cNvPr id="9" name="Rectangle 13"/>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eaLnBrk="1" latinLnBrk="0" hangingPunct="1">
              <a:buNone/>
              <a:defRPr kumimoji="0" lang="zh-CN" sz="2200" kern="1200">
                <a:solidFill>
                  <a:schemeClr val="tx1">
                    <a:lumMod val="75000"/>
                    <a:lumOff val="25000"/>
                  </a:schemeClr>
                </a:solidFill>
                <a:latin typeface="Calibri" panose="020F0502020204030204" pitchFamily="34" charset="0"/>
                <a:ea typeface="+mn-ea"/>
                <a:cs typeface="+mn-cs"/>
              </a:defRPr>
            </a:lvl1pPr>
          </a:lstStyle>
          <a:p>
            <a:pPr lvl="0"/>
            <a:r>
              <a:rPr lang="zh-CN" altLang="en-US"/>
              <a:t>单击此处编辑母版文本样式</a:t>
            </a:r>
            <a:endParaRPr lang="zh-CN" altLang="en-US"/>
          </a:p>
        </p:txBody>
      </p:sp>
      <p:sp>
        <p:nvSpPr>
          <p:cNvPr id="2" name="Title 1"/>
          <p:cNvSpPr>
            <a:spLocks noGrp="1"/>
          </p:cNvSpPr>
          <p:nvPr>
            <p:ph type="title"/>
          </p:nvPr>
        </p:nvSpPr>
        <p:spPr>
          <a:xfrm>
            <a:off x="106344" y="4114800"/>
            <a:ext cx="7315200" cy="914400"/>
          </a:xfrm>
        </p:spPr>
        <p:txBody>
          <a:bodyPr anchor="b">
            <a:normAutofit/>
          </a:bodyPr>
          <a:lstStyle>
            <a:lvl1pPr marL="0" indent="0" eaLnBrk="1" latinLnBrk="0" hangingPunct="1">
              <a:defRPr kumimoji="0" lang="zh-CN" sz="3600" b="1" kern="1200" baseline="0">
                <a:solidFill>
                  <a:schemeClr val="bg1"/>
                </a:solidFill>
                <a:latin typeface="Arial" panose="020B0604020202020204" pitchFamily="34" charset="0"/>
                <a:ea typeface="+mn-ea"/>
                <a:cs typeface="Arial" panose="020B0604020202020204" pitchFamily="34" charset="0"/>
              </a:defRPr>
            </a:lvl1pPr>
          </a:lstStyle>
          <a:p>
            <a:pPr lvl="0"/>
            <a:r>
              <a:rPr lang="zh-CN" altLang="en-US" smtClean="0"/>
              <a:t>单击此处编辑母版标题样式</a:t>
            </a:r>
            <a:endParaRPr lang="zh-CN" altLang="en-US" smtClean="0"/>
          </a:p>
        </p:txBody>
      </p:sp>
      <p:sp>
        <p:nvSpPr>
          <p:cNvPr id="10" name="Date Placeholder 3"/>
          <p:cNvSpPr>
            <a:spLocks noGrp="1"/>
          </p:cNvSpPr>
          <p:nvPr>
            <p:ph type="dt" sz="half" idx="15"/>
          </p:nvPr>
        </p:nvSpPr>
        <p:spPr/>
        <p:txBody>
          <a:bodyPr/>
          <a:lstStyle>
            <a:lvl1pPr eaLnBrk="1" latinLnBrk="0" hangingPunct="1">
              <a:defRPr kumimoji="0" lang="zh-CN">
                <a:solidFill>
                  <a:schemeClr val="bg1"/>
                </a:solidFill>
              </a:defRPr>
            </a:lvl1pPr>
          </a:lstStyle>
          <a:p>
            <a:pPr>
              <a:defRPr/>
            </a:pPr>
            <a:fld id="{1EDC5EE9-0FEE-4F9F-A033-7AD446AF4989}" type="datetimeFigureOut">
              <a:rPr lang="zh-CN" altLang="en-US"/>
            </a:fld>
            <a:endParaRPr lang="zh-CN" altLang="en-US"/>
          </a:p>
        </p:txBody>
      </p:sp>
      <p:sp>
        <p:nvSpPr>
          <p:cNvPr id="11" name="Footer Placeholder 4"/>
          <p:cNvSpPr>
            <a:spLocks noGrp="1"/>
          </p:cNvSpPr>
          <p:nvPr>
            <p:ph type="ftr" sz="quarter" idx="16"/>
          </p:nvPr>
        </p:nvSpPr>
        <p:spPr/>
        <p:txBody>
          <a:bodyPr/>
          <a:lstStyle>
            <a:lvl1pPr eaLnBrk="1" latinLnBrk="0" hangingPunct="1">
              <a:defRPr kumimoji="0" lang="zh-CN">
                <a:solidFill>
                  <a:schemeClr val="bg1"/>
                </a:solidFill>
              </a:defRPr>
            </a:lvl1pPr>
          </a:lstStyle>
          <a:p>
            <a:pPr>
              <a:defRPr/>
            </a:pPr>
          </a:p>
        </p:txBody>
      </p:sp>
      <p:sp>
        <p:nvSpPr>
          <p:cNvPr id="12" name="Slide Number Placeholder 5"/>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2E3B6FB7-1274-43C3-B1D1-97D4F82AAF36}"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7"/>
          <p:cNvSpPr/>
          <p:nvPr userDrawn="1"/>
        </p:nvSpPr>
        <p:spPr>
          <a:xfrm>
            <a:off x="1792288" y="4800600"/>
            <a:ext cx="5500687"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anose="02040502050405020303"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zh-CN" sz="1800" b="0">
                <a:solidFill>
                  <a:schemeClr val="bg1">
                    <a:lumMod val="85000"/>
                  </a:schemeClr>
                </a:solidFill>
                <a:latin typeface="Georgia" panose="02040502050405020303" pitchFamily="18" charset="0"/>
              </a:defRPr>
            </a:lvl1pPr>
          </a:lstStyle>
          <a:p>
            <a:r>
              <a:rPr lang="zh-CN" altLang="en-US" smtClean="0"/>
              <a:t>单击此处编辑母版标题样式</a:t>
            </a:r>
            <a:endParaRPr lang="zh-CN" altLang="en-US" smtClean="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lvl="0"/>
            <a:r>
              <a:rPr lang="zh-CN" altLang="en-US" noProof="0" smtClean="0"/>
              <a:t>单击图标添加图片</a:t>
            </a:r>
            <a:endParaRPr lang="zh-CN" noProof="0"/>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a:r>
              <a:rPr lang="zh-CN" altLang="en-US" smtClean="0"/>
              <a:t>单击此处编辑母版文本样式</a:t>
            </a:r>
            <a:endParaRPr lang="zh-CN" altLang="en-US" smtClean="0"/>
          </a:p>
        </p:txBody>
      </p:sp>
      <p:sp>
        <p:nvSpPr>
          <p:cNvPr id="6" name="Date Placeholder 4"/>
          <p:cNvSpPr>
            <a:spLocks noGrp="1"/>
          </p:cNvSpPr>
          <p:nvPr>
            <p:ph type="dt" sz="half" idx="10"/>
          </p:nvPr>
        </p:nvSpPr>
        <p:spPr/>
        <p:txBody>
          <a:bodyPr/>
          <a:lstStyle>
            <a:lvl1pPr eaLnBrk="1" latinLnBrk="0" hangingPunct="1">
              <a:defRPr kumimoji="0" lang="zh-CN">
                <a:solidFill>
                  <a:schemeClr val="bg1"/>
                </a:solidFill>
              </a:defRPr>
            </a:lvl1pPr>
          </a:lstStyle>
          <a:p>
            <a:pPr>
              <a:defRPr/>
            </a:pPr>
            <a:fld id="{FE1668A5-E305-47F4-8185-CDA17141F8FC}" type="datetimeFigureOut">
              <a:rPr lang="zh-CN" altLang="en-US"/>
            </a:fld>
            <a:endParaRPr lang="zh-CN" altLang="en-US"/>
          </a:p>
        </p:txBody>
      </p:sp>
      <p:sp>
        <p:nvSpPr>
          <p:cNvPr id="7"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pPr>
              <a:defRPr/>
            </a:pPr>
          </a:p>
        </p:txBody>
      </p:sp>
      <p:sp>
        <p:nvSpPr>
          <p:cNvPr id="8"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9BEF7BCC-041B-4C6F-9499-2E69519168A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endParaRPr lang="zh-CN"/>
          </a:p>
        </p:txBody>
      </p:sp>
      <p:sp>
        <p:nvSpPr>
          <p:cNvPr id="5" name="Rectangle 7"/>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solidFill>
                  <a:srgbClr val="FF6600"/>
                </a:solidFill>
              </a:rPr>
              <a:t>           </a:t>
            </a:r>
            <a:endParaRPr lang="zh-CN">
              <a:solidFill>
                <a:srgbClr val="FF6600"/>
              </a:solidFill>
            </a:endParaRPr>
          </a:p>
        </p:txBody>
      </p:sp>
      <p:sp>
        <p:nvSpPr>
          <p:cNvPr id="6"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endParaRPr lang="zh-CN"/>
          </a:p>
        </p:txBody>
      </p:sp>
      <p:sp>
        <p:nvSpPr>
          <p:cNvPr id="2" name="Title 1"/>
          <p:cNvSpPr>
            <a:spLocks noGrp="1"/>
          </p:cNvSpPr>
          <p:nvPr>
            <p:ph type="title"/>
          </p:nvPr>
        </p:nvSpPr>
        <p:spPr>
          <a:xfrm>
            <a:off x="2971800" y="1992354"/>
            <a:ext cx="5867400" cy="1970046"/>
          </a:xfrm>
        </p:spPr>
        <p:txBody>
          <a:bodyPr>
            <a:normAutofit/>
          </a:bodyPr>
          <a:lstStyle>
            <a:lvl1pPr algn="l" eaLnBrk="1" latinLnBrk="0" hangingPunct="1">
              <a:defRPr kumimoji="0" lang="zh-CN" sz="3000" b="1" cap="all"/>
            </a:lvl1pPr>
          </a:lstStyle>
          <a:p>
            <a:r>
              <a:rPr lang="zh-CN" altLang="en-US" dirty="0" smtClean="0"/>
              <a:t>单击此处编辑母版标题样式</a:t>
            </a:r>
            <a:endParaRPr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zh-CN" sz="1800">
                <a:solidFill>
                  <a:schemeClr val="tx1">
                    <a:lumMod val="65000"/>
                    <a:lumOff val="35000"/>
                  </a:schemeClr>
                </a:solidFill>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a:r>
              <a:rPr lang="zh-CN" altLang="en-US" smtClean="0"/>
              <a:t>单击此处编辑母版文本样式</a:t>
            </a:r>
            <a:endParaRPr lang="zh-CN" altLang="en-US" smtClean="0"/>
          </a:p>
        </p:txBody>
      </p:sp>
      <p:sp>
        <p:nvSpPr>
          <p:cNvPr id="7" name="Footer Placeholder 4"/>
          <p:cNvSpPr>
            <a:spLocks noGrp="1"/>
          </p:cNvSpPr>
          <p:nvPr>
            <p:ph type="ftr" sz="quarter" idx="10"/>
          </p:nvPr>
        </p:nvSpPr>
        <p:spPr/>
        <p:txBody>
          <a:bodyPr/>
          <a:lstStyle>
            <a:lvl1pPr eaLnBrk="1" latinLnBrk="0" hangingPunct="1">
              <a:defRPr kumimoji="0" lang="zh-CN">
                <a:solidFill>
                  <a:schemeClr val="tx1">
                    <a:lumMod val="85000"/>
                    <a:lumOff val="15000"/>
                  </a:schemeClr>
                </a:solidFill>
              </a:defRPr>
            </a:lvl1pPr>
          </a:lstStyle>
          <a:p>
            <a:pPr>
              <a:defRPr/>
            </a:pPr>
          </a:p>
        </p:txBody>
      </p:sp>
      <p:sp>
        <p:nvSpPr>
          <p:cNvPr id="8" name="Slide Number Placeholder 5"/>
          <p:cNvSpPr>
            <a:spLocks noGrp="1"/>
          </p:cNvSpPr>
          <p:nvPr>
            <p:ph type="sldNum" sz="quarter" idx="11"/>
          </p:nvPr>
        </p:nvSpPr>
        <p:spPr/>
        <p:txBody>
          <a:bodyPr/>
          <a:lstStyle>
            <a:lvl1pPr eaLnBrk="1" latinLnBrk="0" hangingPunct="1">
              <a:defRPr kumimoji="0" lang="zh-CN">
                <a:solidFill>
                  <a:schemeClr val="tx1">
                    <a:lumMod val="85000"/>
                    <a:lumOff val="15000"/>
                  </a:schemeClr>
                </a:solidFill>
              </a:defRPr>
            </a:lvl1pPr>
          </a:lstStyle>
          <a:p>
            <a:pPr>
              <a:defRPr/>
            </a:pPr>
            <a:fld id="{EFE15F79-4F7F-4AFE-B42B-E2C42B435D2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oAutofit/>
          </a:bodyPr>
          <a:lstStyle>
            <a:lvl1pPr algn="l" eaLnBrk="1" latinLnBrk="0" hangingPunct="1">
              <a:defRPr kumimoji="0" lang="zh-CN" sz="4400" b="1" i="0" baseline="0">
                <a:solidFill>
                  <a:schemeClr val="tx1">
                    <a:lumMod val="85000"/>
                    <a:lumOff val="15000"/>
                  </a:schemeClr>
                </a:solidFill>
              </a:defRPr>
            </a:lvl1pPr>
          </a:lstStyle>
          <a:p>
            <a:r>
              <a:rPr lang="zh-CN" altLang="en-US" dirty="0" smtClean="0"/>
              <a:t>单击此处编辑母版标题样式</a:t>
            </a:r>
            <a:endParaRPr dirty="0"/>
          </a:p>
        </p:txBody>
      </p:sp>
      <p:sp>
        <p:nvSpPr>
          <p:cNvPr id="3" name="Content Placeholder 2"/>
          <p:cNvSpPr>
            <a:spLocks noGrp="1"/>
          </p:cNvSpPr>
          <p:nvPr>
            <p:ph idx="1"/>
          </p:nvPr>
        </p:nvSpPr>
        <p:spPr/>
        <p:txBody>
          <a:bodyPr/>
          <a:lstStyle>
            <a:lvl1pPr eaLnBrk="1" latinLnBrk="0" hangingPunct="1">
              <a:defRPr kumimoji="0" lang="zh-CN" b="1" i="0" baseline="0">
                <a:solidFill>
                  <a:schemeClr val="tx1">
                    <a:lumMod val="85000"/>
                    <a:lumOff val="15000"/>
                  </a:schemeClr>
                </a:solidFill>
                <a:latin typeface="Times New Roman" panose="02020603050405020304" pitchFamily="18" charset="0"/>
                <a:ea typeface="黑体" panose="02010609060101010101" pitchFamily="49" charset="-122"/>
              </a:defRPr>
            </a:lvl1pPr>
            <a:lvl2pPr eaLnBrk="1" latinLnBrk="0" hangingPunct="1">
              <a:defRPr kumimoji="0" lang="zh-CN" b="1">
                <a:solidFill>
                  <a:schemeClr val="tx1">
                    <a:lumMod val="85000"/>
                    <a:lumOff val="15000"/>
                  </a:schemeClr>
                </a:solidFill>
                <a:latin typeface="Times New Roman" panose="02020603050405020304" pitchFamily="18" charset="0"/>
                <a:ea typeface="黑体" panose="02010609060101010101" pitchFamily="49" charset="-122"/>
              </a:defRPr>
            </a:lvl2pPr>
            <a:lvl3pPr eaLnBrk="1" latinLnBrk="0" hangingPunct="1">
              <a:defRPr kumimoji="0" lang="zh-CN" b="1">
                <a:solidFill>
                  <a:schemeClr val="tx1">
                    <a:lumMod val="85000"/>
                    <a:lumOff val="15000"/>
                  </a:schemeClr>
                </a:solidFill>
                <a:latin typeface="Times New Roman" panose="02020603050405020304" pitchFamily="18" charset="0"/>
                <a:ea typeface="黑体" panose="02010609060101010101" pitchFamily="49" charset="-122"/>
              </a:defRPr>
            </a:lvl3pPr>
            <a:lvl4pPr eaLnBrk="1" latinLnBrk="0" hangingPunct="1">
              <a:defRPr kumimoji="0" lang="zh-CN" b="1">
                <a:solidFill>
                  <a:schemeClr val="tx1">
                    <a:lumMod val="85000"/>
                    <a:lumOff val="15000"/>
                  </a:schemeClr>
                </a:solidFill>
                <a:latin typeface="Times New Roman" panose="02020603050405020304" pitchFamily="18" charset="0"/>
                <a:ea typeface="黑体" panose="02010609060101010101" pitchFamily="49" charset="-122"/>
              </a:defRPr>
            </a:lvl4pPr>
            <a:lvl5pPr eaLnBrk="1" latinLnBrk="0" hangingPunct="1">
              <a:defRPr kumimoji="0" lang="zh-CN" b="1">
                <a:solidFill>
                  <a:schemeClr val="tx1">
                    <a:lumMod val="85000"/>
                    <a:lumOff val="15000"/>
                  </a:schemeClr>
                </a:solidFill>
                <a:latin typeface="Times New Roman" panose="02020603050405020304" pitchFamily="18" charset="0"/>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dirty="0"/>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EEEFB788-6EBA-4657-B911-BEADF87AF67B}" type="datetimeFigureOut">
              <a:rPr lang="zh-CN" altLang="en-US"/>
            </a:fld>
            <a:endParaRPr lang="zh-CN" altLang="en-US"/>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1912E350-8DBD-49A5-896A-1282DBD21241}" type="slidenum">
              <a:rPr lang="en-US" altLang="zh-CN"/>
            </a:fld>
            <a:endParaRPr lang="en-US" altLang="zh-CN"/>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强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Date Placeholder 2"/>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33494FD7-E52C-4A66-88F1-928B085928D8}" type="datetimeFigureOut">
              <a:rPr lang="zh-CN" altLang="en-US"/>
            </a:fld>
            <a:endParaRPr lang="zh-CN" altLang="en-US"/>
          </a:p>
        </p:txBody>
      </p:sp>
      <p:sp>
        <p:nvSpPr>
          <p:cNvPr id="5" name="Footer Placeholder 3"/>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p>
        </p:txBody>
      </p:sp>
      <p:sp>
        <p:nvSpPr>
          <p:cNvPr id="7" name="Slide Number Placeholder 4"/>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C75584BC-6338-45A6-8632-28A2F793866A}" type="slidenum">
              <a:rPr lang="en-US" altLang="zh-CN"/>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zh-CN" sz="2800">
                <a:solidFill>
                  <a:schemeClr val="bg1"/>
                </a:solidFill>
              </a:defRPr>
            </a:lvl1p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 name="Date Placeholder 4"/>
          <p:cNvSpPr>
            <a:spLocks noGrp="1"/>
          </p:cNvSpPr>
          <p:nvPr>
            <p:ph type="dt" sz="half" idx="10"/>
          </p:nvPr>
        </p:nvSpPr>
        <p:spPr/>
        <p:txBody>
          <a:bodyPr/>
          <a:lstStyle>
            <a:lvl1pPr>
              <a:defRPr/>
            </a:lvl1pPr>
          </a:lstStyle>
          <a:p>
            <a:pPr>
              <a:defRPr/>
            </a:pPr>
            <a:fld id="{A1978BA7-32BF-4BAD-B2CB-336F8E9EC0CE}" type="datetimeFigureOut">
              <a:rPr lang="zh-CN" altLang="en-US"/>
            </a:fld>
            <a:endParaRPr lang="zh-CN" altLang="en-US"/>
          </a:p>
        </p:txBody>
      </p:sp>
      <p:sp>
        <p:nvSpPr>
          <p:cNvPr id="6" name="Footer Placeholder 5"/>
          <p:cNvSpPr>
            <a:spLocks noGrp="1"/>
          </p:cNvSpPr>
          <p:nvPr>
            <p:ph type="ftr" sz="quarter" idx="11"/>
          </p:nvPr>
        </p:nvSpPr>
        <p:spPr/>
        <p:txBody>
          <a:bodyPr/>
          <a:lstStyle>
            <a:lvl1pPr>
              <a:defRPr/>
            </a:lvl1pPr>
          </a:lstStyle>
          <a:p>
            <a:pPr>
              <a:defRPr/>
            </a:pPr>
          </a:p>
        </p:txBody>
      </p:sp>
      <p:sp>
        <p:nvSpPr>
          <p:cNvPr id="7" name="Slide Number Placeholder 6"/>
          <p:cNvSpPr>
            <a:spLocks noGrp="1"/>
          </p:cNvSpPr>
          <p:nvPr>
            <p:ph type="sldNum" sz="quarter" idx="12"/>
          </p:nvPr>
        </p:nvSpPr>
        <p:spPr/>
        <p:txBody>
          <a:bodyPr/>
          <a:lstStyle>
            <a:lvl1pPr>
              <a:defRPr/>
            </a:lvl1pPr>
          </a:lstStyle>
          <a:p>
            <a:pPr>
              <a:defRPr/>
            </a:pPr>
            <a:fld id="{FF48F5AD-1E01-47AD-9026-3A7B6C7D407B}" type="slidenum">
              <a:rPr lang="en-US" altLang="zh-CN"/>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3"/>
          <a:srcRect/>
          <a:stretch>
            <a:fillRect/>
          </a:stretch>
        </p:blipFill>
        <p:spPr bwMode="auto">
          <a:xfrm>
            <a:off x="0" y="762000"/>
            <a:ext cx="2444750" cy="2286000"/>
          </a:xfrm>
          <a:prstGeom prst="rect">
            <a:avLst/>
          </a:prstGeom>
          <a:noFill/>
          <a:ln w="9525">
            <a:noFill/>
            <a:miter lim="800000"/>
            <a:headEnd/>
            <a:tailEnd/>
          </a:ln>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zh-CN"/>
            </a:lvl1pPr>
          </a:lstStyle>
          <a:p>
            <a:r>
              <a:rPr lang="zh-CN" altLang="en-US" smtClean="0"/>
              <a:t>单击此处编辑母版标题样式</a:t>
            </a:r>
            <a:endParaRPr lang="zh-CN" altLang="en-US" smtClean="0"/>
          </a:p>
        </p:txBody>
      </p:sp>
      <p:sp>
        <p:nvSpPr>
          <p:cNvPr id="4" name="Date Placeholder 2"/>
          <p:cNvSpPr>
            <a:spLocks noGrp="1"/>
          </p:cNvSpPr>
          <p:nvPr>
            <p:ph type="dt" sz="half" idx="10"/>
          </p:nvPr>
        </p:nvSpPr>
        <p:spPr/>
        <p:txBody>
          <a:bodyPr/>
          <a:lstStyle>
            <a:lvl1pPr eaLnBrk="1" latinLnBrk="0" hangingPunct="1">
              <a:defRPr kumimoji="0" lang="zh-CN">
                <a:solidFill>
                  <a:schemeClr val="bg1"/>
                </a:solidFill>
              </a:defRPr>
            </a:lvl1pPr>
          </a:lstStyle>
          <a:p>
            <a:pPr>
              <a:defRPr/>
            </a:pPr>
            <a:fld id="{72D6A3A1-1FC7-4362-A024-6E5FDDD94D95}" type="datetimeFigureOut">
              <a:rPr lang="zh-CN" altLang="en-US"/>
            </a:fld>
            <a:endParaRPr lang="zh-CN" altLang="en-US"/>
          </a:p>
        </p:txBody>
      </p:sp>
      <p:sp>
        <p:nvSpPr>
          <p:cNvPr id="5"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pPr>
              <a:defRPr/>
            </a:pPr>
          </a:p>
        </p:txBody>
      </p:sp>
      <p:sp>
        <p:nvSpPr>
          <p:cNvPr id="6"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DFC18A79-C4EF-4BAA-97F0-E5F19883699B}" type="slidenum">
              <a:rPr lang="en-US" altLang="zh-CN"/>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强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eaLnBrk="1" latinLnBrk="0" hangingPunct="1">
              <a:defRPr kumimoji="0" lang="zh-CN"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zh-CN" altLang="en-US"/>
              <a:t>单击此处编辑母版标题样式</a:t>
            </a:r>
            <a:endParaRPr lang="zh-CN"/>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zh-CN" sz="2800" kern="1200">
                <a:solidFill>
                  <a:srgbClr val="2E507A">
                    <a:alpha val="81000"/>
                  </a:srgbClr>
                </a:solidFill>
                <a:latin typeface="+mn-lt"/>
                <a:ea typeface="+mn-ea"/>
                <a:cs typeface="+mn-cs"/>
              </a:defRPr>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a:r>
              <a:rPr lang="zh-CN" altLang="en-US" smtClean="0"/>
              <a:t>单击此处编辑母版文本样式</a:t>
            </a:r>
            <a:endParaRPr lang="zh-CN" altLang="en-US" smtClean="0"/>
          </a:p>
        </p:txBody>
      </p:sp>
      <p:sp>
        <p:nvSpPr>
          <p:cNvPr id="4" name="Date Placeholder 1"/>
          <p:cNvSpPr>
            <a:spLocks noGrp="1"/>
          </p:cNvSpPr>
          <p:nvPr>
            <p:ph type="dt" sz="half" idx="10"/>
          </p:nvPr>
        </p:nvSpPr>
        <p:spPr/>
        <p:txBody>
          <a:bodyPr/>
          <a:lstStyle>
            <a:lvl1pPr>
              <a:defRPr/>
            </a:lvl1pPr>
          </a:lstStyle>
          <a:p>
            <a:pPr>
              <a:defRPr/>
            </a:pPr>
            <a:fld id="{8DF0A889-EA94-499E-9756-8B20AFF98965}" type="datetimeFigureOut">
              <a:rPr lang="zh-CN" altLang="en-US"/>
            </a:fld>
            <a:endParaRPr lang="zh-CN" altLang="en-US"/>
          </a:p>
        </p:txBody>
      </p:sp>
      <p:sp>
        <p:nvSpPr>
          <p:cNvPr id="5" name="Footer Placeholder 2"/>
          <p:cNvSpPr>
            <a:spLocks noGrp="1"/>
          </p:cNvSpPr>
          <p:nvPr>
            <p:ph type="ftr" sz="quarter" idx="11"/>
          </p:nvPr>
        </p:nvSpPr>
        <p:spPr/>
        <p:txBody>
          <a:bodyPr/>
          <a:lstStyle>
            <a:lvl1pPr>
              <a:defRPr/>
            </a:lvl1pPr>
          </a:lstStyle>
          <a:p>
            <a:pPr>
              <a:defRPr/>
            </a:pPr>
          </a:p>
        </p:txBody>
      </p:sp>
      <p:sp>
        <p:nvSpPr>
          <p:cNvPr id="8" name="Slide Number Placeholder 3"/>
          <p:cNvSpPr>
            <a:spLocks noGrp="1"/>
          </p:cNvSpPr>
          <p:nvPr>
            <p:ph type="sldNum" sz="quarter" idx="12"/>
          </p:nvPr>
        </p:nvSpPr>
        <p:spPr/>
        <p:txBody>
          <a:bodyPr/>
          <a:lstStyle>
            <a:lvl1pPr>
              <a:defRPr/>
            </a:lvl1pPr>
          </a:lstStyle>
          <a:p>
            <a:pPr>
              <a:defRPr/>
            </a:pPr>
            <a:fld id="{60CB56A4-5FFC-4DAE-9D9D-F05E9FADD5D2}" type="slidenum">
              <a:rPr lang="en-US" altLang="zh-CN"/>
            </a:fld>
            <a:endParaRPr lang="en-US" altLang="zh-CN"/>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zh-CN" sz="4000" kern="1200">
                <a:solidFill>
                  <a:schemeClr val="bg1"/>
                </a:solidFill>
                <a:latin typeface="+mn-lt"/>
                <a:ea typeface="+mn-ea"/>
                <a:cs typeface="+mn-cs"/>
              </a:defRPr>
            </a:lvl1pPr>
          </a:lstStyle>
          <a:p>
            <a:r>
              <a:rPr lang="zh-CN" altLang="en-US" smtClean="0"/>
              <a:t>单击此处编辑母版标题样式</a:t>
            </a:r>
            <a:endParaRPr lang="zh-CN" altLang="en-US" smtClean="0"/>
          </a:p>
        </p:txBody>
      </p:sp>
      <p:sp>
        <p:nvSpPr>
          <p:cNvPr id="10" name="Text Placeholder 15"/>
          <p:cNvSpPr>
            <a:spLocks noGrp="1"/>
          </p:cNvSpPr>
          <p:nvPr>
            <p:ph type="body" sz="quarter" idx="14"/>
          </p:nvPr>
        </p:nvSpPr>
        <p:spPr>
          <a:xfrm>
            <a:off x="4648200" y="664780"/>
            <a:ext cx="4191000" cy="381000"/>
          </a:xfrm>
        </p:spPr>
        <p:txBody>
          <a:bodyPr>
            <a:normAutofit/>
          </a:bodyPr>
          <a:lstStyle>
            <a:lvl1pPr algn="r" eaLnBrk="1" latinLnBrk="0" hangingPunct="1">
              <a:buNone/>
              <a:defRPr kumimoji="0" lang="zh-CN" sz="1800" b="1" kern="1200">
                <a:solidFill>
                  <a:schemeClr val="bg1">
                    <a:lumMod val="65000"/>
                  </a:schemeClr>
                </a:solidFill>
                <a:latin typeface="Calibri" panose="020F0502020204030204" pitchFamily="34" charset="0"/>
                <a:ea typeface="+mn-ea"/>
                <a:cs typeface="+mn-cs"/>
              </a:defRPr>
            </a:lvl1pPr>
          </a:lstStyle>
          <a:p>
            <a:pPr lvl="0"/>
            <a:r>
              <a:rPr lang="zh-CN" altLang="en-US"/>
              <a:t>单击此处编辑母版文本样式</a:t>
            </a:r>
            <a:endParaRPr lang="zh-CN" altLang="en-US"/>
          </a:p>
        </p:txBody>
      </p:sp>
      <p:sp>
        <p:nvSpPr>
          <p:cNvPr id="5"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885DA5A7-34DD-4AC9-9D25-0D099E185261}" type="datetimeFigureOut">
              <a:rPr lang="zh-CN" altLang="en-US"/>
            </a:fld>
            <a:endParaRPr lang="zh-CN" altLang="en-US"/>
          </a:p>
        </p:txBody>
      </p:sp>
      <p:sp>
        <p:nvSpPr>
          <p:cNvPr id="6"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p>
        </p:txBody>
      </p:sp>
      <p:sp>
        <p:nvSpPr>
          <p:cNvPr id="7"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EDA354F5-8BF2-45EB-990C-98F53F0090D2}" type="slidenum">
              <a:rPr lang="en-US" altLang="zh-CN"/>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媒体(带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5"/>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anose="02040502050405020303"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zh-CN" sz="1800" b="0">
                <a:solidFill>
                  <a:schemeClr val="bg1">
                    <a:lumMod val="85000"/>
                  </a:schemeClr>
                </a:solidFill>
                <a:latin typeface="Georgia" panose="02040502050405020303" pitchFamily="18" charset="0"/>
              </a:defRPr>
            </a:lvl1pPr>
          </a:lstStyle>
          <a:p>
            <a:r>
              <a:rPr lang="zh-CN" altLang="en-US" smtClean="0"/>
              <a:t>单击此处编辑母版标题样式</a:t>
            </a:r>
            <a:endParaRPr lang="zh-CN" altLang="en-US" smtClean="0"/>
          </a:p>
        </p:txBody>
      </p:sp>
      <p:sp>
        <p:nvSpPr>
          <p:cNvPr id="9" name="Media Placeholder 8"/>
          <p:cNvSpPr>
            <a:spLocks noGrp="1"/>
          </p:cNvSpPr>
          <p:nvPr>
            <p:ph type="media" sz="quarter" idx="13" hasCustomPrompt="1"/>
          </p:nvPr>
        </p:nvSpPr>
        <p:spPr>
          <a:xfrm>
            <a:off x="587022" y="838200"/>
            <a:ext cx="4873752" cy="3812822"/>
          </a:xfrm>
        </p:spPr>
        <p:txBody>
          <a:bodyPr rtlCol="0">
            <a:normAutofit/>
          </a:bodyPr>
          <a:lstStyle>
            <a:lvl1pPr eaLnBrk="1" latinLnBrk="0" hangingPunct="1">
              <a:buNone/>
              <a:defRPr kumimoji="0" lang="zh-CN"/>
            </a:lvl1pPr>
          </a:lstStyle>
          <a:p>
            <a:pPr lvl="0"/>
            <a:r>
              <a:rPr lang="zh-CN" altLang="en-US" noProof="0" smtClean="0"/>
              <a:t>单击图标添加媒体</a:t>
            </a:r>
            <a:endParaRPr lang="zh-CN" noProof="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zh-CN" sz="2400">
                <a:solidFill>
                  <a:schemeClr val="bg1"/>
                </a:solidFill>
              </a:defRPr>
            </a:lvl1pPr>
          </a:lstStyle>
          <a:p>
            <a:pPr lvl="0"/>
            <a:r>
              <a:rPr lang="zh-CN" altLang="en-US" smtClean="0"/>
              <a:t>单击此处编辑母版文本样式</a:t>
            </a:r>
            <a:endParaRPr lang="zh-CN" altLang="en-US" smtClean="0"/>
          </a:p>
        </p:txBody>
      </p:sp>
      <p:sp>
        <p:nvSpPr>
          <p:cNvPr id="6"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2C1FDA49-91C2-4B2B-A3FC-A7567E33A6BC}" type="datetimeFigureOut">
              <a:rPr lang="zh-CN" altLang="en-US"/>
            </a:fld>
            <a:endParaRPr lang="zh-CN" altLang="en-US"/>
          </a:p>
        </p:txBody>
      </p:sp>
      <p:sp>
        <p:nvSpPr>
          <p:cNvPr id="8"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p>
        </p:txBody>
      </p:sp>
      <p:sp>
        <p:nvSpPr>
          <p:cNvPr id="10"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16BA2F0E-933C-4F3B-834E-1F472D6B0C09}" type="slidenum">
              <a:rPr lang="en-US" altLang="zh-CN"/>
            </a:fld>
            <a:endParaRPr lang="en-US" altLang="zh-CN"/>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3362BC16-90BB-47EB-8306-58533BDADE34}" type="datetimeFigureOut">
              <a:rPr lang="zh-CN" altLang="en-US"/>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28F47D3E-FDEA-4E61-BBB8-399A19626547}" type="slidenum">
              <a:rPr lang="en-US" altLang="zh-CN"/>
            </a:fld>
            <a:endParaRPr lang="en-US" altLang="zh-CN"/>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ctr" rtl="0" eaLnBrk="0" fontAlgn="base" hangingPunct="0">
        <a:spcBef>
          <a:spcPct val="0"/>
        </a:spcBef>
        <a:spcAft>
          <a:spcPct val="0"/>
        </a:spcAft>
        <a:defRPr lang="zh-CN"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lang="zh-CN"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lang="zh-CN"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lang="zh-CN"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lang="zh-CN"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jpeg"/><Relationship Id="rId1" Type="http://schemas.openxmlformats.org/officeDocument/2006/relationships/hyperlink" Target="1-1.jp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hyperlink" Target="&#12298;&#31639;&#27861;&#20998;&#26512;&#19982;&#35774;&#35745;&#12299;&#35838;&#31243;&#20171;&#32461;&#19982;&#35201;&#27714;.pp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038"/>
            <a:ext cx="4953000" cy="1416050"/>
          </a:xfrm>
        </p:spPr>
        <p:txBody>
          <a:bodyPr rtlCol="0"/>
          <a:lstStyle/>
          <a:p>
            <a:pPr fontAlgn="auto">
              <a:spcAft>
                <a:spcPts val="0"/>
              </a:spcAft>
              <a:buFont typeface="Arial" panose="020B0604020202020204" pitchFamily="34" charset="0"/>
              <a:buNone/>
              <a:defRPr/>
            </a:pPr>
            <a:r>
              <a:rPr lang="en-US" altLang="zh-CN" sz="1600" b="1" dirty="0" smtClean="0"/>
              <a:t>《</a:t>
            </a:r>
            <a:r>
              <a:rPr altLang="en-US" sz="1600" b="1" dirty="0" smtClean="0"/>
              <a:t>算法分析与设计</a:t>
            </a:r>
            <a:r>
              <a:rPr lang="en-US" altLang="zh-CN" sz="1600" b="1" dirty="0" smtClean="0"/>
              <a:t>》</a:t>
            </a:r>
            <a:r>
              <a:rPr altLang="en-US" sz="1600" b="1" dirty="0" smtClean="0"/>
              <a:t>课程组</a:t>
            </a:r>
            <a:endParaRPr lang="en-US" altLang="zh-CN" sz="1600" b="1" dirty="0" smtClean="0"/>
          </a:p>
          <a:p>
            <a:pPr fontAlgn="auto">
              <a:spcAft>
                <a:spcPts val="0"/>
              </a:spcAft>
              <a:buFont typeface="Arial" panose="020B0604020202020204" pitchFamily="34" charset="0"/>
              <a:buNone/>
              <a:defRPr/>
            </a:pPr>
            <a:r>
              <a:rPr altLang="en-US" sz="1600" b="1" dirty="0"/>
              <a:t>重庆大学计算机学院 </a:t>
            </a:r>
            <a:endParaRPr lang="en-US" altLang="zh-CN" sz="1600" b="1" dirty="0"/>
          </a:p>
        </p:txBody>
      </p:sp>
      <p:sp>
        <p:nvSpPr>
          <p:cNvPr id="5" name="Title 4"/>
          <p:cNvSpPr>
            <a:spLocks noGrp="1"/>
          </p:cNvSpPr>
          <p:nvPr>
            <p:ph type="title"/>
          </p:nvPr>
        </p:nvSpPr>
        <p:spPr>
          <a:xfrm>
            <a:off x="228600" y="3048000"/>
            <a:ext cx="7239000" cy="1828800"/>
          </a:xfrm>
        </p:spPr>
        <p:txBody>
          <a:bodyPr rtlCol="0">
            <a:normAutofit fontScale="90000"/>
          </a:bodyPr>
          <a:lstStyle/>
          <a:p>
            <a:pPr algn="l" fontAlgn="auto">
              <a:spcAft>
                <a:spcPts val="0"/>
              </a:spcAft>
              <a:defRPr/>
            </a:pPr>
            <a:r>
              <a:rPr lang="en-US" altLang="zh-CN" sz="4900" b="0" dirty="0" smtClean="0">
                <a:solidFill>
                  <a:prstClr val="white"/>
                </a:solidFill>
              </a:rPr>
              <a:t>Algorithm Design &amp; Analysis</a:t>
            </a:r>
            <a:br>
              <a:rPr lang="en-US" altLang="zh-CN" sz="4900" b="0" dirty="0" smtClean="0">
                <a:solidFill>
                  <a:prstClr val="white"/>
                </a:solidFill>
              </a:rPr>
            </a:br>
            <a:r>
              <a:rPr lang="en-US" altLang="zh-CN" dirty="0" smtClean="0">
                <a:solidFill>
                  <a:srgbClr val="FFFF00"/>
                </a:solidFill>
                <a:latin typeface="华文楷体" panose="02010600040101010101" pitchFamily="2" charset="-122"/>
                <a:ea typeface="华文楷体" panose="02010600040101010101" pitchFamily="2" charset="-122"/>
              </a:rPr>
              <a:t>Introduction to Algorithm</a:t>
            </a:r>
            <a:endParaRPr dirty="0">
              <a:solidFill>
                <a:srgbClr val="FFFF00"/>
              </a:solidFill>
              <a:latin typeface="华文楷体" panose="02010600040101010101" pitchFamily="2" charset="-122"/>
              <a:ea typeface="华文楷体" panose="02010600040101010101" pitchFamily="2" charset="-122"/>
            </a:endParaRPr>
          </a:p>
        </p:txBody>
      </p:sp>
      <p:sp>
        <p:nvSpPr>
          <p:cNvPr id="14339" name="Rectangle 2"/>
          <p:cNvSpPr>
            <a:spLocks noChangeArrowheads="1"/>
          </p:cNvSpPr>
          <p:nvPr/>
        </p:nvSpPr>
        <p:spPr bwMode="auto">
          <a:xfrm>
            <a:off x="436563" y="222250"/>
            <a:ext cx="8402637" cy="685800"/>
          </a:xfrm>
          <a:prstGeom prst="rect">
            <a:avLst/>
          </a:prstGeom>
          <a:noFill/>
          <a:ln w="9525">
            <a:noFill/>
            <a:miter lim="800000"/>
          </a:ln>
        </p:spPr>
        <p:txBody>
          <a:bodyPr anchor="ctr"/>
          <a:lstStyle/>
          <a:p>
            <a:pPr algn="r"/>
            <a:r>
              <a:rPr lang="en-US" altLang="zh-CN" sz="3600" b="1">
                <a:solidFill>
                  <a:srgbClr val="0000FF"/>
                </a:solidFill>
                <a:latin typeface="Calibri" panose="020F0502020204030204" pitchFamily="34" charset="0"/>
              </a:rPr>
              <a:t>Chapter 1:</a:t>
            </a:r>
            <a:br>
              <a:rPr lang="en-US" altLang="zh-CN" sz="3600" b="1">
                <a:solidFill>
                  <a:srgbClr val="0000FF"/>
                </a:solidFill>
                <a:latin typeface="Calibri" panose="020F0502020204030204" pitchFamily="34" charset="0"/>
              </a:rPr>
            </a:br>
            <a:r>
              <a:rPr lang="en-US" altLang="zh-CN" sz="3600" b="1">
                <a:solidFill>
                  <a:srgbClr val="0000FF"/>
                </a:solidFill>
                <a:latin typeface="Calibri" panose="020F0502020204030204" pitchFamily="34" charset="0"/>
              </a:rPr>
              <a:t>The Role of Algorithms in Computing</a:t>
            </a:r>
            <a:endParaRPr lang="en-US" altLang="zh-CN" sz="3600" b="1">
              <a:solidFill>
                <a:srgbClr val="0000FF"/>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05" y="76200"/>
            <a:ext cx="8886825" cy="706755"/>
          </a:xfrm>
        </p:spPr>
        <p:txBody>
          <a:bodyPr/>
          <a:lstStyle/>
          <a:p>
            <a:endParaRPr lang="en-US" altLang="zh-CN" sz="3600"/>
          </a:p>
        </p:txBody>
      </p:sp>
      <p:sp>
        <p:nvSpPr>
          <p:cNvPr id="3" name="内容占位符 2"/>
          <p:cNvSpPr>
            <a:spLocks noGrp="1"/>
          </p:cNvSpPr>
          <p:nvPr>
            <p:ph idx="1"/>
          </p:nvPr>
        </p:nvSpPr>
        <p:spPr>
          <a:xfrm>
            <a:off x="457200" y="1053465"/>
            <a:ext cx="8229600" cy="5073015"/>
          </a:xfrm>
        </p:spPr>
        <p:txBody>
          <a:bodyPr/>
          <a:lstStyle/>
          <a:p>
            <a:pPr marL="0" lvl="2" indent="0">
              <a:buNone/>
            </a:pPr>
            <a:r>
              <a:rPr lang="en-US" altLang="zh-CN" sz="3200" dirty="0" smtClean="0"/>
              <a:t>Examples</a:t>
            </a:r>
            <a:r>
              <a:rPr lang="en-US" altLang="zh-CN" sz="3200" b="0" dirty="0" smtClean="0"/>
              <a:t> </a:t>
            </a:r>
            <a:r>
              <a:rPr lang="en-US" altLang="zh-CN" sz="3200" b="0" dirty="0"/>
              <a:t>: </a:t>
            </a:r>
            <a:endParaRPr lang="en-US" altLang="zh-CN" sz="3200" b="0" dirty="0" smtClean="0"/>
          </a:p>
          <a:p>
            <a:pPr marL="342900" lvl="2" indent="-342900"/>
            <a:r>
              <a:rPr lang="en-US" altLang="zh-CN" sz="3200" b="0" dirty="0" smtClean="0">
                <a:solidFill>
                  <a:srgbClr val="FF0000"/>
                </a:solidFill>
              </a:rPr>
              <a:t>Correctness</a:t>
            </a:r>
            <a:r>
              <a:rPr lang="en-US" altLang="zh-CN" sz="3200" b="0" dirty="0" smtClean="0"/>
              <a:t>: </a:t>
            </a:r>
            <a:endParaRPr lang="en-US" altLang="zh-CN" sz="3200" b="0" dirty="0" smtClean="0"/>
          </a:p>
          <a:p>
            <a:pPr marL="0" lvl="2" indent="0">
              <a:buNone/>
            </a:pPr>
            <a:r>
              <a:rPr lang="en-US" altLang="zh-CN" sz="3200" b="0" dirty="0" smtClean="0"/>
              <a:t>        GPS(real-time): tolls? congested? </a:t>
            </a:r>
            <a:endParaRPr lang="en-US" altLang="zh-CN" sz="3200" b="0" dirty="0" smtClean="0"/>
          </a:p>
          <a:p>
            <a:pPr marL="0" lvl="2" indent="0">
              <a:buNone/>
            </a:pPr>
            <a:endParaRPr lang="en-US" altLang="zh-CN" sz="3200" dirty="0" smtClean="0">
              <a:hlinkClick r:id="rId1" action="ppaction://hlinkfile"/>
            </a:endParaRPr>
          </a:p>
          <a:p>
            <a:pPr marL="0" lvl="2" indent="0">
              <a:buNone/>
            </a:pPr>
            <a:r>
              <a:rPr lang="en-US" altLang="zh-CN" sz="3200" dirty="0" smtClean="0">
                <a:hlinkClick r:id="rId1" action="ppaction://hlinkfile"/>
              </a:rPr>
              <a:t>         </a:t>
            </a:r>
            <a:r>
              <a:rPr lang="en-US" altLang="zh-CN" sz="3200" dirty="0" smtClean="0">
                <a:hlinkClick r:id="rId1" action="ppaction://hlinkfile"/>
              </a:rPr>
              <a:t>pixel </a:t>
            </a:r>
            <a:r>
              <a:rPr lang="en-US" altLang="zh-CN" sz="3200" dirty="0">
                <a:hlinkClick r:id="rId1" action="ppaction://hlinkfile"/>
              </a:rPr>
              <a:t>image </a:t>
            </a:r>
            <a:r>
              <a:rPr lang="en-US" altLang="zh-CN" sz="3200" dirty="0" smtClean="0"/>
              <a:t>:</a:t>
            </a:r>
            <a:endParaRPr lang="en-US" altLang="zh-CN" sz="3200" dirty="0" smtClean="0"/>
          </a:p>
          <a:p>
            <a:pPr marL="342900" lvl="2" indent="-342900"/>
            <a:endParaRPr lang="en-US" altLang="zh-CN" sz="3200" dirty="0"/>
          </a:p>
          <a:p>
            <a:pPr marL="0" lvl="2" indent="0">
              <a:buNone/>
            </a:pPr>
            <a:r>
              <a:rPr lang="en-US" altLang="zh-CN" sz="3200" b="0" dirty="0" smtClean="0">
                <a:sym typeface="+mn-ea"/>
              </a:rPr>
              <a:t>        Encryption: RSA algorithm</a:t>
            </a:r>
            <a:endParaRPr lang="en-US" altLang="zh-CN" sz="3200" b="0" dirty="0" smtClean="0"/>
          </a:p>
          <a:p>
            <a:pPr marL="0" lvl="2" indent="0">
              <a:buNone/>
            </a:pPr>
            <a:r>
              <a:rPr lang="en-US" altLang="zh-CN" sz="3200" b="0" dirty="0" smtClean="0">
                <a:sym typeface="+mn-ea"/>
              </a:rPr>
              <a:t>        Approximation algorithm</a:t>
            </a:r>
            <a:r>
              <a:rPr lang="zh-CN" altLang="en-US" dirty="0"/>
              <a:t> </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955" y="2930788"/>
            <a:ext cx="2621280" cy="1691640"/>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Resource usage</a:t>
            </a:r>
            <a:endParaRPr lang="zh-CN" altLang="en-US"/>
          </a:p>
        </p:txBody>
      </p:sp>
      <p:sp>
        <p:nvSpPr>
          <p:cNvPr id="3" name="内容占位符 2"/>
          <p:cNvSpPr>
            <a:spLocks noGrp="1"/>
          </p:cNvSpPr>
          <p:nvPr>
            <p:ph idx="1"/>
          </p:nvPr>
        </p:nvSpPr>
        <p:spPr/>
        <p:txBody>
          <a:bodyPr/>
          <a:p>
            <a:pPr marL="342900" lvl="2" indent="-342900"/>
            <a:r>
              <a:rPr lang="en-US" altLang="zh-CN" sz="3200" b="0" dirty="0" smtClean="0">
                <a:solidFill>
                  <a:srgbClr val="FF0000"/>
                </a:solidFill>
                <a:sym typeface="+mn-ea"/>
              </a:rPr>
              <a:t>Resource usage</a:t>
            </a:r>
            <a:r>
              <a:rPr lang="en-US" altLang="zh-CN" sz="3200" b="0" dirty="0" smtClean="0">
                <a:sym typeface="+mn-ea"/>
              </a:rPr>
              <a:t>: </a:t>
            </a:r>
            <a:endParaRPr lang="en-US" altLang="zh-CN" sz="3200" b="0" dirty="0" smtClean="0"/>
          </a:p>
          <a:p>
            <a:pPr marL="0" lvl="2" indent="0">
              <a:buNone/>
            </a:pPr>
            <a:r>
              <a:rPr lang="en-US" altLang="zh-CN" sz="3200" b="0" dirty="0"/>
              <a:t>  </a:t>
            </a:r>
            <a:r>
              <a:rPr lang="en-US" altLang="zh-CN" sz="3200" dirty="0"/>
              <a:t> time</a:t>
            </a:r>
            <a:endParaRPr lang="en-US" altLang="zh-CN" sz="3200" dirty="0"/>
          </a:p>
          <a:p>
            <a:pPr marL="0" lvl="2" indent="0">
              <a:buNone/>
            </a:pPr>
            <a:r>
              <a:rPr lang="en-US" altLang="zh-CN" sz="3200" b="0" dirty="0"/>
              <a:t>   computer memory </a:t>
            </a:r>
            <a:endParaRPr lang="en-US" altLang="zh-CN" sz="3200" b="0" dirty="0"/>
          </a:p>
          <a:p>
            <a:pPr marL="0" lvl="2" indent="0">
              <a:buNone/>
            </a:pPr>
            <a:r>
              <a:rPr lang="en-US" altLang="zh-CN" sz="3200" b="0" dirty="0"/>
              <a:t>   network communication</a:t>
            </a:r>
            <a:endParaRPr lang="en-US" altLang="zh-CN" sz="3200" b="0" dirty="0"/>
          </a:p>
          <a:p>
            <a:pPr marL="0" lvl="2" indent="0">
              <a:buNone/>
            </a:pPr>
            <a:r>
              <a:rPr lang="en-US" altLang="zh-CN" sz="3200" b="0" dirty="0"/>
              <a:t>   random bits</a:t>
            </a:r>
            <a:endParaRPr lang="en-US" altLang="zh-CN" sz="3200" b="0" dirty="0"/>
          </a:p>
          <a:p>
            <a:pPr marL="0" lvl="2" indent="0">
              <a:buNone/>
            </a:pPr>
            <a:r>
              <a:rPr lang="en-US" altLang="zh-CN" sz="3200" b="0" dirty="0"/>
              <a:t>   disk operations</a:t>
            </a:r>
            <a:endParaRPr lang="en-US" altLang="zh-CN" sz="3200" b="0" dirty="0"/>
          </a:p>
          <a:p>
            <a:endParaRPr lang="zh-CN" alt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0" dirty="0" smtClean="0"/>
              <a:t>We alluded to one measure of efficiency in the  algorithms: </a:t>
            </a:r>
            <a:r>
              <a:rPr lang="en-US" altLang="zh-CN" dirty="0" smtClean="0"/>
              <a:t>time</a:t>
            </a:r>
            <a:r>
              <a:rPr lang="en-US" altLang="zh-CN" b="0" dirty="0" smtClean="0"/>
              <a:t>.</a:t>
            </a:r>
            <a:endParaRPr lang="en-US" altLang="zh-CN" b="0" dirty="0" smtClean="0"/>
          </a:p>
          <a:p>
            <a:r>
              <a:rPr lang="en-US" altLang="zh-CN" sz="2400" b="0" dirty="0" smtClean="0"/>
              <a:t>The actual running time of an algorithm depends on several factors extrinsic to the algorithm itself</a:t>
            </a:r>
            <a:endParaRPr lang="en-US" altLang="zh-CN" sz="2400" b="0" dirty="0" smtClean="0"/>
          </a:p>
          <a:p>
            <a:r>
              <a:rPr lang="en-US" altLang="zh-CN" sz="2400" b="0" dirty="0"/>
              <a:t>First, we determine how long the algorithm takes as a function of the size of its input: </a:t>
            </a:r>
            <a:r>
              <a:rPr lang="en-US" altLang="zh-CN" sz="2400" b="0" dirty="0" smtClean="0">
                <a:sym typeface="+mn-ea"/>
              </a:rPr>
              <a:t>route-finding,searching</a:t>
            </a:r>
            <a:endParaRPr lang="en-US" altLang="zh-CN" sz="2400" b="0" dirty="0" smtClean="0"/>
          </a:p>
          <a:p>
            <a:r>
              <a:rPr lang="en-US" altLang="zh-CN" sz="2400" b="0" dirty="0" err="1" smtClean="0"/>
              <a:t>Second,we</a:t>
            </a:r>
            <a:r>
              <a:rPr lang="en-US" altLang="zh-CN" sz="2400" b="0" dirty="0" smtClean="0"/>
              <a:t> focus on how fast the function that characterizes the running time grows </a:t>
            </a:r>
            <a:r>
              <a:rPr lang="en-US" altLang="zh-CN" sz="2400" b="0" dirty="0"/>
              <a:t>w</a:t>
            </a:r>
            <a:r>
              <a:rPr lang="en-US" altLang="zh-CN" sz="2400" b="0" dirty="0" smtClean="0"/>
              <a:t>ith the input </a:t>
            </a:r>
            <a:r>
              <a:rPr lang="en-US" altLang="zh-CN" sz="2400" b="0" dirty="0" smtClean="0">
                <a:solidFill>
                  <a:schemeClr val="tx1"/>
                </a:solidFill>
              </a:rPr>
              <a:t>size</a:t>
            </a:r>
            <a:r>
              <a:rPr lang="en-US" altLang="zh-CN" sz="2400" b="0" i="1" dirty="0" smtClean="0">
                <a:solidFill>
                  <a:srgbClr val="0000FF"/>
                </a:solidFill>
              </a:rPr>
              <a:t>—the rate of the growth of the running time—the </a:t>
            </a:r>
            <a:r>
              <a:rPr lang="en-US" altLang="zh-CN" sz="2400" b="0" i="1" dirty="0" smtClean="0">
                <a:solidFill>
                  <a:srgbClr val="FF0000"/>
                </a:solidFill>
              </a:rPr>
              <a:t>order</a:t>
            </a:r>
            <a:r>
              <a:rPr lang="en-US" altLang="zh-CN" sz="2400" b="0" i="1" dirty="0" smtClean="0">
                <a:solidFill>
                  <a:srgbClr val="0000FF"/>
                </a:solidFill>
              </a:rPr>
              <a:t> of growth :</a:t>
            </a:r>
            <a:endParaRPr lang="en-US" altLang="zh-CN" sz="2400" b="0" i="1" dirty="0" smtClean="0">
              <a:solidFill>
                <a:srgbClr val="0000FF"/>
              </a:solidFill>
            </a:endParaRPr>
          </a:p>
          <a:p>
            <a:pPr marL="0" indent="0">
              <a:buNone/>
            </a:pPr>
            <a:r>
              <a:rPr lang="en-US" altLang="zh-CN" sz="2400" b="0" dirty="0" smtClean="0">
                <a:solidFill>
                  <a:srgbClr val="0000FF"/>
                </a:solidFill>
              </a:rPr>
              <a:t>    </a:t>
            </a:r>
            <a:r>
              <a:rPr lang="en-US" altLang="zh-CN" sz="2400" b="0" dirty="0" smtClean="0">
                <a:solidFill>
                  <a:schemeClr val="tx1"/>
                </a:solidFill>
              </a:rPr>
              <a:t> 50n+125n, 20n</a:t>
            </a:r>
            <a:r>
              <a:rPr lang="en-US" altLang="zh-CN" sz="2400" b="0" baseline="30000" dirty="0" smtClean="0">
                <a:solidFill>
                  <a:schemeClr val="tx1"/>
                </a:solidFill>
              </a:rPr>
              <a:t>3 </a:t>
            </a:r>
            <a:r>
              <a:rPr lang="en-US" altLang="zh-CN" sz="2400" b="0" dirty="0" smtClean="0">
                <a:solidFill>
                  <a:schemeClr val="tx1"/>
                </a:solidFill>
              </a:rPr>
              <a:t>+100n</a:t>
            </a:r>
            <a:r>
              <a:rPr lang="en-US" altLang="zh-CN" sz="2400" b="0" baseline="30000" dirty="0" smtClean="0">
                <a:solidFill>
                  <a:schemeClr val="tx1"/>
                </a:solidFill>
              </a:rPr>
              <a:t>2 </a:t>
            </a:r>
            <a:r>
              <a:rPr lang="en-US" altLang="zh-CN" sz="2400" b="0" dirty="0" smtClean="0">
                <a:solidFill>
                  <a:schemeClr val="tx1"/>
                </a:solidFill>
              </a:rPr>
              <a:t>+300n+200</a:t>
            </a:r>
            <a:endParaRPr lang="en-US" altLang="zh-CN" sz="2400" b="0" dirty="0" smtClean="0">
              <a:solidFill>
                <a:schemeClr val="tx1"/>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436563" y="76200"/>
            <a:ext cx="8402637" cy="685800"/>
          </a:xfrm>
        </p:spPr>
        <p:txBody>
          <a:bodyPr/>
          <a:lstStyle/>
          <a:p>
            <a:r>
              <a:rPr lang="en-US" altLang="zh-CN" sz="4000" dirty="0" smtClean="0">
                <a:solidFill>
                  <a:srgbClr val="FF0000"/>
                </a:solidFill>
              </a:rPr>
              <a:t>1.2 Why is the study of algorithms w…?</a:t>
            </a:r>
            <a:endParaRPr lang="en-US" altLang="zh-CN" sz="4000" dirty="0" smtClean="0">
              <a:solidFill>
                <a:srgbClr val="FF0000"/>
              </a:solidFill>
            </a:endParaRPr>
          </a:p>
        </p:txBody>
      </p:sp>
      <p:sp>
        <p:nvSpPr>
          <p:cNvPr id="24578" name="Rectangle 3"/>
          <p:cNvSpPr>
            <a:spLocks noGrp="1" noChangeArrowheads="1"/>
          </p:cNvSpPr>
          <p:nvPr>
            <p:ph type="body" idx="1"/>
          </p:nvPr>
        </p:nvSpPr>
        <p:spPr/>
        <p:txBody>
          <a:bodyPr/>
          <a:lstStyle/>
          <a:p>
            <a:pPr>
              <a:lnSpc>
                <a:spcPct val="70000"/>
              </a:lnSpc>
            </a:pPr>
            <a:r>
              <a:rPr lang="en-US" altLang="zh-CN" sz="3000" dirty="0" smtClean="0">
                <a:solidFill>
                  <a:schemeClr val="tx1"/>
                </a:solidFill>
                <a:ea typeface="宋体" panose="02010600030101010101" pitchFamily="2" charset="-122"/>
              </a:rPr>
              <a:t>Why is the study of algorithms worthwhile?</a:t>
            </a:r>
            <a:endParaRPr lang="en-US" altLang="zh-CN" sz="3000" dirty="0" smtClean="0">
              <a:solidFill>
                <a:schemeClr val="tx1"/>
              </a:solidFill>
              <a:ea typeface="宋体" panose="02010600030101010101" pitchFamily="2" charset="-122"/>
            </a:endParaRPr>
          </a:p>
          <a:p>
            <a:pPr lvl="1">
              <a:lnSpc>
                <a:spcPct val="70000"/>
              </a:lnSpc>
            </a:pPr>
            <a:r>
              <a:rPr lang="en-US" altLang="zh-CN" sz="2600" dirty="0" smtClean="0">
                <a:solidFill>
                  <a:schemeClr val="tx1"/>
                </a:solidFill>
                <a:ea typeface="宋体" panose="02010600030101010101" pitchFamily="2" charset="-122"/>
              </a:rPr>
              <a:t>What is the role of algorithms?</a:t>
            </a:r>
            <a:endParaRPr lang="en-US" altLang="zh-CN" sz="2600" dirty="0" smtClean="0">
              <a:solidFill>
                <a:schemeClr val="tx1"/>
              </a:solidFill>
              <a:ea typeface="宋体" panose="02010600030101010101" pitchFamily="2" charset="-122"/>
            </a:endParaRPr>
          </a:p>
          <a:p>
            <a:pPr lvl="1">
              <a:lnSpc>
                <a:spcPct val="70000"/>
              </a:lnSpc>
            </a:pPr>
            <a:r>
              <a:rPr lang="en-US" altLang="zh-CN" sz="2600" dirty="0" smtClean="0">
                <a:solidFill>
                  <a:srgbClr val="262626"/>
                </a:solidFill>
                <a:ea typeface="黑体" panose="02010609060101010101" pitchFamily="49" charset="-122"/>
              </a:rPr>
              <a:t>What kinds of problems are solved by algorithms?</a:t>
            </a:r>
            <a:endParaRPr lang="en-US" altLang="zh-CN" sz="2600" dirty="0" smtClean="0">
              <a:solidFill>
                <a:srgbClr val="262626"/>
              </a:solidFill>
              <a:ea typeface="黑体" panose="02010609060101010101" pitchFamily="49" charset="-122"/>
            </a:endParaRPr>
          </a:p>
          <a:p>
            <a:pPr lvl="2">
              <a:lnSpc>
                <a:spcPct val="70000"/>
              </a:lnSpc>
            </a:pPr>
            <a:r>
              <a:rPr lang="en-US" altLang="zh-CN" sz="2200" b="0" dirty="0" smtClean="0">
                <a:solidFill>
                  <a:srgbClr val="262626"/>
                </a:solidFill>
                <a:ea typeface="黑体" panose="02010609060101010101" pitchFamily="49" charset="-122"/>
              </a:rPr>
              <a:t>The Human Genome Project:100,000 genes in human DNA, sequences of the 3 billion chemical base pairs</a:t>
            </a:r>
            <a:endParaRPr lang="en-US" altLang="zh-CN" sz="2200" b="0" dirty="0" smtClean="0">
              <a:solidFill>
                <a:srgbClr val="262626"/>
              </a:solidFill>
              <a:ea typeface="黑体" panose="02010609060101010101" pitchFamily="49" charset="-122"/>
            </a:endParaRPr>
          </a:p>
          <a:p>
            <a:pPr lvl="2">
              <a:lnSpc>
                <a:spcPct val="70000"/>
              </a:lnSpc>
            </a:pPr>
            <a:r>
              <a:rPr lang="en-US" altLang="zh-CN" sz="2200" b="0" dirty="0" smtClean="0">
                <a:solidFill>
                  <a:srgbClr val="262626"/>
                </a:solidFill>
                <a:ea typeface="黑体" panose="02010609060101010101" pitchFamily="49" charset="-122"/>
              </a:rPr>
              <a:t>Internet: finding good routes.</a:t>
            </a:r>
            <a:endParaRPr lang="en-US" altLang="zh-CN" sz="2200" b="0" dirty="0" smtClean="0">
              <a:solidFill>
                <a:srgbClr val="262626"/>
              </a:solidFill>
              <a:ea typeface="黑体" panose="02010609060101010101" pitchFamily="49" charset="-122"/>
            </a:endParaRPr>
          </a:p>
          <a:p>
            <a:pPr lvl="2">
              <a:lnSpc>
                <a:spcPct val="70000"/>
              </a:lnSpc>
            </a:pPr>
            <a:r>
              <a:rPr lang="en-US" altLang="zh-CN" sz="2200" b="0" dirty="0" smtClean="0">
                <a:solidFill>
                  <a:srgbClr val="262626"/>
                </a:solidFill>
                <a:ea typeface="黑体" panose="02010609060101010101" pitchFamily="49" charset="-122"/>
              </a:rPr>
              <a:t>Electronic commerce: Public-key cryptography</a:t>
            </a:r>
            <a:endParaRPr lang="en-US" altLang="zh-CN" sz="2200" b="0" dirty="0" smtClean="0">
              <a:solidFill>
                <a:srgbClr val="262626"/>
              </a:solidFill>
              <a:ea typeface="黑体" panose="02010609060101010101" pitchFamily="49" charset="-122"/>
            </a:endParaRPr>
          </a:p>
          <a:p>
            <a:pPr lvl="2">
              <a:lnSpc>
                <a:spcPct val="70000"/>
              </a:lnSpc>
            </a:pPr>
            <a:r>
              <a:rPr lang="en-US" altLang="zh-CN" sz="2200" b="0" dirty="0" smtClean="0">
                <a:solidFill>
                  <a:srgbClr val="262626"/>
                </a:solidFill>
                <a:ea typeface="黑体" panose="02010609060101010101" pitchFamily="49" charset="-122"/>
              </a:rPr>
              <a:t>Road map: shortest path</a:t>
            </a:r>
            <a:endParaRPr lang="en-US" altLang="zh-CN" sz="2200" b="0" dirty="0" smtClean="0">
              <a:solidFill>
                <a:srgbClr val="262626"/>
              </a:solidFill>
              <a:ea typeface="黑体" panose="02010609060101010101" pitchFamily="49" charset="-122"/>
            </a:endParaRPr>
          </a:p>
          <a:p>
            <a:pPr lvl="2">
              <a:lnSpc>
                <a:spcPct val="70000"/>
              </a:lnSpc>
            </a:pPr>
            <a:r>
              <a:rPr lang="en-US" altLang="zh-CN" sz="2200" b="0" dirty="0" smtClean="0">
                <a:solidFill>
                  <a:srgbClr val="262626"/>
                </a:solidFill>
                <a:ea typeface="黑体" panose="02010609060101010101" pitchFamily="49" charset="-122"/>
              </a:rPr>
              <a:t>Product of a sequence of </a:t>
            </a:r>
            <a:r>
              <a:rPr lang="en-US" altLang="zh-CN" sz="2200" b="0" i="1" dirty="0" smtClean="0">
                <a:solidFill>
                  <a:srgbClr val="262626"/>
                </a:solidFill>
                <a:ea typeface="黑体" panose="02010609060101010101" pitchFamily="49" charset="-122"/>
              </a:rPr>
              <a:t>n </a:t>
            </a:r>
            <a:r>
              <a:rPr lang="en-US" altLang="zh-CN" sz="2200" b="0" dirty="0" smtClean="0">
                <a:solidFill>
                  <a:srgbClr val="262626"/>
                </a:solidFill>
                <a:ea typeface="黑体" panose="02010609060101010101" pitchFamily="49" charset="-122"/>
              </a:rPr>
              <a:t>matrices </a:t>
            </a:r>
            <a:r>
              <a:rPr lang="en-US" altLang="zh-CN" sz="2200" b="0" i="1" dirty="0" smtClean="0">
                <a:solidFill>
                  <a:srgbClr val="262626"/>
                </a:solidFill>
                <a:ea typeface="黑体" panose="02010609060101010101" pitchFamily="49" charset="-122"/>
              </a:rPr>
              <a:t>A</a:t>
            </a:r>
            <a:r>
              <a:rPr lang="en-US" altLang="zh-CN" sz="2200" b="0" baseline="-25000" dirty="0" smtClean="0">
                <a:solidFill>
                  <a:srgbClr val="262626"/>
                </a:solidFill>
                <a:ea typeface="黑体" panose="02010609060101010101" pitchFamily="49" charset="-122"/>
              </a:rPr>
              <a:t>1</a:t>
            </a:r>
            <a:r>
              <a:rPr lang="en-US" altLang="zh-CN" sz="2200" b="0" dirty="0" smtClean="0">
                <a:solidFill>
                  <a:srgbClr val="262626"/>
                </a:solidFill>
                <a:ea typeface="黑体" panose="02010609060101010101" pitchFamily="49" charset="-122"/>
              </a:rPr>
              <a:t> </a:t>
            </a:r>
            <a:r>
              <a:rPr lang="en-US" altLang="zh-CN" sz="2200" b="0" i="1" dirty="0" smtClean="0">
                <a:solidFill>
                  <a:srgbClr val="262626"/>
                </a:solidFill>
                <a:ea typeface="黑体" panose="02010609060101010101" pitchFamily="49" charset="-122"/>
              </a:rPr>
              <a:t>A</a:t>
            </a:r>
            <a:r>
              <a:rPr lang="en-US" altLang="zh-CN" sz="2200" b="0" baseline="-25000" dirty="0" smtClean="0">
                <a:solidFill>
                  <a:srgbClr val="262626"/>
                </a:solidFill>
                <a:ea typeface="黑体" panose="02010609060101010101" pitchFamily="49" charset="-122"/>
              </a:rPr>
              <a:t>2</a:t>
            </a:r>
            <a:r>
              <a:rPr lang="en-US" altLang="zh-CN" sz="2200" b="0" dirty="0" smtClean="0">
                <a:solidFill>
                  <a:srgbClr val="262626"/>
                </a:solidFill>
                <a:ea typeface="黑体" panose="02010609060101010101" pitchFamily="49" charset="-122"/>
              </a:rPr>
              <a:t> </a:t>
            </a:r>
            <a:r>
              <a:rPr lang="en-US" altLang="zh-CN" sz="2200" b="0" i="1" dirty="0" smtClean="0">
                <a:solidFill>
                  <a:srgbClr val="262626"/>
                </a:solidFill>
                <a:ea typeface="黑体" panose="02010609060101010101" pitchFamily="49" charset="-122"/>
              </a:rPr>
              <a:t>A</a:t>
            </a:r>
            <a:r>
              <a:rPr lang="en-US" altLang="zh-CN" sz="2200" b="0" i="1" baseline="-25000" dirty="0" smtClean="0">
                <a:solidFill>
                  <a:srgbClr val="262626"/>
                </a:solidFill>
                <a:ea typeface="黑体" panose="02010609060101010101" pitchFamily="49" charset="-122"/>
              </a:rPr>
              <a:t>n</a:t>
            </a:r>
            <a:endParaRPr lang="en-US" altLang="zh-CN" sz="2200" b="0" i="1" baseline="-25000" dirty="0" smtClean="0">
              <a:solidFill>
                <a:srgbClr val="262626"/>
              </a:solidFill>
              <a:ea typeface="黑体" panose="02010609060101010101" pitchFamily="49" charset="-122"/>
            </a:endParaRPr>
          </a:p>
          <a:p>
            <a:pPr lvl="2">
              <a:lnSpc>
                <a:spcPct val="70000"/>
              </a:lnSpc>
            </a:pPr>
            <a:r>
              <a:rPr lang="da-DK" altLang="zh-CN" sz="2200" b="0" dirty="0" smtClean="0">
                <a:solidFill>
                  <a:srgbClr val="262626"/>
                </a:solidFill>
                <a:ea typeface="黑体" panose="02010609060101010101" pitchFamily="49" charset="-122"/>
              </a:rPr>
              <a:t>Equation </a:t>
            </a:r>
            <a:r>
              <a:rPr lang="da-DK" altLang="zh-CN" sz="2200" b="0" i="1" dirty="0" smtClean="0">
                <a:solidFill>
                  <a:srgbClr val="262626"/>
                </a:solidFill>
                <a:ea typeface="黑体" panose="02010609060101010101" pitchFamily="49" charset="-122"/>
              </a:rPr>
              <a:t>ax </a:t>
            </a:r>
            <a:r>
              <a:rPr lang="da-DK" altLang="zh-CN" sz="2200" b="0" dirty="0" smtClean="0">
                <a:solidFill>
                  <a:srgbClr val="262626"/>
                </a:solidFill>
                <a:ea typeface="黑体" panose="02010609060101010101" pitchFamily="49" charset="-122"/>
              </a:rPr>
              <a:t>≡ </a:t>
            </a:r>
            <a:r>
              <a:rPr lang="da-DK" altLang="zh-CN" sz="2200" b="0" i="1" dirty="0" smtClean="0">
                <a:solidFill>
                  <a:srgbClr val="262626"/>
                </a:solidFill>
                <a:ea typeface="黑体" panose="02010609060101010101" pitchFamily="49" charset="-122"/>
              </a:rPr>
              <a:t>b </a:t>
            </a:r>
            <a:r>
              <a:rPr lang="da-DK" altLang="zh-CN" sz="2200" b="0" dirty="0" smtClean="0">
                <a:solidFill>
                  <a:srgbClr val="262626"/>
                </a:solidFill>
                <a:ea typeface="黑体" panose="02010609060101010101" pitchFamily="49" charset="-122"/>
              </a:rPr>
              <a:t>(mod </a:t>
            </a:r>
            <a:r>
              <a:rPr lang="da-DK" altLang="zh-CN" sz="2200" b="0" i="1" dirty="0" smtClean="0">
                <a:solidFill>
                  <a:srgbClr val="262626"/>
                </a:solidFill>
                <a:ea typeface="黑体" panose="02010609060101010101" pitchFamily="49" charset="-122"/>
              </a:rPr>
              <a:t>n</a:t>
            </a:r>
            <a:r>
              <a:rPr lang="da-DK" altLang="zh-CN" sz="2200" b="0" dirty="0" smtClean="0">
                <a:solidFill>
                  <a:srgbClr val="262626"/>
                </a:solidFill>
                <a:ea typeface="黑体" panose="02010609060101010101" pitchFamily="49" charset="-122"/>
              </a:rPr>
              <a:t>): </a:t>
            </a:r>
            <a:r>
              <a:rPr lang="en-US" altLang="zh-CN" sz="2200" b="0" dirty="0" smtClean="0">
                <a:solidFill>
                  <a:srgbClr val="262626"/>
                </a:solidFill>
                <a:ea typeface="黑体" panose="02010609060101010101" pitchFamily="49" charset="-122"/>
              </a:rPr>
              <a:t>integers</a:t>
            </a:r>
            <a:endParaRPr lang="da-DK" altLang="zh-CN" sz="2200" b="0" dirty="0" smtClean="0">
              <a:solidFill>
                <a:srgbClr val="262626"/>
              </a:solidFill>
              <a:ea typeface="黑体" panose="02010609060101010101" pitchFamily="49" charset="-122"/>
            </a:endParaRPr>
          </a:p>
          <a:p>
            <a:pPr lvl="2">
              <a:lnSpc>
                <a:spcPct val="70000"/>
              </a:lnSpc>
            </a:pPr>
            <a:r>
              <a:rPr lang="en-US" altLang="zh-CN" sz="2200" b="0" i="1" dirty="0" smtClean="0">
                <a:solidFill>
                  <a:srgbClr val="262626"/>
                </a:solidFill>
                <a:ea typeface="黑体" panose="02010609060101010101" pitchFamily="49" charset="-122"/>
              </a:rPr>
              <a:t>n </a:t>
            </a:r>
            <a:r>
              <a:rPr lang="en-US" altLang="zh-CN" sz="2200" b="0" dirty="0" smtClean="0">
                <a:solidFill>
                  <a:srgbClr val="262626"/>
                </a:solidFill>
                <a:ea typeface="黑体" panose="02010609060101010101" pitchFamily="49" charset="-122"/>
              </a:rPr>
              <a:t>points in the plane: find the convex hull</a:t>
            </a:r>
            <a:endParaRPr lang="en-US" altLang="zh-CN" sz="2200" b="0" dirty="0" smtClean="0">
              <a:solidFill>
                <a:srgbClr val="262626"/>
              </a:solidFill>
              <a:ea typeface="黑体" panose="02010609060101010101" pitchFamily="49" charset="-122"/>
            </a:endParaRPr>
          </a:p>
          <a:p>
            <a:pPr lvl="2">
              <a:lnSpc>
                <a:spcPct val="70000"/>
              </a:lnSpc>
            </a:pPr>
            <a:endParaRPr lang="en-US" altLang="zh-CN" sz="2200" b="0" dirty="0" smtClean="0">
              <a:solidFill>
                <a:srgbClr val="262626"/>
              </a:solidFill>
              <a:ea typeface="黑体" panose="02010609060101010101" pitchFamily="49" charset="-122"/>
            </a:endParaRPr>
          </a:p>
          <a:p>
            <a:pPr lvl="2">
              <a:lnSpc>
                <a:spcPct val="70000"/>
              </a:lnSpc>
            </a:pPr>
            <a:r>
              <a:rPr lang="en-US" altLang="zh-CN" sz="2200" b="0" dirty="0" smtClean="0">
                <a:solidFill>
                  <a:srgbClr val="262626"/>
                </a:solidFill>
                <a:ea typeface="黑体" panose="02010609060101010101" pitchFamily="49" charset="-122"/>
              </a:rPr>
              <a:t>Know the strengths and limitations of </a:t>
            </a:r>
            <a:r>
              <a:rPr lang="en-US" altLang="zh-CN" sz="2200" i="1" dirty="0" smtClean="0">
                <a:solidFill>
                  <a:srgbClr val="262626"/>
                </a:solidFill>
                <a:ea typeface="黑体" panose="02010609060101010101" pitchFamily="49" charset="-122"/>
              </a:rPr>
              <a:t>data structures</a:t>
            </a:r>
            <a:endParaRPr lang="en-US" altLang="zh-CN" sz="2200" i="1" dirty="0" smtClean="0">
              <a:solidFill>
                <a:srgbClr val="262626"/>
              </a:solidFill>
              <a:ea typeface="黑体" panose="02010609060101010101" pitchFamily="49" charset="-122"/>
            </a:endParaRPr>
          </a:p>
          <a:p>
            <a:pPr lvl="2">
              <a:lnSpc>
                <a:spcPct val="70000"/>
              </a:lnSpc>
            </a:pPr>
            <a:r>
              <a:rPr lang="en-US" altLang="zh-CN" sz="2200" b="0" dirty="0" smtClean="0">
                <a:solidFill>
                  <a:srgbClr val="262626"/>
                </a:solidFill>
                <a:ea typeface="黑体" panose="02010609060101010101" pitchFamily="49" charset="-122"/>
              </a:rPr>
              <a:t>Hard problems: NP-complete, efficient algorithm, good | best</a:t>
            </a:r>
            <a:endParaRPr lang="en-US" altLang="zh-CN" sz="2200" dirty="0" smtClean="0">
              <a:solidFill>
                <a:schemeClr val="tx1"/>
              </a:solidFill>
              <a:ea typeface="宋体" panose="02010600030101010101" pitchFamily="2" charset="-122"/>
            </a:endParaRPr>
          </a:p>
          <a:p>
            <a:pPr lvl="1">
              <a:lnSpc>
                <a:spcPct val="70000"/>
              </a:lnSpc>
            </a:pPr>
            <a:endParaRPr lang="en-US" altLang="zh-CN" sz="2600" dirty="0" smtClean="0">
              <a:solidFill>
                <a:schemeClr val="tx1"/>
              </a:solidFill>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1.3 Algorithms as a technology</a:t>
            </a:r>
            <a:endParaRPr lang="zh-CN" altLang="en-US" dirty="0"/>
          </a:p>
        </p:txBody>
      </p:sp>
      <p:sp>
        <p:nvSpPr>
          <p:cNvPr id="3" name="内容占位符 2"/>
          <p:cNvSpPr>
            <a:spLocks noGrp="1"/>
          </p:cNvSpPr>
          <p:nvPr>
            <p:ph idx="1"/>
          </p:nvPr>
        </p:nvSpPr>
        <p:spPr/>
        <p:txBody>
          <a:bodyPr/>
          <a:lstStyle/>
          <a:p>
            <a:pPr>
              <a:lnSpc>
                <a:spcPct val="90000"/>
              </a:lnSpc>
              <a:defRPr/>
            </a:pPr>
            <a:r>
              <a:rPr lang="en-US" altLang="zh-CN" sz="3000" dirty="0">
                <a:solidFill>
                  <a:srgbClr val="262626"/>
                </a:solidFill>
                <a:ea typeface="黑体" panose="02010609060101010101" pitchFamily="49" charset="-122"/>
              </a:rPr>
              <a:t>Algorithms as a technology</a:t>
            </a:r>
            <a:endParaRPr lang="en-US" altLang="zh-CN" sz="3000" dirty="0">
              <a:solidFill>
                <a:srgbClr val="262626"/>
              </a:solidFill>
              <a:ea typeface="黑体" panose="02010609060101010101" pitchFamily="49" charset="-122"/>
            </a:endParaRPr>
          </a:p>
          <a:p>
            <a:pPr lvl="1">
              <a:lnSpc>
                <a:spcPct val="90000"/>
              </a:lnSpc>
              <a:defRPr/>
            </a:pPr>
            <a:r>
              <a:rPr lang="en-US" altLang="zh-CN" sz="2600" b="0" dirty="0">
                <a:solidFill>
                  <a:srgbClr val="262626"/>
                </a:solidFill>
                <a:ea typeface="黑体" panose="02010609060101010101" pitchFamily="49" charset="-122"/>
              </a:rPr>
              <a:t>infinitely fast: Terminates, with the correct answer</a:t>
            </a:r>
            <a:endParaRPr lang="en-US" altLang="zh-CN" sz="2600" b="0" dirty="0">
              <a:solidFill>
                <a:srgbClr val="262626"/>
              </a:solidFill>
              <a:ea typeface="黑体" panose="02010609060101010101" pitchFamily="49" charset="-122"/>
            </a:endParaRPr>
          </a:p>
          <a:p>
            <a:pPr lvl="1">
              <a:lnSpc>
                <a:spcPct val="90000"/>
              </a:lnSpc>
              <a:defRPr/>
            </a:pPr>
            <a:r>
              <a:rPr lang="en-US" altLang="zh-CN" sz="2600" b="0" dirty="0">
                <a:solidFill>
                  <a:srgbClr val="262626"/>
                </a:solidFill>
                <a:ea typeface="黑体" panose="02010609060101010101" pitchFamily="49" charset="-122"/>
              </a:rPr>
              <a:t>not infinitely fast: </a:t>
            </a:r>
            <a:r>
              <a:rPr lang="en-US" altLang="zh-CN" sz="2600" b="0" dirty="0">
                <a:solidFill>
                  <a:srgbClr val="FF0000"/>
                </a:solidFill>
                <a:ea typeface="黑体" panose="02010609060101010101" pitchFamily="49" charset="-122"/>
                <a:hlinkClick r:id="rId1" action="ppaction://hlinksldjump"/>
              </a:rPr>
              <a:t>Computing time</a:t>
            </a:r>
            <a:r>
              <a:rPr lang="en-US" altLang="zh-CN" sz="2600" b="0" dirty="0">
                <a:solidFill>
                  <a:srgbClr val="262626"/>
                </a:solidFill>
                <a:ea typeface="黑体" panose="02010609060101010101" pitchFamily="49" charset="-122"/>
                <a:hlinkClick r:id="rId1" action="ppaction://hlinksldjump"/>
              </a:rPr>
              <a:t> </a:t>
            </a:r>
            <a:r>
              <a:rPr lang="en-US" altLang="zh-CN" sz="2600" b="0" dirty="0">
                <a:solidFill>
                  <a:srgbClr val="262626"/>
                </a:solidFill>
                <a:ea typeface="黑体" panose="02010609060101010101" pitchFamily="49" charset="-122"/>
              </a:rPr>
              <a:t>is therefore a bounded resource, algorithms that are efficient in terms of time or space</a:t>
            </a:r>
            <a:endParaRPr lang="en-US" altLang="zh-CN" sz="2600" b="0" dirty="0">
              <a:solidFill>
                <a:srgbClr val="262626"/>
              </a:solidFill>
              <a:ea typeface="黑体" panose="02010609060101010101" pitchFamily="49" charset="-122"/>
            </a:endParaRPr>
          </a:p>
          <a:p>
            <a:endParaRPr lang="zh-CN" altLang="en-US"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solidFill>
                  <a:srgbClr val="FF0000"/>
                </a:solidFill>
              </a:rPr>
              <a:t>1.3 </a:t>
            </a:r>
            <a:r>
              <a:rPr lang="en-US" altLang="zh-CN" sz="4000" dirty="0">
                <a:solidFill>
                  <a:srgbClr val="FF0000"/>
                </a:solidFill>
              </a:rPr>
              <a:t>Algorithms as a technology</a:t>
            </a:r>
            <a:endParaRPr lang="zh-CN" altLang="en-US" sz="4000" dirty="0"/>
          </a:p>
        </p:txBody>
      </p:sp>
      <p:sp>
        <p:nvSpPr>
          <p:cNvPr id="3" name="内容占位符 2"/>
          <p:cNvSpPr>
            <a:spLocks noGrp="1"/>
          </p:cNvSpPr>
          <p:nvPr>
            <p:ph idx="1"/>
          </p:nvPr>
        </p:nvSpPr>
        <p:spPr>
          <a:xfrm>
            <a:off x="323528" y="1340768"/>
            <a:ext cx="8229600" cy="4525963"/>
          </a:xfrm>
        </p:spPr>
        <p:txBody>
          <a:bodyPr/>
          <a:lstStyle/>
          <a:p>
            <a:r>
              <a:rPr lang="en-US" altLang="zh-CN" sz="2000" b="0" i="1" dirty="0"/>
              <a:t>Procedure </a:t>
            </a:r>
            <a:r>
              <a:rPr lang="en-US" altLang="zh-CN" sz="2000" b="0" dirty="0">
                <a:solidFill>
                  <a:srgbClr val="0000FF"/>
                </a:solidFill>
              </a:rPr>
              <a:t>LINEAR-SEARCH</a:t>
            </a:r>
            <a:r>
              <a:rPr lang="en-US" altLang="zh-CN" sz="2000" b="0" dirty="0"/>
              <a:t>.A; n; x/</a:t>
            </a:r>
            <a:endParaRPr lang="en-US" altLang="zh-CN" sz="2000" b="0" dirty="0"/>
          </a:p>
          <a:p>
            <a:r>
              <a:rPr lang="en-US" altLang="zh-CN" sz="2000" b="0" i="1" dirty="0"/>
              <a:t>Inputs</a:t>
            </a:r>
            <a:r>
              <a:rPr lang="en-US" altLang="zh-CN" sz="2000" b="0" i="1" dirty="0" smtClean="0"/>
              <a:t>:</a:t>
            </a:r>
            <a:r>
              <a:rPr lang="en-US" altLang="zh-CN" sz="2000" b="0" dirty="0" smtClean="0"/>
              <a:t>        A</a:t>
            </a:r>
            <a:r>
              <a:rPr lang="en-US" altLang="zh-CN" sz="2000" b="0" dirty="0"/>
              <a:t>: an array.</a:t>
            </a:r>
            <a:endParaRPr lang="en-US" altLang="zh-CN" sz="2000" b="0" dirty="0"/>
          </a:p>
          <a:p>
            <a:r>
              <a:rPr lang="en-US" altLang="zh-CN" sz="2000" b="0" dirty="0"/>
              <a:t> </a:t>
            </a:r>
            <a:r>
              <a:rPr lang="en-US" altLang="zh-CN" sz="2000" b="0" dirty="0" smtClean="0"/>
              <a:t>                  n</a:t>
            </a:r>
            <a:r>
              <a:rPr lang="en-US" altLang="zh-CN" sz="2000" b="0" dirty="0"/>
              <a:t>: the number of elements in A to search through.</a:t>
            </a:r>
            <a:endParaRPr lang="en-US" altLang="zh-CN" sz="2000" b="0" dirty="0"/>
          </a:p>
          <a:p>
            <a:r>
              <a:rPr lang="en-US" altLang="zh-CN" sz="2000" b="0" dirty="0" smtClean="0"/>
              <a:t>                   </a:t>
            </a:r>
            <a:r>
              <a:rPr lang="en-US" altLang="zh-CN" sz="2000" b="0" dirty="0"/>
              <a:t>x: the value being searched for.</a:t>
            </a:r>
            <a:endParaRPr lang="en-US" altLang="zh-CN" sz="2000" b="0" dirty="0"/>
          </a:p>
          <a:p>
            <a:r>
              <a:rPr lang="en-US" altLang="zh-CN" sz="2000" b="0" i="1" dirty="0"/>
              <a:t>Output: </a:t>
            </a:r>
            <a:r>
              <a:rPr lang="en-US" altLang="zh-CN" sz="2000" b="0" i="1" dirty="0" smtClean="0"/>
              <a:t>     </a:t>
            </a:r>
            <a:r>
              <a:rPr lang="en-US" altLang="zh-CN" sz="2000" b="0" dirty="0" smtClean="0"/>
              <a:t>Either </a:t>
            </a:r>
            <a:r>
              <a:rPr lang="en-US" altLang="zh-CN" sz="2000" b="0" dirty="0"/>
              <a:t>an index </a:t>
            </a:r>
            <a:r>
              <a:rPr lang="en-US" altLang="zh-CN" sz="2000" b="0" dirty="0" err="1"/>
              <a:t>i</a:t>
            </a:r>
            <a:r>
              <a:rPr lang="en-US" altLang="zh-CN" sz="2000" b="0" dirty="0"/>
              <a:t> for which </a:t>
            </a:r>
            <a:r>
              <a:rPr lang="en-US" altLang="zh-CN" sz="2000" b="0" dirty="0" smtClean="0"/>
              <a:t>A[</a:t>
            </a:r>
            <a:r>
              <a:rPr lang="en-US" altLang="zh-CN" sz="2000" b="0" dirty="0" err="1" smtClean="0"/>
              <a:t>i</a:t>
            </a:r>
            <a:r>
              <a:rPr lang="en-US" altLang="zh-CN" sz="2000" b="0" dirty="0" smtClean="0"/>
              <a:t>]=x</a:t>
            </a:r>
            <a:r>
              <a:rPr lang="en-US" altLang="zh-CN" sz="2000" b="0" dirty="0"/>
              <a:t>, or the special value</a:t>
            </a:r>
            <a:endParaRPr lang="en-US" altLang="zh-CN" sz="2000" b="0" dirty="0"/>
          </a:p>
          <a:p>
            <a:r>
              <a:rPr lang="en-US" altLang="zh-CN" sz="2000" b="0" dirty="0"/>
              <a:t>NOT-FOUND, which could be any invalid index into the array, such as</a:t>
            </a:r>
            <a:endParaRPr lang="en-US" altLang="zh-CN" sz="2000" b="0" dirty="0"/>
          </a:p>
          <a:p>
            <a:r>
              <a:rPr lang="en-US" altLang="zh-CN" sz="2000" b="0" dirty="0"/>
              <a:t>0 or any negative integer.</a:t>
            </a:r>
            <a:endParaRPr lang="en-US" altLang="zh-CN" sz="2000" b="0" dirty="0"/>
          </a:p>
          <a:p>
            <a:r>
              <a:rPr lang="en-US" altLang="zh-CN" sz="2000" b="0" dirty="0" smtClean="0"/>
              <a:t>1</a:t>
            </a:r>
            <a:r>
              <a:rPr lang="en-US" altLang="zh-CN" sz="2000" b="0" dirty="0"/>
              <a:t>. Set </a:t>
            </a:r>
            <a:r>
              <a:rPr lang="en-US" altLang="zh-CN" sz="2000" b="0" i="1" dirty="0"/>
              <a:t>answer </a:t>
            </a:r>
            <a:r>
              <a:rPr lang="en-US" altLang="zh-CN" sz="2000" b="0" dirty="0"/>
              <a:t>to NOT-FOUND.</a:t>
            </a:r>
            <a:endParaRPr lang="en-US" altLang="zh-CN" sz="2000" b="0" dirty="0"/>
          </a:p>
          <a:p>
            <a:r>
              <a:rPr lang="en-US" altLang="zh-CN" sz="2000" b="0" dirty="0"/>
              <a:t>2. For each index </a:t>
            </a:r>
            <a:r>
              <a:rPr lang="en-US" altLang="zh-CN" sz="2000" b="0" dirty="0" err="1"/>
              <a:t>i</a:t>
            </a:r>
            <a:r>
              <a:rPr lang="en-US" altLang="zh-CN" sz="2000" b="0" dirty="0"/>
              <a:t> , going from 1 to n, in order:</a:t>
            </a:r>
            <a:endParaRPr lang="en-US" altLang="zh-CN" sz="2000" b="0" dirty="0"/>
          </a:p>
          <a:p>
            <a:r>
              <a:rPr lang="en-US" altLang="zh-CN" sz="2000" b="0" dirty="0" smtClean="0"/>
              <a:t>    A</a:t>
            </a:r>
            <a:r>
              <a:rPr lang="en-US" altLang="zh-CN" sz="2000" b="0" dirty="0"/>
              <a:t>. If </a:t>
            </a:r>
            <a:r>
              <a:rPr lang="en-US" altLang="zh-CN" sz="2000" b="0" dirty="0" smtClean="0"/>
              <a:t>A[</a:t>
            </a:r>
            <a:r>
              <a:rPr lang="en-US" altLang="zh-CN" sz="2000" b="0" dirty="0" err="1" smtClean="0"/>
              <a:t>i</a:t>
            </a:r>
            <a:r>
              <a:rPr lang="en-US" altLang="zh-CN" sz="2000" b="0" dirty="0" smtClean="0"/>
              <a:t>]=x</a:t>
            </a:r>
            <a:r>
              <a:rPr lang="en-US" altLang="zh-CN" sz="2000" b="0" dirty="0"/>
              <a:t>, then set </a:t>
            </a:r>
            <a:r>
              <a:rPr lang="en-US" altLang="zh-CN" sz="2000" b="0" i="1" dirty="0"/>
              <a:t>answer </a:t>
            </a:r>
            <a:r>
              <a:rPr lang="en-US" altLang="zh-CN" sz="2000" b="0" dirty="0"/>
              <a:t>to the value of </a:t>
            </a:r>
            <a:r>
              <a:rPr lang="en-US" altLang="zh-CN" sz="2000" b="0" dirty="0" err="1"/>
              <a:t>i</a:t>
            </a:r>
            <a:r>
              <a:rPr lang="en-US" altLang="zh-CN" sz="2000" b="0" dirty="0"/>
              <a:t> .</a:t>
            </a:r>
            <a:endParaRPr lang="en-US" altLang="zh-CN" sz="2000" b="0" dirty="0"/>
          </a:p>
          <a:p>
            <a:r>
              <a:rPr lang="en-US" altLang="zh-CN" sz="2000" b="0" dirty="0"/>
              <a:t>3. Return the value of </a:t>
            </a:r>
            <a:r>
              <a:rPr lang="en-US" altLang="zh-CN" sz="2000" b="0" i="1" dirty="0"/>
              <a:t>answer </a:t>
            </a:r>
            <a:r>
              <a:rPr lang="en-US" altLang="zh-CN" sz="2000" b="0" dirty="0"/>
              <a:t>as the output.</a:t>
            </a:r>
            <a:endParaRPr lang="zh-CN" altLang="en-US" sz="2000"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solidFill>
                  <a:srgbClr val="FF0000"/>
                </a:solidFill>
              </a:rPr>
              <a:t>1.3 </a:t>
            </a:r>
            <a:r>
              <a:rPr lang="en-US" altLang="zh-CN" sz="4000" dirty="0">
                <a:solidFill>
                  <a:srgbClr val="FF0000"/>
                </a:solidFill>
              </a:rPr>
              <a:t>Algorithms as a technology</a:t>
            </a:r>
            <a:endParaRPr lang="zh-CN" altLang="en-US" sz="4000" dirty="0"/>
          </a:p>
        </p:txBody>
      </p:sp>
      <p:sp>
        <p:nvSpPr>
          <p:cNvPr id="3" name="内容占位符 2"/>
          <p:cNvSpPr>
            <a:spLocks noGrp="1"/>
          </p:cNvSpPr>
          <p:nvPr>
            <p:ph idx="1"/>
          </p:nvPr>
        </p:nvSpPr>
        <p:spPr>
          <a:xfrm>
            <a:off x="323528" y="1196752"/>
            <a:ext cx="8229600" cy="4525963"/>
          </a:xfrm>
        </p:spPr>
        <p:txBody>
          <a:bodyPr/>
          <a:lstStyle/>
          <a:p>
            <a:r>
              <a:rPr lang="en-US" altLang="zh-CN" sz="2400" b="0" i="1" dirty="0"/>
              <a:t>Procedure </a:t>
            </a:r>
            <a:r>
              <a:rPr lang="en-US" altLang="zh-CN" sz="2400" b="0" dirty="0">
                <a:solidFill>
                  <a:srgbClr val="0000FF"/>
                </a:solidFill>
              </a:rPr>
              <a:t>BETTER-LINEAR-SEARCH</a:t>
            </a:r>
            <a:r>
              <a:rPr lang="en-US" altLang="zh-CN" sz="2400" b="0" dirty="0"/>
              <a:t>.A; n; x/</a:t>
            </a:r>
            <a:endParaRPr lang="en-US" altLang="zh-CN" sz="2400" b="0" dirty="0"/>
          </a:p>
          <a:p>
            <a:r>
              <a:rPr lang="en-US" altLang="zh-CN" sz="2400" b="0" i="1" dirty="0"/>
              <a:t>Inputs and Output: </a:t>
            </a:r>
            <a:r>
              <a:rPr lang="en-US" altLang="zh-CN" sz="2400" b="0" dirty="0"/>
              <a:t>Same as LINEAR-SEARCH.</a:t>
            </a:r>
            <a:endParaRPr lang="en-US" altLang="zh-CN" sz="2400" b="0" dirty="0"/>
          </a:p>
          <a:p>
            <a:r>
              <a:rPr lang="en-US" altLang="zh-CN" sz="2400" b="0" dirty="0"/>
              <a:t>1. For </a:t>
            </a:r>
            <a:r>
              <a:rPr lang="en-US" altLang="zh-CN" sz="2400" b="0" dirty="0" err="1"/>
              <a:t>i</a:t>
            </a:r>
            <a:r>
              <a:rPr lang="en-US" altLang="zh-CN" sz="2400" b="0" dirty="0"/>
              <a:t> </a:t>
            </a:r>
            <a:r>
              <a:rPr lang="en-US" altLang="zh-CN" sz="2400" b="0" dirty="0" smtClean="0"/>
              <a:t>= </a:t>
            </a:r>
            <a:r>
              <a:rPr lang="en-US" altLang="zh-CN" sz="2400" b="0" dirty="0"/>
              <a:t>1 to n:</a:t>
            </a:r>
            <a:endParaRPr lang="en-US" altLang="zh-CN" sz="2400" b="0" dirty="0"/>
          </a:p>
          <a:p>
            <a:r>
              <a:rPr lang="en-US" altLang="zh-CN" sz="2400" b="0" dirty="0" smtClean="0"/>
              <a:t>    A</a:t>
            </a:r>
            <a:r>
              <a:rPr lang="en-US" altLang="zh-CN" sz="2400" b="0" dirty="0"/>
              <a:t>. If </a:t>
            </a:r>
            <a:r>
              <a:rPr lang="en-US" altLang="zh-CN" sz="2400" b="0" dirty="0" smtClean="0"/>
              <a:t>A[</a:t>
            </a:r>
            <a:r>
              <a:rPr lang="en-US" altLang="zh-CN" sz="2400" b="0" dirty="0" err="1" smtClean="0"/>
              <a:t>i</a:t>
            </a:r>
            <a:r>
              <a:rPr lang="en-US" altLang="zh-CN" sz="2400" b="0" dirty="0" smtClean="0"/>
              <a:t>]=x</a:t>
            </a:r>
            <a:r>
              <a:rPr lang="en-US" altLang="zh-CN" sz="2400" b="0" dirty="0"/>
              <a:t>, then return the value of </a:t>
            </a:r>
            <a:r>
              <a:rPr lang="en-US" altLang="zh-CN" sz="2400" b="0" dirty="0" err="1"/>
              <a:t>i</a:t>
            </a:r>
            <a:r>
              <a:rPr lang="en-US" altLang="zh-CN" sz="2400" b="0" dirty="0"/>
              <a:t> as the output.</a:t>
            </a:r>
            <a:endParaRPr lang="en-US" altLang="zh-CN" sz="2400" b="0" dirty="0"/>
          </a:p>
          <a:p>
            <a:r>
              <a:rPr lang="en-US" altLang="zh-CN" sz="2400" b="0" dirty="0"/>
              <a:t>2. Return NOT-FOUND as the output.</a:t>
            </a:r>
            <a:endParaRPr lang="zh-CN" altLang="en-US" sz="2400"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solidFill>
                  <a:srgbClr val="FF0000"/>
                </a:solidFill>
              </a:rPr>
              <a:t>1.3 </a:t>
            </a:r>
            <a:r>
              <a:rPr lang="en-US" altLang="zh-CN" sz="4000" dirty="0">
                <a:solidFill>
                  <a:srgbClr val="FF0000"/>
                </a:solidFill>
              </a:rPr>
              <a:t>Algorithms as a technology</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7544" y="1124744"/>
                <a:ext cx="8229600" cy="4525963"/>
              </a:xfrm>
            </p:spPr>
            <p:txBody>
              <a:bodyPr/>
              <a:lstStyle/>
              <a:p>
                <a:r>
                  <a:rPr lang="en-US" altLang="zh-CN" sz="2000" b="0" i="1" dirty="0"/>
                  <a:t>Procedure </a:t>
                </a:r>
                <a:r>
                  <a:rPr lang="en-US" altLang="zh-CN" sz="2000" b="0" dirty="0">
                    <a:solidFill>
                      <a:srgbClr val="0000FF"/>
                    </a:solidFill>
                  </a:rPr>
                  <a:t>SENTINEL-LINEAR-SEARCH</a:t>
                </a:r>
                <a:r>
                  <a:rPr lang="en-US" altLang="zh-CN" sz="2000" b="0" dirty="0"/>
                  <a:t>.A; n; x/</a:t>
                </a:r>
              </a:p>
              <a:p>
                <a:r>
                  <a:rPr lang="en-US" altLang="zh-CN" sz="2000" b="0" i="1" dirty="0"/>
                  <a:t>Inputs and Output: </a:t>
                </a:r>
                <a:r>
                  <a:rPr lang="en-US" altLang="zh-CN" sz="2000" b="0" dirty="0"/>
                  <a:t>Same as LINEAR-SEARCH.</a:t>
                </a:r>
              </a:p>
              <a:p>
                <a:r>
                  <a:rPr lang="en-US" altLang="zh-CN" sz="2000" b="0" dirty="0"/>
                  <a:t>1. Save </a:t>
                </a:r>
                <a:r>
                  <a:rPr lang="en-US" altLang="zh-CN" sz="2000" b="0" dirty="0" smtClean="0"/>
                  <a:t>A[n] </a:t>
                </a:r>
                <a:r>
                  <a:rPr lang="en-US" altLang="zh-CN" sz="2000" b="0" dirty="0"/>
                  <a:t>into </a:t>
                </a:r>
                <a:r>
                  <a:rPr lang="en-US" altLang="zh-CN" sz="2000" b="0" i="1" dirty="0"/>
                  <a:t>last </a:t>
                </a:r>
                <a:r>
                  <a:rPr lang="en-US" altLang="zh-CN" sz="2000" b="0" dirty="0"/>
                  <a:t>and then put x into </a:t>
                </a:r>
                <a:r>
                  <a:rPr lang="en-US" altLang="zh-CN" sz="2000" b="0" dirty="0" smtClean="0"/>
                  <a:t>A[n].</a:t>
                </a:r>
                <a:endParaRPr lang="en-US" altLang="zh-CN" sz="2000" b="0" dirty="0"/>
              </a:p>
              <a:p>
                <a:r>
                  <a:rPr lang="en-US" altLang="zh-CN" sz="2000" b="0" dirty="0"/>
                  <a:t>2. Set </a:t>
                </a:r>
                <a:r>
                  <a:rPr lang="en-US" altLang="zh-CN" sz="2000" b="0" dirty="0" err="1"/>
                  <a:t>i</a:t>
                </a:r>
                <a:r>
                  <a:rPr lang="en-US" altLang="zh-CN" sz="2000" b="0" dirty="0"/>
                  <a:t> to 1.</a:t>
                </a:r>
              </a:p>
              <a:p>
                <a:r>
                  <a:rPr lang="en-US" altLang="zh-CN" sz="2000" b="0" dirty="0"/>
                  <a:t>3. While </a:t>
                </a:r>
                <a:r>
                  <a:rPr lang="en-US" altLang="zh-CN" sz="2000" b="0" dirty="0" smtClean="0"/>
                  <a:t>A[</a:t>
                </a:r>
                <a:r>
                  <a:rPr lang="en-US" altLang="zh-CN" sz="2000" b="0" dirty="0" err="1" smtClean="0"/>
                  <a:t>i</a:t>
                </a:r>
                <a:r>
                  <a:rPr lang="en-US" altLang="zh-CN" sz="2000" b="0" dirty="0" smtClean="0"/>
                  <a:t>]</a:t>
                </a:r>
                <a14:m>
                  <m:oMath xmlns:m="http://schemas.openxmlformats.org/officeDocument/2006/math">
                    <m:r>
                      <a:rPr lang="en-US" altLang="zh-CN" sz="2000" b="0" i="1" smtClean="0">
                        <a:latin typeface="Cambria Math"/>
                        <a:ea typeface="Cambria Math"/>
                      </a:rPr>
                      <m:t>≠</m:t>
                    </m:r>
                  </m:oMath>
                </a14:m>
                <a:r>
                  <a:rPr lang="en-US" altLang="zh-CN" sz="2000" b="0" dirty="0" smtClean="0"/>
                  <a:t>x</a:t>
                </a:r>
                <a:r>
                  <a:rPr lang="en-US" altLang="zh-CN" sz="2000" b="0" dirty="0"/>
                  <a:t>, do the following:</a:t>
                </a:r>
              </a:p>
              <a:p>
                <a:r>
                  <a:rPr lang="en-US" altLang="zh-CN" sz="2000" b="0" dirty="0" smtClean="0"/>
                  <a:t>    A</a:t>
                </a:r>
                <a:r>
                  <a:rPr lang="en-US" altLang="zh-CN" sz="2000" b="0" dirty="0"/>
                  <a:t>. Increment </a:t>
                </a:r>
                <a:r>
                  <a:rPr lang="en-US" altLang="zh-CN" sz="2000" b="0" dirty="0" err="1"/>
                  <a:t>i</a:t>
                </a:r>
                <a:r>
                  <a:rPr lang="en-US" altLang="zh-CN" sz="2000" b="0" dirty="0"/>
                  <a:t> .</a:t>
                </a:r>
              </a:p>
              <a:p>
                <a:r>
                  <a:rPr lang="en-US" altLang="zh-CN" sz="2000" b="0" dirty="0"/>
                  <a:t>4. Restore </a:t>
                </a:r>
                <a:r>
                  <a:rPr lang="en-US" altLang="zh-CN" sz="2000" b="0" dirty="0" smtClean="0"/>
                  <a:t>A[n] </a:t>
                </a:r>
                <a:r>
                  <a:rPr lang="en-US" altLang="zh-CN" sz="2000" b="0" dirty="0"/>
                  <a:t>from </a:t>
                </a:r>
                <a:r>
                  <a:rPr lang="en-US" altLang="zh-CN" sz="2000" b="0" i="1" dirty="0"/>
                  <a:t>last</a:t>
                </a:r>
                <a:r>
                  <a:rPr lang="en-US" altLang="zh-CN" sz="2000" b="0" dirty="0"/>
                  <a:t>.</a:t>
                </a:r>
              </a:p>
              <a:p>
                <a:r>
                  <a:rPr lang="en-US" altLang="zh-CN" sz="2000" b="0" dirty="0"/>
                  <a:t>5. If </a:t>
                </a:r>
                <a:r>
                  <a:rPr lang="en-US" altLang="zh-CN" sz="2000" b="0" dirty="0" err="1"/>
                  <a:t>i</a:t>
                </a:r>
                <a:r>
                  <a:rPr lang="en-US" altLang="zh-CN" sz="2000" b="0" dirty="0"/>
                  <a:t> &lt; n or </a:t>
                </a:r>
                <a:r>
                  <a:rPr lang="en-US" altLang="zh-CN" sz="2000" b="0" dirty="0" smtClean="0"/>
                  <a:t>A[n]=x</a:t>
                </a:r>
                <a:r>
                  <a:rPr lang="en-US" altLang="zh-CN" sz="2000" b="0" dirty="0"/>
                  <a:t>, then return the value of </a:t>
                </a:r>
                <a:r>
                  <a:rPr lang="en-US" altLang="zh-CN" sz="2000" b="0" dirty="0" err="1"/>
                  <a:t>i</a:t>
                </a:r>
                <a:r>
                  <a:rPr lang="en-US" altLang="zh-CN" sz="2000" b="0" dirty="0"/>
                  <a:t> as the output.</a:t>
                </a:r>
              </a:p>
              <a:p>
                <a:r>
                  <a:rPr lang="en-US" altLang="zh-CN" sz="2000" b="0" dirty="0"/>
                  <a:t>6. Otherwise, return NOT-FOUND as the output.</a:t>
                </a:r>
                <a:endParaRPr lang="zh-CN" alt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67544" y="1124744"/>
                <a:ext cx="8229600" cy="4525963"/>
              </a:xfrm>
              <a:blipFill rotWithShape="1">
                <a:blip r:embed="rId1"/>
                <a:stretch>
                  <a:fillRect l="-667" t="-674"/>
                </a:stretch>
              </a:blipFill>
            </p:spPr>
            <p:txBody>
              <a:bodyPr/>
              <a:lstStyle/>
              <a:p>
                <a:r>
                  <a:rPr lang="zh-CN" altLang="en-US">
                    <a:noFill/>
                  </a:rPr>
                  <a:t> </a:t>
                </a:r>
                <a:endParaRPr lang="zh-CN" altLang="en-US">
                  <a:noFill/>
                </a:endParaRPr>
              </a:p>
            </p:txBody>
          </p:sp>
        </mc:Fallback>
      </mc:AlternateContent>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6563" y="76200"/>
            <a:ext cx="8402637" cy="685800"/>
          </a:xfrm>
        </p:spPr>
        <p:txBody>
          <a:bodyPr/>
          <a:lstStyle/>
          <a:p>
            <a:r>
              <a:rPr lang="en-US" altLang="zh-CN" sz="4000" dirty="0" smtClean="0">
                <a:solidFill>
                  <a:srgbClr val="FF0000"/>
                </a:solidFill>
              </a:rPr>
              <a:t>1.3 Algorithms as a technology</a:t>
            </a:r>
            <a:endParaRPr lang="en-US" altLang="zh-CN" sz="4000" dirty="0" smtClean="0">
              <a:solidFill>
                <a:srgbClr val="FF0000"/>
              </a:solidFill>
            </a:endParaRPr>
          </a:p>
        </p:txBody>
      </p:sp>
      <p:sp>
        <p:nvSpPr>
          <p:cNvPr id="27650" name="Rectangle 3"/>
          <p:cNvSpPr>
            <a:spLocks noGrp="1" noChangeArrowheads="1"/>
          </p:cNvSpPr>
          <p:nvPr>
            <p:ph type="body" idx="1"/>
          </p:nvPr>
        </p:nvSpPr>
        <p:spPr>
          <a:xfrm>
            <a:off x="395536" y="1124744"/>
            <a:ext cx="8229600" cy="4525963"/>
          </a:xfrm>
        </p:spPr>
        <p:txBody>
          <a:bodyPr/>
          <a:lstStyle/>
          <a:p>
            <a:pPr>
              <a:lnSpc>
                <a:spcPct val="90000"/>
              </a:lnSpc>
              <a:defRPr/>
            </a:pPr>
            <a:r>
              <a:rPr lang="en-US" altLang="zh-CN" sz="3000" dirty="0" smtClean="0">
                <a:solidFill>
                  <a:srgbClr val="262626"/>
                </a:solidFill>
                <a:ea typeface="黑体" panose="02010609060101010101" pitchFamily="49" charset="-122"/>
              </a:rPr>
              <a:t>Efficiency: </a:t>
            </a:r>
            <a:r>
              <a:rPr lang="en-US" altLang="zh-CN" sz="3000" b="0" dirty="0" smtClean="0">
                <a:solidFill>
                  <a:srgbClr val="262626"/>
                </a:solidFill>
                <a:ea typeface="黑体" panose="02010609060101010101" pitchFamily="49" charset="-122"/>
              </a:rPr>
              <a:t>algorithms-T, hardware-v, Software-c</a:t>
            </a:r>
            <a:endParaRPr lang="en-US" altLang="zh-CN" sz="3000" b="0" dirty="0" smtClean="0">
              <a:solidFill>
                <a:srgbClr val="262626"/>
              </a:solidFill>
              <a:ea typeface="黑体" panose="02010609060101010101" pitchFamily="49" charset="-122"/>
            </a:endParaRPr>
          </a:p>
          <a:p>
            <a:pPr lvl="1">
              <a:lnSpc>
                <a:spcPct val="90000"/>
              </a:lnSpc>
              <a:spcBef>
                <a:spcPct val="25000"/>
              </a:spcBef>
              <a:defRPr/>
            </a:pPr>
            <a:r>
              <a:rPr lang="en-US" altLang="zh-CN" sz="2600" b="0" dirty="0" smtClean="0">
                <a:solidFill>
                  <a:srgbClr val="262626"/>
                </a:solidFill>
                <a:ea typeface="黑体" panose="02010609060101010101" pitchFamily="49" charset="-122"/>
              </a:rPr>
              <a:t>Algorithms for sorting: </a:t>
            </a:r>
            <a:endParaRPr lang="en-US" altLang="zh-CN" sz="2600" b="0" dirty="0" smtClean="0">
              <a:solidFill>
                <a:srgbClr val="262626"/>
              </a:solidFill>
              <a:ea typeface="黑体" panose="02010609060101010101" pitchFamily="49" charset="-122"/>
            </a:endParaRPr>
          </a:p>
          <a:p>
            <a:pPr marL="457200" lvl="1" indent="0">
              <a:lnSpc>
                <a:spcPct val="90000"/>
              </a:lnSpc>
              <a:spcBef>
                <a:spcPct val="25000"/>
              </a:spcBef>
              <a:buNone/>
              <a:defRPr/>
            </a:pPr>
            <a:r>
              <a:rPr lang="en-US" altLang="zh-CN" sz="2600" b="0" dirty="0" smtClean="0">
                <a:solidFill>
                  <a:srgbClr val="262626"/>
                </a:solidFill>
                <a:ea typeface="黑体" panose="02010609060101010101" pitchFamily="49" charset="-122"/>
              </a:rPr>
              <a:t>                           Insertion sort, 	Merge sort</a:t>
            </a:r>
            <a:endParaRPr lang="en-US" altLang="zh-CN" sz="2600" b="0" dirty="0" smtClean="0">
              <a:solidFill>
                <a:srgbClr val="262626"/>
              </a:solidFill>
              <a:ea typeface="黑体" panose="02010609060101010101" pitchFamily="49" charset="-122"/>
            </a:endParaRPr>
          </a:p>
          <a:p>
            <a:pPr marL="457200" lvl="1" indent="0">
              <a:lnSpc>
                <a:spcPct val="90000"/>
              </a:lnSpc>
              <a:spcBef>
                <a:spcPct val="25000"/>
              </a:spcBef>
              <a:buFont typeface="Arial" panose="020B0604020202020204" pitchFamily="34" charset="0"/>
              <a:buNone/>
              <a:defRPr/>
            </a:pPr>
            <a:r>
              <a:rPr lang="en-US" altLang="zh-CN" sz="2600" b="0" dirty="0">
                <a:solidFill>
                  <a:srgbClr val="262626"/>
                </a:solidFill>
                <a:ea typeface="黑体" panose="02010609060101010101" pitchFamily="49" charset="-122"/>
              </a:rPr>
              <a:t>	</a:t>
            </a:r>
            <a:r>
              <a:rPr lang="en-US" altLang="zh-CN" sz="2600" b="0" dirty="0">
                <a:solidFill>
                  <a:srgbClr val="0000FF"/>
                </a:solidFill>
                <a:ea typeface="黑体" panose="02010609060101010101" pitchFamily="49" charset="-122"/>
              </a:rPr>
              <a:t>c</a:t>
            </a:r>
            <a:r>
              <a:rPr lang="en-US" altLang="zh-CN" sz="2600" b="0" baseline="-25000" dirty="0">
                <a:solidFill>
                  <a:srgbClr val="0000FF"/>
                </a:solidFill>
                <a:ea typeface="黑体" panose="02010609060101010101" pitchFamily="49" charset="-122"/>
              </a:rPr>
              <a:t>1</a:t>
            </a:r>
            <a:r>
              <a:rPr lang="en-US" altLang="zh-CN" sz="2600" b="0" dirty="0">
                <a:solidFill>
                  <a:srgbClr val="0000FF"/>
                </a:solidFill>
                <a:ea typeface="黑体" panose="02010609060101010101" pitchFamily="49" charset="-122"/>
              </a:rPr>
              <a:t>=2, c</a:t>
            </a:r>
            <a:r>
              <a:rPr lang="en-US" altLang="zh-CN" sz="2600" b="0" baseline="-25000" dirty="0">
                <a:solidFill>
                  <a:srgbClr val="0000FF"/>
                </a:solidFill>
                <a:ea typeface="黑体" panose="02010609060101010101" pitchFamily="49" charset="-122"/>
              </a:rPr>
              <a:t>2</a:t>
            </a:r>
            <a:r>
              <a:rPr lang="en-US" altLang="zh-CN" sz="2600" b="0" dirty="0">
                <a:solidFill>
                  <a:srgbClr val="0000FF"/>
                </a:solidFill>
                <a:ea typeface="黑体" panose="02010609060101010101" pitchFamily="49" charset="-122"/>
              </a:rPr>
              <a:t>=50</a:t>
            </a:r>
            <a:r>
              <a:rPr lang="en-US" altLang="zh-CN" sz="2600" b="0" dirty="0" smtClean="0">
                <a:solidFill>
                  <a:srgbClr val="0000FF"/>
                </a:solidFill>
                <a:ea typeface="黑体" panose="02010609060101010101" pitchFamily="49" charset="-122"/>
              </a:rPr>
              <a:t>;  </a:t>
            </a:r>
            <a:r>
              <a:rPr lang="en-US" altLang="zh-CN" sz="2600" b="0" dirty="0" smtClean="0">
                <a:solidFill>
                  <a:srgbClr val="262626"/>
                </a:solidFill>
                <a:ea typeface="黑体" panose="02010609060101010101" pitchFamily="49" charset="-122"/>
              </a:rPr>
              <a:t> T</a:t>
            </a:r>
            <a:r>
              <a:rPr lang="en-US" altLang="zh-CN" sz="2600" b="0" baseline="-25000" dirty="0" smtClean="0">
                <a:solidFill>
                  <a:srgbClr val="262626"/>
                </a:solidFill>
                <a:ea typeface="黑体" panose="02010609060101010101" pitchFamily="49" charset="-122"/>
              </a:rPr>
              <a:t>A</a:t>
            </a:r>
            <a:r>
              <a:rPr lang="en-US" altLang="zh-CN" sz="2600" b="0" dirty="0" smtClean="0">
                <a:solidFill>
                  <a:srgbClr val="262626"/>
                </a:solidFill>
                <a:ea typeface="黑体" panose="02010609060101010101" pitchFamily="49" charset="-122"/>
              </a:rPr>
              <a:t>=2n</a:t>
            </a:r>
            <a:r>
              <a:rPr lang="en-US" altLang="zh-CN" sz="2600" b="0" baseline="30000" dirty="0" smtClean="0">
                <a:solidFill>
                  <a:srgbClr val="262626"/>
                </a:solidFill>
                <a:ea typeface="黑体" panose="02010609060101010101" pitchFamily="49" charset="-122"/>
              </a:rPr>
              <a:t>2</a:t>
            </a:r>
            <a:r>
              <a:rPr lang="en-US" altLang="zh-CN" sz="2600" b="0" dirty="0" smtClean="0">
                <a:solidFill>
                  <a:srgbClr val="262626"/>
                </a:solidFill>
                <a:ea typeface="黑体" panose="02010609060101010101" pitchFamily="49" charset="-122"/>
              </a:rPr>
              <a:t>, 		T</a:t>
            </a:r>
            <a:r>
              <a:rPr lang="en-US" altLang="zh-CN" sz="2600" b="0" baseline="-25000" dirty="0" smtClean="0">
                <a:solidFill>
                  <a:srgbClr val="262626"/>
                </a:solidFill>
                <a:ea typeface="黑体" panose="02010609060101010101" pitchFamily="49" charset="-122"/>
              </a:rPr>
              <a:t>B</a:t>
            </a:r>
            <a:r>
              <a:rPr lang="en-US" altLang="zh-CN" sz="2600" b="0" dirty="0" smtClean="0">
                <a:solidFill>
                  <a:srgbClr val="262626"/>
                </a:solidFill>
                <a:ea typeface="黑体" panose="02010609060101010101" pitchFamily="49" charset="-122"/>
              </a:rPr>
              <a:t>=50nlgn</a:t>
            </a:r>
            <a:endParaRPr lang="en-US" altLang="zh-CN" sz="2600" b="0" dirty="0" smtClean="0">
              <a:solidFill>
                <a:srgbClr val="262626"/>
              </a:solidFill>
              <a:ea typeface="黑体" panose="02010609060101010101" pitchFamily="49" charset="-122"/>
            </a:endParaRPr>
          </a:p>
          <a:p>
            <a:pPr lvl="1">
              <a:lnSpc>
                <a:spcPct val="90000"/>
              </a:lnSpc>
              <a:spcBef>
                <a:spcPct val="25000"/>
              </a:spcBef>
              <a:defRPr/>
            </a:pPr>
            <a:r>
              <a:rPr lang="en-US" altLang="zh-CN" sz="2600" b="0" dirty="0" smtClean="0">
                <a:solidFill>
                  <a:srgbClr val="262626"/>
                </a:solidFill>
                <a:ea typeface="黑体" panose="02010609060101010101" pitchFamily="49" charset="-122"/>
              </a:rPr>
              <a:t>Computer:       </a:t>
            </a:r>
            <a:r>
              <a:rPr lang="en-US" altLang="zh-CN" sz="2600" b="0" dirty="0" err="1" smtClean="0">
                <a:solidFill>
                  <a:srgbClr val="262626"/>
                </a:solidFill>
                <a:ea typeface="黑体" panose="02010609060101010101" pitchFamily="49" charset="-122"/>
              </a:rPr>
              <a:t>Av</a:t>
            </a:r>
            <a:r>
              <a:rPr lang="en-US" altLang="zh-CN" sz="2600" b="0" dirty="0" smtClean="0">
                <a:solidFill>
                  <a:srgbClr val="262626"/>
                </a:solidFill>
                <a:ea typeface="黑体" panose="02010609060101010101" pitchFamily="49" charset="-122"/>
              </a:rPr>
              <a:t>=10billions/s,       Bv=10millions/s </a:t>
            </a:r>
            <a:endParaRPr lang="en-US" altLang="zh-CN" sz="2600" b="0" dirty="0" smtClean="0">
              <a:solidFill>
                <a:srgbClr val="262626"/>
              </a:solidFill>
              <a:ea typeface="黑体" panose="02010609060101010101" pitchFamily="49" charset="-122"/>
            </a:endParaRPr>
          </a:p>
          <a:p>
            <a:pPr lvl="1">
              <a:lnSpc>
                <a:spcPct val="90000"/>
              </a:lnSpc>
              <a:spcBef>
                <a:spcPct val="25000"/>
              </a:spcBef>
              <a:defRPr/>
            </a:pPr>
            <a:r>
              <a:rPr lang="en-US" altLang="zh-CN" sz="2600" b="0" dirty="0" smtClean="0">
                <a:solidFill>
                  <a:srgbClr val="000000"/>
                </a:solidFill>
                <a:ea typeface="黑体" panose="02010609060101010101" pitchFamily="49" charset="-122"/>
              </a:rPr>
              <a:t>n=10million: 	</a:t>
            </a:r>
            <a:r>
              <a:rPr lang="en-US" altLang="zh-CN" sz="2600" b="0" dirty="0" err="1" smtClean="0">
                <a:solidFill>
                  <a:srgbClr val="000000"/>
                </a:solidFill>
                <a:ea typeface="黑体" panose="02010609060101010101" pitchFamily="49" charset="-122"/>
              </a:rPr>
              <a:t>t</a:t>
            </a:r>
            <a:r>
              <a:rPr lang="en-US" altLang="zh-CN" sz="2600" b="0" baseline="-25000" dirty="0" err="1" smtClean="0">
                <a:solidFill>
                  <a:srgbClr val="000000"/>
                </a:solidFill>
                <a:ea typeface="黑体" panose="02010609060101010101" pitchFamily="49" charset="-122"/>
              </a:rPr>
              <a:t>A</a:t>
            </a:r>
            <a:r>
              <a:rPr lang="en-US" altLang="zh-CN" sz="2600" b="0" dirty="0" smtClean="0">
                <a:solidFill>
                  <a:srgbClr val="000000"/>
                </a:solidFill>
                <a:ea typeface="黑体" panose="02010609060101010101" pitchFamily="49" charset="-122"/>
              </a:rPr>
              <a:t>=</a:t>
            </a:r>
            <a:r>
              <a:rPr lang="en-US" altLang="zh-CN" sz="2600" b="0" dirty="0" smtClean="0">
                <a:solidFill>
                  <a:srgbClr val="FF0000"/>
                </a:solidFill>
                <a:ea typeface="黑体" panose="02010609060101010101" pitchFamily="49" charset="-122"/>
              </a:rPr>
              <a:t>?</a:t>
            </a:r>
            <a:r>
              <a:rPr lang="en-US" altLang="zh-CN" sz="2600" b="0" dirty="0" smtClean="0">
                <a:solidFill>
                  <a:srgbClr val="0000FF"/>
                </a:solidFill>
                <a:ea typeface="黑体" panose="02010609060101010101" pitchFamily="49" charset="-122"/>
              </a:rPr>
              <a:t>20,000s(5.5h)</a:t>
            </a:r>
            <a:r>
              <a:rPr lang="en-US" altLang="zh-CN" sz="2600" b="0" dirty="0" smtClean="0">
                <a:solidFill>
                  <a:srgbClr val="000000"/>
                </a:solidFill>
                <a:ea typeface="黑体" panose="02010609060101010101" pitchFamily="49" charset="-122"/>
              </a:rPr>
              <a:t>	</a:t>
            </a:r>
            <a:r>
              <a:rPr lang="en-US" altLang="zh-CN" sz="2600" b="0" dirty="0" err="1" smtClean="0">
                <a:solidFill>
                  <a:srgbClr val="000000"/>
                </a:solidFill>
                <a:ea typeface="黑体" panose="02010609060101010101" pitchFamily="49" charset="-122"/>
              </a:rPr>
              <a:t>t</a:t>
            </a:r>
            <a:r>
              <a:rPr lang="en-US" altLang="zh-CN" sz="2600" b="0" baseline="-25000" dirty="0" err="1" smtClean="0">
                <a:solidFill>
                  <a:srgbClr val="000000"/>
                </a:solidFill>
                <a:ea typeface="黑体" panose="02010609060101010101" pitchFamily="49" charset="-122"/>
              </a:rPr>
              <a:t>B</a:t>
            </a:r>
            <a:r>
              <a:rPr lang="en-US" altLang="zh-CN" sz="2600" b="0" dirty="0" smtClean="0">
                <a:solidFill>
                  <a:srgbClr val="0000FF"/>
                </a:solidFill>
                <a:ea typeface="黑体" panose="02010609060101010101" pitchFamily="49" charset="-122"/>
              </a:rPr>
              <a:t>≈</a:t>
            </a:r>
            <a:r>
              <a:rPr lang="en-US" altLang="zh-CN" sz="2600" b="0" dirty="0" smtClean="0">
                <a:solidFill>
                  <a:srgbClr val="FF0000"/>
                </a:solidFill>
                <a:ea typeface="黑体" panose="02010609060101010101" pitchFamily="49" charset="-122"/>
              </a:rPr>
              <a:t>? </a:t>
            </a:r>
            <a:r>
              <a:rPr lang="en-US" altLang="zh-CN" sz="2600" b="0" dirty="0" smtClean="0">
                <a:solidFill>
                  <a:srgbClr val="0000FF"/>
                </a:solidFill>
                <a:ea typeface="黑体" panose="02010609060101010101" pitchFamily="49" charset="-122"/>
              </a:rPr>
              <a:t>1163s</a:t>
            </a:r>
            <a:r>
              <a:rPr lang="en-US" altLang="zh-CN" sz="2600" b="0" dirty="0" smtClean="0">
                <a:solidFill>
                  <a:srgbClr val="000000"/>
                </a:solidFill>
                <a:ea typeface="黑体" panose="02010609060101010101" pitchFamily="49" charset="-122"/>
              </a:rPr>
              <a:t> n=100</a:t>
            </a:r>
            <a:r>
              <a:rPr lang="en-US" altLang="zh-CN" sz="2600" b="0" dirty="0" smtClean="0">
                <a:solidFill>
                  <a:srgbClr val="000000"/>
                </a:solidFill>
                <a:sym typeface="+mn-ea"/>
              </a:rPr>
              <a:t>million</a:t>
            </a:r>
            <a:r>
              <a:rPr lang="en-US" altLang="zh-CN" sz="2600" b="0" dirty="0" smtClean="0">
                <a:solidFill>
                  <a:srgbClr val="000000"/>
                </a:solidFill>
                <a:ea typeface="黑体" panose="02010609060101010101" pitchFamily="49" charset="-122"/>
              </a:rPr>
              <a:t>:  </a:t>
            </a:r>
            <a:r>
              <a:rPr lang="en-US" altLang="zh-CN" sz="2600" b="0" dirty="0" err="1" smtClean="0">
                <a:solidFill>
                  <a:srgbClr val="000000"/>
                </a:solidFill>
                <a:ea typeface="黑体" panose="02010609060101010101" pitchFamily="49" charset="-122"/>
              </a:rPr>
              <a:t>t</a:t>
            </a:r>
            <a:r>
              <a:rPr lang="en-US" altLang="zh-CN" sz="2600" b="0" baseline="-25000" dirty="0" err="1" smtClean="0">
                <a:solidFill>
                  <a:srgbClr val="000000"/>
                </a:solidFill>
                <a:ea typeface="黑体" panose="02010609060101010101" pitchFamily="49" charset="-122"/>
              </a:rPr>
              <a:t>A</a:t>
            </a:r>
            <a:r>
              <a:rPr lang="en-US" altLang="zh-CN" sz="2600" b="0" dirty="0" smtClean="0">
                <a:solidFill>
                  <a:srgbClr val="0000FF"/>
                </a:solidFill>
                <a:sym typeface="+mn-ea"/>
              </a:rPr>
              <a:t>≈</a:t>
            </a:r>
            <a:r>
              <a:rPr lang="en-US" altLang="zh-CN" sz="2600" b="0" dirty="0" smtClean="0">
                <a:solidFill>
                  <a:srgbClr val="FF0000"/>
                </a:solidFill>
                <a:ea typeface="黑体" panose="02010609060101010101" pitchFamily="49" charset="-122"/>
              </a:rPr>
              <a:t>?</a:t>
            </a:r>
            <a:r>
              <a:rPr lang="en-US" altLang="zh-CN" sz="2600" b="0" dirty="0" smtClean="0">
                <a:solidFill>
                  <a:srgbClr val="0000FF"/>
                </a:solidFill>
                <a:ea typeface="黑体" panose="02010609060101010101" pitchFamily="49" charset="-122"/>
              </a:rPr>
              <a:t>23d</a:t>
            </a:r>
            <a:r>
              <a:rPr lang="en-US" altLang="zh-CN" sz="2600" b="0" dirty="0" smtClean="0">
                <a:solidFill>
                  <a:srgbClr val="000000"/>
                </a:solidFill>
                <a:ea typeface="黑体" panose="02010609060101010101" pitchFamily="49" charset="-122"/>
              </a:rPr>
              <a:t>		</a:t>
            </a:r>
            <a:r>
              <a:rPr lang="en-US" altLang="zh-CN" sz="2600" b="0" dirty="0" err="1" smtClean="0">
                <a:solidFill>
                  <a:srgbClr val="000000"/>
                </a:solidFill>
                <a:ea typeface="黑体" panose="02010609060101010101" pitchFamily="49" charset="-122"/>
              </a:rPr>
              <a:t>t</a:t>
            </a:r>
            <a:r>
              <a:rPr lang="en-US" altLang="zh-CN" sz="2600" b="0" baseline="-25000" dirty="0" err="1" smtClean="0">
                <a:solidFill>
                  <a:srgbClr val="000000"/>
                </a:solidFill>
                <a:ea typeface="黑体" panose="02010609060101010101" pitchFamily="49" charset="-122"/>
              </a:rPr>
              <a:t>B</a:t>
            </a:r>
            <a:r>
              <a:rPr lang="en-US" altLang="zh-CN" sz="2600" b="0" dirty="0" smtClean="0">
                <a:solidFill>
                  <a:srgbClr val="000000"/>
                </a:solidFill>
                <a:ea typeface="黑体" panose="02010609060101010101" pitchFamily="49" charset="-122"/>
              </a:rPr>
              <a:t>=</a:t>
            </a:r>
            <a:r>
              <a:rPr lang="en-US" altLang="zh-CN" sz="2600" b="0" dirty="0" smtClean="0">
                <a:solidFill>
                  <a:srgbClr val="FF0000"/>
                </a:solidFill>
                <a:ea typeface="黑体" panose="02010609060101010101" pitchFamily="49" charset="-122"/>
              </a:rPr>
              <a:t>? &lt;4h</a:t>
            </a:r>
            <a:endParaRPr lang="en-US" altLang="zh-CN" sz="2600" b="0" dirty="0" smtClean="0">
              <a:solidFill>
                <a:srgbClr val="FF0000"/>
              </a:solidFill>
              <a:ea typeface="黑体" panose="02010609060101010101" pitchFamily="49" charset="-122"/>
            </a:endParaRPr>
          </a:p>
          <a:p>
            <a:pPr>
              <a:lnSpc>
                <a:spcPct val="90000"/>
              </a:lnSpc>
              <a:defRPr/>
            </a:pPr>
            <a:endParaRPr lang="en-US" altLang="zh-CN" sz="3000" dirty="0" smtClean="0">
              <a:solidFill>
                <a:schemeClr val="tx1"/>
              </a:solidFill>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4000" dirty="0" smtClean="0">
                <a:solidFill>
                  <a:srgbClr val="0000FF"/>
                </a:solidFill>
              </a:rPr>
              <a:t>Problem: </a:t>
            </a:r>
            <a:r>
              <a:rPr lang="en-US" altLang="zh-CN" sz="4000" dirty="0" smtClean="0"/>
              <a:t>Comparison </a:t>
            </a:r>
            <a:r>
              <a:rPr lang="en-US" altLang="zh-CN" sz="4000" dirty="0"/>
              <a:t>of running times</a:t>
            </a:r>
            <a:endParaRPr lang="en-US" altLang="zh-CN" sz="4000" dirty="0"/>
          </a:p>
        </p:txBody>
      </p:sp>
      <p:sp>
        <p:nvSpPr>
          <p:cNvPr id="264195" name="Rectangle 3"/>
          <p:cNvSpPr>
            <a:spLocks noGrp="1" noChangeArrowheads="1"/>
          </p:cNvSpPr>
          <p:nvPr>
            <p:ph type="body" idx="1"/>
          </p:nvPr>
        </p:nvSpPr>
        <p:spPr/>
        <p:txBody>
          <a:bodyPr rtlCol="0">
            <a:normAutofit/>
          </a:bodyPr>
          <a:lstStyle/>
          <a:p>
            <a:pPr fontAlgn="auto">
              <a:spcAft>
                <a:spcPts val="0"/>
              </a:spcAft>
              <a:buFont typeface="Arial" panose="020B0604020202020204" pitchFamily="34" charset="0"/>
              <a:buChar char="•"/>
              <a:defRPr/>
            </a:pPr>
            <a:r>
              <a:rPr lang="en-US" altLang="zh-CN" sz="2400" dirty="0" smtClean="0"/>
              <a:t>Determine </a:t>
            </a:r>
            <a:r>
              <a:rPr lang="en-US" altLang="zh-CN" sz="2400" dirty="0"/>
              <a:t>the largest size </a:t>
            </a:r>
            <a:r>
              <a:rPr lang="en-US" altLang="zh-CN" sz="2400" i="1" dirty="0"/>
              <a:t>n </a:t>
            </a:r>
            <a:r>
              <a:rPr lang="en-US" altLang="zh-CN" sz="2400" b="0" dirty="0" smtClean="0"/>
              <a:t>:</a:t>
            </a:r>
            <a:r>
              <a:rPr lang="en-US" altLang="zh-CN" sz="2400" b="0" i="1" dirty="0" smtClean="0"/>
              <a:t> </a:t>
            </a:r>
            <a:r>
              <a:rPr lang="en-US" altLang="zh-CN" sz="2400" b="0" dirty="0" smtClean="0"/>
              <a:t>For </a:t>
            </a:r>
            <a:r>
              <a:rPr lang="en-US" altLang="zh-CN" sz="2400" b="0" dirty="0"/>
              <a:t>each function </a:t>
            </a:r>
            <a:r>
              <a:rPr lang="en-US" altLang="zh-CN" sz="2400" b="0" i="1" dirty="0"/>
              <a:t>f</a:t>
            </a:r>
            <a:r>
              <a:rPr lang="en-US" altLang="zh-CN" sz="2400" b="0" dirty="0"/>
              <a:t>(</a:t>
            </a:r>
            <a:r>
              <a:rPr lang="en-US" altLang="zh-CN" sz="2400" b="0" i="1" dirty="0"/>
              <a:t>n</a:t>
            </a:r>
            <a:r>
              <a:rPr lang="en-US" altLang="zh-CN" sz="2400" b="0" dirty="0"/>
              <a:t>) and time </a:t>
            </a:r>
            <a:r>
              <a:rPr lang="en-US" altLang="zh-CN" sz="2400" b="0" i="1" dirty="0"/>
              <a:t>t </a:t>
            </a:r>
            <a:r>
              <a:rPr lang="en-US" altLang="zh-CN" sz="2400" b="0" dirty="0"/>
              <a:t>in the following table, determine the largest size </a:t>
            </a:r>
            <a:r>
              <a:rPr lang="en-US" altLang="zh-CN" sz="2400" b="0" i="1" dirty="0"/>
              <a:t>n </a:t>
            </a:r>
            <a:r>
              <a:rPr lang="en-US" altLang="zh-CN" sz="2400" b="0" dirty="0"/>
              <a:t>of </a:t>
            </a:r>
            <a:r>
              <a:rPr lang="en-US" altLang="zh-CN" sz="2400" b="0" dirty="0" smtClean="0"/>
              <a:t>a problem </a:t>
            </a:r>
            <a:r>
              <a:rPr lang="en-US" altLang="zh-CN" sz="2400" b="0" dirty="0"/>
              <a:t>that can be solved in time </a:t>
            </a:r>
            <a:r>
              <a:rPr lang="en-US" altLang="zh-CN" sz="2400" b="0" i="1" dirty="0"/>
              <a:t>t</a:t>
            </a:r>
            <a:r>
              <a:rPr lang="en-US" altLang="zh-CN" sz="2400" b="0" dirty="0"/>
              <a:t>, assuming that the algorithm to solve the problem takes </a:t>
            </a:r>
            <a:r>
              <a:rPr lang="en-US" altLang="zh-CN" sz="2400" b="0" i="1" dirty="0"/>
              <a:t>f</a:t>
            </a:r>
            <a:r>
              <a:rPr lang="en-US" altLang="zh-CN" sz="2400" b="0" dirty="0"/>
              <a:t>(</a:t>
            </a:r>
            <a:r>
              <a:rPr lang="en-US" altLang="zh-CN" sz="2400" b="0" i="1" dirty="0"/>
              <a:t>n</a:t>
            </a:r>
            <a:r>
              <a:rPr lang="en-US" altLang="zh-CN" sz="2400" b="0" dirty="0"/>
              <a:t>)</a:t>
            </a:r>
            <a:r>
              <a:rPr lang="en-US" altLang="zh-CN" sz="2400" b="0" dirty="0" smtClean="0"/>
              <a:t> </a:t>
            </a:r>
            <a:r>
              <a:rPr lang="en-US" altLang="zh-CN" sz="2400" b="0" dirty="0"/>
              <a:t>microseconds</a:t>
            </a:r>
            <a:endParaRPr lang="en-US" altLang="zh-CN" sz="2400" b="0" dirty="0"/>
          </a:p>
        </p:txBody>
      </p:sp>
      <p:pic>
        <p:nvPicPr>
          <p:cNvPr id="29699" name="Picture 2"/>
          <p:cNvPicPr>
            <a:picLocks noChangeAspect="1" noChangeArrowheads="1"/>
          </p:cNvPicPr>
          <p:nvPr/>
        </p:nvPicPr>
        <p:blipFill>
          <a:blip r:embed="rId1"/>
          <a:srcRect/>
          <a:stretch>
            <a:fillRect/>
          </a:stretch>
        </p:blipFill>
        <p:spPr bwMode="auto">
          <a:xfrm>
            <a:off x="1979712" y="3284983"/>
            <a:ext cx="4320480" cy="306919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a:xfrm>
            <a:off x="436563" y="76200"/>
            <a:ext cx="8402637" cy="685800"/>
          </a:xfrm>
        </p:spPr>
        <p:txBody>
          <a:bodyPr/>
          <a:lstStyle/>
          <a:p>
            <a:pPr algn="l" eaLnBrk="1" hangingPunct="1"/>
            <a:r>
              <a:rPr lang="en-US" altLang="zh-CN" sz="4000" b="1" smtClean="0">
                <a:solidFill>
                  <a:srgbClr val="0000FF"/>
                </a:solidFill>
              </a:rPr>
              <a:t>The Role of Algorithms in Computing</a:t>
            </a:r>
            <a:endParaRPr lang="en-US" altLang="zh-CN" sz="4000" b="1" smtClean="0">
              <a:solidFill>
                <a:srgbClr val="0000FF"/>
              </a:solidFill>
            </a:endParaRPr>
          </a:p>
        </p:txBody>
      </p:sp>
      <p:sp>
        <p:nvSpPr>
          <p:cNvPr id="16386" name="Rectangle 3"/>
          <p:cNvSpPr>
            <a:spLocks noGrp="1" noChangeArrowheads="1"/>
          </p:cNvSpPr>
          <p:nvPr>
            <p:ph type="body" idx="4294967295"/>
          </p:nvPr>
        </p:nvSpPr>
        <p:spPr>
          <a:xfrm>
            <a:off x="457200" y="1600200"/>
            <a:ext cx="8435975" cy="4525963"/>
          </a:xfrm>
        </p:spPr>
        <p:txBody>
          <a:bodyPr/>
          <a:lstStyle/>
          <a:p>
            <a:pPr eaLnBrk="1" hangingPunct="1">
              <a:lnSpc>
                <a:spcPct val="90000"/>
              </a:lnSpc>
            </a:pPr>
            <a:r>
              <a:rPr lang="en-US" altLang="zh-CN" b="1" smtClean="0"/>
              <a:t>1.1	What are algorithms?</a:t>
            </a:r>
            <a:endParaRPr lang="en-US" altLang="zh-CN" b="1" smtClean="0"/>
          </a:p>
          <a:p>
            <a:pPr eaLnBrk="1" hangingPunct="1">
              <a:lnSpc>
                <a:spcPct val="90000"/>
              </a:lnSpc>
            </a:pPr>
            <a:r>
              <a:rPr lang="en-US" altLang="zh-CN" b="1" smtClean="0"/>
              <a:t>1.2	Why is the study of algorithms worthwhile?</a:t>
            </a:r>
            <a:endParaRPr lang="en-US" altLang="zh-CN" b="1" smtClean="0"/>
          </a:p>
          <a:p>
            <a:pPr eaLnBrk="1" hangingPunct="1">
              <a:lnSpc>
                <a:spcPct val="90000"/>
              </a:lnSpc>
            </a:pPr>
            <a:r>
              <a:rPr lang="en-US" altLang="zh-CN" b="1" smtClean="0"/>
              <a:t>1.3	Algorithms as a technology: How?</a:t>
            </a:r>
            <a:endParaRPr lang="en-US" altLang="zh-CN" b="1" smtClean="0"/>
          </a:p>
          <a:p>
            <a:pPr eaLnBrk="1" hangingPunct="1">
              <a:lnSpc>
                <a:spcPct val="90000"/>
              </a:lnSpc>
            </a:pPr>
            <a:r>
              <a:rPr lang="en-US" altLang="zh-CN" b="1" smtClean="0"/>
              <a:t>1.4	Textbook selected: What &amp; Why?</a:t>
            </a:r>
            <a:endParaRPr lang="en-US" altLang="zh-CN" b="1" smtClean="0"/>
          </a:p>
          <a:p>
            <a:pPr eaLnBrk="1" hangingPunct="1">
              <a:lnSpc>
                <a:spcPct val="90000"/>
              </a:lnSpc>
            </a:pPr>
            <a:r>
              <a:rPr lang="en-US" altLang="zh-CN" b="1" smtClean="0"/>
              <a:t>1.5	Exercise &amp; Mark</a:t>
            </a:r>
            <a:endParaRPr lang="en-US" altLang="zh-CN" b="1" smtClean="0"/>
          </a:p>
        </p:txBody>
      </p:sp>
      <p:sp>
        <p:nvSpPr>
          <p:cNvPr id="5" name="TextBox 4"/>
          <p:cNvSpPr txBox="1"/>
          <p:nvPr/>
        </p:nvSpPr>
        <p:spPr>
          <a:xfrm>
            <a:off x="539750" y="1022350"/>
            <a:ext cx="2232025" cy="585788"/>
          </a:xfrm>
          <a:prstGeom prst="rect">
            <a:avLst/>
          </a:prstGeom>
          <a:noFill/>
        </p:spPr>
        <p:txBody>
          <a:bodyPr>
            <a:spAutoFit/>
          </a:bodyPr>
          <a:lstStyle/>
          <a:p>
            <a:pPr>
              <a:defRPr/>
            </a:pPr>
            <a:r>
              <a:rPr lang="en-US" altLang="zh-CN" sz="3200" b="1" dirty="0">
                <a:solidFill>
                  <a:srgbClr val="FF0000"/>
                </a:solidFill>
                <a:latin typeface="Monotype Corsiva" panose="03010101010201010101" pitchFamily="66" charset="0"/>
                <a:ea typeface="+mj-ea"/>
                <a:cs typeface="+mj-cs"/>
              </a:rPr>
              <a:t>OUTLINE</a:t>
            </a:r>
            <a:endParaRPr lang="zh-CN" altLang="en-US" sz="3200" b="1" dirty="0">
              <a:solidFill>
                <a:srgbClr val="FF0000"/>
              </a:solidFill>
              <a:latin typeface="Monotype Corsiva" panose="03010101010201010101" pitchFamily="66" charset="0"/>
              <a:ea typeface="+mj-ea"/>
              <a:cs typeface="+mj-cs"/>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436563" y="76200"/>
            <a:ext cx="8402637" cy="685800"/>
          </a:xfrm>
        </p:spPr>
        <p:txBody>
          <a:bodyPr/>
          <a:lstStyle/>
          <a:p>
            <a:r>
              <a:rPr lang="en-US" altLang="zh-CN" sz="4000" smtClean="0">
                <a:solidFill>
                  <a:srgbClr val="FF0000"/>
                </a:solidFill>
              </a:rPr>
              <a:t>1.4 Textbook selected: What &amp; Why?</a:t>
            </a:r>
            <a:endParaRPr lang="en-US" altLang="zh-CN" sz="4000" smtClean="0">
              <a:solidFill>
                <a:srgbClr val="FF0000"/>
              </a:solidFill>
            </a:endParaRPr>
          </a:p>
        </p:txBody>
      </p:sp>
      <p:sp>
        <p:nvSpPr>
          <p:cNvPr id="264195" name="Rectangle 3"/>
          <p:cNvSpPr>
            <a:spLocks noGrp="1" noChangeArrowheads="1"/>
          </p:cNvSpPr>
          <p:nvPr>
            <p:ph type="body" idx="1"/>
          </p:nvPr>
        </p:nvSpPr>
        <p:spPr/>
        <p:txBody>
          <a:bodyPr rtlCol="0">
            <a:noAutofit/>
          </a:bodyPr>
          <a:lstStyle/>
          <a:p>
            <a:pPr marL="342900" lvl="1" indent="-342900" fontAlgn="auto">
              <a:spcAft>
                <a:spcPts val="0"/>
              </a:spcAft>
              <a:buFont typeface="Arial" panose="020B0604020202020204" pitchFamily="34" charset="0"/>
              <a:buChar char="•"/>
              <a:defRPr/>
            </a:pPr>
            <a:r>
              <a:rPr lang="en-US" altLang="zh-CN" sz="3000" dirty="0" err="1" smtClean="0">
                <a:solidFill>
                  <a:schemeClr val="tx1"/>
                </a:solidFill>
              </a:rPr>
              <a:t>Textbook:</a:t>
            </a:r>
            <a:r>
              <a:rPr lang="en-US" altLang="zh-CN" sz="3000" dirty="0" err="1" smtClean="0">
                <a:solidFill>
                  <a:srgbClr val="FF0000"/>
                </a:solidFill>
              </a:rPr>
              <a:t>CLRS</a:t>
            </a:r>
            <a:r>
              <a:rPr lang="en-US" altLang="zh-CN" sz="3000" dirty="0" smtClean="0">
                <a:solidFill>
                  <a:srgbClr val="FF0000"/>
                </a:solidFill>
              </a:rPr>
              <a:t> </a:t>
            </a:r>
            <a:endParaRPr lang="en-US" altLang="zh-CN" sz="3000" dirty="0" smtClean="0">
              <a:solidFill>
                <a:srgbClr val="FF0000"/>
              </a:solidFill>
            </a:endParaRPr>
          </a:p>
          <a:p>
            <a:pPr marL="742950" lvl="2" indent="-342900" fontAlgn="auto">
              <a:spcAft>
                <a:spcPts val="0"/>
              </a:spcAft>
              <a:buFont typeface="Arial" panose="020B0604020202020204" pitchFamily="34" charset="0"/>
              <a:buChar char="•"/>
              <a:defRPr/>
            </a:pPr>
            <a:r>
              <a:rPr lang="en-US" altLang="zh-CN" b="0" dirty="0" smtClean="0"/>
              <a:t>Thomas </a:t>
            </a:r>
            <a:r>
              <a:rPr lang="en-US" altLang="zh-CN" b="0" dirty="0"/>
              <a:t>H. </a:t>
            </a:r>
            <a:r>
              <a:rPr lang="en-US" altLang="zh-CN" b="0" dirty="0" err="1">
                <a:solidFill>
                  <a:srgbClr val="0000FF"/>
                </a:solidFill>
              </a:rPr>
              <a:t>Cormen</a:t>
            </a:r>
            <a:r>
              <a:rPr lang="en-US" altLang="zh-CN" b="0" dirty="0"/>
              <a:t>, Charles E. </a:t>
            </a:r>
            <a:r>
              <a:rPr lang="en-US" altLang="zh-CN" b="0" dirty="0" err="1" smtClean="0"/>
              <a:t>Leiserson</a:t>
            </a:r>
            <a:r>
              <a:rPr lang="en-US" altLang="zh-CN" b="0" dirty="0" smtClean="0"/>
              <a:t>, </a:t>
            </a:r>
            <a:r>
              <a:rPr lang="en-US" altLang="zh-CN" b="0" dirty="0"/>
              <a:t>Ronald L. </a:t>
            </a:r>
            <a:r>
              <a:rPr lang="en-US" altLang="zh-CN" b="0" dirty="0" err="1" smtClean="0"/>
              <a:t>Rivest</a:t>
            </a:r>
            <a:r>
              <a:rPr lang="en-US" altLang="zh-CN" b="0" dirty="0" smtClean="0"/>
              <a:t>,</a:t>
            </a:r>
            <a:r>
              <a:rPr lang="en-US" altLang="zh-CN" b="0" dirty="0"/>
              <a:t> Clifford Stein</a:t>
            </a:r>
            <a:r>
              <a:rPr lang="en-US" altLang="zh-CN" b="0" dirty="0" smtClean="0"/>
              <a:t>. </a:t>
            </a:r>
            <a:endParaRPr lang="en-US" altLang="zh-CN" b="0" dirty="0" smtClean="0"/>
          </a:p>
          <a:p>
            <a:pPr marL="742950" lvl="2" indent="-342900" fontAlgn="auto">
              <a:spcAft>
                <a:spcPts val="0"/>
              </a:spcAft>
              <a:buFont typeface="Arial" panose="020B0604020202020204" pitchFamily="34" charset="0"/>
              <a:buChar char="•"/>
              <a:defRPr/>
            </a:pPr>
            <a:r>
              <a:rPr lang="en-US" altLang="zh-CN" dirty="0" smtClean="0">
                <a:solidFill>
                  <a:srgbClr val="0000FF"/>
                </a:solidFill>
              </a:rPr>
              <a:t>Introduction </a:t>
            </a:r>
            <a:r>
              <a:rPr lang="en-US" altLang="zh-CN" dirty="0">
                <a:solidFill>
                  <a:srgbClr val="0000FF"/>
                </a:solidFill>
              </a:rPr>
              <a:t>to </a:t>
            </a:r>
            <a:r>
              <a:rPr lang="en-US" altLang="zh-CN" dirty="0" smtClean="0">
                <a:solidFill>
                  <a:srgbClr val="0000FF"/>
                </a:solidFill>
              </a:rPr>
              <a:t>Algorithms</a:t>
            </a:r>
            <a:r>
              <a:rPr lang="en-US" altLang="zh-CN" b="0" dirty="0" smtClean="0"/>
              <a:t>. </a:t>
            </a:r>
            <a:endParaRPr lang="en-US" altLang="zh-CN" b="0" dirty="0" smtClean="0"/>
          </a:p>
          <a:p>
            <a:pPr marL="742950" lvl="2" indent="-342900" fontAlgn="auto">
              <a:spcAft>
                <a:spcPts val="0"/>
              </a:spcAft>
              <a:buFont typeface="Arial" panose="020B0604020202020204" pitchFamily="34" charset="0"/>
              <a:buChar char="•"/>
              <a:defRPr/>
            </a:pPr>
            <a:r>
              <a:rPr lang="en-US" altLang="zh-CN" b="0" dirty="0" smtClean="0"/>
              <a:t>3rd Edition, the </a:t>
            </a:r>
            <a:r>
              <a:rPr lang="en-US" altLang="zh-CN" b="0" dirty="0"/>
              <a:t>MIT Press, </a:t>
            </a:r>
            <a:r>
              <a:rPr lang="en-US" altLang="zh-CN" b="0" dirty="0" smtClean="0"/>
              <a:t>2009.</a:t>
            </a:r>
            <a:endParaRPr lang="en-US" altLang="zh-CN" b="0" dirty="0" smtClean="0"/>
          </a:p>
          <a:p>
            <a:pPr marL="342900" lvl="1" indent="-342900" fontAlgn="auto">
              <a:spcAft>
                <a:spcPts val="0"/>
              </a:spcAft>
              <a:buFont typeface="Arial" panose="020B0604020202020204" pitchFamily="34" charset="0"/>
              <a:buChar char="•"/>
              <a:defRPr/>
            </a:pPr>
            <a:r>
              <a:rPr lang="en-US" altLang="zh-CN" sz="3000" dirty="0"/>
              <a:t>Famous </a:t>
            </a:r>
            <a:r>
              <a:rPr lang="en-US" altLang="zh-CN" sz="3000" dirty="0" smtClean="0"/>
              <a:t>Classical </a:t>
            </a:r>
            <a:r>
              <a:rPr lang="en-US" altLang="zh-CN" sz="3000" dirty="0"/>
              <a:t>Book in </a:t>
            </a:r>
            <a:r>
              <a:rPr lang="en-US" altLang="zh-CN" sz="3000" dirty="0" smtClean="0">
                <a:solidFill>
                  <a:schemeClr val="tx1"/>
                </a:solidFill>
              </a:rPr>
              <a:t>CS</a:t>
            </a:r>
            <a:r>
              <a:rPr lang="en-US" altLang="zh-CN" sz="3000" dirty="0" smtClean="0">
                <a:solidFill>
                  <a:srgbClr val="FF0000"/>
                </a:solidFill>
              </a:rPr>
              <a:t>:TAOCP</a:t>
            </a:r>
            <a:endParaRPr lang="en-US" altLang="zh-CN" sz="3000" dirty="0">
              <a:solidFill>
                <a:srgbClr val="FF0000"/>
              </a:solidFill>
            </a:endParaRPr>
          </a:p>
          <a:p>
            <a:pPr marL="742950" lvl="2" indent="-342900" fontAlgn="auto">
              <a:spcAft>
                <a:spcPts val="0"/>
              </a:spcAft>
              <a:buFont typeface="Arial" panose="020B0604020202020204" pitchFamily="34" charset="0"/>
              <a:buChar char="•"/>
              <a:defRPr/>
            </a:pPr>
            <a:r>
              <a:rPr lang="en-US" altLang="zh-CN" b="0" dirty="0" smtClean="0"/>
              <a:t>Donald </a:t>
            </a:r>
            <a:r>
              <a:rPr lang="en-US" altLang="zh-CN" b="0" dirty="0"/>
              <a:t>Ervin </a:t>
            </a:r>
            <a:r>
              <a:rPr lang="en-US" altLang="zh-CN" b="0" dirty="0">
                <a:solidFill>
                  <a:srgbClr val="0000FF"/>
                </a:solidFill>
              </a:rPr>
              <a:t>Knuth</a:t>
            </a:r>
            <a:r>
              <a:rPr lang="en-US" altLang="zh-CN" b="0" dirty="0"/>
              <a:t>, </a:t>
            </a:r>
            <a:r>
              <a:rPr lang="en-US" altLang="zh-CN" b="0" dirty="0" smtClean="0"/>
              <a:t>1938.1.10-</a:t>
            </a:r>
            <a:endParaRPr lang="en-US" altLang="zh-CN" b="0" dirty="0" smtClean="0"/>
          </a:p>
          <a:p>
            <a:pPr marL="742950" lvl="2" indent="-342900" fontAlgn="auto">
              <a:spcAft>
                <a:spcPts val="0"/>
              </a:spcAft>
              <a:buFont typeface="Arial" panose="020B0604020202020204" pitchFamily="34" charset="0"/>
              <a:buChar char="•"/>
              <a:defRPr/>
            </a:pPr>
            <a:r>
              <a:rPr lang="en-US" altLang="zh-CN" b="0" dirty="0" smtClean="0"/>
              <a:t>Donald </a:t>
            </a:r>
            <a:r>
              <a:rPr lang="en-US" altLang="zh-CN" b="0" dirty="0"/>
              <a:t>E. Knuth. </a:t>
            </a:r>
            <a:r>
              <a:rPr lang="en-US" altLang="zh-CN" b="0" dirty="0">
                <a:solidFill>
                  <a:srgbClr val="0000FF"/>
                </a:solidFill>
              </a:rPr>
              <a:t>The Art of Computer Programming</a:t>
            </a:r>
            <a:r>
              <a:rPr lang="en-US" altLang="zh-CN" b="0" dirty="0"/>
              <a:t>, Volumes 1-4A,1st edition. </a:t>
            </a:r>
            <a:r>
              <a:rPr lang="en-US" altLang="zh-CN" b="0" dirty="0" smtClean="0"/>
              <a:t>Addison-Wesley </a:t>
            </a:r>
            <a:r>
              <a:rPr lang="en-US" altLang="zh-CN" b="0" dirty="0"/>
              <a:t>Professional, March 13, </a:t>
            </a:r>
            <a:r>
              <a:rPr lang="en-US" altLang="zh-CN" b="0" dirty="0" smtClean="0"/>
              <a:t>2011.</a:t>
            </a:r>
            <a:endParaRPr lang="en-US" altLang="zh-CN" b="0" dirty="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36563" y="76200"/>
            <a:ext cx="8402637" cy="685800"/>
          </a:xfrm>
        </p:spPr>
        <p:txBody>
          <a:bodyPr/>
          <a:lstStyle/>
          <a:p>
            <a:r>
              <a:rPr lang="en-US" altLang="zh-CN" sz="4000" smtClean="0">
                <a:solidFill>
                  <a:srgbClr val="FF0000"/>
                </a:solidFill>
              </a:rPr>
              <a:t>1.5 Exercise &amp; Mark</a:t>
            </a:r>
            <a:endParaRPr lang="en-US" altLang="zh-CN" sz="4000" smtClean="0">
              <a:solidFill>
                <a:srgbClr val="FF0000"/>
              </a:solidFill>
            </a:endParaRPr>
          </a:p>
        </p:txBody>
      </p:sp>
      <p:sp>
        <p:nvSpPr>
          <p:cNvPr id="264195" name="Rectangle 3"/>
          <p:cNvSpPr>
            <a:spLocks noGrp="1" noChangeArrowheads="1"/>
          </p:cNvSpPr>
          <p:nvPr>
            <p:ph type="body" idx="1"/>
          </p:nvPr>
        </p:nvSpPr>
        <p:spPr/>
        <p:txBody>
          <a:bodyPr rtlCol="0">
            <a:noAutofit/>
          </a:bodyPr>
          <a:lstStyle/>
          <a:p>
            <a:pPr>
              <a:defRPr/>
            </a:pPr>
            <a:r>
              <a:rPr lang="en-US" altLang="zh-CN" sz="2800" b="0" dirty="0"/>
              <a:t>See </a:t>
            </a:r>
            <a:r>
              <a:rPr lang="en-US" altLang="zh-CN" sz="2800" b="0" dirty="0">
                <a:hlinkClick r:id="rId1" action="ppaction://hlinkpres?slideindex=1&amp;slidetitle="/>
              </a:rPr>
              <a:t>《</a:t>
            </a:r>
            <a:r>
              <a:rPr altLang="en-US" sz="2800" b="0" dirty="0">
                <a:hlinkClick r:id="rId1" action="ppaction://hlinkpres?slideindex=1&amp;slidetitle="/>
              </a:rPr>
              <a:t>算法分析与设计</a:t>
            </a:r>
            <a:r>
              <a:rPr lang="en-US" altLang="zh-CN" sz="2800" b="0" dirty="0">
                <a:hlinkClick r:id="rId1" action="ppaction://hlinkpres?slideindex=1&amp;slidetitle="/>
              </a:rPr>
              <a:t>》</a:t>
            </a:r>
            <a:r>
              <a:rPr altLang="en-US" sz="2800" b="0" dirty="0">
                <a:hlinkClick r:id="rId1" action="ppaction://hlinkpres?slideindex=1&amp;slidetitle="/>
              </a:rPr>
              <a:t>课程介绍与要求</a:t>
            </a:r>
            <a:r>
              <a:rPr lang="en-US" altLang="zh-CN" sz="2800" b="0" dirty="0">
                <a:hlinkClick r:id="rId1" action="ppaction://hlinkpres?slideindex=1&amp;slidetitle="/>
              </a:rPr>
              <a:t>.</a:t>
            </a:r>
            <a:r>
              <a:rPr lang="en-US" altLang="zh-CN" sz="2800" b="0" dirty="0" err="1">
                <a:hlinkClick r:id="rId1" action="ppaction://hlinkpres?slideindex=1&amp;slidetitle="/>
              </a:rPr>
              <a:t>ppt</a:t>
            </a:r>
            <a:endParaRPr altLang="en-US" sz="2800" b="0" dirty="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436563" y="44450"/>
            <a:ext cx="8402637" cy="685800"/>
          </a:xfrm>
        </p:spPr>
        <p:txBody>
          <a:bodyPr/>
          <a:lstStyle/>
          <a:p>
            <a:pPr algn="l" eaLnBrk="1" hangingPunct="1"/>
            <a:r>
              <a:rPr lang="en-US" altLang="zh-CN" smtClean="0">
                <a:solidFill>
                  <a:srgbClr val="FF0000"/>
                </a:solidFill>
              </a:rPr>
              <a:t>Exercises for Chapter 1</a:t>
            </a:r>
            <a:endParaRPr lang="en-US" altLang="zh-CN" smtClean="0">
              <a:solidFill>
                <a:srgbClr val="FF0000"/>
              </a:solidFill>
            </a:endParaRPr>
          </a:p>
        </p:txBody>
      </p:sp>
      <p:sp>
        <p:nvSpPr>
          <p:cNvPr id="35842" name="Rectangle 3"/>
          <p:cNvSpPr>
            <a:spLocks noGrp="1" noChangeArrowheads="1"/>
          </p:cNvSpPr>
          <p:nvPr>
            <p:ph type="body" idx="4294967295"/>
          </p:nvPr>
        </p:nvSpPr>
        <p:spPr/>
        <p:txBody>
          <a:bodyPr/>
          <a:lstStyle/>
          <a:p>
            <a:pPr>
              <a:lnSpc>
                <a:spcPct val="90000"/>
              </a:lnSpc>
            </a:pPr>
            <a:r>
              <a:rPr lang="en-US" altLang="zh-CN" sz="2800" b="1" smtClean="0">
                <a:solidFill>
                  <a:srgbClr val="0000FF"/>
                </a:solidFill>
              </a:rPr>
              <a:t>Exercises: 1.2-3: Find the smallest value of </a:t>
            </a:r>
            <a:r>
              <a:rPr lang="en-US" altLang="zh-CN" sz="2800" b="1" i="1" smtClean="0">
                <a:solidFill>
                  <a:srgbClr val="0000FF"/>
                </a:solidFill>
              </a:rPr>
              <a:t>n…</a:t>
            </a:r>
            <a:endParaRPr lang="en-US" altLang="zh-CN" sz="2800" b="1" i="1" smtClean="0">
              <a:solidFill>
                <a:srgbClr val="0000FF"/>
              </a:solidFill>
            </a:endParaRPr>
          </a:p>
          <a:p>
            <a:pPr>
              <a:lnSpc>
                <a:spcPct val="90000"/>
              </a:lnSpc>
            </a:pPr>
            <a:r>
              <a:rPr lang="en-US" altLang="zh-CN" sz="2800" b="1" smtClean="0">
                <a:solidFill>
                  <a:srgbClr val="0000FF"/>
                </a:solidFill>
              </a:rPr>
              <a:t>Problems 1-1: Comparison of running times…</a:t>
            </a:r>
            <a:endParaRPr lang="en-US" altLang="zh-CN" sz="2800" b="1" smtClean="0">
              <a:solidFill>
                <a:srgbClr val="0000FF"/>
              </a:solidFill>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436563" y="44450"/>
            <a:ext cx="8402637" cy="685800"/>
          </a:xfrm>
        </p:spPr>
        <p:txBody>
          <a:bodyPr/>
          <a:lstStyle/>
          <a:p>
            <a:pPr algn="l" eaLnBrk="1" hangingPunct="1"/>
            <a:r>
              <a:rPr lang="en-US" altLang="zh-CN" smtClean="0">
                <a:solidFill>
                  <a:srgbClr val="0000FF"/>
                </a:solidFill>
              </a:rPr>
              <a:t>Exercises for Chapter 1</a:t>
            </a:r>
            <a:endParaRPr lang="en-US" altLang="zh-CN" smtClean="0">
              <a:solidFill>
                <a:srgbClr val="0000FF"/>
              </a:solidFill>
            </a:endParaRPr>
          </a:p>
        </p:txBody>
      </p:sp>
      <p:sp>
        <p:nvSpPr>
          <p:cNvPr id="36866" name="Rectangle 3"/>
          <p:cNvSpPr>
            <a:spLocks noGrp="1" noChangeArrowheads="1"/>
          </p:cNvSpPr>
          <p:nvPr>
            <p:ph type="body" idx="4294967295"/>
          </p:nvPr>
        </p:nvSpPr>
        <p:spPr/>
        <p:txBody>
          <a:bodyPr/>
          <a:lstStyle/>
          <a:p>
            <a:pPr>
              <a:lnSpc>
                <a:spcPct val="90000"/>
              </a:lnSpc>
            </a:pPr>
            <a:r>
              <a:rPr lang="en-US" altLang="zh-CN" sz="2800" smtClean="0"/>
              <a:t>1. 1-3. Select a data structure that you have seen previously, and discuss its </a:t>
            </a:r>
            <a:r>
              <a:rPr lang="en-US" altLang="zh-CN" sz="2800" b="1" smtClean="0"/>
              <a:t>strengths and limitations</a:t>
            </a:r>
            <a:r>
              <a:rPr lang="en-US" altLang="zh-CN" sz="2800" smtClean="0"/>
              <a:t>.</a:t>
            </a:r>
            <a:endParaRPr lang="en-US" altLang="zh-CN" sz="2800" smtClean="0"/>
          </a:p>
          <a:p>
            <a:pPr>
              <a:lnSpc>
                <a:spcPct val="90000"/>
              </a:lnSpc>
            </a:pPr>
            <a:r>
              <a:rPr lang="en-US" altLang="zh-CN" sz="2800" smtClean="0"/>
              <a:t>1.1-4 How are the shortest-path and traveling-salesman problems given above </a:t>
            </a:r>
            <a:r>
              <a:rPr lang="en-US" altLang="zh-CN" sz="2800" b="1" smtClean="0"/>
              <a:t>similar</a:t>
            </a:r>
            <a:r>
              <a:rPr lang="en-US" altLang="zh-CN" sz="2800" smtClean="0"/>
              <a:t>? How are</a:t>
            </a:r>
            <a:endParaRPr lang="en-US" altLang="zh-CN" sz="2800" smtClean="0"/>
          </a:p>
          <a:p>
            <a:pPr>
              <a:lnSpc>
                <a:spcPct val="90000"/>
              </a:lnSpc>
            </a:pPr>
            <a:r>
              <a:rPr lang="en-US" altLang="zh-CN" sz="2800" smtClean="0"/>
              <a:t>they </a:t>
            </a:r>
            <a:r>
              <a:rPr lang="en-US" altLang="zh-CN" sz="2800" b="1" smtClean="0"/>
              <a:t>different</a:t>
            </a:r>
            <a:r>
              <a:rPr lang="en-US" altLang="zh-CN" sz="2800" smtClean="0"/>
              <a:t>?</a:t>
            </a:r>
            <a:endParaRPr lang="en-US" altLang="zh-CN" sz="2800" smtClean="0"/>
          </a:p>
          <a:p>
            <a:r>
              <a:rPr lang="en-US" altLang="zh-CN" sz="2800" smtClean="0"/>
              <a:t>1.1-5 Come up with a real-world problem in which only the best solution will do. Then come up with one in which a solution that is "approximately" the best is good enough.</a:t>
            </a:r>
            <a:endParaRPr lang="en-US" altLang="zh-CN" sz="2800" smtClean="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436563" y="44450"/>
            <a:ext cx="8402637" cy="685800"/>
          </a:xfrm>
        </p:spPr>
        <p:txBody>
          <a:bodyPr/>
          <a:lstStyle/>
          <a:p>
            <a:pPr algn="l" eaLnBrk="1" hangingPunct="1"/>
            <a:r>
              <a:rPr lang="en-US" altLang="zh-CN" smtClean="0"/>
              <a:t>Exercises</a:t>
            </a:r>
            <a:endParaRPr lang="en-US" altLang="zh-CN" smtClean="0"/>
          </a:p>
        </p:txBody>
      </p:sp>
      <p:sp>
        <p:nvSpPr>
          <p:cNvPr id="37890" name="Rectangle 3"/>
          <p:cNvSpPr>
            <a:spLocks noGrp="1" noChangeArrowheads="1"/>
          </p:cNvSpPr>
          <p:nvPr>
            <p:ph type="body" idx="4294967295"/>
          </p:nvPr>
        </p:nvSpPr>
        <p:spPr/>
        <p:txBody>
          <a:bodyPr/>
          <a:lstStyle/>
          <a:p>
            <a:r>
              <a:rPr lang="en-US" altLang="zh-CN" sz="2800" smtClean="0"/>
              <a:t>Exercises 1.2-3 What is </a:t>
            </a:r>
            <a:r>
              <a:rPr lang="en-US" altLang="zh-CN" sz="2800" b="1" smtClean="0"/>
              <a:t>the smallest value of </a:t>
            </a:r>
            <a:r>
              <a:rPr lang="en-US" altLang="zh-CN" sz="2800" b="1" i="1" smtClean="0"/>
              <a:t>n </a:t>
            </a:r>
            <a:r>
              <a:rPr lang="en-US" altLang="zh-CN" sz="2800" smtClean="0"/>
              <a:t>such that an algorithm whose running time is 100</a:t>
            </a:r>
            <a:r>
              <a:rPr lang="en-US" altLang="zh-CN" sz="2800" i="1" smtClean="0"/>
              <a:t>n</a:t>
            </a:r>
            <a:r>
              <a:rPr lang="en-US" altLang="zh-CN" sz="2800" baseline="30000" smtClean="0"/>
              <a:t>2</a:t>
            </a:r>
            <a:r>
              <a:rPr lang="en-US" altLang="zh-CN" sz="2800" smtClean="0"/>
              <a:t> runs faster than an algorithm whose running time is 2</a:t>
            </a:r>
            <a:r>
              <a:rPr lang="en-US" altLang="zh-CN" sz="2800" i="1" baseline="30000" smtClean="0"/>
              <a:t>n</a:t>
            </a:r>
            <a:r>
              <a:rPr lang="en-US" altLang="zh-CN" sz="2800" i="1" smtClean="0"/>
              <a:t> </a:t>
            </a:r>
            <a:r>
              <a:rPr lang="en-US" altLang="zh-CN" sz="2800" smtClean="0"/>
              <a:t>on the same machine?</a:t>
            </a:r>
            <a:endParaRPr lang="en-US" altLang="zh-CN" sz="2800" smtClean="0"/>
          </a:p>
          <a:p>
            <a:r>
              <a:rPr lang="en-US" altLang="zh-CN" sz="2800" smtClean="0"/>
              <a:t>Problems 1-1: </a:t>
            </a:r>
            <a:r>
              <a:rPr lang="en-US" altLang="zh-CN" sz="2800" b="1" smtClean="0"/>
              <a:t>Comparison of running times</a:t>
            </a:r>
            <a:endParaRPr lang="en-US" altLang="zh-CN" sz="2800" b="1" smtClean="0"/>
          </a:p>
          <a:p>
            <a:pPr lvl="1"/>
            <a:r>
              <a:rPr lang="en-US" altLang="zh-CN" sz="2400" smtClean="0"/>
              <a:t>For each function f(n) and time t in the following table, determine the largest size n of a </a:t>
            </a:r>
            <a:r>
              <a:rPr lang="en-US" altLang="zh-CN" smtClean="0"/>
              <a:t>problem that can be solved in time t, assuming that the algorithm to solve the problem takes f(n) microseconds.</a:t>
            </a:r>
            <a:endParaRPr lang="en-US" altLang="zh-CN" smtClean="0"/>
          </a:p>
        </p:txBody>
      </p:sp>
      <p:pic>
        <p:nvPicPr>
          <p:cNvPr id="1026" name="Picture 2"/>
          <p:cNvPicPr>
            <a:picLocks noChangeAspect="1" noChangeArrowheads="1"/>
          </p:cNvPicPr>
          <p:nvPr/>
        </p:nvPicPr>
        <p:blipFill>
          <a:blip r:embed="rId1"/>
          <a:srcRect/>
          <a:stretch>
            <a:fillRect/>
          </a:stretch>
        </p:blipFill>
        <p:spPr bwMode="auto">
          <a:xfrm>
            <a:off x="4860032" y="3429000"/>
            <a:ext cx="4067175" cy="288925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038"/>
            <a:ext cx="4953000" cy="1416050"/>
          </a:xfrm>
        </p:spPr>
        <p:txBody>
          <a:bodyPr/>
          <a:lstStyle/>
          <a:p>
            <a:pPr>
              <a:defRPr/>
            </a:pPr>
            <a:r>
              <a:rPr lang="en-US" altLang="zh-CN" sz="1600" b="1" dirty="0" smtClean="0"/>
              <a:t>《</a:t>
            </a:r>
            <a:r>
              <a:rPr altLang="en-US" sz="1600" b="1" dirty="0" smtClean="0"/>
              <a:t>算法分析与设计</a:t>
            </a:r>
            <a:r>
              <a:rPr lang="en-US" altLang="zh-CN" sz="1600" b="1" dirty="0" smtClean="0"/>
              <a:t>》</a:t>
            </a:r>
            <a:r>
              <a:rPr altLang="en-US" sz="1600" b="1" dirty="0" smtClean="0"/>
              <a:t>课程组</a:t>
            </a:r>
            <a:endParaRPr lang="en-US" altLang="zh-CN" sz="1600" b="1" dirty="0" smtClean="0"/>
          </a:p>
          <a:p>
            <a:pPr>
              <a:defRPr/>
            </a:pPr>
            <a:r>
              <a:rPr altLang="en-US" sz="1600" b="1" dirty="0"/>
              <a:t>重庆大学计算机学院 </a:t>
            </a:r>
            <a:endParaRPr lang="en-US" altLang="zh-CN" sz="1600" b="1" dirty="0"/>
          </a:p>
        </p:txBody>
      </p:sp>
      <p:sp>
        <p:nvSpPr>
          <p:cNvPr id="5" name="Title 4"/>
          <p:cNvSpPr>
            <a:spLocks noGrp="1"/>
          </p:cNvSpPr>
          <p:nvPr>
            <p:ph type="title"/>
          </p:nvPr>
        </p:nvSpPr>
        <p:spPr>
          <a:xfrm>
            <a:off x="228600" y="3284538"/>
            <a:ext cx="7239000" cy="1439862"/>
          </a:xfrm>
        </p:spPr>
        <p:txBody>
          <a:bodyPr/>
          <a:lstStyle/>
          <a:p>
            <a:pPr>
              <a:defRPr/>
            </a:pPr>
            <a:r>
              <a:rPr lang="en-US" altLang="zh-CN" sz="8000" b="0" dirty="0" smtClean="0">
                <a:solidFill>
                  <a:prstClr val="white"/>
                </a:solidFill>
              </a:rPr>
              <a:t>End of Chapter</a:t>
            </a:r>
            <a:endParaRPr sz="6000" dirty="0">
              <a:solidFill>
                <a:srgbClr val="FFFF00"/>
              </a:solidFill>
              <a:latin typeface="华文楷体" panose="02010600040101010101" pitchFamily="2" charset="-122"/>
              <a:ea typeface="华文楷体" panose="02010600040101010101" pitchFamily="2"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436563" y="76200"/>
            <a:ext cx="8402637" cy="685800"/>
          </a:xfrm>
        </p:spPr>
        <p:txBody>
          <a:bodyPr/>
          <a:lstStyle/>
          <a:p>
            <a:r>
              <a:rPr lang="en-US" altLang="zh-CN" sz="4000" smtClean="0">
                <a:solidFill>
                  <a:srgbClr val="FF0000"/>
                </a:solidFill>
              </a:rPr>
              <a:t>1.1 What are algorithm</a:t>
            </a:r>
            <a:endParaRPr lang="en-US" altLang="zh-CN" sz="4000" smtClean="0">
              <a:solidFill>
                <a:srgbClr val="FF0000"/>
              </a:solidFill>
            </a:endParaRPr>
          </a:p>
        </p:txBody>
      </p:sp>
      <p:sp>
        <p:nvSpPr>
          <p:cNvPr id="18434" name="Rectangle 3"/>
          <p:cNvSpPr>
            <a:spLocks noGrp="1" noChangeArrowheads="1"/>
          </p:cNvSpPr>
          <p:nvPr>
            <p:ph type="body" idx="1"/>
          </p:nvPr>
        </p:nvSpPr>
        <p:spPr/>
        <p:txBody>
          <a:bodyPr/>
          <a:lstStyle/>
          <a:p>
            <a:pPr>
              <a:lnSpc>
                <a:spcPct val="90000"/>
              </a:lnSpc>
            </a:pPr>
            <a:r>
              <a:rPr lang="en-US" altLang="zh-CN" smtClean="0">
                <a:solidFill>
                  <a:schemeClr val="tx1"/>
                </a:solidFill>
                <a:ea typeface="宋体" panose="02010600030101010101" pitchFamily="2" charset="-122"/>
              </a:rPr>
              <a:t>What are algorithm?</a:t>
            </a:r>
            <a:endParaRPr lang="en-US" altLang="zh-CN" smtClean="0">
              <a:solidFill>
                <a:schemeClr val="tx1"/>
              </a:solidFill>
              <a:ea typeface="宋体" panose="02010600030101010101" pitchFamily="2" charset="-122"/>
            </a:endParaRPr>
          </a:p>
          <a:p>
            <a:pPr lvl="1">
              <a:lnSpc>
                <a:spcPct val="90000"/>
              </a:lnSpc>
            </a:pPr>
            <a:r>
              <a:rPr lang="en-US" altLang="zh-CN" b="0" smtClean="0">
                <a:solidFill>
                  <a:schemeClr val="tx1"/>
                </a:solidFill>
                <a:ea typeface="宋体" panose="02010600030101010101" pitchFamily="2" charset="-122"/>
              </a:rPr>
              <a:t>Definition{computational procedure, computational problem, Input, Output}</a:t>
            </a:r>
            <a:endParaRPr lang="en-US" altLang="zh-CN" b="0" smtClean="0">
              <a:solidFill>
                <a:schemeClr val="tx1"/>
              </a:solidFill>
              <a:ea typeface="宋体" panose="02010600030101010101" pitchFamily="2" charset="-122"/>
            </a:endParaRPr>
          </a:p>
          <a:p>
            <a:pPr lvl="1">
              <a:lnSpc>
                <a:spcPct val="90000"/>
              </a:lnSpc>
            </a:pPr>
            <a:r>
              <a:rPr lang="en-US" altLang="zh-CN" b="0" smtClean="0">
                <a:solidFill>
                  <a:schemeClr val="tx1"/>
                </a:solidFill>
                <a:ea typeface="宋体" panose="02010600030101010101" pitchFamily="2" charset="-122"/>
              </a:rPr>
              <a:t>Examples with instance — sorting problem</a:t>
            </a:r>
            <a:endParaRPr lang="en-US" altLang="zh-CN" b="0" smtClean="0">
              <a:solidFill>
                <a:schemeClr val="tx1"/>
              </a:solidFill>
              <a:ea typeface="宋体" panose="02010600030101010101" pitchFamily="2" charset="-122"/>
            </a:endParaRPr>
          </a:p>
          <a:p>
            <a:pPr lvl="1">
              <a:lnSpc>
                <a:spcPct val="90000"/>
              </a:lnSpc>
            </a:pPr>
            <a:r>
              <a:rPr lang="en-US" altLang="zh-CN" b="0" smtClean="0">
                <a:solidFill>
                  <a:schemeClr val="tx1"/>
                </a:solidFill>
                <a:ea typeface="宋体" panose="02010600030101010101" pitchFamily="2" charset="-122"/>
              </a:rPr>
              <a:t>Requirement: correct, precise description</a:t>
            </a:r>
            <a:endParaRPr lang="en-US" altLang="zh-CN" b="0" smtClean="0">
              <a:solidFill>
                <a:schemeClr val="tx1"/>
              </a:solidFill>
              <a:ea typeface="宋体" panose="02010600030101010101" pitchFamily="2" charset="-122"/>
            </a:endParaRPr>
          </a:p>
          <a:p>
            <a:pPr lvl="1">
              <a:lnSpc>
                <a:spcPct val="90000"/>
              </a:lnSpc>
            </a:pPr>
            <a:endParaRPr lang="en-US" altLang="zh-CN" smtClean="0">
              <a:solidFill>
                <a:schemeClr val="tx1"/>
              </a:solidFill>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an algorithm?</a:t>
            </a:r>
            <a:endParaRPr lang="en-US" altLang="zh-CN"/>
          </a:p>
        </p:txBody>
      </p:sp>
      <p:sp>
        <p:nvSpPr>
          <p:cNvPr id="3" name="内容占位符 2"/>
          <p:cNvSpPr>
            <a:spLocks noGrp="1"/>
          </p:cNvSpPr>
          <p:nvPr>
            <p:ph idx="1"/>
          </p:nvPr>
        </p:nvSpPr>
        <p:spPr>
          <a:xfrm>
            <a:off x="457200" y="1042670"/>
            <a:ext cx="8229600" cy="5083810"/>
          </a:xfrm>
        </p:spPr>
        <p:txBody>
          <a:bodyPr/>
          <a:p>
            <a:r>
              <a:rPr lang="en-US" altLang="zh-CN" b="0" dirty="0">
                <a:sym typeface="+mn-ea"/>
              </a:rPr>
              <a:t>algorithms that you run in your everyday life: brush your teeth</a:t>
            </a:r>
            <a:endParaRPr lang="en-US" altLang="zh-CN" b="0" dirty="0">
              <a:sym typeface="+mn-ea"/>
            </a:endParaRPr>
          </a:p>
          <a:p>
            <a:r>
              <a:rPr lang="en-US" altLang="zh-CN" b="0"/>
              <a:t>algorithms that run on computers or computational devices: </a:t>
            </a:r>
            <a:endParaRPr lang="en-US" altLang="zh-CN" b="0"/>
          </a:p>
          <a:p>
            <a:pPr marL="0" indent="0">
              <a:buNone/>
            </a:pPr>
            <a:r>
              <a:rPr lang="en-US" altLang="zh-CN"/>
              <a:t>   </a:t>
            </a:r>
            <a:r>
              <a:rPr lang="en-US" altLang="zh-CN" sz="2400" b="0"/>
              <a:t> GPS:shortest-path\Taobao:encryption\Delivery:assign ackages </a:t>
            </a:r>
            <a:endParaRPr lang="en-US" altLang="zh-CN" sz="2400" b="0"/>
          </a:p>
          <a:p>
            <a:pPr marL="0" indent="0">
              <a:buNone/>
            </a:pPr>
            <a:r>
              <a:rPr lang="en-US" altLang="zh-CN" sz="2400" b="0"/>
              <a:t>     Your car\microwave oven\climate-contro systems </a:t>
            </a:r>
            <a:endParaRPr lang="en-US" altLang="zh-CN" sz="2400" b="0"/>
          </a:p>
          <a:p>
            <a:pPr marL="457200" indent="-457200"/>
            <a:r>
              <a:rPr lang="en-US" altLang="zh-CN" sz="3200" dirty="0"/>
              <a:t>A  computer algorithm </a:t>
            </a:r>
            <a:r>
              <a:rPr lang="en-US" altLang="zh-CN" sz="3200" b="0" dirty="0"/>
              <a:t>is a set of  steps to accomplish a task that is described precisely enough that a computer can run it</a:t>
            </a:r>
            <a:endParaRPr lang="en-US" altLang="zh-CN" sz="2400" b="0"/>
          </a:p>
          <a:p>
            <a:pPr marL="0" indent="0">
              <a:buNone/>
            </a:pPr>
            <a:endParaRPr lang="en-US" altLang="zh-CN"/>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36563" y="76200"/>
            <a:ext cx="8402637" cy="685800"/>
          </a:xfrm>
        </p:spPr>
        <p:txBody>
          <a:bodyPr/>
          <a:lstStyle/>
          <a:p>
            <a:r>
              <a:rPr lang="en-US" altLang="zh-CN" sz="4000" smtClean="0">
                <a:solidFill>
                  <a:schemeClr val="tx1"/>
                </a:solidFill>
              </a:rPr>
              <a:t>Definition of algorithm</a:t>
            </a:r>
            <a:endParaRPr lang="en-US" altLang="zh-CN" sz="4000" smtClean="0">
              <a:solidFill>
                <a:srgbClr val="0000FF"/>
              </a:solidFill>
            </a:endParaRPr>
          </a:p>
        </p:txBody>
      </p:sp>
      <p:sp>
        <p:nvSpPr>
          <p:cNvPr id="264195" name="Rectangle 3"/>
          <p:cNvSpPr>
            <a:spLocks noGrp="1" noChangeArrowheads="1"/>
          </p:cNvSpPr>
          <p:nvPr>
            <p:ph type="body" idx="1"/>
          </p:nvPr>
        </p:nvSpPr>
        <p:spPr/>
        <p:txBody>
          <a:bodyPr rtlCol="0">
            <a:normAutofit/>
          </a:bodyPr>
          <a:lstStyle/>
          <a:p>
            <a:pPr fontAlgn="auto">
              <a:lnSpc>
                <a:spcPct val="90000"/>
              </a:lnSpc>
              <a:spcAft>
                <a:spcPts val="0"/>
              </a:spcAft>
              <a:buFont typeface="Arial" panose="020B0604020202020204" pitchFamily="34" charset="0"/>
              <a:buChar char="•"/>
              <a:defRPr/>
            </a:pPr>
            <a:r>
              <a:rPr lang="en-US" altLang="zh-CN" b="0" dirty="0" smtClean="0">
                <a:solidFill>
                  <a:schemeClr val="tx1"/>
                </a:solidFill>
                <a:ea typeface="宋体" panose="02010600030101010101" pitchFamily="2" charset="-122"/>
              </a:rPr>
              <a:t>Definition:</a:t>
            </a:r>
            <a:endParaRPr lang="en-US" altLang="zh-CN" b="0" dirty="0" smtClean="0">
              <a:solidFill>
                <a:schemeClr val="tx1"/>
              </a:solidFill>
              <a:ea typeface="宋体" panose="02010600030101010101" pitchFamily="2" charset="-122"/>
            </a:endParaRPr>
          </a:p>
          <a:p>
            <a:pPr lvl="1" fontAlgn="auto">
              <a:spcAft>
                <a:spcPts val="0"/>
              </a:spcAft>
              <a:buFont typeface="Arial" panose="020B0604020202020204" pitchFamily="34" charset="0"/>
              <a:buChar char="–"/>
              <a:defRPr/>
            </a:pPr>
            <a:r>
              <a:rPr lang="en-US" altLang="zh-CN" b="0" dirty="0" smtClean="0"/>
              <a:t>An </a:t>
            </a:r>
            <a:r>
              <a:rPr lang="en-US" altLang="zh-CN" i="1" dirty="0"/>
              <a:t>algorithm </a:t>
            </a:r>
            <a:r>
              <a:rPr lang="en-US" altLang="zh-CN" b="0" dirty="0"/>
              <a:t>is any </a:t>
            </a:r>
            <a:r>
              <a:rPr lang="en-US" altLang="zh-CN" b="0" dirty="0">
                <a:solidFill>
                  <a:srgbClr val="FF0000"/>
                </a:solidFill>
              </a:rPr>
              <a:t>well-defined computational procedure</a:t>
            </a:r>
            <a:r>
              <a:rPr lang="en-US" altLang="zh-CN" b="0" dirty="0"/>
              <a:t> that </a:t>
            </a:r>
            <a:endParaRPr lang="en-US" altLang="zh-CN" b="0" dirty="0" smtClean="0"/>
          </a:p>
          <a:p>
            <a:pPr lvl="2" fontAlgn="auto">
              <a:spcAft>
                <a:spcPts val="0"/>
              </a:spcAft>
              <a:buFont typeface="Arial" panose="020B0604020202020204" pitchFamily="34" charset="0"/>
              <a:buChar char="–"/>
              <a:defRPr/>
            </a:pPr>
            <a:r>
              <a:rPr lang="en-US" altLang="zh-CN" b="0" dirty="0" smtClean="0"/>
              <a:t>takes </a:t>
            </a:r>
            <a:r>
              <a:rPr lang="en-US" altLang="zh-CN" b="0" dirty="0"/>
              <a:t>some </a:t>
            </a:r>
            <a:r>
              <a:rPr lang="en-US" altLang="zh-CN" b="0" dirty="0" smtClean="0"/>
              <a:t>value, or </a:t>
            </a:r>
            <a:r>
              <a:rPr lang="en-US" altLang="zh-CN" b="0" dirty="0"/>
              <a:t>set of values, as </a:t>
            </a:r>
            <a:r>
              <a:rPr lang="en-US" altLang="zh-CN" i="1" dirty="0"/>
              <a:t>input </a:t>
            </a:r>
            <a:r>
              <a:rPr lang="en-US" altLang="zh-CN" b="0" dirty="0"/>
              <a:t>and </a:t>
            </a:r>
            <a:endParaRPr lang="en-US" altLang="zh-CN" b="0" dirty="0" smtClean="0"/>
          </a:p>
          <a:p>
            <a:pPr lvl="2" fontAlgn="auto">
              <a:spcAft>
                <a:spcPts val="0"/>
              </a:spcAft>
              <a:buFont typeface="Arial" panose="020B0604020202020204" pitchFamily="34" charset="0"/>
              <a:buChar char="–"/>
              <a:defRPr/>
            </a:pPr>
            <a:r>
              <a:rPr lang="en-US" altLang="zh-CN" b="0" dirty="0" smtClean="0"/>
              <a:t>produces </a:t>
            </a:r>
            <a:r>
              <a:rPr lang="en-US" altLang="zh-CN" b="0" dirty="0"/>
              <a:t>some value, or set of values, as </a:t>
            </a:r>
            <a:r>
              <a:rPr lang="en-US" altLang="zh-CN" i="1" dirty="0" smtClean="0"/>
              <a:t>output</a:t>
            </a:r>
            <a:r>
              <a:rPr lang="en-US" altLang="zh-CN" b="0" dirty="0" smtClean="0"/>
              <a:t>.</a:t>
            </a:r>
            <a:endParaRPr lang="en-US" altLang="zh-CN" b="0" dirty="0" smtClean="0"/>
          </a:p>
          <a:p>
            <a:pPr marL="342900" lvl="1" indent="-342900" fontAlgn="auto">
              <a:lnSpc>
                <a:spcPct val="90000"/>
              </a:lnSpc>
              <a:spcAft>
                <a:spcPts val="0"/>
              </a:spcAft>
              <a:buFont typeface="Arial" panose="020B0604020202020204" pitchFamily="34" charset="0"/>
              <a:buChar char="•"/>
              <a:defRPr/>
            </a:pPr>
            <a:r>
              <a:rPr lang="en-US" altLang="zh-CN" b="0" dirty="0"/>
              <a:t>An algorithm is thus a </a:t>
            </a:r>
            <a:r>
              <a:rPr lang="en-US" altLang="zh-CN" b="0" dirty="0">
                <a:solidFill>
                  <a:srgbClr val="FF0000"/>
                </a:solidFill>
              </a:rPr>
              <a:t>sequence of computational steps</a:t>
            </a:r>
            <a:r>
              <a:rPr lang="en-US" altLang="zh-CN" b="0" dirty="0"/>
              <a:t> that transform the input into the output.</a:t>
            </a:r>
            <a:endParaRPr lang="en-US" altLang="zh-CN" b="0" dirty="0"/>
          </a:p>
          <a:p>
            <a:pPr marL="342900" lvl="1" indent="-342900" fontAlgn="auto">
              <a:lnSpc>
                <a:spcPct val="90000"/>
              </a:lnSpc>
              <a:spcAft>
                <a:spcPts val="0"/>
              </a:spcAft>
              <a:buFont typeface="Arial" panose="020B0604020202020204" pitchFamily="34" charset="0"/>
              <a:buChar char="•"/>
              <a:defRPr/>
            </a:pPr>
            <a:endParaRPr altLang="en-US" b="0" dirty="0"/>
          </a:p>
          <a:p>
            <a:pPr fontAlgn="auto">
              <a:lnSpc>
                <a:spcPct val="90000"/>
              </a:lnSpc>
              <a:spcAft>
                <a:spcPts val="0"/>
              </a:spcAft>
              <a:buFont typeface="Arial" panose="020B0604020202020204" pitchFamily="34" charset="0"/>
              <a:buChar char="•"/>
              <a:defRPr/>
            </a:pPr>
            <a:endParaRPr lang="en-US" altLang="zh-CN" b="0" dirty="0" smtClean="0">
              <a:solidFill>
                <a:schemeClr val="tx1"/>
              </a:solidFill>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436563" y="44450"/>
            <a:ext cx="8402637" cy="685800"/>
          </a:xfrm>
        </p:spPr>
        <p:txBody>
          <a:bodyPr/>
          <a:lstStyle/>
          <a:p>
            <a:r>
              <a:rPr lang="en-US" altLang="zh-CN" sz="4000" smtClean="0">
                <a:solidFill>
                  <a:schemeClr val="tx1"/>
                </a:solidFill>
              </a:rPr>
              <a:t>Relationship: algorithm and problem</a:t>
            </a:r>
            <a:endParaRPr lang="en-US" altLang="zh-CN" sz="4000" smtClean="0">
              <a:solidFill>
                <a:srgbClr val="0000FF"/>
              </a:solidFill>
            </a:endParaRPr>
          </a:p>
        </p:txBody>
      </p:sp>
      <p:sp>
        <p:nvSpPr>
          <p:cNvPr id="264195" name="Rectangle 3"/>
          <p:cNvSpPr>
            <a:spLocks noGrp="1" noChangeArrowheads="1"/>
          </p:cNvSpPr>
          <p:nvPr>
            <p:ph type="body" idx="1"/>
          </p:nvPr>
        </p:nvSpPr>
        <p:spPr/>
        <p:txBody>
          <a:bodyPr rtlCol="0">
            <a:normAutofit lnSpcReduction="10000"/>
          </a:bodyPr>
          <a:lstStyle/>
          <a:p>
            <a:pPr fontAlgn="auto">
              <a:lnSpc>
                <a:spcPct val="90000"/>
              </a:lnSpc>
              <a:spcAft>
                <a:spcPts val="0"/>
              </a:spcAft>
              <a:buFont typeface="Arial" panose="020B0604020202020204" pitchFamily="34" charset="0"/>
              <a:buChar char="•"/>
              <a:defRPr/>
            </a:pPr>
            <a:r>
              <a:rPr lang="en-US" altLang="zh-CN" b="0" dirty="0" smtClean="0">
                <a:solidFill>
                  <a:schemeClr val="tx1"/>
                </a:solidFill>
                <a:ea typeface="宋体" panose="02010600030101010101" pitchFamily="2" charset="-122"/>
              </a:rPr>
              <a:t>Problem: </a:t>
            </a:r>
            <a:endParaRPr lang="en-US" altLang="zh-CN" b="0" dirty="0" smtClean="0">
              <a:solidFill>
                <a:schemeClr val="tx1"/>
              </a:solidFill>
              <a:ea typeface="宋体" panose="02010600030101010101" pitchFamily="2" charset="-122"/>
            </a:endParaRPr>
          </a:p>
          <a:p>
            <a:pPr lvl="1" fontAlgn="auto">
              <a:lnSpc>
                <a:spcPct val="90000"/>
              </a:lnSpc>
              <a:spcAft>
                <a:spcPts val="0"/>
              </a:spcAft>
              <a:buFont typeface="Arial" panose="020B0604020202020204" pitchFamily="34" charset="0"/>
              <a:buChar char="–"/>
              <a:defRPr/>
            </a:pPr>
            <a:r>
              <a:rPr lang="en-US" altLang="zh-CN" b="0" dirty="0"/>
              <a:t>The statement of </a:t>
            </a:r>
            <a:r>
              <a:rPr lang="en-US" altLang="zh-CN" b="0" dirty="0" smtClean="0"/>
              <a:t>the </a:t>
            </a:r>
            <a:r>
              <a:rPr lang="en-US" altLang="zh-CN" b="0" dirty="0"/>
              <a:t>problem </a:t>
            </a:r>
            <a:r>
              <a:rPr lang="en-US" altLang="zh-CN" b="0" dirty="0" smtClean="0"/>
              <a:t>specifies the </a:t>
            </a:r>
            <a:r>
              <a:rPr lang="en-US" altLang="zh-CN" b="0" dirty="0">
                <a:solidFill>
                  <a:schemeClr val="tx1"/>
                </a:solidFill>
              </a:rPr>
              <a:t>desired</a:t>
            </a:r>
            <a:r>
              <a:rPr lang="en-US" altLang="zh-CN" b="0" dirty="0">
                <a:solidFill>
                  <a:srgbClr val="FF0000"/>
                </a:solidFill>
              </a:rPr>
              <a:t> input/output relationship</a:t>
            </a:r>
            <a:r>
              <a:rPr lang="en-US" altLang="zh-CN" b="0" dirty="0"/>
              <a:t>.</a:t>
            </a:r>
            <a:endParaRPr lang="en-US" altLang="zh-CN" b="0" dirty="0" smtClean="0">
              <a:solidFill>
                <a:schemeClr val="tx1"/>
              </a:solidFill>
              <a:ea typeface="宋体" panose="02010600030101010101" pitchFamily="2" charset="-122"/>
            </a:endParaRPr>
          </a:p>
          <a:p>
            <a:pPr fontAlgn="auto">
              <a:spcAft>
                <a:spcPts val="0"/>
              </a:spcAft>
              <a:buFont typeface="Arial" panose="020B0604020202020204" pitchFamily="34" charset="0"/>
              <a:buChar char="•"/>
              <a:defRPr/>
            </a:pPr>
            <a:r>
              <a:rPr lang="en-US" altLang="zh-CN" b="0" dirty="0" smtClean="0"/>
              <a:t>Algorithm:</a:t>
            </a:r>
            <a:endParaRPr lang="en-US" altLang="zh-CN" b="0" dirty="0" smtClean="0"/>
          </a:p>
          <a:p>
            <a:pPr lvl="1" algn="just" fontAlgn="auto">
              <a:spcAft>
                <a:spcPts val="0"/>
              </a:spcAft>
              <a:buFont typeface="Arial" panose="020B0604020202020204" pitchFamily="34" charset="0"/>
              <a:buChar char="–"/>
              <a:defRPr/>
            </a:pPr>
            <a:r>
              <a:rPr lang="en-US" altLang="zh-CN" b="0" dirty="0" smtClean="0"/>
              <a:t>The </a:t>
            </a:r>
            <a:r>
              <a:rPr lang="en-US" altLang="zh-CN" b="0" dirty="0"/>
              <a:t>algorithm describes a </a:t>
            </a:r>
            <a:r>
              <a:rPr lang="en-US" altLang="zh-CN" b="0" dirty="0">
                <a:solidFill>
                  <a:srgbClr val="FF0000"/>
                </a:solidFill>
              </a:rPr>
              <a:t>specific computational procedure</a:t>
            </a:r>
            <a:r>
              <a:rPr lang="en-US" altLang="zh-CN" b="0" dirty="0"/>
              <a:t> for achieving that </a:t>
            </a:r>
            <a:r>
              <a:rPr lang="en-US" altLang="zh-CN" b="0" dirty="0" smtClean="0"/>
              <a:t>input/output relationship</a:t>
            </a:r>
            <a:r>
              <a:rPr lang="en-US" altLang="zh-CN" b="0" dirty="0"/>
              <a:t>.</a:t>
            </a:r>
            <a:endParaRPr lang="en-US" altLang="zh-CN" b="0" dirty="0" smtClean="0"/>
          </a:p>
          <a:p>
            <a:pPr fontAlgn="auto">
              <a:lnSpc>
                <a:spcPct val="90000"/>
              </a:lnSpc>
              <a:spcAft>
                <a:spcPts val="0"/>
              </a:spcAft>
              <a:buFont typeface="Arial" panose="020B0604020202020204" pitchFamily="34" charset="0"/>
              <a:buChar char="•"/>
              <a:defRPr/>
            </a:pPr>
            <a:r>
              <a:rPr lang="en-US" altLang="zh-CN" b="0" dirty="0" smtClean="0"/>
              <a:t>Relationship:</a:t>
            </a:r>
            <a:endParaRPr lang="en-US" altLang="zh-CN" b="0" dirty="0" smtClean="0"/>
          </a:p>
          <a:p>
            <a:pPr lvl="1" fontAlgn="auto">
              <a:lnSpc>
                <a:spcPct val="90000"/>
              </a:lnSpc>
              <a:spcAft>
                <a:spcPts val="0"/>
              </a:spcAft>
              <a:buFont typeface="Arial" panose="020B0604020202020204" pitchFamily="34" charset="0"/>
              <a:buChar char="–"/>
              <a:defRPr/>
            </a:pPr>
            <a:r>
              <a:rPr lang="en-US" altLang="zh-CN" b="0" dirty="0"/>
              <a:t>We can also view</a:t>
            </a:r>
            <a:r>
              <a:rPr lang="en-US" altLang="zh-CN" b="0" dirty="0" smtClean="0"/>
              <a:t> an </a:t>
            </a:r>
            <a:r>
              <a:rPr lang="en-US" altLang="zh-CN" b="0" dirty="0"/>
              <a:t>algorithm as a tool for solving a </a:t>
            </a:r>
            <a:r>
              <a:rPr lang="en-US" altLang="zh-CN" b="0" dirty="0">
                <a:solidFill>
                  <a:srgbClr val="FF0000"/>
                </a:solidFill>
              </a:rPr>
              <a:t>well-specified</a:t>
            </a:r>
            <a:r>
              <a:rPr lang="en-US" altLang="zh-CN" b="0" dirty="0"/>
              <a:t> </a:t>
            </a:r>
            <a:r>
              <a:rPr lang="en-US" altLang="zh-CN" i="1" dirty="0"/>
              <a:t>computational problem</a:t>
            </a:r>
            <a:endParaRPr lang="en-US" altLang="zh-CN" b="0" dirty="0" smtClean="0">
              <a:solidFill>
                <a:schemeClr val="tx1"/>
              </a:solidFill>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36563" y="44450"/>
            <a:ext cx="8402637" cy="685800"/>
          </a:xfrm>
        </p:spPr>
        <p:txBody>
          <a:bodyPr/>
          <a:lstStyle/>
          <a:p>
            <a:r>
              <a:rPr lang="en-US" altLang="zh-CN" sz="4000" smtClean="0">
                <a:solidFill>
                  <a:schemeClr val="tx1"/>
                </a:solidFill>
              </a:rPr>
              <a:t>Problem description: sorting problem</a:t>
            </a:r>
            <a:endParaRPr lang="en-US" altLang="zh-CN" sz="4000" smtClean="0">
              <a:solidFill>
                <a:schemeClr val="tx1"/>
              </a:solidFill>
            </a:endParaRPr>
          </a:p>
        </p:txBody>
      </p:sp>
      <p:sp>
        <p:nvSpPr>
          <p:cNvPr id="21506" name="Rectangle 3"/>
          <p:cNvSpPr>
            <a:spLocks noGrp="1" noChangeArrowheads="1"/>
          </p:cNvSpPr>
          <p:nvPr>
            <p:ph type="body" idx="1"/>
          </p:nvPr>
        </p:nvSpPr>
        <p:spPr/>
        <p:txBody>
          <a:bodyPr/>
          <a:lstStyle/>
          <a:p>
            <a:pPr>
              <a:lnSpc>
                <a:spcPct val="80000"/>
              </a:lnSpc>
            </a:pPr>
            <a:r>
              <a:rPr lang="en-US" altLang="zh-CN" sz="2700" b="0" smtClean="0">
                <a:solidFill>
                  <a:schemeClr val="tx1"/>
                </a:solidFill>
                <a:ea typeface="宋体" panose="02010600030101010101" pitchFamily="2" charset="-122"/>
              </a:rPr>
              <a:t>Sorting problem: </a:t>
            </a:r>
            <a:endParaRPr lang="en-US" altLang="zh-CN" sz="2700" b="0" smtClean="0">
              <a:solidFill>
                <a:schemeClr val="tx1"/>
              </a:solidFill>
              <a:ea typeface="宋体" panose="02010600030101010101" pitchFamily="2" charset="-122"/>
            </a:endParaRPr>
          </a:p>
          <a:p>
            <a:pPr lvl="1">
              <a:lnSpc>
                <a:spcPct val="80000"/>
              </a:lnSpc>
            </a:pPr>
            <a:r>
              <a:rPr lang="en-US" altLang="zh-CN" sz="2400" smtClean="0">
                <a:solidFill>
                  <a:srgbClr val="262626"/>
                </a:solidFill>
                <a:ea typeface="黑体" panose="02010609060101010101" pitchFamily="49" charset="-122"/>
              </a:rPr>
              <a:t>Input: </a:t>
            </a:r>
            <a:r>
              <a:rPr lang="en-US" altLang="zh-CN" sz="2400" b="0" smtClean="0">
                <a:solidFill>
                  <a:srgbClr val="262626"/>
                </a:solidFill>
                <a:ea typeface="黑体" panose="02010609060101010101" pitchFamily="49" charset="-122"/>
              </a:rPr>
              <a:t>A sequence of </a:t>
            </a:r>
            <a:r>
              <a:rPr lang="en-US" altLang="zh-CN" sz="2400" b="0" i="1" smtClean="0">
                <a:solidFill>
                  <a:srgbClr val="262626"/>
                </a:solidFill>
                <a:ea typeface="黑体" panose="02010609060101010101" pitchFamily="49" charset="-122"/>
              </a:rPr>
              <a:t>n </a:t>
            </a:r>
            <a:r>
              <a:rPr lang="en-US" altLang="zh-CN" sz="2400" b="0" smtClean="0">
                <a:solidFill>
                  <a:srgbClr val="262626"/>
                </a:solidFill>
                <a:ea typeface="黑体" panose="02010609060101010101" pitchFamily="49" charset="-122"/>
              </a:rPr>
              <a:t>numbers </a:t>
            </a:r>
            <a:r>
              <a:rPr lang="en-US" altLang="zh-CN" sz="2400" b="0" i="1" smtClean="0">
                <a:solidFill>
                  <a:srgbClr val="262626"/>
                </a:solidFill>
                <a:ea typeface="黑体" panose="02010609060101010101" pitchFamily="49" charset="-122"/>
              </a:rPr>
              <a:t>a</a:t>
            </a:r>
            <a:r>
              <a:rPr lang="en-US" altLang="zh-CN" sz="2400" b="0" baseline="-25000" smtClean="0">
                <a:solidFill>
                  <a:srgbClr val="262626"/>
                </a:solidFill>
                <a:ea typeface="黑体" panose="02010609060101010101" pitchFamily="49" charset="-122"/>
              </a:rPr>
              <a:t>1</a:t>
            </a:r>
            <a:r>
              <a:rPr lang="en-US" altLang="zh-CN" sz="2400" b="0" smtClean="0">
                <a:solidFill>
                  <a:srgbClr val="262626"/>
                </a:solidFill>
                <a:ea typeface="黑体" panose="02010609060101010101" pitchFamily="49" charset="-122"/>
              </a:rPr>
              <a:t>, </a:t>
            </a:r>
            <a:r>
              <a:rPr lang="en-US" altLang="zh-CN" sz="2400" b="0" i="1" smtClean="0">
                <a:solidFill>
                  <a:srgbClr val="262626"/>
                </a:solidFill>
                <a:ea typeface="黑体" panose="02010609060101010101" pitchFamily="49" charset="-122"/>
              </a:rPr>
              <a:t>a</a:t>
            </a:r>
            <a:r>
              <a:rPr lang="en-US" altLang="zh-CN" sz="2400" b="0" baseline="-25000" smtClean="0">
                <a:solidFill>
                  <a:srgbClr val="262626"/>
                </a:solidFill>
                <a:ea typeface="黑体" panose="02010609060101010101" pitchFamily="49" charset="-122"/>
              </a:rPr>
              <a:t>2</a:t>
            </a:r>
            <a:r>
              <a:rPr lang="en-US" altLang="zh-CN" sz="2400" b="0" smtClean="0">
                <a:solidFill>
                  <a:srgbClr val="262626"/>
                </a:solidFill>
                <a:ea typeface="黑体" panose="02010609060101010101" pitchFamily="49" charset="-122"/>
              </a:rPr>
              <a:t>, ..., </a:t>
            </a:r>
            <a:r>
              <a:rPr lang="en-US" altLang="zh-CN" sz="2400" b="0" i="1" smtClean="0">
                <a:solidFill>
                  <a:srgbClr val="262626"/>
                </a:solidFill>
                <a:ea typeface="黑体" panose="02010609060101010101" pitchFamily="49" charset="-122"/>
              </a:rPr>
              <a:t>a</a:t>
            </a:r>
            <a:r>
              <a:rPr lang="en-US" altLang="zh-CN" sz="2400" b="0" i="1" baseline="-25000" smtClean="0">
                <a:solidFill>
                  <a:srgbClr val="262626"/>
                </a:solidFill>
                <a:ea typeface="黑体" panose="02010609060101010101" pitchFamily="49" charset="-122"/>
              </a:rPr>
              <a:t>n</a:t>
            </a:r>
            <a:endParaRPr lang="en-US" altLang="zh-CN" sz="2400" b="0" i="1" baseline="-25000" smtClean="0">
              <a:solidFill>
                <a:srgbClr val="262626"/>
              </a:solidFill>
              <a:ea typeface="黑体" panose="02010609060101010101" pitchFamily="49" charset="-122"/>
            </a:endParaRPr>
          </a:p>
          <a:p>
            <a:pPr lvl="1">
              <a:lnSpc>
                <a:spcPct val="90000"/>
              </a:lnSpc>
            </a:pPr>
            <a:r>
              <a:rPr lang="en-US" altLang="zh-CN" sz="2400" smtClean="0">
                <a:solidFill>
                  <a:srgbClr val="262626"/>
                </a:solidFill>
                <a:ea typeface="黑体" panose="02010609060101010101" pitchFamily="49" charset="-122"/>
              </a:rPr>
              <a:t>Output: </a:t>
            </a:r>
            <a:r>
              <a:rPr lang="en-US" altLang="zh-CN" sz="2400" b="0" smtClean="0">
                <a:solidFill>
                  <a:srgbClr val="262626"/>
                </a:solidFill>
                <a:ea typeface="黑体" panose="02010609060101010101" pitchFamily="49" charset="-122"/>
              </a:rPr>
              <a:t>A permutation (reordering) </a:t>
            </a:r>
            <a:r>
              <a:rPr lang="en-US" altLang="zh-CN" sz="2400" b="0" i="1" smtClean="0">
                <a:solidFill>
                  <a:srgbClr val="262626"/>
                </a:solidFill>
                <a:ea typeface="黑体" panose="02010609060101010101" pitchFamily="49" charset="-122"/>
              </a:rPr>
              <a:t>a'</a:t>
            </a:r>
            <a:r>
              <a:rPr lang="en-US" altLang="zh-CN" sz="2400" b="0" baseline="-25000" smtClean="0">
                <a:solidFill>
                  <a:srgbClr val="262626"/>
                </a:solidFill>
                <a:ea typeface="黑体" panose="02010609060101010101" pitchFamily="49" charset="-122"/>
              </a:rPr>
              <a:t>1</a:t>
            </a:r>
            <a:r>
              <a:rPr lang="en-US" altLang="zh-CN" sz="2400" b="0" smtClean="0">
                <a:solidFill>
                  <a:srgbClr val="262626"/>
                </a:solidFill>
                <a:ea typeface="黑体" panose="02010609060101010101" pitchFamily="49" charset="-122"/>
              </a:rPr>
              <a:t>, </a:t>
            </a:r>
            <a:r>
              <a:rPr lang="en-US" altLang="zh-CN" sz="2400" b="0" i="1" smtClean="0">
                <a:solidFill>
                  <a:srgbClr val="262626"/>
                </a:solidFill>
                <a:ea typeface="黑体" panose="02010609060101010101" pitchFamily="49" charset="-122"/>
              </a:rPr>
              <a:t>a'</a:t>
            </a:r>
            <a:r>
              <a:rPr lang="en-US" altLang="zh-CN" sz="2400" b="0" baseline="-25000" smtClean="0">
                <a:solidFill>
                  <a:srgbClr val="262626"/>
                </a:solidFill>
                <a:ea typeface="黑体" panose="02010609060101010101" pitchFamily="49" charset="-122"/>
              </a:rPr>
              <a:t>2</a:t>
            </a:r>
            <a:r>
              <a:rPr lang="en-US" altLang="zh-CN" sz="2400" b="0" smtClean="0">
                <a:solidFill>
                  <a:srgbClr val="262626"/>
                </a:solidFill>
                <a:ea typeface="黑体" panose="02010609060101010101" pitchFamily="49" charset="-122"/>
              </a:rPr>
              <a:t>, ..., </a:t>
            </a:r>
            <a:r>
              <a:rPr lang="en-US" altLang="zh-CN" sz="2400" b="0" i="1" smtClean="0">
                <a:solidFill>
                  <a:srgbClr val="262626"/>
                </a:solidFill>
                <a:ea typeface="黑体" panose="02010609060101010101" pitchFamily="49" charset="-122"/>
              </a:rPr>
              <a:t>a'</a:t>
            </a:r>
            <a:r>
              <a:rPr lang="en-US" altLang="zh-CN" sz="2400" b="0" i="1" baseline="-25000" smtClean="0">
                <a:solidFill>
                  <a:srgbClr val="262626"/>
                </a:solidFill>
                <a:ea typeface="黑体" panose="02010609060101010101" pitchFamily="49" charset="-122"/>
              </a:rPr>
              <a:t>n </a:t>
            </a:r>
            <a:r>
              <a:rPr lang="en-US" altLang="zh-CN" sz="2400" b="0" smtClean="0">
                <a:solidFill>
                  <a:srgbClr val="262626"/>
                </a:solidFill>
                <a:ea typeface="黑体" panose="02010609060101010101" pitchFamily="49" charset="-122"/>
              </a:rPr>
              <a:t>of the input sequence such that</a:t>
            </a:r>
            <a:endParaRPr lang="en-US" altLang="zh-CN" sz="2400" b="0" smtClean="0">
              <a:solidFill>
                <a:srgbClr val="262626"/>
              </a:solidFill>
              <a:ea typeface="黑体" panose="02010609060101010101" pitchFamily="49" charset="-122"/>
            </a:endParaRPr>
          </a:p>
          <a:p>
            <a:pPr lvl="1" algn="ctr">
              <a:lnSpc>
                <a:spcPct val="90000"/>
              </a:lnSpc>
              <a:buFont typeface="Arial" panose="020B0604020202020204" pitchFamily="34" charset="0"/>
              <a:buNone/>
            </a:pPr>
            <a:r>
              <a:rPr lang="en-US" altLang="zh-CN" sz="2400" b="0" i="1" smtClean="0">
                <a:solidFill>
                  <a:srgbClr val="262626"/>
                </a:solidFill>
                <a:ea typeface="黑体" panose="02010609060101010101" pitchFamily="49" charset="-122"/>
              </a:rPr>
              <a:t>a'</a:t>
            </a:r>
            <a:r>
              <a:rPr lang="en-US" altLang="zh-CN" sz="2400" b="0" baseline="-25000" smtClean="0">
                <a:solidFill>
                  <a:srgbClr val="262626"/>
                </a:solidFill>
                <a:ea typeface="黑体" panose="02010609060101010101" pitchFamily="49" charset="-122"/>
              </a:rPr>
              <a:t>1</a:t>
            </a:r>
            <a:r>
              <a:rPr lang="en-US" altLang="zh-CN" sz="2400" b="0" smtClean="0">
                <a:solidFill>
                  <a:srgbClr val="262626"/>
                </a:solidFill>
                <a:ea typeface="黑体" panose="02010609060101010101" pitchFamily="49" charset="-122"/>
                <a:sym typeface="Symbol" panose="05050102010706020507" pitchFamily="18" charset="2"/>
              </a:rPr>
              <a:t></a:t>
            </a:r>
            <a:r>
              <a:rPr lang="en-US" altLang="zh-CN" sz="2400" b="0" smtClean="0">
                <a:solidFill>
                  <a:srgbClr val="262626"/>
                </a:solidFill>
                <a:ea typeface="黑体" panose="02010609060101010101" pitchFamily="49" charset="-122"/>
              </a:rPr>
              <a:t> </a:t>
            </a:r>
            <a:r>
              <a:rPr lang="en-US" altLang="zh-CN" sz="2400" b="0" i="1" smtClean="0">
                <a:solidFill>
                  <a:srgbClr val="262626"/>
                </a:solidFill>
                <a:ea typeface="黑体" panose="02010609060101010101" pitchFamily="49" charset="-122"/>
              </a:rPr>
              <a:t>a'</a:t>
            </a:r>
            <a:r>
              <a:rPr lang="en-US" altLang="zh-CN" sz="2400" b="0" baseline="-25000" smtClean="0">
                <a:solidFill>
                  <a:srgbClr val="262626"/>
                </a:solidFill>
                <a:ea typeface="黑体" panose="02010609060101010101" pitchFamily="49" charset="-122"/>
              </a:rPr>
              <a:t>2</a:t>
            </a:r>
            <a:r>
              <a:rPr lang="en-US" altLang="zh-CN" sz="2400" b="0" smtClean="0">
                <a:solidFill>
                  <a:srgbClr val="262626"/>
                </a:solidFill>
                <a:ea typeface="黑体" panose="02010609060101010101" pitchFamily="49" charset="-122"/>
                <a:sym typeface="Symbol" panose="05050102010706020507" pitchFamily="18" charset="2"/>
              </a:rPr>
              <a:t> </a:t>
            </a:r>
            <a:r>
              <a:rPr lang="en-US" altLang="zh-CN" sz="2400" b="0" smtClean="0">
                <a:solidFill>
                  <a:srgbClr val="262626"/>
                </a:solidFill>
                <a:ea typeface="黑体" panose="02010609060101010101" pitchFamily="49" charset="-122"/>
              </a:rPr>
              <a:t> ...</a:t>
            </a:r>
            <a:r>
              <a:rPr lang="en-US" altLang="zh-CN" sz="2400" b="0" smtClean="0">
                <a:solidFill>
                  <a:srgbClr val="262626"/>
                </a:solidFill>
                <a:ea typeface="黑体" panose="02010609060101010101" pitchFamily="49" charset="-122"/>
                <a:sym typeface="Symbol" panose="05050102010706020507" pitchFamily="18" charset="2"/>
              </a:rPr>
              <a:t> </a:t>
            </a:r>
            <a:r>
              <a:rPr lang="en-US" altLang="zh-CN" sz="2400" b="0" smtClean="0">
                <a:solidFill>
                  <a:srgbClr val="262626"/>
                </a:solidFill>
                <a:ea typeface="黑体" panose="02010609060101010101" pitchFamily="49" charset="-122"/>
              </a:rPr>
              <a:t> </a:t>
            </a:r>
            <a:r>
              <a:rPr lang="en-US" altLang="zh-CN" sz="2400" b="0" i="1" smtClean="0">
                <a:solidFill>
                  <a:srgbClr val="262626"/>
                </a:solidFill>
                <a:ea typeface="黑体" panose="02010609060101010101" pitchFamily="49" charset="-122"/>
              </a:rPr>
              <a:t>a'</a:t>
            </a:r>
            <a:r>
              <a:rPr lang="en-US" altLang="zh-CN" sz="2400" b="0" i="1" baseline="-25000" smtClean="0">
                <a:solidFill>
                  <a:srgbClr val="262626"/>
                </a:solidFill>
                <a:ea typeface="黑体" panose="02010609060101010101" pitchFamily="49" charset="-122"/>
              </a:rPr>
              <a:t>n</a:t>
            </a:r>
            <a:endParaRPr lang="en-US" altLang="zh-CN" sz="2400" b="0" smtClean="0">
              <a:solidFill>
                <a:srgbClr val="262626"/>
              </a:solidFill>
              <a:ea typeface="黑体" panose="02010609060101010101" pitchFamily="49" charset="-122"/>
            </a:endParaRPr>
          </a:p>
          <a:p>
            <a:pPr>
              <a:lnSpc>
                <a:spcPct val="90000"/>
              </a:lnSpc>
            </a:pPr>
            <a:r>
              <a:rPr lang="en-US" altLang="zh-CN" sz="2700" b="0" smtClean="0">
                <a:solidFill>
                  <a:srgbClr val="262626"/>
                </a:solidFill>
                <a:ea typeface="黑体" panose="02010609060101010101" pitchFamily="49" charset="-122"/>
              </a:rPr>
              <a:t>An </a:t>
            </a:r>
            <a:r>
              <a:rPr lang="en-US" altLang="zh-CN" sz="2700" b="0" smtClean="0">
                <a:solidFill>
                  <a:srgbClr val="FF0000"/>
                </a:solidFill>
                <a:ea typeface="黑体" panose="02010609060101010101" pitchFamily="49" charset="-122"/>
              </a:rPr>
              <a:t>instance</a:t>
            </a:r>
            <a:r>
              <a:rPr lang="en-US" altLang="zh-CN" sz="2700" b="0" smtClean="0">
                <a:solidFill>
                  <a:srgbClr val="262626"/>
                </a:solidFill>
                <a:ea typeface="黑体" panose="02010609060101010101" pitchFamily="49" charset="-122"/>
              </a:rPr>
              <a:t> of the sorting problem</a:t>
            </a:r>
            <a:endParaRPr lang="en-US" altLang="zh-CN" sz="2700" b="0" smtClean="0">
              <a:solidFill>
                <a:srgbClr val="262626"/>
              </a:solidFill>
              <a:ea typeface="黑体" panose="02010609060101010101" pitchFamily="49" charset="-122"/>
            </a:endParaRPr>
          </a:p>
          <a:p>
            <a:pPr lvl="1">
              <a:lnSpc>
                <a:spcPct val="90000"/>
              </a:lnSpc>
            </a:pPr>
            <a:r>
              <a:rPr lang="en-US" altLang="zh-CN" sz="2400" b="0" smtClean="0">
                <a:solidFill>
                  <a:srgbClr val="262626"/>
                </a:solidFill>
                <a:ea typeface="黑体" panose="02010609060101010101" pitchFamily="49" charset="-122"/>
              </a:rPr>
              <a:t>Input: 31, 41, 59, 26, 41, 58	or &lt;</a:t>
            </a:r>
            <a:r>
              <a:rPr lang="en-US" altLang="zh-CN" b="0" smtClean="0">
                <a:solidFill>
                  <a:schemeClr val="tx1"/>
                </a:solidFill>
                <a:latin typeface="Calibri" panose="020F0502020204030204" pitchFamily="34" charset="0"/>
                <a:ea typeface="宋体" panose="02010600030101010101" pitchFamily="2" charset="-122"/>
              </a:rPr>
              <a:t>8 2 4 9 3 6</a:t>
            </a:r>
            <a:r>
              <a:rPr lang="en-US" altLang="zh-CN" sz="2400" b="0" smtClean="0">
                <a:solidFill>
                  <a:srgbClr val="262626"/>
                </a:solidFill>
                <a:ea typeface="黑体" panose="02010609060101010101" pitchFamily="49" charset="-122"/>
              </a:rPr>
              <a:t>&gt;</a:t>
            </a:r>
            <a:endParaRPr lang="en-US" altLang="zh-CN" sz="2400" b="0" smtClean="0">
              <a:solidFill>
                <a:srgbClr val="262626"/>
              </a:solidFill>
              <a:ea typeface="黑体" panose="02010609060101010101" pitchFamily="49" charset="-122"/>
            </a:endParaRPr>
          </a:p>
          <a:p>
            <a:pPr lvl="1">
              <a:lnSpc>
                <a:spcPct val="90000"/>
              </a:lnSpc>
            </a:pPr>
            <a:r>
              <a:rPr lang="en-US" altLang="zh-CN" sz="2400" b="0" smtClean="0">
                <a:solidFill>
                  <a:srgbClr val="0000FF"/>
                </a:solidFill>
                <a:ea typeface="黑体" panose="02010609060101010101" pitchFamily="49" charset="-122"/>
              </a:rPr>
              <a:t>Output: 26, 31, 41, 41, 58, 59</a:t>
            </a:r>
            <a:endParaRPr lang="en-US" altLang="zh-CN" sz="2400" b="0" smtClean="0">
              <a:solidFill>
                <a:srgbClr val="0000FF"/>
              </a:solidFill>
              <a:ea typeface="黑体" panose="02010609060101010101" pitchFamily="49" charset="-122"/>
            </a:endParaRPr>
          </a:p>
          <a:p>
            <a:pPr>
              <a:lnSpc>
                <a:spcPct val="90000"/>
              </a:lnSpc>
            </a:pPr>
            <a:r>
              <a:rPr lang="en-US" altLang="zh-CN" sz="2700" b="0" smtClean="0">
                <a:solidFill>
                  <a:srgbClr val="262626"/>
                </a:solidFill>
                <a:ea typeface="黑体" panose="02010609060101010101" pitchFamily="49" charset="-122"/>
              </a:rPr>
              <a:t>Notation:</a:t>
            </a:r>
            <a:endParaRPr lang="en-US" altLang="zh-CN" sz="2700" b="0" smtClean="0">
              <a:solidFill>
                <a:srgbClr val="262626"/>
              </a:solidFill>
              <a:ea typeface="黑体" panose="02010609060101010101" pitchFamily="49" charset="-122"/>
            </a:endParaRPr>
          </a:p>
          <a:p>
            <a:pPr lvl="1">
              <a:lnSpc>
                <a:spcPct val="90000"/>
              </a:lnSpc>
            </a:pPr>
            <a:r>
              <a:rPr lang="en-US" altLang="zh-CN" sz="2400" b="0" smtClean="0">
                <a:solidFill>
                  <a:srgbClr val="262626"/>
                </a:solidFill>
                <a:ea typeface="黑体" panose="02010609060101010101" pitchFamily="49" charset="-122"/>
              </a:rPr>
              <a:t>Sorting is a fundamental operation in CS</a:t>
            </a:r>
            <a:endParaRPr lang="en-US" altLang="zh-CN" sz="2400" b="0" smtClean="0">
              <a:solidFill>
                <a:srgbClr val="262626"/>
              </a:solidFill>
              <a:ea typeface="黑体" panose="02010609060101010101" pitchFamily="49" charset="-122"/>
            </a:endParaRPr>
          </a:p>
          <a:p>
            <a:pPr lvl="1">
              <a:lnSpc>
                <a:spcPct val="90000"/>
              </a:lnSpc>
            </a:pPr>
            <a:r>
              <a:rPr lang="en-US" altLang="zh-CN" sz="2400" b="0" smtClean="0">
                <a:solidFill>
                  <a:srgbClr val="262626"/>
                </a:solidFill>
                <a:ea typeface="黑体" panose="02010609060101010101" pitchFamily="49" charset="-122"/>
              </a:rPr>
              <a:t>A large number of good sorting algorithms have been D&amp;R</a:t>
            </a:r>
            <a:endParaRPr lang="en-US" altLang="zh-CN" sz="2400" b="0" smtClean="0">
              <a:solidFill>
                <a:srgbClr val="262626"/>
              </a:solidFill>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36563" y="44450"/>
            <a:ext cx="8402637" cy="685800"/>
          </a:xfrm>
        </p:spPr>
        <p:txBody>
          <a:bodyPr/>
          <a:lstStyle/>
          <a:p>
            <a:r>
              <a:rPr lang="en-US" altLang="zh-CN" sz="4000" smtClean="0">
                <a:solidFill>
                  <a:schemeClr val="tx1"/>
                </a:solidFill>
              </a:rPr>
              <a:t>Algorithm description</a:t>
            </a:r>
            <a:endParaRPr lang="en-US" altLang="zh-CN" sz="4000" smtClean="0">
              <a:solidFill>
                <a:schemeClr val="tx1"/>
              </a:solidFill>
            </a:endParaRPr>
          </a:p>
        </p:txBody>
      </p:sp>
      <p:sp>
        <p:nvSpPr>
          <p:cNvPr id="22530" name="Rectangle 3"/>
          <p:cNvSpPr>
            <a:spLocks noGrp="1" noChangeArrowheads="1"/>
          </p:cNvSpPr>
          <p:nvPr>
            <p:ph type="body" idx="1"/>
          </p:nvPr>
        </p:nvSpPr>
        <p:spPr/>
        <p:txBody>
          <a:bodyPr/>
          <a:lstStyle/>
          <a:p>
            <a:pPr>
              <a:lnSpc>
                <a:spcPct val="80000"/>
              </a:lnSpc>
            </a:pPr>
            <a:r>
              <a:rPr lang="en-US" altLang="zh-CN" b="0" smtClean="0">
                <a:solidFill>
                  <a:srgbClr val="262626"/>
                </a:solidFill>
                <a:ea typeface="黑体" panose="02010609060101010101" pitchFamily="49" charset="-122"/>
              </a:rPr>
              <a:t>Specification</a:t>
            </a:r>
            <a:r>
              <a:rPr lang="en-US" altLang="zh-CN" b="0" smtClean="0">
                <a:solidFill>
                  <a:schemeClr val="tx1"/>
                </a:solidFill>
                <a:ea typeface="宋体" panose="02010600030101010101" pitchFamily="2" charset="-122"/>
              </a:rPr>
              <a:t>: </a:t>
            </a:r>
            <a:endParaRPr lang="en-US" altLang="zh-CN" b="0" smtClean="0">
              <a:solidFill>
                <a:schemeClr val="tx1"/>
              </a:solidFill>
              <a:ea typeface="宋体" panose="02010600030101010101" pitchFamily="2" charset="-122"/>
            </a:endParaRPr>
          </a:p>
          <a:p>
            <a:pPr lvl="1">
              <a:lnSpc>
                <a:spcPct val="90000"/>
              </a:lnSpc>
            </a:pPr>
            <a:r>
              <a:rPr lang="en-US" altLang="zh-CN" b="0" smtClean="0">
                <a:solidFill>
                  <a:srgbClr val="262626"/>
                </a:solidFill>
                <a:ea typeface="黑体" panose="02010609060101010101" pitchFamily="49" charset="-122"/>
              </a:rPr>
              <a:t>Natural language, computer program, hardware design</a:t>
            </a:r>
            <a:endParaRPr lang="en-US" altLang="zh-CN" b="0" smtClean="0">
              <a:solidFill>
                <a:srgbClr val="262626"/>
              </a:solidFill>
              <a:ea typeface="黑体" panose="02010609060101010101" pitchFamily="49" charset="-122"/>
            </a:endParaRPr>
          </a:p>
          <a:p>
            <a:pPr lvl="2">
              <a:lnSpc>
                <a:spcPct val="90000"/>
              </a:lnSpc>
            </a:pPr>
            <a:r>
              <a:rPr lang="en-US" altLang="zh-CN" b="0" smtClean="0">
                <a:solidFill>
                  <a:srgbClr val="262626"/>
                </a:solidFill>
                <a:ea typeface="黑体" panose="02010609060101010101" pitchFamily="49" charset="-122"/>
              </a:rPr>
              <a:t>An algorithm can be specified in English | Chinese, as a computer program, or even as a hardware design. </a:t>
            </a:r>
            <a:endParaRPr lang="en-US" altLang="zh-CN" sz="800" b="0" smtClean="0">
              <a:solidFill>
                <a:srgbClr val="262626"/>
              </a:solidFill>
              <a:ea typeface="黑体" panose="02010609060101010101" pitchFamily="49" charset="-122"/>
            </a:endParaRPr>
          </a:p>
          <a:p>
            <a:pPr>
              <a:lnSpc>
                <a:spcPct val="90000"/>
              </a:lnSpc>
            </a:pPr>
            <a:r>
              <a:rPr lang="en-US" altLang="zh-CN" b="0" smtClean="0">
                <a:solidFill>
                  <a:srgbClr val="262626"/>
                </a:solidFill>
                <a:ea typeface="黑体" panose="02010609060101010101" pitchFamily="49" charset="-122"/>
              </a:rPr>
              <a:t>Requirement</a:t>
            </a:r>
            <a:endParaRPr lang="en-US" altLang="zh-CN" b="0" smtClean="0">
              <a:solidFill>
                <a:srgbClr val="262626"/>
              </a:solidFill>
              <a:ea typeface="黑体" panose="02010609060101010101" pitchFamily="49" charset="-122"/>
            </a:endParaRPr>
          </a:p>
          <a:p>
            <a:pPr lvl="1">
              <a:lnSpc>
                <a:spcPct val="90000"/>
              </a:lnSpc>
            </a:pPr>
            <a:r>
              <a:rPr lang="en-US" altLang="zh-CN" b="0" smtClean="0">
                <a:solidFill>
                  <a:srgbClr val="262626"/>
                </a:solidFill>
                <a:ea typeface="黑体" panose="02010609060101010101" pitchFamily="49" charset="-122"/>
              </a:rPr>
              <a:t>Precise description </a:t>
            </a:r>
            <a:endParaRPr lang="en-US" altLang="zh-CN" b="0" smtClean="0">
              <a:solidFill>
                <a:srgbClr val="262626"/>
              </a:solidFill>
              <a:ea typeface="黑体" panose="02010609060101010101" pitchFamily="49" charset="-122"/>
            </a:endParaRPr>
          </a:p>
          <a:p>
            <a:pPr lvl="2">
              <a:lnSpc>
                <a:spcPct val="90000"/>
              </a:lnSpc>
            </a:pPr>
            <a:r>
              <a:rPr lang="en-US" altLang="zh-CN" b="0" smtClean="0">
                <a:solidFill>
                  <a:srgbClr val="262626"/>
                </a:solidFill>
                <a:ea typeface="黑体" panose="02010609060101010101" pitchFamily="49" charset="-122"/>
              </a:rPr>
              <a:t>The only requirement is that the specification must provide a </a:t>
            </a:r>
            <a:r>
              <a:rPr lang="en-US" altLang="zh-CN" b="0" smtClean="0">
                <a:solidFill>
                  <a:srgbClr val="FF0000"/>
                </a:solidFill>
                <a:ea typeface="黑体" panose="02010609060101010101" pitchFamily="49" charset="-122"/>
              </a:rPr>
              <a:t>precise description</a:t>
            </a:r>
            <a:r>
              <a:rPr lang="en-US" altLang="zh-CN" b="0" smtClean="0">
                <a:solidFill>
                  <a:srgbClr val="262626"/>
                </a:solidFill>
                <a:ea typeface="黑体" panose="02010609060101010101" pitchFamily="49" charset="-122"/>
              </a:rPr>
              <a:t> of the computational procedure to be followed. </a:t>
            </a:r>
            <a:endParaRPr lang="en-US" altLang="zh-CN" b="0" smtClean="0">
              <a:solidFill>
                <a:srgbClr val="262626"/>
              </a:solidFill>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36563" y="44450"/>
            <a:ext cx="8402637" cy="685800"/>
          </a:xfrm>
        </p:spPr>
        <p:txBody>
          <a:bodyPr/>
          <a:lstStyle/>
          <a:p>
            <a:r>
              <a:rPr lang="en-US" altLang="zh-CN" sz="4000" smtClean="0">
                <a:solidFill>
                  <a:schemeClr val="tx1"/>
                </a:solidFill>
              </a:rPr>
              <a:t>Correctness of algorithm</a:t>
            </a:r>
            <a:endParaRPr lang="en-US" altLang="zh-CN" sz="4000" smtClean="0">
              <a:solidFill>
                <a:schemeClr val="tx1"/>
              </a:solidFill>
            </a:endParaRPr>
          </a:p>
        </p:txBody>
      </p:sp>
      <p:sp>
        <p:nvSpPr>
          <p:cNvPr id="264195" name="Rectangle 3"/>
          <p:cNvSpPr>
            <a:spLocks noGrp="1" noChangeArrowheads="1"/>
          </p:cNvSpPr>
          <p:nvPr>
            <p:ph type="body" idx="1"/>
          </p:nvPr>
        </p:nvSpPr>
        <p:spPr/>
        <p:txBody>
          <a:bodyPr rtlCol="0">
            <a:normAutofit/>
          </a:bodyPr>
          <a:lstStyle/>
          <a:p>
            <a:pPr fontAlgn="auto">
              <a:lnSpc>
                <a:spcPct val="90000"/>
              </a:lnSpc>
              <a:spcAft>
                <a:spcPts val="0"/>
              </a:spcAft>
              <a:buFont typeface="Arial" panose="020B0604020202020204" pitchFamily="34" charset="0"/>
              <a:buChar char="•"/>
              <a:defRPr/>
            </a:pPr>
            <a:r>
              <a:rPr lang="en-US" altLang="zh-CN" b="0" dirty="0" smtClean="0">
                <a:solidFill>
                  <a:schemeClr val="tx1"/>
                </a:solidFill>
                <a:ea typeface="宋体" panose="02010600030101010101" pitchFamily="2" charset="-122"/>
              </a:rPr>
              <a:t>Correctness: </a:t>
            </a:r>
            <a:endParaRPr lang="en-US" altLang="zh-CN" b="0" dirty="0" smtClean="0">
              <a:solidFill>
                <a:schemeClr val="tx1"/>
              </a:solidFill>
              <a:ea typeface="宋体" panose="02010600030101010101" pitchFamily="2" charset="-122"/>
            </a:endParaRPr>
          </a:p>
          <a:p>
            <a:pPr lvl="1" fontAlgn="auto">
              <a:lnSpc>
                <a:spcPct val="90000"/>
              </a:lnSpc>
              <a:spcAft>
                <a:spcPts val="0"/>
              </a:spcAft>
              <a:buFont typeface="Arial" panose="020B0604020202020204" pitchFamily="34" charset="0"/>
              <a:buChar char="–"/>
              <a:defRPr/>
            </a:pPr>
            <a:r>
              <a:rPr lang="en-US" altLang="zh-CN" b="0" dirty="0" smtClean="0"/>
              <a:t>An </a:t>
            </a:r>
            <a:r>
              <a:rPr lang="en-US" altLang="zh-CN" b="0" dirty="0"/>
              <a:t>algorithm is said to be </a:t>
            </a:r>
            <a:r>
              <a:rPr lang="en-US" altLang="zh-CN" i="1" dirty="0"/>
              <a:t>correct </a:t>
            </a:r>
            <a:r>
              <a:rPr lang="en-US" altLang="zh-CN" b="0" dirty="0"/>
              <a:t>if, </a:t>
            </a:r>
            <a:r>
              <a:rPr lang="en-US" altLang="zh-CN" b="0" dirty="0">
                <a:solidFill>
                  <a:srgbClr val="0000FF"/>
                </a:solidFill>
              </a:rPr>
              <a:t>for every input instance</a:t>
            </a:r>
            <a:r>
              <a:rPr lang="en-US" altLang="zh-CN" b="0" dirty="0"/>
              <a:t>, it </a:t>
            </a:r>
            <a:r>
              <a:rPr lang="en-US" altLang="zh-CN" b="0" dirty="0">
                <a:solidFill>
                  <a:srgbClr val="FF0000"/>
                </a:solidFill>
              </a:rPr>
              <a:t>halts with the correct output</a:t>
            </a:r>
            <a:r>
              <a:rPr lang="en-US" altLang="zh-CN" b="0" dirty="0" smtClean="0"/>
              <a:t>.</a:t>
            </a:r>
            <a:endParaRPr lang="en-US" altLang="zh-CN" b="0" dirty="0" smtClean="0"/>
          </a:p>
          <a:p>
            <a:pPr fontAlgn="auto">
              <a:spcAft>
                <a:spcPts val="0"/>
              </a:spcAft>
              <a:buFont typeface="Arial" panose="020B0604020202020204" pitchFamily="34" charset="0"/>
              <a:buChar char="•"/>
              <a:defRPr/>
            </a:pPr>
            <a:r>
              <a:rPr lang="en-US" altLang="zh-CN" b="0" dirty="0" smtClean="0"/>
              <a:t>Incorrect algorithm</a:t>
            </a:r>
            <a:endParaRPr lang="en-US" altLang="zh-CN" b="0" dirty="0" smtClean="0"/>
          </a:p>
          <a:p>
            <a:pPr lvl="1" fontAlgn="auto">
              <a:spcAft>
                <a:spcPts val="0"/>
              </a:spcAft>
              <a:buFont typeface="Arial" panose="020B0604020202020204" pitchFamily="34" charset="0"/>
              <a:buChar char="–"/>
              <a:defRPr/>
            </a:pPr>
            <a:r>
              <a:rPr lang="en-US" altLang="zh-CN" b="0" dirty="0"/>
              <a:t>An incorrect algorithm might </a:t>
            </a:r>
            <a:r>
              <a:rPr lang="en-US" altLang="zh-CN" b="0" dirty="0">
                <a:solidFill>
                  <a:srgbClr val="FF0000"/>
                </a:solidFill>
              </a:rPr>
              <a:t>not halt at all </a:t>
            </a:r>
            <a:r>
              <a:rPr lang="en-US" altLang="zh-CN" b="0" dirty="0">
                <a:solidFill>
                  <a:srgbClr val="0000FF"/>
                </a:solidFill>
              </a:rPr>
              <a:t>on some input instances</a:t>
            </a:r>
            <a:r>
              <a:rPr lang="en-US" altLang="zh-CN" b="0" dirty="0"/>
              <a:t>, or it </a:t>
            </a:r>
            <a:r>
              <a:rPr lang="en-US" altLang="zh-CN" b="0" dirty="0">
                <a:solidFill>
                  <a:srgbClr val="FF0000"/>
                </a:solidFill>
              </a:rPr>
              <a:t>might halt</a:t>
            </a:r>
            <a:r>
              <a:rPr lang="en-US" altLang="zh-CN" b="0" dirty="0"/>
              <a:t> with an answer other than the desired one.</a:t>
            </a:r>
            <a:endParaRPr lang="en-US" altLang="zh-CN" b="0" dirty="0"/>
          </a:p>
          <a:p>
            <a:pPr lvl="1" fontAlgn="auto">
              <a:spcAft>
                <a:spcPts val="0"/>
              </a:spcAft>
              <a:buFont typeface="Arial" panose="020B0604020202020204" pitchFamily="34" charset="0"/>
              <a:buChar char="–"/>
              <a:defRPr/>
            </a:pPr>
            <a:r>
              <a:rPr lang="en-US" altLang="zh-CN" b="0" dirty="0" smtClean="0"/>
              <a:t>Incorrect </a:t>
            </a:r>
            <a:r>
              <a:rPr lang="en-US" altLang="zh-CN" b="0" dirty="0"/>
              <a:t>algorithms can sometimes be useful, if their error rate can be controlled. </a:t>
            </a:r>
            <a:endParaRPr lang="en-US" altLang="zh-CN" b="0" dirty="0" smtClean="0"/>
          </a:p>
          <a:p>
            <a:pPr lvl="1" fontAlgn="auto">
              <a:spcAft>
                <a:spcPts val="0"/>
              </a:spcAft>
              <a:buFont typeface="Arial" panose="020B0604020202020204" pitchFamily="34" charset="0"/>
              <a:buChar char="–"/>
              <a:defRPr/>
            </a:pPr>
            <a:endParaRPr lang="en-US" altLang="zh-CN" b="0" dirty="0" smtClean="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PowerPoint 2010 简介">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7006</Words>
  <Application>WPS 演示</Application>
  <PresentationFormat>全屏显示(4:3)</PresentationFormat>
  <Paragraphs>210</Paragraphs>
  <Slides>25</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宋体</vt:lpstr>
      <vt:lpstr>Wingdings</vt:lpstr>
      <vt:lpstr>Calibri</vt:lpstr>
      <vt:lpstr>Times New Roman</vt:lpstr>
      <vt:lpstr>黑体</vt:lpstr>
      <vt:lpstr>Georgia</vt:lpstr>
      <vt:lpstr>华文楷体</vt:lpstr>
      <vt:lpstr>Monotype Corsiva</vt:lpstr>
      <vt:lpstr>Symbol</vt:lpstr>
      <vt:lpstr>微软雅黑</vt:lpstr>
      <vt:lpstr>Wingdings</vt:lpstr>
      <vt:lpstr>PowerPoint 2010 简介</vt:lpstr>
      <vt:lpstr>Algorithm Design &amp; Analysis Introduction to Algorithm</vt:lpstr>
      <vt:lpstr>The Role of Algorithms in Computing</vt:lpstr>
      <vt:lpstr>1.1 What are algorithm</vt:lpstr>
      <vt:lpstr>PowerPoint 演示文稿</vt:lpstr>
      <vt:lpstr>Definition of algorithm</vt:lpstr>
      <vt:lpstr>Relationship: algorithm and problem</vt:lpstr>
      <vt:lpstr>Problem description: sorting problem</vt:lpstr>
      <vt:lpstr>Algorithm description</vt:lpstr>
      <vt:lpstr>Correctness of algorithm</vt:lpstr>
      <vt:lpstr>PowerPoint 演示文稿</vt:lpstr>
      <vt:lpstr>PowerPoint 演示文稿</vt:lpstr>
      <vt:lpstr>Resource usage</vt:lpstr>
      <vt:lpstr>1.2 Why is the study of algorithms w…?</vt:lpstr>
      <vt:lpstr>1.3 Algorithms as a technology</vt:lpstr>
      <vt:lpstr>1.3 Algorithms as a technology</vt:lpstr>
      <vt:lpstr>1.3 Algorithms as a technology</vt:lpstr>
      <vt:lpstr>1.3 Algorithms as a technology</vt:lpstr>
      <vt:lpstr>1.3 Algorithms as a technology</vt:lpstr>
      <vt:lpstr>Problem: Comparison of running times</vt:lpstr>
      <vt:lpstr>1.4 Textbook selected: What &amp; Why?</vt:lpstr>
      <vt:lpstr>1.5 Exercise &amp; Mark</vt:lpstr>
      <vt:lpstr>Exercises for Chapter 1</vt:lpstr>
      <vt:lpstr>Exercises for Chapter 1</vt:lpstr>
      <vt:lpstr>Exercises</vt:lpstr>
      <vt:lpstr>End of Chapter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Algorithms in Computing</dc:title>
  <dc:creator/>
  <cp:lastModifiedBy>min</cp:lastModifiedBy>
  <cp:revision>24</cp:revision>
  <dcterms:created xsi:type="dcterms:W3CDTF">2010-11-18T06:31:00Z</dcterms:created>
  <dcterms:modified xsi:type="dcterms:W3CDTF">2016-09-02T09:27:14Z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