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88"/>
  </p:notesMasterIdLst>
  <p:handoutMasterIdLst>
    <p:handoutMasterId r:id="rId89"/>
  </p:handoutMasterIdLst>
  <p:sldIdLst>
    <p:sldId id="582" r:id="rId3"/>
    <p:sldId id="583" r:id="rId4"/>
    <p:sldId id="696" r:id="rId5"/>
    <p:sldId id="691" r:id="rId6"/>
    <p:sldId id="692" r:id="rId7"/>
    <p:sldId id="693" r:id="rId8"/>
    <p:sldId id="694" r:id="rId9"/>
    <p:sldId id="642" r:id="rId10"/>
    <p:sldId id="643" r:id="rId11"/>
    <p:sldId id="644" r:id="rId12"/>
    <p:sldId id="645" r:id="rId13"/>
    <p:sldId id="695" r:id="rId14"/>
    <p:sldId id="646" r:id="rId15"/>
    <p:sldId id="647" r:id="rId16"/>
    <p:sldId id="648" r:id="rId17"/>
    <p:sldId id="649" r:id="rId18"/>
    <p:sldId id="650" r:id="rId19"/>
    <p:sldId id="651" r:id="rId20"/>
    <p:sldId id="722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719" r:id="rId34"/>
    <p:sldId id="72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0" r:id="rId52"/>
    <p:sldId id="681" r:id="rId53"/>
    <p:sldId id="682" r:id="rId54"/>
    <p:sldId id="683" r:id="rId55"/>
    <p:sldId id="684" r:id="rId56"/>
    <p:sldId id="685" r:id="rId57"/>
    <p:sldId id="697" r:id="rId58"/>
    <p:sldId id="698" r:id="rId59"/>
    <p:sldId id="686" r:id="rId60"/>
    <p:sldId id="687" r:id="rId61"/>
    <p:sldId id="688" r:id="rId62"/>
    <p:sldId id="689" r:id="rId63"/>
    <p:sldId id="690" r:id="rId64"/>
    <p:sldId id="717" r:id="rId65"/>
    <p:sldId id="720" r:id="rId66"/>
    <p:sldId id="724" r:id="rId67"/>
    <p:sldId id="716" r:id="rId68"/>
    <p:sldId id="699" r:id="rId69"/>
    <p:sldId id="700" r:id="rId70"/>
    <p:sldId id="701" r:id="rId71"/>
    <p:sldId id="702" r:id="rId72"/>
    <p:sldId id="703" r:id="rId73"/>
    <p:sldId id="704" r:id="rId74"/>
    <p:sldId id="705" r:id="rId75"/>
    <p:sldId id="706" r:id="rId76"/>
    <p:sldId id="707" r:id="rId77"/>
    <p:sldId id="708" r:id="rId78"/>
    <p:sldId id="709" r:id="rId79"/>
    <p:sldId id="710" r:id="rId80"/>
    <p:sldId id="711" r:id="rId81"/>
    <p:sldId id="712" r:id="rId82"/>
    <p:sldId id="713" r:id="rId83"/>
    <p:sldId id="714" r:id="rId84"/>
    <p:sldId id="715" r:id="rId85"/>
    <p:sldId id="721" r:id="rId86"/>
    <p:sldId id="425" r:id="rId8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317" autoAdjust="0"/>
  </p:normalViewPr>
  <p:slideViewPr>
    <p:cSldViewPr>
      <p:cViewPr varScale="1">
        <p:scale>
          <a:sx n="88" d="100"/>
          <a:sy n="88" d="100"/>
        </p:scale>
        <p:origin x="15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E461C8B-142F-4048-8D59-9F77555FE154}" type="datetimeFigureOut">
              <a:rPr lang="zh-CN" altLang="en-US"/>
              <a:pPr>
                <a:defRPr/>
              </a:pPr>
              <a:t>2015-11-15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EF6B1B4-0BC1-4FC1-8447-13342F9E1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7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3D67C6-63EE-409A-99B2-9C56630F6E59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FB93D6-F8B9-45C8-BA8F-FF74CA5E1B6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8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59015C-5FB3-462D-8BAF-B88EF31E923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altLang="zh-CN" smtClean="0"/>
          </a:p>
        </p:txBody>
      </p:sp>
    </p:spTree>
    <p:extLst>
      <p:ext uri="{BB962C8B-B14F-4D97-AF65-F5344CB8AC3E}">
        <p14:creationId xmlns:p14="http://schemas.microsoft.com/office/powerpoint/2010/main" val="202976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BFE321-96B0-4B41-8A18-E349743F67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altLang="zh-CN" smtClean="0"/>
          </a:p>
        </p:txBody>
      </p:sp>
    </p:spTree>
    <p:extLst>
      <p:ext uri="{BB962C8B-B14F-4D97-AF65-F5344CB8AC3E}">
        <p14:creationId xmlns:p14="http://schemas.microsoft.com/office/powerpoint/2010/main" val="12795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46A03B-90C3-41C0-B48F-33C7D75F5565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BE8479-8EE9-4FAB-862E-41D2012919C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17AE178-CFB3-46A7-98EE-60546D2D3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711C8B-CA11-44C5-B11E-4AA52352CF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B81C90-D943-45C9-A1A1-D61A1C40A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7A887A-BB8D-40D7-B136-201724708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79727A-F2E4-405C-AA14-058E059B9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6B1EC1-5FC1-4285-B588-B870B4933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913EC26-125D-4024-85AC-A6610E212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3FF4134-D76E-421D-9779-10B9FC15C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E023D3-3586-46DC-B5F2-67FFD140B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408377-6450-4338-992E-906FE4140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A681485-1C76-4E82-98E3-966EB41DFEC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AF707CA-0B08-4B98-B26F-0A3DCB44C239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15C03D5-9315-482A-B954-98DA02C05DF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95901-8269-4210-B493-3B7BA8D0EA68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4EF9-D466-4B6E-98F3-CE8172F5C8C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2365D-65BF-4271-8919-87834A02485A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152D5B-2697-484F-8CFE-A0943406821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1A9CB-94F5-4547-A16B-7E76E841E918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6F57D-6798-46D5-B542-9E00170A16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531728-3203-442B-A272-36010AA0DCE7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02867A-A68D-4953-A532-D79DE729031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AC5BEEF-AAF8-4CBE-AA15-FDDAE887B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F608DF-E6BE-404A-A500-BD9B6132F8B6}" type="datetimeFigureOut">
              <a:rPr lang="zh-CN" altLang="en-US"/>
              <a:pPr>
                <a:defRPr/>
              </a:pPr>
              <a:t>2015-11-15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776772-7AA5-4B79-A5AE-7B3E19EC1E0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358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BD7A92-FBA6-4BBF-93FC-C8880AC83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Adjacency Matrix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|</a:t>
            </a:r>
            <a:r>
              <a:rPr lang="en-US" altLang="zh-CN" sz="2800" i="1" dirty="0"/>
              <a:t>V</a:t>
            </a:r>
            <a:r>
              <a:rPr lang="en-US" altLang="zh-CN" sz="2800" dirty="0"/>
              <a:t>| </a:t>
            </a:r>
            <a:r>
              <a:rPr lang="en-US" altLang="zh-CN" sz="2800" dirty="0">
                <a:sym typeface="Symbol" pitchFamily="18" charset="2"/>
              </a:rPr>
              <a:t> |</a:t>
            </a:r>
            <a:r>
              <a:rPr lang="en-US" altLang="zh-CN" sz="2800" i="1" dirty="0">
                <a:sym typeface="Symbol" pitchFamily="18" charset="2"/>
              </a:rPr>
              <a:t>V</a:t>
            </a:r>
            <a:r>
              <a:rPr lang="en-US" altLang="zh-CN" sz="2800" dirty="0">
                <a:sym typeface="Symbol" pitchFamily="18" charset="2"/>
              </a:rPr>
              <a:t>| matrix </a:t>
            </a:r>
            <a:r>
              <a:rPr lang="en-US" altLang="zh-CN" sz="2800" i="1" dirty="0"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ym typeface="Symbol" pitchFamily="18" charset="2"/>
              </a:rPr>
              <a:t>Number vertices from 1 to |</a:t>
            </a:r>
            <a:r>
              <a:rPr lang="en-US" altLang="zh-CN" sz="2800" i="1" dirty="0">
                <a:sym typeface="Symbol" pitchFamily="18" charset="2"/>
              </a:rPr>
              <a:t>V</a:t>
            </a:r>
            <a:r>
              <a:rPr lang="en-US" altLang="zh-CN" sz="2800" dirty="0">
                <a:sym typeface="Symbol" pitchFamily="18" charset="2"/>
              </a:rPr>
              <a:t>|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>
                <a:sym typeface="Symbol" pitchFamily="18" charset="2"/>
              </a:rPr>
              <a:t>A</a:t>
            </a:r>
            <a:r>
              <a:rPr lang="en-US" altLang="zh-CN" sz="2800" dirty="0">
                <a:sym typeface="Symbol" pitchFamily="18" charset="2"/>
              </a:rPr>
              <a:t> is then given by:</a:t>
            </a:r>
            <a:endParaRPr lang="en-US" altLang="zh-CN" sz="2800" i="1" dirty="0">
              <a:sym typeface="Symbol" pitchFamily="18" charset="2"/>
            </a:endParaRPr>
          </a:p>
        </p:txBody>
      </p:sp>
      <p:graphicFrame>
        <p:nvGraphicFramePr>
          <p:cNvPr id="1070" name="Object 46"/>
          <p:cNvGraphicFramePr>
            <a:graphicFrameLocks noChangeAspect="1"/>
          </p:cNvGraphicFramePr>
          <p:nvPr/>
        </p:nvGraphicFramePr>
        <p:xfrm>
          <a:off x="4565650" y="2276475"/>
          <a:ext cx="360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3606800" imgH="838200" progId="Equation.3">
                  <p:embed/>
                </p:oleObj>
              </mc:Choice>
              <mc:Fallback>
                <p:oleObj name="Equation" r:id="rId3" imgW="3606800" imgH="8382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276475"/>
                        <a:ext cx="360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" name="Oval 5"/>
          <p:cNvSpPr>
            <a:spLocks noChangeArrowheads="1"/>
          </p:cNvSpPr>
          <p:nvPr/>
        </p:nvSpPr>
        <p:spPr bwMode="auto">
          <a:xfrm>
            <a:off x="973138" y="321786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74" name="Oval 6"/>
          <p:cNvSpPr>
            <a:spLocks noChangeArrowheads="1"/>
          </p:cNvSpPr>
          <p:nvPr/>
        </p:nvSpPr>
        <p:spPr bwMode="auto">
          <a:xfrm>
            <a:off x="1735138" y="413226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75" name="Oval 7"/>
          <p:cNvSpPr>
            <a:spLocks noChangeArrowheads="1"/>
          </p:cNvSpPr>
          <p:nvPr/>
        </p:nvSpPr>
        <p:spPr bwMode="auto">
          <a:xfrm>
            <a:off x="973138" y="413226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76" name="Oval 8"/>
          <p:cNvSpPr>
            <a:spLocks noChangeArrowheads="1"/>
          </p:cNvSpPr>
          <p:nvPr/>
        </p:nvSpPr>
        <p:spPr bwMode="auto">
          <a:xfrm>
            <a:off x="1735138" y="3217863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1077" name="AutoShape 9"/>
          <p:cNvCxnSpPr>
            <a:cxnSpLocks noChangeShapeType="1"/>
            <a:stCxn id="1073" idx="6"/>
            <a:endCxn id="1076" idx="2"/>
          </p:cNvCxnSpPr>
          <p:nvPr/>
        </p:nvCxnSpPr>
        <p:spPr bwMode="auto">
          <a:xfrm>
            <a:off x="1277938" y="3370263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78" name="AutoShape 10"/>
          <p:cNvCxnSpPr>
            <a:cxnSpLocks noChangeShapeType="1"/>
            <a:stCxn id="1076" idx="4"/>
            <a:endCxn id="1075" idx="7"/>
          </p:cNvCxnSpPr>
          <p:nvPr/>
        </p:nvCxnSpPr>
        <p:spPr bwMode="auto">
          <a:xfrm flipH="1">
            <a:off x="1233488" y="3522663"/>
            <a:ext cx="654050" cy="654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79" name="AutoShape 11"/>
          <p:cNvCxnSpPr>
            <a:cxnSpLocks noChangeShapeType="1"/>
            <a:stCxn id="1073" idx="4"/>
            <a:endCxn id="1075" idx="0"/>
          </p:cNvCxnSpPr>
          <p:nvPr/>
        </p:nvCxnSpPr>
        <p:spPr bwMode="auto">
          <a:xfrm>
            <a:off x="1125538" y="3522663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80" name="AutoShape 12"/>
          <p:cNvCxnSpPr>
            <a:cxnSpLocks noChangeShapeType="1"/>
            <a:stCxn id="1073" idx="5"/>
            <a:endCxn id="1074" idx="1"/>
          </p:cNvCxnSpPr>
          <p:nvPr/>
        </p:nvCxnSpPr>
        <p:spPr bwMode="auto">
          <a:xfrm>
            <a:off x="1233488" y="3478213"/>
            <a:ext cx="546100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81" name="AutoShape 13"/>
          <p:cNvCxnSpPr>
            <a:cxnSpLocks noChangeShapeType="1"/>
            <a:stCxn id="1075" idx="6"/>
            <a:endCxn id="1074" idx="2"/>
          </p:cNvCxnSpPr>
          <p:nvPr/>
        </p:nvCxnSpPr>
        <p:spPr bwMode="auto">
          <a:xfrm>
            <a:off x="1277938" y="4284663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082" name="Text Box 23"/>
          <p:cNvSpPr txBox="1">
            <a:spLocks noChangeArrowheads="1"/>
          </p:cNvSpPr>
          <p:nvPr/>
        </p:nvSpPr>
        <p:spPr bwMode="auto">
          <a:xfrm>
            <a:off x="788988" y="2965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3" name="Text Box 24"/>
          <p:cNvSpPr txBox="1">
            <a:spLocks noChangeArrowheads="1"/>
          </p:cNvSpPr>
          <p:nvPr/>
        </p:nvSpPr>
        <p:spPr bwMode="auto">
          <a:xfrm>
            <a:off x="1947863" y="3003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4" name="Text Box 25"/>
          <p:cNvSpPr txBox="1">
            <a:spLocks noChangeArrowheads="1"/>
          </p:cNvSpPr>
          <p:nvPr/>
        </p:nvSpPr>
        <p:spPr bwMode="auto">
          <a:xfrm>
            <a:off x="804863" y="4298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" name="Text Box 26"/>
          <p:cNvSpPr txBox="1">
            <a:spLocks noChangeArrowheads="1"/>
          </p:cNvSpPr>
          <p:nvPr/>
        </p:nvSpPr>
        <p:spPr bwMode="auto">
          <a:xfrm>
            <a:off x="1947863" y="4222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6" name="Text Box 31"/>
          <p:cNvSpPr txBox="1">
            <a:spLocks noChangeArrowheads="1"/>
          </p:cNvSpPr>
          <p:nvPr/>
        </p:nvSpPr>
        <p:spPr bwMode="auto">
          <a:xfrm>
            <a:off x="2786063" y="3079750"/>
            <a:ext cx="15176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  1   2   3   4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1  0   1   1   1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2  0   0   1   0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3  0   0   0   1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4  0   0   0   0</a:t>
            </a:r>
          </a:p>
        </p:txBody>
      </p:sp>
      <p:sp>
        <p:nvSpPr>
          <p:cNvPr id="1087" name="Line 32"/>
          <p:cNvSpPr>
            <a:spLocks noChangeShapeType="1"/>
          </p:cNvSpPr>
          <p:nvPr/>
        </p:nvSpPr>
        <p:spPr bwMode="auto">
          <a:xfrm>
            <a:off x="2878138" y="3446463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8" name="Line 33"/>
          <p:cNvSpPr>
            <a:spLocks noChangeShapeType="1"/>
          </p:cNvSpPr>
          <p:nvPr/>
        </p:nvSpPr>
        <p:spPr bwMode="auto">
          <a:xfrm>
            <a:off x="3030538" y="3217863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9" name="Group 38"/>
          <p:cNvGrpSpPr>
            <a:grpSpLocks/>
          </p:cNvGrpSpPr>
          <p:nvPr/>
        </p:nvGrpSpPr>
        <p:grpSpPr bwMode="auto">
          <a:xfrm>
            <a:off x="881063" y="4832350"/>
            <a:ext cx="3444875" cy="1692275"/>
            <a:chOff x="240" y="2928"/>
            <a:chExt cx="2170" cy="1066"/>
          </a:xfrm>
        </p:grpSpPr>
        <p:sp>
          <p:nvSpPr>
            <p:cNvPr id="1091" name="Oval 14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92" name="Oval 15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93" name="Oval 16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94" name="Oval 17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095" name="AutoShape 18"/>
            <p:cNvCxnSpPr>
              <a:cxnSpLocks noChangeShapeType="1"/>
              <a:stCxn id="1091" idx="6"/>
              <a:endCxn id="1094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1096" name="AutoShape 19"/>
            <p:cNvCxnSpPr>
              <a:cxnSpLocks noChangeShapeType="1"/>
              <a:stCxn id="1094" idx="4"/>
              <a:endCxn id="1093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1097" name="AutoShape 20"/>
            <p:cNvCxnSpPr>
              <a:cxnSpLocks noChangeShapeType="1"/>
              <a:stCxn id="1091" idx="4"/>
              <a:endCxn id="1093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1098" name="AutoShape 21"/>
            <p:cNvCxnSpPr>
              <a:cxnSpLocks noChangeShapeType="1"/>
              <a:stCxn id="1091" idx="5"/>
              <a:endCxn id="1092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1099" name="AutoShape 22"/>
            <p:cNvCxnSpPr>
              <a:cxnSpLocks noChangeShapeType="1"/>
              <a:stCxn id="1093" idx="6"/>
              <a:endCxn id="1092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sp>
          <p:nvSpPr>
            <p:cNvPr id="1100" name="Text Box 27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1" name="Text Box 28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02" name="Text Box 29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03" name="Text Box 30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04" name="Text Box 34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   1   2   3   4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1  0   1   1   1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2  1   0   1   0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3  1   1   0   1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4  1   0   1   0</a:t>
              </a:r>
            </a:p>
          </p:txBody>
        </p:sp>
        <p:sp>
          <p:nvSpPr>
            <p:cNvPr id="1105" name="Line 35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" name="Line 36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0" name="Text Box 37"/>
          <p:cNvSpPr txBox="1">
            <a:spLocks noChangeArrowheads="1"/>
          </p:cNvSpPr>
          <p:nvPr/>
        </p:nvSpPr>
        <p:spPr bwMode="auto">
          <a:xfrm>
            <a:off x="5132388" y="5407025"/>
            <a:ext cx="3760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A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 = 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A</a:t>
            </a:r>
            <a:r>
              <a:rPr lang="en-US" altLang="zh-CN" sz="2400" baseline="30000">
                <a:solidFill>
                  <a:srgbClr val="CC3300"/>
                </a:solidFill>
                <a:latin typeface="Times New Roman" pitchFamily="18" charset="0"/>
              </a:rPr>
              <a:t>T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 for undirected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Space and Time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CC3300"/>
                </a:solidFill>
              </a:rPr>
              <a:t>Space:</a:t>
            </a:r>
            <a:r>
              <a:rPr lang="en-US" altLang="zh-CN" i="1" smtClean="0">
                <a:solidFill>
                  <a:srgbClr val="262626"/>
                </a:solidFill>
              </a:rPr>
              <a:t> </a:t>
            </a:r>
            <a:r>
              <a:rPr lang="en-US" altLang="zh-CN" smtClean="0">
                <a:solidFill>
                  <a:srgbClr val="262626"/>
                </a:solidFill>
                <a:sym typeface="Symbol" pitchFamily="18" charset="2"/>
              </a:rPr>
              <a:t></a:t>
            </a:r>
            <a:r>
              <a:rPr lang="en-US" altLang="zh-CN" smtClean="0">
                <a:solidFill>
                  <a:srgbClr val="262626"/>
                </a:solidFill>
              </a:rPr>
              <a:t>(|</a:t>
            </a:r>
            <a:r>
              <a:rPr lang="en-US" altLang="zh-CN" i="1" smtClean="0">
                <a:solidFill>
                  <a:srgbClr val="262626"/>
                </a:solidFill>
              </a:rPr>
              <a:t>V|</a:t>
            </a:r>
            <a:r>
              <a:rPr lang="en-US" altLang="zh-CN" baseline="30000" smtClean="0">
                <a:solidFill>
                  <a:srgbClr val="262626"/>
                </a:solidFill>
              </a:rPr>
              <a:t>2</a:t>
            </a:r>
            <a:r>
              <a:rPr lang="en-US" altLang="zh-CN" smtClean="0">
                <a:solidFill>
                  <a:srgbClr val="262626"/>
                </a:solidFill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altLang="zh-CN" b="0" smtClean="0">
                <a:solidFill>
                  <a:srgbClr val="262626"/>
                </a:solidFill>
              </a:rPr>
              <a:t>Not memory efficient for large graphs.</a:t>
            </a:r>
          </a:p>
          <a:p>
            <a:pPr lvl="1">
              <a:spcBef>
                <a:spcPct val="0"/>
              </a:spcBef>
            </a:pPr>
            <a:endParaRPr lang="en-US" altLang="zh-CN" smtClean="0">
              <a:solidFill>
                <a:srgbClr val="262626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CC3300"/>
                </a:solidFill>
              </a:rPr>
              <a:t>Time:</a:t>
            </a:r>
            <a:r>
              <a:rPr lang="en-US" altLang="zh-CN" i="1" smtClean="0">
                <a:solidFill>
                  <a:srgbClr val="262626"/>
                </a:solidFill>
              </a:rPr>
              <a:t> </a:t>
            </a:r>
            <a:r>
              <a:rPr lang="en-US" altLang="zh-CN" smtClean="0">
                <a:solidFill>
                  <a:srgbClr val="262626"/>
                </a:solidFill>
              </a:rPr>
              <a:t>to list all vertices adjacent to </a:t>
            </a:r>
            <a:r>
              <a:rPr lang="en-US" altLang="zh-CN" i="1" smtClean="0">
                <a:solidFill>
                  <a:srgbClr val="262626"/>
                </a:solidFill>
              </a:rPr>
              <a:t>u</a:t>
            </a:r>
            <a:r>
              <a:rPr lang="en-US" altLang="zh-CN" smtClean="0">
                <a:solidFill>
                  <a:srgbClr val="262626"/>
                </a:solidFill>
              </a:rPr>
              <a:t>: </a:t>
            </a:r>
            <a:r>
              <a:rPr lang="en-US" altLang="zh-CN" smtClean="0">
                <a:solidFill>
                  <a:srgbClr val="262626"/>
                </a:solidFill>
                <a:sym typeface="Symbol" pitchFamily="18" charset="2"/>
              </a:rPr>
              <a:t></a:t>
            </a:r>
            <a:r>
              <a:rPr lang="en-US" altLang="zh-CN" smtClean="0">
                <a:solidFill>
                  <a:srgbClr val="262626"/>
                </a:solidFill>
              </a:rPr>
              <a:t>(|</a:t>
            </a:r>
            <a:r>
              <a:rPr lang="en-US" altLang="zh-CN" i="1" smtClean="0">
                <a:solidFill>
                  <a:srgbClr val="262626"/>
                </a:solidFill>
              </a:rPr>
              <a:t>V|</a:t>
            </a:r>
            <a:r>
              <a:rPr lang="en-US" altLang="zh-CN" smtClean="0">
                <a:solidFill>
                  <a:srgbClr val="262626"/>
                </a:solidFill>
              </a:rPr>
              <a:t>).</a:t>
            </a: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rgbClr val="262626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CC3300"/>
                </a:solidFill>
              </a:rPr>
              <a:t>Time:</a:t>
            </a:r>
            <a:r>
              <a:rPr lang="en-US" altLang="zh-CN" i="1" smtClean="0">
                <a:solidFill>
                  <a:srgbClr val="262626"/>
                </a:solidFill>
              </a:rPr>
              <a:t> </a:t>
            </a:r>
            <a:r>
              <a:rPr lang="en-US" altLang="zh-CN" smtClean="0">
                <a:solidFill>
                  <a:srgbClr val="262626"/>
                </a:solidFill>
              </a:rPr>
              <a:t>to determine if (</a:t>
            </a:r>
            <a:r>
              <a:rPr lang="en-US" altLang="zh-CN" i="1" smtClean="0">
                <a:solidFill>
                  <a:srgbClr val="262626"/>
                </a:solidFill>
              </a:rPr>
              <a:t>u, v</a:t>
            </a:r>
            <a:r>
              <a:rPr lang="en-US" altLang="zh-CN" smtClean="0">
                <a:solidFill>
                  <a:srgbClr val="262626"/>
                </a:solidFill>
              </a:rPr>
              <a:t>)</a:t>
            </a:r>
            <a:r>
              <a:rPr lang="en-US" altLang="zh-CN" i="1" smtClean="0">
                <a:solidFill>
                  <a:srgbClr val="262626"/>
                </a:solidFill>
              </a:rPr>
              <a:t> </a:t>
            </a:r>
            <a:r>
              <a:rPr lang="en-US" altLang="zh-CN" smtClean="0">
                <a:solidFill>
                  <a:srgbClr val="262626"/>
                </a:solidFill>
                <a:sym typeface="Symbol" pitchFamily="18" charset="2"/>
              </a:rPr>
              <a:t></a:t>
            </a:r>
            <a:r>
              <a:rPr lang="en-US" altLang="zh-CN" smtClean="0">
                <a:solidFill>
                  <a:srgbClr val="262626"/>
                </a:solidFill>
              </a:rPr>
              <a:t> </a:t>
            </a:r>
            <a:r>
              <a:rPr lang="en-US" altLang="zh-CN" i="1" smtClean="0">
                <a:solidFill>
                  <a:srgbClr val="262626"/>
                </a:solidFill>
              </a:rPr>
              <a:t>E</a:t>
            </a:r>
            <a:r>
              <a:rPr lang="en-US" altLang="zh-CN" smtClean="0">
                <a:solidFill>
                  <a:srgbClr val="262626"/>
                </a:solidFill>
              </a:rPr>
              <a:t>: </a:t>
            </a:r>
            <a:r>
              <a:rPr lang="en-US" altLang="zh-CN" smtClean="0">
                <a:solidFill>
                  <a:srgbClr val="262626"/>
                </a:solidFill>
                <a:sym typeface="Symbol" pitchFamily="18" charset="2"/>
              </a:rPr>
              <a:t></a:t>
            </a:r>
            <a:r>
              <a:rPr lang="en-US" altLang="zh-CN" smtClean="0">
                <a:solidFill>
                  <a:srgbClr val="262626"/>
                </a:solidFill>
              </a:rPr>
              <a:t>(1).</a:t>
            </a: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rgbClr val="262626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rgbClr val="262626"/>
                </a:solidFill>
              </a:rPr>
              <a:t>Can store weights for </a:t>
            </a:r>
            <a:r>
              <a:rPr lang="en-US" altLang="zh-CN" smtClean="0">
                <a:solidFill>
                  <a:srgbClr val="0066FF"/>
                </a:solidFill>
              </a:rPr>
              <a:t>weighted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smtClean="0">
                <a:solidFill>
                  <a:srgbClr val="000000"/>
                </a:solidFill>
              </a:rPr>
              <a:t>Graph-Searching Algorithms</a:t>
            </a:r>
            <a:br>
              <a:rPr lang="en-US" altLang="zh-CN" b="1" dirty="0" smtClean="0">
                <a:solidFill>
                  <a:srgbClr val="000000"/>
                </a:solidFill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</a:b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Standard</a:t>
            </a:r>
            <a:r>
              <a:rPr lang="en-US" altLang="zh-CN" dirty="0" smtClean="0"/>
              <a:t> </a:t>
            </a:r>
            <a:r>
              <a:rPr lang="en-US" altLang="zh-CN" dirty="0"/>
              <a:t>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Searching a graph</a:t>
            </a:r>
            <a:r>
              <a:rPr lang="en-US" altLang="zh-CN" sz="2800" dirty="0"/>
              <a:t>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b="0" dirty="0"/>
              <a:t>Systematically follow the edges of a graph </a:t>
            </a:r>
            <a:br>
              <a:rPr lang="en-US" altLang="zh-CN" sz="2400" b="0" dirty="0"/>
            </a:br>
            <a:r>
              <a:rPr lang="en-US" altLang="zh-CN" sz="2400" b="0" dirty="0"/>
              <a:t>to visit the vertices of the graph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discovering the structure of a graph</a:t>
            </a:r>
            <a:r>
              <a:rPr lang="en-US" altLang="zh-CN" sz="2800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Standard graph-searching algorithms.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/>
              <a:t>Breadth-first </a:t>
            </a:r>
            <a:r>
              <a:rPr lang="en-US" altLang="zh-CN" sz="2400" dirty="0"/>
              <a:t>Search </a:t>
            </a:r>
            <a:r>
              <a:rPr lang="en-US" altLang="zh-CN" sz="2400" dirty="0">
                <a:solidFill>
                  <a:schemeClr val="hlink"/>
                </a:solidFill>
              </a:rPr>
              <a:t>(BFS</a:t>
            </a:r>
            <a:r>
              <a:rPr lang="en-US" altLang="zh-CN" sz="2400" dirty="0" smtClean="0">
                <a:solidFill>
                  <a:schemeClr val="hlink"/>
                </a:solidFill>
              </a:rPr>
              <a:t>)</a:t>
            </a:r>
            <a:r>
              <a:rPr lang="en-US" altLang="zh-CN" sz="2400" dirty="0" smtClean="0"/>
              <a:t>.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Depth-first Search </a:t>
            </a:r>
            <a:r>
              <a:rPr lang="en-US" altLang="zh-CN" sz="2400" dirty="0">
                <a:solidFill>
                  <a:schemeClr val="hlink"/>
                </a:solidFill>
              </a:rPr>
              <a:t>(DFS)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Breadth-First </a:t>
            </a:r>
            <a:r>
              <a:rPr lang="en-US" altLang="zh-CN" dirty="0"/>
              <a:t>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Input:</a:t>
            </a:r>
            <a:r>
              <a:rPr lang="en-US" altLang="zh-CN" sz="2800" dirty="0"/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        - Graph </a:t>
            </a:r>
            <a:r>
              <a:rPr lang="en-US" altLang="zh-CN" sz="2800" i="1" dirty="0">
                <a:solidFill>
                  <a:schemeClr val="hlink"/>
                </a:solidFill>
              </a:rPr>
              <a:t>G </a:t>
            </a:r>
            <a:r>
              <a:rPr lang="en-US" altLang="zh-CN" sz="2800" dirty="0">
                <a:solidFill>
                  <a:schemeClr val="hlink"/>
                </a:solidFill>
              </a:rPr>
              <a:t>= (</a:t>
            </a:r>
            <a:r>
              <a:rPr lang="en-US" altLang="zh-CN" sz="2800" i="1" dirty="0">
                <a:solidFill>
                  <a:schemeClr val="hlink"/>
                </a:solidFill>
              </a:rPr>
              <a:t>V, E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en-US" altLang="zh-CN" sz="2800" dirty="0"/>
              <a:t>, either directed or undirected, </a:t>
            </a:r>
            <a:br>
              <a:rPr lang="en-US" altLang="zh-CN" sz="2800" dirty="0"/>
            </a:br>
            <a:r>
              <a:rPr lang="en-US" altLang="zh-CN" sz="2800" dirty="0"/>
              <a:t>     - </a:t>
            </a:r>
            <a:r>
              <a:rPr lang="en-US" altLang="zh-CN" sz="2800" i="1" dirty="0">
                <a:solidFill>
                  <a:schemeClr val="hlink"/>
                </a:solidFill>
              </a:rPr>
              <a:t>source vertex s </a:t>
            </a:r>
            <a:r>
              <a:rPr lang="en-US" altLang="zh-CN" sz="2800" dirty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2800" i="1" dirty="0">
                <a:solidFill>
                  <a:schemeClr val="hlink"/>
                </a:solidFill>
              </a:rPr>
              <a:t>V</a:t>
            </a:r>
            <a:r>
              <a:rPr lang="en-US" altLang="zh-CN" sz="2800" dirty="0"/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Output</a:t>
            </a:r>
            <a:r>
              <a:rPr lang="en-US" altLang="zh-CN" sz="2800" dirty="0" smtClean="0">
                <a:solidFill>
                  <a:srgbClr val="CC3300"/>
                </a:solidFill>
              </a:rPr>
              <a:t>:      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for all </a:t>
            </a:r>
            <a:r>
              <a:rPr lang="en-US" altLang="zh-CN" sz="2800" i="1" dirty="0"/>
              <a:t>v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 smtClean="0"/>
              <a:t>V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000099"/>
                </a:solidFill>
              </a:rPr>
              <a:t>d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en-US" altLang="zh-CN" i="1" dirty="0">
                <a:solidFill>
                  <a:srgbClr val="000099"/>
                </a:solidFill>
              </a:rPr>
              <a:t>v</a:t>
            </a:r>
            <a:r>
              <a:rPr lang="en-US" altLang="zh-CN" dirty="0">
                <a:solidFill>
                  <a:srgbClr val="000099"/>
                </a:solidFill>
              </a:rPr>
              <a:t>]</a:t>
            </a:r>
            <a:r>
              <a:rPr lang="en-US" altLang="zh-CN" sz="2400" dirty="0"/>
              <a:t> =  length of </a:t>
            </a:r>
            <a:r>
              <a:rPr lang="en-US" altLang="zh-CN" sz="2400" dirty="0">
                <a:solidFill>
                  <a:srgbClr val="7030A0"/>
                </a:solidFill>
              </a:rPr>
              <a:t>shortest path </a:t>
            </a:r>
            <a:r>
              <a:rPr lang="en-US" altLang="zh-CN" sz="2400" dirty="0"/>
              <a:t>from </a:t>
            </a:r>
            <a:r>
              <a:rPr lang="en-US" altLang="zh-CN" sz="2400" i="1" dirty="0"/>
              <a:t>s </a:t>
            </a:r>
            <a:r>
              <a:rPr lang="en-US" altLang="zh-CN" sz="2400" dirty="0"/>
              <a:t>to </a:t>
            </a:r>
            <a:r>
              <a:rPr lang="en-US" altLang="zh-CN" sz="2400" i="1" dirty="0" smtClean="0"/>
              <a:t>v</a:t>
            </a:r>
            <a:endParaRPr lang="en-US" altLang="zh-CN" sz="24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i="1" dirty="0"/>
              <a:t>                          </a:t>
            </a:r>
            <a:r>
              <a:rPr lang="en-US" altLang="zh-CN" sz="2400" b="0" i="1" dirty="0" smtClean="0"/>
              <a:t>(d</a:t>
            </a:r>
            <a:r>
              <a:rPr lang="en-US" altLang="zh-CN" sz="2400" b="0" dirty="0" smtClean="0"/>
              <a:t>[</a:t>
            </a:r>
            <a:r>
              <a:rPr lang="en-US" altLang="zh-CN" sz="2400" b="0" i="1" dirty="0" smtClean="0"/>
              <a:t>v</a:t>
            </a:r>
            <a:r>
              <a:rPr lang="en-US" altLang="zh-CN" sz="2400" b="0" dirty="0"/>
              <a:t>] = </a:t>
            </a:r>
            <a:r>
              <a:rPr lang="en-US" altLang="zh-CN" sz="2400" b="0" dirty="0">
                <a:sym typeface="Symbol" pitchFamily="18" charset="2"/>
              </a:rPr>
              <a:t> if </a:t>
            </a:r>
            <a:r>
              <a:rPr lang="en-US" altLang="zh-CN" sz="2400" b="0" i="1" dirty="0">
                <a:sym typeface="Symbol" pitchFamily="18" charset="2"/>
              </a:rPr>
              <a:t>v</a:t>
            </a:r>
            <a:r>
              <a:rPr lang="en-US" altLang="zh-CN" sz="2400" b="0" dirty="0">
                <a:sym typeface="Symbol" pitchFamily="18" charset="2"/>
              </a:rPr>
              <a:t> is not reachable from </a:t>
            </a:r>
            <a:r>
              <a:rPr lang="en-US" altLang="zh-CN" sz="2400" b="0" i="1" dirty="0" smtClean="0">
                <a:sym typeface="Symbol" pitchFamily="18" charset="2"/>
              </a:rPr>
              <a:t>s).</a:t>
            </a:r>
            <a:endParaRPr lang="en-US" altLang="zh-CN" sz="2400" b="0" i="1" dirty="0"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400" dirty="0"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000099"/>
                </a:solidFill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en-US" altLang="zh-CN" i="1" dirty="0">
                <a:solidFill>
                  <a:srgbClr val="000099"/>
                </a:solidFill>
              </a:rPr>
              <a:t>v</a:t>
            </a:r>
            <a:r>
              <a:rPr lang="en-US" altLang="zh-CN" dirty="0">
                <a:solidFill>
                  <a:srgbClr val="000099"/>
                </a:solidFill>
              </a:rPr>
              <a:t>]</a:t>
            </a:r>
            <a:r>
              <a:rPr lang="en-US" altLang="zh-CN" sz="2400" dirty="0"/>
              <a:t> = </a:t>
            </a:r>
            <a:r>
              <a:rPr lang="en-US" altLang="zh-CN" sz="2400" i="1" dirty="0"/>
              <a:t>u  </a:t>
            </a:r>
            <a:r>
              <a:rPr lang="en-US" altLang="zh-CN" sz="2400" dirty="0" smtClean="0"/>
              <a:t>if (</a:t>
            </a:r>
            <a:r>
              <a:rPr lang="en-US" altLang="zh-CN" sz="2400" i="1" dirty="0" smtClean="0"/>
              <a:t>u</a:t>
            </a:r>
            <a:r>
              <a:rPr lang="en-US" altLang="zh-CN" sz="2400" i="1" dirty="0"/>
              <a:t>, v</a:t>
            </a:r>
            <a:r>
              <a:rPr lang="en-US" altLang="zh-CN" sz="2400" dirty="0"/>
              <a:t>)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last edge on shortest path </a:t>
            </a:r>
            <a:r>
              <a:rPr lang="en-US" altLang="zh-CN" sz="2400" i="1" dirty="0"/>
              <a:t>s      v</a:t>
            </a:r>
            <a:r>
              <a:rPr lang="en-US" altLang="zh-CN" sz="2400" dirty="0"/>
              <a:t>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/>
              <a:t>u</a:t>
            </a:r>
            <a:r>
              <a:rPr lang="en-US" altLang="zh-CN" dirty="0"/>
              <a:t> is </a:t>
            </a:r>
            <a:r>
              <a:rPr lang="en-US" altLang="zh-CN" i="1" dirty="0"/>
              <a:t>v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CC3300"/>
                </a:solidFill>
              </a:rPr>
              <a:t>predecessor</a:t>
            </a:r>
            <a:r>
              <a:rPr lang="en-US" altLang="zh-CN" dirty="0"/>
              <a:t>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000099"/>
                </a:solidFill>
              </a:rPr>
              <a:t>breadth-first tree</a:t>
            </a:r>
            <a:r>
              <a:rPr lang="en-US" altLang="zh-CN" dirty="0"/>
              <a:t> </a:t>
            </a:r>
            <a:r>
              <a:rPr lang="en-US" altLang="zh-CN" sz="2400" dirty="0"/>
              <a:t>= a tree with root </a:t>
            </a:r>
            <a:r>
              <a:rPr lang="en-US" altLang="zh-CN" sz="2400" i="1" dirty="0">
                <a:solidFill>
                  <a:srgbClr val="0066FF"/>
                </a:solidFill>
              </a:rPr>
              <a:t>s</a:t>
            </a:r>
            <a:r>
              <a:rPr lang="en-US" altLang="zh-CN" sz="2400" dirty="0"/>
              <a:t> that contains all reachable vertices.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i="1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4" name="Freeform 16"/>
          <p:cNvSpPr>
            <a:spLocks/>
          </p:cNvSpPr>
          <p:nvPr/>
        </p:nvSpPr>
        <p:spPr bwMode="auto">
          <a:xfrm>
            <a:off x="7294563" y="4600575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Definitions on BSF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9999"/>
                </a:solidFill>
              </a:rPr>
              <a:t>Path</a:t>
            </a:r>
            <a:r>
              <a:rPr lang="en-US" altLang="zh-CN" dirty="0">
                <a:solidFill>
                  <a:srgbClr val="000000"/>
                </a:solidFill>
              </a:rPr>
              <a:t> between vertices 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       vertices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 …, </a:t>
            </a:r>
            <a:r>
              <a:rPr lang="en-US" altLang="zh-CN" i="1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) such that 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                        </a:t>
            </a:r>
            <a:r>
              <a:rPr lang="en-US" altLang="zh-CN" i="1" dirty="0" smtClean="0">
                <a:solidFill>
                  <a:srgbClr val="000000"/>
                </a:solidFill>
              </a:rPr>
              <a:t>u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i="1" dirty="0" smtClean="0">
                <a:solidFill>
                  <a:srgbClr val="00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 =</a:t>
            </a:r>
            <a:r>
              <a:rPr lang="en-US" altLang="zh-CN" i="1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                       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</a:rPr>
              <a:t>i+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, for all 1 </a:t>
            </a:r>
            <a:r>
              <a:rPr lang="en-US" altLang="zh-CN" i="1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-1.</a:t>
            </a: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Length of the path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: Number of  edges in the path.</a:t>
            </a: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Path is </a:t>
            </a: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simple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if no vertex is repeated.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altLang="en-US" dirty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Principle of Breadth-First </a:t>
            </a:r>
            <a:r>
              <a:rPr lang="en-US" altLang="zh-CN" dirty="0"/>
              <a:t>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Expands the frontier between discovered and undiscovered vertices </a:t>
            </a:r>
            <a:r>
              <a:rPr lang="en-US" altLang="zh-CN" dirty="0">
                <a:solidFill>
                  <a:srgbClr val="0000FF"/>
                </a:solidFill>
              </a:rPr>
              <a:t>uniformly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across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0066FF"/>
                </a:solidFill>
              </a:rPr>
              <a:t>breadth </a:t>
            </a:r>
            <a:r>
              <a:rPr lang="en-US" altLang="zh-CN" dirty="0"/>
              <a:t>of the frontier.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 vertex is </a:t>
            </a:r>
            <a:r>
              <a:rPr lang="en-US" altLang="zh-CN" dirty="0">
                <a:solidFill>
                  <a:schemeClr val="hlink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discovered</a:t>
            </a:r>
            <a:r>
              <a:rPr lang="en-US" altLang="zh-CN" dirty="0">
                <a:solidFill>
                  <a:schemeClr val="hlink"/>
                </a:solidFill>
              </a:rPr>
              <a:t>”</a:t>
            </a:r>
            <a:r>
              <a:rPr lang="en-US" altLang="zh-CN" dirty="0"/>
              <a:t> the first time it is encountered during the search.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 vertex is </a:t>
            </a:r>
            <a:r>
              <a:rPr lang="en-US" altLang="zh-CN" dirty="0">
                <a:solidFill>
                  <a:schemeClr val="hlink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finished</a:t>
            </a:r>
            <a:r>
              <a:rPr lang="en-US" altLang="zh-CN" dirty="0">
                <a:solidFill>
                  <a:schemeClr val="hlink"/>
                </a:solidFill>
              </a:rPr>
              <a:t>”</a:t>
            </a:r>
            <a:r>
              <a:rPr lang="en-US" altLang="zh-CN" dirty="0"/>
              <a:t> if all vertices adjacent to it have been discovered.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BFS for Shortest Paths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2051050" y="24558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2211388" y="23256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Finished</a:t>
            </a:r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2051050" y="20653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2228850" y="18938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B2B2B2"/>
                </a:solidFill>
                <a:latin typeface="Times New Roman" pitchFamily="18" charset="0"/>
              </a:rPr>
              <a:t>Discovered</a:t>
            </a:r>
          </a:p>
        </p:txBody>
      </p:sp>
      <p:grpSp>
        <p:nvGrpSpPr>
          <p:cNvPr id="14346" name="Group 100"/>
          <p:cNvGrpSpPr>
            <a:grpSpLocks/>
          </p:cNvGrpSpPr>
          <p:nvPr/>
        </p:nvGrpSpPr>
        <p:grpSpPr bwMode="auto">
          <a:xfrm>
            <a:off x="804863" y="3786188"/>
            <a:ext cx="2185987" cy="2560637"/>
            <a:chOff x="451" y="1616"/>
            <a:chExt cx="1377" cy="1613"/>
          </a:xfrm>
        </p:grpSpPr>
        <p:sp>
          <p:nvSpPr>
            <p:cNvPr id="44176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77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78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79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80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81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82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3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4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5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6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7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8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9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0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1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2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3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4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5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6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7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8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9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00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01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2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3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4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5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6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7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8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9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10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11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12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13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214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215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216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217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275013" y="3486150"/>
            <a:ext cx="2398712" cy="2895600"/>
            <a:chOff x="2063" y="1392"/>
            <a:chExt cx="1511" cy="1824"/>
          </a:xfrm>
        </p:grpSpPr>
        <p:sp>
          <p:nvSpPr>
            <p:cNvPr id="44130" name="Oval 54"/>
            <p:cNvSpPr>
              <a:spLocks noChangeArrowheads="1"/>
            </p:cNvSpPr>
            <p:nvPr/>
          </p:nvSpPr>
          <p:spPr bwMode="auto">
            <a:xfrm>
              <a:off x="2658" y="201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1" name="Oval 55"/>
            <p:cNvSpPr>
              <a:spLocks noChangeArrowheads="1"/>
            </p:cNvSpPr>
            <p:nvPr/>
          </p:nvSpPr>
          <p:spPr bwMode="auto">
            <a:xfrm>
              <a:off x="2646" y="234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2" name="Oval 56"/>
            <p:cNvSpPr>
              <a:spLocks noChangeArrowheads="1"/>
            </p:cNvSpPr>
            <p:nvPr/>
          </p:nvSpPr>
          <p:spPr bwMode="auto">
            <a:xfrm>
              <a:off x="3012" y="312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3" name="Line 57"/>
            <p:cNvSpPr>
              <a:spLocks noChangeShapeType="1"/>
            </p:cNvSpPr>
            <p:nvPr/>
          </p:nvSpPr>
          <p:spPr bwMode="auto">
            <a:xfrm flipV="1">
              <a:off x="2482" y="2437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4" name="Line 58"/>
            <p:cNvSpPr>
              <a:spLocks noChangeShapeType="1"/>
            </p:cNvSpPr>
            <p:nvPr/>
          </p:nvSpPr>
          <p:spPr bwMode="auto">
            <a:xfrm>
              <a:off x="2693" y="209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" name="Line 59"/>
            <p:cNvSpPr>
              <a:spLocks noChangeShapeType="1"/>
            </p:cNvSpPr>
            <p:nvPr/>
          </p:nvSpPr>
          <p:spPr bwMode="auto">
            <a:xfrm>
              <a:off x="2744" y="2437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6" name="Line 60"/>
            <p:cNvSpPr>
              <a:spLocks noChangeShapeType="1"/>
            </p:cNvSpPr>
            <p:nvPr/>
          </p:nvSpPr>
          <p:spPr bwMode="auto">
            <a:xfrm>
              <a:off x="2474" y="2700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7" name="Line 61"/>
            <p:cNvSpPr>
              <a:spLocks noChangeShapeType="1"/>
            </p:cNvSpPr>
            <p:nvPr/>
          </p:nvSpPr>
          <p:spPr bwMode="auto">
            <a:xfrm flipH="1">
              <a:off x="2765" y="2619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8" name="Line 62"/>
            <p:cNvSpPr>
              <a:spLocks noChangeShapeType="1"/>
            </p:cNvSpPr>
            <p:nvPr/>
          </p:nvSpPr>
          <p:spPr bwMode="auto">
            <a:xfrm>
              <a:off x="2729" y="205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9" name="Line 63"/>
            <p:cNvSpPr>
              <a:spLocks noChangeShapeType="1"/>
            </p:cNvSpPr>
            <p:nvPr/>
          </p:nvSpPr>
          <p:spPr bwMode="auto">
            <a:xfrm flipH="1">
              <a:off x="2991" y="2117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0" name="Oval 64"/>
            <p:cNvSpPr>
              <a:spLocks noChangeArrowheads="1"/>
            </p:cNvSpPr>
            <p:nvPr/>
          </p:nvSpPr>
          <p:spPr bwMode="auto">
            <a:xfrm>
              <a:off x="3486" y="22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1" name="Line 65"/>
            <p:cNvSpPr>
              <a:spLocks noChangeShapeType="1"/>
            </p:cNvSpPr>
            <p:nvPr/>
          </p:nvSpPr>
          <p:spPr bwMode="auto">
            <a:xfrm>
              <a:off x="3151" y="2074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2" name="Line 66"/>
            <p:cNvSpPr>
              <a:spLocks noChangeShapeType="1"/>
            </p:cNvSpPr>
            <p:nvPr/>
          </p:nvSpPr>
          <p:spPr bwMode="auto">
            <a:xfrm>
              <a:off x="3013" y="2597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3" name="Line 67"/>
            <p:cNvSpPr>
              <a:spLocks noChangeShapeType="1"/>
            </p:cNvSpPr>
            <p:nvPr/>
          </p:nvSpPr>
          <p:spPr bwMode="auto">
            <a:xfrm flipV="1">
              <a:off x="3325" y="2328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4" name="Line 68"/>
            <p:cNvSpPr>
              <a:spLocks noChangeShapeType="1"/>
            </p:cNvSpPr>
            <p:nvPr/>
          </p:nvSpPr>
          <p:spPr bwMode="auto">
            <a:xfrm>
              <a:off x="2773" y="2939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5" name="Line 69"/>
            <p:cNvSpPr>
              <a:spLocks noChangeShapeType="1"/>
            </p:cNvSpPr>
            <p:nvPr/>
          </p:nvSpPr>
          <p:spPr bwMode="auto">
            <a:xfrm flipH="1">
              <a:off x="3085" y="2808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6" name="Oval 70"/>
            <p:cNvSpPr>
              <a:spLocks noChangeArrowheads="1"/>
            </p:cNvSpPr>
            <p:nvPr/>
          </p:nvSpPr>
          <p:spPr bwMode="auto">
            <a:xfrm>
              <a:off x="2955" y="254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7" name="Oval 71"/>
            <p:cNvSpPr>
              <a:spLocks noChangeArrowheads="1"/>
            </p:cNvSpPr>
            <p:nvPr/>
          </p:nvSpPr>
          <p:spPr bwMode="auto">
            <a:xfrm>
              <a:off x="2250" y="162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8" name="Oval 72"/>
            <p:cNvSpPr>
              <a:spLocks noChangeArrowheads="1"/>
            </p:cNvSpPr>
            <p:nvPr/>
          </p:nvSpPr>
          <p:spPr bwMode="auto">
            <a:xfrm>
              <a:off x="3050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9" name="Line 73"/>
            <p:cNvSpPr>
              <a:spLocks noChangeShapeType="1"/>
            </p:cNvSpPr>
            <p:nvPr/>
          </p:nvSpPr>
          <p:spPr bwMode="auto">
            <a:xfrm>
              <a:off x="2695" y="172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0" name="Line 74"/>
            <p:cNvSpPr>
              <a:spLocks noChangeShapeType="1"/>
            </p:cNvSpPr>
            <p:nvPr/>
          </p:nvSpPr>
          <p:spPr bwMode="auto">
            <a:xfrm>
              <a:off x="2738" y="166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1" name="Line 75"/>
            <p:cNvSpPr>
              <a:spLocks noChangeShapeType="1"/>
            </p:cNvSpPr>
            <p:nvPr/>
          </p:nvSpPr>
          <p:spPr bwMode="auto">
            <a:xfrm>
              <a:off x="2302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2" name="Line 76"/>
            <p:cNvSpPr>
              <a:spLocks noChangeShapeType="1"/>
            </p:cNvSpPr>
            <p:nvPr/>
          </p:nvSpPr>
          <p:spPr bwMode="auto">
            <a:xfrm>
              <a:off x="2366" y="2068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3" name="Line 77"/>
            <p:cNvSpPr>
              <a:spLocks noChangeShapeType="1"/>
            </p:cNvSpPr>
            <p:nvPr/>
          </p:nvSpPr>
          <p:spPr bwMode="auto">
            <a:xfrm>
              <a:off x="2325" y="1670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4" name="Line 78"/>
            <p:cNvSpPr>
              <a:spLocks noChangeShapeType="1"/>
            </p:cNvSpPr>
            <p:nvPr/>
          </p:nvSpPr>
          <p:spPr bwMode="auto">
            <a:xfrm>
              <a:off x="3082" y="1735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5" name="Line 79"/>
            <p:cNvSpPr>
              <a:spLocks noChangeShapeType="1"/>
            </p:cNvSpPr>
            <p:nvPr/>
          </p:nvSpPr>
          <p:spPr bwMode="auto">
            <a:xfrm>
              <a:off x="2309" y="2097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6" name="Line 80"/>
            <p:cNvSpPr>
              <a:spLocks noChangeShapeType="1"/>
            </p:cNvSpPr>
            <p:nvPr/>
          </p:nvSpPr>
          <p:spPr bwMode="auto">
            <a:xfrm>
              <a:off x="2315" y="2430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7" name="Oval 81"/>
            <p:cNvSpPr>
              <a:spLocks noChangeArrowheads="1"/>
            </p:cNvSpPr>
            <p:nvPr/>
          </p:nvSpPr>
          <p:spPr bwMode="auto">
            <a:xfrm>
              <a:off x="2197" y="288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58" name="Line 82"/>
            <p:cNvSpPr>
              <a:spLocks noChangeShapeType="1"/>
            </p:cNvSpPr>
            <p:nvPr/>
          </p:nvSpPr>
          <p:spPr bwMode="auto">
            <a:xfrm flipH="1">
              <a:off x="2235" y="2430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9" name="Line 83"/>
            <p:cNvSpPr>
              <a:spLocks noChangeShapeType="1"/>
            </p:cNvSpPr>
            <p:nvPr/>
          </p:nvSpPr>
          <p:spPr bwMode="auto">
            <a:xfrm flipV="1">
              <a:off x="2278" y="2917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0" name="Text Box 84"/>
            <p:cNvSpPr txBox="1">
              <a:spLocks noChangeArrowheads="1"/>
            </p:cNvSpPr>
            <p:nvPr/>
          </p:nvSpPr>
          <p:spPr bwMode="auto">
            <a:xfrm>
              <a:off x="2683" y="2200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1" name="Oval 85"/>
            <p:cNvSpPr>
              <a:spLocks noChangeArrowheads="1"/>
            </p:cNvSpPr>
            <p:nvPr/>
          </p:nvSpPr>
          <p:spPr bwMode="auto">
            <a:xfrm>
              <a:off x="2398" y="262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2" name="Oval 86"/>
            <p:cNvSpPr>
              <a:spLocks noChangeArrowheads="1"/>
            </p:cNvSpPr>
            <p:nvPr/>
          </p:nvSpPr>
          <p:spPr bwMode="auto">
            <a:xfrm>
              <a:off x="2959" y="2536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3" name="Oval 87"/>
            <p:cNvSpPr>
              <a:spLocks noChangeArrowheads="1"/>
            </p:cNvSpPr>
            <p:nvPr/>
          </p:nvSpPr>
          <p:spPr bwMode="auto">
            <a:xfrm>
              <a:off x="2654" y="20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4" name="Oval 88"/>
            <p:cNvSpPr>
              <a:spLocks noChangeArrowheads="1"/>
            </p:cNvSpPr>
            <p:nvPr/>
          </p:nvSpPr>
          <p:spPr bwMode="auto">
            <a:xfrm>
              <a:off x="2261" y="232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5" name="Oval 89"/>
            <p:cNvSpPr>
              <a:spLocks noChangeArrowheads="1"/>
            </p:cNvSpPr>
            <p:nvPr/>
          </p:nvSpPr>
          <p:spPr bwMode="auto">
            <a:xfrm>
              <a:off x="2248" y="201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6" name="Oval 90"/>
            <p:cNvSpPr>
              <a:spLocks noChangeArrowheads="1"/>
            </p:cNvSpPr>
            <p:nvPr/>
          </p:nvSpPr>
          <p:spPr bwMode="auto">
            <a:xfrm>
              <a:off x="2642" y="16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7" name="Oval 91"/>
            <p:cNvSpPr>
              <a:spLocks noChangeArrowheads="1"/>
            </p:cNvSpPr>
            <p:nvPr/>
          </p:nvSpPr>
          <p:spPr bwMode="auto">
            <a:xfrm>
              <a:off x="3036" y="2002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8" name="Oval 92"/>
            <p:cNvSpPr>
              <a:spLocks noChangeArrowheads="1"/>
            </p:cNvSpPr>
            <p:nvPr/>
          </p:nvSpPr>
          <p:spPr bwMode="auto">
            <a:xfrm>
              <a:off x="3263" y="269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9" name="Oval 93"/>
            <p:cNvSpPr>
              <a:spLocks noChangeArrowheads="1"/>
            </p:cNvSpPr>
            <p:nvPr/>
          </p:nvSpPr>
          <p:spPr bwMode="auto">
            <a:xfrm>
              <a:off x="2697" y="287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70" name="Text Box 94"/>
            <p:cNvSpPr txBox="1">
              <a:spLocks noChangeArrowheads="1"/>
            </p:cNvSpPr>
            <p:nvPr/>
          </p:nvSpPr>
          <p:spPr bwMode="auto">
            <a:xfrm>
              <a:off x="2091" y="22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1" name="Text Box 95"/>
            <p:cNvSpPr txBox="1">
              <a:spLocks noChangeArrowheads="1"/>
            </p:cNvSpPr>
            <p:nvPr/>
          </p:nvSpPr>
          <p:spPr bwMode="auto">
            <a:xfrm>
              <a:off x="2063" y="1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2" name="Text Box 96"/>
            <p:cNvSpPr txBox="1">
              <a:spLocks noChangeArrowheads="1"/>
            </p:cNvSpPr>
            <p:nvPr/>
          </p:nvSpPr>
          <p:spPr bwMode="auto">
            <a:xfrm>
              <a:off x="2660" y="1392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3" name="Text Box 97"/>
            <p:cNvSpPr txBox="1">
              <a:spLocks noChangeArrowheads="1"/>
            </p:cNvSpPr>
            <p:nvPr/>
          </p:nvSpPr>
          <p:spPr bwMode="auto">
            <a:xfrm>
              <a:off x="3076" y="1794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4" name="Text Box 98"/>
            <p:cNvSpPr txBox="1">
              <a:spLocks noChangeArrowheads="1"/>
            </p:cNvSpPr>
            <p:nvPr/>
          </p:nvSpPr>
          <p:spPr bwMode="auto">
            <a:xfrm>
              <a:off x="3317" y="26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5" name="Text Box 99"/>
            <p:cNvSpPr txBox="1">
              <a:spLocks noChangeArrowheads="1"/>
            </p:cNvSpPr>
            <p:nvPr/>
          </p:nvSpPr>
          <p:spPr bwMode="auto">
            <a:xfrm>
              <a:off x="2570" y="287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121400" y="3603625"/>
            <a:ext cx="2513013" cy="2751138"/>
            <a:chOff x="3856" y="1466"/>
            <a:chExt cx="1583" cy="1733"/>
          </a:xfrm>
        </p:grpSpPr>
        <p:sp>
          <p:nvSpPr>
            <p:cNvPr id="44085" name="Oval 102"/>
            <p:cNvSpPr>
              <a:spLocks noChangeArrowheads="1"/>
            </p:cNvSpPr>
            <p:nvPr/>
          </p:nvSpPr>
          <p:spPr bwMode="auto">
            <a:xfrm>
              <a:off x="4470" y="196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6" name="Oval 103"/>
            <p:cNvSpPr>
              <a:spLocks noChangeArrowheads="1"/>
            </p:cNvSpPr>
            <p:nvPr/>
          </p:nvSpPr>
          <p:spPr bwMode="auto">
            <a:xfrm>
              <a:off x="4458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7" name="Line 104"/>
            <p:cNvSpPr>
              <a:spLocks noChangeShapeType="1"/>
            </p:cNvSpPr>
            <p:nvPr/>
          </p:nvSpPr>
          <p:spPr bwMode="auto">
            <a:xfrm flipV="1">
              <a:off x="4294" y="2388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105"/>
            <p:cNvSpPr>
              <a:spLocks noChangeShapeType="1"/>
            </p:cNvSpPr>
            <p:nvPr/>
          </p:nvSpPr>
          <p:spPr bwMode="auto">
            <a:xfrm>
              <a:off x="4505" y="2047"/>
              <a:ext cx="0" cy="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06"/>
            <p:cNvSpPr>
              <a:spLocks noChangeShapeType="1"/>
            </p:cNvSpPr>
            <p:nvPr/>
          </p:nvSpPr>
          <p:spPr bwMode="auto">
            <a:xfrm>
              <a:off x="4556" y="2388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107"/>
            <p:cNvSpPr>
              <a:spLocks noChangeShapeType="1"/>
            </p:cNvSpPr>
            <p:nvPr/>
          </p:nvSpPr>
          <p:spPr bwMode="auto">
            <a:xfrm>
              <a:off x="4286" y="2651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08"/>
            <p:cNvSpPr>
              <a:spLocks noChangeShapeType="1"/>
            </p:cNvSpPr>
            <p:nvPr/>
          </p:nvSpPr>
          <p:spPr bwMode="auto">
            <a:xfrm flipH="1">
              <a:off x="4577" y="2570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109"/>
            <p:cNvSpPr>
              <a:spLocks noChangeShapeType="1"/>
            </p:cNvSpPr>
            <p:nvPr/>
          </p:nvSpPr>
          <p:spPr bwMode="auto">
            <a:xfrm>
              <a:off x="4541" y="200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110"/>
            <p:cNvSpPr>
              <a:spLocks noChangeShapeType="1"/>
            </p:cNvSpPr>
            <p:nvPr/>
          </p:nvSpPr>
          <p:spPr bwMode="auto">
            <a:xfrm flipH="1">
              <a:off x="4803" y="2068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4" name="Line 111"/>
            <p:cNvSpPr>
              <a:spLocks noChangeShapeType="1"/>
            </p:cNvSpPr>
            <p:nvPr/>
          </p:nvSpPr>
          <p:spPr bwMode="auto">
            <a:xfrm>
              <a:off x="4963" y="2025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5" name="Line 112"/>
            <p:cNvSpPr>
              <a:spLocks noChangeShapeType="1"/>
            </p:cNvSpPr>
            <p:nvPr/>
          </p:nvSpPr>
          <p:spPr bwMode="auto">
            <a:xfrm>
              <a:off x="4825" y="2548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6" name="Line 113"/>
            <p:cNvSpPr>
              <a:spLocks noChangeShapeType="1"/>
            </p:cNvSpPr>
            <p:nvPr/>
          </p:nvSpPr>
          <p:spPr bwMode="auto">
            <a:xfrm flipV="1">
              <a:off x="5137" y="2279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7" name="Line 114"/>
            <p:cNvSpPr>
              <a:spLocks noChangeShapeType="1"/>
            </p:cNvSpPr>
            <p:nvPr/>
          </p:nvSpPr>
          <p:spPr bwMode="auto">
            <a:xfrm>
              <a:off x="4585" y="2890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Line 115"/>
            <p:cNvSpPr>
              <a:spLocks noChangeShapeType="1"/>
            </p:cNvSpPr>
            <p:nvPr/>
          </p:nvSpPr>
          <p:spPr bwMode="auto">
            <a:xfrm flipH="1">
              <a:off x="4897" y="2759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Oval 116"/>
            <p:cNvSpPr>
              <a:spLocks noChangeArrowheads="1"/>
            </p:cNvSpPr>
            <p:nvPr/>
          </p:nvSpPr>
          <p:spPr bwMode="auto">
            <a:xfrm>
              <a:off x="4767" y="249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00" name="Line 117"/>
            <p:cNvSpPr>
              <a:spLocks noChangeShapeType="1"/>
            </p:cNvSpPr>
            <p:nvPr/>
          </p:nvSpPr>
          <p:spPr bwMode="auto">
            <a:xfrm>
              <a:off x="4507" y="1677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1" name="Line 118"/>
            <p:cNvSpPr>
              <a:spLocks noChangeShapeType="1"/>
            </p:cNvSpPr>
            <p:nvPr/>
          </p:nvSpPr>
          <p:spPr bwMode="auto">
            <a:xfrm>
              <a:off x="4550" y="161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2" name="Line 119"/>
            <p:cNvSpPr>
              <a:spLocks noChangeShapeType="1"/>
            </p:cNvSpPr>
            <p:nvPr/>
          </p:nvSpPr>
          <p:spPr bwMode="auto">
            <a:xfrm>
              <a:off x="4114" y="169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3" name="Line 120"/>
            <p:cNvSpPr>
              <a:spLocks noChangeShapeType="1"/>
            </p:cNvSpPr>
            <p:nvPr/>
          </p:nvSpPr>
          <p:spPr bwMode="auto">
            <a:xfrm>
              <a:off x="4178" y="2019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121"/>
            <p:cNvSpPr>
              <a:spLocks noChangeShapeType="1"/>
            </p:cNvSpPr>
            <p:nvPr/>
          </p:nvSpPr>
          <p:spPr bwMode="auto">
            <a:xfrm>
              <a:off x="4137" y="162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5" name="Line 122"/>
            <p:cNvSpPr>
              <a:spLocks noChangeShapeType="1"/>
            </p:cNvSpPr>
            <p:nvPr/>
          </p:nvSpPr>
          <p:spPr bwMode="auto">
            <a:xfrm>
              <a:off x="4894" y="168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6" name="Line 123"/>
            <p:cNvSpPr>
              <a:spLocks noChangeShapeType="1"/>
            </p:cNvSpPr>
            <p:nvPr/>
          </p:nvSpPr>
          <p:spPr bwMode="auto">
            <a:xfrm>
              <a:off x="4121" y="2048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7" name="Line 124"/>
            <p:cNvSpPr>
              <a:spLocks noChangeShapeType="1"/>
            </p:cNvSpPr>
            <p:nvPr/>
          </p:nvSpPr>
          <p:spPr bwMode="auto">
            <a:xfrm>
              <a:off x="4127" y="2381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Line 125"/>
            <p:cNvSpPr>
              <a:spLocks noChangeShapeType="1"/>
            </p:cNvSpPr>
            <p:nvPr/>
          </p:nvSpPr>
          <p:spPr bwMode="auto">
            <a:xfrm flipH="1">
              <a:off x="4047" y="2381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9" name="Line 126"/>
            <p:cNvSpPr>
              <a:spLocks noChangeShapeType="1"/>
            </p:cNvSpPr>
            <p:nvPr/>
          </p:nvSpPr>
          <p:spPr bwMode="auto">
            <a:xfrm flipV="1">
              <a:off x="4090" y="2868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0" name="Text Box 127"/>
            <p:cNvSpPr txBox="1">
              <a:spLocks noChangeArrowheads="1"/>
            </p:cNvSpPr>
            <p:nvPr/>
          </p:nvSpPr>
          <p:spPr bwMode="auto">
            <a:xfrm>
              <a:off x="4495" y="2151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1" name="Oval 128"/>
            <p:cNvSpPr>
              <a:spLocks noChangeArrowheads="1"/>
            </p:cNvSpPr>
            <p:nvPr/>
          </p:nvSpPr>
          <p:spPr bwMode="auto">
            <a:xfrm>
              <a:off x="4210" y="257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2" name="Oval 129"/>
            <p:cNvSpPr>
              <a:spLocks noChangeArrowheads="1"/>
            </p:cNvSpPr>
            <p:nvPr/>
          </p:nvSpPr>
          <p:spPr bwMode="auto">
            <a:xfrm>
              <a:off x="4771" y="248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3" name="Oval 130"/>
            <p:cNvSpPr>
              <a:spLocks noChangeArrowheads="1"/>
            </p:cNvSpPr>
            <p:nvPr/>
          </p:nvSpPr>
          <p:spPr bwMode="auto">
            <a:xfrm>
              <a:off x="4466" y="197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4" name="Oval 131"/>
            <p:cNvSpPr>
              <a:spLocks noChangeArrowheads="1"/>
            </p:cNvSpPr>
            <p:nvPr/>
          </p:nvSpPr>
          <p:spPr bwMode="auto">
            <a:xfrm>
              <a:off x="4074" y="157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5" name="Oval 132"/>
            <p:cNvSpPr>
              <a:spLocks noChangeArrowheads="1"/>
            </p:cNvSpPr>
            <p:nvPr/>
          </p:nvSpPr>
          <p:spPr bwMode="auto">
            <a:xfrm>
              <a:off x="4847" y="1581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6" name="Oval 133"/>
            <p:cNvSpPr>
              <a:spLocks noChangeArrowheads="1"/>
            </p:cNvSpPr>
            <p:nvPr/>
          </p:nvSpPr>
          <p:spPr bwMode="auto">
            <a:xfrm>
              <a:off x="5277" y="22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7" name="Oval 134"/>
            <p:cNvSpPr>
              <a:spLocks noChangeArrowheads="1"/>
            </p:cNvSpPr>
            <p:nvPr/>
          </p:nvSpPr>
          <p:spPr bwMode="auto">
            <a:xfrm>
              <a:off x="4813" y="305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8" name="Oval 135"/>
            <p:cNvSpPr>
              <a:spLocks noChangeArrowheads="1"/>
            </p:cNvSpPr>
            <p:nvPr/>
          </p:nvSpPr>
          <p:spPr bwMode="auto">
            <a:xfrm>
              <a:off x="3986" y="283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9" name="Oval 136"/>
            <p:cNvSpPr>
              <a:spLocks noChangeArrowheads="1"/>
            </p:cNvSpPr>
            <p:nvPr/>
          </p:nvSpPr>
          <p:spPr bwMode="auto">
            <a:xfrm>
              <a:off x="4467" y="158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0" name="Oval 137"/>
            <p:cNvSpPr>
              <a:spLocks noChangeArrowheads="1"/>
            </p:cNvSpPr>
            <p:nvPr/>
          </p:nvSpPr>
          <p:spPr bwMode="auto">
            <a:xfrm>
              <a:off x="4083" y="196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1" name="Oval 138"/>
            <p:cNvSpPr>
              <a:spLocks noChangeArrowheads="1"/>
            </p:cNvSpPr>
            <p:nvPr/>
          </p:nvSpPr>
          <p:spPr bwMode="auto">
            <a:xfrm>
              <a:off x="4080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2" name="Oval 139"/>
            <p:cNvSpPr>
              <a:spLocks noChangeArrowheads="1"/>
            </p:cNvSpPr>
            <p:nvPr/>
          </p:nvSpPr>
          <p:spPr bwMode="auto">
            <a:xfrm>
              <a:off x="4509" y="28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3" name="Oval 140"/>
            <p:cNvSpPr>
              <a:spLocks noChangeArrowheads="1"/>
            </p:cNvSpPr>
            <p:nvPr/>
          </p:nvSpPr>
          <p:spPr bwMode="auto">
            <a:xfrm>
              <a:off x="5042" y="266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4" name="Oval 141"/>
            <p:cNvSpPr>
              <a:spLocks noChangeArrowheads="1"/>
            </p:cNvSpPr>
            <p:nvPr/>
          </p:nvSpPr>
          <p:spPr bwMode="auto">
            <a:xfrm>
              <a:off x="4860" y="195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5" name="Text Box 142"/>
            <p:cNvSpPr txBox="1">
              <a:spLocks noChangeArrowheads="1"/>
            </p:cNvSpPr>
            <p:nvPr/>
          </p:nvSpPr>
          <p:spPr bwMode="auto">
            <a:xfrm>
              <a:off x="3856" y="285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6" name="Text Box 143"/>
            <p:cNvSpPr txBox="1">
              <a:spLocks noChangeArrowheads="1"/>
            </p:cNvSpPr>
            <p:nvPr/>
          </p:nvSpPr>
          <p:spPr bwMode="auto">
            <a:xfrm>
              <a:off x="3894" y="148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7" name="Text Box 144"/>
            <p:cNvSpPr txBox="1">
              <a:spLocks noChangeArrowheads="1"/>
            </p:cNvSpPr>
            <p:nvPr/>
          </p:nvSpPr>
          <p:spPr bwMode="auto">
            <a:xfrm>
              <a:off x="4913" y="146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8" name="Text Box 145"/>
            <p:cNvSpPr txBox="1">
              <a:spLocks noChangeArrowheads="1"/>
            </p:cNvSpPr>
            <p:nvPr/>
          </p:nvSpPr>
          <p:spPr bwMode="auto">
            <a:xfrm>
              <a:off x="5249" y="19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9" name="Text Box 146"/>
            <p:cNvSpPr txBox="1">
              <a:spLocks noChangeArrowheads="1"/>
            </p:cNvSpPr>
            <p:nvPr/>
          </p:nvSpPr>
          <p:spPr bwMode="auto">
            <a:xfrm>
              <a:off x="4937" y="2911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4042" name="Rectangle 146"/>
          <p:cNvSpPr>
            <a:spLocks noChangeArrowheads="1"/>
          </p:cNvSpPr>
          <p:nvPr/>
        </p:nvSpPr>
        <p:spPr bwMode="auto">
          <a:xfrm>
            <a:off x="611188" y="105410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00"/>
                </a:solidFill>
                <a:latin typeface="Times New Roman" pitchFamily="18" charset="0"/>
              </a:rPr>
              <a:t>Colors the vertices to keep track of progress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4043" name="Oval 8"/>
          <p:cNvSpPr>
            <a:spLocks noChangeArrowheads="1"/>
          </p:cNvSpPr>
          <p:nvPr/>
        </p:nvSpPr>
        <p:spPr bwMode="auto">
          <a:xfrm>
            <a:off x="2051050" y="1709738"/>
            <a:ext cx="128588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9"/>
          <p:cNvSpPr txBox="1">
            <a:spLocks noChangeArrowheads="1"/>
          </p:cNvSpPr>
          <p:nvPr/>
        </p:nvSpPr>
        <p:spPr bwMode="auto">
          <a:xfrm>
            <a:off x="2195513" y="153352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</a:rPr>
              <a:t>Undiscovered</a:t>
            </a:r>
          </a:p>
        </p:txBody>
      </p:sp>
      <p:grpSp>
        <p:nvGrpSpPr>
          <p:cNvPr id="44045" name="组合 1"/>
          <p:cNvGrpSpPr>
            <a:grpSpLocks/>
          </p:cNvGrpSpPr>
          <p:nvPr/>
        </p:nvGrpSpPr>
        <p:grpSpPr bwMode="auto">
          <a:xfrm>
            <a:off x="6543675" y="935038"/>
            <a:ext cx="2187575" cy="2562225"/>
            <a:chOff x="6544467" y="935828"/>
            <a:chExt cx="2185991" cy="2560644"/>
          </a:xfrm>
        </p:grpSpPr>
        <p:sp>
          <p:nvSpPr>
            <p:cNvPr id="44046" name="Oval 11"/>
            <p:cNvSpPr>
              <a:spLocks noChangeArrowheads="1"/>
            </p:cNvSpPr>
            <p:nvPr/>
          </p:nvSpPr>
          <p:spPr bwMode="auto">
            <a:xfrm>
              <a:off x="7276306" y="158353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7257256" y="2116931"/>
              <a:ext cx="139700" cy="150813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8" name="Oval 14"/>
            <p:cNvSpPr>
              <a:spLocks noChangeArrowheads="1"/>
            </p:cNvSpPr>
            <p:nvPr/>
          </p:nvSpPr>
          <p:spPr bwMode="auto">
            <a:xfrm>
              <a:off x="7925594" y="1586705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327106" y="2917033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7838282" y="3345659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6996905" y="2259806"/>
              <a:ext cx="276225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7331868" y="1718467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7412831" y="2259806"/>
              <a:ext cx="346076" cy="1857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6984205" y="2677320"/>
              <a:ext cx="357188" cy="2778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 flipH="1">
              <a:off x="7446168" y="2548732"/>
              <a:ext cx="301625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7389018" y="16486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3"/>
            <p:cNvSpPr>
              <a:spLocks noChangeShapeType="1"/>
            </p:cNvSpPr>
            <p:nvPr/>
          </p:nvSpPr>
          <p:spPr bwMode="auto">
            <a:xfrm flipH="1">
              <a:off x="7804944" y="1751805"/>
              <a:ext cx="184150" cy="6699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220870" y="270272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9" name="Oval 25"/>
            <p:cNvSpPr>
              <a:spLocks noChangeArrowheads="1"/>
            </p:cNvSpPr>
            <p:nvPr/>
          </p:nvSpPr>
          <p:spPr bwMode="auto">
            <a:xfrm>
              <a:off x="8590758" y="193913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8058944" y="1683542"/>
              <a:ext cx="542926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7839869" y="2513807"/>
              <a:ext cx="414338" cy="220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8335170" y="2086768"/>
              <a:ext cx="312738" cy="658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7458868" y="3056733"/>
              <a:ext cx="368301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 flipH="1">
              <a:off x="7954169" y="2848770"/>
              <a:ext cx="300038" cy="520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6647655" y="158988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6" name="Oval 32"/>
            <p:cNvSpPr>
              <a:spLocks noChangeArrowheads="1"/>
            </p:cNvSpPr>
            <p:nvPr/>
          </p:nvSpPr>
          <p:spPr bwMode="auto">
            <a:xfrm>
              <a:off x="6641305" y="209946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7" name="Oval 33"/>
            <p:cNvSpPr>
              <a:spLocks noChangeArrowheads="1"/>
            </p:cNvSpPr>
            <p:nvPr/>
          </p:nvSpPr>
          <p:spPr bwMode="auto">
            <a:xfrm>
              <a:off x="6628605" y="9659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8" name="Oval 34"/>
            <p:cNvSpPr>
              <a:spLocks noChangeArrowheads="1"/>
            </p:cNvSpPr>
            <p:nvPr/>
          </p:nvSpPr>
          <p:spPr bwMode="auto">
            <a:xfrm>
              <a:off x="7254081" y="93582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9" name="Oval 35"/>
            <p:cNvSpPr>
              <a:spLocks noChangeArrowheads="1"/>
            </p:cNvSpPr>
            <p:nvPr/>
          </p:nvSpPr>
          <p:spPr bwMode="auto">
            <a:xfrm>
              <a:off x="7898607" y="956466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7335043" y="1131091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7403306" y="1027903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6711155" y="1166016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6812755" y="16740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6747667" y="1042191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7949407" y="1145379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>
              <a:off x="6722267" y="1720055"/>
              <a:ext cx="0" cy="3810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3"/>
            <p:cNvSpPr>
              <a:spLocks noChangeShapeType="1"/>
            </p:cNvSpPr>
            <p:nvPr/>
          </p:nvSpPr>
          <p:spPr bwMode="auto">
            <a:xfrm>
              <a:off x="6731792" y="2248694"/>
              <a:ext cx="173038" cy="300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Oval 44"/>
            <p:cNvSpPr>
              <a:spLocks noChangeArrowheads="1"/>
            </p:cNvSpPr>
            <p:nvPr/>
          </p:nvSpPr>
          <p:spPr bwMode="auto">
            <a:xfrm>
              <a:off x="6544467" y="297735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9" name="Line 45"/>
            <p:cNvSpPr>
              <a:spLocks noChangeShapeType="1"/>
            </p:cNvSpPr>
            <p:nvPr/>
          </p:nvSpPr>
          <p:spPr bwMode="auto">
            <a:xfrm flipH="1">
              <a:off x="6604792" y="2248694"/>
              <a:ext cx="103188" cy="727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6"/>
            <p:cNvSpPr>
              <a:spLocks noChangeShapeType="1"/>
            </p:cNvSpPr>
            <p:nvPr/>
          </p:nvSpPr>
          <p:spPr bwMode="auto">
            <a:xfrm flipV="1">
              <a:off x="6673055" y="3021808"/>
              <a:ext cx="658814" cy="57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Text Box 47"/>
            <p:cNvSpPr txBox="1">
              <a:spLocks noChangeArrowheads="1"/>
            </p:cNvSpPr>
            <p:nvPr/>
          </p:nvSpPr>
          <p:spPr bwMode="auto">
            <a:xfrm>
              <a:off x="7315993" y="1883568"/>
              <a:ext cx="411163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2" name="Oval 49"/>
            <p:cNvSpPr>
              <a:spLocks noChangeArrowheads="1"/>
            </p:cNvSpPr>
            <p:nvPr/>
          </p:nvSpPr>
          <p:spPr bwMode="auto">
            <a:xfrm>
              <a:off x="7257256" y="2126059"/>
              <a:ext cx="139700" cy="150813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083" name="Oval 44"/>
            <p:cNvSpPr>
              <a:spLocks noChangeArrowheads="1"/>
            </p:cNvSpPr>
            <p:nvPr/>
          </p:nvSpPr>
          <p:spPr bwMode="auto">
            <a:xfrm>
              <a:off x="6880572" y="2558107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4" name="Oval 14"/>
            <p:cNvSpPr>
              <a:spLocks noChangeArrowheads="1"/>
            </p:cNvSpPr>
            <p:nvPr/>
          </p:nvSpPr>
          <p:spPr bwMode="auto">
            <a:xfrm>
              <a:off x="7744668" y="24140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204788"/>
            <a:ext cx="6019800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u="sng" dirty="0">
                <a:latin typeface="Times New Roman" pitchFamily="18" charset="0"/>
              </a:rPr>
              <a:t>BFS(G,s)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Times New Roman" pitchFamily="18" charset="0"/>
              </a:rPr>
              <a:t>1.	for</a:t>
            </a:r>
            <a:r>
              <a:rPr lang="en-US" altLang="zh-CN" sz="1800" dirty="0">
                <a:latin typeface="Times New Roman" pitchFamily="18" charset="0"/>
              </a:rPr>
              <a:t> each vertex u in V[G] –  {s}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2		</a:t>
            </a:r>
            <a:r>
              <a:rPr lang="en-US" altLang="zh-CN" sz="1800" b="1" dirty="0">
                <a:latin typeface="Times New Roman" pitchFamily="18" charset="0"/>
              </a:rPr>
              <a:t>do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i="1" dirty="0">
                <a:latin typeface="Times New Roman" pitchFamily="18" charset="0"/>
              </a:rPr>
              <a:t>color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3		     </a:t>
            </a:r>
            <a:r>
              <a:rPr lang="en-US" altLang="zh-CN" sz="1800" i="1" dirty="0">
                <a:latin typeface="Times New Roman" pitchFamily="18" charset="0"/>
              </a:rPr>
              <a:t>d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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4		    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5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6	d[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7	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8	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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9	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10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Q 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11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u 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dequeue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12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each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in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Adj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13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=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14	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15					        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+ 1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16					        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17					        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18		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black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15088" y="1220788"/>
            <a:ext cx="2051050" cy="9239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white: undiscovered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gray: 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black: finished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372225" y="2489200"/>
            <a:ext cx="2590800" cy="23082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a queue of discovered vertices</a:t>
            </a:r>
          </a:p>
          <a:p>
            <a:pPr eaLnBrk="0" hangingPunct="0"/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color[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]: color of v</a:t>
            </a:r>
          </a:p>
          <a:p>
            <a:pPr eaLnBrk="0" hangingPunct="0"/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d[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]: distance from s to v</a:t>
            </a:r>
          </a:p>
          <a:p>
            <a:pPr eaLnBrk="0" hangingPunct="0"/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[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]: predecessor of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Example (BFS)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0</a:t>
            </a:r>
          </a:p>
        </p:txBody>
      </p:sp>
      <p:sp>
        <p:nvSpPr>
          <p:cNvPr id="132133" name="Rectangle 38"/>
          <p:cNvSpPr>
            <a:spLocks noChangeArrowheads="1"/>
          </p:cNvSpPr>
          <p:nvPr/>
        </p:nvSpPr>
        <p:spPr bwMode="auto">
          <a:xfrm>
            <a:off x="4859338" y="544512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>Chapter 22:</a:t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smtClean="0">
                <a:solidFill>
                  <a:srgbClr val="000000"/>
                </a:solidFill>
              </a:rPr>
              <a:t>Elementary </a:t>
            </a:r>
            <a:r>
              <a:rPr lang="en-US" altLang="zh-CN" b="1" dirty="0">
                <a:solidFill>
                  <a:srgbClr val="000000"/>
                </a:solidFill>
              </a:rPr>
              <a:t>Graph Algorithms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</a:b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6115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0</a:t>
            </a:r>
          </a:p>
        </p:txBody>
      </p:sp>
      <p:sp>
        <p:nvSpPr>
          <p:cNvPr id="46116" name="Rectangle 38"/>
          <p:cNvSpPr>
            <a:spLocks noChangeArrowheads="1"/>
          </p:cNvSpPr>
          <p:nvPr/>
        </p:nvSpPr>
        <p:spPr bwMode="auto">
          <a:xfrm>
            <a:off x="4859338" y="544512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7106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1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3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6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7133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7135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7136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7137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7138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7139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w  r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8160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8161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r   t  x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1  2  2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9154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8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0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3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4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9180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9181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9182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9183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9184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9185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9186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9187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t  x  v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2  2  2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0178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5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9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1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x  v  u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2  2  3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v  u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2  3  3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  <a:ea typeface="Gungsuh" pitchFamily="18" charset="-127"/>
              </a:rPr>
              <a:t>Example (BFS)</a:t>
            </a:r>
          </a:p>
        </p:txBody>
      </p:sp>
      <p:sp>
        <p:nvSpPr>
          <p:cNvPr id="52226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7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2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5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2252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2257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2259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u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3  3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3250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3492500" y="256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>
            <a:off x="4859338" y="24923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5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7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0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3276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3278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3280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3281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3282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3283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4274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3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4300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4301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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5298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6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9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5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8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1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5322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5323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5324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5325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5326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5327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5328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5329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BF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outlines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25538"/>
            <a:ext cx="8451850" cy="5040312"/>
          </a:xfrm>
          <a:prstGeom prst="rect">
            <a:avLst/>
          </a:prstGeom>
        </p:spPr>
        <p:txBody>
          <a:bodyPr lIns="92075" tIns="46038" rIns="92075" bIns="4603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>
                <a:latin typeface="Times New Roman" pitchFamily="18" charset="0"/>
              </a:rPr>
              <a:t>Basic notions of graphs</a:t>
            </a:r>
            <a:endParaRPr lang="en-US" altLang="zh-CN" sz="3200">
              <a:solidFill>
                <a:srgbClr val="CC33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>
                <a:latin typeface="Times New Roman" pitchFamily="18" charset="0"/>
                <a:sym typeface="Symbol" pitchFamily="18" charset="2"/>
              </a:rPr>
              <a:t>Standard graph-searching algorithms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3200">
              <a:latin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altLang="zh-CN" sz="200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endParaRPr lang="en-US" altLang="zh-CN" sz="2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Breadth-First </a:t>
            </a:r>
            <a:r>
              <a:rPr lang="en-US" altLang="zh-CN" dirty="0"/>
              <a:t>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Predecessor </a:t>
            </a:r>
            <a:r>
              <a:rPr lang="en-US" altLang="zh-CN" sz="2800" dirty="0" smtClean="0">
                <a:solidFill>
                  <a:srgbClr val="CC3300"/>
                </a:solidFill>
              </a:rPr>
              <a:t>sub-graph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of </a:t>
            </a:r>
            <a:r>
              <a:rPr lang="en-US" altLang="zh-CN" sz="2800" i="1" dirty="0"/>
              <a:t>G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V, E</a:t>
            </a:r>
            <a:r>
              <a:rPr lang="en-US" altLang="zh-CN" sz="2800" dirty="0"/>
              <a:t>) with source </a:t>
            </a:r>
            <a:r>
              <a:rPr lang="en-US" altLang="zh-CN" sz="2800" i="1" dirty="0"/>
              <a:t>s</a:t>
            </a:r>
            <a:r>
              <a:rPr lang="en-US" altLang="zh-CN" sz="2800" dirty="0"/>
              <a:t> is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/>
              <a:t>    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/>
              <a:t>, 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) where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i="1" dirty="0"/>
              <a:t> V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={</a:t>
            </a:r>
            <a:r>
              <a:rPr lang="en-US" altLang="zh-CN" sz="2400" i="1" dirty="0" err="1"/>
              <a:t>v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>
                <a:sym typeface="Symbol" pitchFamily="18" charset="2"/>
              </a:rPr>
              <a:t>V</a:t>
            </a:r>
            <a:r>
              <a:rPr lang="en-US" altLang="zh-CN" sz="2400" i="1" dirty="0">
                <a:sym typeface="Symbol" pitchFamily="18" charset="2"/>
              </a:rPr>
              <a:t> </a:t>
            </a:r>
            <a:r>
              <a:rPr lang="en-US" altLang="zh-CN" sz="2400" dirty="0"/>
              <a:t>: </a:t>
            </a: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 </a:t>
            </a:r>
            <a:r>
              <a:rPr lang="en-US" altLang="zh-CN" sz="2400" i="1" dirty="0">
                <a:sym typeface="Symbol" pitchFamily="18" charset="2"/>
              </a:rPr>
              <a:t> </a:t>
            </a:r>
            <a:r>
              <a:rPr lang="en-US" altLang="zh-CN" sz="2000" dirty="0">
                <a:sym typeface="Symbol" pitchFamily="18" charset="2"/>
              </a:rPr>
              <a:t>NIL</a:t>
            </a:r>
            <a:r>
              <a:rPr lang="en-US" altLang="zh-CN" sz="2400" dirty="0">
                <a:sym typeface="Symbol" pitchFamily="18" charset="2"/>
              </a:rPr>
              <a:t>} + </a:t>
            </a:r>
            <a:r>
              <a:rPr lang="en-US" altLang="zh-CN" sz="2400" dirty="0"/>
              <a:t>{</a:t>
            </a:r>
            <a:r>
              <a:rPr lang="en-US" altLang="zh-CN" sz="2400" i="1" dirty="0"/>
              <a:t>s</a:t>
            </a:r>
            <a:r>
              <a:rPr lang="en-US" altLang="zh-CN" sz="2400" dirty="0"/>
              <a:t>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i="1" dirty="0"/>
              <a:t> E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={(</a:t>
            </a: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],</a:t>
            </a:r>
            <a:r>
              <a:rPr lang="en-US" altLang="zh-CN" sz="2400" i="1" dirty="0"/>
              <a:t>v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>
                <a:sym typeface="Symbol" pitchFamily="18" charset="2"/>
              </a:rPr>
              <a:t>E </a:t>
            </a:r>
            <a:r>
              <a:rPr lang="en-US" altLang="zh-CN" sz="2400" dirty="0"/>
              <a:t>: </a:t>
            </a:r>
            <a:r>
              <a:rPr lang="en-US" altLang="zh-CN" sz="2400" i="1" dirty="0"/>
              <a:t>v </a:t>
            </a:r>
            <a:r>
              <a:rPr lang="en-US" altLang="zh-CN" sz="2400" dirty="0">
                <a:sym typeface="Symbol" pitchFamily="18" charset="2"/>
              </a:rPr>
              <a:t> </a:t>
            </a:r>
            <a:r>
              <a:rPr lang="en-US" altLang="zh-CN" sz="2400" i="1" dirty="0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 </a:t>
            </a:r>
            <a:r>
              <a:rPr lang="en-US" altLang="zh-CN" sz="2400" i="1" dirty="0">
                <a:sym typeface="Symbol" pitchFamily="18" charset="2"/>
              </a:rPr>
              <a:t>- </a:t>
            </a:r>
            <a:r>
              <a:rPr lang="en-US" altLang="zh-CN" sz="2400" dirty="0"/>
              <a:t>{</a:t>
            </a:r>
            <a:r>
              <a:rPr lang="en-US" altLang="zh-CN" sz="2400" i="1" dirty="0"/>
              <a:t>s</a:t>
            </a:r>
            <a:r>
              <a:rPr lang="en-US" altLang="zh-CN" sz="2400" dirty="0"/>
              <a:t>}}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/>
              <a:t>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CC3300"/>
                </a:solidFill>
              </a:rPr>
              <a:t>breadth-first tree</a:t>
            </a:r>
            <a:r>
              <a:rPr lang="en-US" altLang="zh-CN" sz="2800" dirty="0"/>
              <a:t>  if: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</a:t>
            </a:r>
            <a:r>
              <a:rPr lang="en-US" altLang="zh-CN" sz="2400" i="1" dirty="0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 </a:t>
            </a:r>
            <a:r>
              <a:rPr lang="en-US" altLang="zh-CN" sz="2400" dirty="0"/>
              <a:t>consists of the vertices reachable from </a:t>
            </a:r>
            <a:r>
              <a:rPr lang="en-US" altLang="zh-CN" sz="2400" i="1" dirty="0"/>
              <a:t>s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for all </a:t>
            </a:r>
            <a:r>
              <a:rPr lang="en-US" altLang="zh-CN" sz="2400" i="1" dirty="0" err="1"/>
              <a:t>v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, there is a unique simple path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i="1" baseline="-25000" dirty="0">
                <a:sym typeface="Symbol" pitchFamily="18" charset="2"/>
              </a:rPr>
              <a:t></a:t>
            </a:r>
            <a:r>
              <a:rPr lang="en-US" altLang="zh-CN" sz="24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the path is also a shortest path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The edges in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are called </a:t>
            </a:r>
            <a:r>
              <a:rPr lang="en-US" altLang="zh-CN" sz="2800" dirty="0">
                <a:solidFill>
                  <a:srgbClr val="CC3300"/>
                </a:solidFill>
              </a:rPr>
              <a:t>tree edges</a:t>
            </a:r>
            <a:r>
              <a:rPr lang="en-US" altLang="zh-CN" sz="2800" dirty="0"/>
              <a:t>.  </a:t>
            </a:r>
            <a:br>
              <a:rPr lang="en-US" altLang="zh-CN" sz="2800" dirty="0"/>
            </a:br>
            <a:r>
              <a:rPr lang="en-US" altLang="zh-CN" sz="2800" dirty="0"/>
              <a:t>|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>
                <a:sym typeface="Symbol" pitchFamily="18" charset="2"/>
              </a:rPr>
              <a:t>| </a:t>
            </a:r>
            <a:r>
              <a:rPr lang="en-US" altLang="zh-CN" sz="2800" dirty="0"/>
              <a:t>= |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>
                <a:sym typeface="Symbol" pitchFamily="18" charset="2"/>
              </a:rPr>
              <a:t>| - </a:t>
            </a:r>
            <a:r>
              <a:rPr lang="en-US" altLang="zh-CN" sz="2800" dirty="0">
                <a:sym typeface="Symbol" pitchFamily="18" charset="2"/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Analysis of BFS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80400" cy="5038725"/>
          </a:xfrm>
        </p:spPr>
        <p:txBody>
          <a:bodyPr lIns="92075" tIns="46038" rIns="92075" bIns="46038"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 smtClean="0">
                <a:solidFill>
                  <a:srgbClr val="262626"/>
                </a:solidFill>
              </a:rPr>
              <a:t>Initialization takes </a:t>
            </a:r>
            <a:r>
              <a:rPr lang="en-US" altLang="zh-CN" i="1" dirty="0" smtClean="0">
                <a:solidFill>
                  <a:srgbClr val="262626"/>
                </a:solidFill>
              </a:rPr>
              <a:t>O</a:t>
            </a:r>
            <a:r>
              <a:rPr lang="en-US" altLang="zh-CN" dirty="0" smtClean="0">
                <a:solidFill>
                  <a:srgbClr val="262626"/>
                </a:solidFill>
              </a:rPr>
              <a:t>(|</a:t>
            </a:r>
            <a:r>
              <a:rPr lang="en-US" altLang="zh-CN" i="1" dirty="0" smtClean="0">
                <a:solidFill>
                  <a:srgbClr val="262626"/>
                </a:solidFill>
              </a:rPr>
              <a:t>V|</a:t>
            </a:r>
            <a:r>
              <a:rPr lang="en-US" altLang="zh-CN" dirty="0" smtClean="0">
                <a:solidFill>
                  <a:srgbClr val="262626"/>
                </a:solidFill>
              </a:rPr>
              <a:t>)</a:t>
            </a:r>
            <a:r>
              <a:rPr lang="en-US" altLang="zh-CN" i="1" dirty="0" smtClean="0">
                <a:solidFill>
                  <a:srgbClr val="262626"/>
                </a:solidFill>
              </a:rPr>
              <a:t>.</a:t>
            </a:r>
          </a:p>
          <a:p>
            <a:pPr>
              <a:spcBef>
                <a:spcPct val="10000"/>
              </a:spcBef>
            </a:pPr>
            <a:endParaRPr lang="en-US" altLang="zh-CN" sz="2400" dirty="0" smtClean="0">
              <a:solidFill>
                <a:srgbClr val="26262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dirty="0" smtClean="0">
                <a:solidFill>
                  <a:srgbClr val="262626"/>
                </a:solidFill>
              </a:rPr>
              <a:t>Traversal Loop</a:t>
            </a:r>
          </a:p>
          <a:p>
            <a:pPr lvl="1">
              <a:spcBef>
                <a:spcPct val="10000"/>
              </a:spcBef>
            </a:pPr>
            <a:r>
              <a:rPr lang="en-US" altLang="zh-CN" dirty="0" smtClean="0">
                <a:solidFill>
                  <a:srgbClr val="262626"/>
                </a:solidFill>
              </a:rPr>
              <a:t>Each vertex is </a:t>
            </a:r>
            <a:r>
              <a:rPr lang="en-US" altLang="zh-CN" dirty="0" err="1" smtClean="0">
                <a:solidFill>
                  <a:srgbClr val="262626"/>
                </a:solidFill>
              </a:rPr>
              <a:t>enqueued</a:t>
            </a:r>
            <a:r>
              <a:rPr lang="en-US" altLang="zh-CN" dirty="0" smtClean="0">
                <a:solidFill>
                  <a:srgbClr val="262626"/>
                </a:solidFill>
              </a:rPr>
              <a:t> and </a:t>
            </a:r>
            <a:r>
              <a:rPr lang="en-US" altLang="zh-CN" dirty="0" err="1" smtClean="0">
                <a:solidFill>
                  <a:srgbClr val="262626"/>
                </a:solidFill>
              </a:rPr>
              <a:t>dequeued</a:t>
            </a:r>
            <a:r>
              <a:rPr lang="en-US" altLang="zh-CN" dirty="0" smtClean="0">
                <a:solidFill>
                  <a:srgbClr val="262626"/>
                </a:solidFill>
              </a:rPr>
              <a:t> at most once, so the total time for queuing is </a:t>
            </a:r>
            <a:r>
              <a:rPr lang="en-US" altLang="zh-CN" i="1" dirty="0" smtClean="0">
                <a:solidFill>
                  <a:srgbClr val="262626"/>
                </a:solidFill>
              </a:rPr>
              <a:t>O</a:t>
            </a:r>
            <a:r>
              <a:rPr lang="en-US" altLang="zh-CN" dirty="0" smtClean="0">
                <a:solidFill>
                  <a:srgbClr val="262626"/>
                </a:solidFill>
              </a:rPr>
              <a:t>(|</a:t>
            </a:r>
            <a:r>
              <a:rPr lang="en-US" altLang="zh-CN" i="1" dirty="0" smtClean="0">
                <a:solidFill>
                  <a:srgbClr val="262626"/>
                </a:solidFill>
              </a:rPr>
              <a:t>V|</a:t>
            </a:r>
            <a:r>
              <a:rPr lang="en-US" altLang="zh-CN" dirty="0" smtClean="0">
                <a:solidFill>
                  <a:srgbClr val="262626"/>
                </a:solidFill>
              </a:rPr>
              <a:t>)</a:t>
            </a:r>
            <a:r>
              <a:rPr lang="en-US" altLang="zh-CN" i="1" dirty="0" smtClean="0">
                <a:solidFill>
                  <a:srgbClr val="262626"/>
                </a:solidFill>
              </a:rPr>
              <a:t>.</a:t>
            </a:r>
            <a:endParaRPr lang="en-US" altLang="zh-CN" sz="2000" dirty="0" smtClean="0">
              <a:solidFill>
                <a:srgbClr val="262626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dirty="0" smtClean="0">
                <a:solidFill>
                  <a:srgbClr val="262626"/>
                </a:solidFill>
              </a:rPr>
              <a:t>The adjacency list of each vertex is scanned at most once. </a:t>
            </a:r>
          </a:p>
          <a:p>
            <a:pPr lvl="1">
              <a:spcBef>
                <a:spcPct val="10000"/>
              </a:spcBef>
            </a:pPr>
            <a:r>
              <a:rPr lang="en-US" altLang="zh-CN" dirty="0" smtClean="0">
                <a:solidFill>
                  <a:srgbClr val="262626"/>
                </a:solidFill>
              </a:rPr>
              <a:t>The sum of lengths of all adjacency lists is </a:t>
            </a:r>
            <a:r>
              <a:rPr lang="en-US" altLang="zh-CN" i="1" dirty="0" smtClean="0">
                <a:solidFill>
                  <a:srgbClr val="262626"/>
                </a:solidFill>
                <a:sym typeface="Symbol" pitchFamily="18" charset="2"/>
              </a:rPr>
              <a:t></a:t>
            </a:r>
            <a:r>
              <a:rPr lang="en-US" altLang="zh-CN" dirty="0" smtClean="0">
                <a:solidFill>
                  <a:srgbClr val="262626"/>
                </a:solidFill>
              </a:rPr>
              <a:t>(|</a:t>
            </a:r>
            <a:r>
              <a:rPr lang="en-US" altLang="zh-CN" i="1" dirty="0" smtClean="0">
                <a:solidFill>
                  <a:srgbClr val="262626"/>
                </a:solidFill>
              </a:rPr>
              <a:t>E|</a:t>
            </a:r>
            <a:r>
              <a:rPr lang="en-US" altLang="zh-CN" dirty="0" smtClean="0">
                <a:solidFill>
                  <a:srgbClr val="262626"/>
                </a:solidFill>
              </a:rPr>
              <a:t>)</a:t>
            </a:r>
            <a:r>
              <a:rPr lang="en-US" altLang="zh-CN" i="1" dirty="0" smtClean="0">
                <a:solidFill>
                  <a:srgbClr val="262626"/>
                </a:solidFill>
              </a:rPr>
              <a:t>.</a:t>
            </a:r>
          </a:p>
          <a:p>
            <a:pPr lvl="1">
              <a:spcBef>
                <a:spcPct val="10000"/>
              </a:spcBef>
            </a:pPr>
            <a:endParaRPr lang="en-US" altLang="zh-CN" sz="2000" dirty="0" smtClean="0">
              <a:solidFill>
                <a:srgbClr val="26262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dirty="0" smtClean="0">
                <a:solidFill>
                  <a:srgbClr val="262626"/>
                </a:solidFill>
              </a:rPr>
              <a:t>Total running time of BFS is</a:t>
            </a:r>
            <a:r>
              <a:rPr lang="en-US" altLang="zh-CN" i="1" dirty="0" smtClean="0">
                <a:solidFill>
                  <a:srgbClr val="262626"/>
                </a:solidFill>
              </a:rPr>
              <a:t> O</a:t>
            </a:r>
            <a:r>
              <a:rPr lang="en-US" altLang="zh-CN" dirty="0" smtClean="0">
                <a:solidFill>
                  <a:srgbClr val="262626"/>
                </a:solidFill>
              </a:rPr>
              <a:t>(|</a:t>
            </a:r>
            <a:r>
              <a:rPr lang="en-US" altLang="zh-CN" i="1" dirty="0" smtClean="0">
                <a:solidFill>
                  <a:srgbClr val="262626"/>
                </a:solidFill>
              </a:rPr>
              <a:t>V|+|E|</a:t>
            </a:r>
            <a:r>
              <a:rPr lang="en-US" altLang="zh-CN" dirty="0" smtClean="0">
                <a:solidFill>
                  <a:srgbClr val="262626"/>
                </a:solidFill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 dirty="0" smtClean="0">
                <a:solidFill>
                  <a:srgbClr val="CC3300"/>
                </a:solidFill>
              </a:rPr>
              <a:t>Correctness of BFS </a:t>
            </a:r>
            <a:r>
              <a:rPr lang="en-US" altLang="zh-CN" dirty="0" smtClean="0">
                <a:solidFill>
                  <a:schemeClr val="tx1"/>
                </a:solidFill>
              </a:rPr>
              <a:t>(see </a:t>
            </a:r>
            <a:r>
              <a:rPr lang="en-US" altLang="zh-CN" dirty="0" err="1" smtClean="0">
                <a:solidFill>
                  <a:schemeClr val="tx1"/>
                </a:solidFill>
              </a:rPr>
              <a:t>Dijkstra</a:t>
            </a:r>
            <a:r>
              <a:rPr lang="en-US" altLang="zh-CN" dirty="0" smtClean="0">
                <a:solidFill>
                  <a:schemeClr val="tx1"/>
                </a:solidFill>
              </a:rPr>
              <a:t>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Exercises</a:t>
            </a:r>
            <a:endParaRPr lang="en-US" altLang="zh-CN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80400" cy="5038725"/>
          </a:xfrm>
        </p:spPr>
        <p:txBody>
          <a:bodyPr lIns="92075" tIns="46038" rIns="92075" bIns="46038"/>
          <a:lstStyle/>
          <a:p>
            <a:pPr>
              <a:spcBef>
                <a:spcPct val="1000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22.2-2</a:t>
            </a:r>
          </a:p>
          <a:p>
            <a:pPr>
              <a:spcBef>
                <a:spcPct val="1000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22.2-5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>
            <a:noAutofit/>
          </a:bodyPr>
          <a:lstStyle/>
          <a:p>
            <a:pPr algn="l"/>
            <a:r>
              <a:rPr lang="en-US" altLang="zh-CN" b="1" smtClean="0">
                <a:solidFill>
                  <a:srgbClr val="262626"/>
                </a:solidFill>
                <a:latin typeface="Times New Roman" pitchFamily="18" charset="0"/>
              </a:rPr>
              <a:t>Short Test in Class</a:t>
            </a: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1876425" y="350520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3357563" y="34988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V="1">
            <a:off x="2411413" y="3789363"/>
            <a:ext cx="936625" cy="13684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3348038" y="49418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4838700" y="4908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3708400" y="5516563"/>
            <a:ext cx="503238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6319838" y="4918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5414963" y="5213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6" name="Oval 16"/>
          <p:cNvSpPr>
            <a:spLocks noChangeArrowheads="1"/>
          </p:cNvSpPr>
          <p:nvPr/>
        </p:nvSpPr>
        <p:spPr bwMode="auto">
          <a:xfrm>
            <a:off x="4833938" y="35036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8" name="Oval 18"/>
          <p:cNvSpPr>
            <a:spLocks noChangeArrowheads="1"/>
          </p:cNvSpPr>
          <p:nvPr/>
        </p:nvSpPr>
        <p:spPr bwMode="auto">
          <a:xfrm>
            <a:off x="6315075" y="3513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40" name="Line 20"/>
          <p:cNvSpPr>
            <a:spLocks noChangeShapeType="1"/>
          </p:cNvSpPr>
          <p:nvPr/>
        </p:nvSpPr>
        <p:spPr bwMode="auto">
          <a:xfrm>
            <a:off x="5410200" y="380841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1" name="Oval 21"/>
          <p:cNvSpPr>
            <a:spLocks noChangeArrowheads="1"/>
          </p:cNvSpPr>
          <p:nvPr/>
        </p:nvSpPr>
        <p:spPr bwMode="auto">
          <a:xfrm>
            <a:off x="1835150" y="49418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>
            <a:off x="2163763" y="4067175"/>
            <a:ext cx="0" cy="8429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>
            <a:off x="3644900" y="4076700"/>
            <a:ext cx="0" cy="8429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>
            <a:off x="5126038" y="4086225"/>
            <a:ext cx="0" cy="8429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6607175" y="4095750"/>
            <a:ext cx="0" cy="8429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 flipV="1">
            <a:off x="3779838" y="3932238"/>
            <a:ext cx="1095375" cy="10810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3524250" y="31019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33158" name="Oval 8"/>
          <p:cNvSpPr>
            <a:spLocks noChangeArrowheads="1"/>
          </p:cNvSpPr>
          <p:nvPr/>
        </p:nvSpPr>
        <p:spPr bwMode="auto">
          <a:xfrm>
            <a:off x="4140200" y="58769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59" name="Line 27"/>
          <p:cNvSpPr>
            <a:spLocks noChangeShapeType="1"/>
          </p:cNvSpPr>
          <p:nvPr/>
        </p:nvSpPr>
        <p:spPr bwMode="auto">
          <a:xfrm flipV="1">
            <a:off x="4716463" y="5373688"/>
            <a:ext cx="1727200" cy="812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0" name="Freeform 40"/>
          <p:cNvSpPr>
            <a:spLocks/>
          </p:cNvSpPr>
          <p:nvPr/>
        </p:nvSpPr>
        <p:spPr bwMode="auto">
          <a:xfrm>
            <a:off x="2195513" y="2492375"/>
            <a:ext cx="2952750" cy="1008063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862" y="0"/>
              </a:cxn>
              <a:cxn ang="0">
                <a:pos x="1860" y="635"/>
              </a:cxn>
            </a:cxnLst>
            <a:rect l="0" t="0" r="r" b="b"/>
            <a:pathLst>
              <a:path w="1860" h="635">
                <a:moveTo>
                  <a:pt x="0" y="635"/>
                </a:moveTo>
                <a:cubicBezTo>
                  <a:pt x="276" y="317"/>
                  <a:pt x="552" y="0"/>
                  <a:pt x="862" y="0"/>
                </a:cubicBezTo>
                <a:cubicBezTo>
                  <a:pt x="1172" y="0"/>
                  <a:pt x="1516" y="317"/>
                  <a:pt x="1860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1042988" y="1484313"/>
            <a:ext cx="6913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Compute the shortest distances of each vertex from the source vertex 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, and give the BSF tree of the graph below.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3162" name="Line 12"/>
          <p:cNvSpPr>
            <a:spLocks noChangeShapeType="1"/>
          </p:cNvSpPr>
          <p:nvPr/>
        </p:nvSpPr>
        <p:spPr bwMode="auto">
          <a:xfrm>
            <a:off x="2411413" y="4005263"/>
            <a:ext cx="1008062" cy="10810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Depth-First </a:t>
            </a:r>
            <a:r>
              <a:rPr lang="en-US" altLang="zh-CN" dirty="0"/>
              <a:t>Search (DFS)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Explore edges out of the most recently discovered vertex </a:t>
            </a:r>
            <a:r>
              <a:rPr lang="en-US" altLang="zh-CN" sz="2800" i="1" dirty="0"/>
              <a:t>v</a:t>
            </a:r>
            <a:r>
              <a:rPr lang="en-US" altLang="zh-CN" sz="2800" dirty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When all edges of </a:t>
            </a:r>
            <a:r>
              <a:rPr lang="en-US" altLang="zh-CN" sz="2800" i="1" dirty="0"/>
              <a:t>v</a:t>
            </a:r>
            <a:r>
              <a:rPr lang="en-US" altLang="zh-CN" sz="2800" dirty="0"/>
              <a:t> have been explored, backtrack to its </a:t>
            </a:r>
            <a:r>
              <a:rPr lang="en-US" altLang="zh-CN" sz="2800" i="1" dirty="0">
                <a:solidFill>
                  <a:srgbClr val="CC3300"/>
                </a:solidFill>
              </a:rPr>
              <a:t>predecessor</a:t>
            </a:r>
            <a:r>
              <a:rPr lang="en-US" altLang="zh-CN" sz="2800" dirty="0"/>
              <a:t> to explore other edges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“Search as deep as possible first.”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>
              <a:solidFill>
                <a:schemeClr val="hlink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Continue </a:t>
            </a:r>
            <a:r>
              <a:rPr lang="en-US" altLang="zh-CN" sz="2800" dirty="0"/>
              <a:t>until all </a:t>
            </a:r>
            <a:r>
              <a:rPr lang="en-US" altLang="zh-CN" sz="2800"/>
              <a:t>vertices </a:t>
            </a:r>
            <a:r>
              <a:rPr lang="en-US" altLang="zh-CN" sz="2800" smtClean="0"/>
              <a:t>are </a:t>
            </a:r>
            <a:r>
              <a:rPr lang="en-US" altLang="zh-CN" sz="2800" dirty="0"/>
              <a:t>discovered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Depth-First </a:t>
            </a:r>
            <a:r>
              <a:rPr lang="en-US" altLang="zh-CN" dirty="0"/>
              <a:t>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Input:</a:t>
            </a:r>
            <a:r>
              <a:rPr lang="en-US" altLang="zh-CN" sz="2800" dirty="0"/>
              <a:t> </a:t>
            </a:r>
            <a:r>
              <a:rPr lang="en-US" altLang="zh-CN" sz="2800" i="1" dirty="0"/>
              <a:t>G </a:t>
            </a:r>
            <a:r>
              <a:rPr lang="en-US" altLang="zh-CN" sz="2800" dirty="0"/>
              <a:t>= (</a:t>
            </a:r>
            <a:r>
              <a:rPr lang="en-US" altLang="zh-CN" sz="2800" i="1" dirty="0"/>
              <a:t>V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dirty="0"/>
              <a:t>), directed or undirected.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                                    No source vertex given!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Output: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2 time stamps</a:t>
            </a:r>
            <a:r>
              <a:rPr lang="en-US" altLang="zh-CN" sz="2400" i="1" dirty="0">
                <a:solidFill>
                  <a:schemeClr val="hlink"/>
                </a:solidFill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on each vertex</a:t>
            </a:r>
            <a:r>
              <a:rPr lang="en-US" altLang="zh-CN" sz="2400" dirty="0"/>
              <a:t>. </a:t>
            </a:r>
          </a:p>
          <a:p>
            <a:pPr marL="1085850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/>
              <a:t>v</a:t>
            </a:r>
            <a:r>
              <a:rPr lang="en-US" altLang="zh-CN" sz="2000" dirty="0"/>
              <a:t>] = </a:t>
            </a:r>
            <a:r>
              <a:rPr lang="en-US" altLang="zh-CN" sz="2000" i="1" dirty="0"/>
              <a:t>discovery time </a:t>
            </a:r>
            <a:r>
              <a:rPr lang="en-US" altLang="zh-CN" sz="2000" dirty="0"/>
              <a:t>(</a:t>
            </a:r>
            <a:r>
              <a:rPr lang="en-US" altLang="zh-CN" sz="2000" i="1" dirty="0"/>
              <a:t>v </a:t>
            </a:r>
            <a:r>
              <a:rPr lang="en-US" altLang="zh-CN" sz="2000" dirty="0"/>
              <a:t>turns from white to gray)</a:t>
            </a:r>
            <a:endParaRPr lang="en-US" altLang="zh-CN" sz="2000" i="1" dirty="0"/>
          </a:p>
          <a:p>
            <a:pPr marL="1085850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i="1" dirty="0"/>
              <a:t>f </a:t>
            </a:r>
            <a:r>
              <a:rPr lang="en-US" altLang="zh-CN" sz="2000" dirty="0"/>
              <a:t>[</a:t>
            </a:r>
            <a:r>
              <a:rPr lang="en-US" altLang="zh-CN" sz="2000" i="1" dirty="0"/>
              <a:t>v</a:t>
            </a:r>
            <a:r>
              <a:rPr lang="en-US" altLang="zh-CN" sz="2000" dirty="0"/>
              <a:t>] = </a:t>
            </a:r>
            <a:r>
              <a:rPr lang="en-US" altLang="zh-CN" sz="2000" i="1" dirty="0"/>
              <a:t>finishing time</a:t>
            </a:r>
            <a:r>
              <a:rPr lang="en-US" altLang="zh-CN" sz="2000" dirty="0"/>
              <a:t> (</a:t>
            </a:r>
            <a:r>
              <a:rPr lang="en-US" altLang="zh-CN" sz="2000" i="1" dirty="0"/>
              <a:t>v</a:t>
            </a:r>
            <a:r>
              <a:rPr lang="en-US" altLang="zh-CN" sz="2000" dirty="0"/>
              <a:t> turns from gray to black)</a:t>
            </a:r>
          </a:p>
          <a:p>
            <a:pPr marL="1085850"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i="1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 : predecessor of </a:t>
            </a:r>
            <a:r>
              <a:rPr lang="en-US" altLang="zh-CN" sz="2400" i="1" dirty="0"/>
              <a:t>v = u</a:t>
            </a:r>
            <a:r>
              <a:rPr lang="en-US" altLang="zh-CN" sz="2400" dirty="0"/>
              <a:t>, such that </a:t>
            </a:r>
            <a:r>
              <a:rPr lang="en-US" altLang="zh-CN" sz="2400" i="1" dirty="0"/>
              <a:t>v</a:t>
            </a:r>
            <a:r>
              <a:rPr lang="en-US" altLang="zh-CN" sz="2400" dirty="0"/>
              <a:t> was discovered during the scan of </a:t>
            </a:r>
            <a:r>
              <a:rPr lang="en-US" altLang="zh-CN" sz="2400" i="1" dirty="0"/>
              <a:t>u</a:t>
            </a:r>
            <a:r>
              <a:rPr lang="en-US" altLang="zh-CN" sz="2400" dirty="0"/>
              <a:t>’s adjacency list.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zh-CN" sz="2400" i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Program</a:t>
            </a:r>
            <a:endParaRPr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3708400" cy="3933825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u="sng"/>
              <a:t>DFS(</a:t>
            </a:r>
            <a:r>
              <a:rPr lang="en-US" altLang="zh-CN" sz="2000" i="1" u="sng"/>
              <a:t>G</a:t>
            </a:r>
            <a:r>
              <a:rPr lang="en-US" altLang="zh-CN" sz="2000" u="sng"/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1.  for each vertex </a:t>
            </a:r>
            <a:r>
              <a:rPr lang="en-US" altLang="zh-CN" sz="2000" i="1"/>
              <a:t>u </a:t>
            </a:r>
            <a:r>
              <a:rPr lang="en-US" altLang="zh-CN" sz="2000" i="1">
                <a:sym typeface="Symbol" pitchFamily="18" charset="2"/>
              </a:rPr>
              <a:t></a:t>
            </a:r>
            <a:r>
              <a:rPr lang="en-US" altLang="zh-CN" sz="2000" i="1"/>
              <a:t> V</a:t>
            </a:r>
            <a:r>
              <a:rPr lang="en-US" altLang="zh-CN" sz="2000"/>
              <a:t>[</a:t>
            </a:r>
            <a:r>
              <a:rPr lang="en-US" altLang="zh-CN" sz="2000" i="1"/>
              <a:t>G</a:t>
            </a:r>
            <a:r>
              <a:rPr lang="en-US" altLang="zh-CN" sz="2000"/>
              <a:t>]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2.       do </a:t>
            </a:r>
            <a:r>
              <a:rPr lang="en-US" altLang="zh-CN" sz="2000" i="1"/>
              <a:t>color</a:t>
            </a:r>
            <a:r>
              <a:rPr lang="en-US" altLang="zh-CN" sz="2000"/>
              <a:t>[</a:t>
            </a:r>
            <a:r>
              <a:rPr lang="en-US" altLang="zh-CN" sz="2000" i="1"/>
              <a:t>u</a:t>
            </a:r>
            <a:r>
              <a:rPr lang="en-US" altLang="zh-CN" sz="2000"/>
              <a:t>] </a:t>
            </a:r>
            <a:r>
              <a:rPr lang="en-US" altLang="zh-CN" sz="2000">
                <a:sym typeface="Symbol" pitchFamily="18" charset="2"/>
              </a:rPr>
              <a:t></a:t>
            </a:r>
            <a:r>
              <a:rPr lang="en-US" altLang="zh-CN" sz="2000"/>
              <a:t> white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3.            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[</a:t>
            </a:r>
            <a:r>
              <a:rPr lang="en-US" altLang="zh-CN" sz="2000" i="1"/>
              <a:t>u</a:t>
            </a:r>
            <a:r>
              <a:rPr lang="en-US" altLang="zh-CN" sz="2000"/>
              <a:t>] </a:t>
            </a:r>
            <a:r>
              <a:rPr lang="en-US" altLang="zh-CN" sz="2000">
                <a:sym typeface="Symbol" pitchFamily="18" charset="2"/>
              </a:rPr>
              <a:t></a:t>
            </a:r>
            <a:r>
              <a:rPr lang="en-US" altLang="zh-CN" sz="2000"/>
              <a:t> NIL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4.  </a:t>
            </a:r>
            <a:r>
              <a:rPr lang="en-US" altLang="zh-CN" sz="2000" i="1"/>
              <a:t>time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</a:t>
            </a:r>
            <a:r>
              <a:rPr lang="en-US" altLang="zh-CN" sz="2000"/>
              <a:t> 0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5.  for each vertex </a:t>
            </a:r>
            <a:r>
              <a:rPr lang="en-US" altLang="zh-CN" sz="2000" i="1"/>
              <a:t>u </a:t>
            </a:r>
            <a:r>
              <a:rPr lang="en-US" altLang="zh-CN" sz="2000" i="1">
                <a:sym typeface="Symbol" pitchFamily="18" charset="2"/>
              </a:rPr>
              <a:t></a:t>
            </a:r>
            <a:r>
              <a:rPr lang="en-US" altLang="zh-CN" sz="2000" i="1"/>
              <a:t> V</a:t>
            </a:r>
            <a:r>
              <a:rPr lang="en-US" altLang="zh-CN" sz="2000"/>
              <a:t>[</a:t>
            </a:r>
            <a:r>
              <a:rPr lang="en-US" altLang="zh-CN" sz="2000" i="1"/>
              <a:t>G</a:t>
            </a:r>
            <a:r>
              <a:rPr lang="en-US" altLang="zh-CN" sz="2000"/>
              <a:t>]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6.        do if </a:t>
            </a:r>
            <a:r>
              <a:rPr lang="en-US" altLang="zh-CN" sz="2000" i="1"/>
              <a:t>color</a:t>
            </a:r>
            <a:r>
              <a:rPr lang="en-US" altLang="zh-CN" sz="2000"/>
              <a:t>[</a:t>
            </a:r>
            <a:r>
              <a:rPr lang="en-US" altLang="zh-CN" sz="2000" i="1"/>
              <a:t>u</a:t>
            </a:r>
            <a:r>
              <a:rPr lang="en-US" altLang="zh-CN" sz="2000"/>
              <a:t>]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/>
              <a:t> white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7.                 then DFS-Visit(</a:t>
            </a:r>
            <a:r>
              <a:rPr lang="en-US" altLang="zh-CN" sz="2000" i="1"/>
              <a:t>u</a:t>
            </a:r>
            <a:r>
              <a:rPr lang="en-US" altLang="zh-CN" sz="2000"/>
              <a:t>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876300" y="5676900"/>
            <a:ext cx="3263900" cy="415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Uses a global timestamp </a:t>
            </a:r>
            <a:r>
              <a:rPr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time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211638" y="1052513"/>
            <a:ext cx="4800600" cy="441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b="1" u="sng">
                <a:solidFill>
                  <a:srgbClr val="010000"/>
                </a:solidFill>
                <a:latin typeface="Times New Roman" pitchFamily="18" charset="0"/>
                <a:ea typeface="+mn-ea"/>
              </a:rPr>
              <a:t>DFS-Visit(</a:t>
            </a:r>
            <a:r>
              <a:rPr lang="en-US" altLang="zh-CN" sz="2000" b="1" i="1" u="sng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b="1" u="sng">
                <a:solidFill>
                  <a:srgbClr val="010000"/>
                </a:solidFill>
                <a:latin typeface="Times New Roman" pitchFamily="18" charset="0"/>
                <a:ea typeface="+mn-ea"/>
              </a:rPr>
              <a:t>)</a:t>
            </a:r>
            <a:endParaRPr lang="en-US" altLang="zh-CN" sz="2000" b="1" i="1" u="sng">
              <a:solidFill>
                <a:srgbClr val="010000"/>
              </a:solidFill>
              <a:latin typeface="Times New Roman" pitchFamily="18" charset="0"/>
              <a:ea typeface="+mn-ea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color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GRAY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                     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has been discovered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time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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time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+ 1</a:t>
            </a:r>
            <a:endParaRPr lang="en-US" altLang="zh-CN" sz="1400" i="1">
              <a:solidFill>
                <a:srgbClr val="010000"/>
              </a:solidFill>
              <a:latin typeface="Times New Roman" pitchFamily="18" charset="0"/>
              <a:ea typeface="+mn-ea"/>
              <a:sym typeface="Symbol" pitchFamily="18" charset="2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d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time</a:t>
            </a:r>
            <a:endParaRPr lang="en-US" altLang="zh-CN" sz="2000">
              <a:solidFill>
                <a:srgbClr val="010000"/>
              </a:solidFill>
              <a:latin typeface="Times New Roman" pitchFamily="18" charset="0"/>
              <a:ea typeface="+mn-ea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b="1">
                <a:solidFill>
                  <a:srgbClr val="010000"/>
                </a:solidFill>
                <a:latin typeface="Times New Roman" pitchFamily="18" charset="0"/>
                <a:ea typeface="+mn-ea"/>
              </a:rPr>
              <a:t>for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each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v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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 Adj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      </a:t>
            </a:r>
            <a:r>
              <a:rPr lang="en-US" altLang="zh-CN" sz="2000" b="1">
                <a:solidFill>
                  <a:srgbClr val="010000"/>
                </a:solidFill>
                <a:latin typeface="Times New Roman" pitchFamily="18" charset="0"/>
                <a:ea typeface="+mn-ea"/>
              </a:rPr>
              <a:t>do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b="1">
                <a:solidFill>
                  <a:srgbClr val="010000"/>
                </a:solidFill>
                <a:latin typeface="Times New Roman" pitchFamily="18" charset="0"/>
                <a:ea typeface="+mn-ea"/>
              </a:rPr>
              <a:t>if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color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v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=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WHITE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                </a:t>
            </a:r>
            <a:r>
              <a:rPr lang="en-US" altLang="zh-CN" sz="2000" b="1">
                <a:solidFill>
                  <a:srgbClr val="010000"/>
                </a:solidFill>
                <a:latin typeface="Times New Roman" pitchFamily="18" charset="0"/>
                <a:ea typeface="+mn-ea"/>
              </a:rPr>
              <a:t>then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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v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endParaRPr lang="en-US" altLang="zh-CN" sz="2000">
              <a:solidFill>
                <a:srgbClr val="010000"/>
              </a:solidFill>
              <a:latin typeface="Times New Roman" pitchFamily="18" charset="0"/>
              <a:ea typeface="+mn-ea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                         DFS-Visit(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v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)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color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BLACK   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                         Blacken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;  it is finished.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f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time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i="1">
                <a:solidFill>
                  <a:srgbClr val="010000"/>
                </a:solidFill>
                <a:latin typeface="Times New Roman" pitchFamily="18" charset="0"/>
                <a:ea typeface="+mn-ea"/>
              </a:rPr>
              <a:t> time </a:t>
            </a: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  <a:ea typeface="+mn-ea"/>
              </a:rPr>
              <a:t>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DFS: Kinds of edges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DFS introduces an important distinction among edges in the original graph: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FF5050"/>
                </a:solidFill>
              </a:rPr>
              <a:t>Tree edge</a:t>
            </a:r>
            <a:r>
              <a:rPr lang="en-US" altLang="zh-CN" dirty="0"/>
              <a:t>: encounter new (white) vertex 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FF5050"/>
                </a:solidFill>
              </a:rPr>
              <a:t>Back edge</a:t>
            </a:r>
            <a:r>
              <a:rPr lang="en-US" altLang="zh-CN" dirty="0"/>
              <a:t>: from descendent to </a:t>
            </a:r>
            <a:r>
              <a:rPr lang="en-US" altLang="zh-CN" dirty="0" smtClean="0"/>
              <a:t>ancestor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FF5050"/>
                </a:solidFill>
              </a:rPr>
              <a:t>Forward edge</a:t>
            </a:r>
            <a:r>
              <a:rPr lang="en-US" altLang="zh-CN" dirty="0"/>
              <a:t>: from ancestor to </a:t>
            </a:r>
            <a:r>
              <a:rPr lang="en-US" altLang="zh-CN" dirty="0" smtClean="0"/>
              <a:t>descendent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FF5050"/>
                </a:solidFill>
              </a:rPr>
              <a:t>Cross edge</a:t>
            </a:r>
            <a:r>
              <a:rPr lang="en-US" altLang="zh-CN" dirty="0"/>
              <a:t>: between a tree or </a:t>
            </a:r>
            <a:r>
              <a:rPr lang="en-US" altLang="zh-CN" dirty="0" err="1"/>
              <a:t>subtrees</a:t>
            </a:r>
            <a:endParaRPr lang="en-US" altLang="zh-CN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3490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7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9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3504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3505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3506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3507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3508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3509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1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4514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21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</a:t>
            </a:r>
          </a:p>
        </p:txBody>
      </p:sp>
      <p:sp>
        <p:nvSpPr>
          <p:cNvPr id="64522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4528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4529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4530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25538"/>
            <a:ext cx="8451850" cy="5040312"/>
          </a:xfrm>
          <a:prstGeom prst="rect">
            <a:avLst/>
          </a:prstGeom>
        </p:spPr>
        <p:txBody>
          <a:bodyPr lIns="92075" tIns="46038" rIns="92075" bIns="4603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 smtClean="0">
                <a:solidFill>
                  <a:srgbClr val="CC3300"/>
                </a:solidFill>
                <a:latin typeface="Times New Roman" pitchFamily="18" charset="0"/>
              </a:rPr>
              <a:t>Graph G</a:t>
            </a:r>
            <a:r>
              <a:rPr lang="en-US" altLang="zh-CN" dirty="0" smtClean="0">
                <a:solidFill>
                  <a:srgbClr val="CC3300"/>
                </a:solidFill>
                <a:latin typeface="Times New Roman" pitchFamily="18" charset="0"/>
              </a:rPr>
              <a:t> = (</a:t>
            </a:r>
            <a:r>
              <a:rPr lang="en-US" altLang="zh-CN" i="1" dirty="0" smtClean="0">
                <a:solidFill>
                  <a:srgbClr val="CC3300"/>
                </a:solidFill>
                <a:latin typeface="Times New Roman" pitchFamily="18" charset="0"/>
              </a:rPr>
              <a:t>V</a:t>
            </a:r>
            <a:r>
              <a:rPr lang="en-US" altLang="zh-CN" dirty="0" smtClean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CC3300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rgbClr val="CC3300"/>
                </a:solidFill>
                <a:latin typeface="Times New Roman" pitchFamily="18" charset="0"/>
              </a:rPr>
              <a:t>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solidFill>
                <a:srgbClr val="CC3300"/>
              </a:solidFill>
              <a:latin typeface="Times New Roman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 = set of vertices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 smtClean="0">
                <a:latin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</a:rPr>
              <a:t> = set of edges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 (</a:t>
            </a:r>
            <a:r>
              <a:rPr lang="en-US" altLang="zh-CN" i="1" dirty="0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i="1" dirty="0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| =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(|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V|</a:t>
            </a:r>
            <a:r>
              <a:rPr lang="en-US" altLang="zh-CN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 smtClean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5538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2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</a:t>
            </a:r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5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</a:t>
            </a:r>
          </a:p>
        </p:txBody>
      </p:sp>
      <p:sp>
        <p:nvSpPr>
          <p:cNvPr id="65546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3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5557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8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9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0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6562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4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6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</a:t>
            </a:r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9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</a:t>
            </a:r>
          </a:p>
        </p:txBody>
      </p:sp>
      <p:sp>
        <p:nvSpPr>
          <p:cNvPr id="66570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71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6577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6578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6579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6580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6581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7586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</a:t>
            </a: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</a:t>
            </a:r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</a:t>
            </a:r>
          </a:p>
        </p:txBody>
      </p:sp>
      <p:sp>
        <p:nvSpPr>
          <p:cNvPr id="67594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7601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7603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7604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7605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7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7609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8610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2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4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</a:t>
            </a:r>
          </a:p>
        </p:txBody>
      </p:sp>
      <p:sp>
        <p:nvSpPr>
          <p:cNvPr id="68615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7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</a:t>
            </a:r>
          </a:p>
        </p:txBody>
      </p:sp>
      <p:sp>
        <p:nvSpPr>
          <p:cNvPr id="68618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8624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8625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8626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8627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8628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8629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1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2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8633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69634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6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8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69639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41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</a:t>
            </a:r>
          </a:p>
        </p:txBody>
      </p:sp>
      <p:sp>
        <p:nvSpPr>
          <p:cNvPr id="69642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69648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9649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69650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9651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9652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69653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4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9657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0658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60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62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0663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65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0666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67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0672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0673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0674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0675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0676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0677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0681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1682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6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9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1690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91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1696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1697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1698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1699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1700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1701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3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4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1705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2706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8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0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2711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3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2714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5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2720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2721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2722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2723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2724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2725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6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8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2729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3730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2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4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3735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7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3738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9/</a:t>
            </a:r>
          </a:p>
        </p:txBody>
      </p:sp>
      <p:sp>
        <p:nvSpPr>
          <p:cNvPr id="73739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3744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3745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3749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3753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4754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6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8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4759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61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4762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9/</a:t>
            </a:r>
          </a:p>
        </p:txBody>
      </p:sp>
      <p:sp>
        <p:nvSpPr>
          <p:cNvPr id="74763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5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6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4768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4769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4770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4772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4773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4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5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6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4777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4778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4779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Types of Graphs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25538"/>
            <a:ext cx="8451850" cy="5040312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600" dirty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Undirected: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edge 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 = (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; </a:t>
            </a:r>
            <a:endParaRPr lang="en-US" altLang="zh-CN" sz="3200" dirty="0" smtClean="0">
              <a:latin typeface="Times New Roman" pitchFamily="18" charset="0"/>
              <a:sym typeface="Symbol" pitchFamily="18" charset="2"/>
            </a:endParaRP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dirty="0" smtClean="0">
                <a:latin typeface="Times New Roman" pitchFamily="18" charset="0"/>
                <a:sym typeface="Symbol" pitchFamily="18" charset="2"/>
              </a:rPr>
              <a:t>                    for 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all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, (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) 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No self loops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sz="3200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200" dirty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Directed: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) is edge from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to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, denoted as 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u 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 v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. Self loops are allowed</a:t>
            </a:r>
            <a:r>
              <a:rPr lang="en-US" altLang="zh-CN" sz="32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200" dirty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Weighted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each edge has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an associated 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weight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, given by a weight function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3200" i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                                           w 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32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5778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0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2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5783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10/</a:t>
            </a:r>
          </a:p>
        </p:txBody>
      </p:sp>
      <p:sp>
        <p:nvSpPr>
          <p:cNvPr id="75785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5786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9/</a:t>
            </a:r>
          </a:p>
        </p:txBody>
      </p:sp>
      <p:sp>
        <p:nvSpPr>
          <p:cNvPr id="75787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0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5792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5793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5794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5795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5796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5797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8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9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0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5801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5802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5803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6802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10/</a:t>
            </a: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6810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9/</a:t>
            </a:r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2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6817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6818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6819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6820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6821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2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3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4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6827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6828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7826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0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10/11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3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7834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9/</a:t>
            </a:r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7840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7841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7842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7844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7845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6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7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8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7849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7850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7851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7852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(DFS)</a:t>
            </a:r>
          </a:p>
        </p:txBody>
      </p:sp>
      <p:sp>
        <p:nvSpPr>
          <p:cNvPr id="78850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1/8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4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3/6</a:t>
            </a:r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10/11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7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2/7</a:t>
            </a:r>
          </a:p>
        </p:txBody>
      </p:sp>
      <p:sp>
        <p:nvSpPr>
          <p:cNvPr id="78858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9/12</a:t>
            </a:r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78864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78865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78868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78869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0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1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147483647 h 372"/>
              <a:gd name="T2" fmla="*/ 2147483647 w 377"/>
              <a:gd name="T3" fmla="*/ 2147483647 h 372"/>
              <a:gd name="T4" fmla="*/ 2147483647 w 377"/>
              <a:gd name="T5" fmla="*/ 2147483647 h 372"/>
              <a:gd name="T6" fmla="*/ 2147483647 w 377"/>
              <a:gd name="T7" fmla="*/ 2147483647 h 372"/>
              <a:gd name="T8" fmla="*/ 2147483647 w 377"/>
              <a:gd name="T9" fmla="*/ 2147483647 h 372"/>
              <a:gd name="T10" fmla="*/ 2147483647 w 377"/>
              <a:gd name="T11" fmla="*/ 2147483647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7"/>
              <a:gd name="T19" fmla="*/ 0 h 372"/>
              <a:gd name="T20" fmla="*/ 377 w 377"/>
              <a:gd name="T21" fmla="*/ 372 h 3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2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78874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8875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8876" name="Rectangle 26"/>
          <p:cNvSpPr>
            <a:spLocks noChangeArrowheads="1"/>
          </p:cNvSpPr>
          <p:nvPr/>
        </p:nvSpPr>
        <p:spPr bwMode="auto">
          <a:xfrm>
            <a:off x="1619250" y="5027613"/>
            <a:ext cx="6415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Tree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encounter new (white) vertex 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Back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descendent to ancestor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Forward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from ancestor to descendent</a:t>
            </a:r>
          </a:p>
          <a:p>
            <a:pPr lvl="1"/>
            <a:r>
              <a:rPr lang="en-US" altLang="zh-CN" sz="2400" i="1">
                <a:solidFill>
                  <a:srgbClr val="FF5050"/>
                </a:solidFill>
                <a:latin typeface="Times New Roman" pitchFamily="18" charset="0"/>
              </a:rPr>
              <a:t>Cross edge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: between a tree or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Classification of Edges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Tree edge:</a:t>
            </a:r>
            <a:r>
              <a:rPr lang="en-US" altLang="zh-CN" sz="2800" i="1" dirty="0"/>
              <a:t> </a:t>
            </a:r>
            <a:r>
              <a:rPr lang="en-US" altLang="zh-CN" sz="2800" dirty="0"/>
              <a:t>in the </a:t>
            </a:r>
            <a:r>
              <a:rPr lang="en-US" altLang="zh-CN" sz="2800" dirty="0">
                <a:solidFill>
                  <a:srgbClr val="0000FF"/>
                </a:solidFill>
              </a:rPr>
              <a:t>depth-first forest</a:t>
            </a:r>
            <a:r>
              <a:rPr lang="en-US" altLang="zh-CN" sz="2800" dirty="0"/>
              <a:t>, by exploring (</a:t>
            </a:r>
            <a:r>
              <a:rPr lang="en-US" altLang="zh-CN" sz="2800" i="1" dirty="0"/>
              <a:t>u, v</a:t>
            </a:r>
            <a:r>
              <a:rPr lang="en-US" altLang="zh-CN" sz="2800" dirty="0"/>
              <a:t>).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Back edge:</a:t>
            </a:r>
            <a:r>
              <a:rPr lang="en-US" altLang="zh-CN" sz="2800" i="1" dirty="0"/>
              <a:t> </a:t>
            </a:r>
            <a:r>
              <a:rPr lang="en-US" altLang="zh-CN" sz="2800" dirty="0"/>
              <a:t>(</a:t>
            </a:r>
            <a:r>
              <a:rPr lang="en-US" altLang="zh-CN" sz="2800" i="1" dirty="0"/>
              <a:t>u, v</a:t>
            </a:r>
            <a:r>
              <a:rPr lang="en-US" altLang="zh-CN" sz="2800" dirty="0"/>
              <a:t>), where </a:t>
            </a:r>
            <a:r>
              <a:rPr lang="en-US" altLang="zh-CN" sz="2800" i="1" dirty="0"/>
              <a:t>u </a:t>
            </a:r>
            <a:r>
              <a:rPr lang="en-US" altLang="zh-CN" sz="2800" dirty="0"/>
              <a:t>is a descendant of </a:t>
            </a:r>
            <a:r>
              <a:rPr lang="en-US" altLang="zh-CN" sz="2800" i="1" dirty="0"/>
              <a:t>v </a:t>
            </a:r>
            <a:r>
              <a:rPr lang="en-US" altLang="zh-CN" sz="2800" dirty="0"/>
              <a:t>(in the depth-first tree).  (include self-loop)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Forward edge:</a:t>
            </a:r>
            <a:r>
              <a:rPr lang="en-US" altLang="zh-CN" sz="2800" i="1" dirty="0"/>
              <a:t> </a:t>
            </a:r>
            <a:r>
              <a:rPr lang="en-US" altLang="zh-CN" sz="2800" dirty="0"/>
              <a:t>(</a:t>
            </a:r>
            <a:r>
              <a:rPr lang="en-US" altLang="zh-CN" sz="2800" i="1" dirty="0"/>
              <a:t>u, v</a:t>
            </a:r>
            <a:r>
              <a:rPr lang="en-US" altLang="zh-CN" sz="2800" dirty="0"/>
              <a:t>), where </a:t>
            </a:r>
            <a:r>
              <a:rPr lang="en-US" altLang="zh-CN" sz="2800" i="1" dirty="0"/>
              <a:t>v </a:t>
            </a:r>
            <a:r>
              <a:rPr lang="en-US" altLang="zh-CN" sz="2800" dirty="0"/>
              <a:t>is a descendant of </a:t>
            </a:r>
            <a:r>
              <a:rPr lang="en-US" altLang="zh-CN" sz="2800" i="1" dirty="0"/>
              <a:t>u</a:t>
            </a:r>
            <a:r>
              <a:rPr lang="en-US" altLang="zh-CN" sz="2800" dirty="0"/>
              <a:t>, but not a tree edge.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Cross edge:</a:t>
            </a:r>
            <a:r>
              <a:rPr lang="en-US" altLang="zh-CN" sz="2800" i="1" dirty="0"/>
              <a:t> </a:t>
            </a:r>
            <a:r>
              <a:rPr lang="en-US" altLang="zh-CN" sz="2800" dirty="0"/>
              <a:t>any other edge. Can go between vertices in same depth-first tree or in different depth-first trees.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441325" y="4613275"/>
            <a:ext cx="832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Identification of Edges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Edge type for edge (</a:t>
            </a:r>
            <a:r>
              <a:rPr lang="en-US" altLang="zh-CN" i="1" dirty="0"/>
              <a:t>u, v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can be identified when it is first explored by DFS.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Identification is based on the </a:t>
            </a:r>
            <a:r>
              <a:rPr lang="en-US" altLang="zh-CN" dirty="0">
                <a:solidFill>
                  <a:srgbClr val="CC3300"/>
                </a:solidFill>
              </a:rPr>
              <a:t>color of </a:t>
            </a:r>
            <a:r>
              <a:rPr lang="en-US" altLang="zh-CN" i="1" dirty="0">
                <a:solidFill>
                  <a:srgbClr val="CC3300"/>
                </a:solidFill>
              </a:rPr>
              <a:t>v</a:t>
            </a:r>
            <a:r>
              <a:rPr lang="en-US" altLang="zh-CN" dirty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White – tree edge.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Gray – back edge.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Black – forward or cross edge.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Identification of Edges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28625" y="1268413"/>
            <a:ext cx="8321675" cy="13858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u="sng" dirty="0">
                <a:solidFill>
                  <a:srgbClr val="CC3300"/>
                </a:solidFill>
                <a:latin typeface="Times New Roman" pitchFamily="18" charset="0"/>
                <a:ea typeface="+mn-ea"/>
              </a:rPr>
              <a:t>Theorem:</a:t>
            </a:r>
          </a:p>
          <a:p>
            <a:pPr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In DFS of an undirected graph, we get only tree and back edges. No forward or cross edges.</a:t>
            </a:r>
          </a:p>
        </p:txBody>
      </p:sp>
      <p:sp>
        <p:nvSpPr>
          <p:cNvPr id="81923" name="矩形 2"/>
          <p:cNvSpPr>
            <a:spLocks noChangeArrowheads="1"/>
          </p:cNvSpPr>
          <p:nvPr/>
        </p:nvSpPr>
        <p:spPr bwMode="auto">
          <a:xfrm>
            <a:off x="355600" y="2878138"/>
            <a:ext cx="51133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Proof by contradiction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Assume there’s a forward edge</a:t>
            </a:r>
          </a:p>
          <a:p>
            <a:pPr lvl="2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But F? edge must actually be a back edge (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7743825" y="28717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source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7058025" y="43195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6372225" y="57673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cxnSp>
        <p:nvCxnSpPr>
          <p:cNvPr id="81927" name="AutoShape 7"/>
          <p:cNvCxnSpPr>
            <a:cxnSpLocks noChangeShapeType="1"/>
            <a:stCxn id="81924" idx="3"/>
            <a:endCxn id="81925" idx="7"/>
          </p:cNvCxnSpPr>
          <p:nvPr/>
        </p:nvCxnSpPr>
        <p:spPr bwMode="auto">
          <a:xfrm flipH="1">
            <a:off x="7643813" y="3471863"/>
            <a:ext cx="200025" cy="9334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928" name="AutoShape 8"/>
          <p:cNvCxnSpPr>
            <a:cxnSpLocks noChangeShapeType="1"/>
            <a:stCxn id="81925" idx="3"/>
            <a:endCxn id="81926" idx="7"/>
          </p:cNvCxnSpPr>
          <p:nvPr/>
        </p:nvCxnSpPr>
        <p:spPr bwMode="auto">
          <a:xfrm flipH="1">
            <a:off x="6958013" y="4919663"/>
            <a:ext cx="200025" cy="9334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929" name="AutoShape 9"/>
          <p:cNvCxnSpPr>
            <a:cxnSpLocks noChangeShapeType="1"/>
            <a:stCxn id="81926" idx="1"/>
            <a:endCxn id="81924" idx="2"/>
          </p:cNvCxnSpPr>
          <p:nvPr/>
        </p:nvCxnSpPr>
        <p:spPr bwMode="auto">
          <a:xfrm rot="-5400000">
            <a:off x="5781675" y="3905251"/>
            <a:ext cx="2638425" cy="1257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6567488" y="3343275"/>
            <a:ext cx="525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u="sng">
                <a:solidFill>
                  <a:srgbClr val="0070C0"/>
                </a:solidFill>
                <a:latin typeface="Times New Roman" pitchFamily="18" charset="0"/>
              </a:rPr>
              <a:t>F?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Identification of Edges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28625" y="1268413"/>
            <a:ext cx="8321675" cy="13858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u="sng" dirty="0">
                <a:solidFill>
                  <a:srgbClr val="CC3300"/>
                </a:solidFill>
                <a:latin typeface="Times New Roman" pitchFamily="18" charset="0"/>
                <a:ea typeface="+mn-ea"/>
              </a:rPr>
              <a:t>Theorem:</a:t>
            </a:r>
          </a:p>
          <a:p>
            <a:pPr eaLnBrk="0" hangingPunct="0"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In DFS of an undirected graph, we get only tree and back edges. No forward or cross edges.</a:t>
            </a:r>
          </a:p>
        </p:txBody>
      </p:sp>
      <p:sp>
        <p:nvSpPr>
          <p:cNvPr id="82947" name="Oval 4"/>
          <p:cNvSpPr>
            <a:spLocks noChangeArrowheads="1"/>
          </p:cNvSpPr>
          <p:nvPr/>
        </p:nvSpPr>
        <p:spPr bwMode="auto">
          <a:xfrm>
            <a:off x="6994525" y="29225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source</a:t>
            </a:r>
          </a:p>
        </p:txBody>
      </p:sp>
      <p:sp>
        <p:nvSpPr>
          <p:cNvPr id="82948" name="Oval 5"/>
          <p:cNvSpPr>
            <a:spLocks noChangeArrowheads="1"/>
          </p:cNvSpPr>
          <p:nvPr/>
        </p:nvSpPr>
        <p:spPr bwMode="auto">
          <a:xfrm>
            <a:off x="6994525" y="42941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82949" name="Oval 6"/>
          <p:cNvSpPr>
            <a:spLocks noChangeArrowheads="1"/>
          </p:cNvSpPr>
          <p:nvPr/>
        </p:nvSpPr>
        <p:spPr bwMode="auto">
          <a:xfrm>
            <a:off x="7908925" y="56657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82950" name="Oval 7"/>
          <p:cNvSpPr>
            <a:spLocks noChangeArrowheads="1"/>
          </p:cNvSpPr>
          <p:nvPr/>
        </p:nvSpPr>
        <p:spPr bwMode="auto">
          <a:xfrm>
            <a:off x="6156325" y="566578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solidFill>
                <a:schemeClr val="accent1"/>
              </a:solidFill>
              <a:latin typeface="Calibri" pitchFamily="34" charset="0"/>
            </a:endParaRPr>
          </a:p>
        </p:txBody>
      </p:sp>
      <p:cxnSp>
        <p:nvCxnSpPr>
          <p:cNvPr id="82951" name="AutoShape 8"/>
          <p:cNvCxnSpPr>
            <a:cxnSpLocks noChangeShapeType="1"/>
            <a:stCxn id="82947" idx="4"/>
            <a:endCxn id="82948" idx="0"/>
          </p:cNvCxnSpPr>
          <p:nvPr/>
        </p:nvCxnSpPr>
        <p:spPr bwMode="auto">
          <a:xfrm>
            <a:off x="7337425" y="3622675"/>
            <a:ext cx="0" cy="6572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952" name="AutoShape 9"/>
          <p:cNvCxnSpPr>
            <a:cxnSpLocks noChangeShapeType="1"/>
            <a:stCxn id="82948" idx="5"/>
            <a:endCxn id="82949" idx="0"/>
          </p:cNvCxnSpPr>
          <p:nvPr/>
        </p:nvCxnSpPr>
        <p:spPr bwMode="auto">
          <a:xfrm>
            <a:off x="7580313" y="4894263"/>
            <a:ext cx="671512" cy="7572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953" name="AutoShape 10"/>
          <p:cNvCxnSpPr>
            <a:cxnSpLocks noChangeShapeType="1"/>
            <a:stCxn id="82948" idx="3"/>
            <a:endCxn id="82950" idx="0"/>
          </p:cNvCxnSpPr>
          <p:nvPr/>
        </p:nvCxnSpPr>
        <p:spPr bwMode="auto">
          <a:xfrm flipH="1">
            <a:off x="6499225" y="4894263"/>
            <a:ext cx="595313" cy="7572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954" name="AutoShape 11"/>
          <p:cNvCxnSpPr>
            <a:cxnSpLocks noChangeShapeType="1"/>
            <a:stCxn id="82949" idx="2"/>
            <a:endCxn id="82950" idx="6"/>
          </p:cNvCxnSpPr>
          <p:nvPr/>
        </p:nvCxnSpPr>
        <p:spPr bwMode="auto">
          <a:xfrm flipH="1">
            <a:off x="6856413" y="6008688"/>
            <a:ext cx="1038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82955" name="Text Box 12"/>
          <p:cNvSpPr txBox="1">
            <a:spLocks noChangeArrowheads="1"/>
          </p:cNvSpPr>
          <p:nvPr/>
        </p:nvSpPr>
        <p:spPr bwMode="auto">
          <a:xfrm>
            <a:off x="7172325" y="5984875"/>
            <a:ext cx="560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u="sng">
                <a:solidFill>
                  <a:srgbClr val="0070C0"/>
                </a:solidFill>
                <a:latin typeface="Times New Roman" pitchFamily="18" charset="0"/>
              </a:rPr>
              <a:t>C?</a:t>
            </a:r>
          </a:p>
        </p:txBody>
      </p:sp>
      <p:sp>
        <p:nvSpPr>
          <p:cNvPr id="82956" name="矩形 1"/>
          <p:cNvSpPr>
            <a:spLocks noChangeArrowheads="1"/>
          </p:cNvSpPr>
          <p:nvPr/>
        </p:nvSpPr>
        <p:spPr bwMode="auto">
          <a:xfrm>
            <a:off x="442913" y="2914650"/>
            <a:ext cx="5713412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Proof by contradiction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Assume there’s a cross edge</a:t>
            </a:r>
          </a:p>
          <a:p>
            <a:pPr lvl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But C? edge cannot be cross!</a:t>
            </a:r>
          </a:p>
          <a:p>
            <a:pPr lvl="2"/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So in fact the picture is wrong…both lower tree edges cannot in fact be tree edges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Depth-First Trees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Predecessor </a:t>
            </a:r>
            <a:r>
              <a:rPr lang="en-US" altLang="zh-CN" sz="2800" dirty="0" err="1"/>
              <a:t>subgraph</a:t>
            </a:r>
            <a:r>
              <a:rPr lang="en-US" altLang="zh-CN" sz="2800" dirty="0"/>
              <a:t> is slightly different from that of BFS.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The predecessor </a:t>
            </a:r>
            <a:r>
              <a:rPr lang="en-US" altLang="zh-CN" sz="2800" dirty="0" err="1"/>
              <a:t>subgraph</a:t>
            </a:r>
            <a:r>
              <a:rPr lang="en-US" altLang="zh-CN" sz="2800" dirty="0"/>
              <a:t> of DFS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/>
              <a:t>              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V, 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)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                      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dirty="0"/>
              <a:t>={(</a:t>
            </a:r>
            <a:r>
              <a:rPr lang="en-US" altLang="zh-CN" sz="2800" dirty="0">
                <a:sym typeface="Symbol" pitchFamily="18" charset="2"/>
              </a:rPr>
              <a:t></a:t>
            </a:r>
            <a:r>
              <a:rPr lang="en-US" altLang="zh-CN" sz="2800" dirty="0"/>
              <a:t>[</a:t>
            </a:r>
            <a:r>
              <a:rPr lang="en-US" altLang="zh-CN" sz="2800" i="1" dirty="0"/>
              <a:t>v</a:t>
            </a:r>
            <a:r>
              <a:rPr lang="en-US" altLang="zh-CN" sz="2800" dirty="0"/>
              <a:t>],</a:t>
            </a:r>
            <a:r>
              <a:rPr lang="en-US" altLang="zh-CN" sz="2800" i="1" dirty="0"/>
              <a:t>v</a:t>
            </a:r>
            <a:r>
              <a:rPr lang="en-US" altLang="zh-CN" sz="2800" dirty="0"/>
              <a:t>)</a:t>
            </a:r>
            <a:r>
              <a:rPr lang="en-US" altLang="zh-CN" sz="2800" i="1" dirty="0">
                <a:sym typeface="Symbol" pitchFamily="18" charset="2"/>
              </a:rPr>
              <a:t> </a:t>
            </a:r>
            <a:r>
              <a:rPr lang="en-US" altLang="zh-CN" sz="2800" dirty="0"/>
              <a:t>: </a:t>
            </a:r>
            <a:r>
              <a:rPr lang="en-US" altLang="zh-CN" sz="2800" i="1" dirty="0"/>
              <a:t>v </a:t>
            </a:r>
            <a:r>
              <a:rPr lang="en-US" altLang="zh-CN" sz="2800" dirty="0">
                <a:sym typeface="Symbol" pitchFamily="18" charset="2"/>
              </a:rPr>
              <a:t>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and</a:t>
            </a:r>
            <a:r>
              <a:rPr lang="en-US" altLang="zh-CN" sz="2800" i="1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</a:t>
            </a:r>
            <a:r>
              <a:rPr lang="en-US" altLang="zh-CN" sz="2800" dirty="0"/>
              <a:t>[</a:t>
            </a:r>
            <a:r>
              <a:rPr lang="en-US" altLang="zh-CN" sz="2800" i="1" dirty="0"/>
              <a:t>v</a:t>
            </a:r>
            <a:r>
              <a:rPr lang="en-US" altLang="zh-CN" sz="2800" dirty="0"/>
              <a:t>] </a:t>
            </a:r>
            <a:r>
              <a:rPr lang="en-US" altLang="zh-CN" sz="2800" i="1" dirty="0">
                <a:sym typeface="Symbol" pitchFamily="18" charset="2"/>
              </a:rPr>
              <a:t> </a:t>
            </a:r>
            <a:r>
              <a:rPr lang="en-US" altLang="zh-CN" sz="2800" dirty="0">
                <a:sym typeface="Symbol" pitchFamily="18" charset="2"/>
              </a:rPr>
              <a:t>NIL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en-US" altLang="zh-CN" sz="2800" dirty="0" smtClean="0"/>
              <a:t>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u="sng" dirty="0">
              <a:solidFill>
                <a:schemeClr val="hlink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i="1" baseline="-25000" dirty="0">
                <a:sym typeface="Symbol" pitchFamily="18" charset="2"/>
              </a:rPr>
              <a:t></a:t>
            </a:r>
            <a:r>
              <a:rPr lang="en-US" altLang="zh-CN" dirty="0"/>
              <a:t> forms a </a:t>
            </a:r>
            <a:r>
              <a:rPr lang="en-US" altLang="zh-CN" i="1" dirty="0">
                <a:solidFill>
                  <a:srgbClr val="CC3300"/>
                </a:solidFill>
              </a:rPr>
              <a:t>depth-first forest</a:t>
            </a:r>
            <a:r>
              <a:rPr lang="en-US" altLang="zh-CN" dirty="0"/>
              <a:t> composed of several </a:t>
            </a:r>
            <a:r>
              <a:rPr lang="en-US" altLang="zh-CN" i="1" dirty="0">
                <a:solidFill>
                  <a:srgbClr val="CC3300"/>
                </a:solidFill>
              </a:rPr>
              <a:t>depth-first trees</a:t>
            </a:r>
            <a:r>
              <a:rPr lang="en-US" altLang="zh-CN" dirty="0"/>
              <a:t>.  </a:t>
            </a:r>
            <a:r>
              <a:rPr lang="en-US" altLang="zh-CN" i="1" dirty="0"/>
              <a:t>E</a:t>
            </a:r>
            <a:r>
              <a:rPr lang="en-US" altLang="zh-CN" i="1" baseline="-25000" dirty="0">
                <a:sym typeface="Symbol" pitchFamily="18" charset="2"/>
              </a:rPr>
              <a:t></a:t>
            </a:r>
            <a:r>
              <a:rPr lang="en-US" altLang="zh-CN" dirty="0"/>
              <a:t> consists of </a:t>
            </a:r>
            <a:r>
              <a:rPr lang="en-US" altLang="zh-CN" i="1" dirty="0">
                <a:solidFill>
                  <a:srgbClr val="CC3300"/>
                </a:solidFill>
              </a:rPr>
              <a:t>tree edges</a:t>
            </a:r>
            <a:r>
              <a:rPr lang="en-US" altLang="zh-CN" dirty="0"/>
              <a:t>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/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1331913" y="5646738"/>
            <a:ext cx="6732587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9999"/>
                </a:solidFill>
                <a:latin typeface="Times New Roman" pitchFamily="18" charset="0"/>
              </a:rPr>
              <a:t>Definition:</a:t>
            </a:r>
          </a:p>
          <a:p>
            <a:pPr eaLnBrk="0" hangingPunct="0"/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Forest: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An acyclic graph G that may be disconnected.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</a:rPr>
              <a:t>Analysis of </a:t>
            </a:r>
            <a:r>
              <a:rPr lang="en-US" altLang="zh-CN" dirty="0" smtClean="0">
                <a:solidFill>
                  <a:srgbClr val="000000"/>
                </a:solidFill>
              </a:rPr>
              <a:t>DFS</a:t>
            </a:r>
            <a:endParaRPr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3708400" cy="3429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u="sng"/>
              <a:t>DFS(</a:t>
            </a:r>
            <a:r>
              <a:rPr lang="en-US" altLang="zh-CN" sz="2000" i="1" u="sng"/>
              <a:t>G</a:t>
            </a:r>
            <a:r>
              <a:rPr lang="en-US" altLang="zh-CN" sz="2000" u="sng"/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1.  for each vertex </a:t>
            </a:r>
            <a:r>
              <a:rPr lang="en-US" altLang="zh-CN" sz="2000" i="1"/>
              <a:t>u </a:t>
            </a:r>
            <a:r>
              <a:rPr lang="en-US" altLang="zh-CN" sz="2000" i="1">
                <a:sym typeface="Symbol" pitchFamily="18" charset="2"/>
              </a:rPr>
              <a:t></a:t>
            </a:r>
            <a:r>
              <a:rPr lang="en-US" altLang="zh-CN" sz="2000" i="1"/>
              <a:t> V</a:t>
            </a:r>
            <a:r>
              <a:rPr lang="en-US" altLang="zh-CN" sz="2000"/>
              <a:t>[</a:t>
            </a:r>
            <a:r>
              <a:rPr lang="en-US" altLang="zh-CN" sz="2000" i="1"/>
              <a:t>G</a:t>
            </a:r>
            <a:r>
              <a:rPr lang="en-US" altLang="zh-CN" sz="2000"/>
              <a:t>]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2.       do </a:t>
            </a:r>
            <a:r>
              <a:rPr lang="en-US" altLang="zh-CN" sz="2000" i="1"/>
              <a:t>color</a:t>
            </a:r>
            <a:r>
              <a:rPr lang="en-US" altLang="zh-CN" sz="2000"/>
              <a:t>[</a:t>
            </a:r>
            <a:r>
              <a:rPr lang="en-US" altLang="zh-CN" sz="2000" i="1"/>
              <a:t>u</a:t>
            </a:r>
            <a:r>
              <a:rPr lang="en-US" altLang="zh-CN" sz="2000"/>
              <a:t>] </a:t>
            </a:r>
            <a:r>
              <a:rPr lang="en-US" altLang="zh-CN" sz="2000">
                <a:sym typeface="Symbol" pitchFamily="18" charset="2"/>
              </a:rPr>
              <a:t></a:t>
            </a:r>
            <a:r>
              <a:rPr lang="en-US" altLang="zh-CN" sz="2000"/>
              <a:t> white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3.            </a:t>
            </a:r>
            <a:r>
              <a:rPr lang="en-US" altLang="zh-CN" sz="2000">
                <a:sym typeface="Symbol" pitchFamily="18" charset="2"/>
              </a:rPr>
              <a:t></a:t>
            </a:r>
            <a:r>
              <a:rPr lang="en-US" altLang="zh-CN" sz="2000"/>
              <a:t>[</a:t>
            </a:r>
            <a:r>
              <a:rPr lang="en-US" altLang="zh-CN" sz="2000" i="1"/>
              <a:t>u</a:t>
            </a:r>
            <a:r>
              <a:rPr lang="en-US" altLang="zh-CN" sz="2000"/>
              <a:t>] </a:t>
            </a:r>
            <a:r>
              <a:rPr lang="en-US" altLang="zh-CN" sz="2000">
                <a:sym typeface="Symbol" pitchFamily="18" charset="2"/>
              </a:rPr>
              <a:t></a:t>
            </a:r>
            <a:r>
              <a:rPr lang="en-US" altLang="zh-CN" sz="2000"/>
              <a:t> NIL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4.  </a:t>
            </a:r>
            <a:r>
              <a:rPr lang="en-US" altLang="zh-CN" sz="2000" i="1"/>
              <a:t>time</a:t>
            </a:r>
            <a:r>
              <a:rPr lang="en-US" altLang="zh-CN" sz="2000"/>
              <a:t> </a:t>
            </a:r>
            <a:r>
              <a:rPr lang="en-US" altLang="zh-CN" sz="2000">
                <a:sym typeface="Symbol" pitchFamily="18" charset="2"/>
              </a:rPr>
              <a:t></a:t>
            </a:r>
            <a:r>
              <a:rPr lang="en-US" altLang="zh-CN" sz="2000"/>
              <a:t> 0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5.  for each vertex </a:t>
            </a:r>
            <a:r>
              <a:rPr lang="en-US" altLang="zh-CN" sz="2000" i="1"/>
              <a:t>u </a:t>
            </a:r>
            <a:r>
              <a:rPr lang="en-US" altLang="zh-CN" sz="2000" i="1">
                <a:sym typeface="Symbol" pitchFamily="18" charset="2"/>
              </a:rPr>
              <a:t></a:t>
            </a:r>
            <a:r>
              <a:rPr lang="en-US" altLang="zh-CN" sz="2000" i="1"/>
              <a:t> V</a:t>
            </a:r>
            <a:r>
              <a:rPr lang="en-US" altLang="zh-CN" sz="2000"/>
              <a:t>[</a:t>
            </a:r>
            <a:r>
              <a:rPr lang="en-US" altLang="zh-CN" sz="2000" i="1"/>
              <a:t>G</a:t>
            </a:r>
            <a:r>
              <a:rPr lang="en-US" altLang="zh-CN" sz="2000"/>
              <a:t>]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6.        do if </a:t>
            </a:r>
            <a:r>
              <a:rPr lang="en-US" altLang="zh-CN" sz="2000" i="1"/>
              <a:t>color</a:t>
            </a:r>
            <a:r>
              <a:rPr lang="en-US" altLang="zh-CN" sz="2000"/>
              <a:t>[</a:t>
            </a:r>
            <a:r>
              <a:rPr lang="en-US" altLang="zh-CN" sz="2000" i="1"/>
              <a:t>u</a:t>
            </a:r>
            <a:r>
              <a:rPr lang="en-US" altLang="zh-CN" sz="2000"/>
              <a:t>]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/>
              <a:t> white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7.                 then DFS-Visit(</a:t>
            </a:r>
            <a:r>
              <a:rPr lang="en-US" altLang="zh-CN" sz="2000" i="1"/>
              <a:t>u</a:t>
            </a:r>
            <a:r>
              <a:rPr lang="en-US" altLang="zh-CN" sz="2000"/>
              <a:t>)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876300" y="5676900"/>
            <a:ext cx="3263900" cy="415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Uses a global timestamp </a:t>
            </a:r>
            <a:r>
              <a:rPr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time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211638" y="1052513"/>
            <a:ext cx="4681537" cy="441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b="1" u="sng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DFS-Visit(</a:t>
            </a:r>
            <a:r>
              <a:rPr lang="en-US" altLang="zh-CN" sz="2000" b="1" i="1" u="sng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b="1" u="sng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)</a:t>
            </a:r>
            <a:endParaRPr lang="en-US" altLang="zh-CN" sz="2000" b="1" i="1" u="sng" dirty="0">
              <a:solidFill>
                <a:srgbClr val="010000"/>
              </a:solidFill>
              <a:latin typeface="Times New Roman" pitchFamily="18" charset="0"/>
              <a:ea typeface="+mn-ea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color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GRAY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+mn-ea"/>
                <a:sym typeface="Symbol" pitchFamily="18" charset="2"/>
              </a:rPr>
              <a:t>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+mn-ea"/>
                <a:sym typeface="Symbol" pitchFamily="18" charset="2"/>
              </a:rPr>
              <a:t> has been discovered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time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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time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+ 1</a:t>
            </a:r>
            <a:endParaRPr lang="en-US" altLang="zh-CN" sz="1400" i="1" dirty="0">
              <a:solidFill>
                <a:srgbClr val="010000"/>
              </a:solidFill>
              <a:latin typeface="Times New Roman" pitchFamily="18" charset="0"/>
              <a:ea typeface="+mn-ea"/>
              <a:sym typeface="Symbol" pitchFamily="18" charset="2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d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time</a:t>
            </a:r>
            <a:endParaRPr lang="en-US" altLang="zh-CN" sz="2000" dirty="0">
              <a:solidFill>
                <a:srgbClr val="010000"/>
              </a:solidFill>
              <a:latin typeface="Times New Roman" pitchFamily="18" charset="0"/>
              <a:ea typeface="+mn-ea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b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for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each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v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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 dirty="0" err="1">
                <a:solidFill>
                  <a:srgbClr val="010000"/>
                </a:solidFill>
                <a:latin typeface="Times New Roman" pitchFamily="18" charset="0"/>
                <a:ea typeface="+mn-ea"/>
              </a:rPr>
              <a:t>Adj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do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b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if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color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v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=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WHITE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                </a:t>
            </a:r>
            <a:r>
              <a:rPr lang="en-US" altLang="zh-CN" sz="2000" b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then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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v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endParaRPr lang="en-US" altLang="zh-CN" sz="2000" dirty="0">
              <a:solidFill>
                <a:srgbClr val="010000"/>
              </a:solidFill>
              <a:latin typeface="Times New Roman" pitchFamily="18" charset="0"/>
              <a:ea typeface="+mn-ea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                         DFS-Visit(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v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)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color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BLACK   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+mn-ea"/>
                <a:sym typeface="Symbol" pitchFamily="18" charset="2"/>
              </a:rPr>
              <a:t> Blacken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;  it is finished.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f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u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]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time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lang="en-US" altLang="zh-CN" sz="2000" i="1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 time </a:t>
            </a:r>
            <a:r>
              <a:rPr lang="en-US" altLang="zh-CN" sz="2000" dirty="0">
                <a:solidFill>
                  <a:srgbClr val="010000"/>
                </a:solidFill>
                <a:latin typeface="Times New Roman" pitchFamily="18" charset="0"/>
                <a:ea typeface="+mn-ea"/>
              </a:rPr>
              <a:t>+ 1</a:t>
            </a:r>
          </a:p>
        </p:txBody>
      </p:sp>
      <p:sp>
        <p:nvSpPr>
          <p:cNvPr id="84997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altLang="zh-CN" sz="4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Definitions  </a:t>
            </a:r>
            <a:r>
              <a:rPr lang="en-US" altLang="zh-CN" sz="2800" smtClean="0">
                <a:solidFill>
                  <a:schemeClr val="tx1"/>
                </a:solidFill>
              </a:rPr>
              <a:t>–continue-</a:t>
            </a:r>
            <a:endParaRPr lang="en-US" altLang="zh-CN" sz="480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25538"/>
            <a:ext cx="8451850" cy="5040312"/>
          </a:xfrm>
          <a:prstGeom prst="rect">
            <a:avLst/>
          </a:prstGeom>
        </p:spPr>
        <p:txBody>
          <a:bodyPr lIns="92075" tIns="46038" rIns="92075" bIns="4603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If 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) 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, then vertex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is </a:t>
            </a: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adjacent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to vertex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Adjacency relationship is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</a:rPr>
              <a:t>Symmetric if </a:t>
            </a:r>
            <a:r>
              <a:rPr lang="en-US" altLang="zh-CN" sz="2400" i="1" dirty="0">
                <a:latin typeface="Times New Roman" pitchFamily="18" charset="0"/>
              </a:rPr>
              <a:t>G </a:t>
            </a:r>
            <a:r>
              <a:rPr lang="en-US" altLang="zh-CN" sz="2400" dirty="0">
                <a:latin typeface="Times New Roman" pitchFamily="18" charset="0"/>
              </a:rPr>
              <a:t>is undirected.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</a:rPr>
              <a:t>Not necessarily so if 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 is directed.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 is </a:t>
            </a: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</a:rPr>
              <a:t>connected</a:t>
            </a:r>
            <a:r>
              <a:rPr lang="en-US" altLang="zh-CN" sz="2800" dirty="0">
                <a:latin typeface="Times New Roman" pitchFamily="18" charset="0"/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</a:rPr>
              <a:t>There is a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path between every pair of vertices</a:t>
            </a:r>
            <a:r>
              <a:rPr lang="en-US" altLang="zh-CN" sz="2400" dirty="0">
                <a:latin typeface="Times New Roman" pitchFamily="18" charset="0"/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</a:rPr>
              <a:t>|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dirty="0">
                <a:latin typeface="Times New Roman" pitchFamily="18" charset="0"/>
              </a:rPr>
              <a:t>|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 |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| – 1.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</a:rPr>
              <a:t>Furthermore, if |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dirty="0">
                <a:latin typeface="Times New Roman" pitchFamily="18" charset="0"/>
              </a:rPr>
              <a:t>|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 |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| – 1, then 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is a tree.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 smtClean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Analysis of DFS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rgbClr val="262626"/>
                </a:solidFill>
              </a:rPr>
              <a:t>Loops on lines 1-2 &amp; 5-7 take </a:t>
            </a:r>
            <a:r>
              <a:rPr lang="en-US" altLang="zh-CN" sz="24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altLang="zh-CN" sz="2400" smtClean="0">
                <a:solidFill>
                  <a:srgbClr val="CC3300"/>
                </a:solidFill>
              </a:rPr>
              <a:t>(|</a:t>
            </a:r>
            <a:r>
              <a:rPr lang="en-US" altLang="zh-CN" sz="2400" i="1" smtClean="0">
                <a:solidFill>
                  <a:srgbClr val="CC3300"/>
                </a:solidFill>
              </a:rPr>
              <a:t>V|</a:t>
            </a:r>
            <a:r>
              <a:rPr lang="en-US" altLang="zh-CN" sz="2400" smtClean="0">
                <a:solidFill>
                  <a:srgbClr val="CC3300"/>
                </a:solidFill>
              </a:rPr>
              <a:t>)</a:t>
            </a:r>
            <a:r>
              <a:rPr lang="en-US" altLang="zh-CN" sz="2800" smtClean="0">
                <a:solidFill>
                  <a:srgbClr val="262626"/>
                </a:solidFill>
              </a:rPr>
              <a:t> time, excluding time to execute DFS-Visit.</a:t>
            </a:r>
          </a:p>
          <a:p>
            <a:pPr>
              <a:spcBef>
                <a:spcPct val="0"/>
              </a:spcBef>
            </a:pPr>
            <a:endParaRPr lang="en-US" altLang="zh-CN" sz="1200" smtClean="0">
              <a:solidFill>
                <a:srgbClr val="262626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rgbClr val="262626"/>
                </a:solidFill>
              </a:rPr>
              <a:t>DFS-Visit is called once for each white vertex </a:t>
            </a:r>
            <a:r>
              <a:rPr lang="en-US" altLang="zh-CN" sz="2400" i="1" smtClean="0">
                <a:solidFill>
                  <a:srgbClr val="262626"/>
                </a:solidFill>
              </a:rPr>
              <a:t>v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</a:t>
            </a:r>
            <a:r>
              <a:rPr lang="en-US" altLang="zh-CN" sz="2400" i="1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262626"/>
                </a:solidFill>
              </a:rPr>
              <a:t> when it’s painted gray the first time.  Lines 3-6 of DFS-Visit is executed |Adj[</a:t>
            </a:r>
            <a:r>
              <a:rPr lang="en-US" altLang="zh-CN" sz="2800" i="1" smtClean="0">
                <a:solidFill>
                  <a:srgbClr val="262626"/>
                </a:solidFill>
              </a:rPr>
              <a:t>v</a:t>
            </a:r>
            <a:r>
              <a:rPr lang="en-US" altLang="zh-CN" sz="2800" smtClean="0">
                <a:solidFill>
                  <a:srgbClr val="262626"/>
                </a:solidFill>
              </a:rPr>
              <a:t>]| times. The total cost of executing DFS-Visit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CC3300"/>
                </a:solidFill>
                <a:sym typeface="Symbol" pitchFamily="18" charset="2"/>
              </a:rPr>
              <a:t>                                      </a:t>
            </a:r>
            <a:r>
              <a:rPr lang="en-US" altLang="zh-CN" sz="2400" i="1" baseline="-25000" smtClean="0">
                <a:solidFill>
                  <a:srgbClr val="CC3300"/>
                </a:solidFill>
              </a:rPr>
              <a:t>v</a:t>
            </a:r>
            <a:r>
              <a:rPr lang="en-US" altLang="zh-CN" sz="2400" baseline="-25000" smtClean="0">
                <a:solidFill>
                  <a:srgbClr val="CC3300"/>
                </a:solidFill>
                <a:sym typeface="Symbol" pitchFamily="18" charset="2"/>
              </a:rPr>
              <a:t></a:t>
            </a:r>
            <a:r>
              <a:rPr lang="en-US" altLang="zh-CN" sz="2400" i="1" baseline="-25000" smtClean="0">
                <a:solidFill>
                  <a:srgbClr val="CC3300"/>
                </a:solidFill>
                <a:sym typeface="Symbol" pitchFamily="18" charset="2"/>
              </a:rPr>
              <a:t>V </a:t>
            </a:r>
            <a:r>
              <a:rPr lang="en-US" altLang="zh-CN" sz="2800" smtClean="0">
                <a:solidFill>
                  <a:srgbClr val="CC3300"/>
                </a:solidFill>
              </a:rPr>
              <a:t>|Adj[</a:t>
            </a:r>
            <a:r>
              <a:rPr lang="en-US" altLang="zh-CN" sz="2800" i="1" smtClean="0">
                <a:solidFill>
                  <a:srgbClr val="CC3300"/>
                </a:solidFill>
              </a:rPr>
              <a:t>v</a:t>
            </a:r>
            <a:r>
              <a:rPr lang="en-US" altLang="zh-CN" sz="2800" smtClean="0">
                <a:solidFill>
                  <a:srgbClr val="CC3300"/>
                </a:solidFill>
              </a:rPr>
              <a:t>]| = </a:t>
            </a:r>
            <a:r>
              <a:rPr lang="en-US" altLang="zh-CN" sz="24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altLang="zh-CN" sz="2400" smtClean="0">
                <a:solidFill>
                  <a:srgbClr val="CC3300"/>
                </a:solidFill>
              </a:rPr>
              <a:t>(|</a:t>
            </a:r>
            <a:r>
              <a:rPr lang="en-US" altLang="zh-CN" sz="2400" i="1" smtClean="0">
                <a:solidFill>
                  <a:srgbClr val="CC3300"/>
                </a:solidFill>
              </a:rPr>
              <a:t>E|</a:t>
            </a:r>
            <a:r>
              <a:rPr lang="en-US" altLang="zh-CN" sz="2400" smtClean="0">
                <a:solidFill>
                  <a:srgbClr val="CC3300"/>
                </a:solidFill>
              </a:rPr>
              <a:t>)</a:t>
            </a:r>
            <a:r>
              <a:rPr lang="en-US" altLang="zh-CN" sz="2800" smtClean="0">
                <a:solidFill>
                  <a:srgbClr val="262626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zh-CN" sz="1200" smtClean="0">
              <a:solidFill>
                <a:srgbClr val="262626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rgbClr val="262626"/>
                </a:solidFill>
              </a:rPr>
              <a:t>Total running time of DFS is</a:t>
            </a:r>
            <a:r>
              <a:rPr lang="en-US" altLang="zh-CN" sz="2800" i="1" smtClean="0">
                <a:solidFill>
                  <a:srgbClr val="262626"/>
                </a:solidFill>
              </a:rPr>
              <a:t> </a:t>
            </a:r>
            <a:r>
              <a:rPr lang="en-US" altLang="zh-CN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altLang="zh-CN" sz="2800" smtClean="0">
                <a:solidFill>
                  <a:srgbClr val="CC3300"/>
                </a:solidFill>
              </a:rPr>
              <a:t>(|</a:t>
            </a:r>
            <a:r>
              <a:rPr lang="en-US" altLang="zh-CN" sz="2800" i="1" smtClean="0">
                <a:solidFill>
                  <a:srgbClr val="CC3300"/>
                </a:solidFill>
              </a:rPr>
              <a:t>V|+|E|</a:t>
            </a:r>
            <a:r>
              <a:rPr lang="en-US" altLang="zh-CN" sz="2800" smtClean="0">
                <a:solidFill>
                  <a:srgbClr val="CC3300"/>
                </a:solidFill>
              </a:rPr>
              <a:t>)</a:t>
            </a:r>
            <a:r>
              <a:rPr lang="en-US" altLang="zh-CN" sz="2800" i="1" smtClean="0">
                <a:solidFill>
                  <a:srgbClr val="26262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Parenthesis Theorem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39863"/>
            <a:ext cx="8515350" cy="5040312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u="sng">
                <a:solidFill>
                  <a:srgbClr val="CC3300"/>
                </a:solidFill>
              </a:rPr>
              <a:t>Theorem 22.7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/>
              <a:t>For all </a:t>
            </a:r>
            <a:r>
              <a:rPr lang="en-US" altLang="zh-CN" sz="2400" i="1"/>
              <a:t>u, v</a:t>
            </a:r>
            <a:r>
              <a:rPr lang="en-US" altLang="zh-CN" sz="2400"/>
              <a:t>, exactly one of the following holds: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/>
              <a:t>1. </a:t>
            </a:r>
            <a:r>
              <a:rPr lang="en-US" altLang="zh-CN" sz="2400" i="1"/>
              <a:t>d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</a:t>
            </a:r>
            <a:r>
              <a:rPr lang="en-US" altLang="zh-CN" sz="2400" i="1"/>
              <a:t>&lt; d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or </a:t>
            </a:r>
            <a:r>
              <a:rPr lang="en-US" altLang="zh-CN" sz="2400" i="1"/>
              <a:t>d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</a:t>
            </a:r>
            <a:r>
              <a:rPr lang="en-US" altLang="zh-CN" sz="2400" i="1"/>
              <a:t>&lt; d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and neither </a:t>
            </a:r>
            <a:r>
              <a:rPr lang="en-US" altLang="zh-CN" sz="2400" i="1"/>
              <a:t>u </a:t>
            </a:r>
            <a:r>
              <a:rPr lang="en-US" altLang="zh-CN" sz="2400"/>
              <a:t>nor </a:t>
            </a:r>
            <a:r>
              <a:rPr lang="en-US" altLang="zh-CN" sz="2400" i="1"/>
              <a:t>v </a:t>
            </a:r>
            <a:r>
              <a:rPr lang="en-US" altLang="zh-CN" sz="2400"/>
              <a:t>is a descendant of the other.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/>
              <a:t>2. </a:t>
            </a:r>
            <a:r>
              <a:rPr lang="en-US" altLang="zh-CN" sz="2400" i="1"/>
              <a:t>d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</a:t>
            </a:r>
            <a:r>
              <a:rPr lang="en-US" altLang="zh-CN" sz="2400" i="1"/>
              <a:t>&lt; d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and </a:t>
            </a:r>
            <a:r>
              <a:rPr lang="en-US" altLang="zh-CN" sz="2400" i="1"/>
              <a:t>v </a:t>
            </a:r>
            <a:r>
              <a:rPr lang="en-US" altLang="zh-CN" sz="2400"/>
              <a:t>is a descendant of </a:t>
            </a:r>
            <a:r>
              <a:rPr lang="en-US" altLang="zh-CN" sz="2400" i="1"/>
              <a:t>u</a:t>
            </a:r>
            <a:r>
              <a:rPr lang="en-US" altLang="zh-CN" sz="2400"/>
              <a:t>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/>
              <a:t>3. </a:t>
            </a:r>
            <a:r>
              <a:rPr lang="en-US" altLang="zh-CN" sz="2400" i="1"/>
              <a:t>d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</a:t>
            </a:r>
            <a:r>
              <a:rPr lang="en-US" altLang="zh-CN" sz="2400" i="1"/>
              <a:t>&lt; d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u</a:t>
            </a:r>
            <a:r>
              <a:rPr lang="en-US" altLang="zh-CN" sz="2400"/>
              <a:t>] </a:t>
            </a:r>
            <a:r>
              <a:rPr lang="en-US" altLang="zh-CN" sz="2400" i="1"/>
              <a:t>&lt; f </a:t>
            </a:r>
            <a:r>
              <a:rPr lang="en-US" altLang="zh-CN" sz="2400"/>
              <a:t>[</a:t>
            </a:r>
            <a:r>
              <a:rPr lang="en-US" altLang="zh-CN" sz="2400" i="1"/>
              <a:t>v</a:t>
            </a:r>
            <a:r>
              <a:rPr lang="en-US" altLang="zh-CN" sz="2400"/>
              <a:t>] and </a:t>
            </a:r>
            <a:r>
              <a:rPr lang="en-US" altLang="zh-CN" sz="2400" i="1"/>
              <a:t>u </a:t>
            </a:r>
            <a:r>
              <a:rPr lang="en-US" altLang="zh-CN" sz="2400"/>
              <a:t>is a descendant of </a:t>
            </a:r>
            <a:r>
              <a:rPr lang="en-US" altLang="zh-CN" sz="2400" i="1"/>
              <a:t>v</a:t>
            </a:r>
            <a:r>
              <a:rPr lang="en-US" altLang="zh-CN" sz="2400"/>
              <a:t>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400"/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304800" y="3810000"/>
            <a:ext cx="883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So 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d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u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&lt; d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v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&lt; f 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u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&lt; f 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v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010000"/>
                </a:solidFill>
                <a:latin typeface="Times New Roman" pitchFamily="18" charset="0"/>
              </a:rPr>
              <a:t>cannot </a:t>
            </a: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happen.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zh-CN" sz="2400">
                <a:solidFill>
                  <a:srgbClr val="010000"/>
                </a:solidFill>
                <a:latin typeface="Times New Roman" pitchFamily="18" charset="0"/>
              </a:rPr>
              <a:t>Like parentheses: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</a:rPr>
              <a:t>OK: ( ) [ ] ( [ ] ) [ ( ) ]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zh-CN" sz="2000">
                <a:solidFill>
                  <a:srgbClr val="010000"/>
                </a:solidFill>
                <a:latin typeface="Times New Roman" pitchFamily="18" charset="0"/>
              </a:rPr>
              <a:t>Not OK: ( [ ) ] [ ( ] 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9999"/>
                </a:solidFill>
                <a:latin typeface="Times New Roman" pitchFamily="18" charset="0"/>
              </a:rPr>
              <a:t>Corollary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v 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is a proper descendant of 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u 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if and only if 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d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u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&lt; d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v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&lt; f 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v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] 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&lt; f 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rgbClr val="CC3300"/>
                </a:solidFill>
                <a:latin typeface="Times New Roman" pitchFamily="18" charset="0"/>
              </a:rPr>
              <a:t>u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].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altLang="zh-CN" sz="2400">
              <a:solidFill>
                <a:srgbClr val="01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(Parenthesis Theorem)</a:t>
            </a:r>
          </a:p>
        </p:txBody>
      </p:sp>
      <p:sp>
        <p:nvSpPr>
          <p:cNvPr id="88066" name="Oval 3"/>
          <p:cNvSpPr>
            <a:spLocks noChangeArrowheads="1"/>
          </p:cNvSpPr>
          <p:nvPr/>
        </p:nvSpPr>
        <p:spPr bwMode="auto">
          <a:xfrm>
            <a:off x="1928813" y="21463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938338" y="22098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3/6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8" name="Oval 5"/>
          <p:cNvSpPr>
            <a:spLocks noChangeArrowheads="1"/>
          </p:cNvSpPr>
          <p:nvPr/>
        </p:nvSpPr>
        <p:spPr bwMode="auto">
          <a:xfrm>
            <a:off x="1928813" y="35623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4/5</a:t>
            </a: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2024063" y="3597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0" name="Oval 7"/>
          <p:cNvSpPr>
            <a:spLocks noChangeArrowheads="1"/>
          </p:cNvSpPr>
          <p:nvPr/>
        </p:nvSpPr>
        <p:spPr bwMode="auto">
          <a:xfrm>
            <a:off x="3409950" y="35560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7/8</a:t>
            </a:r>
          </a:p>
        </p:txBody>
      </p:sp>
      <p:sp>
        <p:nvSpPr>
          <p:cNvPr id="88071" name="Line 8"/>
          <p:cNvSpPr>
            <a:spLocks noChangeShapeType="1"/>
          </p:cNvSpPr>
          <p:nvPr/>
        </p:nvSpPr>
        <p:spPr bwMode="auto">
          <a:xfrm>
            <a:off x="2505075" y="38512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2" name="Oval 9"/>
          <p:cNvSpPr>
            <a:spLocks noChangeArrowheads="1"/>
          </p:cNvSpPr>
          <p:nvPr/>
        </p:nvSpPr>
        <p:spPr bwMode="auto">
          <a:xfrm>
            <a:off x="4891088" y="35655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12/13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3" name="Oval 10"/>
          <p:cNvSpPr>
            <a:spLocks noChangeArrowheads="1"/>
          </p:cNvSpPr>
          <p:nvPr/>
        </p:nvSpPr>
        <p:spPr bwMode="auto">
          <a:xfrm>
            <a:off x="3405188" y="21510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2/9</a:t>
            </a:r>
          </a:p>
        </p:txBody>
      </p:sp>
      <p:sp>
        <p:nvSpPr>
          <p:cNvPr id="88074" name="Oval 11"/>
          <p:cNvSpPr>
            <a:spLocks noChangeArrowheads="1"/>
          </p:cNvSpPr>
          <p:nvPr/>
        </p:nvSpPr>
        <p:spPr bwMode="auto">
          <a:xfrm>
            <a:off x="4886325" y="21605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1/10</a:t>
            </a:r>
          </a:p>
        </p:txBody>
      </p:sp>
      <p:sp>
        <p:nvSpPr>
          <p:cNvPr id="88075" name="Line 12"/>
          <p:cNvSpPr>
            <a:spLocks noChangeShapeType="1"/>
          </p:cNvSpPr>
          <p:nvPr/>
        </p:nvSpPr>
        <p:spPr bwMode="auto">
          <a:xfrm>
            <a:off x="2216150" y="2724150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6" name="Line 13"/>
          <p:cNvSpPr>
            <a:spLocks noChangeShapeType="1"/>
          </p:cNvSpPr>
          <p:nvPr/>
        </p:nvSpPr>
        <p:spPr bwMode="auto">
          <a:xfrm>
            <a:off x="3697288" y="2733675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Line 14"/>
          <p:cNvSpPr>
            <a:spLocks noChangeShapeType="1"/>
          </p:cNvSpPr>
          <p:nvPr/>
        </p:nvSpPr>
        <p:spPr bwMode="auto">
          <a:xfrm>
            <a:off x="5178425" y="274320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8" name="Line 15"/>
          <p:cNvSpPr>
            <a:spLocks noChangeShapeType="1"/>
          </p:cNvSpPr>
          <p:nvPr/>
        </p:nvSpPr>
        <p:spPr bwMode="auto">
          <a:xfrm flipV="1">
            <a:off x="2424113" y="2600325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2095500" y="1749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3562350" y="175895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88081" name="Text Box 18"/>
          <p:cNvSpPr txBox="1">
            <a:spLocks noChangeArrowheads="1"/>
          </p:cNvSpPr>
          <p:nvPr/>
        </p:nvSpPr>
        <p:spPr bwMode="auto">
          <a:xfrm>
            <a:off x="5029200" y="17684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88082" name="Text Box 19"/>
          <p:cNvSpPr txBox="1">
            <a:spLocks noChangeArrowheads="1"/>
          </p:cNvSpPr>
          <p:nvPr/>
        </p:nvSpPr>
        <p:spPr bwMode="auto">
          <a:xfrm>
            <a:off x="2062163" y="4044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88083" name="Text Box 20"/>
          <p:cNvSpPr txBox="1">
            <a:spLocks noChangeArrowheads="1"/>
          </p:cNvSpPr>
          <p:nvPr/>
        </p:nvSpPr>
        <p:spPr bwMode="auto">
          <a:xfrm>
            <a:off x="3557588" y="40544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88084" name="Text Box 21"/>
          <p:cNvSpPr txBox="1">
            <a:spLocks noChangeArrowheads="1"/>
          </p:cNvSpPr>
          <p:nvPr/>
        </p:nvSpPr>
        <p:spPr bwMode="auto">
          <a:xfrm>
            <a:off x="5038725" y="4049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88085" name="Line 22"/>
          <p:cNvSpPr>
            <a:spLocks noChangeShapeType="1"/>
          </p:cNvSpPr>
          <p:nvPr/>
        </p:nvSpPr>
        <p:spPr bwMode="auto">
          <a:xfrm>
            <a:off x="2514600" y="2460625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6" name="Line 23"/>
          <p:cNvSpPr>
            <a:spLocks noChangeShapeType="1"/>
          </p:cNvSpPr>
          <p:nvPr/>
        </p:nvSpPr>
        <p:spPr bwMode="auto">
          <a:xfrm flipV="1">
            <a:off x="3932238" y="2622550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7" name="Text Box 24"/>
          <p:cNvSpPr txBox="1">
            <a:spLocks noChangeArrowheads="1"/>
          </p:cNvSpPr>
          <p:nvPr/>
        </p:nvSpPr>
        <p:spPr bwMode="auto">
          <a:xfrm>
            <a:off x="2608263" y="2794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4122738" y="2794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88089" name="Oval 26"/>
          <p:cNvSpPr>
            <a:spLocks noChangeArrowheads="1"/>
          </p:cNvSpPr>
          <p:nvPr/>
        </p:nvSpPr>
        <p:spPr bwMode="auto">
          <a:xfrm>
            <a:off x="6386513" y="35893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14/15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0" name="Oval 27"/>
          <p:cNvSpPr>
            <a:spLocks noChangeArrowheads="1"/>
          </p:cNvSpPr>
          <p:nvPr/>
        </p:nvSpPr>
        <p:spPr bwMode="auto">
          <a:xfrm>
            <a:off x="6381750" y="21844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11/16</a:t>
            </a:r>
          </a:p>
        </p:txBody>
      </p:sp>
      <p:sp>
        <p:nvSpPr>
          <p:cNvPr id="88091" name="Line 28"/>
          <p:cNvSpPr>
            <a:spLocks noChangeShapeType="1"/>
          </p:cNvSpPr>
          <p:nvPr/>
        </p:nvSpPr>
        <p:spPr bwMode="auto">
          <a:xfrm>
            <a:off x="6602413" y="27670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2" name="Text Box 29"/>
          <p:cNvSpPr txBox="1">
            <a:spLocks noChangeArrowheads="1"/>
          </p:cNvSpPr>
          <p:nvPr/>
        </p:nvSpPr>
        <p:spPr bwMode="auto">
          <a:xfrm>
            <a:off x="6534150" y="4073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88093" name="Line 30"/>
          <p:cNvSpPr>
            <a:spLocks noChangeShapeType="1"/>
          </p:cNvSpPr>
          <p:nvPr/>
        </p:nvSpPr>
        <p:spPr bwMode="auto">
          <a:xfrm flipV="1">
            <a:off x="5427663" y="264636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4" name="Text Box 31"/>
          <p:cNvSpPr txBox="1">
            <a:spLocks noChangeArrowheads="1"/>
          </p:cNvSpPr>
          <p:nvPr/>
        </p:nvSpPr>
        <p:spPr bwMode="auto">
          <a:xfrm>
            <a:off x="6467475" y="176371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88095" name="Line 32"/>
          <p:cNvSpPr>
            <a:spLocks noChangeShapeType="1"/>
          </p:cNvSpPr>
          <p:nvPr/>
        </p:nvSpPr>
        <p:spPr bwMode="auto">
          <a:xfrm>
            <a:off x="3981450" y="24558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6" name="Text Box 33"/>
          <p:cNvSpPr txBox="1">
            <a:spLocks noChangeArrowheads="1"/>
          </p:cNvSpPr>
          <p:nvPr/>
        </p:nvSpPr>
        <p:spPr bwMode="auto">
          <a:xfrm>
            <a:off x="2779713" y="37734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8097" name="Line 34"/>
          <p:cNvSpPr>
            <a:spLocks noChangeShapeType="1"/>
          </p:cNvSpPr>
          <p:nvPr/>
        </p:nvSpPr>
        <p:spPr bwMode="auto">
          <a:xfrm>
            <a:off x="3971925" y="384651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8" name="Text Box 35"/>
          <p:cNvSpPr txBox="1">
            <a:spLocks noChangeArrowheads="1"/>
          </p:cNvSpPr>
          <p:nvPr/>
        </p:nvSpPr>
        <p:spPr bwMode="auto">
          <a:xfrm>
            <a:off x="4246563" y="3768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8099" name="Line 36"/>
          <p:cNvSpPr>
            <a:spLocks noChangeShapeType="1"/>
          </p:cNvSpPr>
          <p:nvPr/>
        </p:nvSpPr>
        <p:spPr bwMode="auto">
          <a:xfrm>
            <a:off x="5438775" y="3841750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00" name="Text Box 37"/>
          <p:cNvSpPr txBox="1">
            <a:spLocks noChangeArrowheads="1"/>
          </p:cNvSpPr>
          <p:nvPr/>
        </p:nvSpPr>
        <p:spPr bwMode="auto">
          <a:xfrm>
            <a:off x="5713413" y="376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8101" name="Text Box 38"/>
          <p:cNvSpPr txBox="1">
            <a:spLocks noChangeArrowheads="1"/>
          </p:cNvSpPr>
          <p:nvPr/>
        </p:nvSpPr>
        <p:spPr bwMode="auto">
          <a:xfrm>
            <a:off x="5160963" y="28638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8102" name="Line 39"/>
          <p:cNvSpPr>
            <a:spLocks noChangeShapeType="1"/>
          </p:cNvSpPr>
          <p:nvPr/>
        </p:nvSpPr>
        <p:spPr bwMode="auto">
          <a:xfrm>
            <a:off x="6797675" y="276225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03" name="Text Box 40"/>
          <p:cNvSpPr txBox="1">
            <a:spLocks noChangeArrowheads="1"/>
          </p:cNvSpPr>
          <p:nvPr/>
        </p:nvSpPr>
        <p:spPr bwMode="auto">
          <a:xfrm>
            <a:off x="6834188" y="2936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8104" name="Text Box 41"/>
          <p:cNvSpPr txBox="1">
            <a:spLocks noChangeArrowheads="1"/>
          </p:cNvSpPr>
          <p:nvPr/>
        </p:nvSpPr>
        <p:spPr bwMode="auto">
          <a:xfrm>
            <a:off x="2195513" y="4868863"/>
            <a:ext cx="528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(s (z (y (x x) y) (w w) z) s) (t (v v) (u u) 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White-path Theorem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1676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i="1" smtClean="0">
                <a:latin typeface="RMTMI" charset="-95"/>
                <a:ea typeface="宋体" pitchFamily="2" charset="-122"/>
              </a:rPr>
              <a:t>    </a:t>
            </a:r>
            <a:r>
              <a:rPr lang="en-US" altLang="zh-CN" sz="2400" u="sng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Theorem 22.9</a:t>
            </a:r>
            <a:endParaRPr lang="en-US" altLang="zh-CN" sz="2400" i="1" u="sng" smtClean="0">
              <a:solidFill>
                <a:srgbClr val="CC3300"/>
              </a:solidFill>
              <a:latin typeface="RMTMI" charset="-95"/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i="1" smtClean="0">
                <a:latin typeface="RMTMI" charset="-95"/>
                <a:ea typeface="宋体" pitchFamily="2" charset="-122"/>
              </a:rPr>
              <a:t>    v </a:t>
            </a:r>
            <a:r>
              <a:rPr lang="en-US" altLang="zh-CN" sz="2400" smtClean="0">
                <a:ea typeface="宋体" pitchFamily="2" charset="-122"/>
              </a:rPr>
              <a:t>is a descendant of </a:t>
            </a:r>
            <a:r>
              <a:rPr lang="en-US" altLang="zh-CN" sz="2400" i="1" smtClean="0">
                <a:ea typeface="宋体" pitchFamily="2" charset="-122"/>
              </a:rPr>
              <a:t>u </a:t>
            </a:r>
            <a:r>
              <a:rPr lang="en-US" altLang="zh-CN" sz="2400" smtClean="0">
                <a:ea typeface="宋体" pitchFamily="2" charset="-122"/>
              </a:rPr>
              <a:t>if and only if at time </a:t>
            </a:r>
            <a:r>
              <a:rPr lang="en-US" altLang="zh-CN" sz="2400" i="1" smtClean="0">
                <a:ea typeface="宋体" pitchFamily="2" charset="-122"/>
              </a:rPr>
              <a:t>d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i="1" smtClean="0">
                <a:ea typeface="宋体" pitchFamily="2" charset="-122"/>
              </a:rPr>
              <a:t>u</a:t>
            </a:r>
            <a:r>
              <a:rPr lang="en-US" altLang="zh-CN" sz="2400" smtClean="0">
                <a:ea typeface="宋体" pitchFamily="2" charset="-122"/>
              </a:rPr>
              <a:t>], there  is  a    path </a:t>
            </a:r>
            <a:r>
              <a:rPr lang="en-US" altLang="zh-CN" sz="2400" i="1" smtClean="0">
                <a:ea typeface="宋体" pitchFamily="2" charset="-122"/>
              </a:rPr>
              <a:t>u  </a:t>
            </a:r>
            <a:r>
              <a:rPr lang="en-US" altLang="zh-CN" sz="2400" i="1" smtClean="0">
                <a:latin typeface="LASY10" charset="0"/>
                <a:ea typeface="宋体" pitchFamily="2" charset="-122"/>
              </a:rPr>
              <a:t>    </a:t>
            </a:r>
            <a:r>
              <a:rPr lang="en-US" altLang="zh-CN" sz="2400" i="1" smtClean="0">
                <a:latin typeface="RMTMI" charset="-95"/>
                <a:ea typeface="宋体" pitchFamily="2" charset="-122"/>
              </a:rPr>
              <a:t>v </a:t>
            </a:r>
            <a:r>
              <a:rPr lang="en-US" altLang="zh-CN" sz="2400" smtClean="0">
                <a:ea typeface="宋体" pitchFamily="2" charset="-122"/>
              </a:rPr>
              <a:t>consisting of only white vertices. (Except for </a:t>
            </a:r>
            <a:r>
              <a:rPr lang="en-US" altLang="zh-CN" sz="2400" i="1" smtClean="0">
                <a:ea typeface="宋体" pitchFamily="2" charset="-122"/>
              </a:rPr>
              <a:t>u</a:t>
            </a:r>
            <a:r>
              <a:rPr lang="en-US" altLang="zh-CN" sz="2400" smtClean="0">
                <a:ea typeface="宋体" pitchFamily="2" charset="-122"/>
              </a:rPr>
              <a:t>, which was </a:t>
            </a:r>
            <a:r>
              <a:rPr lang="en-US" altLang="zh-CN" sz="2400" i="1" smtClean="0">
                <a:ea typeface="宋体" pitchFamily="2" charset="-122"/>
              </a:rPr>
              <a:t>just </a:t>
            </a:r>
            <a:r>
              <a:rPr lang="en-US" altLang="zh-CN" sz="2400" smtClean="0">
                <a:ea typeface="宋体" pitchFamily="2" charset="-122"/>
              </a:rPr>
              <a:t>colored gray.)</a:t>
            </a:r>
          </a:p>
        </p:txBody>
      </p:sp>
      <p:sp>
        <p:nvSpPr>
          <p:cNvPr id="89091" name="Freeform 4"/>
          <p:cNvSpPr>
            <a:spLocks/>
          </p:cNvSpPr>
          <p:nvPr/>
        </p:nvSpPr>
        <p:spPr bwMode="auto">
          <a:xfrm>
            <a:off x="1547813" y="1916113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Oval 3"/>
          <p:cNvSpPr>
            <a:spLocks noChangeArrowheads="1"/>
          </p:cNvSpPr>
          <p:nvPr/>
        </p:nvSpPr>
        <p:spPr bwMode="auto">
          <a:xfrm>
            <a:off x="3005138" y="33670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3043238" y="343058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4" name="Oval 5"/>
          <p:cNvSpPr>
            <a:spLocks noChangeArrowheads="1"/>
          </p:cNvSpPr>
          <p:nvPr/>
        </p:nvSpPr>
        <p:spPr bwMode="auto">
          <a:xfrm>
            <a:off x="3005138" y="4783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100388" y="48180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6" name="Oval 7"/>
          <p:cNvSpPr>
            <a:spLocks noChangeArrowheads="1"/>
          </p:cNvSpPr>
          <p:nvPr/>
        </p:nvSpPr>
        <p:spPr bwMode="auto">
          <a:xfrm>
            <a:off x="4486275" y="4776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7" name="Line 8"/>
          <p:cNvSpPr>
            <a:spLocks noChangeShapeType="1"/>
          </p:cNvSpPr>
          <p:nvPr/>
        </p:nvSpPr>
        <p:spPr bwMode="auto">
          <a:xfrm>
            <a:off x="3581400" y="5072063"/>
            <a:ext cx="9239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4481513" y="33718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9" name="Line 12"/>
          <p:cNvSpPr>
            <a:spLocks noChangeShapeType="1"/>
          </p:cNvSpPr>
          <p:nvPr/>
        </p:nvSpPr>
        <p:spPr bwMode="auto">
          <a:xfrm>
            <a:off x="3292475" y="3944938"/>
            <a:ext cx="0" cy="842962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0" name="Line 13"/>
          <p:cNvSpPr>
            <a:spLocks noChangeShapeType="1"/>
          </p:cNvSpPr>
          <p:nvPr/>
        </p:nvSpPr>
        <p:spPr bwMode="auto">
          <a:xfrm>
            <a:off x="4773613" y="3954463"/>
            <a:ext cx="0" cy="84296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1" name="Line 15"/>
          <p:cNvSpPr>
            <a:spLocks noChangeShapeType="1"/>
          </p:cNvSpPr>
          <p:nvPr/>
        </p:nvSpPr>
        <p:spPr bwMode="auto">
          <a:xfrm flipV="1">
            <a:off x="3500438" y="38211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3171825" y="2970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89103" name="Text Box 17"/>
          <p:cNvSpPr txBox="1">
            <a:spLocks noChangeArrowheads="1"/>
          </p:cNvSpPr>
          <p:nvPr/>
        </p:nvSpPr>
        <p:spPr bwMode="auto">
          <a:xfrm>
            <a:off x="2689225" y="50466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89104" name="Text Box 19"/>
          <p:cNvSpPr txBox="1">
            <a:spLocks noChangeArrowheads="1"/>
          </p:cNvSpPr>
          <p:nvPr/>
        </p:nvSpPr>
        <p:spPr bwMode="auto">
          <a:xfrm>
            <a:off x="5076825" y="3432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89105" name="Text Box 20"/>
          <p:cNvSpPr txBox="1">
            <a:spLocks noChangeArrowheads="1"/>
          </p:cNvSpPr>
          <p:nvPr/>
        </p:nvSpPr>
        <p:spPr bwMode="auto">
          <a:xfrm>
            <a:off x="4633913" y="52752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89106" name="Line 22"/>
          <p:cNvSpPr>
            <a:spLocks noChangeShapeType="1"/>
          </p:cNvSpPr>
          <p:nvPr/>
        </p:nvSpPr>
        <p:spPr bwMode="auto">
          <a:xfrm>
            <a:off x="3590925" y="3681413"/>
            <a:ext cx="9239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22.3-2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22.3-3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22.3-8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>
            <a:noAutofit/>
          </a:bodyPr>
          <a:lstStyle/>
          <a:p>
            <a:pPr algn="l"/>
            <a:r>
              <a:rPr lang="en-US" altLang="zh-CN" b="1" smtClean="0">
                <a:solidFill>
                  <a:srgbClr val="262626"/>
                </a:solidFill>
              </a:rPr>
              <a:t>Short Test in Class</a:t>
            </a:r>
          </a:p>
        </p:txBody>
      </p:sp>
      <p:sp>
        <p:nvSpPr>
          <p:cNvPr id="134149" name="Oval 3"/>
          <p:cNvSpPr>
            <a:spLocks noChangeArrowheads="1"/>
          </p:cNvSpPr>
          <p:nvPr/>
        </p:nvSpPr>
        <p:spPr bwMode="auto">
          <a:xfrm>
            <a:off x="1928813" y="2844800"/>
            <a:ext cx="590550" cy="576263"/>
          </a:xfrm>
          <a:prstGeom prst="ellipse">
            <a:avLst/>
          </a:prstGeom>
          <a:solidFill>
            <a:srgbClr val="00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0" name="Text Box 4"/>
          <p:cNvSpPr txBox="1">
            <a:spLocks noChangeArrowheads="1"/>
          </p:cNvSpPr>
          <p:nvPr/>
        </p:nvSpPr>
        <p:spPr bwMode="auto">
          <a:xfrm>
            <a:off x="1938338" y="2908300"/>
            <a:ext cx="4206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1/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1" name="Oval 5"/>
          <p:cNvSpPr>
            <a:spLocks noChangeArrowheads="1"/>
          </p:cNvSpPr>
          <p:nvPr/>
        </p:nvSpPr>
        <p:spPr bwMode="auto">
          <a:xfrm>
            <a:off x="1928813" y="42608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2" name="Text Box 6"/>
          <p:cNvSpPr txBox="1">
            <a:spLocks noChangeArrowheads="1"/>
          </p:cNvSpPr>
          <p:nvPr/>
        </p:nvSpPr>
        <p:spPr bwMode="auto">
          <a:xfrm>
            <a:off x="2024063" y="4295775"/>
            <a:ext cx="1841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3" name="Oval 7"/>
          <p:cNvSpPr>
            <a:spLocks noChangeArrowheads="1"/>
          </p:cNvSpPr>
          <p:nvPr/>
        </p:nvSpPr>
        <p:spPr bwMode="auto">
          <a:xfrm>
            <a:off x="3409950" y="42545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5" name="Oval 9"/>
          <p:cNvSpPr>
            <a:spLocks noChangeArrowheads="1"/>
          </p:cNvSpPr>
          <p:nvPr/>
        </p:nvSpPr>
        <p:spPr bwMode="auto">
          <a:xfrm>
            <a:off x="4891088" y="42640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6" name="Oval 10"/>
          <p:cNvSpPr>
            <a:spLocks noChangeArrowheads="1"/>
          </p:cNvSpPr>
          <p:nvPr/>
        </p:nvSpPr>
        <p:spPr bwMode="auto">
          <a:xfrm>
            <a:off x="3405188" y="2849563"/>
            <a:ext cx="590550" cy="576262"/>
          </a:xfrm>
          <a:prstGeom prst="ellipse">
            <a:avLst/>
          </a:prstGeom>
          <a:solidFill>
            <a:srgbClr val="00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57" name="Oval 11"/>
          <p:cNvSpPr>
            <a:spLocks noChangeArrowheads="1"/>
          </p:cNvSpPr>
          <p:nvPr/>
        </p:nvSpPr>
        <p:spPr bwMode="auto">
          <a:xfrm>
            <a:off x="4886325" y="2859088"/>
            <a:ext cx="590550" cy="576262"/>
          </a:xfrm>
          <a:prstGeom prst="ellipse">
            <a:avLst/>
          </a:prstGeom>
          <a:solidFill>
            <a:srgbClr val="00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64" name="Text Box 18"/>
          <p:cNvSpPr txBox="1">
            <a:spLocks noChangeArrowheads="1"/>
          </p:cNvSpPr>
          <p:nvPr/>
        </p:nvSpPr>
        <p:spPr bwMode="auto">
          <a:xfrm>
            <a:off x="1835150" y="24923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34172" name="Oval 26"/>
          <p:cNvSpPr>
            <a:spLocks noChangeArrowheads="1"/>
          </p:cNvSpPr>
          <p:nvPr/>
        </p:nvSpPr>
        <p:spPr bwMode="auto">
          <a:xfrm>
            <a:off x="6386513" y="4287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73" name="Oval 27"/>
          <p:cNvSpPr>
            <a:spLocks noChangeArrowheads="1"/>
          </p:cNvSpPr>
          <p:nvPr/>
        </p:nvSpPr>
        <p:spPr bwMode="auto">
          <a:xfrm>
            <a:off x="6381750" y="2882900"/>
            <a:ext cx="590550" cy="576263"/>
          </a:xfrm>
          <a:prstGeom prst="ellipse">
            <a:avLst/>
          </a:prstGeom>
          <a:solidFill>
            <a:srgbClr val="00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87" name="Line 43"/>
          <p:cNvSpPr>
            <a:spLocks noChangeShapeType="1"/>
          </p:cNvSpPr>
          <p:nvPr/>
        </p:nvSpPr>
        <p:spPr bwMode="auto">
          <a:xfrm>
            <a:off x="2484438" y="3141663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88" name="Line 44"/>
          <p:cNvSpPr>
            <a:spLocks noChangeShapeType="1"/>
          </p:cNvSpPr>
          <p:nvPr/>
        </p:nvSpPr>
        <p:spPr bwMode="auto">
          <a:xfrm>
            <a:off x="3995738" y="3141663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89" name="Line 45"/>
          <p:cNvSpPr>
            <a:spLocks noChangeShapeType="1"/>
          </p:cNvSpPr>
          <p:nvPr/>
        </p:nvSpPr>
        <p:spPr bwMode="auto">
          <a:xfrm>
            <a:off x="5435600" y="3141663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0" name="Line 46"/>
          <p:cNvSpPr>
            <a:spLocks noChangeShapeType="1"/>
          </p:cNvSpPr>
          <p:nvPr/>
        </p:nvSpPr>
        <p:spPr bwMode="auto">
          <a:xfrm flipV="1">
            <a:off x="2195513" y="3429000"/>
            <a:ext cx="0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 flipH="1">
            <a:off x="2411413" y="3357563"/>
            <a:ext cx="1079500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2555875" y="45100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3" name="Line 49"/>
          <p:cNvSpPr>
            <a:spLocks noChangeShapeType="1"/>
          </p:cNvSpPr>
          <p:nvPr/>
        </p:nvSpPr>
        <p:spPr bwMode="auto">
          <a:xfrm>
            <a:off x="3924300" y="3357563"/>
            <a:ext cx="1008063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4" name="Line 50"/>
          <p:cNvSpPr>
            <a:spLocks noChangeShapeType="1"/>
          </p:cNvSpPr>
          <p:nvPr/>
        </p:nvSpPr>
        <p:spPr bwMode="auto">
          <a:xfrm flipH="1">
            <a:off x="3995738" y="45815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>
            <a:off x="5219700" y="3429000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>
            <a:off x="5364163" y="3357563"/>
            <a:ext cx="1079500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>
            <a:off x="6659563" y="3502025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8" name="Line 54"/>
          <p:cNvSpPr>
            <a:spLocks noChangeShapeType="1"/>
          </p:cNvSpPr>
          <p:nvPr/>
        </p:nvSpPr>
        <p:spPr bwMode="auto">
          <a:xfrm flipH="1">
            <a:off x="5508625" y="45815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199" name="Freeform 55"/>
          <p:cNvSpPr>
            <a:spLocks/>
          </p:cNvSpPr>
          <p:nvPr/>
        </p:nvSpPr>
        <p:spPr bwMode="auto">
          <a:xfrm>
            <a:off x="2339975" y="2349500"/>
            <a:ext cx="2663825" cy="50482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816" y="0"/>
              </a:cxn>
              <a:cxn ang="0">
                <a:pos x="1678" y="635"/>
              </a:cxn>
            </a:cxnLst>
            <a:rect l="0" t="0" r="r" b="b"/>
            <a:pathLst>
              <a:path w="1678" h="635">
                <a:moveTo>
                  <a:pt x="0" y="635"/>
                </a:moveTo>
                <a:cubicBezTo>
                  <a:pt x="268" y="317"/>
                  <a:pt x="536" y="0"/>
                  <a:pt x="816" y="0"/>
                </a:cubicBezTo>
                <a:cubicBezTo>
                  <a:pt x="1096" y="0"/>
                  <a:pt x="1534" y="529"/>
                  <a:pt x="1678" y="63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611188" y="1341438"/>
            <a:ext cx="835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Compute the (d[v] / f[v]) for each vertex v and identify the type of each edge.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smtClean="0">
                <a:solidFill>
                  <a:srgbClr val="000000"/>
                </a:solidFill>
              </a:rPr>
              <a:t>Topological Sorting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</a:b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Directed Acyclic Graph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DAG – Directed graph with no cycles.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Good for modeling processes and structures that have a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partial order: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c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. (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transitive closure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</a:rPr>
              <a:t>But may have </a:t>
            </a: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</a:rPr>
              <a:t>such that neither </a:t>
            </a: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</a:rPr>
              <a:t>nor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Can always make a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total order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(either </a:t>
            </a: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dirty="0" smtClean="0">
                <a:ea typeface="宋体" pitchFamily="2" charset="-122"/>
              </a:rPr>
              <a:t>or </a:t>
            </a:r>
            <a:r>
              <a:rPr lang="en-US" altLang="zh-CN" i="1" dirty="0" smtClean="0">
                <a:ea typeface="宋体" pitchFamily="2" charset="-122"/>
              </a:rPr>
              <a:t>b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ea typeface="宋体" pitchFamily="2" charset="-122"/>
              </a:rPr>
              <a:t>for all </a:t>
            </a:r>
            <a:r>
              <a:rPr lang="en-US" altLang="zh-CN" i="1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b</a:t>
            </a:r>
            <a:r>
              <a:rPr lang="en-US" altLang="zh-CN" dirty="0" smtClean="0">
                <a:ea typeface="宋体" pitchFamily="2" charset="-122"/>
              </a:rPr>
              <a:t>) from a partial order.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6096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DAG of dependencies for putting on goalie equipment.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914400" y="19812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socks</a:t>
            </a:r>
          </a:p>
        </p:txBody>
      </p:sp>
      <p:sp>
        <p:nvSpPr>
          <p:cNvPr id="93188" name="Oval 6"/>
          <p:cNvSpPr>
            <a:spLocks noChangeArrowheads="1"/>
          </p:cNvSpPr>
          <p:nvPr/>
        </p:nvSpPr>
        <p:spPr bwMode="auto">
          <a:xfrm>
            <a:off x="2133600" y="19812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shorts</a:t>
            </a:r>
          </a:p>
        </p:txBody>
      </p:sp>
      <p:sp>
        <p:nvSpPr>
          <p:cNvPr id="93189" name="Oval 7"/>
          <p:cNvSpPr>
            <a:spLocks noChangeArrowheads="1"/>
          </p:cNvSpPr>
          <p:nvPr/>
        </p:nvSpPr>
        <p:spPr bwMode="auto">
          <a:xfrm>
            <a:off x="1600200" y="27432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hose</a:t>
            </a:r>
          </a:p>
        </p:txBody>
      </p:sp>
      <p:sp>
        <p:nvSpPr>
          <p:cNvPr id="93190" name="Oval 8"/>
          <p:cNvSpPr>
            <a:spLocks noChangeArrowheads="1"/>
          </p:cNvSpPr>
          <p:nvPr/>
        </p:nvSpPr>
        <p:spPr bwMode="auto">
          <a:xfrm>
            <a:off x="1600200" y="34798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pants</a:t>
            </a:r>
          </a:p>
        </p:txBody>
      </p:sp>
      <p:sp>
        <p:nvSpPr>
          <p:cNvPr id="93191" name="Oval 9"/>
          <p:cNvSpPr>
            <a:spLocks noChangeArrowheads="1"/>
          </p:cNvSpPr>
          <p:nvPr/>
        </p:nvSpPr>
        <p:spPr bwMode="auto">
          <a:xfrm>
            <a:off x="1600200" y="42164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skates</a:t>
            </a:r>
          </a:p>
        </p:txBody>
      </p:sp>
      <p:sp>
        <p:nvSpPr>
          <p:cNvPr id="93192" name="Oval 10"/>
          <p:cNvSpPr>
            <a:spLocks noChangeArrowheads="1"/>
          </p:cNvSpPr>
          <p:nvPr/>
        </p:nvSpPr>
        <p:spPr bwMode="auto">
          <a:xfrm>
            <a:off x="1600200" y="4953000"/>
            <a:ext cx="9144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leg pads</a:t>
            </a:r>
          </a:p>
        </p:txBody>
      </p:sp>
      <p:sp>
        <p:nvSpPr>
          <p:cNvPr id="93193" name="Oval 11"/>
          <p:cNvSpPr>
            <a:spLocks noChangeArrowheads="1"/>
          </p:cNvSpPr>
          <p:nvPr/>
        </p:nvSpPr>
        <p:spPr bwMode="auto">
          <a:xfrm>
            <a:off x="3733800" y="19050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T-shirt</a:t>
            </a:r>
          </a:p>
        </p:txBody>
      </p:sp>
      <p:sp>
        <p:nvSpPr>
          <p:cNvPr id="93194" name="Oval 12"/>
          <p:cNvSpPr>
            <a:spLocks noChangeArrowheads="1"/>
          </p:cNvSpPr>
          <p:nvPr/>
        </p:nvSpPr>
        <p:spPr bwMode="auto">
          <a:xfrm>
            <a:off x="3657600" y="2667000"/>
            <a:ext cx="990600" cy="4572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chest pad</a:t>
            </a:r>
          </a:p>
        </p:txBody>
      </p:sp>
      <p:sp>
        <p:nvSpPr>
          <p:cNvPr id="93195" name="Oval 13"/>
          <p:cNvSpPr>
            <a:spLocks noChangeArrowheads="1"/>
          </p:cNvSpPr>
          <p:nvPr/>
        </p:nvSpPr>
        <p:spPr bwMode="auto">
          <a:xfrm>
            <a:off x="3733800" y="34290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sweater</a:t>
            </a:r>
          </a:p>
        </p:txBody>
      </p:sp>
      <p:sp>
        <p:nvSpPr>
          <p:cNvPr id="93196" name="Oval 14"/>
          <p:cNvSpPr>
            <a:spLocks noChangeArrowheads="1"/>
          </p:cNvSpPr>
          <p:nvPr/>
        </p:nvSpPr>
        <p:spPr bwMode="auto">
          <a:xfrm>
            <a:off x="3733800" y="41910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mask</a:t>
            </a:r>
          </a:p>
        </p:txBody>
      </p:sp>
      <p:sp>
        <p:nvSpPr>
          <p:cNvPr id="93197" name="Oval 15"/>
          <p:cNvSpPr>
            <a:spLocks noChangeArrowheads="1"/>
          </p:cNvSpPr>
          <p:nvPr/>
        </p:nvSpPr>
        <p:spPr bwMode="auto">
          <a:xfrm>
            <a:off x="3505200" y="4953000"/>
            <a:ext cx="1295400" cy="4572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catch glove</a:t>
            </a:r>
          </a:p>
        </p:txBody>
      </p:sp>
      <p:sp>
        <p:nvSpPr>
          <p:cNvPr id="93198" name="Oval 16"/>
          <p:cNvSpPr>
            <a:spLocks noChangeArrowheads="1"/>
          </p:cNvSpPr>
          <p:nvPr/>
        </p:nvSpPr>
        <p:spPr bwMode="auto">
          <a:xfrm>
            <a:off x="3733800" y="5791200"/>
            <a:ext cx="8382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blocker</a:t>
            </a:r>
          </a:p>
        </p:txBody>
      </p:sp>
      <p:sp>
        <p:nvSpPr>
          <p:cNvPr id="93199" name="Oval 17"/>
          <p:cNvSpPr>
            <a:spLocks noChangeArrowheads="1"/>
          </p:cNvSpPr>
          <p:nvPr/>
        </p:nvSpPr>
        <p:spPr bwMode="auto">
          <a:xfrm>
            <a:off x="5334000" y="1905000"/>
            <a:ext cx="1524000" cy="5334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batting glove</a:t>
            </a:r>
          </a:p>
        </p:txBody>
      </p:sp>
      <p:cxnSp>
        <p:nvCxnSpPr>
          <p:cNvPr id="93200" name="AutoShape 18"/>
          <p:cNvCxnSpPr>
            <a:cxnSpLocks noChangeShapeType="1"/>
            <a:stCxn id="93187" idx="4"/>
            <a:endCxn id="93189" idx="1"/>
          </p:cNvCxnSpPr>
          <p:nvPr/>
        </p:nvCxnSpPr>
        <p:spPr bwMode="auto">
          <a:xfrm>
            <a:off x="1333500" y="2362200"/>
            <a:ext cx="388938" cy="436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1" name="AutoShape 19"/>
          <p:cNvCxnSpPr>
            <a:cxnSpLocks noChangeShapeType="1"/>
            <a:stCxn id="93188" idx="4"/>
            <a:endCxn id="93189" idx="7"/>
          </p:cNvCxnSpPr>
          <p:nvPr/>
        </p:nvCxnSpPr>
        <p:spPr bwMode="auto">
          <a:xfrm flipH="1">
            <a:off x="2316163" y="2362200"/>
            <a:ext cx="236537" cy="436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2" name="AutoShape 20"/>
          <p:cNvCxnSpPr>
            <a:cxnSpLocks noChangeShapeType="1"/>
            <a:stCxn id="93189" idx="4"/>
            <a:endCxn id="93190" idx="0"/>
          </p:cNvCxnSpPr>
          <p:nvPr/>
        </p:nvCxnSpPr>
        <p:spPr bwMode="auto">
          <a:xfrm>
            <a:off x="2019300" y="3124200"/>
            <a:ext cx="0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3" name="AutoShape 21"/>
          <p:cNvCxnSpPr>
            <a:cxnSpLocks noChangeShapeType="1"/>
            <a:stCxn id="93190" idx="4"/>
            <a:endCxn id="93191" idx="0"/>
          </p:cNvCxnSpPr>
          <p:nvPr/>
        </p:nvCxnSpPr>
        <p:spPr bwMode="auto">
          <a:xfrm>
            <a:off x="2019300" y="3860800"/>
            <a:ext cx="0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4" name="AutoShape 23"/>
          <p:cNvCxnSpPr>
            <a:cxnSpLocks noChangeShapeType="1"/>
            <a:stCxn id="93191" idx="4"/>
            <a:endCxn id="93192" idx="0"/>
          </p:cNvCxnSpPr>
          <p:nvPr/>
        </p:nvCxnSpPr>
        <p:spPr bwMode="auto">
          <a:xfrm>
            <a:off x="2019300" y="4597400"/>
            <a:ext cx="38100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5" name="AutoShape 24"/>
          <p:cNvCxnSpPr>
            <a:cxnSpLocks noChangeShapeType="1"/>
            <a:stCxn id="93193" idx="4"/>
            <a:endCxn id="93194" idx="0"/>
          </p:cNvCxnSpPr>
          <p:nvPr/>
        </p:nvCxnSpPr>
        <p:spPr bwMode="auto">
          <a:xfrm>
            <a:off x="4152900" y="22860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6" name="AutoShape 25"/>
          <p:cNvCxnSpPr>
            <a:cxnSpLocks noChangeShapeType="1"/>
            <a:stCxn id="93194" idx="4"/>
            <a:endCxn id="93195" idx="0"/>
          </p:cNvCxnSpPr>
          <p:nvPr/>
        </p:nvCxnSpPr>
        <p:spPr bwMode="auto">
          <a:xfrm>
            <a:off x="4152900" y="3124200"/>
            <a:ext cx="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7" name="AutoShape 26"/>
          <p:cNvCxnSpPr>
            <a:cxnSpLocks noChangeShapeType="1"/>
            <a:stCxn id="93195" idx="4"/>
            <a:endCxn id="93196" idx="0"/>
          </p:cNvCxnSpPr>
          <p:nvPr/>
        </p:nvCxnSpPr>
        <p:spPr bwMode="auto">
          <a:xfrm>
            <a:off x="4152900" y="38100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8" name="AutoShape 27"/>
          <p:cNvCxnSpPr>
            <a:cxnSpLocks noChangeShapeType="1"/>
            <a:stCxn id="93196" idx="4"/>
            <a:endCxn id="93197" idx="0"/>
          </p:cNvCxnSpPr>
          <p:nvPr/>
        </p:nvCxnSpPr>
        <p:spPr bwMode="auto">
          <a:xfrm>
            <a:off x="4152900" y="45720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09" name="AutoShape 28"/>
          <p:cNvCxnSpPr>
            <a:cxnSpLocks noChangeShapeType="1"/>
            <a:stCxn id="93197" idx="4"/>
            <a:endCxn id="93198" idx="0"/>
          </p:cNvCxnSpPr>
          <p:nvPr/>
        </p:nvCxnSpPr>
        <p:spPr bwMode="auto">
          <a:xfrm>
            <a:off x="4152900" y="54102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10" name="AutoShape 29"/>
          <p:cNvCxnSpPr>
            <a:cxnSpLocks noChangeShapeType="1"/>
            <a:stCxn id="93199" idx="4"/>
            <a:endCxn id="93197" idx="7"/>
          </p:cNvCxnSpPr>
          <p:nvPr/>
        </p:nvCxnSpPr>
        <p:spPr bwMode="auto">
          <a:xfrm flipH="1">
            <a:off x="4611688" y="2438400"/>
            <a:ext cx="1484312" cy="2581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11" name="AutoShape 30"/>
          <p:cNvCxnSpPr>
            <a:cxnSpLocks noChangeShapeType="1"/>
            <a:stCxn id="93190" idx="6"/>
            <a:endCxn id="93195" idx="2"/>
          </p:cNvCxnSpPr>
          <p:nvPr/>
        </p:nvCxnSpPr>
        <p:spPr bwMode="auto">
          <a:xfrm flipV="1">
            <a:off x="2438400" y="3619500"/>
            <a:ext cx="1295400" cy="50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3212" name="AutoShape 31"/>
          <p:cNvCxnSpPr>
            <a:cxnSpLocks noChangeShapeType="1"/>
            <a:stCxn id="93192" idx="6"/>
            <a:endCxn id="93197" idx="2"/>
          </p:cNvCxnSpPr>
          <p:nvPr/>
        </p:nvCxnSpPr>
        <p:spPr bwMode="auto">
          <a:xfrm>
            <a:off x="2514600" y="5143500"/>
            <a:ext cx="9906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Characterizing a DAG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49500"/>
            <a:ext cx="8763000" cy="3886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: Show that back edge  cycle.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rgbClr val="CC3300"/>
              </a:solidFill>
              <a:ea typeface="宋体" pitchFamily="2" charset="-122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Suppose there is a back edge 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, v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 Then 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is ancestor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u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in depth-first forest.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Therefore, there is a path 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i="1" dirty="0" smtClean="0">
                <a:latin typeface="LASY10" charset="0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so 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v  </a:t>
            </a:r>
            <a:r>
              <a:rPr lang="en-US" altLang="zh-CN" i="1" dirty="0" smtClean="0">
                <a:latin typeface="LASY10" charset="0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u  </a:t>
            </a:r>
            <a:r>
              <a:rPr lang="en-US" altLang="zh-CN" dirty="0" smtClean="0">
                <a:latin typeface="MTSYN" charset="-127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is a cycle.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 u="sng"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44563" y="1066800"/>
            <a:ext cx="7102475" cy="9540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Lemma 22.11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directed graph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 acyclic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iff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DFS of G yields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 back edges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4213" name="Freeform 6"/>
          <p:cNvSpPr>
            <a:spLocks/>
          </p:cNvSpPr>
          <p:nvPr/>
        </p:nvSpPr>
        <p:spPr bwMode="auto">
          <a:xfrm>
            <a:off x="5194300" y="4975225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Freeform 7"/>
          <p:cNvSpPr>
            <a:spLocks/>
          </p:cNvSpPr>
          <p:nvPr/>
        </p:nvSpPr>
        <p:spPr bwMode="auto">
          <a:xfrm>
            <a:off x="6858000" y="494188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Freeform 8"/>
          <p:cNvSpPr>
            <a:spLocks/>
          </p:cNvSpPr>
          <p:nvPr/>
        </p:nvSpPr>
        <p:spPr bwMode="auto">
          <a:xfrm>
            <a:off x="7696200" y="4937125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Oval 9"/>
          <p:cNvSpPr>
            <a:spLocks noChangeArrowheads="1"/>
          </p:cNvSpPr>
          <p:nvPr/>
        </p:nvSpPr>
        <p:spPr bwMode="auto">
          <a:xfrm>
            <a:off x="4725988" y="555307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i="1">
                <a:latin typeface="Calibri" pitchFamily="34" charset="0"/>
              </a:rPr>
              <a:t>v</a:t>
            </a:r>
          </a:p>
        </p:txBody>
      </p:sp>
      <p:sp>
        <p:nvSpPr>
          <p:cNvPr id="94217" name="Oval 10"/>
          <p:cNvSpPr>
            <a:spLocks noChangeArrowheads="1"/>
          </p:cNvSpPr>
          <p:nvPr/>
        </p:nvSpPr>
        <p:spPr bwMode="auto">
          <a:xfrm>
            <a:off x="5792788" y="555307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4218" name="Oval 11"/>
          <p:cNvSpPr>
            <a:spLocks noChangeArrowheads="1"/>
          </p:cNvSpPr>
          <p:nvPr/>
        </p:nvSpPr>
        <p:spPr bwMode="auto">
          <a:xfrm>
            <a:off x="6935788" y="555307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4219" name="Oval 12"/>
          <p:cNvSpPr>
            <a:spLocks noChangeArrowheads="1"/>
          </p:cNvSpPr>
          <p:nvPr/>
        </p:nvSpPr>
        <p:spPr bwMode="auto">
          <a:xfrm>
            <a:off x="8078788" y="555307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i="1">
                <a:latin typeface="Calibri" pitchFamily="34" charset="0"/>
              </a:rPr>
              <a:t>u</a:t>
            </a:r>
          </a:p>
        </p:txBody>
      </p:sp>
      <p:cxnSp>
        <p:nvCxnSpPr>
          <p:cNvPr id="94220" name="AutoShape 13"/>
          <p:cNvCxnSpPr>
            <a:cxnSpLocks noChangeShapeType="1"/>
            <a:stCxn id="94216" idx="6"/>
            <a:endCxn id="94217" idx="2"/>
          </p:cNvCxnSpPr>
          <p:nvPr/>
        </p:nvCxnSpPr>
        <p:spPr bwMode="auto">
          <a:xfrm>
            <a:off x="5106988" y="5743575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4221" name="AutoShape 14"/>
          <p:cNvCxnSpPr>
            <a:cxnSpLocks noChangeShapeType="1"/>
            <a:stCxn id="94217" idx="6"/>
            <a:endCxn id="94218" idx="2"/>
          </p:cNvCxnSpPr>
          <p:nvPr/>
        </p:nvCxnSpPr>
        <p:spPr bwMode="auto">
          <a:xfrm>
            <a:off x="6173788" y="57435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4222" name="AutoShape 15"/>
          <p:cNvCxnSpPr>
            <a:cxnSpLocks noChangeShapeType="1"/>
            <a:stCxn id="94218" idx="6"/>
            <a:endCxn id="94219" idx="2"/>
          </p:cNvCxnSpPr>
          <p:nvPr/>
        </p:nvCxnSpPr>
        <p:spPr bwMode="auto">
          <a:xfrm>
            <a:off x="7316788" y="57435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4223" name="AutoShape 16"/>
          <p:cNvCxnSpPr>
            <a:cxnSpLocks noChangeShapeType="1"/>
            <a:stCxn id="94219" idx="4"/>
            <a:endCxn id="94216" idx="4"/>
          </p:cNvCxnSpPr>
          <p:nvPr/>
        </p:nvCxnSpPr>
        <p:spPr bwMode="auto">
          <a:xfrm rot="5400000">
            <a:off x="6592094" y="4258469"/>
            <a:ext cx="1588" cy="3352800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94224" name="Text Box 19"/>
          <p:cNvSpPr txBox="1">
            <a:spLocks noChangeArrowheads="1"/>
          </p:cNvSpPr>
          <p:nvPr/>
        </p:nvSpPr>
        <p:spPr bwMode="auto">
          <a:xfrm>
            <a:off x="5243513" y="537368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4225" name="Text Box 20"/>
          <p:cNvSpPr txBox="1">
            <a:spLocks noChangeArrowheads="1"/>
          </p:cNvSpPr>
          <p:nvPr/>
        </p:nvSpPr>
        <p:spPr bwMode="auto">
          <a:xfrm>
            <a:off x="6326188" y="537368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4226" name="Text Box 21"/>
          <p:cNvSpPr txBox="1">
            <a:spLocks noChangeArrowheads="1"/>
          </p:cNvSpPr>
          <p:nvPr/>
        </p:nvSpPr>
        <p:spPr bwMode="auto">
          <a:xfrm>
            <a:off x="7469188" y="537368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4227" name="Text Box 22"/>
          <p:cNvSpPr txBox="1">
            <a:spLocks noChangeArrowheads="1"/>
          </p:cNvSpPr>
          <p:nvPr/>
        </p:nvSpPr>
        <p:spPr bwMode="auto">
          <a:xfrm>
            <a:off x="6402388" y="6086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66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Representation of Graphs</a:t>
            </a:r>
          </a:p>
        </p:txBody>
      </p:sp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>
                <a:solidFill>
                  <a:srgbClr val="CC3300"/>
                </a:solidFill>
                <a:latin typeface="Times New Roman" pitchFamily="18" charset="0"/>
              </a:rPr>
              <a:t>Two standard ways</a:t>
            </a:r>
            <a:r>
              <a:rPr lang="en-US" altLang="zh-CN" sz="3200">
                <a:latin typeface="Times New Roman" pitchFamily="18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>
                <a:latin typeface="Times New Roman" pitchFamily="18" charset="0"/>
              </a:rPr>
              <a:t>Adjacency Lists.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80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80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80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80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800">
                <a:latin typeface="Times New Roman" pitchFamily="18" charset="0"/>
              </a:rPr>
              <a:t>Adjacency Matrix.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2268538" y="2708275"/>
            <a:ext cx="5708650" cy="1644650"/>
            <a:chOff x="336" y="2880"/>
            <a:chExt cx="3596" cy="1036"/>
          </a:xfrm>
        </p:grpSpPr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66" name="Oval 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767" name="Oval 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768" name="Oval 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31769" name="AutoShape 9"/>
            <p:cNvCxnSpPr>
              <a:cxnSpLocks noChangeShapeType="1"/>
              <a:stCxn id="31765" idx="6"/>
              <a:endCxn id="31768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70" name="AutoShape 10"/>
            <p:cNvCxnSpPr>
              <a:cxnSpLocks noChangeShapeType="1"/>
              <a:stCxn id="31768" idx="4"/>
              <a:endCxn id="31767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71" name="AutoShape 11"/>
            <p:cNvCxnSpPr>
              <a:cxnSpLocks noChangeShapeType="1"/>
              <a:stCxn id="31765" idx="4"/>
              <a:endCxn id="31767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72" name="AutoShape 12"/>
            <p:cNvCxnSpPr>
              <a:cxnSpLocks noChangeShapeType="1"/>
              <a:stCxn id="31765" idx="5"/>
              <a:endCxn id="31766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sp>
          <p:nvSpPr>
            <p:cNvPr id="31773" name="Text Box 1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  <a:p>
              <a:pPr eaLnBrk="0" hangingPunct="0"/>
              <a:endParaRPr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endParaRPr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</a:p>
            <a:p>
              <a:pPr eaLnBrk="0" hangingPunct="0"/>
              <a:endParaRPr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74" name="Text Box 1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75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776" name="Text Box 1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777" name="Text Box 1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778" name="Line 1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Line 1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2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Text Box 2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782" name="Text Box 2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783" name="Text Box 2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cxnSp>
          <p:nvCxnSpPr>
            <p:cNvPr id="31784" name="AutoShape 24"/>
            <p:cNvCxnSpPr>
              <a:cxnSpLocks noChangeShapeType="1"/>
              <a:stCxn id="31767" idx="6"/>
              <a:endCxn id="31766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sp>
          <p:nvSpPr>
            <p:cNvPr id="31785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Line 2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Line 2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Text Box 2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789" name="Line 2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Text Box 3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791" name="Line 3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Line 3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3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3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3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Line 3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Line 3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Text Box 38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799" name="Line 39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Text Box 40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801" name="Line 41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Text Box 42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803" name="Line 43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Text Box 44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805" name="Line 45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Text Box 46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1807" name="Line 47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Line 48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Line 49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Line 50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Line 51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2" name="Line 52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Line 53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4" name="Line 54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48" name="Group 55"/>
          <p:cNvGrpSpPr>
            <a:grpSpLocks/>
          </p:cNvGrpSpPr>
          <p:nvPr/>
        </p:nvGrpSpPr>
        <p:grpSpPr bwMode="auto">
          <a:xfrm>
            <a:off x="2268538" y="4905375"/>
            <a:ext cx="3444875" cy="1692275"/>
            <a:chOff x="240" y="2928"/>
            <a:chExt cx="2170" cy="1066"/>
          </a:xfrm>
        </p:grpSpPr>
        <p:sp>
          <p:nvSpPr>
            <p:cNvPr id="31749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50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751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752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31753" name="AutoShape 60"/>
            <p:cNvCxnSpPr>
              <a:cxnSpLocks noChangeShapeType="1"/>
              <a:stCxn id="31749" idx="6"/>
              <a:endCxn id="31752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54" name="AutoShape 61"/>
            <p:cNvCxnSpPr>
              <a:cxnSpLocks noChangeShapeType="1"/>
              <a:stCxn id="31752" idx="4"/>
              <a:endCxn id="31751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55" name="AutoShape 62"/>
            <p:cNvCxnSpPr>
              <a:cxnSpLocks noChangeShapeType="1"/>
              <a:stCxn id="31749" idx="4"/>
              <a:endCxn id="31751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56" name="AutoShape 63"/>
            <p:cNvCxnSpPr>
              <a:cxnSpLocks noChangeShapeType="1"/>
              <a:stCxn id="31749" idx="5"/>
              <a:endCxn id="31750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1757" name="AutoShape 64"/>
            <p:cNvCxnSpPr>
              <a:cxnSpLocks noChangeShapeType="1"/>
              <a:stCxn id="31751" idx="6"/>
              <a:endCxn id="31750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sp>
          <p:nvSpPr>
            <p:cNvPr id="31758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59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0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61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762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   1   2   3   4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1  0   1   1   1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2  1   0   1   0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3  1   1   0   1</a:t>
              </a: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4  1   0   1   0</a:t>
              </a:r>
            </a:p>
          </p:txBody>
        </p:sp>
        <p:sp>
          <p:nvSpPr>
            <p:cNvPr id="31763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Characterizing a DAG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763000" cy="3886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Proof (Contd.):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 : Show that a cycle implies a back edge.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rgbClr val="CC3300"/>
              </a:solidFill>
              <a:ea typeface="宋体" pitchFamily="2" charset="-122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3500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: cycle in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3500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: first vertex discovered in </a:t>
            </a:r>
            <a:r>
              <a:rPr lang="en-US" altLang="zh-CN" sz="3500" i="1" dirty="0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500" i="1" dirty="0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3500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) : </a:t>
            </a:r>
            <a:r>
              <a:rPr lang="en-US" altLang="zh-CN" sz="3500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’s preceding edge in 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. </a:t>
            </a:r>
            <a:endParaRPr lang="en-US" altLang="zh-CN" i="1" dirty="0" smtClean="0">
              <a:ea typeface="宋体" pitchFamily="2" charset="-122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At time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], vertices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form a white path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v     u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 </a:t>
            </a:r>
            <a:r>
              <a:rPr lang="en-US" altLang="zh-CN" u="sng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Why?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By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sym typeface="Symbol" pitchFamily="18" charset="2"/>
              </a:rPr>
              <a:t>white-path theorem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descendent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in depth-first forest.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Therefore, </a:t>
            </a:r>
            <a:r>
              <a:rPr lang="en-US" altLang="zh-CN" dirty="0">
                <a:latin typeface="RMTMI" charset="-95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3200" i="1" dirty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i="1" dirty="0">
                <a:latin typeface="RMTMI" charset="-95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3200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>
                <a:latin typeface="RMTMI" charset="-95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is a back edge.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 u="sng">
              <a:latin typeface="Times New Roman" pitchFamily="18" charset="0"/>
            </a:endParaRPr>
          </a:p>
        </p:txBody>
      </p:sp>
      <p:sp>
        <p:nvSpPr>
          <p:cNvPr id="95236" name="Freeform 6"/>
          <p:cNvSpPr>
            <a:spLocks/>
          </p:cNvSpPr>
          <p:nvPr/>
        </p:nvSpPr>
        <p:spPr bwMode="auto">
          <a:xfrm>
            <a:off x="7164388" y="3789363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Oval 9"/>
          <p:cNvSpPr>
            <a:spLocks noChangeArrowheads="1"/>
          </p:cNvSpPr>
          <p:nvPr/>
        </p:nvSpPr>
        <p:spPr bwMode="auto">
          <a:xfrm>
            <a:off x="5029200" y="5738813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i="1">
                <a:latin typeface="Calibri" pitchFamily="34" charset="0"/>
              </a:rPr>
              <a:t>v</a:t>
            </a:r>
          </a:p>
        </p:txBody>
      </p:sp>
      <p:sp>
        <p:nvSpPr>
          <p:cNvPr id="95238" name="Oval 10"/>
          <p:cNvSpPr>
            <a:spLocks noChangeArrowheads="1"/>
          </p:cNvSpPr>
          <p:nvPr/>
        </p:nvSpPr>
        <p:spPr bwMode="auto">
          <a:xfrm>
            <a:off x="6096000" y="5738813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5239" name="Oval 11"/>
          <p:cNvSpPr>
            <a:spLocks noChangeArrowheads="1"/>
          </p:cNvSpPr>
          <p:nvPr/>
        </p:nvSpPr>
        <p:spPr bwMode="auto">
          <a:xfrm>
            <a:off x="7239000" y="5738813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5240" name="Oval 12"/>
          <p:cNvSpPr>
            <a:spLocks noChangeArrowheads="1"/>
          </p:cNvSpPr>
          <p:nvPr/>
        </p:nvSpPr>
        <p:spPr bwMode="auto">
          <a:xfrm>
            <a:off x="8382000" y="5738813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i="1">
                <a:latin typeface="Calibri" pitchFamily="34" charset="0"/>
              </a:rPr>
              <a:t>u</a:t>
            </a:r>
          </a:p>
        </p:txBody>
      </p:sp>
      <p:cxnSp>
        <p:nvCxnSpPr>
          <p:cNvPr id="95241" name="AutoShape 13"/>
          <p:cNvCxnSpPr>
            <a:cxnSpLocks noChangeShapeType="1"/>
            <a:stCxn id="95237" idx="6"/>
            <a:endCxn id="95238" idx="2"/>
          </p:cNvCxnSpPr>
          <p:nvPr/>
        </p:nvCxnSpPr>
        <p:spPr bwMode="auto">
          <a:xfrm>
            <a:off x="5410200" y="5929313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5242" name="AutoShape 14"/>
          <p:cNvCxnSpPr>
            <a:cxnSpLocks noChangeShapeType="1"/>
            <a:stCxn id="95238" idx="6"/>
            <a:endCxn id="95239" idx="2"/>
          </p:cNvCxnSpPr>
          <p:nvPr/>
        </p:nvCxnSpPr>
        <p:spPr bwMode="auto">
          <a:xfrm>
            <a:off x="6477000" y="5929313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5243" name="AutoShape 15"/>
          <p:cNvCxnSpPr>
            <a:cxnSpLocks noChangeShapeType="1"/>
            <a:stCxn id="95239" idx="6"/>
            <a:endCxn id="95240" idx="2"/>
          </p:cNvCxnSpPr>
          <p:nvPr/>
        </p:nvCxnSpPr>
        <p:spPr bwMode="auto">
          <a:xfrm>
            <a:off x="7620000" y="5929313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95244" name="AutoShape 16"/>
          <p:cNvCxnSpPr>
            <a:cxnSpLocks noChangeShapeType="1"/>
            <a:stCxn id="95240" idx="4"/>
            <a:endCxn id="95237" idx="4"/>
          </p:cNvCxnSpPr>
          <p:nvPr/>
        </p:nvCxnSpPr>
        <p:spPr bwMode="auto">
          <a:xfrm rot="5400000">
            <a:off x="6895306" y="4444207"/>
            <a:ext cx="1587" cy="3352800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95245" name="Text Box 17"/>
          <p:cNvSpPr txBox="1">
            <a:spLocks noChangeArrowheads="1"/>
          </p:cNvSpPr>
          <p:nvPr/>
        </p:nvSpPr>
        <p:spPr bwMode="auto">
          <a:xfrm>
            <a:off x="5546725" y="55594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5246" name="Text Box 18"/>
          <p:cNvSpPr txBox="1">
            <a:spLocks noChangeArrowheads="1"/>
          </p:cNvSpPr>
          <p:nvPr/>
        </p:nvSpPr>
        <p:spPr bwMode="auto">
          <a:xfrm>
            <a:off x="6629400" y="55594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5247" name="Text Box 19"/>
          <p:cNvSpPr txBox="1">
            <a:spLocks noChangeArrowheads="1"/>
          </p:cNvSpPr>
          <p:nvPr/>
        </p:nvSpPr>
        <p:spPr bwMode="auto">
          <a:xfrm>
            <a:off x="7772400" y="55594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95248" name="Text Box 20"/>
          <p:cNvSpPr txBox="1">
            <a:spLocks noChangeArrowheads="1"/>
          </p:cNvSpPr>
          <p:nvPr/>
        </p:nvSpPr>
        <p:spPr bwMode="auto">
          <a:xfrm>
            <a:off x="6705600" y="627221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66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Topological Sort</a:t>
            </a:r>
          </a:p>
        </p:txBody>
      </p:sp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412750" y="1176338"/>
            <a:ext cx="594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Want to “sort” a directed acyclic graph (DAG).</a:t>
            </a:r>
          </a:p>
        </p:txBody>
      </p:sp>
      <p:sp>
        <p:nvSpPr>
          <p:cNvPr id="96259" name="Oval 4"/>
          <p:cNvSpPr>
            <a:spLocks noChangeArrowheads="1"/>
          </p:cNvSpPr>
          <p:nvPr/>
        </p:nvSpPr>
        <p:spPr bwMode="auto">
          <a:xfrm>
            <a:off x="4244975" y="19558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B</a:t>
            </a:r>
          </a:p>
        </p:txBody>
      </p:sp>
      <p:sp>
        <p:nvSpPr>
          <p:cNvPr id="96260" name="Oval 5"/>
          <p:cNvSpPr>
            <a:spLocks noChangeArrowheads="1"/>
          </p:cNvSpPr>
          <p:nvPr/>
        </p:nvSpPr>
        <p:spPr bwMode="auto">
          <a:xfrm>
            <a:off x="5370513" y="3054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E</a:t>
            </a:r>
          </a:p>
        </p:txBody>
      </p:sp>
      <p:sp>
        <p:nvSpPr>
          <p:cNvPr id="96261" name="Oval 6"/>
          <p:cNvSpPr>
            <a:spLocks noChangeArrowheads="1"/>
          </p:cNvSpPr>
          <p:nvPr/>
        </p:nvSpPr>
        <p:spPr bwMode="auto">
          <a:xfrm>
            <a:off x="5335588" y="1979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D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>
            <a:off x="5599113" y="2443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Oval 8"/>
          <p:cNvSpPr>
            <a:spLocks noChangeArrowheads="1"/>
          </p:cNvSpPr>
          <p:nvPr/>
        </p:nvSpPr>
        <p:spPr bwMode="auto">
          <a:xfrm>
            <a:off x="3122613" y="30638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C</a:t>
            </a:r>
          </a:p>
        </p:txBody>
      </p:sp>
      <p:sp>
        <p:nvSpPr>
          <p:cNvPr id="96264" name="Oval 9"/>
          <p:cNvSpPr>
            <a:spLocks noChangeArrowheads="1"/>
          </p:cNvSpPr>
          <p:nvPr/>
        </p:nvSpPr>
        <p:spPr bwMode="auto">
          <a:xfrm>
            <a:off x="3087688" y="19891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A</a:t>
            </a:r>
          </a:p>
        </p:txBody>
      </p:sp>
      <p:sp>
        <p:nvSpPr>
          <p:cNvPr id="96265" name="Line 10"/>
          <p:cNvSpPr>
            <a:spLocks noChangeShapeType="1"/>
          </p:cNvSpPr>
          <p:nvPr/>
        </p:nvSpPr>
        <p:spPr bwMode="auto">
          <a:xfrm>
            <a:off x="3351213" y="24526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Line 11"/>
          <p:cNvSpPr>
            <a:spLocks noChangeShapeType="1"/>
          </p:cNvSpPr>
          <p:nvPr/>
        </p:nvSpPr>
        <p:spPr bwMode="auto">
          <a:xfrm>
            <a:off x="3578225" y="22129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7" name="Line 12"/>
          <p:cNvSpPr>
            <a:spLocks noChangeShapeType="1"/>
          </p:cNvSpPr>
          <p:nvPr/>
        </p:nvSpPr>
        <p:spPr bwMode="auto">
          <a:xfrm flipH="1">
            <a:off x="3606800" y="2414588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AutoShape 13"/>
          <p:cNvSpPr>
            <a:spLocks noChangeArrowheads="1"/>
          </p:cNvSpPr>
          <p:nvPr/>
        </p:nvSpPr>
        <p:spPr bwMode="auto">
          <a:xfrm rot="5400000">
            <a:off x="4114006" y="346471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6269" name="Oval 14"/>
          <p:cNvSpPr>
            <a:spLocks noChangeArrowheads="1"/>
          </p:cNvSpPr>
          <p:nvPr/>
        </p:nvSpPr>
        <p:spPr bwMode="auto">
          <a:xfrm>
            <a:off x="4387850" y="45466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C</a:t>
            </a:r>
          </a:p>
        </p:txBody>
      </p:sp>
      <p:sp>
        <p:nvSpPr>
          <p:cNvPr id="96270" name="Oval 15"/>
          <p:cNvSpPr>
            <a:spLocks noChangeArrowheads="1"/>
          </p:cNvSpPr>
          <p:nvPr/>
        </p:nvSpPr>
        <p:spPr bwMode="auto">
          <a:xfrm>
            <a:off x="6611938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E</a:t>
            </a:r>
          </a:p>
        </p:txBody>
      </p:sp>
      <p:sp>
        <p:nvSpPr>
          <p:cNvPr id="96271" name="Oval 16"/>
          <p:cNvSpPr>
            <a:spLocks noChangeArrowheads="1"/>
          </p:cNvSpPr>
          <p:nvPr/>
        </p:nvSpPr>
        <p:spPr bwMode="auto">
          <a:xfrm>
            <a:off x="5478463" y="45704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D</a:t>
            </a:r>
          </a:p>
        </p:txBody>
      </p:sp>
      <p:sp>
        <p:nvSpPr>
          <p:cNvPr id="96272" name="Oval 17"/>
          <p:cNvSpPr>
            <a:spLocks noChangeArrowheads="1"/>
          </p:cNvSpPr>
          <p:nvPr/>
        </p:nvSpPr>
        <p:spPr bwMode="auto">
          <a:xfrm>
            <a:off x="2066925" y="45656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A</a:t>
            </a:r>
          </a:p>
        </p:txBody>
      </p:sp>
      <p:sp>
        <p:nvSpPr>
          <p:cNvPr id="96273" name="Oval 18"/>
          <p:cNvSpPr>
            <a:spLocks noChangeArrowheads="1"/>
          </p:cNvSpPr>
          <p:nvPr/>
        </p:nvSpPr>
        <p:spPr bwMode="auto">
          <a:xfrm>
            <a:off x="3230563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B</a:t>
            </a:r>
          </a:p>
        </p:txBody>
      </p:sp>
      <p:sp>
        <p:nvSpPr>
          <p:cNvPr id="96274" name="Line 19"/>
          <p:cNvSpPr>
            <a:spLocks noChangeShapeType="1"/>
          </p:cNvSpPr>
          <p:nvPr/>
        </p:nvSpPr>
        <p:spPr bwMode="auto">
          <a:xfrm>
            <a:off x="3721100" y="48037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>
            <a:off x="258762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Line 21"/>
          <p:cNvSpPr>
            <a:spLocks noChangeShapeType="1"/>
          </p:cNvSpPr>
          <p:nvPr/>
        </p:nvSpPr>
        <p:spPr bwMode="auto">
          <a:xfrm>
            <a:off x="595947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7" name="Freeform 22"/>
          <p:cNvSpPr>
            <a:spLocks/>
          </p:cNvSpPr>
          <p:nvPr/>
        </p:nvSpPr>
        <p:spPr bwMode="auto">
          <a:xfrm>
            <a:off x="2416175" y="4300538"/>
            <a:ext cx="2135188" cy="274637"/>
          </a:xfrm>
          <a:custGeom>
            <a:avLst/>
            <a:gdLst>
              <a:gd name="T0" fmla="*/ 0 w 1345"/>
              <a:gd name="T1" fmla="*/ 2147483647 h 173"/>
              <a:gd name="T2" fmla="*/ 2147483647 w 1345"/>
              <a:gd name="T3" fmla="*/ 2147483647 h 173"/>
              <a:gd name="T4" fmla="*/ 2147483647 w 1345"/>
              <a:gd name="T5" fmla="*/ 2147483647 h 173"/>
              <a:gd name="T6" fmla="*/ 2147483647 w 1345"/>
              <a:gd name="T7" fmla="*/ 2147483647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73"/>
              <a:gd name="T14" fmla="*/ 1345 w 1345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73">
                <a:moveTo>
                  <a:pt x="0" y="173"/>
                </a:moveTo>
                <a:cubicBezTo>
                  <a:pt x="104" y="122"/>
                  <a:pt x="209" y="72"/>
                  <a:pt x="363" y="46"/>
                </a:cubicBezTo>
                <a:cubicBezTo>
                  <a:pt x="517" y="20"/>
                  <a:pt x="763" y="0"/>
                  <a:pt x="927" y="18"/>
                </a:cubicBezTo>
                <a:cubicBezTo>
                  <a:pt x="1091" y="36"/>
                  <a:pt x="1218" y="95"/>
                  <a:pt x="1345" y="15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Text Box 23"/>
          <p:cNvSpPr txBox="1">
            <a:spLocks noChangeArrowheads="1"/>
          </p:cNvSpPr>
          <p:nvPr/>
        </p:nvSpPr>
        <p:spPr bwMode="auto">
          <a:xfrm>
            <a:off x="542925" y="5287963"/>
            <a:ext cx="6227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Think of original DAG as a </a:t>
            </a:r>
            <a:r>
              <a:rPr lang="en-US" altLang="zh-CN" sz="2400" b="1" u="sng">
                <a:solidFill>
                  <a:srgbClr val="CC0000"/>
                </a:solidFill>
                <a:latin typeface="Times New Roman" pitchFamily="18" charset="0"/>
              </a:rPr>
              <a:t>partial order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  <a:p>
            <a:endParaRPr lang="en-US" altLang="zh-CN" sz="1600">
              <a:latin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</a:rPr>
              <a:t>Want a </a:t>
            </a:r>
            <a:r>
              <a:rPr lang="en-US" altLang="zh-CN" sz="2400" b="1" u="sng">
                <a:solidFill>
                  <a:srgbClr val="CC0000"/>
                </a:solidFill>
                <a:latin typeface="Times New Roman" pitchFamily="18" charset="0"/>
              </a:rPr>
              <a:t>total order</a:t>
            </a:r>
            <a:r>
              <a:rPr lang="en-US" altLang="zh-CN" sz="2400">
                <a:latin typeface="Times New Roman" pitchFamily="18" charset="0"/>
              </a:rPr>
              <a:t> that extends this partial order.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Topological Sort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1905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Performed on a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DAG.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Linear ordering of the vertices of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 such that if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(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</a:rPr>
              <a:t>u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, 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</a:rPr>
              <a:t>v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)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then 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appears somewhere before </a:t>
            </a:r>
            <a:r>
              <a:rPr lang="en-US" altLang="zh-CN" i="1" dirty="0">
                <a:solidFill>
                  <a:srgbClr val="00B0F0"/>
                </a:solidFill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2967038"/>
            <a:ext cx="8667750" cy="3054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Topological-Sort </a:t>
            </a:r>
            <a:r>
              <a:rPr lang="en-US" altLang="zh-CN" sz="2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>
                <a:latin typeface="+mn-lt"/>
                <a:ea typeface="宋体" pitchFamily="2" charset="-122"/>
              </a:rPr>
              <a:t>G</a:t>
            </a:r>
            <a:r>
              <a:rPr lang="en-US" altLang="zh-CN" sz="2800" dirty="0">
                <a:latin typeface="RMTMI" charset="-95"/>
                <a:ea typeface="宋体" pitchFamily="2" charset="-122"/>
              </a:rPr>
              <a:t>)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Call DFS</a:t>
            </a:r>
            <a:r>
              <a:rPr lang="en-US" altLang="zh-CN" sz="2800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>
                <a:latin typeface="+mn-lt"/>
                <a:ea typeface="宋体" pitchFamily="2" charset="-122"/>
              </a:rPr>
              <a:t>G</a:t>
            </a:r>
            <a:r>
              <a:rPr lang="en-US" altLang="zh-CN" sz="2800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i="1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to compute </a:t>
            </a:r>
            <a:r>
              <a:rPr lang="en-US" altLang="zh-CN" sz="2800" i="1" dirty="0">
                <a:latin typeface="+mn-lt"/>
                <a:ea typeface="宋体" pitchFamily="2" charset="-122"/>
              </a:rPr>
              <a:t>f </a:t>
            </a:r>
            <a:r>
              <a:rPr lang="en-US" altLang="zh-CN" sz="2800" dirty="0">
                <a:latin typeface="+mn-lt"/>
                <a:ea typeface="宋体" pitchFamily="2" charset="-122"/>
              </a:rPr>
              <a:t>[</a:t>
            </a:r>
            <a:r>
              <a:rPr lang="en-US" altLang="zh-CN" sz="2800" i="1" dirty="0">
                <a:latin typeface="RMTMI" charset="-95"/>
                <a:ea typeface="宋体" pitchFamily="2" charset="-122"/>
              </a:rPr>
              <a:t>v</a:t>
            </a:r>
            <a:r>
              <a:rPr lang="en-US" altLang="zh-CN" sz="2800" dirty="0">
                <a:latin typeface="+mn-lt"/>
                <a:ea typeface="宋体" pitchFamily="2" charset="-122"/>
              </a:rPr>
              <a:t>] for all </a:t>
            </a:r>
            <a:r>
              <a:rPr lang="en-US" altLang="zh-CN" sz="2800" i="1" dirty="0">
                <a:latin typeface="RMTMI" charset="-95"/>
                <a:ea typeface="宋体" pitchFamily="2" charset="-122"/>
              </a:rPr>
              <a:t>v </a:t>
            </a:r>
            <a:r>
              <a:rPr lang="en-US" altLang="zh-CN" sz="2800" dirty="0">
                <a:latin typeface="+mn-lt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800" i="1" dirty="0">
                <a:latin typeface="+mn-lt"/>
                <a:ea typeface="宋体" pitchFamily="2" charset="-122"/>
              </a:rPr>
              <a:t>V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As each vertex is finished, insert it onto the front of a linked list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800" b="1" dirty="0">
                <a:latin typeface="+mn-lt"/>
                <a:ea typeface="宋体" pitchFamily="2" charset="-122"/>
              </a:rPr>
              <a:t>Return</a:t>
            </a:r>
            <a:r>
              <a:rPr lang="en-US" altLang="zh-CN" sz="2800" dirty="0">
                <a:latin typeface="+mn-lt"/>
                <a:ea typeface="宋体" pitchFamily="2" charset="-122"/>
              </a:rPr>
              <a:t> the linked list of vertices</a:t>
            </a:r>
            <a:endParaRPr lang="en-US" altLang="zh-CN" sz="2800" b="1" dirty="0">
              <a:latin typeface="+mn-lt"/>
              <a:ea typeface="宋体" pitchFamily="2" charset="-122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w"/>
              <a:defRPr/>
            </a:pPr>
            <a:endParaRPr lang="en-US" altLang="zh-CN" sz="2800" dirty="0">
              <a:latin typeface="+mn-lt"/>
              <a:ea typeface="宋体" pitchFamily="2" charset="-122"/>
              <a:sym typeface="Symbol" pitchFamily="18" charset="2"/>
            </a:endParaRPr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1403350" y="6178550"/>
            <a:ext cx="25082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latin typeface="Calibri" pitchFamily="34" charset="0"/>
              </a:rPr>
              <a:t>Time:</a:t>
            </a:r>
            <a:r>
              <a:rPr lang="en-US" altLang="zh-CN" sz="2800" b="1" i="1">
                <a:latin typeface="Calibri" pitchFamily="34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800">
                <a:solidFill>
                  <a:schemeClr val="hlink"/>
                </a:solidFill>
                <a:latin typeface="RMTMI"/>
              </a:rPr>
              <a:t>(</a:t>
            </a:r>
            <a:r>
              <a:rPr lang="en-US" altLang="zh-CN" sz="2800" i="1">
                <a:solidFill>
                  <a:schemeClr val="hlink"/>
                </a:solidFill>
                <a:latin typeface="Calibri" pitchFamily="34" charset="0"/>
              </a:rPr>
              <a:t>V </a:t>
            </a:r>
            <a:r>
              <a:rPr lang="en-US" altLang="zh-CN" sz="2800">
                <a:solidFill>
                  <a:schemeClr val="hlink"/>
                </a:solidFill>
                <a:latin typeface="MTSYN"/>
              </a:rPr>
              <a:t>+ </a:t>
            </a:r>
            <a:r>
              <a:rPr lang="en-US" altLang="zh-CN" sz="2800" i="1">
                <a:solidFill>
                  <a:schemeClr val="hlink"/>
                </a:solidFill>
                <a:latin typeface="Calibri" pitchFamily="34" charset="0"/>
              </a:rPr>
              <a:t>E</a:t>
            </a:r>
            <a:r>
              <a:rPr lang="en-US" altLang="zh-CN" sz="2800">
                <a:solidFill>
                  <a:schemeClr val="hlink"/>
                </a:solidFill>
                <a:latin typeface="RMTMI"/>
              </a:rPr>
              <a:t>)</a:t>
            </a:r>
            <a:r>
              <a:rPr lang="en-US" altLang="zh-CN" sz="2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98306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8307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8308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8309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8311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8312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98316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98317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98318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98319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98320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98321" name="Text Box 18"/>
          <p:cNvSpPr txBox="1">
            <a:spLocks noChangeArrowheads="1"/>
          </p:cNvSpPr>
          <p:nvPr/>
        </p:nvSpPr>
        <p:spPr bwMode="auto">
          <a:xfrm>
            <a:off x="543401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99330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9331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9332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9335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99341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99342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99343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99344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99345" name="Text Box 18"/>
          <p:cNvSpPr txBox="1">
            <a:spLocks noChangeArrowheads="1"/>
          </p:cNvSpPr>
          <p:nvPr/>
        </p:nvSpPr>
        <p:spPr bwMode="auto">
          <a:xfrm>
            <a:off x="543401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99346" name="Text Box 19"/>
          <p:cNvSpPr txBox="1">
            <a:spLocks noChangeArrowheads="1"/>
          </p:cNvSpPr>
          <p:nvPr/>
        </p:nvSpPr>
        <p:spPr bwMode="auto">
          <a:xfrm>
            <a:off x="5464175" y="3441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0354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0355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0356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0359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0364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0365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0366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0367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0368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0369" name="Text Box 18"/>
          <p:cNvSpPr txBox="1">
            <a:spLocks noChangeArrowheads="1"/>
          </p:cNvSpPr>
          <p:nvPr/>
        </p:nvSpPr>
        <p:spPr bwMode="auto">
          <a:xfrm>
            <a:off x="543401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0370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0371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0373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1378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79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80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81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83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84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1388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1389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1390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1391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1392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1393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1394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1395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96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1397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1398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1399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1400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1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2402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03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04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05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07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08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1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2412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2413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2414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2415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2416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2417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2418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2419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20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2421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2422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2423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2424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5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2426" name="Text Box 27"/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3426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27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28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29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31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32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3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3436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3437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3438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3439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3440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3442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3443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3447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3448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9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3450" name="Text Box 27"/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</a:t>
            </a:r>
          </a:p>
        </p:txBody>
      </p:sp>
      <p:sp>
        <p:nvSpPr>
          <p:cNvPr id="103451" name="Text Box 28"/>
          <p:cNvSpPr txBox="1">
            <a:spLocks noChangeArrowheads="1"/>
          </p:cNvSpPr>
          <p:nvPr/>
        </p:nvSpPr>
        <p:spPr bwMode="auto">
          <a:xfrm>
            <a:off x="3198813" y="34274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4450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51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52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53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4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55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56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9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4460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4461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4462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4463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4464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4465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4466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4467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68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4469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4470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71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4472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3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4474" name="Text Box 27"/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</a:t>
            </a:r>
          </a:p>
        </p:txBody>
      </p:sp>
      <p:sp>
        <p:nvSpPr>
          <p:cNvPr id="104475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</a:p>
        </p:txBody>
      </p:sp>
      <p:sp>
        <p:nvSpPr>
          <p:cNvPr id="104476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4477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4478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9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Adjacency 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/>
              <a:t>Consists of an array </a:t>
            </a:r>
            <a:r>
              <a:rPr lang="en-US" altLang="zh-CN" sz="2800" i="1"/>
              <a:t>Adj</a:t>
            </a:r>
            <a:r>
              <a:rPr lang="en-US" altLang="zh-CN" sz="2800"/>
              <a:t> of |</a:t>
            </a:r>
            <a:r>
              <a:rPr lang="en-US" altLang="zh-CN" sz="2800" i="1"/>
              <a:t>V</a:t>
            </a:r>
            <a:r>
              <a:rPr lang="en-US" altLang="zh-CN" sz="2800"/>
              <a:t>| lists.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/>
              <a:t>One list per vertex.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/>
              <a:t>For </a:t>
            </a:r>
            <a:r>
              <a:rPr lang="en-US" altLang="zh-CN" sz="2800" i="1"/>
              <a:t>u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/>
              <a:t> </a:t>
            </a:r>
            <a:r>
              <a:rPr lang="en-US" altLang="zh-CN" sz="2800" i="1"/>
              <a:t>V</a:t>
            </a:r>
            <a:r>
              <a:rPr lang="en-US" altLang="zh-CN" sz="2800"/>
              <a:t>, </a:t>
            </a:r>
            <a:r>
              <a:rPr lang="en-US" altLang="zh-CN" sz="2800" i="1">
                <a:solidFill>
                  <a:srgbClr val="0066FF"/>
                </a:solidFill>
              </a:rPr>
              <a:t>Adj</a:t>
            </a:r>
            <a:r>
              <a:rPr lang="en-US" altLang="zh-CN" sz="2800">
                <a:solidFill>
                  <a:srgbClr val="0066FF"/>
                </a:solidFill>
              </a:rPr>
              <a:t>[</a:t>
            </a:r>
            <a:r>
              <a:rPr lang="en-US" altLang="zh-CN" sz="2800" i="1">
                <a:solidFill>
                  <a:srgbClr val="0066FF"/>
                </a:solidFill>
              </a:rPr>
              <a:t>u</a:t>
            </a:r>
            <a:r>
              <a:rPr lang="en-US" altLang="zh-CN" sz="2800">
                <a:solidFill>
                  <a:srgbClr val="0066FF"/>
                </a:solidFill>
              </a:rPr>
              <a:t>]</a:t>
            </a:r>
            <a:r>
              <a:rPr lang="en-US" altLang="zh-CN" sz="2800"/>
              <a:t> = {all vertices adjacent to </a:t>
            </a:r>
            <a:r>
              <a:rPr lang="en-US" altLang="zh-CN" sz="2800" i="1"/>
              <a:t>u</a:t>
            </a:r>
            <a:r>
              <a:rPr lang="en-US" altLang="zh-CN" sz="2800"/>
              <a:t>}.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/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539750" y="2879725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1301750" y="3794125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539750" y="3794125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1301750" y="2879725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32775" name="AutoShape 8"/>
          <p:cNvCxnSpPr>
            <a:cxnSpLocks noChangeShapeType="1"/>
            <a:stCxn id="32771" idx="6"/>
            <a:endCxn id="32774" idx="2"/>
          </p:cNvCxnSpPr>
          <p:nvPr/>
        </p:nvCxnSpPr>
        <p:spPr bwMode="auto">
          <a:xfrm>
            <a:off x="844550" y="3032125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76" name="AutoShape 9"/>
          <p:cNvCxnSpPr>
            <a:cxnSpLocks noChangeShapeType="1"/>
            <a:stCxn id="32774" idx="4"/>
            <a:endCxn id="32773" idx="7"/>
          </p:cNvCxnSpPr>
          <p:nvPr/>
        </p:nvCxnSpPr>
        <p:spPr bwMode="auto">
          <a:xfrm flipH="1">
            <a:off x="800100" y="3184525"/>
            <a:ext cx="654050" cy="654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77" name="AutoShape 10"/>
          <p:cNvCxnSpPr>
            <a:cxnSpLocks noChangeShapeType="1"/>
            <a:stCxn id="32771" idx="4"/>
            <a:endCxn id="32773" idx="0"/>
          </p:cNvCxnSpPr>
          <p:nvPr/>
        </p:nvCxnSpPr>
        <p:spPr bwMode="auto">
          <a:xfrm>
            <a:off x="692150" y="3184525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78" name="AutoShape 11"/>
          <p:cNvCxnSpPr>
            <a:cxnSpLocks noChangeShapeType="1"/>
            <a:stCxn id="32771" idx="5"/>
            <a:endCxn id="32772" idx="1"/>
          </p:cNvCxnSpPr>
          <p:nvPr/>
        </p:nvCxnSpPr>
        <p:spPr bwMode="auto">
          <a:xfrm>
            <a:off x="800100" y="3140075"/>
            <a:ext cx="546100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2749550" y="2879725"/>
            <a:ext cx="323850" cy="1628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0" hangingPunct="0"/>
            <a:endParaRPr lang="en-US" altLang="zh-CN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zh-CN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eaLnBrk="0" hangingPunct="0"/>
            <a:endParaRPr lang="en-US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2428875" y="28940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2781" name="Text Box 23"/>
          <p:cNvSpPr txBox="1">
            <a:spLocks noChangeArrowheads="1"/>
          </p:cNvSpPr>
          <p:nvPr/>
        </p:nvSpPr>
        <p:spPr bwMode="auto">
          <a:xfrm>
            <a:off x="2444750" y="3336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2782" name="Text Box 24"/>
          <p:cNvSpPr txBox="1">
            <a:spLocks noChangeArrowheads="1"/>
          </p:cNvSpPr>
          <p:nvPr/>
        </p:nvSpPr>
        <p:spPr bwMode="auto">
          <a:xfrm>
            <a:off x="2444750" y="3717925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2783" name="Text Box 25"/>
          <p:cNvSpPr txBox="1">
            <a:spLocks noChangeArrowheads="1"/>
          </p:cNvSpPr>
          <p:nvPr/>
        </p:nvSpPr>
        <p:spPr bwMode="auto">
          <a:xfrm>
            <a:off x="2444750" y="4098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2784" name="Line 26"/>
          <p:cNvSpPr>
            <a:spLocks noChangeShapeType="1"/>
          </p:cNvSpPr>
          <p:nvPr/>
        </p:nvSpPr>
        <p:spPr bwMode="auto">
          <a:xfrm>
            <a:off x="2749550" y="33369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27"/>
          <p:cNvSpPr>
            <a:spLocks noChangeShapeType="1"/>
          </p:cNvSpPr>
          <p:nvPr/>
        </p:nvSpPr>
        <p:spPr bwMode="auto">
          <a:xfrm>
            <a:off x="2749550" y="37179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>
            <a:off x="2749550" y="40989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Text Box 29"/>
          <p:cNvSpPr txBox="1">
            <a:spLocks noChangeArrowheads="1"/>
          </p:cNvSpPr>
          <p:nvPr/>
        </p:nvSpPr>
        <p:spPr bwMode="auto">
          <a:xfrm>
            <a:off x="3282950" y="2879725"/>
            <a:ext cx="755650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1600" u="sng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</p:txBody>
      </p:sp>
      <p:sp>
        <p:nvSpPr>
          <p:cNvPr id="32788" name="Text Box 31"/>
          <p:cNvSpPr txBox="1">
            <a:spLocks noChangeArrowheads="1"/>
          </p:cNvSpPr>
          <p:nvPr/>
        </p:nvSpPr>
        <p:spPr bwMode="auto">
          <a:xfrm>
            <a:off x="3282950" y="3298825"/>
            <a:ext cx="744538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600" u="sng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</p:txBody>
      </p:sp>
      <p:sp>
        <p:nvSpPr>
          <p:cNvPr id="32789" name="Text Box 32"/>
          <p:cNvSpPr txBox="1">
            <a:spLocks noChangeArrowheads="1"/>
          </p:cNvSpPr>
          <p:nvPr/>
        </p:nvSpPr>
        <p:spPr bwMode="auto">
          <a:xfrm>
            <a:off x="3270250" y="3724275"/>
            <a:ext cx="755650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1600" u="sng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</p:txBody>
      </p:sp>
      <p:cxnSp>
        <p:nvCxnSpPr>
          <p:cNvPr id="32790" name="AutoShape 33"/>
          <p:cNvCxnSpPr>
            <a:cxnSpLocks noChangeShapeType="1"/>
            <a:stCxn id="32773" idx="6"/>
            <a:endCxn id="32772" idx="2"/>
          </p:cNvCxnSpPr>
          <p:nvPr/>
        </p:nvCxnSpPr>
        <p:spPr bwMode="auto">
          <a:xfrm>
            <a:off x="844550" y="3946525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2791" name="Line 34"/>
          <p:cNvSpPr>
            <a:spLocks noChangeShapeType="1"/>
          </p:cNvSpPr>
          <p:nvPr/>
        </p:nvSpPr>
        <p:spPr bwMode="auto">
          <a:xfrm>
            <a:off x="3663950" y="28797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>
            <a:off x="3663950" y="33369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Line 37"/>
          <p:cNvSpPr>
            <a:spLocks noChangeShapeType="1"/>
          </p:cNvSpPr>
          <p:nvPr/>
        </p:nvSpPr>
        <p:spPr bwMode="auto">
          <a:xfrm>
            <a:off x="3663950" y="37179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Text Box 38"/>
          <p:cNvSpPr txBox="1">
            <a:spLocks noChangeArrowheads="1"/>
          </p:cNvSpPr>
          <p:nvPr/>
        </p:nvSpPr>
        <p:spPr bwMode="auto">
          <a:xfrm>
            <a:off x="4349750" y="2879725"/>
            <a:ext cx="755650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1600" u="sng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</p:txBody>
      </p:sp>
      <p:sp>
        <p:nvSpPr>
          <p:cNvPr id="32795" name="Line 39"/>
          <p:cNvSpPr>
            <a:spLocks noChangeShapeType="1"/>
          </p:cNvSpPr>
          <p:nvPr/>
        </p:nvSpPr>
        <p:spPr bwMode="auto">
          <a:xfrm>
            <a:off x="4730750" y="28797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Text Box 40"/>
          <p:cNvSpPr txBox="1">
            <a:spLocks noChangeArrowheads="1"/>
          </p:cNvSpPr>
          <p:nvPr/>
        </p:nvSpPr>
        <p:spPr bwMode="auto">
          <a:xfrm>
            <a:off x="5492750" y="2879725"/>
            <a:ext cx="744538" cy="3492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600" u="sng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</p:txBody>
      </p:sp>
      <p:sp>
        <p:nvSpPr>
          <p:cNvPr id="32797" name="Line 41"/>
          <p:cNvSpPr>
            <a:spLocks noChangeShapeType="1"/>
          </p:cNvSpPr>
          <p:nvPr/>
        </p:nvSpPr>
        <p:spPr bwMode="auto">
          <a:xfrm>
            <a:off x="5873750" y="28797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43"/>
          <p:cNvSpPr>
            <a:spLocks noChangeShapeType="1"/>
          </p:cNvSpPr>
          <p:nvPr/>
        </p:nvSpPr>
        <p:spPr bwMode="auto">
          <a:xfrm>
            <a:off x="2978150" y="30321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Line 45"/>
          <p:cNvSpPr>
            <a:spLocks noChangeShapeType="1"/>
          </p:cNvSpPr>
          <p:nvPr/>
        </p:nvSpPr>
        <p:spPr bwMode="auto">
          <a:xfrm>
            <a:off x="3892550" y="30321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0" name="Line 46"/>
          <p:cNvSpPr>
            <a:spLocks noChangeShapeType="1"/>
          </p:cNvSpPr>
          <p:nvPr/>
        </p:nvSpPr>
        <p:spPr bwMode="auto">
          <a:xfrm>
            <a:off x="4959350" y="30321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Line 47"/>
          <p:cNvSpPr>
            <a:spLocks noChangeShapeType="1"/>
          </p:cNvSpPr>
          <p:nvPr/>
        </p:nvSpPr>
        <p:spPr bwMode="auto">
          <a:xfrm flipH="1">
            <a:off x="5949950" y="2955925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2" name="Line 49"/>
          <p:cNvSpPr>
            <a:spLocks noChangeShapeType="1"/>
          </p:cNvSpPr>
          <p:nvPr/>
        </p:nvSpPr>
        <p:spPr bwMode="auto">
          <a:xfrm>
            <a:off x="2978150" y="34893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3" name="Line 51"/>
          <p:cNvSpPr>
            <a:spLocks noChangeShapeType="1"/>
          </p:cNvSpPr>
          <p:nvPr/>
        </p:nvSpPr>
        <p:spPr bwMode="auto">
          <a:xfrm>
            <a:off x="2982913" y="39401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4" name="Line 52"/>
          <p:cNvSpPr>
            <a:spLocks noChangeShapeType="1"/>
          </p:cNvSpPr>
          <p:nvPr/>
        </p:nvSpPr>
        <p:spPr bwMode="auto">
          <a:xfrm flipH="1">
            <a:off x="2825750" y="4251325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Line 53"/>
          <p:cNvSpPr>
            <a:spLocks noChangeShapeType="1"/>
          </p:cNvSpPr>
          <p:nvPr/>
        </p:nvSpPr>
        <p:spPr bwMode="auto">
          <a:xfrm flipH="1">
            <a:off x="3816350" y="3413125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6" name="Line 54"/>
          <p:cNvSpPr>
            <a:spLocks noChangeShapeType="1"/>
          </p:cNvSpPr>
          <p:nvPr/>
        </p:nvSpPr>
        <p:spPr bwMode="auto">
          <a:xfrm flipH="1">
            <a:off x="3740150" y="3794125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807" name="Group 113"/>
          <p:cNvGrpSpPr>
            <a:grpSpLocks/>
          </p:cNvGrpSpPr>
          <p:nvPr/>
        </p:nvGrpSpPr>
        <p:grpSpPr bwMode="auto">
          <a:xfrm>
            <a:off x="539750" y="4808538"/>
            <a:ext cx="5708650" cy="1644650"/>
            <a:chOff x="336" y="2880"/>
            <a:chExt cx="3596" cy="1036"/>
          </a:xfrm>
        </p:grpSpPr>
        <p:sp>
          <p:nvSpPr>
            <p:cNvPr id="32810" name="Oval 5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11" name="Oval 5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2812" name="Oval 5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813" name="Oval 5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32814" name="AutoShape 59"/>
            <p:cNvCxnSpPr>
              <a:cxnSpLocks noChangeShapeType="1"/>
              <a:stCxn id="32810" idx="6"/>
              <a:endCxn id="32813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2815" name="AutoShape 60"/>
            <p:cNvCxnSpPr>
              <a:cxnSpLocks noChangeShapeType="1"/>
              <a:stCxn id="32813" idx="4"/>
              <a:endCxn id="32812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2816" name="AutoShape 61"/>
            <p:cNvCxnSpPr>
              <a:cxnSpLocks noChangeShapeType="1"/>
              <a:stCxn id="32810" idx="4"/>
              <a:endCxn id="32812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cxnSp>
          <p:nvCxnSpPr>
            <p:cNvPr id="32817" name="AutoShape 62"/>
            <p:cNvCxnSpPr>
              <a:cxnSpLocks noChangeShapeType="1"/>
              <a:stCxn id="32810" idx="5"/>
              <a:endCxn id="32811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sp>
          <p:nvSpPr>
            <p:cNvPr id="32818" name="Text Box 6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  <a:p>
              <a:pPr eaLnBrk="0" hangingPunct="0"/>
              <a:endParaRPr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endParaRPr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</a:p>
            <a:p>
              <a:pPr eaLnBrk="0" hangingPunct="0"/>
              <a:endParaRPr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19" name="Text Box 6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0" name="Text Box 6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6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822" name="Text Box 6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2823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Line 6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Line 7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Text Box 7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27" name="Text Box 7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28" name="Text Box 7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cxnSp>
          <p:nvCxnSpPr>
            <p:cNvPr id="32829" name="AutoShape 74"/>
            <p:cNvCxnSpPr>
              <a:cxnSpLocks noChangeShapeType="1"/>
              <a:stCxn id="32812" idx="6"/>
              <a:endCxn id="32811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</p:cxnSp>
        <p:sp>
          <p:nvSpPr>
            <p:cNvPr id="32830" name="Line 7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Line 7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Line 7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Text Box 7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34" name="Line 7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5" name="Text Box 8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36" name="Line 8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Line 8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8" name="Line 8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9" name="Line 8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0" name="Line 8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1" name="Line 8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2" name="Line 8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3" name="Text Box 91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44" name="Line 92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5" name="Text Box 93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46" name="Line 94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7" name="Text Box 95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48" name="Line 96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9" name="Text Box 97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50" name="Line 98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1" name="Text Box 99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600" u="sng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32852" name="Line 100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3" name="Line 101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4" name="Line 102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5" name="Line 105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6" name="Line 106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7" name="Line 107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8" name="Line 108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9" name="Line 109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08" name="Text Box 111"/>
          <p:cNvSpPr txBox="1">
            <a:spLocks noChangeArrowheads="1"/>
          </p:cNvSpPr>
          <p:nvPr/>
        </p:nvSpPr>
        <p:spPr bwMode="auto">
          <a:xfrm>
            <a:off x="4284663" y="3573463"/>
            <a:ext cx="42433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If weighted, store weights also in adjacency lists.</a:t>
            </a:r>
          </a:p>
        </p:txBody>
      </p:sp>
      <p:sp>
        <p:nvSpPr>
          <p:cNvPr id="32809" name="Text Box 112"/>
          <p:cNvSpPr txBox="1">
            <a:spLocks noChangeArrowheads="1"/>
          </p:cNvSpPr>
          <p:nvPr/>
        </p:nvSpPr>
        <p:spPr bwMode="auto">
          <a:xfrm>
            <a:off x="1971675" y="2817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5474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75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76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77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79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80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1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2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3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5484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5485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5486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5487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5488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5489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5490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5491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92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5493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5494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495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5496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7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5498" name="Text Box 27"/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5/8</a:t>
            </a:r>
          </a:p>
        </p:txBody>
      </p:sp>
      <p:sp>
        <p:nvSpPr>
          <p:cNvPr id="105499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</a:p>
        </p:txBody>
      </p:sp>
      <p:sp>
        <p:nvSpPr>
          <p:cNvPr id="105500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501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5502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3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5504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5505" name="Text Box 34"/>
          <p:cNvSpPr txBox="1">
            <a:spLocks noChangeArrowheads="1"/>
          </p:cNvSpPr>
          <p:nvPr/>
        </p:nvSpPr>
        <p:spPr bwMode="auto">
          <a:xfrm>
            <a:off x="1633538" y="525938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5506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7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6498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499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00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03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04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6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7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6508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6509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6510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6511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6512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6513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6514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6515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16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6517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6518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19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6520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21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6522" name="Text Box 27"/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5/8</a:t>
            </a:r>
          </a:p>
        </p:txBody>
      </p:sp>
      <p:sp>
        <p:nvSpPr>
          <p:cNvPr id="106523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</a:p>
        </p:txBody>
      </p:sp>
      <p:sp>
        <p:nvSpPr>
          <p:cNvPr id="106524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25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6526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27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6528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6529" name="Text Box 34"/>
          <p:cNvSpPr txBox="1">
            <a:spLocks noChangeArrowheads="1"/>
          </p:cNvSpPr>
          <p:nvPr/>
        </p:nvSpPr>
        <p:spPr bwMode="auto">
          <a:xfrm>
            <a:off x="1633538" y="525938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6530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31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6532" name="Text Box 37"/>
          <p:cNvSpPr txBox="1">
            <a:spLocks noChangeArrowheads="1"/>
          </p:cNvSpPr>
          <p:nvPr/>
        </p:nvSpPr>
        <p:spPr bwMode="auto">
          <a:xfrm>
            <a:off x="3127375" y="2373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9/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Example</a:t>
            </a:r>
          </a:p>
        </p:txBody>
      </p:sp>
      <p:sp>
        <p:nvSpPr>
          <p:cNvPr id="107522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23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24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25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27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28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Linked List:</a:t>
            </a:r>
          </a:p>
        </p:txBody>
      </p:sp>
      <p:sp>
        <p:nvSpPr>
          <p:cNvPr id="107532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7533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7534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7535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7536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7537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7538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7539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40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107541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2/3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7542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43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1/4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7544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5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107546" name="Text Box 27"/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5/8</a:t>
            </a:r>
          </a:p>
        </p:txBody>
      </p:sp>
      <p:sp>
        <p:nvSpPr>
          <p:cNvPr id="107547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</a:p>
        </p:txBody>
      </p:sp>
      <p:sp>
        <p:nvSpPr>
          <p:cNvPr id="107548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49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6/7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7550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1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07552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53" name="Text Box 34"/>
          <p:cNvSpPr txBox="1">
            <a:spLocks noChangeArrowheads="1"/>
          </p:cNvSpPr>
          <p:nvPr/>
        </p:nvSpPr>
        <p:spPr bwMode="auto">
          <a:xfrm>
            <a:off x="1633538" y="525938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5/8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7554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5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7556" name="Text Box 37"/>
          <p:cNvSpPr txBox="1">
            <a:spLocks noChangeArrowheads="1"/>
          </p:cNvSpPr>
          <p:nvPr/>
        </p:nvSpPr>
        <p:spPr bwMode="auto">
          <a:xfrm>
            <a:off x="3055938" y="24225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9/10</a:t>
            </a:r>
          </a:p>
        </p:txBody>
      </p:sp>
      <p:sp>
        <p:nvSpPr>
          <p:cNvPr id="107557" name="Oval 38"/>
          <p:cNvSpPr>
            <a:spLocks noChangeArrowheads="1"/>
          </p:cNvSpPr>
          <p:nvPr/>
        </p:nvSpPr>
        <p:spPr bwMode="auto">
          <a:xfrm>
            <a:off x="530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alibri" pitchFamily="34" charset="0"/>
              </a:rPr>
              <a:t> </a:t>
            </a:r>
          </a:p>
        </p:txBody>
      </p:sp>
      <p:sp>
        <p:nvSpPr>
          <p:cNvPr id="107558" name="Text Box 39"/>
          <p:cNvSpPr txBox="1">
            <a:spLocks noChangeArrowheads="1"/>
          </p:cNvSpPr>
          <p:nvPr/>
        </p:nvSpPr>
        <p:spPr bwMode="auto">
          <a:xfrm>
            <a:off x="485775" y="5303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9/10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107559" name="Line 40"/>
          <p:cNvSpPr>
            <a:spLocks noChangeShapeType="1"/>
          </p:cNvSpPr>
          <p:nvPr/>
        </p:nvSpPr>
        <p:spPr bwMode="auto">
          <a:xfrm>
            <a:off x="1042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0" name="Text Box 41"/>
          <p:cNvSpPr txBox="1">
            <a:spLocks noChangeArrowheads="1"/>
          </p:cNvSpPr>
          <p:nvPr/>
        </p:nvSpPr>
        <p:spPr bwMode="auto">
          <a:xfrm>
            <a:off x="595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Correctness Proof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412875"/>
            <a:ext cx="8839200" cy="2819400"/>
          </a:xfrm>
        </p:spPr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Show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if </a:t>
            </a:r>
            <a:r>
              <a:rPr lang="en-US" altLang="zh-CN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u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, v</a:t>
            </a:r>
            <a:r>
              <a:rPr lang="en-US" altLang="zh-CN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 smtClean="0">
                <a:solidFill>
                  <a:srgbClr val="CC3300"/>
                </a:solidFill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E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, then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f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f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u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]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ea typeface="宋体" pitchFamily="2" charset="-122"/>
              </a:rPr>
              <a:t>When we explore 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u</a:t>
            </a:r>
            <a:r>
              <a:rPr lang="en-US" altLang="zh-CN" sz="2800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, 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</a:rPr>
              <a:t>what are the colors of </a:t>
            </a:r>
            <a:r>
              <a:rPr lang="en-US" altLang="zh-CN" sz="2800" i="1" dirty="0" smtClean="0">
                <a:solidFill>
                  <a:schemeClr val="hlink"/>
                </a:solidFill>
                <a:ea typeface="宋体" pitchFamily="2" charset="-122"/>
              </a:rPr>
              <a:t>u 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</a:rPr>
              <a:t>and </a:t>
            </a:r>
            <a:r>
              <a:rPr lang="en-US" altLang="zh-CN" sz="2800" i="1" dirty="0" smtClean="0">
                <a:solidFill>
                  <a:schemeClr val="hlink"/>
                </a:solidFill>
                <a:latin typeface="RMTMI" charset="-95"/>
                <a:ea typeface="宋体" pitchFamily="2" charset="-122"/>
              </a:rPr>
              <a:t>v</a:t>
            </a:r>
            <a:r>
              <a:rPr lang="en-US" altLang="zh-CN" sz="2800" dirty="0" smtClean="0">
                <a:solidFill>
                  <a:schemeClr val="hlink"/>
                </a:solidFill>
                <a:ea typeface="宋体" pitchFamily="2" charset="-122"/>
              </a:rPr>
              <a:t>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</a:rPr>
              <a:t>u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is gray.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gray</a:t>
            </a:r>
            <a:r>
              <a:rPr lang="en-US" altLang="zh-CN" dirty="0" smtClean="0">
                <a:ea typeface="宋体" pitchFamily="2" charset="-122"/>
              </a:rPr>
              <a:t>, too?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 smtClean="0">
                <a:ea typeface="宋体" pitchFamily="2" charset="-122"/>
              </a:rPr>
              <a:t>No</a:t>
            </a:r>
            <a:r>
              <a:rPr lang="en-US" altLang="zh-CN" dirty="0" smtClean="0">
                <a:ea typeface="宋体" pitchFamily="2" charset="-122"/>
              </a:rPr>
              <a:t>, because then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v </a:t>
            </a:r>
            <a:r>
              <a:rPr lang="en-US" altLang="zh-CN" dirty="0" smtClean="0">
                <a:ea typeface="宋体" pitchFamily="2" charset="-122"/>
              </a:rPr>
              <a:t>would be ancestor of 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is a back edge.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 smtClean="0">
                <a:ea typeface="宋体" pitchFamily="2" charset="-122"/>
              </a:rPr>
              <a:t> contradiction of Lemma 22.11 (dag has no back edges).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white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Then becomes descendant of 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By parenthesis theorem,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[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]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[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</a:rPr>
              <a:t>]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u="sng" dirty="0" smtClean="0">
                <a:ea typeface="宋体" pitchFamily="2" charset="-122"/>
              </a:rPr>
              <a:t>f </a:t>
            </a:r>
            <a:r>
              <a:rPr lang="en-US" altLang="zh-CN" u="sng" dirty="0" smtClean="0">
                <a:ea typeface="宋体" pitchFamily="2" charset="-122"/>
              </a:rPr>
              <a:t>[</a:t>
            </a:r>
            <a:r>
              <a:rPr lang="en-US" altLang="zh-CN" i="1" u="sng" dirty="0" smtClean="0">
                <a:latin typeface="RMTMI" charset="-95"/>
                <a:ea typeface="宋体" pitchFamily="2" charset="-122"/>
              </a:rPr>
              <a:t>v</a:t>
            </a:r>
            <a:r>
              <a:rPr lang="en-US" altLang="zh-CN" u="sng" dirty="0" smtClean="0">
                <a:ea typeface="宋体" pitchFamily="2" charset="-122"/>
              </a:rPr>
              <a:t>] </a:t>
            </a:r>
            <a:r>
              <a:rPr lang="en-US" altLang="zh-CN" i="1" u="sng" dirty="0" smtClean="0"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u="sng" dirty="0" smtClean="0">
                <a:ea typeface="宋体" pitchFamily="2" charset="-122"/>
              </a:rPr>
              <a:t>f </a:t>
            </a:r>
            <a:r>
              <a:rPr lang="en-US" altLang="zh-CN" u="sng" dirty="0" smtClean="0">
                <a:ea typeface="宋体" pitchFamily="2" charset="-122"/>
              </a:rPr>
              <a:t>[</a:t>
            </a:r>
            <a:r>
              <a:rPr lang="en-US" altLang="zh-CN" i="1" u="sng" dirty="0" smtClean="0">
                <a:ea typeface="宋体" pitchFamily="2" charset="-122"/>
              </a:rPr>
              <a:t>u</a:t>
            </a:r>
            <a:r>
              <a:rPr lang="en-US" altLang="zh-CN" u="sng" dirty="0" smtClean="0">
                <a:ea typeface="宋体" pitchFamily="2" charset="-122"/>
              </a:rPr>
              <a:t>]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black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v </a:t>
            </a:r>
            <a:r>
              <a:rPr lang="en-US" altLang="zh-CN" dirty="0" smtClean="0">
                <a:ea typeface="宋体" pitchFamily="2" charset="-122"/>
              </a:rPr>
              <a:t>is already finished.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Since we’re exploring 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dirty="0" smtClean="0">
                <a:ea typeface="宋体" pitchFamily="2" charset="-122"/>
              </a:rPr>
              <a:t>, we have not yet finished 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ea typeface="宋体" pitchFamily="2" charset="-122"/>
              </a:rPr>
              <a:t>Therefore, </a:t>
            </a:r>
            <a:r>
              <a:rPr lang="en-US" altLang="zh-CN" i="1" dirty="0" smtClean="0">
                <a:ea typeface="宋体" pitchFamily="2" charset="-122"/>
              </a:rPr>
              <a:t>f </a:t>
            </a:r>
            <a:r>
              <a:rPr lang="en-US" altLang="zh-CN" dirty="0" smtClean="0">
                <a:ea typeface="宋体" pitchFamily="2" charset="-122"/>
              </a:rPr>
              <a:t>[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ea typeface="宋体" pitchFamily="2" charset="-122"/>
              </a:rPr>
              <a:t>] 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ea typeface="宋体" pitchFamily="2" charset="-122"/>
              </a:rPr>
              <a:t>f </a:t>
            </a:r>
            <a:r>
              <a:rPr lang="en-US" altLang="zh-CN" dirty="0" smtClean="0">
                <a:ea typeface="宋体" pitchFamily="2" charset="-122"/>
              </a:rPr>
              <a:t>[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ea typeface="宋体" pitchFamily="2" charset="-122"/>
              </a:rPr>
              <a:t>].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6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22.4-1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22.4-3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 smtClean="0"/>
              <a:t>算法分析课程组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Storage Requirement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rgbClr val="CC3300"/>
                </a:solidFill>
              </a:rPr>
              <a:t>For directed graphs:</a:t>
            </a:r>
          </a:p>
          <a:p>
            <a:pPr lvl="1">
              <a:spcBef>
                <a:spcPct val="0"/>
              </a:spcBef>
            </a:pPr>
            <a:r>
              <a:rPr lang="en-US" altLang="zh-CN" sz="2400" smtClean="0">
                <a:solidFill>
                  <a:srgbClr val="262626"/>
                </a:solidFill>
              </a:rPr>
              <a:t>Sum of lengths of all adj. lists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262626"/>
                </a:solidFill>
              </a:rPr>
              <a:t>           </a:t>
            </a:r>
            <a:r>
              <a:rPr lang="en-US" altLang="zh-CN" sz="2800" smtClean="0">
                <a:solidFill>
                  <a:srgbClr val="262626"/>
                </a:solidFill>
                <a:sym typeface="Symbol" pitchFamily="18" charset="2"/>
              </a:rPr>
              <a:t>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out-degree(</a:t>
            </a:r>
            <a:r>
              <a:rPr lang="en-US" altLang="zh-CN" sz="2400" i="1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) = |</a:t>
            </a:r>
            <a:r>
              <a:rPr lang="en-US" altLang="zh-CN" sz="2400" i="1" smtClean="0">
                <a:solidFill>
                  <a:srgbClr val="262626"/>
                </a:solidFill>
                <a:sym typeface="Symbol" pitchFamily="18" charset="2"/>
              </a:rPr>
              <a:t>E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             </a:t>
            </a:r>
            <a:r>
              <a:rPr lang="en-US" altLang="zh-CN" sz="2400" i="1" baseline="62000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400" baseline="62000" smtClean="0">
                <a:solidFill>
                  <a:srgbClr val="262626"/>
                </a:solidFill>
                <a:sym typeface="Symbol" pitchFamily="18" charset="2"/>
              </a:rPr>
              <a:t></a:t>
            </a:r>
            <a:r>
              <a:rPr lang="en-US" altLang="zh-CN" sz="2400" i="1" baseline="62000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400" baseline="62000" smtClean="0">
                <a:solidFill>
                  <a:srgbClr val="262626"/>
                </a:solidFill>
                <a:sym typeface="Symbol" pitchFamily="18" charset="2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rgbClr val="262626"/>
                </a:solidFill>
                <a:sym typeface="Symbol" pitchFamily="18" charset="2"/>
              </a:rPr>
              <a:t>Total storage:</a:t>
            </a:r>
            <a:r>
              <a:rPr lang="en-US" altLang="zh-CN" sz="2000" smtClean="0">
                <a:solidFill>
                  <a:srgbClr val="262626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(|</a:t>
            </a:r>
            <a:r>
              <a:rPr lang="en-US" altLang="zh-CN" i="1" smtClean="0">
                <a:solidFill>
                  <a:schemeClr val="hlink"/>
                </a:solidFill>
                <a:sym typeface="Symbol" pitchFamily="18" charset="2"/>
              </a:rPr>
              <a:t>V|</a:t>
            </a:r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+|</a:t>
            </a:r>
            <a:r>
              <a:rPr lang="en-US" altLang="zh-CN" i="1" smtClean="0">
                <a:solidFill>
                  <a:schemeClr val="hlink"/>
                </a:solidFill>
                <a:sym typeface="Symbol" pitchFamily="18" charset="2"/>
              </a:rPr>
              <a:t>E|</a:t>
            </a:r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lvl="1">
              <a:spcBef>
                <a:spcPct val="0"/>
              </a:spcBef>
            </a:pPr>
            <a:endParaRPr lang="en-US" altLang="zh-CN" smtClean="0">
              <a:solidFill>
                <a:schemeClr val="hlink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rgbClr val="CC3300"/>
                </a:solidFill>
              </a:rPr>
              <a:t>For undirected graphs:</a:t>
            </a:r>
          </a:p>
          <a:p>
            <a:pPr lvl="1">
              <a:spcBef>
                <a:spcPct val="0"/>
              </a:spcBef>
            </a:pPr>
            <a:r>
              <a:rPr lang="en-US" altLang="zh-CN" sz="2400" smtClean="0">
                <a:solidFill>
                  <a:srgbClr val="262626"/>
                </a:solidFill>
              </a:rPr>
              <a:t>Sum of lengths of all adj. lists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olidFill>
                  <a:srgbClr val="262626"/>
                </a:solidFill>
              </a:rPr>
              <a:t>           </a:t>
            </a:r>
            <a:r>
              <a:rPr lang="en-US" altLang="zh-CN" sz="2800" smtClean="0">
                <a:solidFill>
                  <a:srgbClr val="262626"/>
                </a:solidFill>
                <a:sym typeface="Symbol" pitchFamily="18" charset="2"/>
              </a:rPr>
              <a:t>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degree(</a:t>
            </a:r>
            <a:r>
              <a:rPr lang="en-US" altLang="zh-CN" sz="2400" i="1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) = 2|</a:t>
            </a:r>
            <a:r>
              <a:rPr lang="en-US" altLang="zh-CN" sz="2400" i="1" smtClean="0">
                <a:solidFill>
                  <a:srgbClr val="262626"/>
                </a:solidFill>
                <a:sym typeface="Symbol" pitchFamily="18" charset="2"/>
              </a:rPr>
              <a:t>E</a:t>
            </a: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262626"/>
                </a:solidFill>
                <a:sym typeface="Symbol" pitchFamily="18" charset="2"/>
              </a:rPr>
              <a:t>             </a:t>
            </a:r>
            <a:r>
              <a:rPr lang="en-US" altLang="zh-CN" sz="2400" i="1" baseline="62000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400" baseline="62000" smtClean="0">
                <a:solidFill>
                  <a:srgbClr val="262626"/>
                </a:solidFill>
                <a:sym typeface="Symbol" pitchFamily="18" charset="2"/>
              </a:rPr>
              <a:t></a:t>
            </a:r>
            <a:r>
              <a:rPr lang="en-US" altLang="zh-CN" sz="2400" i="1" baseline="62000" smtClean="0">
                <a:solidFill>
                  <a:srgbClr val="262626"/>
                </a:solidFill>
                <a:sym typeface="Symbol" pitchFamily="18" charset="2"/>
              </a:rPr>
              <a:t>V</a:t>
            </a:r>
            <a:r>
              <a:rPr lang="en-US" altLang="zh-CN" sz="2400" baseline="62000" smtClean="0">
                <a:solidFill>
                  <a:srgbClr val="262626"/>
                </a:solidFill>
                <a:sym typeface="Symbol" pitchFamily="18" charset="2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rgbClr val="262626"/>
                </a:solidFill>
                <a:sym typeface="Symbol" pitchFamily="18" charset="2"/>
              </a:rPr>
              <a:t>Total storage:</a:t>
            </a:r>
            <a:r>
              <a:rPr lang="en-US" altLang="zh-CN" sz="2000" smtClean="0">
                <a:solidFill>
                  <a:srgbClr val="262626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(|</a:t>
            </a:r>
            <a:r>
              <a:rPr lang="en-US" altLang="zh-CN" i="1" smtClean="0">
                <a:solidFill>
                  <a:schemeClr val="hlink"/>
                </a:solidFill>
                <a:sym typeface="Symbol" pitchFamily="18" charset="2"/>
              </a:rPr>
              <a:t>V|</a:t>
            </a:r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+|</a:t>
            </a:r>
            <a:r>
              <a:rPr lang="en-US" altLang="zh-CN" i="1" smtClean="0">
                <a:solidFill>
                  <a:schemeClr val="hlink"/>
                </a:solidFill>
                <a:sym typeface="Symbol" pitchFamily="18" charset="2"/>
              </a:rPr>
              <a:t>E|</a:t>
            </a:r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lvl="1">
              <a:spcBef>
                <a:spcPct val="0"/>
              </a:spcBef>
            </a:pPr>
            <a:endParaRPr lang="en-US" altLang="zh-CN" smtClean="0">
              <a:solidFill>
                <a:srgbClr val="262626"/>
              </a:solidFill>
              <a:sym typeface="Symbol" pitchFamily="18" charset="2"/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427538" y="2708275"/>
            <a:ext cx="291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Number of edges leaving </a:t>
            </a:r>
            <a:r>
              <a:rPr lang="en-US" altLang="zh-CN" sz="2000" i="1">
                <a:solidFill>
                  <a:srgbClr val="0066FF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 flipH="1" flipV="1">
            <a:off x="3059113" y="2636838"/>
            <a:ext cx="13684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4284663" y="5175250"/>
            <a:ext cx="5157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Number of edges incident on </a:t>
            </a:r>
            <a:r>
              <a:rPr lang="en-US" altLang="zh-CN" sz="2000" i="1">
                <a:solidFill>
                  <a:srgbClr val="0066FF"/>
                </a:solidFill>
                <a:latin typeface="Times New Roman" pitchFamily="18" charset="0"/>
              </a:rPr>
              <a:t>v. </a:t>
            </a:r>
          </a:p>
        </p:txBody>
      </p:sp>
      <p:sp>
        <p:nvSpPr>
          <p:cNvPr id="33798" name="Line 9"/>
          <p:cNvSpPr>
            <a:spLocks noChangeShapeType="1"/>
          </p:cNvSpPr>
          <p:nvPr/>
        </p:nvSpPr>
        <p:spPr bwMode="auto">
          <a:xfrm flipH="1" flipV="1">
            <a:off x="2555875" y="5157788"/>
            <a:ext cx="15843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全屏显示(4:3)</PresentationFormat>
  <Paragraphs>1290</Paragraphs>
  <Slides>85</Slides>
  <Notes>2</Notes>
  <HiddenSlides>24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Gungsuh</vt:lpstr>
      <vt:lpstr>LASY10</vt:lpstr>
      <vt:lpstr>MTSYN</vt:lpstr>
      <vt:lpstr>RMTMI</vt:lpstr>
      <vt:lpstr>黑体</vt:lpstr>
      <vt:lpstr>华文楷体</vt:lpstr>
      <vt:lpstr>宋体</vt:lpstr>
      <vt:lpstr>Arial</vt:lpstr>
      <vt:lpstr>Calibri</vt:lpstr>
      <vt:lpstr>Symbol</vt:lpstr>
      <vt:lpstr>Times New Roman</vt:lpstr>
      <vt:lpstr>Wingdings</vt:lpstr>
      <vt:lpstr>罗辛_第七章_快速排序</vt:lpstr>
      <vt:lpstr>默认设计模板</vt:lpstr>
      <vt:lpstr>Equation</vt:lpstr>
      <vt:lpstr>Algorithm Analysis &amp; Design  Introduction to Algorithm</vt:lpstr>
      <vt:lpstr>Chapter 22:          Elementary Graph Algorithms </vt:lpstr>
      <vt:lpstr>outlines</vt:lpstr>
      <vt:lpstr>Definitions</vt:lpstr>
      <vt:lpstr>Types of Graphs</vt:lpstr>
      <vt:lpstr>Definitions  –continue-</vt:lpstr>
      <vt:lpstr>Representation of Graphs</vt:lpstr>
      <vt:lpstr>Adjacency Lists</vt:lpstr>
      <vt:lpstr>Storage Requirement</vt:lpstr>
      <vt:lpstr>Adjacency Matrix</vt:lpstr>
      <vt:lpstr>Space and Time</vt:lpstr>
      <vt:lpstr>          Graph-Searching Algorithms  </vt:lpstr>
      <vt:lpstr>Standard Algorithms</vt:lpstr>
      <vt:lpstr>Breadth-First Search</vt:lpstr>
      <vt:lpstr>Definitions on BSF</vt:lpstr>
      <vt:lpstr>Principle of Breadth-First Search</vt:lpstr>
      <vt:lpstr>BFS for Shortest Paths</vt:lpstr>
      <vt:lpstr>PowerPoint 演示文稿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Breadth-First Tree</vt:lpstr>
      <vt:lpstr>Analysis of BFS</vt:lpstr>
      <vt:lpstr>Exercises</vt:lpstr>
      <vt:lpstr>Short Test in Class</vt:lpstr>
      <vt:lpstr>Depth-First Search (DFS)</vt:lpstr>
      <vt:lpstr>Depth-First Search</vt:lpstr>
      <vt:lpstr>Program</vt:lpstr>
      <vt:lpstr>DFS: Kinds of edges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Classification of Edges</vt:lpstr>
      <vt:lpstr>Identification of Edges</vt:lpstr>
      <vt:lpstr>Identification of Edges</vt:lpstr>
      <vt:lpstr>Identification of Edges</vt:lpstr>
      <vt:lpstr>Depth-First Trees</vt:lpstr>
      <vt:lpstr>Analysis of DFS</vt:lpstr>
      <vt:lpstr>Analysis of DFS</vt:lpstr>
      <vt:lpstr>Parenthesis Theorem</vt:lpstr>
      <vt:lpstr>Example (Parenthesis Theorem)</vt:lpstr>
      <vt:lpstr>White-path Theorem</vt:lpstr>
      <vt:lpstr>Exercises</vt:lpstr>
      <vt:lpstr>Short Test in Class</vt:lpstr>
      <vt:lpstr>          Topological Sorting </vt:lpstr>
      <vt:lpstr>Directed Acyclic Graph</vt:lpstr>
      <vt:lpstr>Example</vt:lpstr>
      <vt:lpstr>Characterizing a DAG</vt:lpstr>
      <vt:lpstr>Characterizing a DAG</vt:lpstr>
      <vt:lpstr>Topological Sort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 Proof</vt:lpstr>
      <vt:lpstr>Exercises</vt:lpstr>
      <vt:lpstr>End of Section.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&amp; Design  Introduction to Algorithm</dc:title>
  <dc:creator/>
  <cp:lastModifiedBy/>
  <cp:revision>8</cp:revision>
  <dcterms:created xsi:type="dcterms:W3CDTF">2012-02-10T01:00:01Z</dcterms:created>
  <dcterms:modified xsi:type="dcterms:W3CDTF">2015-11-15T14:53:26Z</dcterms:modified>
</cp:coreProperties>
</file>