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82" r:id="rId2"/>
    <p:sldId id="583" r:id="rId3"/>
    <p:sldId id="680" r:id="rId4"/>
    <p:sldId id="625" r:id="rId5"/>
    <p:sldId id="626" r:id="rId6"/>
    <p:sldId id="627" r:id="rId7"/>
    <p:sldId id="628" r:id="rId8"/>
    <p:sldId id="629" r:id="rId9"/>
    <p:sldId id="653" r:id="rId10"/>
    <p:sldId id="630" r:id="rId11"/>
    <p:sldId id="652" r:id="rId12"/>
    <p:sldId id="631" r:id="rId13"/>
    <p:sldId id="632" r:id="rId14"/>
    <p:sldId id="654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4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81" r:id="rId35"/>
    <p:sldId id="655" r:id="rId36"/>
    <p:sldId id="656" r:id="rId37"/>
    <p:sldId id="657" r:id="rId38"/>
    <p:sldId id="658" r:id="rId39"/>
    <p:sldId id="659" r:id="rId40"/>
    <p:sldId id="660" r:id="rId41"/>
    <p:sldId id="661" r:id="rId42"/>
    <p:sldId id="662" r:id="rId43"/>
    <p:sldId id="663" r:id="rId44"/>
    <p:sldId id="664" r:id="rId45"/>
    <p:sldId id="665" r:id="rId46"/>
    <p:sldId id="666" r:id="rId47"/>
    <p:sldId id="667" r:id="rId48"/>
    <p:sldId id="668" r:id="rId49"/>
    <p:sldId id="669" r:id="rId50"/>
    <p:sldId id="670" r:id="rId51"/>
    <p:sldId id="682" r:id="rId52"/>
    <p:sldId id="684" r:id="rId53"/>
    <p:sldId id="671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79" r:id="rId62"/>
    <p:sldId id="683" r:id="rId63"/>
    <p:sldId id="425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582"/>
            <p14:sldId id="583"/>
            <p14:sldId id="680"/>
            <p14:sldId id="625"/>
            <p14:sldId id="626"/>
            <p14:sldId id="627"/>
            <p14:sldId id="628"/>
            <p14:sldId id="629"/>
            <p14:sldId id="653"/>
            <p14:sldId id="630"/>
            <p14:sldId id="652"/>
            <p14:sldId id="631"/>
            <p14:sldId id="632"/>
            <p14:sldId id="654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81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82"/>
            <p14:sldId id="684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3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00FF"/>
    <a:srgbClr val="00698E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317" autoAdjust="0"/>
  </p:normalViewPr>
  <p:slideViewPr>
    <p:cSldViewPr>
      <p:cViewPr varScale="1">
        <p:scale>
          <a:sx n="68" d="100"/>
          <a:sy n="68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9F31-D55F-423C-B115-E6F9C717B815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7F5-C568-4985-A33B-634B67694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6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63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6FF2-01D3-48C5-80B1-C7097EDB6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 smtClean="0"/>
              <a:t>单击此处编辑母版标题样式</a:t>
            </a:r>
            <a:endParaRPr kumimoji="0"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T&amp;R Team of Algorithm Design</a:t>
            </a:r>
          </a:p>
          <a:p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lang="zh-CN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Single-Source Shortest Paths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2" y="1340768"/>
            <a:ext cx="8892480" cy="109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1" y="3284984"/>
            <a:ext cx="8422902" cy="99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en-US" altLang="zh-CN" b="1" dirty="0" err="1" smtClean="0"/>
              <a:t>Dijkstra’s</a:t>
            </a:r>
            <a:r>
              <a:rPr lang="en-US" altLang="zh-CN" b="1" dirty="0" smtClean="0"/>
              <a:t> Algorithm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9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Single-Source Shortest Paths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908581"/>
            <a:ext cx="8532440" cy="325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7" y="1196752"/>
            <a:ext cx="8422902" cy="99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2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Dijkstra’s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2510"/>
            <a:ext cx="8543183" cy="518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905000"/>
            <a:ext cx="74580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0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12776"/>
            <a:ext cx="91249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10977"/>
            <a:ext cx="90487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349077"/>
            <a:ext cx="90963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0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335360"/>
            <a:ext cx="90106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349077"/>
            <a:ext cx="90582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Chapter 24:</a:t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Single-Source Shortest Paths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20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306785"/>
            <a:ext cx="89344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0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16310"/>
            <a:ext cx="904875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4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88293"/>
            <a:ext cx="89916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4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65051"/>
            <a:ext cx="90963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3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065609"/>
            <a:ext cx="90297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Correctness-I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5" y="1124744"/>
            <a:ext cx="8532439" cy="183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4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Correctness-I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5" y="980728"/>
            <a:ext cx="7596335" cy="1630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852936"/>
            <a:ext cx="8244408" cy="128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7" y="4365104"/>
            <a:ext cx="7802835" cy="17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Correctness-II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388424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Correctness-II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388424" cy="1025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100392" cy="204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82107"/>
            <a:ext cx="7241059" cy="180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Correctness-II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388424" cy="1025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57" y="2060848"/>
            <a:ext cx="5644591" cy="140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59" y="3429000"/>
            <a:ext cx="8244408" cy="49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24965"/>
            <a:ext cx="2295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8" y="4410740"/>
            <a:ext cx="3945029" cy="35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63" y="4452403"/>
            <a:ext cx="2160240" cy="28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7433"/>
            <a:ext cx="75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66" y="4767433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91" y="4767433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41" y="4795448"/>
            <a:ext cx="4667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91" y="4757908"/>
            <a:ext cx="144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1908" y="516905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Non-negative weight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91" y="4795448"/>
            <a:ext cx="1057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8" y="5561743"/>
            <a:ext cx="4782666" cy="40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39" y="6166757"/>
            <a:ext cx="2524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200094"/>
            <a:ext cx="75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12107" y="6212160"/>
            <a:ext cx="1191741" cy="4572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Shortest paths</a:t>
            </a:r>
          </a:p>
          <a:p>
            <a:r>
              <a:rPr lang="en-US" altLang="zh-CN" dirty="0" err="1"/>
              <a:t>Dijkstra’s</a:t>
            </a:r>
            <a:r>
              <a:rPr lang="en-US" altLang="zh-CN" dirty="0"/>
              <a:t> a</a:t>
            </a:r>
            <a:r>
              <a:rPr lang="en-US" altLang="zh-CN" dirty="0" smtClean="0"/>
              <a:t>lgorithm</a:t>
            </a:r>
          </a:p>
          <a:p>
            <a:r>
              <a:rPr lang="en-US" altLang="zh-CN" dirty="0"/>
              <a:t>Bellman-Ford </a:t>
            </a:r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Shortest paths in DAGs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</a:t>
            </a:r>
            <a:r>
              <a:rPr lang="en-US" altLang="zh-CN" dirty="0" err="1" smtClean="0"/>
              <a:t>Dijkstra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6" y="1268760"/>
            <a:ext cx="8782378" cy="427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2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of </a:t>
            </a:r>
            <a:r>
              <a:rPr lang="en-US" altLang="zh-CN" dirty="0" err="1" smtClean="0"/>
              <a:t>Dijkstra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0" y="1413694"/>
            <a:ext cx="8766838" cy="446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8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Unweighted</a:t>
            </a:r>
            <a:r>
              <a:rPr lang="en-US" altLang="zh-CN" dirty="0" smtClean="0"/>
              <a:t> Graphs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129537" cy="98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2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Unweighted</a:t>
            </a:r>
            <a:r>
              <a:rPr lang="en-US" altLang="zh-CN" dirty="0" smtClean="0"/>
              <a:t> Graphs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8518"/>
            <a:ext cx="7884938" cy="95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96803"/>
            <a:ext cx="7033790" cy="27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21288"/>
            <a:ext cx="5562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0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24.3-1</a:t>
            </a:r>
          </a:p>
          <a:p>
            <a:r>
              <a:rPr lang="en-US" altLang="zh-CN" dirty="0" smtClean="0"/>
              <a:t>24.3-2</a:t>
            </a:r>
          </a:p>
          <a:p>
            <a:r>
              <a:rPr lang="en-US" altLang="zh-CN" dirty="0" smtClean="0"/>
              <a:t>24.3-8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266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Bellman-Ford Algorithm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988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Negative-Weight Cycles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413576" cy="355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" y="5229200"/>
            <a:ext cx="8460432" cy="136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024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 Algorithm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313986" cy="404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8" y="5805264"/>
            <a:ext cx="8124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804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75525" cy="435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07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936085" cy="401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Paths in Graphs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208912" cy="447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99"/>
            <a:ext cx="8877125" cy="40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58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069714" cy="414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78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008307" cy="410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502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9061275" cy="415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465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1"/>
            <a:ext cx="9009912" cy="416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631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6285"/>
            <a:ext cx="8676456" cy="459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520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0009"/>
            <a:ext cx="9144000" cy="500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309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41369" cy="151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28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7996"/>
            <a:ext cx="7416824" cy="1348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1868"/>
            <a:ext cx="8100392" cy="88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7993335" cy="159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7" y="5589240"/>
            <a:ext cx="5885085" cy="107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644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7996"/>
            <a:ext cx="7416824" cy="1348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7" y="2286510"/>
            <a:ext cx="7202165" cy="148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1641"/>
            <a:ext cx="7189241" cy="4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62446" y="3910371"/>
            <a:ext cx="1475891" cy="33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12" y="4423969"/>
            <a:ext cx="6921972" cy="152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2" y="5949280"/>
            <a:ext cx="8176592" cy="85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1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562100"/>
            <a:ext cx="8630055" cy="359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Detection of Negative-Weighted Cycles</a:t>
            </a:r>
            <a:endParaRPr lang="zh-CN" altLang="en-US" sz="4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72400" cy="173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954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Exercises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24.1-1</a:t>
            </a:r>
          </a:p>
          <a:p>
            <a:r>
              <a:rPr lang="en-US" altLang="zh-CN" dirty="0" smtClean="0"/>
              <a:t>24.1-3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60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Short Test in Class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Work out the shortest distances of each vertex from vertex 1.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48880"/>
            <a:ext cx="4176464" cy="40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br>
              <a:rPr lang="en-US" altLang="zh-CN" b="1" dirty="0" smtClean="0"/>
            </a:br>
            <a:r>
              <a:rPr lang="en-US" altLang="zh-CN" b="1" dirty="0"/>
              <a:t> </a:t>
            </a:r>
            <a:r>
              <a:rPr lang="en-US" altLang="zh-CN" b="1" dirty="0" smtClean="0"/>
              <a:t>      Shortest Paths in DAGs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835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DAG Shortest Paths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84368" cy="83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33814"/>
            <a:ext cx="6995889" cy="74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47" y="3197636"/>
            <a:ext cx="5711353" cy="16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13176"/>
            <a:ext cx="5829076" cy="48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0" y="5511366"/>
            <a:ext cx="7452320" cy="110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4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Freeform 15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Freeform 16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Freeform 17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Freeform 18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Freeform 19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4602" name="Text Box 27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24604" name="Text Box 29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24605" name="Text Box 30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24606" name="Text Box 31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4607" name="Text Box 32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4608" name="Text Box 33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24609" name="Text Box 34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4610" name="Text Box 35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43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56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6</a:t>
            </a:r>
            <a:endParaRPr lang="en-US" altLang="zh-CN">
              <a:ea typeface="宋体" charset="-122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285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6</a:t>
            </a:r>
            <a:endParaRPr lang="en-US" altLang="zh-CN">
              <a:ea typeface="宋体" charset="-122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6</a:t>
            </a:r>
            <a:endParaRPr lang="en-US" altLang="zh-CN">
              <a:ea typeface="宋体" charset="-122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11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6</a:t>
            </a:r>
            <a:endParaRPr lang="en-US" altLang="zh-CN">
              <a:ea typeface="宋体" charset="-122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9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00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Sub-Structure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047750"/>
            <a:ext cx="8443093" cy="463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9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6</a:t>
            </a:r>
            <a:endParaRPr lang="en-US" altLang="zh-CN">
              <a:ea typeface="宋体" charset="-122"/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3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913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</a:t>
            </a:r>
          </a:p>
        </p:txBody>
      </p:sp>
      <p:sp>
        <p:nvSpPr>
          <p:cNvPr id="30723" name="Oval 1027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</a:t>
            </a:r>
            <a:endParaRPr lang="en-US" altLang="zh-CN">
              <a:ea typeface="宋体" charset="-122"/>
            </a:endParaRPr>
          </a:p>
        </p:txBody>
      </p:sp>
      <p:sp>
        <p:nvSpPr>
          <p:cNvPr id="30724" name="Oval 1028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0</a:t>
            </a:r>
            <a:endParaRPr lang="en-US" altLang="zh-CN">
              <a:ea typeface="宋体" charset="-122"/>
            </a:endParaRPr>
          </a:p>
        </p:txBody>
      </p:sp>
      <p:sp>
        <p:nvSpPr>
          <p:cNvPr id="30725" name="Oval 1029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30726" name="Oval 1030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6</a:t>
            </a:r>
            <a:endParaRPr lang="en-US" altLang="zh-CN">
              <a:ea typeface="宋体" charset="-122"/>
            </a:endParaRPr>
          </a:p>
        </p:txBody>
      </p:sp>
      <p:sp>
        <p:nvSpPr>
          <p:cNvPr id="30727" name="Oval 1031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30728" name="Oval 1032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  <a:sym typeface="Symbol" pitchFamily="18" charset="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30729" name="Line 1033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1034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1035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Line 1036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Line 1037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Freeform 1038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Freeform 1039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829132099 h 338"/>
              <a:gd name="T2" fmla="*/ 756046988 w 1527"/>
              <a:gd name="T3" fmla="*/ 302418740 h 338"/>
              <a:gd name="T4" fmla="*/ 1832154973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Freeform 1040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7" name="Freeform 1041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829132099 h 338"/>
              <a:gd name="T2" fmla="*/ 756046676 w 1527"/>
              <a:gd name="T3" fmla="*/ 302418740 h 338"/>
              <a:gd name="T4" fmla="*/ 1832152630 w 1527"/>
              <a:gd name="T5" fmla="*/ 27720927 h 338"/>
              <a:gd name="T6" fmla="*/ 2147483647 w 1527"/>
              <a:gd name="T7" fmla="*/ 141128749 h 338"/>
              <a:gd name="T8" fmla="*/ 2147483647 w 1527"/>
              <a:gd name="T9" fmla="*/ 461187832 h 338"/>
              <a:gd name="T10" fmla="*/ 2147483647 w 1527"/>
              <a:gd name="T11" fmla="*/ 851812902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Freeform 1042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410784536 w 2227"/>
              <a:gd name="T3" fmla="*/ 481350719 h 504"/>
              <a:gd name="T4" fmla="*/ 937497978 w 2227"/>
              <a:gd name="T5" fmla="*/ 824091886 h 504"/>
              <a:gd name="T6" fmla="*/ 1786789745 w 2227"/>
              <a:gd name="T7" fmla="*/ 1121470450 h 504"/>
              <a:gd name="T8" fmla="*/ 2147483647 w 2227"/>
              <a:gd name="T9" fmla="*/ 1260078217 h 504"/>
              <a:gd name="T10" fmla="*/ 2147483647 w 2227"/>
              <a:gd name="T11" fmla="*/ 1053425454 h 504"/>
              <a:gd name="T12" fmla="*/ 2147483647 w 2227"/>
              <a:gd name="T13" fmla="*/ 733366283 h 504"/>
              <a:gd name="T14" fmla="*/ 2147483647 w 2227"/>
              <a:gd name="T15" fmla="*/ 206652812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9" name="Text Box 1043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r</a:t>
            </a:r>
          </a:p>
        </p:txBody>
      </p:sp>
      <p:sp>
        <p:nvSpPr>
          <p:cNvPr id="30740" name="Text Box 1044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s</a:t>
            </a:r>
          </a:p>
        </p:txBody>
      </p:sp>
      <p:sp>
        <p:nvSpPr>
          <p:cNvPr id="30741" name="Text Box 1045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t</a:t>
            </a:r>
          </a:p>
        </p:txBody>
      </p:sp>
      <p:sp>
        <p:nvSpPr>
          <p:cNvPr id="30742" name="Text Box 1046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u</a:t>
            </a:r>
          </a:p>
        </p:txBody>
      </p:sp>
      <p:sp>
        <p:nvSpPr>
          <p:cNvPr id="30743" name="Text Box 1047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v</a:t>
            </a:r>
          </a:p>
        </p:txBody>
      </p:sp>
      <p:sp>
        <p:nvSpPr>
          <p:cNvPr id="30744" name="Text Box 1048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w</a:t>
            </a:r>
          </a:p>
        </p:txBody>
      </p:sp>
      <p:sp>
        <p:nvSpPr>
          <p:cNvPr id="30745" name="Text Box 1049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30746" name="Text Box 1050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0747" name="Text Box 1051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30748" name="Text Box 1052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–1</a:t>
            </a:r>
          </a:p>
        </p:txBody>
      </p:sp>
      <p:sp>
        <p:nvSpPr>
          <p:cNvPr id="30749" name="Text Box 1053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–2</a:t>
            </a:r>
          </a:p>
        </p:txBody>
      </p:sp>
      <p:sp>
        <p:nvSpPr>
          <p:cNvPr id="30750" name="Text Box 1054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30751" name="Text Box 1055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30752" name="Text Box 1056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30753" name="Text Box 1057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30754" name="Text Box 1058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72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Exercises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24.2-1</a:t>
            </a:r>
          </a:p>
          <a:p>
            <a:r>
              <a:rPr lang="en-US" altLang="zh-CN" dirty="0" smtClean="0"/>
              <a:t>24.2-2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0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sz="1600" b="1" dirty="0" smtClean="0"/>
              <a:t>算法分析课程组</a:t>
            </a:r>
            <a:endParaRPr lang="en-US" altLang="zh-CN" sz="1600" b="1" dirty="0" smtClean="0"/>
          </a:p>
          <a:p>
            <a:r>
              <a:rPr lang="zh-CN"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984"/>
            <a:ext cx="7239000" cy="1440160"/>
          </a:xfrm>
        </p:spPr>
        <p:txBody>
          <a:bodyPr>
            <a:normAutofit/>
          </a:bodyPr>
          <a:lstStyle/>
          <a:p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lang="zh-CN"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Triangle Inequality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1" y="1164332"/>
            <a:ext cx="7829123" cy="485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Well-</a:t>
            </a:r>
            <a:r>
              <a:rPr lang="en-US" altLang="zh-CN" dirty="0" err="1" smtClean="0"/>
              <a:t>Definedness</a:t>
            </a:r>
            <a:r>
              <a:rPr lang="en-US" altLang="zh-CN" dirty="0" smtClean="0"/>
              <a:t> of SP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091074"/>
            <a:ext cx="8585968" cy="489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3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Single-Source Shortest Paths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2387773"/>
            <a:ext cx="8892480" cy="109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Office PowerPoint</Application>
  <PresentationFormat>全屏显示(4:3)</PresentationFormat>
  <Paragraphs>238</Paragraphs>
  <Slides>63</Slides>
  <Notes>2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罗辛_第七章_快速排序</vt:lpstr>
      <vt:lpstr>Algorithm Analysis &amp; Design  Introduction to Algorithm</vt:lpstr>
      <vt:lpstr>Chapter 24:          Single-Source Shortest Paths</vt:lpstr>
      <vt:lpstr>Outlines</vt:lpstr>
      <vt:lpstr>Paths in Graphs</vt:lpstr>
      <vt:lpstr>Shortest Paths</vt:lpstr>
      <vt:lpstr>Optimal Sub-Structure</vt:lpstr>
      <vt:lpstr>Triangle Inequality</vt:lpstr>
      <vt:lpstr>Well-Definedness of SP</vt:lpstr>
      <vt:lpstr>Single-Source Shortest Paths</vt:lpstr>
      <vt:lpstr>Single-Source Shortest Paths</vt:lpstr>
      <vt:lpstr>          Dijkstra’s Algorithm </vt:lpstr>
      <vt:lpstr>Single-Source Shortest Paths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Correctness-I</vt:lpstr>
      <vt:lpstr>Correctness-I</vt:lpstr>
      <vt:lpstr>Correctness-II</vt:lpstr>
      <vt:lpstr>Correctness-II</vt:lpstr>
      <vt:lpstr>Correctness-II</vt:lpstr>
      <vt:lpstr>Analysis of Dijkstra</vt:lpstr>
      <vt:lpstr>Analysis of Dijkstra</vt:lpstr>
      <vt:lpstr>Dijkstra for Unweighted Graphs</vt:lpstr>
      <vt:lpstr>Dijkstra for Unweighted Graphs</vt:lpstr>
      <vt:lpstr>Exercises</vt:lpstr>
      <vt:lpstr>          Bellman-Ford Algorithm </vt:lpstr>
      <vt:lpstr>Negative-Weight Cycles</vt:lpstr>
      <vt:lpstr>Bellman-Ford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</vt:lpstr>
      <vt:lpstr>Correctness</vt:lpstr>
      <vt:lpstr>Correctness</vt:lpstr>
      <vt:lpstr>Detection of Negative-Weighted Cycles</vt:lpstr>
      <vt:lpstr>Exercises</vt:lpstr>
      <vt:lpstr>Short Test in Class</vt:lpstr>
      <vt:lpstr>          Shortest Paths in DAGs </vt:lpstr>
      <vt:lpstr>DAG Shortest Paths</vt:lpstr>
      <vt:lpstr>Example</vt:lpstr>
      <vt:lpstr>Example</vt:lpstr>
      <vt:lpstr>Example</vt:lpstr>
      <vt:lpstr>Example</vt:lpstr>
      <vt:lpstr>Example</vt:lpstr>
      <vt:lpstr>Example</vt:lpstr>
      <vt:lpstr>Example</vt:lpstr>
      <vt:lpstr>Exercises</vt:lpstr>
      <vt:lpstr>End of Section.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2012-02-10T01:00:01Z</dcterms:created>
  <dcterms:modified xsi:type="dcterms:W3CDTF">2012-05-28T06:46:41Z</dcterms:modified>
</cp:coreProperties>
</file>