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582" r:id="rId2"/>
    <p:sldId id="583" r:id="rId3"/>
    <p:sldId id="680" r:id="rId4"/>
    <p:sldId id="625" r:id="rId5"/>
    <p:sldId id="626" r:id="rId6"/>
    <p:sldId id="627" r:id="rId7"/>
    <p:sldId id="628" r:id="rId8"/>
    <p:sldId id="629" r:id="rId9"/>
    <p:sldId id="653" r:id="rId10"/>
    <p:sldId id="652" r:id="rId11"/>
    <p:sldId id="631" r:id="rId12"/>
    <p:sldId id="655" r:id="rId13"/>
    <p:sldId id="656" r:id="rId14"/>
    <p:sldId id="657" r:id="rId15"/>
    <p:sldId id="684" r:id="rId16"/>
    <p:sldId id="682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711" r:id="rId25"/>
    <p:sldId id="712" r:id="rId26"/>
    <p:sldId id="693" r:id="rId27"/>
    <p:sldId id="694" r:id="rId28"/>
    <p:sldId id="695" r:id="rId29"/>
    <p:sldId id="696" r:id="rId30"/>
    <p:sldId id="697" r:id="rId31"/>
    <p:sldId id="698" r:id="rId32"/>
    <p:sldId id="699" r:id="rId33"/>
    <p:sldId id="700" r:id="rId34"/>
    <p:sldId id="701" r:id="rId35"/>
    <p:sldId id="702" r:id="rId36"/>
    <p:sldId id="705" r:id="rId37"/>
    <p:sldId id="713" r:id="rId38"/>
    <p:sldId id="714" r:id="rId39"/>
    <p:sldId id="715" r:id="rId40"/>
    <p:sldId id="710" r:id="rId41"/>
    <p:sldId id="716" r:id="rId42"/>
    <p:sldId id="717" r:id="rId43"/>
    <p:sldId id="718" r:id="rId44"/>
    <p:sldId id="683" r:id="rId45"/>
    <p:sldId id="719" r:id="rId46"/>
    <p:sldId id="425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582"/>
            <p14:sldId id="583"/>
            <p14:sldId id="680"/>
            <p14:sldId id="625"/>
            <p14:sldId id="626"/>
            <p14:sldId id="627"/>
            <p14:sldId id="628"/>
            <p14:sldId id="629"/>
            <p14:sldId id="653"/>
            <p14:sldId id="652"/>
            <p14:sldId id="631"/>
            <p14:sldId id="655"/>
            <p14:sldId id="656"/>
            <p14:sldId id="657"/>
            <p14:sldId id="684"/>
            <p14:sldId id="682"/>
            <p14:sldId id="685"/>
            <p14:sldId id="686"/>
            <p14:sldId id="687"/>
            <p14:sldId id="688"/>
            <p14:sldId id="689"/>
            <p14:sldId id="690"/>
            <p14:sldId id="691"/>
            <p14:sldId id="711"/>
            <p14:sldId id="71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5"/>
            <p14:sldId id="713"/>
            <p14:sldId id="714"/>
            <p14:sldId id="715"/>
            <p14:sldId id="710"/>
            <p14:sldId id="716"/>
            <p14:sldId id="717"/>
            <p14:sldId id="718"/>
            <p14:sldId id="683"/>
            <p14:sldId id="719"/>
            <p14:sldId id="4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009999"/>
    <a:srgbClr val="00698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6317" autoAdjust="0"/>
  </p:normalViewPr>
  <p:slideViewPr>
    <p:cSldViewPr>
      <p:cViewPr varScale="1">
        <p:scale>
          <a:sx n="68" d="100"/>
          <a:sy n="68" d="100"/>
        </p:scale>
        <p:origin x="-15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4"/>
    </p:cViewPr>
  </p:sorterViewPr>
  <p:notesViewPr>
    <p:cSldViewPr>
      <p:cViewPr varScale="1">
        <p:scale>
          <a:sx n="69" d="100"/>
          <a:sy n="69" d="100"/>
        </p:scale>
        <p:origin x="-33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49F31-D55F-423C-B115-E6F9C717B815}" type="datetimeFigureOut">
              <a:rPr lang="zh-CN" altLang="en-US" smtClean="0"/>
              <a:t>2012/6/4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C7F5-C568-4985-A33B-634B67694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73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pPr/>
              <a:t>12/17/2009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46891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本人是国际视觉电生理学会</a:t>
            </a:r>
            <a:r>
              <a:rPr lang="en-US" altLang="zh-CN" dirty="0" smtClean="0"/>
              <a:t>(ISCEV)</a:t>
            </a:r>
            <a:r>
              <a:rPr lang="zh-CN" altLang="en-US" dirty="0" smtClean="0"/>
              <a:t>的会员。</a:t>
            </a: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本人是国际视觉电生理学会</a:t>
            </a:r>
            <a:r>
              <a:rPr lang="en-US" altLang="zh-CN" dirty="0" smtClean="0"/>
              <a:t>(ISCEV)</a:t>
            </a:r>
            <a:r>
              <a:rPr lang="zh-CN" altLang="en-US" dirty="0" smtClean="0"/>
              <a:t>的会员。</a:t>
            </a: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46</a:t>
            </a:fld>
            <a:endParaRPr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440000"/>
            <a:ext cx="8280000" cy="5040000"/>
          </a:xfrm>
        </p:spPr>
        <p:txBody>
          <a:bodyPr/>
          <a:lstStyle>
            <a:lvl1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E6FF2-01D3-48C5-80B1-C7097EDB64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53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dirty="0" smtClean="0"/>
              <a:t>单击此处编辑母版标题样式</a:t>
            </a:r>
            <a:endParaRPr kumimoji="0"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62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60.png"/><Relationship Id="rId9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2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5.png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en-US" altLang="zh-CN" sz="1600" b="1" dirty="0" smtClean="0"/>
              <a:t>T&amp;R Team of Algorithm Design</a:t>
            </a:r>
          </a:p>
          <a:p>
            <a:r>
              <a:rPr lang="en-US" altLang="zh-CN" sz="1600" b="1" dirty="0" smtClean="0"/>
              <a:t>College of Computer Science and Engineering, CQU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0" dirty="0">
                <a:solidFill>
                  <a:prstClr val="white"/>
                </a:solidFill>
              </a:rPr>
              <a:t>Algorithm Analysis &amp; Design </a:t>
            </a:r>
            <a:br>
              <a:rPr lang="en-US" altLang="zh-CN" sz="4900" b="0" dirty="0">
                <a:solidFill>
                  <a:prstClr val="white"/>
                </a:solidFill>
              </a:rPr>
            </a:br>
            <a:r>
              <a:rPr lang="en-US" altLang="zh-CN" sz="4800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Introduction to Algorithm</a:t>
            </a:r>
            <a:endParaRPr lang="zh-CN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04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077200"/>
            <a:ext cx="8352928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</a:t>
            </a:r>
            <a:br>
              <a:rPr lang="en-US" altLang="zh-CN" b="1" dirty="0" smtClean="0"/>
            </a:b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en-US" altLang="zh-CN" b="1" dirty="0" err="1" smtClean="0"/>
              <a:t>Dijkstra’s</a:t>
            </a:r>
            <a:r>
              <a:rPr lang="en-US" altLang="zh-CN" b="1" dirty="0" smtClean="0"/>
              <a:t> Algorithm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29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1: </a:t>
            </a:r>
            <a:r>
              <a:rPr lang="en-US" altLang="zh-CN" dirty="0" err="1" smtClean="0"/>
              <a:t>Dijkstra’s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052736"/>
            <a:ext cx="71818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2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077200"/>
            <a:ext cx="8352928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</a:t>
            </a:r>
            <a:br>
              <a:rPr lang="en-US" altLang="zh-CN" b="1" dirty="0" smtClean="0"/>
            </a:br>
            <a:r>
              <a:rPr lang="en-US" altLang="zh-CN" b="1" dirty="0"/>
              <a:t> </a:t>
            </a:r>
            <a:r>
              <a:rPr lang="en-US" altLang="zh-CN" b="1" dirty="0" smtClean="0"/>
              <a:t>      Dynamical Programming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3988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make DP work: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98" y="1053390"/>
            <a:ext cx="7175326" cy="5687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0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 multiplication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004888"/>
            <a:ext cx="79343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8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15868"/>
            <a:ext cx="45815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80" y="1412776"/>
            <a:ext cx="35433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65104"/>
            <a:ext cx="30861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5976" y="191683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Input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7376" y="509629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512273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Without negative circle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62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How to decompose the problem</a:t>
            </a:r>
            <a:endParaRPr lang="zh-CN" altLang="en-US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1304925"/>
            <a:ext cx="7362825" cy="3015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229200"/>
            <a:ext cx="40100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36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Step 1: Decompose in a </a:t>
            </a:r>
            <a:r>
              <a:rPr lang="en-US" altLang="zh-CN" sz="4000" dirty="0" smtClean="0">
                <a:solidFill>
                  <a:srgbClr val="0000FF"/>
                </a:solidFill>
              </a:rPr>
              <a:t>Natural </a:t>
            </a:r>
            <a:r>
              <a:rPr lang="en-US" altLang="zh-CN" sz="4000" dirty="0" smtClean="0"/>
              <a:t>Way</a:t>
            </a:r>
            <a:endParaRPr lang="zh-CN" altLang="en-US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304925"/>
            <a:ext cx="73342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191" y="5661248"/>
            <a:ext cx="64865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11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-30063"/>
            <a:ext cx="51339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2675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69437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01" y="4681736"/>
            <a:ext cx="69723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14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Step 2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Recursive Formula</a:t>
            </a:r>
            <a:endParaRPr lang="zh-CN" altLang="en-US" sz="4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56" y="908720"/>
            <a:ext cx="6629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53721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442" y="2701347"/>
            <a:ext cx="28956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2" y="4149080"/>
            <a:ext cx="68865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56" y="5409901"/>
            <a:ext cx="43053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1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077200"/>
            <a:ext cx="8352928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Chapter 25:</a:t>
            </a:r>
            <a:br>
              <a:rPr lang="en-US" altLang="zh-CN" b="1" dirty="0" smtClean="0"/>
            </a:br>
            <a:r>
              <a:rPr lang="en-US" altLang="zh-CN" b="1" dirty="0" smtClean="0"/>
              <a:t> </a:t>
            </a:r>
            <a:br>
              <a:rPr lang="en-US" altLang="zh-CN" b="1" dirty="0" smtClean="0"/>
            </a:br>
            <a:r>
              <a:rPr lang="en-US" altLang="zh-CN" b="1" dirty="0"/>
              <a:t> </a:t>
            </a:r>
            <a:r>
              <a:rPr lang="en-US" altLang="zh-CN" b="1" dirty="0" smtClean="0"/>
              <a:t>      All-Pairs Shortest Paths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7201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Step 2: Recursive Formula</a:t>
            </a:r>
            <a:endParaRPr lang="zh-CN" altLang="en-US" sz="4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18185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67683"/>
            <a:ext cx="59340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8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Step 3: Bottom-Up Computation</a:t>
            </a:r>
            <a:endParaRPr lang="zh-CN" altLang="en-US" sz="4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6934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4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220484"/>
            <a:ext cx="17430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721415"/>
            <a:ext cx="45815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59632" y="5004352"/>
                <a:ext cx="1429618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=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004352"/>
                <a:ext cx="1429618" cy="476990"/>
              </a:xfrm>
              <a:prstGeom prst="rect">
                <a:avLst/>
              </a:prstGeom>
              <a:blipFill rotWithShape="1">
                <a:blip r:embed="rId4"/>
                <a:stretch>
                  <a:fillRect l="-1282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73" y="4331390"/>
            <a:ext cx="32956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3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3244921" cy="246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=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blipFill rotWithShape="1">
                <a:blip r:embed="rId3"/>
                <a:stretch>
                  <a:fillRect l="-851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55" y="4563752"/>
            <a:ext cx="32766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6269" y="3573016"/>
                <a:ext cx="4968552" cy="699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≤5</m:t>
                            </m:r>
                          </m:lim>
                        </m:limLow>
                      </m:fName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69" y="3573016"/>
                <a:ext cx="4968552" cy="699230"/>
              </a:xfrm>
              <a:prstGeom prst="rect">
                <a:avLst/>
              </a:prstGeom>
              <a:blipFill rotWithShape="1">
                <a:blip r:embed="rId5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18348" y="1096549"/>
                <a:ext cx="1043541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48" y="1096549"/>
                <a:ext cx="1043541" cy="4769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19509"/>
            <a:ext cx="2708364" cy="153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534742"/>
            <a:ext cx="2708364" cy="153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132603" y="1087501"/>
                <a:ext cx="1043541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603" y="1087501"/>
                <a:ext cx="1043541" cy="4769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12160" y="214327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213639" y="1876082"/>
            <a:ext cx="3120829" cy="33920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474354" y="1564491"/>
            <a:ext cx="360040" cy="1639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334468" y="4941168"/>
            <a:ext cx="469780" cy="43204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6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84585"/>
            <a:ext cx="2880320" cy="159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3244921" cy="246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=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blipFill rotWithShape="1">
                <a:blip r:embed="rId4"/>
                <a:stretch>
                  <a:fillRect l="-851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18348" y="1096549"/>
                <a:ext cx="1043541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48" y="1096549"/>
                <a:ext cx="1043541" cy="4769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534742"/>
            <a:ext cx="2708364" cy="153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132603" y="1087501"/>
                <a:ext cx="1043541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603" y="1087501"/>
                <a:ext cx="1043541" cy="4769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12160" y="214327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714351"/>
            <a:ext cx="31146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椭圆 20"/>
          <p:cNvSpPr/>
          <p:nvPr/>
        </p:nvSpPr>
        <p:spPr>
          <a:xfrm>
            <a:off x="3131840" y="2729756"/>
            <a:ext cx="3120829" cy="33920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948264" y="1564491"/>
            <a:ext cx="360040" cy="1639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5652120" y="6093296"/>
            <a:ext cx="469780" cy="43204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6269" y="3573016"/>
                <a:ext cx="4968552" cy="699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≤5</m:t>
                            </m:r>
                          </m:lim>
                        </m:limLow>
                      </m:fName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69" y="3573016"/>
                <a:ext cx="4968552" cy="699230"/>
              </a:xfrm>
              <a:prstGeom prst="rect">
                <a:avLst/>
              </a:prstGeom>
              <a:blipFill rotWithShape="1">
                <a:blip r:embed="rId9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7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3244921" cy="246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(4)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=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blipFill rotWithShape="1">
                <a:blip r:embed="rId3"/>
                <a:stretch>
                  <a:fillRect l="-851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18348" y="1096549"/>
                <a:ext cx="1043541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48" y="1096549"/>
                <a:ext cx="1043541" cy="4769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534742"/>
            <a:ext cx="2708364" cy="153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132603" y="1087501"/>
                <a:ext cx="1043541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603" y="1087501"/>
                <a:ext cx="1043541" cy="4769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12160" y="214327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11855"/>
            <a:ext cx="2794342" cy="163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6269" y="3573016"/>
                <a:ext cx="4968552" cy="699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(4)</m:t>
                        </m:r>
                      </m:sup>
                    </m:sSubSup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≤5</m:t>
                            </m:r>
                          </m:lim>
                        </m:limLow>
                      </m:fName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69" y="3573016"/>
                <a:ext cx="4968552" cy="699230"/>
              </a:xfrm>
              <a:prstGeom prst="rect">
                <a:avLst/>
              </a:prstGeom>
              <a:blipFill rotWithShape="1">
                <a:blip r:embed="rId8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18" y="4601851"/>
            <a:ext cx="30861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403648" y="6351711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The shortest distances between any pair of vertices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7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Algorithm</a:t>
            </a:r>
            <a:endParaRPr lang="zh-CN" altLang="en-US" sz="4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63" y="1196752"/>
            <a:ext cx="570547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3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Comments</a:t>
            </a:r>
            <a:endParaRPr lang="zh-CN" altLang="en-US" sz="4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00150"/>
            <a:ext cx="68961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7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Improvement: Repeated Squaring</a:t>
            </a:r>
            <a:endParaRPr lang="zh-CN" altLang="en-US" sz="4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3638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68961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69056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Improvement: Repeated Squaring</a:t>
            </a:r>
            <a:endParaRPr lang="zh-CN" altLang="en-US" sz="4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0769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21088"/>
            <a:ext cx="70961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9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All-pairs shortest paths</a:t>
            </a:r>
          </a:p>
          <a:p>
            <a:r>
              <a:rPr lang="en-US" altLang="zh-CN" dirty="0" smtClean="0"/>
              <a:t>First solution: using </a:t>
            </a:r>
            <a:r>
              <a:rPr lang="en-US" altLang="zh-CN" dirty="0" err="1" smtClean="0"/>
              <a:t>Dijkstra’s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lgorithm</a:t>
            </a:r>
          </a:p>
          <a:p>
            <a:r>
              <a:rPr lang="en-US" altLang="zh-CN" dirty="0" smtClean="0"/>
              <a:t>Second solution: dynamical programming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1. matrix manipulation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2. Floyd-</a:t>
            </a:r>
            <a:r>
              <a:rPr lang="en-US" altLang="zh-CN" dirty="0" err="1" smtClean="0"/>
              <a:t>warshall</a:t>
            </a:r>
            <a:r>
              <a:rPr lang="en-US" altLang="zh-CN" dirty="0" smtClean="0"/>
              <a:t> algorithm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4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Floyd-</a:t>
            </a:r>
            <a:r>
              <a:rPr lang="en-US" altLang="zh-CN" sz="4000" dirty="0" err="1" smtClean="0"/>
              <a:t>Warshell</a:t>
            </a:r>
            <a:r>
              <a:rPr lang="en-US" altLang="zh-CN" sz="4000" dirty="0" smtClean="0"/>
              <a:t> Algorithm</a:t>
            </a:r>
            <a:endParaRPr lang="zh-CN" altLang="en-US" sz="40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3608" y="1556792"/>
            <a:ext cx="7353300" cy="130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7624" y="2817466"/>
            <a:ext cx="6800850" cy="155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95" y="4373218"/>
            <a:ext cx="71723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99" y="5517232"/>
            <a:ext cx="64389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5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Floyd-</a:t>
            </a:r>
            <a:r>
              <a:rPr lang="en-US" altLang="zh-CN" sz="4000" dirty="0" err="1" smtClean="0"/>
              <a:t>Warshell</a:t>
            </a:r>
            <a:r>
              <a:rPr lang="en-US" altLang="zh-CN" sz="4000" dirty="0" smtClean="0"/>
              <a:t> Algorithm</a:t>
            </a:r>
            <a:endParaRPr lang="zh-CN" altLang="en-US" sz="4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33" y="3429000"/>
            <a:ext cx="69532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3608" y="1556792"/>
            <a:ext cx="7353300" cy="130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20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The Structure of Shortest Paths</a:t>
            </a:r>
            <a:endParaRPr lang="zh-CN" altLang="en-US" sz="4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69723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1" y="2171725"/>
            <a:ext cx="2571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83768" y="3718074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Non-negative circle!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830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059" y="2914625"/>
            <a:ext cx="44386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707820" cy="685800"/>
          </a:xfrm>
        </p:spPr>
        <p:txBody>
          <a:bodyPr/>
          <a:lstStyle/>
          <a:p>
            <a:r>
              <a:rPr lang="en-US" altLang="zh-CN" sz="4000" dirty="0" smtClean="0"/>
              <a:t>Step 2</a:t>
            </a:r>
            <a:r>
              <a:rPr lang="zh-CN" altLang="en-US" sz="4000" dirty="0" smtClean="0"/>
              <a:t>： </a:t>
            </a:r>
            <a:r>
              <a:rPr lang="en-US" altLang="zh-CN" sz="4000" dirty="0" smtClean="0"/>
              <a:t>The Structure of Shortest Paths</a:t>
            </a:r>
            <a:endParaRPr lang="zh-CN" altLang="en-US" sz="4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867172"/>
            <a:ext cx="70199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9443" y="4648175"/>
            <a:ext cx="3947866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9443" y="2421294"/>
            <a:ext cx="345934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79" y="3002319"/>
            <a:ext cx="9620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804" y="4543400"/>
            <a:ext cx="9620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008" y="2940406"/>
            <a:ext cx="9334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58" y="5589240"/>
            <a:ext cx="60007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4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707820" cy="685800"/>
          </a:xfrm>
        </p:spPr>
        <p:txBody>
          <a:bodyPr/>
          <a:lstStyle/>
          <a:p>
            <a:r>
              <a:rPr lang="en-US" altLang="zh-CN" sz="4000" dirty="0" smtClean="0"/>
              <a:t>Step 3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Bottom-Up Computation</a:t>
            </a:r>
            <a:endParaRPr lang="zh-CN" altLang="en-US" sz="4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24" y="1700808"/>
            <a:ext cx="63817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7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707820" cy="685800"/>
          </a:xfrm>
        </p:spPr>
        <p:txBody>
          <a:bodyPr/>
          <a:lstStyle/>
          <a:p>
            <a:r>
              <a:rPr lang="en-US" altLang="zh-CN" sz="4000" dirty="0" smtClean="0"/>
              <a:t>Step 3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Bottom-Up Computation</a:t>
            </a:r>
            <a:endParaRPr lang="zh-CN" altLang="en-US" sz="4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24" y="1700808"/>
            <a:ext cx="63817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53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220484"/>
            <a:ext cx="17430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721415"/>
            <a:ext cx="45815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59632" y="5004352"/>
                <a:ext cx="1429618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=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004352"/>
                <a:ext cx="1429618" cy="476990"/>
              </a:xfrm>
              <a:prstGeom prst="rect">
                <a:avLst/>
              </a:prstGeom>
              <a:blipFill rotWithShape="1">
                <a:blip r:embed="rId4"/>
                <a:stretch>
                  <a:fillRect l="-1282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73" y="4331390"/>
            <a:ext cx="32956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67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3244921" cy="246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=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blipFill rotWithShape="1">
                <a:blip r:embed="rId3"/>
                <a:stretch>
                  <a:fillRect l="-851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732" y="1440740"/>
            <a:ext cx="3068404" cy="173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2697" y="963750"/>
                <a:ext cx="1043541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697" y="963750"/>
                <a:ext cx="1043541" cy="4769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8970" y="3848011"/>
                <a:ext cx="4968552" cy="715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sz="2800" b="0" i="1" smtClean="0">
                            <a:latin typeface="Cambria Math"/>
                          </a:rPr>
                          <m:t>𝑚𝑖𝑛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(0)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(0)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70" y="3848011"/>
                <a:ext cx="4968552" cy="715196"/>
              </a:xfrm>
              <a:prstGeom prst="rect">
                <a:avLst/>
              </a:prstGeom>
              <a:blipFill rotWithShape="1">
                <a:blip r:embed="rId6"/>
                <a:stretch>
                  <a:fillRect b="-9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38164"/>
            <a:ext cx="33623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7308304" y="1556792"/>
            <a:ext cx="360040" cy="3600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220072" y="2420888"/>
            <a:ext cx="360040" cy="3600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308304" y="247579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460704" y="5753533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8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2" grpId="0" animBg="1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33400"/>
            <a:ext cx="32194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3153448" cy="1661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3244921" cy="246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=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blipFill rotWithShape="1">
                <a:blip r:embed="rId5"/>
                <a:stretch>
                  <a:fillRect l="-851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2697" y="963750"/>
                <a:ext cx="1043541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697" y="963750"/>
                <a:ext cx="1043541" cy="4769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8970" y="3848011"/>
                <a:ext cx="4968552" cy="715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sz="2800" b="0" i="1" smtClean="0">
                            <a:latin typeface="Cambria Math"/>
                          </a:rPr>
                          <m:t>𝑚𝑖𝑛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(1)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(1)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70" y="3848011"/>
                <a:ext cx="4968552" cy="715196"/>
              </a:xfrm>
              <a:prstGeom prst="rect">
                <a:avLst/>
              </a:prstGeom>
              <a:blipFill rotWithShape="1">
                <a:blip r:embed="rId7"/>
                <a:stretch>
                  <a:fillRect b="-9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6732240" y="1844824"/>
            <a:ext cx="360040" cy="3600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652120" y="2204864"/>
            <a:ext cx="360040" cy="3600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732240" y="2204864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732240" y="5443967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2" grpId="0" animBg="1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695301"/>
            <a:ext cx="32575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130" y="1413728"/>
            <a:ext cx="3096344" cy="1713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3244921" cy="246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=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blipFill rotWithShape="1">
                <a:blip r:embed="rId5"/>
                <a:stretch>
                  <a:fillRect l="-851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2697" y="963750"/>
                <a:ext cx="1043541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697" y="963750"/>
                <a:ext cx="1043541" cy="4769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8970" y="3848011"/>
                <a:ext cx="4968552" cy="715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sz="2800" b="0" i="1" smtClean="0">
                            <a:latin typeface="Cambria Math"/>
                          </a:rPr>
                          <m:t>𝑚𝑖𝑛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(2)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(2)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70" y="3848011"/>
                <a:ext cx="4968552" cy="715196"/>
              </a:xfrm>
              <a:prstGeom prst="rect">
                <a:avLst/>
              </a:prstGeom>
              <a:blipFill rotWithShape="1">
                <a:blip r:embed="rId7"/>
                <a:stretch>
                  <a:fillRect b="-9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5796136" y="2060848"/>
            <a:ext cx="360040" cy="3600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08787" y="2384884"/>
            <a:ext cx="360040" cy="3600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796136" y="242088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727809" y="5711884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4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Paths in Graphs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208912" cy="447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6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721415"/>
            <a:ext cx="45815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51920" y="5385494"/>
                <a:ext cx="1429618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(5)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=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385494"/>
                <a:ext cx="1429618" cy="476990"/>
              </a:xfrm>
              <a:prstGeom prst="rect">
                <a:avLst/>
              </a:prstGeom>
              <a:blipFill rotWithShape="1">
                <a:blip r:embed="rId3"/>
                <a:stretch>
                  <a:fillRect l="-1282" t="-6329" b="-27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4226898"/>
                <a:ext cx="4968552" cy="715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(5)</m:t>
                        </m:r>
                      </m:sup>
                    </m:sSubSup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sz="2800" b="0" i="1" smtClean="0">
                            <a:latin typeface="Cambria Math"/>
                          </a:rPr>
                          <m:t>𝑚𝑖𝑛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(4)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(4)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226898"/>
                <a:ext cx="4968552" cy="715196"/>
              </a:xfrm>
              <a:prstGeom prst="rect">
                <a:avLst/>
              </a:prstGeom>
              <a:blipFill rotWithShape="1">
                <a:blip r:embed="rId4"/>
                <a:stretch>
                  <a:fillRect b="-9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66739"/>
            <a:ext cx="31146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03648" y="642371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The shortest distances between any pair of vertices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9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Algorithm</a:t>
            </a:r>
            <a:endParaRPr lang="zh-CN" altLang="en-US" sz="40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956800"/>
            <a:ext cx="6802710" cy="586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9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Comments</a:t>
            </a:r>
            <a:endParaRPr lang="zh-CN" altLang="en-US" sz="40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500188"/>
            <a:ext cx="686752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62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Extracting The Shortest Paths</a:t>
            </a:r>
            <a:endParaRPr lang="zh-CN" altLang="en-US" sz="40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33612"/>
            <a:ext cx="73437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9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Exercises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25.1-1</a:t>
            </a:r>
          </a:p>
          <a:p>
            <a:r>
              <a:rPr lang="en-US" altLang="zh-CN" smtClean="0"/>
              <a:t>25.1-7</a:t>
            </a:r>
            <a:endParaRPr lang="en-US" altLang="zh-CN" dirty="0" smtClean="0"/>
          </a:p>
          <a:p>
            <a:r>
              <a:rPr lang="en-US" altLang="zh-CN" dirty="0" smtClean="0"/>
              <a:t>25.2-1</a:t>
            </a:r>
          </a:p>
          <a:p>
            <a:r>
              <a:rPr lang="en-US" altLang="zh-CN" dirty="0" smtClean="0"/>
              <a:t>25.2-4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03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Short Test in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40000"/>
                <a:ext cx="8784976" cy="5040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Give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with matrix multiplication algorithm, 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/>
                  <a:t>by Floyd-</a:t>
                </a:r>
                <a:r>
                  <a:rPr lang="en-US" altLang="zh-CN" dirty="0" err="1"/>
                  <a:t>Warshell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algorithm.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40000"/>
                <a:ext cx="8784976" cy="5040000"/>
              </a:xfrm>
              <a:blipFill rotWithShape="1">
                <a:blip r:embed="rId2"/>
                <a:stretch>
                  <a:fillRect l="-1735" t="-1209" r="-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017" y="3090732"/>
            <a:ext cx="475297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33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zh-CN" altLang="en-US" sz="1600" b="1" dirty="0" smtClean="0"/>
              <a:t>算法分析课程组</a:t>
            </a:r>
            <a:endParaRPr lang="en-US" altLang="zh-CN" sz="1600" b="1" dirty="0" smtClean="0"/>
          </a:p>
          <a:p>
            <a:r>
              <a:rPr lang="zh-CN" altLang="en-US" sz="1600" b="1" dirty="0"/>
              <a:t>重庆大学计算机学院 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284984"/>
            <a:ext cx="7239000" cy="1440160"/>
          </a:xfrm>
        </p:spPr>
        <p:txBody>
          <a:bodyPr>
            <a:normAutofit/>
          </a:bodyPr>
          <a:lstStyle/>
          <a:p>
            <a:r>
              <a:rPr lang="en-US" altLang="zh-CN" sz="8000" b="0" dirty="0" smtClean="0">
                <a:solidFill>
                  <a:prstClr val="white"/>
                </a:solidFill>
              </a:rPr>
              <a:t>End of Section.</a:t>
            </a:r>
            <a:endParaRPr lang="zh-CN" sz="6000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Shortest Paths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562100"/>
            <a:ext cx="8630055" cy="359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8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Sub-Structure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047750"/>
            <a:ext cx="8443093" cy="463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9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Triangle Inequality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1" y="1164332"/>
            <a:ext cx="7829123" cy="4856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6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Well-</a:t>
            </a:r>
            <a:r>
              <a:rPr lang="en-US" altLang="zh-CN" dirty="0" err="1" smtClean="0"/>
              <a:t>Definedness</a:t>
            </a:r>
            <a:r>
              <a:rPr lang="en-US" altLang="zh-CN" dirty="0" smtClean="0"/>
              <a:t> of SP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9" y="1091074"/>
            <a:ext cx="8585968" cy="489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3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All-Pairs Shortest Paths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23" y="1437034"/>
            <a:ext cx="71913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38854"/>
            <a:ext cx="56578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89" y="3429000"/>
            <a:ext cx="66294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9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罗辛_第七章_快速排序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</Words>
  <Application>Microsoft Office PowerPoint</Application>
  <PresentationFormat>全屏显示(4:3)</PresentationFormat>
  <Paragraphs>99</Paragraphs>
  <Slides>46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罗辛_第七章_快速排序</vt:lpstr>
      <vt:lpstr>Algorithm Analysis &amp; Design  Introduction to Algorithm</vt:lpstr>
      <vt:lpstr>Chapter 25:          All-Pairs Shortest Paths</vt:lpstr>
      <vt:lpstr>Outlines</vt:lpstr>
      <vt:lpstr>Paths in Graphs</vt:lpstr>
      <vt:lpstr>Shortest Paths</vt:lpstr>
      <vt:lpstr>Optimal Sub-Structure</vt:lpstr>
      <vt:lpstr>Triangle Inequality</vt:lpstr>
      <vt:lpstr>Well-Definedness of SP</vt:lpstr>
      <vt:lpstr>All-Pairs Shortest Paths</vt:lpstr>
      <vt:lpstr>          Dijkstra’s Algorithm </vt:lpstr>
      <vt:lpstr>Solution 1: Dijkstra’s Algorithm</vt:lpstr>
      <vt:lpstr>          Dynamical Programming </vt:lpstr>
      <vt:lpstr>To make DP work:</vt:lpstr>
      <vt:lpstr>Matrix multiplication</vt:lpstr>
      <vt:lpstr>Example</vt:lpstr>
      <vt:lpstr>How to decompose the problem</vt:lpstr>
      <vt:lpstr>Step 1: Decompose in a Natural Way</vt:lpstr>
      <vt:lpstr>PowerPoint 演示文稿</vt:lpstr>
      <vt:lpstr>Step 2：Recursive Formula</vt:lpstr>
      <vt:lpstr>Step 2: Recursive Formula</vt:lpstr>
      <vt:lpstr>Step 3: Bottom-Up Computation</vt:lpstr>
      <vt:lpstr>Example</vt:lpstr>
      <vt:lpstr>Example</vt:lpstr>
      <vt:lpstr>Example</vt:lpstr>
      <vt:lpstr>Example</vt:lpstr>
      <vt:lpstr>Algorithm</vt:lpstr>
      <vt:lpstr>Comments</vt:lpstr>
      <vt:lpstr>Improvement: Repeated Squaring</vt:lpstr>
      <vt:lpstr>Improvement: Repeated Squaring</vt:lpstr>
      <vt:lpstr>Floyd-Warshell Algorithm</vt:lpstr>
      <vt:lpstr>Floyd-Warshell Algorithm</vt:lpstr>
      <vt:lpstr>The Structure of Shortest Paths</vt:lpstr>
      <vt:lpstr>Step 2： The Structure of Shortest Paths</vt:lpstr>
      <vt:lpstr>Step 3：Bottom-Up Computation</vt:lpstr>
      <vt:lpstr>Step 3：Bottom-Up Computation</vt:lpstr>
      <vt:lpstr>Example</vt:lpstr>
      <vt:lpstr>Example</vt:lpstr>
      <vt:lpstr>Example</vt:lpstr>
      <vt:lpstr>Example</vt:lpstr>
      <vt:lpstr>Example</vt:lpstr>
      <vt:lpstr>Algorithm</vt:lpstr>
      <vt:lpstr>Comments</vt:lpstr>
      <vt:lpstr>Extracting The Shortest Paths</vt:lpstr>
      <vt:lpstr>Exercises</vt:lpstr>
      <vt:lpstr>Short Test in Class</vt:lpstr>
      <vt:lpstr>End of Section.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2012-02-10T01:00:01Z</dcterms:created>
  <dcterms:modified xsi:type="dcterms:W3CDTF">2012-06-04T07:34:22Z</dcterms:modified>
</cp:coreProperties>
</file>