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8" r:id="rId2"/>
  </p:sldMasterIdLst>
  <p:notesMasterIdLst>
    <p:notesMasterId r:id="rId80"/>
  </p:notesMasterIdLst>
  <p:handoutMasterIdLst>
    <p:handoutMasterId r:id="rId81"/>
  </p:handoutMasterIdLst>
  <p:sldIdLst>
    <p:sldId id="582" r:id="rId3"/>
    <p:sldId id="583" r:id="rId4"/>
    <p:sldId id="680" r:id="rId5"/>
    <p:sldId id="741" r:id="rId6"/>
    <p:sldId id="720" r:id="rId7"/>
    <p:sldId id="721" r:id="rId8"/>
    <p:sldId id="722" r:id="rId9"/>
    <p:sldId id="723" r:id="rId10"/>
    <p:sldId id="724" r:id="rId11"/>
    <p:sldId id="725" r:id="rId12"/>
    <p:sldId id="726" r:id="rId13"/>
    <p:sldId id="727" r:id="rId14"/>
    <p:sldId id="728" r:id="rId15"/>
    <p:sldId id="730" r:id="rId16"/>
    <p:sldId id="731" r:id="rId17"/>
    <p:sldId id="735" r:id="rId18"/>
    <p:sldId id="732" r:id="rId19"/>
    <p:sldId id="733" r:id="rId20"/>
    <p:sldId id="734" r:id="rId21"/>
    <p:sldId id="736" r:id="rId22"/>
    <p:sldId id="737" r:id="rId23"/>
    <p:sldId id="774" r:id="rId24"/>
    <p:sldId id="738" r:id="rId25"/>
    <p:sldId id="739" r:id="rId26"/>
    <p:sldId id="742" r:id="rId27"/>
    <p:sldId id="740" r:id="rId28"/>
    <p:sldId id="772" r:id="rId29"/>
    <p:sldId id="743" r:id="rId30"/>
    <p:sldId id="744" r:id="rId31"/>
    <p:sldId id="794" r:id="rId32"/>
    <p:sldId id="745" r:id="rId33"/>
    <p:sldId id="746" r:id="rId34"/>
    <p:sldId id="747" r:id="rId35"/>
    <p:sldId id="748" r:id="rId36"/>
    <p:sldId id="749" r:id="rId37"/>
    <p:sldId id="750" r:id="rId38"/>
    <p:sldId id="751" r:id="rId39"/>
    <p:sldId id="753" r:id="rId40"/>
    <p:sldId id="754" r:id="rId41"/>
    <p:sldId id="756" r:id="rId42"/>
    <p:sldId id="755" r:id="rId43"/>
    <p:sldId id="757" r:id="rId44"/>
    <p:sldId id="758" r:id="rId45"/>
    <p:sldId id="759" r:id="rId46"/>
    <p:sldId id="760" r:id="rId47"/>
    <p:sldId id="761" r:id="rId48"/>
    <p:sldId id="762" r:id="rId49"/>
    <p:sldId id="763" r:id="rId50"/>
    <p:sldId id="764" r:id="rId51"/>
    <p:sldId id="765" r:id="rId52"/>
    <p:sldId id="766" r:id="rId53"/>
    <p:sldId id="767" r:id="rId54"/>
    <p:sldId id="768" r:id="rId55"/>
    <p:sldId id="769" r:id="rId56"/>
    <p:sldId id="770" r:id="rId57"/>
    <p:sldId id="771" r:id="rId58"/>
    <p:sldId id="775" r:id="rId59"/>
    <p:sldId id="776" r:id="rId60"/>
    <p:sldId id="777" r:id="rId61"/>
    <p:sldId id="778" r:id="rId62"/>
    <p:sldId id="779" r:id="rId63"/>
    <p:sldId id="780" r:id="rId64"/>
    <p:sldId id="781" r:id="rId65"/>
    <p:sldId id="782" r:id="rId66"/>
    <p:sldId id="783" r:id="rId67"/>
    <p:sldId id="784" r:id="rId68"/>
    <p:sldId id="785" r:id="rId69"/>
    <p:sldId id="786" r:id="rId70"/>
    <p:sldId id="787" r:id="rId71"/>
    <p:sldId id="788" r:id="rId72"/>
    <p:sldId id="789" r:id="rId73"/>
    <p:sldId id="790" r:id="rId74"/>
    <p:sldId id="791" r:id="rId75"/>
    <p:sldId id="792" r:id="rId76"/>
    <p:sldId id="793" r:id="rId77"/>
    <p:sldId id="773" r:id="rId78"/>
    <p:sldId id="425" r:id="rId7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FF00"/>
    <a:srgbClr val="0000FF"/>
    <a:srgbClr val="FF0000"/>
    <a:srgbClr val="000000"/>
    <a:srgbClr val="009999"/>
    <a:srgbClr val="0069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917" autoAdjust="0"/>
    <p:restoredTop sz="96317" autoAdjust="0"/>
  </p:normalViewPr>
  <p:slideViewPr>
    <p:cSldViewPr>
      <p:cViewPr>
        <p:scale>
          <a:sx n="66" d="100"/>
          <a:sy n="66" d="100"/>
        </p:scale>
        <p:origin x="-462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4"/>
    </p:cViewPr>
  </p:sorterViewPr>
  <p:notesViewPr>
    <p:cSldViewPr>
      <p:cViewPr varScale="1">
        <p:scale>
          <a:sx n="69" d="100"/>
          <a:sy n="69" d="100"/>
        </p:scale>
        <p:origin x="-330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presProps" Target="presProp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F6FA743-8166-45B8-B350-982D46CC91A9}" type="datetimeFigureOut">
              <a:rPr lang="zh-CN" altLang="en-US"/>
              <a:pPr>
                <a:defRPr/>
              </a:pPr>
              <a:t>2014-11-13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A168895-7A24-4D60-837E-E2F44BF473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59874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42EFA7-3E20-4AEB-A60F-75F6FD9B4F0A}" type="datetimeFigureOut">
              <a:rPr altLang="en-US"/>
              <a:pPr>
                <a:defRPr/>
              </a:pPr>
              <a:t>2014-11-10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AB7B01B-2F0F-4346-B643-A72EA3557E53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7186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altLang="en-US" smtClean="0">
                <a:ea typeface="宋体" charset="-122"/>
              </a:rPr>
              <a:t>本人是国际视觉电生理学会</a:t>
            </a:r>
            <a:r>
              <a:rPr lang="en-US" altLang="zh-CN" smtClean="0"/>
              <a:t>(ISCEV)</a:t>
            </a:r>
            <a:r>
              <a:rPr altLang="en-US" smtClean="0">
                <a:ea typeface="宋体" charset="-122"/>
              </a:rPr>
              <a:t>的会员。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397D5E-65DA-4C03-81CD-FDCCBB23F23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altLang="en-US" smtClean="0">
                <a:ea typeface="宋体" charset="-122"/>
              </a:rPr>
              <a:t>本人是国际视觉电生理学会</a:t>
            </a:r>
            <a:r>
              <a:rPr lang="en-US" altLang="zh-CN" smtClean="0"/>
              <a:t>(ISCEV)</a:t>
            </a:r>
            <a:r>
              <a:rPr altLang="en-US" smtClean="0">
                <a:ea typeface="宋体" charset="-122"/>
              </a:rPr>
              <a:t>的会员。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D886CA-B20A-49FA-BBEB-5A451709FE7D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638" y="20638"/>
            <a:ext cx="349885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503613" y="20638"/>
            <a:ext cx="5624512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0638" y="2817813"/>
            <a:ext cx="7669212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662863" y="2819400"/>
            <a:ext cx="1460500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0638" y="5089525"/>
            <a:ext cx="9097962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8755063" y="2470150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3BCF539-A5BE-43A2-9B76-15FAF6083995}" type="datetimeFigureOut">
              <a:rPr altLang="en-US"/>
              <a:pPr>
                <a:defRPr/>
              </a:pPr>
              <a:t>2014-11-10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0AF30A7-DB9B-48B9-979D-08FFD63D486F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2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1776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17764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765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766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767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768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7769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70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777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777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7773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470947A-6039-4F41-B931-53E9A6DAC64E}" type="datetimeFigureOut">
              <a:rPr lang="zh-CN" altLang="en-US"/>
              <a:pPr/>
              <a:t>2014-11-13</a:t>
            </a:fld>
            <a:endParaRPr lang="en-US" altLang="zh-CN"/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17775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482603A-BB28-4698-A655-789B4EA1D6E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2272B5-1BBE-4565-BBD2-8F542AAB32BC}" type="datetimeFigureOut">
              <a:rPr lang="zh-CN" altLang="en-US"/>
              <a:pPr/>
              <a:t>2014-11-13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5F012C-774E-4395-B6F2-66B8FFE78B5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CD3020-FEFA-4F09-8690-250C900B9AE6}" type="datetimeFigureOut">
              <a:rPr lang="zh-CN" altLang="en-US"/>
              <a:pPr/>
              <a:t>2014-11-13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A45CB2-4665-4632-A76B-8F1FADD1548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1CC21E-8DA9-4C9F-903E-83931D417E5E}" type="datetimeFigureOut">
              <a:rPr lang="zh-CN" altLang="en-US"/>
              <a:pPr/>
              <a:t>2014-11-13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6936F6-1552-4C75-B1D9-05C06B4BDEB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9EA7E9-9EC0-42C2-A579-5E4B7E978C02}" type="datetimeFigureOut">
              <a:rPr lang="zh-CN" altLang="en-US"/>
              <a:pPr/>
              <a:t>2014-11-13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7031CE-1B87-4542-A93F-97B4CF10695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417993-089A-409B-9BF7-0849E1BF3B59}" type="datetimeFigureOut">
              <a:rPr lang="zh-CN" altLang="en-US"/>
              <a:pPr/>
              <a:t>2014-11-13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AD983A-A8DE-4D38-98EF-DA9B9F7DA19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6636C-7613-4ACF-88A8-3848E49D58EE}" type="datetimeFigureOut">
              <a:rPr lang="zh-CN" altLang="en-US"/>
              <a:pPr/>
              <a:t>2014-11-13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B87035-7C34-46D7-897D-E6C05786A36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9BE8C2-A6C2-4D73-BEB7-F786A4687BFA}" type="datetimeFigureOut">
              <a:rPr lang="zh-CN" altLang="en-US"/>
              <a:pPr/>
              <a:t>2014-11-13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A03A91-8239-4AC0-A299-A8FB2077751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A317A2-4D5E-4965-BBA3-64335B938F4F}" type="datetimeFigureOut">
              <a:rPr lang="zh-CN" altLang="en-US"/>
              <a:pPr/>
              <a:t>2014-11-13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DA60E0-C0D5-43B0-A045-7F8852F80B7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AAF66D-9AF8-4921-8829-214CEF099813}" type="datetimeFigureOut">
              <a:rPr lang="zh-CN" altLang="en-US"/>
              <a:pPr/>
              <a:t>2014-11-13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F81735-0ACE-45D7-9F61-8118703D3D3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8686800" y="5265738"/>
            <a:ext cx="4572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0D772714-F1D2-4871-95B4-87E626EB65F3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CF637D-39CE-4134-9BEE-B5489DEDDC43}" type="datetimeFigureOut">
              <a:rPr lang="zh-CN" altLang="en-US"/>
              <a:pPr/>
              <a:t>2014-11-13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3DF617-CDBF-4162-B89D-405005C525F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440000"/>
            <a:ext cx="8280000" cy="5040000"/>
          </a:xfrm>
        </p:spPr>
        <p:txBody>
          <a:bodyPr/>
          <a:lstStyle>
            <a:lvl1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8377D7C-BAF6-4F8F-948F-47FC1B156CA3}" type="datetimeFigureOut">
              <a:rPr altLang="en-US"/>
              <a:pPr>
                <a:defRPr/>
              </a:pPr>
              <a:t>2014-11-10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B927652-A3D0-4F49-B967-905E80ABA88C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83BC4-6FFE-4175-91F1-865DF21F2579}" type="datetimeFigureOut">
              <a:rPr altLang="en-US"/>
              <a:pPr>
                <a:defRPr/>
              </a:pPr>
              <a:t>2014-11-10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F1FCF-BA19-4303-96D8-34960E4B34B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2444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128C424-70DF-4B7F-9A87-C78D632C4227}" type="datetimeFigureOut">
              <a:rPr altLang="en-US"/>
              <a:pPr>
                <a:defRPr/>
              </a:pPr>
              <a:t>2014-11-10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2FED0A-DCF1-449B-8A29-33F67046B42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133CA-F5F9-4B0F-AD08-8A990B9A7086}" type="datetimeFigureOut">
              <a:rPr altLang="en-US"/>
              <a:pPr>
                <a:defRPr/>
              </a:pPr>
              <a:t>2014-11-10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774CC-A448-4ABF-B028-25A0C292DE2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6E6A3A3-DCCD-4E77-8CEE-D1E56438F4DA}" type="datetimeFigureOut">
              <a:rPr altLang="en-US"/>
              <a:pPr>
                <a:defRPr/>
              </a:pPr>
              <a:t>2014-11-10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A6B9E22-02A3-4368-84AA-028F1C935F5F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476B-DF4B-4DB5-A010-349BB1281E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E9C6A51-3B05-40F1-8F2B-3D53FFC923C7}" type="datetimeFigureOut">
              <a:rPr altLang="en-US"/>
              <a:pPr>
                <a:defRPr/>
              </a:pPr>
              <a:t>2014-11-10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B4870AB-E4B3-48BD-968A-381A9000E35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8C2F4BE5-FDE4-4845-AADD-A28DB5D4D09D}" type="datetimeFigureOut">
              <a:rPr lang="zh-CN" altLang="en-US"/>
              <a:pPr/>
              <a:t>2014-11-13</a:t>
            </a:fld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CA9518-125F-489B-835B-77A7D5AEBAE2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116740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16741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1674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4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44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45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4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674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8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4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675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11675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2.wmf"/><Relationship Id="rId4" Type="http://schemas.openxmlformats.org/officeDocument/2006/relationships/image" Target="../media/image1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1.png"/><Relationship Id="rId7" Type="http://schemas.openxmlformats.org/officeDocument/2006/relationships/image" Target="../media/image117.wmf"/><Relationship Id="rId2" Type="http://schemas.openxmlformats.org/officeDocument/2006/relationships/image" Target="../media/image110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6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1.png"/><Relationship Id="rId7" Type="http://schemas.openxmlformats.org/officeDocument/2006/relationships/image" Target="../media/image120.wmf"/><Relationship Id="rId2" Type="http://schemas.openxmlformats.org/officeDocument/2006/relationships/image" Target="../media/image110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9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9" Type="http://schemas.openxmlformats.org/officeDocument/2006/relationships/image" Target="../media/image12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13.wmf"/><Relationship Id="rId7" Type="http://schemas.openxmlformats.org/officeDocument/2006/relationships/image" Target="../media/image12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20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3.wmf"/><Relationship Id="rId5" Type="http://schemas.openxmlformats.org/officeDocument/2006/relationships/image" Target="../media/image132.png"/><Relationship Id="rId4" Type="http://schemas.openxmlformats.org/officeDocument/2006/relationships/image" Target="../media/image13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038"/>
            <a:ext cx="4953000" cy="14160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b="1" dirty="0" smtClean="0"/>
              <a:t>T&amp;R Team of Algorithm Design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b="1" dirty="0" smtClean="0"/>
              <a:t>College of Computer Science and Engineering, CQU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sz="4900" b="0" dirty="0">
                <a:solidFill>
                  <a:prstClr val="white"/>
                </a:solidFill>
              </a:rPr>
              <a:t>Algorithm Analysis &amp; Design </a:t>
            </a:r>
            <a:br>
              <a:rPr lang="en-US" altLang="zh-CN" sz="4900" b="0" dirty="0">
                <a:solidFill>
                  <a:prstClr val="white"/>
                </a:solidFill>
              </a:rPr>
            </a:br>
            <a:r>
              <a:rPr lang="en-US" altLang="zh-CN" sz="4800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Introduction to Algorithm</a:t>
            </a:r>
            <a:endParaRPr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The Maximum-Flow Problem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1341438"/>
            <a:ext cx="75247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3038" y="2636838"/>
            <a:ext cx="62198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7350" y="5680075"/>
            <a:ext cx="5791200" cy="590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Flow Cancellation</a:t>
            </a:r>
          </a:p>
        </p:txBody>
      </p:sp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052513"/>
            <a:ext cx="7280275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2433638"/>
            <a:ext cx="739775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5589588"/>
            <a:ext cx="85772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Net Flow Definitions</a:t>
            </a:r>
          </a:p>
        </p:txBody>
      </p:sp>
      <p:grpSp>
        <p:nvGrpSpPr>
          <p:cNvPr id="25602" name="组合 1"/>
          <p:cNvGrpSpPr>
            <a:grpSpLocks/>
          </p:cNvGrpSpPr>
          <p:nvPr/>
        </p:nvGrpSpPr>
        <p:grpSpPr bwMode="auto">
          <a:xfrm>
            <a:off x="428625" y="1289050"/>
            <a:ext cx="8229600" cy="452438"/>
            <a:chOff x="467544" y="1288866"/>
            <a:chExt cx="8229884" cy="452506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7544" y="1288866"/>
              <a:ext cx="7045568" cy="45250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79758" y="1339674"/>
              <a:ext cx="1317670" cy="373119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</p:pic>
      </p:grp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2063750"/>
            <a:ext cx="70993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7588" y="3141663"/>
            <a:ext cx="643096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2988" y="4221163"/>
            <a:ext cx="51689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17588" y="5157788"/>
            <a:ext cx="801846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TextBox 9"/>
          <p:cNvSpPr txBox="1">
            <a:spLocks noChangeArrowheads="1"/>
          </p:cNvSpPr>
          <p:nvPr/>
        </p:nvSpPr>
        <p:spPr bwMode="auto">
          <a:xfrm>
            <a:off x="4000500" y="17145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净流量</a:t>
            </a:r>
          </a:p>
        </p:txBody>
      </p:sp>
      <p:sp>
        <p:nvSpPr>
          <p:cNvPr id="25608" name="TextBox 10"/>
          <p:cNvSpPr txBox="1">
            <a:spLocks noChangeArrowheads="1"/>
          </p:cNvSpPr>
          <p:nvPr/>
        </p:nvSpPr>
        <p:spPr bwMode="auto">
          <a:xfrm>
            <a:off x="323850" y="5589588"/>
            <a:ext cx="32400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不是</a:t>
            </a:r>
            <a:r>
              <a:rPr lang="en-US" altLang="zh-CN"/>
              <a:t>st</a:t>
            </a:r>
            <a:r>
              <a:rPr lang="zh-CN" altLang="en-US"/>
              <a:t>点的其他点收支平衡，因为这些点自己不出产流量也不消耗流量，都是外界供给和消耗，所以收支平衡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Net Flow Value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341438"/>
            <a:ext cx="8459787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5263" y="4941888"/>
            <a:ext cx="5888037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35150" y="3933825"/>
            <a:ext cx="57340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上箭头 2"/>
          <p:cNvSpPr/>
          <p:nvPr/>
        </p:nvSpPr>
        <p:spPr>
          <a:xfrm>
            <a:off x="3838575" y="3582988"/>
            <a:ext cx="863600" cy="3508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Simple Properties of Net Flow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813" y="1066800"/>
            <a:ext cx="5943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8" y="1773238"/>
            <a:ext cx="26003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8" y="3429000"/>
            <a:ext cx="3962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9288" y="5165725"/>
            <a:ext cx="83153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53948" y="2542038"/>
            <a:ext cx="7200800" cy="496803"/>
          </a:xfrm>
          <a:prstGeom prst="rect">
            <a:avLst/>
          </a:prstGeom>
          <a:blipFill rotWithShape="1">
            <a:blip r:embed="rId6"/>
            <a:stretch>
              <a:fillRect l="-1270" t="-120988" b="-17777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56648" y="4149080"/>
            <a:ext cx="7200800" cy="496803"/>
          </a:xfrm>
          <a:prstGeom prst="rect">
            <a:avLst/>
          </a:prstGeom>
          <a:blipFill rotWithShape="1">
            <a:blip r:embed="rId7"/>
            <a:stretch>
              <a:fillRect l="-1355" t="-120988" b="-17777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54138" y="5876925"/>
            <a:ext cx="7200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(Proof).  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  <a:endParaRPr lang="zh-CN" altLang="en-US" sz="240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27657" name="Picture 1" descr="C:\Documents and Settings\Administrator\桌面\QQ截图20141106215354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16313" y="928688"/>
            <a:ext cx="305593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8" name="TextBox 10"/>
          <p:cNvSpPr txBox="1">
            <a:spLocks noChangeArrowheads="1"/>
          </p:cNvSpPr>
          <p:nvPr/>
        </p:nvSpPr>
        <p:spPr bwMode="auto">
          <a:xfrm>
            <a:off x="6572250" y="114300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大</a:t>
            </a:r>
            <a:r>
              <a:rPr lang="en-US" altLang="zh-CN"/>
              <a:t>X,Y</a:t>
            </a:r>
            <a:r>
              <a:rPr lang="zh-CN" altLang="en-US"/>
              <a:t>为节点集合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Simple Properties of Net Flow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1341438"/>
            <a:ext cx="4991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7488" y="2708275"/>
            <a:ext cx="12573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51138" y="3087688"/>
            <a:ext cx="2486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2500" y="3889375"/>
            <a:ext cx="3848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19475" y="4652963"/>
            <a:ext cx="4191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19475" y="5516563"/>
            <a:ext cx="1762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Box 8"/>
          <p:cNvSpPr txBox="1">
            <a:spLocks noChangeArrowheads="1"/>
          </p:cNvSpPr>
          <p:nvPr/>
        </p:nvSpPr>
        <p:spPr bwMode="auto">
          <a:xfrm>
            <a:off x="5357813" y="3500438"/>
            <a:ext cx="2571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({s},V</a:t>
            </a:r>
            <a:r>
              <a:rPr lang="en-US" altLang="zh-CN" dirty="0">
                <a:solidFill>
                  <a:srgbClr val="FF0000"/>
                </a:solidFill>
              </a:rPr>
              <a:t>)+</a:t>
            </a:r>
            <a:r>
              <a:rPr lang="en-US" altLang="zh-CN" dirty="0" smtClean="0">
                <a:solidFill>
                  <a:srgbClr val="FF0000"/>
                </a:solidFill>
              </a:rPr>
              <a:t>f(V-</a:t>
            </a:r>
            <a:r>
              <a:rPr lang="en-US" altLang="zh-CN" dirty="0" err="1" smtClean="0">
                <a:solidFill>
                  <a:srgbClr val="FF0000"/>
                </a:solidFill>
              </a:rPr>
              <a:t>s,V</a:t>
            </a:r>
            <a:r>
              <a:rPr lang="en-US" altLang="zh-CN" dirty="0" smtClean="0">
                <a:solidFill>
                  <a:srgbClr val="FF0000"/>
                </a:solidFill>
              </a:rPr>
              <a:t>)=</a:t>
            </a:r>
            <a:r>
              <a:rPr lang="en-US" altLang="zh-CN" dirty="0">
                <a:solidFill>
                  <a:srgbClr val="FF0000"/>
                </a:solidFill>
              </a:rPr>
              <a:t>f(V,V)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681" name="TextBox 9"/>
          <p:cNvSpPr txBox="1">
            <a:spLocks noChangeArrowheads="1"/>
          </p:cNvSpPr>
          <p:nvPr/>
        </p:nvSpPr>
        <p:spPr bwMode="auto">
          <a:xfrm>
            <a:off x="5429250" y="4273550"/>
            <a:ext cx="257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f(V,V)+f(V,V-s)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682" name="TextBox 10"/>
          <p:cNvSpPr txBox="1">
            <a:spLocks noChangeArrowheads="1"/>
          </p:cNvSpPr>
          <p:nvPr/>
        </p:nvSpPr>
        <p:spPr bwMode="auto">
          <a:xfrm>
            <a:off x="5429250" y="4987925"/>
            <a:ext cx="303053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=f(V-s-t, V-s-t)+f({</a:t>
            </a:r>
            <a:r>
              <a:rPr lang="en-US" altLang="zh-CN" dirty="0" err="1">
                <a:solidFill>
                  <a:srgbClr val="FF0000"/>
                </a:solidFill>
              </a:rPr>
              <a:t>s,t</a:t>
            </a:r>
            <a:r>
              <a:rPr lang="en-US" altLang="zh-CN" dirty="0">
                <a:solidFill>
                  <a:srgbClr val="FF0000"/>
                </a:solidFill>
              </a:rPr>
              <a:t>}, V-s-t)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=0+ f({</a:t>
            </a:r>
            <a:r>
              <a:rPr lang="en-US" altLang="zh-CN" dirty="0" err="1">
                <a:solidFill>
                  <a:srgbClr val="FF0000"/>
                </a:solidFill>
              </a:rPr>
              <a:t>s,t</a:t>
            </a:r>
            <a:r>
              <a:rPr lang="en-US" altLang="zh-CN" dirty="0">
                <a:solidFill>
                  <a:srgbClr val="FF0000"/>
                </a:solidFill>
              </a:rPr>
              <a:t>}, V-s-t)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= f({s}, V-s-t)+ 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en-US" altLang="zh-CN" smtClean="0">
                <a:solidFill>
                  <a:srgbClr val="FF0000"/>
                </a:solidFill>
              </a:rPr>
              <a:t>({t</a:t>
            </a:r>
            <a:r>
              <a:rPr lang="en-US" altLang="zh-CN" dirty="0">
                <a:solidFill>
                  <a:srgbClr val="FF0000"/>
                </a:solidFill>
              </a:rPr>
              <a:t>}, V-s-t)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=f({s}, V-s-t)</a:t>
            </a:r>
            <a:r>
              <a:rPr lang="zh-CN" altLang="en-US" dirty="0">
                <a:solidFill>
                  <a:srgbClr val="FF0000"/>
                </a:solidFill>
              </a:rPr>
              <a:t>起点净流出</a:t>
            </a:r>
            <a:r>
              <a:rPr lang="en-US" altLang="zh-CN" dirty="0">
                <a:solidFill>
                  <a:srgbClr val="FF0000"/>
                </a:solidFill>
              </a:rPr>
              <a:t>-f(V-s-t,{t})</a:t>
            </a:r>
            <a:r>
              <a:rPr lang="zh-CN" altLang="en-US" dirty="0">
                <a:solidFill>
                  <a:srgbClr val="FF0000"/>
                </a:solidFill>
              </a:rPr>
              <a:t>终点净收入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=0</a:t>
            </a:r>
          </a:p>
        </p:txBody>
      </p:sp>
      <p:sp>
        <p:nvSpPr>
          <p:cNvPr id="28683" name="TextBox 8"/>
          <p:cNvSpPr txBox="1">
            <a:spLocks noChangeArrowheads="1"/>
          </p:cNvSpPr>
          <p:nvPr/>
        </p:nvSpPr>
        <p:spPr bwMode="auto">
          <a:xfrm>
            <a:off x="4570413" y="3644900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Net Flow into Sink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196975"/>
            <a:ext cx="7145338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900" y="4365625"/>
            <a:ext cx="81343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Cut</a:t>
            </a:r>
            <a:endParaRPr lang="en-US" altLang="zh-CN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268413"/>
            <a:ext cx="860583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" y="2492375"/>
            <a:ext cx="832643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113" y="5229225"/>
            <a:ext cx="3810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8888" y="5800725"/>
            <a:ext cx="72485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3643313" y="5630863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</a:t>
            </a:r>
            <a:r>
              <a:rPr lang="zh-CN" altLang="en-US"/>
              <a:t>点</a:t>
            </a:r>
          </a:p>
        </p:txBody>
      </p:sp>
      <p:sp>
        <p:nvSpPr>
          <p:cNvPr id="30727" name="TextBox 7"/>
          <p:cNvSpPr txBox="1">
            <a:spLocks noChangeArrowheads="1"/>
          </p:cNvSpPr>
          <p:nvPr/>
        </p:nvSpPr>
        <p:spPr bwMode="auto">
          <a:xfrm>
            <a:off x="5286375" y="5643563"/>
            <a:ext cx="2714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第二个红点，净流恒定</a:t>
            </a:r>
            <a:r>
              <a:rPr lang="en-US" altLang="zh-CN"/>
              <a:t>0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Flow of A Cut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268413"/>
            <a:ext cx="860583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2608263"/>
            <a:ext cx="1828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48038" y="2670175"/>
            <a:ext cx="26955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3452813"/>
            <a:ext cx="7334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3" y="4149725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95800" y="4797425"/>
            <a:ext cx="3676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00563" y="5516563"/>
            <a:ext cx="15430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495800" y="6237288"/>
            <a:ext cx="1209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572264" y="528638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中间点流量只过路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Capacity of A Cut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125538"/>
            <a:ext cx="86058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263" y="2133600"/>
            <a:ext cx="8275637" cy="255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3213" y="5084763"/>
            <a:ext cx="59626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3" y="2076450"/>
            <a:ext cx="8351837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 smtClean="0"/>
              <a:t>Chapter 26:</a:t>
            </a:r>
            <a:br>
              <a:rPr lang="en-US" altLang="zh-CN" b="1" dirty="0" smtClean="0"/>
            </a:br>
            <a:r>
              <a:rPr lang="en-US" altLang="zh-CN" b="1" dirty="0" smtClean="0"/>
              <a:t> </a:t>
            </a:r>
            <a:br>
              <a:rPr lang="en-US" altLang="zh-CN" b="1" dirty="0" smtClean="0"/>
            </a:br>
            <a:r>
              <a:rPr lang="en-US" altLang="zh-CN" b="1" dirty="0"/>
              <a:t> </a:t>
            </a:r>
            <a:r>
              <a:rPr lang="en-US" altLang="zh-CN" b="1" dirty="0" smtClean="0"/>
              <a:t>      Maximum Flow</a:t>
            </a:r>
            <a:endParaRPr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Upper Bound on Flow Value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650" y="1169988"/>
            <a:ext cx="7659688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4438" y="1773238"/>
            <a:ext cx="46799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2924175"/>
            <a:ext cx="5553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05288" y="3644900"/>
            <a:ext cx="274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65613" y="4652963"/>
            <a:ext cx="25431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65613" y="5732463"/>
            <a:ext cx="1752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Residual Network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196975"/>
            <a:ext cx="7477125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7825" y="2805113"/>
            <a:ext cx="5848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0350" y="3671888"/>
            <a:ext cx="8240713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38288" y="5949950"/>
            <a:ext cx="55816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TextBox 6"/>
          <p:cNvSpPr txBox="1">
            <a:spLocks noChangeArrowheads="1"/>
          </p:cNvSpPr>
          <p:nvPr/>
        </p:nvSpPr>
        <p:spPr bwMode="auto">
          <a:xfrm>
            <a:off x="7286625" y="4000500"/>
            <a:ext cx="785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1-(-3)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823" name="TextBox 7"/>
          <p:cNvSpPr txBox="1">
            <a:spLocks noChangeArrowheads="1"/>
          </p:cNvSpPr>
          <p:nvPr/>
        </p:nvSpPr>
        <p:spPr bwMode="auto">
          <a:xfrm>
            <a:off x="7358063" y="5345113"/>
            <a:ext cx="785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5-(3)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Residual Network</a:t>
            </a:r>
          </a:p>
        </p:txBody>
      </p:sp>
      <p:pic>
        <p:nvPicPr>
          <p:cNvPr id="35842" name="Picture 2" descr="\psfig{figure=figures/f19-4.ps}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1571625"/>
            <a:ext cx="7183437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3708400" y="2420938"/>
            <a:ext cx="23764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>
                <a:solidFill>
                  <a:srgbClr val="FF0000"/>
                </a:solidFill>
              </a:rPr>
              <a:t>注意，正向的容量已经用完为</a:t>
            </a:r>
            <a:r>
              <a:rPr lang="en-US" altLang="zh-CN" sz="1400">
                <a:solidFill>
                  <a:srgbClr val="FF0000"/>
                </a:solidFill>
              </a:rPr>
              <a:t>0</a:t>
            </a:r>
            <a:r>
              <a:rPr lang="zh-CN" altLang="en-US" sz="1400">
                <a:solidFill>
                  <a:srgbClr val="FF0000"/>
                </a:solidFill>
              </a:rPr>
              <a:t>未标出，算反向</a:t>
            </a:r>
            <a:r>
              <a:rPr lang="en-US" altLang="zh-CN" sz="1400">
                <a:solidFill>
                  <a:srgbClr val="FF0000"/>
                </a:solidFill>
              </a:rPr>
              <a:t>0- (-4)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7740650" y="1844675"/>
            <a:ext cx="11890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>
                <a:solidFill>
                  <a:srgbClr val="FF0000"/>
                </a:solidFill>
              </a:rPr>
              <a:t>正向的容量剩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标出，算反向</a:t>
            </a:r>
            <a:r>
              <a:rPr lang="en-US" altLang="zh-CN" sz="1400">
                <a:solidFill>
                  <a:srgbClr val="FF0000"/>
                </a:solidFill>
              </a:rPr>
              <a:t>0-(-4)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Residual Network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412875"/>
            <a:ext cx="40862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椭圆 1"/>
          <p:cNvSpPr/>
          <p:nvPr/>
        </p:nvSpPr>
        <p:spPr>
          <a:xfrm>
            <a:off x="611188" y="4235450"/>
            <a:ext cx="612775" cy="611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892425" y="4233863"/>
            <a:ext cx="612775" cy="612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肘形连接符 3"/>
          <p:cNvCxnSpPr>
            <a:stCxn id="2" idx="6"/>
            <a:endCxn id="9" idx="2"/>
          </p:cNvCxnSpPr>
          <p:nvPr/>
        </p:nvCxnSpPr>
        <p:spPr>
          <a:xfrm flipV="1">
            <a:off x="1223963" y="4540250"/>
            <a:ext cx="1668462" cy="0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0" name="TextBox 5"/>
          <p:cNvSpPr txBox="1">
            <a:spLocks noChangeArrowheads="1"/>
          </p:cNvSpPr>
          <p:nvPr/>
        </p:nvSpPr>
        <p:spPr bwMode="auto">
          <a:xfrm>
            <a:off x="1223963" y="3898900"/>
            <a:ext cx="1746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f(u,v) &gt; 0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71" name="TextBox 13"/>
          <p:cNvSpPr txBox="1">
            <a:spLocks noChangeArrowheads="1"/>
          </p:cNvSpPr>
          <p:nvPr/>
        </p:nvSpPr>
        <p:spPr bwMode="auto">
          <a:xfrm>
            <a:off x="1490663" y="4606925"/>
            <a:ext cx="1135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c(u,v)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070475" y="4127500"/>
            <a:ext cx="612775" cy="612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627938" y="4094163"/>
            <a:ext cx="611187" cy="611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曲线连接符 28"/>
          <p:cNvCxnSpPr>
            <a:stCxn id="15" idx="0"/>
            <a:endCxn id="16" idx="1"/>
          </p:cNvCxnSpPr>
          <p:nvPr/>
        </p:nvCxnSpPr>
        <p:spPr>
          <a:xfrm rot="16200000" flipH="1">
            <a:off x="6519069" y="2985294"/>
            <a:ext cx="55563" cy="2339975"/>
          </a:xfrm>
          <a:prstGeom prst="curvedConnector3">
            <a:avLst>
              <a:gd name="adj1" fmla="val -1116171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6" idx="3"/>
            <a:endCxn id="15" idx="4"/>
          </p:cNvCxnSpPr>
          <p:nvPr/>
        </p:nvCxnSpPr>
        <p:spPr>
          <a:xfrm rot="5400000">
            <a:off x="6484938" y="3508375"/>
            <a:ext cx="123825" cy="2339975"/>
          </a:xfrm>
          <a:prstGeom prst="curvedConnector3">
            <a:avLst>
              <a:gd name="adj1" fmla="val 552696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15119" y="3068960"/>
            <a:ext cx="3173305" cy="491288"/>
          </a:xfrm>
          <a:prstGeom prst="rect">
            <a:avLst/>
          </a:prstGeom>
          <a:blipFill rotWithShape="1">
            <a:blip r:embed="rId3"/>
            <a:stretch>
              <a:fillRect t="-9877" r="-2111" b="-2098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48" name="TextBox 4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14058" y="5486603"/>
            <a:ext cx="2119363" cy="491288"/>
          </a:xfrm>
          <a:prstGeom prst="rect">
            <a:avLst/>
          </a:prstGeom>
          <a:blipFill rotWithShape="1">
            <a:blip r:embed="rId4"/>
            <a:stretch>
              <a:fillRect t="-9877" r="-3746" b="-2098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42" name="右箭头 41"/>
          <p:cNvSpPr/>
          <p:nvPr/>
        </p:nvSpPr>
        <p:spPr>
          <a:xfrm>
            <a:off x="3995738" y="3905250"/>
            <a:ext cx="765175" cy="1198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879" name="TextBox 16"/>
          <p:cNvSpPr txBox="1">
            <a:spLocks noChangeArrowheads="1"/>
          </p:cNvSpPr>
          <p:nvPr/>
        </p:nvSpPr>
        <p:spPr bwMode="auto">
          <a:xfrm>
            <a:off x="5572125" y="5862638"/>
            <a:ext cx="25003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假设余数网络的两条边都满载，则实际净流量最多</a:t>
            </a:r>
            <a:r>
              <a:rPr lang="en-US" altLang="zh-CN">
                <a:solidFill>
                  <a:srgbClr val="FF0000"/>
                </a:solidFill>
              </a:rPr>
              <a:t>f(u,v)-(c(u,v)-f(u,v))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2663" y="3068638"/>
            <a:ext cx="5226050" cy="142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Residual Network</a:t>
            </a:r>
          </a:p>
        </p:txBody>
      </p:sp>
      <p:sp>
        <p:nvSpPr>
          <p:cNvPr id="2" name="椭圆 1"/>
          <p:cNvSpPr/>
          <p:nvPr/>
        </p:nvSpPr>
        <p:spPr>
          <a:xfrm>
            <a:off x="611188" y="1557338"/>
            <a:ext cx="612775" cy="611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892425" y="1557338"/>
            <a:ext cx="612775" cy="611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肘形连接符 3"/>
          <p:cNvCxnSpPr>
            <a:stCxn id="2" idx="6"/>
            <a:endCxn id="9" idx="2"/>
          </p:cNvCxnSpPr>
          <p:nvPr/>
        </p:nvCxnSpPr>
        <p:spPr>
          <a:xfrm flipV="1">
            <a:off x="1223963" y="1862138"/>
            <a:ext cx="1668462" cy="1587"/>
          </a:xfrm>
          <a:prstGeom prst="bentConnector3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4" name="TextBox 5"/>
          <p:cNvSpPr txBox="1">
            <a:spLocks noChangeArrowheads="1"/>
          </p:cNvSpPr>
          <p:nvPr/>
        </p:nvSpPr>
        <p:spPr bwMode="auto">
          <a:xfrm>
            <a:off x="1223963" y="1220788"/>
            <a:ext cx="1746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f(u,v) &gt; 0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5" name="TextBox 13"/>
          <p:cNvSpPr txBox="1">
            <a:spLocks noChangeArrowheads="1"/>
          </p:cNvSpPr>
          <p:nvPr/>
        </p:nvSpPr>
        <p:spPr bwMode="auto">
          <a:xfrm>
            <a:off x="1490663" y="1928813"/>
            <a:ext cx="1135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c(u,v)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7863" y="4706938"/>
            <a:ext cx="612775" cy="612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235325" y="4673600"/>
            <a:ext cx="611188" cy="611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曲线连接符 28"/>
          <p:cNvCxnSpPr>
            <a:stCxn id="15" idx="0"/>
            <a:endCxn id="16" idx="1"/>
          </p:cNvCxnSpPr>
          <p:nvPr/>
        </p:nvCxnSpPr>
        <p:spPr>
          <a:xfrm rot="16200000" flipH="1">
            <a:off x="2126457" y="3564731"/>
            <a:ext cx="55562" cy="2339975"/>
          </a:xfrm>
          <a:prstGeom prst="curvedConnector3">
            <a:avLst>
              <a:gd name="adj1" fmla="val -1116171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6" idx="3"/>
            <a:endCxn id="15" idx="4"/>
          </p:cNvCxnSpPr>
          <p:nvPr/>
        </p:nvCxnSpPr>
        <p:spPr>
          <a:xfrm rot="5400000">
            <a:off x="2092325" y="4087813"/>
            <a:ext cx="123825" cy="2339975"/>
          </a:xfrm>
          <a:prstGeom prst="curvedConnector3">
            <a:avLst>
              <a:gd name="adj1" fmla="val 552696"/>
            </a:avLst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1624" y="3591418"/>
            <a:ext cx="3173305" cy="491288"/>
          </a:xfrm>
          <a:prstGeom prst="rect">
            <a:avLst/>
          </a:prstGeom>
          <a:blipFill rotWithShape="1">
            <a:blip r:embed="rId3"/>
            <a:stretch>
              <a:fillRect t="-9877" r="-2111" b="-2098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48" name="TextBox 4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9964" y="5884056"/>
            <a:ext cx="2119363" cy="491288"/>
          </a:xfrm>
          <a:prstGeom prst="rect">
            <a:avLst/>
          </a:prstGeom>
          <a:blipFill rotWithShape="1">
            <a:blip r:embed="rId4"/>
            <a:stretch>
              <a:fillRect t="-9877" r="-3736" b="-2098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42" name="右箭头 41"/>
          <p:cNvSpPr/>
          <p:nvPr/>
        </p:nvSpPr>
        <p:spPr>
          <a:xfrm rot="5400000">
            <a:off x="1666081" y="2469357"/>
            <a:ext cx="765175" cy="1198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7903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5386388"/>
            <a:ext cx="4711700" cy="137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箭头连接符 4"/>
          <p:cNvCxnSpPr/>
          <p:nvPr/>
        </p:nvCxnSpPr>
        <p:spPr>
          <a:xfrm flipH="1">
            <a:off x="3005138" y="3590925"/>
            <a:ext cx="1350962" cy="701675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698750" y="5876925"/>
            <a:ext cx="1657350" cy="0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16" y="5429264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反响边回流表示原正向边超过负荷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Residual Network Example</a:t>
            </a:r>
          </a:p>
        </p:txBody>
      </p:sp>
      <p:pic>
        <p:nvPicPr>
          <p:cNvPr id="38914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57338"/>
            <a:ext cx="8948738" cy="18399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8915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4149725"/>
            <a:ext cx="7927975" cy="2009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8916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581525"/>
            <a:ext cx="922338" cy="936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Short Test in Class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280400" cy="504031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Give the residual network of the next graph</a:t>
            </a:r>
            <a:endParaRPr altLang="en-US" dirty="0"/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1763713" y="3529013"/>
            <a:ext cx="555625" cy="62388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6076950" y="3540125"/>
            <a:ext cx="555625" cy="6223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4792663" y="2644775"/>
            <a:ext cx="555625" cy="62388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4784725" y="4425950"/>
            <a:ext cx="557213" cy="6223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3060700" y="4435475"/>
            <a:ext cx="555625" cy="62388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3052763" y="2657475"/>
            <a:ext cx="557212" cy="62388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V="1">
            <a:off x="2236788" y="3097213"/>
            <a:ext cx="817562" cy="525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2205038" y="4076700"/>
            <a:ext cx="868362" cy="601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3217863" y="3267075"/>
            <a:ext cx="0" cy="1204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V="1">
            <a:off x="3398838" y="3303588"/>
            <a:ext cx="0" cy="1128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3595688" y="2963863"/>
            <a:ext cx="1211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H="1">
            <a:off x="3578225" y="3171825"/>
            <a:ext cx="1293813" cy="139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V="1">
            <a:off x="5068888" y="3284538"/>
            <a:ext cx="0" cy="1147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3613150" y="4752975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5314950" y="3021013"/>
            <a:ext cx="817563" cy="641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V="1">
            <a:off x="5314950" y="4056063"/>
            <a:ext cx="817563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2020888" y="290671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2182813" y="44116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8/13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2641600" y="36798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3348038" y="357346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1/4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3819525" y="249237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3851275" y="4751388"/>
            <a:ext cx="7635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11/14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4210050" y="3754438"/>
            <a:ext cx="506413" cy="395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4/9</a:t>
            </a:r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5046663" y="362108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7/7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5602288" y="296068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15/20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5618163" y="4318000"/>
            <a:ext cx="508000" cy="395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Exercises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280400" cy="504031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dirty="0" smtClean="0"/>
              <a:t>26.1</a:t>
            </a:r>
            <a:r>
              <a:rPr lang="en-US" altLang="zh-CN" dirty="0" smtClean="0"/>
              <a:t>-1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dirty="0" smtClean="0"/>
              <a:t>26.1</a:t>
            </a:r>
            <a:r>
              <a:rPr lang="en-US" altLang="zh-CN" dirty="0" smtClean="0"/>
              <a:t>-3</a:t>
            </a:r>
            <a:endParaRPr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Augmenting Path</a:t>
            </a:r>
          </a:p>
        </p:txBody>
      </p:sp>
      <p:sp>
        <p:nvSpPr>
          <p:cNvPr id="41986" name="Rectangle 6"/>
          <p:cNvSpPr>
            <a:spLocks noChangeArrowheads="1"/>
          </p:cNvSpPr>
          <p:nvPr/>
        </p:nvSpPr>
        <p:spPr bwMode="auto">
          <a:xfrm>
            <a:off x="250825" y="1196975"/>
            <a:ext cx="84248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An </a:t>
            </a:r>
            <a:r>
              <a:rPr lang="en-US" altLang="zh-CN" sz="2800" b="1" i="1">
                <a:solidFill>
                  <a:srgbClr val="FF0000"/>
                </a:solidFill>
              </a:rPr>
              <a:t>augmenting path</a:t>
            </a:r>
            <a:r>
              <a:rPr lang="en-US" altLang="zh-CN" sz="2800" b="1" i="1"/>
              <a:t> </a:t>
            </a:r>
            <a:r>
              <a:rPr lang="en-US" altLang="zh-CN" sz="2800" i="1">
                <a:solidFill>
                  <a:srgbClr val="009999"/>
                </a:solidFill>
              </a:rPr>
              <a:t>p</a:t>
            </a:r>
            <a:r>
              <a:rPr lang="en-US" altLang="zh-CN" sz="2800"/>
              <a:t> is a </a:t>
            </a:r>
            <a:r>
              <a:rPr lang="en-US" altLang="zh-CN" sz="2800">
                <a:solidFill>
                  <a:srgbClr val="0000FF"/>
                </a:solidFill>
              </a:rPr>
              <a:t>simple path</a:t>
            </a:r>
            <a:r>
              <a:rPr lang="en-US" altLang="zh-CN" sz="2800"/>
              <a:t> from </a:t>
            </a:r>
            <a:r>
              <a:rPr lang="en-US" altLang="zh-CN" sz="2800">
                <a:solidFill>
                  <a:srgbClr val="009999"/>
                </a:solidFill>
              </a:rPr>
              <a:t>s</a:t>
            </a:r>
            <a:r>
              <a:rPr lang="en-US" altLang="zh-CN" sz="2800"/>
              <a:t> to </a:t>
            </a:r>
            <a:r>
              <a:rPr lang="en-US" altLang="zh-CN" sz="2800">
                <a:solidFill>
                  <a:srgbClr val="009999"/>
                </a:solidFill>
              </a:rPr>
              <a:t>t</a:t>
            </a:r>
            <a:r>
              <a:rPr lang="en-US" altLang="zh-CN" sz="2800"/>
              <a:t> in the </a:t>
            </a:r>
            <a:r>
              <a:rPr lang="en-US" altLang="zh-CN" sz="2800">
                <a:solidFill>
                  <a:srgbClr val="0000FF"/>
                </a:solidFill>
              </a:rPr>
              <a:t>residual network </a:t>
            </a:r>
            <a:r>
              <a:rPr lang="en-US" altLang="zh-CN" sz="2800" i="1">
                <a:solidFill>
                  <a:srgbClr val="009999"/>
                </a:solidFill>
              </a:rPr>
              <a:t>G</a:t>
            </a:r>
            <a:r>
              <a:rPr lang="en-US" altLang="zh-CN" sz="2000" i="1">
                <a:solidFill>
                  <a:srgbClr val="009999"/>
                </a:solidFill>
              </a:rPr>
              <a:t>f</a:t>
            </a:r>
            <a:r>
              <a:rPr lang="en-US" altLang="zh-CN" sz="2800" i="1">
                <a:solidFill>
                  <a:srgbClr val="009999"/>
                </a:solidFill>
              </a:rPr>
              <a:t> </a:t>
            </a:r>
            <a:r>
              <a:rPr lang="en-US" altLang="zh-CN" sz="2800"/>
              <a:t> of a flow network </a:t>
            </a:r>
            <a:r>
              <a:rPr lang="en-US" altLang="zh-CN" sz="2800" i="1">
                <a:solidFill>
                  <a:srgbClr val="009999"/>
                </a:solidFill>
              </a:rPr>
              <a:t>G</a:t>
            </a:r>
            <a:r>
              <a:rPr lang="en-US" altLang="zh-CN" sz="2800">
                <a:solidFill>
                  <a:srgbClr val="009999"/>
                </a:solidFill>
              </a:rPr>
              <a:t>.</a:t>
            </a:r>
            <a:endParaRPr lang="zh-CN" altLang="en-US" sz="2800">
              <a:solidFill>
                <a:srgbClr val="009999"/>
              </a:solidFill>
            </a:endParaRPr>
          </a:p>
        </p:txBody>
      </p:sp>
      <p:sp>
        <p:nvSpPr>
          <p:cNvPr id="41987" name="Rectangle 7"/>
          <p:cNvSpPr>
            <a:spLocks noChangeArrowheads="1"/>
          </p:cNvSpPr>
          <p:nvPr/>
        </p:nvSpPr>
        <p:spPr bwMode="auto">
          <a:xfrm>
            <a:off x="971550" y="2349500"/>
            <a:ext cx="3767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residual capacity</a:t>
            </a:r>
            <a:r>
              <a:rPr lang="en-US" altLang="zh-CN" sz="2800" b="1" i="1"/>
              <a:t> </a:t>
            </a:r>
            <a:r>
              <a:rPr lang="en-US" altLang="zh-CN" sz="2800"/>
              <a:t>of </a:t>
            </a:r>
            <a:r>
              <a:rPr lang="en-US" altLang="zh-CN" sz="2800" i="1">
                <a:solidFill>
                  <a:srgbClr val="009999"/>
                </a:solidFill>
              </a:rPr>
              <a:t>p</a:t>
            </a:r>
            <a:endParaRPr lang="zh-CN" altLang="en-US" sz="2800" i="1">
              <a:solidFill>
                <a:srgbClr val="009999"/>
              </a:solidFill>
            </a:endParaRPr>
          </a:p>
        </p:txBody>
      </p:sp>
      <p:pic>
        <p:nvPicPr>
          <p:cNvPr id="4198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2997200"/>
            <a:ext cx="5616575" cy="1003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1989" name="Rectangle 10"/>
          <p:cNvSpPr>
            <a:spLocks noChangeArrowheads="1"/>
          </p:cNvSpPr>
          <p:nvPr/>
        </p:nvSpPr>
        <p:spPr bwMode="auto">
          <a:xfrm>
            <a:off x="1187450" y="4724400"/>
            <a:ext cx="69119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the maximum flow </a:t>
            </a:r>
            <a:r>
              <a:rPr lang="en-US" altLang="zh-CN" sz="2800">
                <a:solidFill>
                  <a:srgbClr val="009999"/>
                </a:solidFill>
              </a:rPr>
              <a:t>| </a:t>
            </a:r>
            <a:r>
              <a:rPr lang="en-US" altLang="zh-CN" sz="2800" i="1">
                <a:solidFill>
                  <a:srgbClr val="009999"/>
                </a:solidFill>
              </a:rPr>
              <a:t>f </a:t>
            </a:r>
            <a:r>
              <a:rPr lang="en-US" altLang="zh-CN" sz="2800">
                <a:solidFill>
                  <a:srgbClr val="009999"/>
                </a:solidFill>
              </a:rPr>
              <a:t>|</a:t>
            </a:r>
            <a:r>
              <a:rPr lang="en-US" altLang="zh-CN" sz="2800"/>
              <a:t> can increased by increasing the flow on each edge in </a:t>
            </a:r>
            <a:r>
              <a:rPr lang="en-US" altLang="zh-CN" sz="2800" i="1">
                <a:solidFill>
                  <a:srgbClr val="009999"/>
                </a:solidFill>
              </a:rPr>
              <a:t>p</a:t>
            </a:r>
            <a:endParaRPr lang="zh-CN" altLang="en-US" sz="2800" i="1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Augmenting Path Example</a:t>
            </a:r>
          </a:p>
        </p:txBody>
      </p:sp>
      <p:sp>
        <p:nvSpPr>
          <p:cNvPr id="43010" name="Oval 3"/>
          <p:cNvSpPr>
            <a:spLocks noChangeArrowheads="1"/>
          </p:cNvSpPr>
          <p:nvPr/>
        </p:nvSpPr>
        <p:spPr bwMode="auto">
          <a:xfrm>
            <a:off x="34925" y="18478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43011" name="Oval 4"/>
          <p:cNvSpPr>
            <a:spLocks noChangeArrowheads="1"/>
          </p:cNvSpPr>
          <p:nvPr/>
        </p:nvSpPr>
        <p:spPr bwMode="auto">
          <a:xfrm>
            <a:off x="3836988" y="185578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43012" name="Oval 5"/>
          <p:cNvSpPr>
            <a:spLocks noChangeArrowheads="1"/>
          </p:cNvSpPr>
          <p:nvPr/>
        </p:nvSpPr>
        <p:spPr bwMode="auto">
          <a:xfrm>
            <a:off x="2705100" y="116998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3" name="Oval 6"/>
          <p:cNvSpPr>
            <a:spLocks noChangeArrowheads="1"/>
          </p:cNvSpPr>
          <p:nvPr/>
        </p:nvSpPr>
        <p:spPr bwMode="auto">
          <a:xfrm>
            <a:off x="2698750" y="253523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4" name="Oval 7"/>
          <p:cNvSpPr>
            <a:spLocks noChangeArrowheads="1"/>
          </p:cNvSpPr>
          <p:nvPr/>
        </p:nvSpPr>
        <p:spPr bwMode="auto">
          <a:xfrm>
            <a:off x="1177925" y="25431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5" name="Oval 8"/>
          <p:cNvSpPr>
            <a:spLocks noChangeArrowheads="1"/>
          </p:cNvSpPr>
          <p:nvPr/>
        </p:nvSpPr>
        <p:spPr bwMode="auto">
          <a:xfrm>
            <a:off x="1171575" y="11795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6" name="Line 9"/>
          <p:cNvSpPr>
            <a:spLocks noChangeShapeType="1"/>
          </p:cNvSpPr>
          <p:nvPr/>
        </p:nvSpPr>
        <p:spPr bwMode="auto">
          <a:xfrm flipV="1">
            <a:off x="452438" y="1516063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Line 10"/>
          <p:cNvSpPr>
            <a:spLocks noChangeShapeType="1"/>
          </p:cNvSpPr>
          <p:nvPr/>
        </p:nvSpPr>
        <p:spPr bwMode="auto">
          <a:xfrm>
            <a:off x="423863" y="2266950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>
            <a:off x="1317625" y="1646238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Line 12"/>
          <p:cNvSpPr>
            <a:spLocks noChangeShapeType="1"/>
          </p:cNvSpPr>
          <p:nvPr/>
        </p:nvSpPr>
        <p:spPr bwMode="auto">
          <a:xfrm flipV="1">
            <a:off x="1476375" y="167481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Line 13"/>
          <p:cNvSpPr>
            <a:spLocks noChangeShapeType="1"/>
          </p:cNvSpPr>
          <p:nvPr/>
        </p:nvSpPr>
        <p:spPr bwMode="auto">
          <a:xfrm>
            <a:off x="1649413" y="1414463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1" name="Line 14"/>
          <p:cNvSpPr>
            <a:spLocks noChangeShapeType="1"/>
          </p:cNvSpPr>
          <p:nvPr/>
        </p:nvSpPr>
        <p:spPr bwMode="auto">
          <a:xfrm flipH="1">
            <a:off x="1635125" y="1573213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2" name="Line 15"/>
          <p:cNvSpPr>
            <a:spLocks noChangeShapeType="1"/>
          </p:cNvSpPr>
          <p:nvPr/>
        </p:nvSpPr>
        <p:spPr bwMode="auto">
          <a:xfrm flipV="1">
            <a:off x="2949575" y="166052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3" name="Line 16"/>
          <p:cNvSpPr>
            <a:spLocks noChangeShapeType="1"/>
          </p:cNvSpPr>
          <p:nvPr/>
        </p:nvSpPr>
        <p:spPr bwMode="auto">
          <a:xfrm>
            <a:off x="1665288" y="278606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4" name="Line 17"/>
          <p:cNvSpPr>
            <a:spLocks noChangeShapeType="1"/>
          </p:cNvSpPr>
          <p:nvPr/>
        </p:nvSpPr>
        <p:spPr bwMode="auto">
          <a:xfrm>
            <a:off x="3165475" y="1457325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5" name="Line 18"/>
          <p:cNvSpPr>
            <a:spLocks noChangeShapeType="1"/>
          </p:cNvSpPr>
          <p:nvPr/>
        </p:nvSpPr>
        <p:spPr bwMode="auto">
          <a:xfrm flipV="1">
            <a:off x="3165475" y="2251075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6" name="Text Box 19"/>
          <p:cNvSpPr txBox="1">
            <a:spLocks noChangeArrowheads="1"/>
          </p:cNvSpPr>
          <p:nvPr/>
        </p:nvSpPr>
        <p:spPr bwMode="auto">
          <a:xfrm>
            <a:off x="261938" y="137001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7" name="Text Box 20"/>
          <p:cNvSpPr txBox="1">
            <a:spLocks noChangeArrowheads="1"/>
          </p:cNvSpPr>
          <p:nvPr/>
        </p:nvSpPr>
        <p:spPr bwMode="auto">
          <a:xfrm>
            <a:off x="404813" y="25241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8/13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8" name="Text Box 21"/>
          <p:cNvSpPr txBox="1">
            <a:spLocks noChangeArrowheads="1"/>
          </p:cNvSpPr>
          <p:nvPr/>
        </p:nvSpPr>
        <p:spPr bwMode="auto">
          <a:xfrm>
            <a:off x="755650" y="191770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9" name="Text Box 22"/>
          <p:cNvSpPr txBox="1">
            <a:spLocks noChangeArrowheads="1"/>
          </p:cNvSpPr>
          <p:nvPr/>
        </p:nvSpPr>
        <p:spPr bwMode="auto">
          <a:xfrm>
            <a:off x="1457325" y="190341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1/4</a:t>
            </a:r>
          </a:p>
        </p:txBody>
      </p:sp>
      <p:sp>
        <p:nvSpPr>
          <p:cNvPr id="43030" name="Text Box 23"/>
          <p:cNvSpPr txBox="1">
            <a:spLocks noChangeArrowheads="1"/>
          </p:cNvSpPr>
          <p:nvPr/>
        </p:nvSpPr>
        <p:spPr bwMode="auto">
          <a:xfrm>
            <a:off x="1847850" y="105251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43031" name="Text Box 24"/>
          <p:cNvSpPr txBox="1">
            <a:spLocks noChangeArrowheads="1"/>
          </p:cNvSpPr>
          <p:nvPr/>
        </p:nvSpPr>
        <p:spPr bwMode="auto">
          <a:xfrm>
            <a:off x="1874838" y="278447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11/14</a:t>
            </a:r>
          </a:p>
        </p:txBody>
      </p:sp>
      <p:sp>
        <p:nvSpPr>
          <p:cNvPr id="43032" name="Text Box 25"/>
          <p:cNvSpPr txBox="1">
            <a:spLocks noChangeArrowheads="1"/>
          </p:cNvSpPr>
          <p:nvPr/>
        </p:nvSpPr>
        <p:spPr bwMode="auto">
          <a:xfrm>
            <a:off x="2135188" y="201930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4/9</a:t>
            </a:r>
          </a:p>
        </p:txBody>
      </p:sp>
      <p:sp>
        <p:nvSpPr>
          <p:cNvPr id="43033" name="Text Box 26"/>
          <p:cNvSpPr txBox="1">
            <a:spLocks noChangeArrowheads="1"/>
          </p:cNvSpPr>
          <p:nvPr/>
        </p:nvSpPr>
        <p:spPr bwMode="auto">
          <a:xfrm>
            <a:off x="2928938" y="191770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7/7</a:t>
            </a:r>
          </a:p>
        </p:txBody>
      </p:sp>
      <p:sp>
        <p:nvSpPr>
          <p:cNvPr id="43034" name="Text Box 27"/>
          <p:cNvSpPr txBox="1">
            <a:spLocks noChangeArrowheads="1"/>
          </p:cNvSpPr>
          <p:nvPr/>
        </p:nvSpPr>
        <p:spPr bwMode="auto">
          <a:xfrm>
            <a:off x="3419475" y="129698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15/20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35" name="Text Box 28"/>
          <p:cNvSpPr txBox="1">
            <a:spLocks noChangeArrowheads="1"/>
          </p:cNvSpPr>
          <p:nvPr/>
        </p:nvSpPr>
        <p:spPr bwMode="auto">
          <a:xfrm>
            <a:off x="3433763" y="245268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grpSp>
        <p:nvGrpSpPr>
          <p:cNvPr id="64612" name="Group 100"/>
          <p:cNvGrpSpPr>
            <a:grpSpLocks/>
          </p:cNvGrpSpPr>
          <p:nvPr/>
        </p:nvGrpSpPr>
        <p:grpSpPr bwMode="auto">
          <a:xfrm>
            <a:off x="4643438" y="2492375"/>
            <a:ext cx="4292600" cy="2182813"/>
            <a:chOff x="2953" y="1556"/>
            <a:chExt cx="2704" cy="1375"/>
          </a:xfrm>
        </p:grpSpPr>
        <p:sp>
          <p:nvSpPr>
            <p:cNvPr id="43069" name="Oval 55"/>
            <p:cNvSpPr>
              <a:spLocks noChangeArrowheads="1"/>
            </p:cNvSpPr>
            <p:nvPr/>
          </p:nvSpPr>
          <p:spPr bwMode="auto">
            <a:xfrm>
              <a:off x="2953" y="2057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43070" name="Oval 56"/>
            <p:cNvSpPr>
              <a:spLocks noChangeArrowheads="1"/>
            </p:cNvSpPr>
            <p:nvPr/>
          </p:nvSpPr>
          <p:spPr bwMode="auto">
            <a:xfrm>
              <a:off x="5348" y="2062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3071" name="Oval 57"/>
            <p:cNvSpPr>
              <a:spLocks noChangeArrowheads="1"/>
            </p:cNvSpPr>
            <p:nvPr/>
          </p:nvSpPr>
          <p:spPr bwMode="auto">
            <a:xfrm>
              <a:off x="4635" y="1630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72" name="Oval 58"/>
            <p:cNvSpPr>
              <a:spLocks noChangeArrowheads="1"/>
            </p:cNvSpPr>
            <p:nvPr/>
          </p:nvSpPr>
          <p:spPr bwMode="auto">
            <a:xfrm>
              <a:off x="4631" y="2490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73" name="Oval 59"/>
            <p:cNvSpPr>
              <a:spLocks noChangeArrowheads="1"/>
            </p:cNvSpPr>
            <p:nvPr/>
          </p:nvSpPr>
          <p:spPr bwMode="auto">
            <a:xfrm>
              <a:off x="3673" y="2495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74" name="Oval 60"/>
            <p:cNvSpPr>
              <a:spLocks noChangeArrowheads="1"/>
            </p:cNvSpPr>
            <p:nvPr/>
          </p:nvSpPr>
          <p:spPr bwMode="auto">
            <a:xfrm>
              <a:off x="3669" y="1636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75" name="Line 63"/>
            <p:cNvSpPr>
              <a:spLocks noChangeShapeType="1"/>
            </p:cNvSpPr>
            <p:nvPr/>
          </p:nvSpPr>
          <p:spPr bwMode="auto">
            <a:xfrm>
              <a:off x="3761" y="1930"/>
              <a:ext cx="0" cy="5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6" name="Line 64"/>
            <p:cNvSpPr>
              <a:spLocks noChangeShapeType="1"/>
            </p:cNvSpPr>
            <p:nvPr/>
          </p:nvSpPr>
          <p:spPr bwMode="auto">
            <a:xfrm flipV="1">
              <a:off x="3861" y="1948"/>
              <a:ext cx="0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7" name="Line 65"/>
            <p:cNvSpPr>
              <a:spLocks noChangeShapeType="1"/>
            </p:cNvSpPr>
            <p:nvPr/>
          </p:nvSpPr>
          <p:spPr bwMode="auto">
            <a:xfrm>
              <a:off x="3970" y="1784"/>
              <a:ext cx="6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8" name="Line 66"/>
            <p:cNvSpPr>
              <a:spLocks noChangeShapeType="1"/>
            </p:cNvSpPr>
            <p:nvPr/>
          </p:nvSpPr>
          <p:spPr bwMode="auto">
            <a:xfrm flipH="1">
              <a:off x="3961" y="1884"/>
              <a:ext cx="718" cy="6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9" name="Line 67"/>
            <p:cNvSpPr>
              <a:spLocks noChangeShapeType="1"/>
            </p:cNvSpPr>
            <p:nvPr/>
          </p:nvSpPr>
          <p:spPr bwMode="auto">
            <a:xfrm flipV="1">
              <a:off x="4779" y="1930"/>
              <a:ext cx="0" cy="5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0" name="Line 68"/>
            <p:cNvSpPr>
              <a:spLocks noChangeShapeType="1"/>
            </p:cNvSpPr>
            <p:nvPr/>
          </p:nvSpPr>
          <p:spPr bwMode="auto">
            <a:xfrm>
              <a:off x="3980" y="2594"/>
              <a:ext cx="6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1" name="Line 69"/>
            <p:cNvSpPr>
              <a:spLocks noChangeShapeType="1"/>
            </p:cNvSpPr>
            <p:nvPr/>
          </p:nvSpPr>
          <p:spPr bwMode="auto">
            <a:xfrm>
              <a:off x="4967" y="1797"/>
              <a:ext cx="454" cy="3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2" name="Line 70"/>
            <p:cNvSpPr>
              <a:spLocks noChangeShapeType="1"/>
            </p:cNvSpPr>
            <p:nvPr/>
          </p:nvSpPr>
          <p:spPr bwMode="auto">
            <a:xfrm flipV="1">
              <a:off x="4925" y="2311"/>
              <a:ext cx="454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3" name="Text Box 73"/>
            <p:cNvSpPr txBox="1">
              <a:spLocks noChangeArrowheads="1"/>
            </p:cNvSpPr>
            <p:nvPr/>
          </p:nvSpPr>
          <p:spPr bwMode="auto">
            <a:xfrm>
              <a:off x="3540" y="2101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84" name="Text Box 74"/>
            <p:cNvSpPr txBox="1">
              <a:spLocks noChangeArrowheads="1"/>
            </p:cNvSpPr>
            <p:nvPr/>
          </p:nvSpPr>
          <p:spPr bwMode="auto">
            <a:xfrm>
              <a:off x="3840" y="211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085" name="Text Box 75"/>
            <p:cNvSpPr txBox="1">
              <a:spLocks noChangeArrowheads="1"/>
            </p:cNvSpPr>
            <p:nvPr/>
          </p:nvSpPr>
          <p:spPr bwMode="auto">
            <a:xfrm>
              <a:off x="4167" y="1556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43086" name="Text Box 77"/>
            <p:cNvSpPr txBox="1">
              <a:spLocks noChangeArrowheads="1"/>
            </p:cNvSpPr>
            <p:nvPr/>
          </p:nvSpPr>
          <p:spPr bwMode="auto">
            <a:xfrm>
              <a:off x="4276" y="216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3087" name="Text Box 80"/>
            <p:cNvSpPr txBox="1">
              <a:spLocks noChangeArrowheads="1"/>
            </p:cNvSpPr>
            <p:nvPr/>
          </p:nvSpPr>
          <p:spPr bwMode="auto">
            <a:xfrm>
              <a:off x="5121" y="2393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088" name="Line 107"/>
            <p:cNvSpPr>
              <a:spLocks noChangeShapeType="1"/>
            </p:cNvSpPr>
            <p:nvPr/>
          </p:nvSpPr>
          <p:spPr bwMode="auto">
            <a:xfrm flipV="1">
              <a:off x="3156" y="1792"/>
              <a:ext cx="50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9" name="Line 108"/>
            <p:cNvSpPr>
              <a:spLocks noChangeShapeType="1"/>
            </p:cNvSpPr>
            <p:nvPr/>
          </p:nvSpPr>
          <p:spPr bwMode="auto">
            <a:xfrm flipH="1">
              <a:off x="3246" y="1892"/>
              <a:ext cx="464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90" name="Line 109"/>
            <p:cNvSpPr>
              <a:spLocks noChangeShapeType="1"/>
            </p:cNvSpPr>
            <p:nvPr/>
          </p:nvSpPr>
          <p:spPr bwMode="auto">
            <a:xfrm>
              <a:off x="3243" y="2251"/>
              <a:ext cx="437" cy="2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91" name="Line 110"/>
            <p:cNvSpPr>
              <a:spLocks noChangeShapeType="1"/>
            </p:cNvSpPr>
            <p:nvPr/>
          </p:nvSpPr>
          <p:spPr bwMode="auto">
            <a:xfrm flipH="1" flipV="1">
              <a:off x="3192" y="2328"/>
              <a:ext cx="48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92" name="Line 111"/>
            <p:cNvSpPr>
              <a:spLocks noChangeShapeType="1"/>
            </p:cNvSpPr>
            <p:nvPr/>
          </p:nvSpPr>
          <p:spPr bwMode="auto">
            <a:xfrm flipH="1">
              <a:off x="3974" y="2683"/>
              <a:ext cx="6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93" name="Line 112"/>
            <p:cNvSpPr>
              <a:spLocks noChangeShapeType="1"/>
            </p:cNvSpPr>
            <p:nvPr/>
          </p:nvSpPr>
          <p:spPr bwMode="auto">
            <a:xfrm flipH="1" flipV="1">
              <a:off x="4910" y="1873"/>
              <a:ext cx="445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94" name="Text Box 114"/>
            <p:cNvSpPr txBox="1">
              <a:spLocks noChangeArrowheads="1"/>
            </p:cNvSpPr>
            <p:nvPr/>
          </p:nvSpPr>
          <p:spPr bwMode="auto">
            <a:xfrm>
              <a:off x="3325" y="170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95" name="Text Box 115"/>
            <p:cNvSpPr txBox="1">
              <a:spLocks noChangeArrowheads="1"/>
            </p:cNvSpPr>
            <p:nvPr/>
          </p:nvSpPr>
          <p:spPr bwMode="auto">
            <a:xfrm>
              <a:off x="3334" y="2024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43096" name="Text Box 116"/>
            <p:cNvSpPr txBox="1">
              <a:spLocks noChangeArrowheads="1"/>
            </p:cNvSpPr>
            <p:nvPr/>
          </p:nvSpPr>
          <p:spPr bwMode="auto">
            <a:xfrm>
              <a:off x="3379" y="220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3097" name="Text Box 117"/>
            <p:cNvSpPr txBox="1">
              <a:spLocks noChangeArrowheads="1"/>
            </p:cNvSpPr>
            <p:nvPr/>
          </p:nvSpPr>
          <p:spPr bwMode="auto">
            <a:xfrm>
              <a:off x="3379" y="247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3098" name="Line 118"/>
            <p:cNvSpPr>
              <a:spLocks noChangeShapeType="1"/>
            </p:cNvSpPr>
            <p:nvPr/>
          </p:nvSpPr>
          <p:spPr bwMode="auto">
            <a:xfrm flipV="1">
              <a:off x="3901" y="1797"/>
              <a:ext cx="754" cy="6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99" name="Text Box 119"/>
            <p:cNvSpPr txBox="1">
              <a:spLocks noChangeArrowheads="1"/>
            </p:cNvSpPr>
            <p:nvPr/>
          </p:nvSpPr>
          <p:spPr bwMode="auto">
            <a:xfrm>
              <a:off x="4161" y="195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100" name="Text Box 120"/>
            <p:cNvSpPr txBox="1">
              <a:spLocks noChangeArrowheads="1"/>
            </p:cNvSpPr>
            <p:nvPr/>
          </p:nvSpPr>
          <p:spPr bwMode="auto">
            <a:xfrm>
              <a:off x="4216" y="237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101" name="Text Box 121"/>
            <p:cNvSpPr txBox="1">
              <a:spLocks noChangeArrowheads="1"/>
            </p:cNvSpPr>
            <p:nvPr/>
          </p:nvSpPr>
          <p:spPr bwMode="auto">
            <a:xfrm>
              <a:off x="4180" y="2681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43102" name="Text Box 122"/>
            <p:cNvSpPr txBox="1">
              <a:spLocks noChangeArrowheads="1"/>
            </p:cNvSpPr>
            <p:nvPr/>
          </p:nvSpPr>
          <p:spPr bwMode="auto">
            <a:xfrm>
              <a:off x="4761" y="210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3103" name="Text Box 123"/>
            <p:cNvSpPr txBox="1">
              <a:spLocks noChangeArrowheads="1"/>
            </p:cNvSpPr>
            <p:nvPr/>
          </p:nvSpPr>
          <p:spPr bwMode="auto">
            <a:xfrm>
              <a:off x="5148" y="172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3104" name="Text Box 124"/>
            <p:cNvSpPr txBox="1">
              <a:spLocks noChangeArrowheads="1"/>
            </p:cNvSpPr>
            <p:nvPr/>
          </p:nvSpPr>
          <p:spPr bwMode="auto">
            <a:xfrm>
              <a:off x="5035" y="2045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15</a:t>
              </a:r>
            </a:p>
          </p:txBody>
        </p:sp>
      </p:grpSp>
      <p:grpSp>
        <p:nvGrpSpPr>
          <p:cNvPr id="64613" name="Group 101"/>
          <p:cNvGrpSpPr>
            <a:grpSpLocks/>
          </p:cNvGrpSpPr>
          <p:nvPr/>
        </p:nvGrpSpPr>
        <p:grpSpPr bwMode="auto">
          <a:xfrm>
            <a:off x="684213" y="4802188"/>
            <a:ext cx="4292600" cy="2011362"/>
            <a:chOff x="431" y="3025"/>
            <a:chExt cx="2704" cy="1267"/>
          </a:xfrm>
        </p:grpSpPr>
        <p:sp>
          <p:nvSpPr>
            <p:cNvPr id="43044" name="Oval 3"/>
            <p:cNvSpPr>
              <a:spLocks noChangeArrowheads="1"/>
            </p:cNvSpPr>
            <p:nvPr/>
          </p:nvSpPr>
          <p:spPr bwMode="auto">
            <a:xfrm>
              <a:off x="431" y="3452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43045" name="Oval 4"/>
            <p:cNvSpPr>
              <a:spLocks noChangeArrowheads="1"/>
            </p:cNvSpPr>
            <p:nvPr/>
          </p:nvSpPr>
          <p:spPr bwMode="auto">
            <a:xfrm>
              <a:off x="2826" y="3457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3046" name="Oval 5"/>
            <p:cNvSpPr>
              <a:spLocks noChangeArrowheads="1"/>
            </p:cNvSpPr>
            <p:nvPr/>
          </p:nvSpPr>
          <p:spPr bwMode="auto">
            <a:xfrm>
              <a:off x="2113" y="3025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47" name="Oval 6"/>
            <p:cNvSpPr>
              <a:spLocks noChangeArrowheads="1"/>
            </p:cNvSpPr>
            <p:nvPr/>
          </p:nvSpPr>
          <p:spPr bwMode="auto">
            <a:xfrm>
              <a:off x="2109" y="3885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48" name="Oval 7"/>
            <p:cNvSpPr>
              <a:spLocks noChangeArrowheads="1"/>
            </p:cNvSpPr>
            <p:nvPr/>
          </p:nvSpPr>
          <p:spPr bwMode="auto">
            <a:xfrm>
              <a:off x="1151" y="3890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49" name="Oval 8"/>
            <p:cNvSpPr>
              <a:spLocks noChangeArrowheads="1"/>
            </p:cNvSpPr>
            <p:nvPr/>
          </p:nvSpPr>
          <p:spPr bwMode="auto">
            <a:xfrm>
              <a:off x="1147" y="3031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50" name="Line 9"/>
            <p:cNvSpPr>
              <a:spLocks noChangeShapeType="1"/>
            </p:cNvSpPr>
            <p:nvPr/>
          </p:nvSpPr>
          <p:spPr bwMode="auto">
            <a:xfrm flipV="1">
              <a:off x="694" y="3243"/>
              <a:ext cx="454" cy="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1" name="Line 10"/>
            <p:cNvSpPr>
              <a:spLocks noChangeShapeType="1"/>
            </p:cNvSpPr>
            <p:nvPr/>
          </p:nvSpPr>
          <p:spPr bwMode="auto">
            <a:xfrm>
              <a:off x="676" y="3716"/>
              <a:ext cx="482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2" name="Line 11"/>
            <p:cNvSpPr>
              <a:spLocks noChangeShapeType="1"/>
            </p:cNvSpPr>
            <p:nvPr/>
          </p:nvSpPr>
          <p:spPr bwMode="auto">
            <a:xfrm>
              <a:off x="1239" y="3325"/>
              <a:ext cx="0" cy="5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3" name="Line 12"/>
            <p:cNvSpPr>
              <a:spLocks noChangeShapeType="1"/>
            </p:cNvSpPr>
            <p:nvPr/>
          </p:nvSpPr>
          <p:spPr bwMode="auto">
            <a:xfrm flipV="1">
              <a:off x="1339" y="3343"/>
              <a:ext cx="0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4" name="Line 13"/>
            <p:cNvSpPr>
              <a:spLocks noChangeShapeType="1"/>
            </p:cNvSpPr>
            <p:nvPr/>
          </p:nvSpPr>
          <p:spPr bwMode="auto">
            <a:xfrm>
              <a:off x="1448" y="3179"/>
              <a:ext cx="6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5" name="Line 14"/>
            <p:cNvSpPr>
              <a:spLocks noChangeShapeType="1"/>
            </p:cNvSpPr>
            <p:nvPr/>
          </p:nvSpPr>
          <p:spPr bwMode="auto">
            <a:xfrm flipH="1">
              <a:off x="1439" y="3279"/>
              <a:ext cx="718" cy="6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6" name="Line 15"/>
            <p:cNvSpPr>
              <a:spLocks noChangeShapeType="1"/>
            </p:cNvSpPr>
            <p:nvPr/>
          </p:nvSpPr>
          <p:spPr bwMode="auto">
            <a:xfrm flipV="1">
              <a:off x="2267" y="3334"/>
              <a:ext cx="0" cy="5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7" name="Line 16"/>
            <p:cNvSpPr>
              <a:spLocks noChangeShapeType="1"/>
            </p:cNvSpPr>
            <p:nvPr/>
          </p:nvSpPr>
          <p:spPr bwMode="auto">
            <a:xfrm>
              <a:off x="1458" y="4043"/>
              <a:ext cx="6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8" name="Line 17"/>
            <p:cNvSpPr>
              <a:spLocks noChangeShapeType="1"/>
            </p:cNvSpPr>
            <p:nvPr/>
          </p:nvSpPr>
          <p:spPr bwMode="auto">
            <a:xfrm>
              <a:off x="2403" y="3206"/>
              <a:ext cx="454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9" name="Line 18"/>
            <p:cNvSpPr>
              <a:spLocks noChangeShapeType="1"/>
            </p:cNvSpPr>
            <p:nvPr/>
          </p:nvSpPr>
          <p:spPr bwMode="auto">
            <a:xfrm flipV="1">
              <a:off x="2403" y="3706"/>
              <a:ext cx="454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60" name="Text Box 19"/>
            <p:cNvSpPr txBox="1">
              <a:spLocks noChangeArrowheads="1"/>
            </p:cNvSpPr>
            <p:nvPr/>
          </p:nvSpPr>
          <p:spPr bwMode="auto">
            <a:xfrm>
              <a:off x="574" y="3151"/>
              <a:ext cx="48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11/16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61" name="Text Box 20"/>
            <p:cNvSpPr txBox="1">
              <a:spLocks noChangeArrowheads="1"/>
            </p:cNvSpPr>
            <p:nvPr/>
          </p:nvSpPr>
          <p:spPr bwMode="auto">
            <a:xfrm>
              <a:off x="595" y="3884"/>
              <a:ext cx="48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12</a:t>
              </a:r>
              <a:r>
                <a:rPr lang="en-US" altLang="zh-CN" sz="2000">
                  <a:latin typeface="Times New Roman" pitchFamily="18" charset="0"/>
                </a:rPr>
                <a:t>/13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62" name="Text Box 21"/>
            <p:cNvSpPr txBox="1">
              <a:spLocks noChangeArrowheads="1"/>
            </p:cNvSpPr>
            <p:nvPr/>
          </p:nvSpPr>
          <p:spPr bwMode="auto">
            <a:xfrm>
              <a:off x="885" y="3496"/>
              <a:ext cx="40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0/10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63" name="Text Box 22"/>
            <p:cNvSpPr txBox="1">
              <a:spLocks noChangeArrowheads="1"/>
            </p:cNvSpPr>
            <p:nvPr/>
          </p:nvSpPr>
          <p:spPr bwMode="auto">
            <a:xfrm>
              <a:off x="1327" y="3487"/>
              <a:ext cx="32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1/4</a:t>
              </a:r>
            </a:p>
          </p:txBody>
        </p:sp>
        <p:sp>
          <p:nvSpPr>
            <p:cNvPr id="43064" name="Text Box 24"/>
            <p:cNvSpPr txBox="1">
              <a:spLocks noChangeArrowheads="1"/>
            </p:cNvSpPr>
            <p:nvPr/>
          </p:nvSpPr>
          <p:spPr bwMode="auto">
            <a:xfrm>
              <a:off x="1590" y="4042"/>
              <a:ext cx="48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11/14</a:t>
              </a:r>
            </a:p>
          </p:txBody>
        </p:sp>
        <p:sp>
          <p:nvSpPr>
            <p:cNvPr id="43065" name="Text Box 25"/>
            <p:cNvSpPr txBox="1">
              <a:spLocks noChangeArrowheads="1"/>
            </p:cNvSpPr>
            <p:nvPr/>
          </p:nvSpPr>
          <p:spPr bwMode="auto">
            <a:xfrm>
              <a:off x="1754" y="3560"/>
              <a:ext cx="32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r>
                <a:rPr lang="en-US" altLang="zh-CN" sz="2000">
                  <a:latin typeface="Times New Roman" pitchFamily="18" charset="0"/>
                </a:rPr>
                <a:t>/9</a:t>
              </a:r>
            </a:p>
          </p:txBody>
        </p:sp>
        <p:sp>
          <p:nvSpPr>
            <p:cNvPr id="43066" name="Text Box 26"/>
            <p:cNvSpPr txBox="1">
              <a:spLocks noChangeArrowheads="1"/>
            </p:cNvSpPr>
            <p:nvPr/>
          </p:nvSpPr>
          <p:spPr bwMode="auto">
            <a:xfrm>
              <a:off x="2254" y="3496"/>
              <a:ext cx="32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7/7</a:t>
              </a:r>
            </a:p>
          </p:txBody>
        </p:sp>
        <p:sp>
          <p:nvSpPr>
            <p:cNvPr id="43067" name="Text Box 27"/>
            <p:cNvSpPr txBox="1">
              <a:spLocks noChangeArrowheads="1"/>
            </p:cNvSpPr>
            <p:nvPr/>
          </p:nvSpPr>
          <p:spPr bwMode="auto">
            <a:xfrm>
              <a:off x="2563" y="3105"/>
              <a:ext cx="48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19</a:t>
              </a:r>
              <a:r>
                <a:rPr lang="en-US" altLang="zh-CN" sz="2000">
                  <a:latin typeface="Times New Roman" pitchFamily="18" charset="0"/>
                </a:rPr>
                <a:t>/20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68" name="Text Box 28"/>
            <p:cNvSpPr txBox="1">
              <a:spLocks noChangeArrowheads="1"/>
            </p:cNvSpPr>
            <p:nvPr/>
          </p:nvSpPr>
          <p:spPr bwMode="auto">
            <a:xfrm>
              <a:off x="2572" y="3833"/>
              <a:ext cx="32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4/4</a:t>
              </a:r>
            </a:p>
          </p:txBody>
        </p:sp>
      </p:grpSp>
      <p:sp>
        <p:nvSpPr>
          <p:cNvPr id="64607" name="Rectangle 95"/>
          <p:cNvSpPr>
            <a:spLocks noChangeArrowheads="1"/>
          </p:cNvSpPr>
          <p:nvPr/>
        </p:nvSpPr>
        <p:spPr bwMode="auto">
          <a:xfrm>
            <a:off x="6372225" y="1773238"/>
            <a:ext cx="221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augmenting path </a:t>
            </a:r>
            <a:r>
              <a:rPr lang="en-US" altLang="zh-CN" i="1">
                <a:solidFill>
                  <a:srgbClr val="FF0000"/>
                </a:solidFill>
              </a:rPr>
              <a:t>p</a:t>
            </a:r>
            <a:endParaRPr lang="zh-CN" altLang="en-US" i="1">
              <a:solidFill>
                <a:srgbClr val="FF0000"/>
              </a:solidFill>
            </a:endParaRPr>
          </a:p>
        </p:txBody>
      </p:sp>
      <p:sp>
        <p:nvSpPr>
          <p:cNvPr id="64608" name="Line 96"/>
          <p:cNvSpPr>
            <a:spLocks noChangeShapeType="1"/>
          </p:cNvSpPr>
          <p:nvPr/>
        </p:nvSpPr>
        <p:spPr bwMode="auto">
          <a:xfrm>
            <a:off x="8027988" y="22050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614" name="Text Box 102"/>
          <p:cNvSpPr txBox="1">
            <a:spLocks noChangeArrowheads="1"/>
          </p:cNvSpPr>
          <p:nvPr/>
        </p:nvSpPr>
        <p:spPr bwMode="auto">
          <a:xfrm>
            <a:off x="4859338" y="6211888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Maximum flow increased by 4!</a:t>
            </a:r>
          </a:p>
        </p:txBody>
      </p:sp>
      <p:grpSp>
        <p:nvGrpSpPr>
          <p:cNvPr id="64617" name="Group 105"/>
          <p:cNvGrpSpPr>
            <a:grpSpLocks/>
          </p:cNvGrpSpPr>
          <p:nvPr/>
        </p:nvGrpSpPr>
        <p:grpSpPr bwMode="auto">
          <a:xfrm>
            <a:off x="5942013" y="4706938"/>
            <a:ext cx="2159000" cy="666750"/>
            <a:chOff x="3742" y="2931"/>
            <a:chExt cx="1360" cy="420"/>
          </a:xfrm>
        </p:grpSpPr>
        <p:pic>
          <p:nvPicPr>
            <p:cNvPr id="43042" name="Picture 10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42" y="2931"/>
              <a:ext cx="95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43" name="Text Box 104"/>
            <p:cNvSpPr txBox="1">
              <a:spLocks noChangeArrowheads="1"/>
            </p:cNvSpPr>
            <p:nvPr/>
          </p:nvSpPr>
          <p:spPr bwMode="auto">
            <a:xfrm>
              <a:off x="4694" y="2976"/>
              <a:ext cx="4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9999"/>
                  </a:solidFill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07" grpId="0"/>
      <p:bldP spid="64608" grpId="0" animBg="1"/>
      <p:bldP spid="646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Outlines</a:t>
            </a:r>
            <a:endParaRPr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Flow networks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Ford-Fulkerson method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Residual Network Example</a:t>
            </a:r>
          </a:p>
        </p:txBody>
      </p:sp>
      <p:pic>
        <p:nvPicPr>
          <p:cNvPr id="38914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57338"/>
            <a:ext cx="8948738" cy="18399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8915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4149725"/>
            <a:ext cx="7927975" cy="2009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8916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581525"/>
            <a:ext cx="922338" cy="936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Box 5"/>
          <p:cNvSpPr txBox="1"/>
          <p:nvPr/>
        </p:nvSpPr>
        <p:spPr>
          <a:xfrm>
            <a:off x="857224" y="3857628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zh-CN" altLang="en-US" dirty="0" smtClean="0">
                <a:solidFill>
                  <a:srgbClr val="FF0000"/>
                </a:solidFill>
              </a:rPr>
              <a:t>到</a:t>
            </a:r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r>
              <a:rPr lang="zh-CN" altLang="en-US" dirty="0" smtClean="0">
                <a:solidFill>
                  <a:srgbClr val="FF0000"/>
                </a:solidFill>
              </a:rPr>
              <a:t>增广路径，可容许曾流为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（反向边上的带宽不在增广路径上）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Maximum Flow Theorem</a:t>
            </a:r>
          </a:p>
        </p:txBody>
      </p:sp>
      <p:pic>
        <p:nvPicPr>
          <p:cNvPr id="44034" name="Picture 9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341438"/>
            <a:ext cx="7129462" cy="2009775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65635" name="Picture 9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3688" y="4048125"/>
            <a:ext cx="610393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636" name="Picture 10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2688" y="5373688"/>
            <a:ext cx="7061200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Max-Flow, Min-Cut Theorem</a:t>
            </a:r>
          </a:p>
        </p:txBody>
      </p:sp>
      <p:pic>
        <p:nvPicPr>
          <p:cNvPr id="4505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557338"/>
            <a:ext cx="7959725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4425" y="2622550"/>
            <a:ext cx="712946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2038" y="3736975"/>
            <a:ext cx="5526087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4575" y="4868863"/>
            <a:ext cx="727233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2" name="Text Box 7"/>
          <p:cNvSpPr txBox="1">
            <a:spLocks noChangeArrowheads="1"/>
          </p:cNvSpPr>
          <p:nvPr/>
        </p:nvSpPr>
        <p:spPr bwMode="auto">
          <a:xfrm>
            <a:off x="2843213" y="2276475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Capacity of cut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Max-Flow, Min-Cut Theorem</a:t>
            </a:r>
          </a:p>
        </p:txBody>
      </p:sp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052513"/>
            <a:ext cx="64246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1704975"/>
            <a:ext cx="497998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988" y="2263775"/>
            <a:ext cx="65532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750" y="3068638"/>
            <a:ext cx="1763713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4675" y="4071938"/>
            <a:ext cx="802957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0050" y="5360988"/>
            <a:ext cx="8636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8" name="AutoShape 10"/>
          <p:cNvSpPr>
            <a:spLocks noChangeArrowheads="1"/>
          </p:cNvSpPr>
          <p:nvPr/>
        </p:nvSpPr>
        <p:spPr bwMode="auto">
          <a:xfrm>
            <a:off x="4356100" y="4724400"/>
            <a:ext cx="936625" cy="43338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Max-Flow, Min-Cut Theorem</a:t>
            </a:r>
          </a:p>
        </p:txBody>
      </p:sp>
      <p:pic>
        <p:nvPicPr>
          <p:cNvPr id="4710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052513"/>
            <a:ext cx="64246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1704975"/>
            <a:ext cx="497998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988" y="2263775"/>
            <a:ext cx="65532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750" y="3068638"/>
            <a:ext cx="1763713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AutoShape 9"/>
          <p:cNvSpPr>
            <a:spLocks noChangeArrowheads="1"/>
          </p:cNvSpPr>
          <p:nvPr/>
        </p:nvSpPr>
        <p:spPr bwMode="auto">
          <a:xfrm>
            <a:off x="4356100" y="4724400"/>
            <a:ext cx="936625" cy="43338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pic>
        <p:nvPicPr>
          <p:cNvPr id="47111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1025" y="4024313"/>
            <a:ext cx="8239125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2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68538" y="5373688"/>
            <a:ext cx="54324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08125" y="5286375"/>
            <a:ext cx="687388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Max-Flow, Min-Cut Theorem</a:t>
            </a:r>
          </a:p>
        </p:txBody>
      </p:sp>
      <p:pic>
        <p:nvPicPr>
          <p:cNvPr id="4813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052513"/>
            <a:ext cx="64246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1704975"/>
            <a:ext cx="497998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988" y="2263775"/>
            <a:ext cx="65532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750" y="3068638"/>
            <a:ext cx="1763713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2988" y="3933825"/>
            <a:ext cx="1885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5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43213" y="3860800"/>
            <a:ext cx="550862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6" name="Picture 1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9750" y="4833938"/>
            <a:ext cx="84343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7" name="Picture 1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8313" y="5410200"/>
            <a:ext cx="17272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4" name="Text Box 18"/>
          <p:cNvSpPr txBox="1">
            <a:spLocks noChangeArrowheads="1"/>
          </p:cNvSpPr>
          <p:nvPr/>
        </p:nvSpPr>
        <p:spPr bwMode="auto">
          <a:xfrm>
            <a:off x="2916238" y="6021388"/>
            <a:ext cx="43926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zh-CN" sz="4000" i="1">
                <a:solidFill>
                  <a:srgbClr val="009999"/>
                </a:solidFill>
                <a:latin typeface="Times New Roman" pitchFamily="18" charset="0"/>
              </a:rPr>
              <a:t>S</a:t>
            </a:r>
            <a:r>
              <a:rPr lang="en-US" altLang="zh-CN" sz="4000">
                <a:solidFill>
                  <a:srgbClr val="009999"/>
                </a:solidFill>
                <a:latin typeface="Times New Roman" pitchFamily="18" charset="0"/>
              </a:rPr>
              <a:t>,</a:t>
            </a:r>
            <a:r>
              <a:rPr lang="en-US" altLang="zh-CN" sz="4000" i="1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zh-CN" sz="4000">
                <a:solidFill>
                  <a:srgbClr val="009999"/>
                </a:solidFill>
                <a:latin typeface="Times New Roman" pitchFamily="18" charset="0"/>
              </a:rPr>
              <a:t>)</a:t>
            </a:r>
            <a:r>
              <a:rPr lang="en-US" altLang="zh-CN" sz="4000">
                <a:solidFill>
                  <a:srgbClr val="FF0000"/>
                </a:solidFill>
                <a:latin typeface="Times New Roman" pitchFamily="18" charset="0"/>
              </a:rPr>
              <a:t> is a cut! </a:t>
            </a:r>
            <a:r>
              <a:rPr lang="en-US" altLang="zh-CN" sz="4000">
                <a:latin typeface="Times New Roman" pitchFamily="18" charset="0"/>
              </a:rPr>
              <a:t>Why?</a:t>
            </a:r>
            <a:endParaRPr lang="en-US" altLang="zh-CN" sz="40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0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Max-Flow, Min-Cut Theorem</a:t>
            </a:r>
          </a:p>
        </p:txBody>
      </p:sp>
      <p:pic>
        <p:nvPicPr>
          <p:cNvPr id="5950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052513"/>
            <a:ext cx="1763713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2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4075" y="1125538"/>
            <a:ext cx="1885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7175" y="1146175"/>
            <a:ext cx="460851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4" name="Picture 12"/>
          <p:cNvPicPr>
            <a:picLocks noChangeAspect="1" noChangeArrowheads="1"/>
          </p:cNvPicPr>
          <p:nvPr/>
        </p:nvPicPr>
        <p:blipFill>
          <a:blip r:embed="rId6"/>
          <a:srcRect l="56090"/>
          <a:stretch>
            <a:fillRect/>
          </a:stretch>
        </p:blipFill>
        <p:spPr bwMode="auto">
          <a:xfrm>
            <a:off x="6084888" y="2151063"/>
            <a:ext cx="259238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5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9750" y="1844675"/>
            <a:ext cx="5472113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506" name="Text Box 15"/>
          <p:cNvSpPr txBox="1">
            <a:spLocks noChangeArrowheads="1"/>
          </p:cNvSpPr>
          <p:nvPr/>
        </p:nvSpPr>
        <p:spPr bwMode="auto">
          <a:xfrm>
            <a:off x="1403350" y="3716338"/>
            <a:ext cx="4176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59408" name="Object 104"/>
          <p:cNvGraphicFramePr>
            <a:graphicFrameLocks noChangeAspect="1"/>
          </p:cNvGraphicFramePr>
          <p:nvPr/>
        </p:nvGraphicFramePr>
        <p:xfrm>
          <a:off x="198438" y="3373438"/>
          <a:ext cx="6226175" cy="557212"/>
        </p:xfrm>
        <a:graphic>
          <a:graphicData uri="http://schemas.openxmlformats.org/presentationml/2006/ole">
            <p:oleObj spid="_x0000_s59508" name="公式" r:id="rId8" imgW="2552700" imgH="228600" progId="Equation.3">
              <p:embed/>
            </p:oleObj>
          </a:graphicData>
        </a:graphic>
      </p:graphicFrame>
      <p:graphicFrame>
        <p:nvGraphicFramePr>
          <p:cNvPr id="59409" name="Object 105"/>
          <p:cNvGraphicFramePr>
            <a:graphicFrameLocks noChangeAspect="1"/>
          </p:cNvGraphicFramePr>
          <p:nvPr/>
        </p:nvGraphicFramePr>
        <p:xfrm>
          <a:off x="755650" y="4076700"/>
          <a:ext cx="7777163" cy="628650"/>
        </p:xfrm>
        <a:graphic>
          <a:graphicData uri="http://schemas.openxmlformats.org/presentationml/2006/ole">
            <p:oleObj spid="_x0000_s59509" name="公式" r:id="rId9" imgW="2984500" imgH="241300" progId="Equation.3">
              <p:embed/>
            </p:oleObj>
          </a:graphicData>
        </a:graphic>
      </p:graphicFrame>
      <p:graphicFrame>
        <p:nvGraphicFramePr>
          <p:cNvPr id="59410" name="Object 106"/>
          <p:cNvGraphicFramePr>
            <a:graphicFrameLocks noChangeAspect="1"/>
          </p:cNvGraphicFramePr>
          <p:nvPr/>
        </p:nvGraphicFramePr>
        <p:xfrm>
          <a:off x="684213" y="4941888"/>
          <a:ext cx="4991100" cy="892175"/>
        </p:xfrm>
        <a:graphic>
          <a:graphicData uri="http://schemas.openxmlformats.org/presentationml/2006/ole">
            <p:oleObj spid="_x0000_s59510" name="公式" r:id="rId10" imgW="1916868" imgH="342751" progId="Equation.3">
              <p:embed/>
            </p:oleObj>
          </a:graphicData>
        </a:graphic>
      </p:graphicFrame>
      <p:graphicFrame>
        <p:nvGraphicFramePr>
          <p:cNvPr id="59411" name="Object 107"/>
          <p:cNvGraphicFramePr>
            <a:graphicFrameLocks noChangeAspect="1"/>
          </p:cNvGraphicFramePr>
          <p:nvPr/>
        </p:nvGraphicFramePr>
        <p:xfrm>
          <a:off x="611188" y="5876925"/>
          <a:ext cx="4986337" cy="812800"/>
        </p:xfrm>
        <a:graphic>
          <a:graphicData uri="http://schemas.openxmlformats.org/presentationml/2006/ole">
            <p:oleObj spid="_x0000_s59511" name="公式" r:id="rId11" imgW="1562100" imgH="254000" progId="Equation.3">
              <p:embed/>
            </p:oleObj>
          </a:graphicData>
        </a:graphic>
      </p:graphicFrame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5651500" y="6021388"/>
            <a:ext cx="2663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Maximum flow!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0826" y="348829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B0F0"/>
                </a:solidFill>
              </a:rPr>
              <a:t>Uv</a:t>
            </a:r>
            <a:r>
              <a:rPr lang="zh-CN" altLang="en-US" dirty="0" smtClean="0">
                <a:solidFill>
                  <a:srgbClr val="00B0F0"/>
                </a:solidFill>
              </a:rPr>
              <a:t>边在余数网络上为</a:t>
            </a:r>
            <a:r>
              <a:rPr lang="en-US" altLang="zh-CN" dirty="0" smtClean="0">
                <a:solidFill>
                  <a:srgbClr val="00B0F0"/>
                </a:solidFill>
              </a:rPr>
              <a:t>0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684213" y="2076450"/>
            <a:ext cx="8351837" cy="11430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sz="4000" b="1" smtClean="0"/>
              <a:t/>
            </a:r>
            <a:br>
              <a:rPr lang="en-US" altLang="zh-CN" sz="4000" b="1" smtClean="0"/>
            </a:br>
            <a:r>
              <a:rPr lang="en-US" altLang="zh-CN" sz="4000" b="1" smtClean="0"/>
              <a:t> </a:t>
            </a:r>
            <a:br>
              <a:rPr lang="en-US" altLang="zh-CN" sz="4000" b="1" smtClean="0"/>
            </a:br>
            <a:r>
              <a:rPr lang="en-US" altLang="zh-CN" sz="4000" b="1" smtClean="0"/>
              <a:t>       Ford-Fulkerson Algorithm</a:t>
            </a:r>
            <a:endParaRPr altLang="en-US" sz="4000" b="1" smtClean="0"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Rough Idea</a:t>
            </a:r>
          </a:p>
        </p:txBody>
      </p:sp>
      <p:pic>
        <p:nvPicPr>
          <p:cNvPr id="6144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1989138"/>
            <a:ext cx="58324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713" y="2852738"/>
            <a:ext cx="31130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8175" y="3500438"/>
            <a:ext cx="48482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8538" y="4054475"/>
            <a:ext cx="352742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0" y="4989513"/>
            <a:ext cx="4086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Algorithm</a:t>
            </a:r>
          </a:p>
        </p:txBody>
      </p:sp>
      <p:pic>
        <p:nvPicPr>
          <p:cNvPr id="6246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2060575"/>
            <a:ext cx="50403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3284538"/>
            <a:ext cx="7726363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3" y="2076450"/>
            <a:ext cx="8351837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</a:t>
            </a:r>
            <a:br>
              <a:rPr lang="en-US" altLang="zh-CN" b="1" dirty="0" smtClean="0"/>
            </a:br>
            <a:r>
              <a:rPr lang="en-US" altLang="zh-CN" b="1" dirty="0"/>
              <a:t> </a:t>
            </a:r>
            <a:r>
              <a:rPr lang="en-US" altLang="zh-CN" b="1" dirty="0" smtClean="0"/>
              <a:t>      Flow Networks</a:t>
            </a:r>
            <a:endParaRPr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Example—Basic Implementation</a:t>
            </a:r>
            <a:endParaRPr altLang="en-US" b="1" smtClean="0">
              <a:solidFill>
                <a:srgbClr val="262626"/>
              </a:solidFill>
              <a:ea typeface="宋体" charset="-122"/>
            </a:endParaRPr>
          </a:p>
        </p:txBody>
      </p:sp>
      <p:sp>
        <p:nvSpPr>
          <p:cNvPr id="63490" name="Oval 3"/>
          <p:cNvSpPr>
            <a:spLocks noChangeArrowheads="1"/>
          </p:cNvSpPr>
          <p:nvPr/>
        </p:nvSpPr>
        <p:spPr bwMode="auto">
          <a:xfrm>
            <a:off x="495300" y="216693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3491" name="Oval 4"/>
          <p:cNvSpPr>
            <a:spLocks noChangeArrowheads="1"/>
          </p:cNvSpPr>
          <p:nvPr/>
        </p:nvSpPr>
        <p:spPr bwMode="auto">
          <a:xfrm>
            <a:off x="4297363" y="217487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3492" name="Oval 5"/>
          <p:cNvSpPr>
            <a:spLocks noChangeArrowheads="1"/>
          </p:cNvSpPr>
          <p:nvPr/>
        </p:nvSpPr>
        <p:spPr bwMode="auto">
          <a:xfrm>
            <a:off x="3165475" y="14890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3493" name="Oval 6"/>
          <p:cNvSpPr>
            <a:spLocks noChangeArrowheads="1"/>
          </p:cNvSpPr>
          <p:nvPr/>
        </p:nvSpPr>
        <p:spPr bwMode="auto">
          <a:xfrm>
            <a:off x="3159125" y="285432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3494" name="Oval 7"/>
          <p:cNvSpPr>
            <a:spLocks noChangeArrowheads="1"/>
          </p:cNvSpPr>
          <p:nvPr/>
        </p:nvSpPr>
        <p:spPr bwMode="auto">
          <a:xfrm>
            <a:off x="1638300" y="286226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3495" name="Oval 8"/>
          <p:cNvSpPr>
            <a:spLocks noChangeArrowheads="1"/>
          </p:cNvSpPr>
          <p:nvPr/>
        </p:nvSpPr>
        <p:spPr bwMode="auto">
          <a:xfrm>
            <a:off x="1631950" y="149860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3496" name="Line 9"/>
          <p:cNvSpPr>
            <a:spLocks noChangeShapeType="1"/>
          </p:cNvSpPr>
          <p:nvPr/>
        </p:nvSpPr>
        <p:spPr bwMode="auto">
          <a:xfrm flipV="1">
            <a:off x="912813" y="1835150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7" name="Line 10"/>
          <p:cNvSpPr>
            <a:spLocks noChangeShapeType="1"/>
          </p:cNvSpPr>
          <p:nvPr/>
        </p:nvSpPr>
        <p:spPr bwMode="auto">
          <a:xfrm>
            <a:off x="884238" y="2586038"/>
            <a:ext cx="765175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8" name="Line 11"/>
          <p:cNvSpPr>
            <a:spLocks noChangeShapeType="1"/>
          </p:cNvSpPr>
          <p:nvPr/>
        </p:nvSpPr>
        <p:spPr bwMode="auto">
          <a:xfrm>
            <a:off x="1778000" y="196532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9" name="Line 12"/>
          <p:cNvSpPr>
            <a:spLocks noChangeShapeType="1"/>
          </p:cNvSpPr>
          <p:nvPr/>
        </p:nvSpPr>
        <p:spPr bwMode="auto">
          <a:xfrm flipV="1">
            <a:off x="1936750" y="199390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0" name="Line 13"/>
          <p:cNvSpPr>
            <a:spLocks noChangeShapeType="1"/>
          </p:cNvSpPr>
          <p:nvPr/>
        </p:nvSpPr>
        <p:spPr bwMode="auto">
          <a:xfrm>
            <a:off x="2109788" y="1733550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1" name="Line 14"/>
          <p:cNvSpPr>
            <a:spLocks noChangeShapeType="1"/>
          </p:cNvSpPr>
          <p:nvPr/>
        </p:nvSpPr>
        <p:spPr bwMode="auto">
          <a:xfrm flipH="1">
            <a:off x="2095500" y="189230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2" name="Line 15"/>
          <p:cNvSpPr>
            <a:spLocks noChangeShapeType="1"/>
          </p:cNvSpPr>
          <p:nvPr/>
        </p:nvSpPr>
        <p:spPr bwMode="auto">
          <a:xfrm flipV="1">
            <a:off x="3409950" y="197961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3" name="Line 16"/>
          <p:cNvSpPr>
            <a:spLocks noChangeShapeType="1"/>
          </p:cNvSpPr>
          <p:nvPr/>
        </p:nvSpPr>
        <p:spPr bwMode="auto">
          <a:xfrm>
            <a:off x="2125663" y="310515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4" name="Line 17"/>
          <p:cNvSpPr>
            <a:spLocks noChangeShapeType="1"/>
          </p:cNvSpPr>
          <p:nvPr/>
        </p:nvSpPr>
        <p:spPr bwMode="auto">
          <a:xfrm>
            <a:off x="3625850" y="177641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5" name="Line 18"/>
          <p:cNvSpPr>
            <a:spLocks noChangeShapeType="1"/>
          </p:cNvSpPr>
          <p:nvPr/>
        </p:nvSpPr>
        <p:spPr bwMode="auto">
          <a:xfrm flipV="1">
            <a:off x="3625850" y="257016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6" name="Text Box 19"/>
          <p:cNvSpPr txBox="1">
            <a:spLocks noChangeArrowheads="1"/>
          </p:cNvSpPr>
          <p:nvPr/>
        </p:nvSpPr>
        <p:spPr bwMode="auto">
          <a:xfrm>
            <a:off x="722313" y="168910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3507" name="Text Box 20"/>
          <p:cNvSpPr txBox="1">
            <a:spLocks noChangeArrowheads="1"/>
          </p:cNvSpPr>
          <p:nvPr/>
        </p:nvSpPr>
        <p:spPr bwMode="auto">
          <a:xfrm>
            <a:off x="865188" y="284321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3508" name="Text Box 21"/>
          <p:cNvSpPr txBox="1">
            <a:spLocks noChangeArrowheads="1"/>
          </p:cNvSpPr>
          <p:nvPr/>
        </p:nvSpPr>
        <p:spPr bwMode="auto">
          <a:xfrm>
            <a:off x="1216025" y="223678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3509" name="Text Box 22"/>
          <p:cNvSpPr txBox="1">
            <a:spLocks noChangeArrowheads="1"/>
          </p:cNvSpPr>
          <p:nvPr/>
        </p:nvSpPr>
        <p:spPr bwMode="auto">
          <a:xfrm>
            <a:off x="1917700" y="222250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/4</a:t>
            </a:r>
          </a:p>
        </p:txBody>
      </p:sp>
      <p:sp>
        <p:nvSpPr>
          <p:cNvPr id="63510" name="Text Box 24"/>
          <p:cNvSpPr txBox="1">
            <a:spLocks noChangeArrowheads="1"/>
          </p:cNvSpPr>
          <p:nvPr/>
        </p:nvSpPr>
        <p:spPr bwMode="auto">
          <a:xfrm>
            <a:off x="2335213" y="31035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/14</a:t>
            </a:r>
          </a:p>
        </p:txBody>
      </p:sp>
      <p:sp>
        <p:nvSpPr>
          <p:cNvPr id="63511" name="Text Box 25"/>
          <p:cNvSpPr txBox="1">
            <a:spLocks noChangeArrowheads="1"/>
          </p:cNvSpPr>
          <p:nvPr/>
        </p:nvSpPr>
        <p:spPr bwMode="auto">
          <a:xfrm>
            <a:off x="2595563" y="233838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/9</a:t>
            </a:r>
          </a:p>
        </p:txBody>
      </p:sp>
      <p:sp>
        <p:nvSpPr>
          <p:cNvPr id="63512" name="Text Box 26"/>
          <p:cNvSpPr txBox="1">
            <a:spLocks noChangeArrowheads="1"/>
          </p:cNvSpPr>
          <p:nvPr/>
        </p:nvSpPr>
        <p:spPr bwMode="auto">
          <a:xfrm>
            <a:off x="3389313" y="223678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/7</a:t>
            </a:r>
          </a:p>
        </p:txBody>
      </p:sp>
      <p:sp>
        <p:nvSpPr>
          <p:cNvPr id="63513" name="Text Box 27"/>
          <p:cNvSpPr txBox="1">
            <a:spLocks noChangeArrowheads="1"/>
          </p:cNvSpPr>
          <p:nvPr/>
        </p:nvSpPr>
        <p:spPr bwMode="auto">
          <a:xfrm>
            <a:off x="3879850" y="161607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3514" name="Text Box 28"/>
          <p:cNvSpPr txBox="1">
            <a:spLocks noChangeArrowheads="1"/>
          </p:cNvSpPr>
          <p:nvPr/>
        </p:nvSpPr>
        <p:spPr bwMode="auto">
          <a:xfrm>
            <a:off x="3894138" y="277177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/4</a:t>
            </a:r>
          </a:p>
        </p:txBody>
      </p:sp>
      <p:sp>
        <p:nvSpPr>
          <p:cNvPr id="63515" name="Text Box 77"/>
          <p:cNvSpPr txBox="1">
            <a:spLocks noChangeArrowheads="1"/>
          </p:cNvSpPr>
          <p:nvPr/>
        </p:nvSpPr>
        <p:spPr bwMode="auto">
          <a:xfrm>
            <a:off x="2411413" y="126841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/12</a:t>
            </a:r>
          </a:p>
        </p:txBody>
      </p:sp>
      <p:sp>
        <p:nvSpPr>
          <p:cNvPr id="63516" name="Text Box 31"/>
          <p:cNvSpPr txBox="1">
            <a:spLocks noChangeArrowheads="1"/>
          </p:cNvSpPr>
          <p:nvPr/>
        </p:nvSpPr>
        <p:spPr bwMode="auto">
          <a:xfrm>
            <a:off x="1187450" y="3573463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</a:rPr>
              <a:t>Flow initialization</a:t>
            </a:r>
          </a:p>
        </p:txBody>
      </p:sp>
      <p:sp>
        <p:nvSpPr>
          <p:cNvPr id="63517" name="Oval 57"/>
          <p:cNvSpPr>
            <a:spLocks noChangeArrowheads="1"/>
          </p:cNvSpPr>
          <p:nvPr/>
        </p:nvSpPr>
        <p:spPr bwMode="auto">
          <a:xfrm>
            <a:off x="3851275" y="4656138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3518" name="Oval 58"/>
          <p:cNvSpPr>
            <a:spLocks noChangeArrowheads="1"/>
          </p:cNvSpPr>
          <p:nvPr/>
        </p:nvSpPr>
        <p:spPr bwMode="auto">
          <a:xfrm>
            <a:off x="7653338" y="466407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3519" name="Oval 59"/>
          <p:cNvSpPr>
            <a:spLocks noChangeArrowheads="1"/>
          </p:cNvSpPr>
          <p:nvPr/>
        </p:nvSpPr>
        <p:spPr bwMode="auto">
          <a:xfrm>
            <a:off x="6521450" y="397827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3520" name="Oval 60"/>
          <p:cNvSpPr>
            <a:spLocks noChangeArrowheads="1"/>
          </p:cNvSpPr>
          <p:nvPr/>
        </p:nvSpPr>
        <p:spPr bwMode="auto">
          <a:xfrm>
            <a:off x="6515100" y="534352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3521" name="Oval 61"/>
          <p:cNvSpPr>
            <a:spLocks noChangeArrowheads="1"/>
          </p:cNvSpPr>
          <p:nvPr/>
        </p:nvSpPr>
        <p:spPr bwMode="auto">
          <a:xfrm>
            <a:off x="4994275" y="535146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3522" name="Oval 62"/>
          <p:cNvSpPr>
            <a:spLocks noChangeArrowheads="1"/>
          </p:cNvSpPr>
          <p:nvPr/>
        </p:nvSpPr>
        <p:spPr bwMode="auto">
          <a:xfrm>
            <a:off x="4987925" y="3987800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3523" name="Line 63"/>
          <p:cNvSpPr>
            <a:spLocks noChangeShapeType="1"/>
          </p:cNvSpPr>
          <p:nvPr/>
        </p:nvSpPr>
        <p:spPr bwMode="auto">
          <a:xfrm flipV="1">
            <a:off x="4284663" y="4321175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4" name="Line 64"/>
          <p:cNvSpPr>
            <a:spLocks noChangeShapeType="1"/>
          </p:cNvSpPr>
          <p:nvPr/>
        </p:nvSpPr>
        <p:spPr bwMode="auto">
          <a:xfrm>
            <a:off x="4240213" y="5075238"/>
            <a:ext cx="765175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5" name="Line 65"/>
          <p:cNvSpPr>
            <a:spLocks noChangeShapeType="1"/>
          </p:cNvSpPr>
          <p:nvPr/>
        </p:nvSpPr>
        <p:spPr bwMode="auto">
          <a:xfrm>
            <a:off x="5133975" y="445452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6" name="Line 66"/>
          <p:cNvSpPr>
            <a:spLocks noChangeShapeType="1"/>
          </p:cNvSpPr>
          <p:nvPr/>
        </p:nvSpPr>
        <p:spPr bwMode="auto">
          <a:xfrm flipV="1">
            <a:off x="5292725" y="448310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7" name="Line 67"/>
          <p:cNvSpPr>
            <a:spLocks noChangeShapeType="1"/>
          </p:cNvSpPr>
          <p:nvPr/>
        </p:nvSpPr>
        <p:spPr bwMode="auto">
          <a:xfrm>
            <a:off x="5448300" y="4221163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8" name="Line 68"/>
          <p:cNvSpPr>
            <a:spLocks noChangeShapeType="1"/>
          </p:cNvSpPr>
          <p:nvPr/>
        </p:nvSpPr>
        <p:spPr bwMode="auto">
          <a:xfrm flipH="1">
            <a:off x="5448300" y="4365625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9" name="Line 69"/>
          <p:cNvSpPr>
            <a:spLocks noChangeShapeType="1"/>
          </p:cNvSpPr>
          <p:nvPr/>
        </p:nvSpPr>
        <p:spPr bwMode="auto">
          <a:xfrm flipV="1">
            <a:off x="6765925" y="446881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30" name="Line 70"/>
          <p:cNvSpPr>
            <a:spLocks noChangeShapeType="1"/>
          </p:cNvSpPr>
          <p:nvPr/>
        </p:nvSpPr>
        <p:spPr bwMode="auto">
          <a:xfrm>
            <a:off x="5478463" y="5589588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31" name="Line 71"/>
          <p:cNvSpPr>
            <a:spLocks noChangeShapeType="1"/>
          </p:cNvSpPr>
          <p:nvPr/>
        </p:nvSpPr>
        <p:spPr bwMode="auto">
          <a:xfrm>
            <a:off x="6981825" y="426561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32" name="Line 72"/>
          <p:cNvSpPr>
            <a:spLocks noChangeShapeType="1"/>
          </p:cNvSpPr>
          <p:nvPr/>
        </p:nvSpPr>
        <p:spPr bwMode="auto">
          <a:xfrm flipV="1">
            <a:off x="6948488" y="504031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33" name="Text Box 73"/>
          <p:cNvSpPr txBox="1">
            <a:spLocks noChangeArrowheads="1"/>
          </p:cNvSpPr>
          <p:nvPr/>
        </p:nvSpPr>
        <p:spPr bwMode="auto">
          <a:xfrm>
            <a:off x="4321175" y="41783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3534" name="Text Box 74"/>
          <p:cNvSpPr txBox="1">
            <a:spLocks noChangeArrowheads="1"/>
          </p:cNvSpPr>
          <p:nvPr/>
        </p:nvSpPr>
        <p:spPr bwMode="auto">
          <a:xfrm>
            <a:off x="4349750" y="533241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3535" name="Text Box 75"/>
          <p:cNvSpPr txBox="1">
            <a:spLocks noChangeArrowheads="1"/>
          </p:cNvSpPr>
          <p:nvPr/>
        </p:nvSpPr>
        <p:spPr bwMode="auto">
          <a:xfrm>
            <a:off x="4697413" y="472598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3536" name="Text Box 76"/>
          <p:cNvSpPr txBox="1">
            <a:spLocks noChangeArrowheads="1"/>
          </p:cNvSpPr>
          <p:nvPr/>
        </p:nvSpPr>
        <p:spPr bwMode="auto">
          <a:xfrm>
            <a:off x="5273675" y="47117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3537" name="Text Box 77"/>
          <p:cNvSpPr txBox="1">
            <a:spLocks noChangeArrowheads="1"/>
          </p:cNvSpPr>
          <p:nvPr/>
        </p:nvSpPr>
        <p:spPr bwMode="auto">
          <a:xfrm>
            <a:off x="5724525" y="38608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63538" name="Text Box 78"/>
          <p:cNvSpPr txBox="1">
            <a:spLocks noChangeArrowheads="1"/>
          </p:cNvSpPr>
          <p:nvPr/>
        </p:nvSpPr>
        <p:spPr bwMode="auto">
          <a:xfrm>
            <a:off x="5734050" y="559276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14</a:t>
            </a:r>
          </a:p>
        </p:txBody>
      </p:sp>
      <p:sp>
        <p:nvSpPr>
          <p:cNvPr id="63539" name="Text Box 79"/>
          <p:cNvSpPr txBox="1">
            <a:spLocks noChangeArrowheads="1"/>
          </p:cNvSpPr>
          <p:nvPr/>
        </p:nvSpPr>
        <p:spPr bwMode="auto">
          <a:xfrm>
            <a:off x="5940425" y="47974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63540" name="Text Box 80"/>
          <p:cNvSpPr txBox="1">
            <a:spLocks noChangeArrowheads="1"/>
          </p:cNvSpPr>
          <p:nvPr/>
        </p:nvSpPr>
        <p:spPr bwMode="auto">
          <a:xfrm>
            <a:off x="6745288" y="4725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63541" name="Text Box 81"/>
          <p:cNvSpPr txBox="1">
            <a:spLocks noChangeArrowheads="1"/>
          </p:cNvSpPr>
          <p:nvPr/>
        </p:nvSpPr>
        <p:spPr bwMode="auto">
          <a:xfrm>
            <a:off x="7235825" y="410527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3542" name="Text Box 82"/>
          <p:cNvSpPr txBox="1">
            <a:spLocks noChangeArrowheads="1"/>
          </p:cNvSpPr>
          <p:nvPr/>
        </p:nvSpPr>
        <p:spPr bwMode="auto">
          <a:xfrm>
            <a:off x="7250113" y="52609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3543" name="Text Box 58"/>
          <p:cNvSpPr txBox="1">
            <a:spLocks noChangeArrowheads="1"/>
          </p:cNvSpPr>
          <p:nvPr/>
        </p:nvSpPr>
        <p:spPr bwMode="auto">
          <a:xfrm>
            <a:off x="4859338" y="6021388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Residual network</a:t>
            </a:r>
          </a:p>
        </p:txBody>
      </p:sp>
      <p:sp>
        <p:nvSpPr>
          <p:cNvPr id="63544" name="AutoShape 60"/>
          <p:cNvSpPr>
            <a:spLocks noChangeArrowheads="1"/>
          </p:cNvSpPr>
          <p:nvPr/>
        </p:nvSpPr>
        <p:spPr bwMode="auto">
          <a:xfrm rot="2898607">
            <a:off x="3779838" y="3357563"/>
            <a:ext cx="792162" cy="7921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Example</a:t>
            </a:r>
          </a:p>
        </p:txBody>
      </p:sp>
      <p:sp>
        <p:nvSpPr>
          <p:cNvPr id="64514" name="Oval 3"/>
          <p:cNvSpPr>
            <a:spLocks noChangeArrowheads="1"/>
          </p:cNvSpPr>
          <p:nvPr/>
        </p:nvSpPr>
        <p:spPr bwMode="auto">
          <a:xfrm>
            <a:off x="4735513" y="2578100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4515" name="Oval 4"/>
          <p:cNvSpPr>
            <a:spLocks noChangeArrowheads="1"/>
          </p:cNvSpPr>
          <p:nvPr/>
        </p:nvSpPr>
        <p:spPr bwMode="auto">
          <a:xfrm>
            <a:off x="8537575" y="258603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7405688" y="190023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17" name="Oval 6"/>
          <p:cNvSpPr>
            <a:spLocks noChangeArrowheads="1"/>
          </p:cNvSpPr>
          <p:nvPr/>
        </p:nvSpPr>
        <p:spPr bwMode="auto">
          <a:xfrm>
            <a:off x="7399338" y="326548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18" name="Oval 7"/>
          <p:cNvSpPr>
            <a:spLocks noChangeArrowheads="1"/>
          </p:cNvSpPr>
          <p:nvPr/>
        </p:nvSpPr>
        <p:spPr bwMode="auto">
          <a:xfrm>
            <a:off x="5878513" y="32734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19" name="Oval 8"/>
          <p:cNvSpPr>
            <a:spLocks noChangeArrowheads="1"/>
          </p:cNvSpPr>
          <p:nvPr/>
        </p:nvSpPr>
        <p:spPr bwMode="auto">
          <a:xfrm>
            <a:off x="5872163" y="1909763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20" name="Line 9"/>
          <p:cNvSpPr>
            <a:spLocks noChangeShapeType="1"/>
          </p:cNvSpPr>
          <p:nvPr/>
        </p:nvSpPr>
        <p:spPr bwMode="auto">
          <a:xfrm flipV="1">
            <a:off x="5153025" y="2246313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1" name="Line 10"/>
          <p:cNvSpPr>
            <a:spLocks noChangeShapeType="1"/>
          </p:cNvSpPr>
          <p:nvPr/>
        </p:nvSpPr>
        <p:spPr bwMode="auto">
          <a:xfrm>
            <a:off x="5124450" y="2997200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2" name="Line 11"/>
          <p:cNvSpPr>
            <a:spLocks noChangeShapeType="1"/>
          </p:cNvSpPr>
          <p:nvPr/>
        </p:nvSpPr>
        <p:spPr bwMode="auto">
          <a:xfrm>
            <a:off x="6018213" y="2376488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3" name="Line 12"/>
          <p:cNvSpPr>
            <a:spLocks noChangeShapeType="1"/>
          </p:cNvSpPr>
          <p:nvPr/>
        </p:nvSpPr>
        <p:spPr bwMode="auto">
          <a:xfrm flipV="1">
            <a:off x="6176963" y="240506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4" name="Line 13"/>
          <p:cNvSpPr>
            <a:spLocks noChangeShapeType="1"/>
          </p:cNvSpPr>
          <p:nvPr/>
        </p:nvSpPr>
        <p:spPr bwMode="auto">
          <a:xfrm>
            <a:off x="6350000" y="2144713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5" name="Line 14"/>
          <p:cNvSpPr>
            <a:spLocks noChangeShapeType="1"/>
          </p:cNvSpPr>
          <p:nvPr/>
        </p:nvSpPr>
        <p:spPr bwMode="auto">
          <a:xfrm flipH="1">
            <a:off x="6335713" y="2303463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6" name="Line 15"/>
          <p:cNvSpPr>
            <a:spLocks noChangeShapeType="1"/>
          </p:cNvSpPr>
          <p:nvPr/>
        </p:nvSpPr>
        <p:spPr bwMode="auto">
          <a:xfrm flipV="1">
            <a:off x="7650163" y="239077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7" name="Line 16"/>
          <p:cNvSpPr>
            <a:spLocks noChangeShapeType="1"/>
          </p:cNvSpPr>
          <p:nvPr/>
        </p:nvSpPr>
        <p:spPr bwMode="auto">
          <a:xfrm>
            <a:off x="6365875" y="351631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Line 17"/>
          <p:cNvSpPr>
            <a:spLocks noChangeShapeType="1"/>
          </p:cNvSpPr>
          <p:nvPr/>
        </p:nvSpPr>
        <p:spPr bwMode="auto">
          <a:xfrm>
            <a:off x="7866063" y="2187575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9" name="Line 18"/>
          <p:cNvSpPr>
            <a:spLocks noChangeShapeType="1"/>
          </p:cNvSpPr>
          <p:nvPr/>
        </p:nvSpPr>
        <p:spPr bwMode="auto">
          <a:xfrm flipV="1">
            <a:off x="7866063" y="2981325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0" name="Text Box 19"/>
          <p:cNvSpPr txBox="1">
            <a:spLocks noChangeArrowheads="1"/>
          </p:cNvSpPr>
          <p:nvPr/>
        </p:nvSpPr>
        <p:spPr bwMode="auto">
          <a:xfrm>
            <a:off x="4962525" y="21002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31" name="Text Box 20"/>
          <p:cNvSpPr txBox="1">
            <a:spLocks noChangeArrowheads="1"/>
          </p:cNvSpPr>
          <p:nvPr/>
        </p:nvSpPr>
        <p:spPr bwMode="auto">
          <a:xfrm>
            <a:off x="5105400" y="325437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32" name="Text Box 21"/>
          <p:cNvSpPr txBox="1">
            <a:spLocks noChangeArrowheads="1"/>
          </p:cNvSpPr>
          <p:nvPr/>
        </p:nvSpPr>
        <p:spPr bwMode="auto">
          <a:xfrm>
            <a:off x="5435600" y="264795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33" name="Text Box 22"/>
          <p:cNvSpPr txBox="1">
            <a:spLocks noChangeArrowheads="1"/>
          </p:cNvSpPr>
          <p:nvPr/>
        </p:nvSpPr>
        <p:spPr bwMode="auto">
          <a:xfrm>
            <a:off x="6157913" y="263366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0/4</a:t>
            </a:r>
          </a:p>
        </p:txBody>
      </p:sp>
      <p:sp>
        <p:nvSpPr>
          <p:cNvPr id="64534" name="Text Box 23"/>
          <p:cNvSpPr txBox="1">
            <a:spLocks noChangeArrowheads="1"/>
          </p:cNvSpPr>
          <p:nvPr/>
        </p:nvSpPr>
        <p:spPr bwMode="auto">
          <a:xfrm>
            <a:off x="6548438" y="17827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/12</a:t>
            </a:r>
          </a:p>
        </p:txBody>
      </p:sp>
      <p:sp>
        <p:nvSpPr>
          <p:cNvPr id="64535" name="Text Box 24"/>
          <p:cNvSpPr txBox="1">
            <a:spLocks noChangeArrowheads="1"/>
          </p:cNvSpPr>
          <p:nvPr/>
        </p:nvSpPr>
        <p:spPr bwMode="auto">
          <a:xfrm>
            <a:off x="6575425" y="35147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/14</a:t>
            </a:r>
          </a:p>
        </p:txBody>
      </p:sp>
      <p:sp>
        <p:nvSpPr>
          <p:cNvPr id="64536" name="Text Box 25"/>
          <p:cNvSpPr txBox="1">
            <a:spLocks noChangeArrowheads="1"/>
          </p:cNvSpPr>
          <p:nvPr/>
        </p:nvSpPr>
        <p:spPr bwMode="auto">
          <a:xfrm>
            <a:off x="6835775" y="27495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/9</a:t>
            </a:r>
          </a:p>
        </p:txBody>
      </p:sp>
      <p:sp>
        <p:nvSpPr>
          <p:cNvPr id="64537" name="Text Box 26"/>
          <p:cNvSpPr txBox="1">
            <a:spLocks noChangeArrowheads="1"/>
          </p:cNvSpPr>
          <p:nvPr/>
        </p:nvSpPr>
        <p:spPr bwMode="auto">
          <a:xfrm>
            <a:off x="7629525" y="26479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0/7</a:t>
            </a:r>
          </a:p>
        </p:txBody>
      </p:sp>
      <p:sp>
        <p:nvSpPr>
          <p:cNvPr id="64538" name="Text Box 27"/>
          <p:cNvSpPr txBox="1">
            <a:spLocks noChangeArrowheads="1"/>
          </p:cNvSpPr>
          <p:nvPr/>
        </p:nvSpPr>
        <p:spPr bwMode="auto">
          <a:xfrm>
            <a:off x="8120063" y="202723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39" name="Text Box 28"/>
          <p:cNvSpPr txBox="1">
            <a:spLocks noChangeArrowheads="1"/>
          </p:cNvSpPr>
          <p:nvPr/>
        </p:nvSpPr>
        <p:spPr bwMode="auto">
          <a:xfrm>
            <a:off x="8134350" y="31829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/4</a:t>
            </a:r>
          </a:p>
        </p:txBody>
      </p:sp>
      <p:sp>
        <p:nvSpPr>
          <p:cNvPr id="64540" name="Text Box 29"/>
          <p:cNvSpPr txBox="1">
            <a:spLocks noChangeArrowheads="1"/>
          </p:cNvSpPr>
          <p:nvPr/>
        </p:nvSpPr>
        <p:spPr bwMode="auto">
          <a:xfrm>
            <a:off x="6464300" y="1162050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4541" name="Text Box 30"/>
          <p:cNvSpPr txBox="1">
            <a:spLocks noChangeArrowheads="1"/>
          </p:cNvSpPr>
          <p:nvPr/>
        </p:nvSpPr>
        <p:spPr bwMode="auto">
          <a:xfrm>
            <a:off x="973138" y="1163638"/>
            <a:ext cx="2649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4542" name="Oval 31"/>
          <p:cNvSpPr>
            <a:spLocks noChangeArrowheads="1"/>
          </p:cNvSpPr>
          <p:nvPr/>
        </p:nvSpPr>
        <p:spPr bwMode="auto">
          <a:xfrm>
            <a:off x="4743450" y="48799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4543" name="Oval 32"/>
          <p:cNvSpPr>
            <a:spLocks noChangeArrowheads="1"/>
          </p:cNvSpPr>
          <p:nvPr/>
        </p:nvSpPr>
        <p:spPr bwMode="auto">
          <a:xfrm>
            <a:off x="8545513" y="4887913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4544" name="Oval 33"/>
          <p:cNvSpPr>
            <a:spLocks noChangeArrowheads="1"/>
          </p:cNvSpPr>
          <p:nvPr/>
        </p:nvSpPr>
        <p:spPr bwMode="auto">
          <a:xfrm>
            <a:off x="7413625" y="42021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45" name="Oval 34"/>
          <p:cNvSpPr>
            <a:spLocks noChangeArrowheads="1"/>
          </p:cNvSpPr>
          <p:nvPr/>
        </p:nvSpPr>
        <p:spPr bwMode="auto">
          <a:xfrm>
            <a:off x="7407275" y="556736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46" name="Oval 35"/>
          <p:cNvSpPr>
            <a:spLocks noChangeArrowheads="1"/>
          </p:cNvSpPr>
          <p:nvPr/>
        </p:nvSpPr>
        <p:spPr bwMode="auto">
          <a:xfrm>
            <a:off x="5886450" y="557530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47" name="Oval 36"/>
          <p:cNvSpPr>
            <a:spLocks noChangeArrowheads="1"/>
          </p:cNvSpPr>
          <p:nvPr/>
        </p:nvSpPr>
        <p:spPr bwMode="auto">
          <a:xfrm>
            <a:off x="5880100" y="421163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48" name="Line 37"/>
          <p:cNvSpPr>
            <a:spLocks noChangeShapeType="1"/>
          </p:cNvSpPr>
          <p:nvPr/>
        </p:nvSpPr>
        <p:spPr bwMode="auto">
          <a:xfrm flipV="1">
            <a:off x="5160963" y="4548188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9" name="Line 38"/>
          <p:cNvSpPr>
            <a:spLocks noChangeShapeType="1"/>
          </p:cNvSpPr>
          <p:nvPr/>
        </p:nvSpPr>
        <p:spPr bwMode="auto">
          <a:xfrm>
            <a:off x="5132388" y="5299075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0" name="Line 39"/>
          <p:cNvSpPr>
            <a:spLocks noChangeShapeType="1"/>
          </p:cNvSpPr>
          <p:nvPr/>
        </p:nvSpPr>
        <p:spPr bwMode="auto">
          <a:xfrm>
            <a:off x="6026150" y="4678363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1" name="Line 40"/>
          <p:cNvSpPr>
            <a:spLocks noChangeShapeType="1"/>
          </p:cNvSpPr>
          <p:nvPr/>
        </p:nvSpPr>
        <p:spPr bwMode="auto">
          <a:xfrm flipV="1">
            <a:off x="6184900" y="4706938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2" name="Line 41"/>
          <p:cNvSpPr>
            <a:spLocks noChangeShapeType="1"/>
          </p:cNvSpPr>
          <p:nvPr/>
        </p:nvSpPr>
        <p:spPr bwMode="auto">
          <a:xfrm>
            <a:off x="6357938" y="4446588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3" name="Line 42"/>
          <p:cNvSpPr>
            <a:spLocks noChangeShapeType="1"/>
          </p:cNvSpPr>
          <p:nvPr/>
        </p:nvSpPr>
        <p:spPr bwMode="auto">
          <a:xfrm flipH="1">
            <a:off x="6343650" y="4605338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4" name="Line 43"/>
          <p:cNvSpPr>
            <a:spLocks noChangeShapeType="1"/>
          </p:cNvSpPr>
          <p:nvPr/>
        </p:nvSpPr>
        <p:spPr bwMode="auto">
          <a:xfrm flipV="1">
            <a:off x="7658100" y="4692650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5" name="Line 44"/>
          <p:cNvSpPr>
            <a:spLocks noChangeShapeType="1"/>
          </p:cNvSpPr>
          <p:nvPr/>
        </p:nvSpPr>
        <p:spPr bwMode="auto">
          <a:xfrm>
            <a:off x="6373813" y="5818188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6" name="Line 45"/>
          <p:cNvSpPr>
            <a:spLocks noChangeShapeType="1"/>
          </p:cNvSpPr>
          <p:nvPr/>
        </p:nvSpPr>
        <p:spPr bwMode="auto">
          <a:xfrm>
            <a:off x="7874000" y="4489450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7" name="Line 46"/>
          <p:cNvSpPr>
            <a:spLocks noChangeShapeType="1"/>
          </p:cNvSpPr>
          <p:nvPr/>
        </p:nvSpPr>
        <p:spPr bwMode="auto">
          <a:xfrm flipV="1">
            <a:off x="7874000" y="5283200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8" name="Text Box 47"/>
          <p:cNvSpPr txBox="1">
            <a:spLocks noChangeArrowheads="1"/>
          </p:cNvSpPr>
          <p:nvPr/>
        </p:nvSpPr>
        <p:spPr bwMode="auto">
          <a:xfrm>
            <a:off x="4970463" y="440213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11</a:t>
            </a:r>
            <a:r>
              <a:rPr lang="en-US" altLang="zh-CN" sz="2000">
                <a:latin typeface="Times New Roman" pitchFamily="18" charset="0"/>
              </a:rPr>
              <a:t>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59" name="Text Box 48"/>
          <p:cNvSpPr txBox="1">
            <a:spLocks noChangeArrowheads="1"/>
          </p:cNvSpPr>
          <p:nvPr/>
        </p:nvSpPr>
        <p:spPr bwMode="auto">
          <a:xfrm>
            <a:off x="5113338" y="555625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60" name="Text Box 49"/>
          <p:cNvSpPr txBox="1">
            <a:spLocks noChangeArrowheads="1"/>
          </p:cNvSpPr>
          <p:nvPr/>
        </p:nvSpPr>
        <p:spPr bwMode="auto">
          <a:xfrm>
            <a:off x="5446713" y="49498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7</a:t>
            </a:r>
            <a:r>
              <a:rPr lang="en-US" altLang="zh-CN" sz="2000">
                <a:latin typeface="Times New Roman" pitchFamily="18" charset="0"/>
              </a:rPr>
              <a:t>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61" name="Text Box 50"/>
          <p:cNvSpPr txBox="1">
            <a:spLocks noChangeArrowheads="1"/>
          </p:cNvSpPr>
          <p:nvPr/>
        </p:nvSpPr>
        <p:spPr bwMode="auto">
          <a:xfrm>
            <a:off x="6165850" y="49355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0/4</a:t>
            </a:r>
          </a:p>
        </p:txBody>
      </p:sp>
      <p:sp>
        <p:nvSpPr>
          <p:cNvPr id="64562" name="Text Box 51"/>
          <p:cNvSpPr txBox="1">
            <a:spLocks noChangeArrowheads="1"/>
          </p:cNvSpPr>
          <p:nvPr/>
        </p:nvSpPr>
        <p:spPr bwMode="auto">
          <a:xfrm>
            <a:off x="6556375" y="408463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4/12</a:t>
            </a:r>
          </a:p>
        </p:txBody>
      </p:sp>
      <p:sp>
        <p:nvSpPr>
          <p:cNvPr id="64563" name="Text Box 52"/>
          <p:cNvSpPr txBox="1">
            <a:spLocks noChangeArrowheads="1"/>
          </p:cNvSpPr>
          <p:nvPr/>
        </p:nvSpPr>
        <p:spPr bwMode="auto">
          <a:xfrm>
            <a:off x="6583363" y="581660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11</a:t>
            </a:r>
            <a:r>
              <a:rPr lang="en-US" altLang="zh-CN" sz="2000">
                <a:latin typeface="Times New Roman" pitchFamily="18" charset="0"/>
              </a:rPr>
              <a:t>/14</a:t>
            </a:r>
          </a:p>
        </p:txBody>
      </p:sp>
      <p:sp>
        <p:nvSpPr>
          <p:cNvPr id="64564" name="Text Box 53"/>
          <p:cNvSpPr txBox="1">
            <a:spLocks noChangeArrowheads="1"/>
          </p:cNvSpPr>
          <p:nvPr/>
        </p:nvSpPr>
        <p:spPr bwMode="auto">
          <a:xfrm>
            <a:off x="6843713" y="505142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4/9</a:t>
            </a:r>
          </a:p>
        </p:txBody>
      </p:sp>
      <p:sp>
        <p:nvSpPr>
          <p:cNvPr id="64565" name="Text Box 54"/>
          <p:cNvSpPr txBox="1">
            <a:spLocks noChangeArrowheads="1"/>
          </p:cNvSpPr>
          <p:nvPr/>
        </p:nvSpPr>
        <p:spPr bwMode="auto">
          <a:xfrm>
            <a:off x="7637463" y="494982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7</a:t>
            </a:r>
            <a:r>
              <a:rPr lang="en-US" altLang="zh-CN" sz="2000">
                <a:latin typeface="Times New Roman" pitchFamily="18" charset="0"/>
              </a:rPr>
              <a:t>/7</a:t>
            </a:r>
          </a:p>
        </p:txBody>
      </p:sp>
      <p:sp>
        <p:nvSpPr>
          <p:cNvPr id="64566" name="Text Box 55"/>
          <p:cNvSpPr txBox="1">
            <a:spLocks noChangeArrowheads="1"/>
          </p:cNvSpPr>
          <p:nvPr/>
        </p:nvSpPr>
        <p:spPr bwMode="auto">
          <a:xfrm>
            <a:off x="8128000" y="432911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7</a:t>
            </a:r>
            <a:r>
              <a:rPr lang="en-US" altLang="zh-CN" sz="2000">
                <a:latin typeface="Times New Roman" pitchFamily="18" charset="0"/>
              </a:rPr>
              <a:t>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67" name="Text Box 56"/>
          <p:cNvSpPr txBox="1">
            <a:spLocks noChangeArrowheads="1"/>
          </p:cNvSpPr>
          <p:nvPr/>
        </p:nvSpPr>
        <p:spPr bwMode="auto">
          <a:xfrm>
            <a:off x="8142288" y="548481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sp>
        <p:nvSpPr>
          <p:cNvPr id="64568" name="Oval 57"/>
          <p:cNvSpPr>
            <a:spLocks noChangeArrowheads="1"/>
          </p:cNvSpPr>
          <p:nvPr/>
        </p:nvSpPr>
        <p:spPr bwMode="auto">
          <a:xfrm>
            <a:off x="100013" y="258127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4569" name="Oval 58"/>
          <p:cNvSpPr>
            <a:spLocks noChangeArrowheads="1"/>
          </p:cNvSpPr>
          <p:nvPr/>
        </p:nvSpPr>
        <p:spPr bwMode="auto">
          <a:xfrm>
            <a:off x="3902075" y="258921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4570" name="Oval 59"/>
          <p:cNvSpPr>
            <a:spLocks noChangeArrowheads="1"/>
          </p:cNvSpPr>
          <p:nvPr/>
        </p:nvSpPr>
        <p:spPr bwMode="auto">
          <a:xfrm>
            <a:off x="2770188" y="190341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71" name="Oval 60"/>
          <p:cNvSpPr>
            <a:spLocks noChangeArrowheads="1"/>
          </p:cNvSpPr>
          <p:nvPr/>
        </p:nvSpPr>
        <p:spPr bwMode="auto">
          <a:xfrm>
            <a:off x="2763838" y="326866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72" name="Oval 61"/>
          <p:cNvSpPr>
            <a:spLocks noChangeArrowheads="1"/>
          </p:cNvSpPr>
          <p:nvPr/>
        </p:nvSpPr>
        <p:spPr bwMode="auto">
          <a:xfrm>
            <a:off x="1243013" y="3276600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73" name="Oval 62"/>
          <p:cNvSpPr>
            <a:spLocks noChangeArrowheads="1"/>
          </p:cNvSpPr>
          <p:nvPr/>
        </p:nvSpPr>
        <p:spPr bwMode="auto">
          <a:xfrm>
            <a:off x="1236663" y="191293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74" name="Line 63"/>
          <p:cNvSpPr>
            <a:spLocks noChangeShapeType="1"/>
          </p:cNvSpPr>
          <p:nvPr/>
        </p:nvSpPr>
        <p:spPr bwMode="auto">
          <a:xfrm flipV="1">
            <a:off x="517525" y="2249488"/>
            <a:ext cx="720725" cy="403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75" name="Line 64"/>
          <p:cNvSpPr>
            <a:spLocks noChangeShapeType="1"/>
          </p:cNvSpPr>
          <p:nvPr/>
        </p:nvSpPr>
        <p:spPr bwMode="auto">
          <a:xfrm>
            <a:off x="488950" y="3000375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76" name="Line 65"/>
          <p:cNvSpPr>
            <a:spLocks noChangeShapeType="1"/>
          </p:cNvSpPr>
          <p:nvPr/>
        </p:nvSpPr>
        <p:spPr bwMode="auto">
          <a:xfrm>
            <a:off x="1382713" y="2379663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77" name="Line 66"/>
          <p:cNvSpPr>
            <a:spLocks noChangeShapeType="1"/>
          </p:cNvSpPr>
          <p:nvPr/>
        </p:nvSpPr>
        <p:spPr bwMode="auto">
          <a:xfrm flipV="1">
            <a:off x="1541463" y="2408238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78" name="Line 67"/>
          <p:cNvSpPr>
            <a:spLocks noChangeShapeType="1"/>
          </p:cNvSpPr>
          <p:nvPr/>
        </p:nvSpPr>
        <p:spPr bwMode="auto">
          <a:xfrm>
            <a:off x="1714500" y="2147888"/>
            <a:ext cx="1068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79" name="Line 68"/>
          <p:cNvSpPr>
            <a:spLocks noChangeShapeType="1"/>
          </p:cNvSpPr>
          <p:nvPr/>
        </p:nvSpPr>
        <p:spPr bwMode="auto">
          <a:xfrm flipH="1">
            <a:off x="1700213" y="2306638"/>
            <a:ext cx="1139825" cy="1068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80" name="Line 69"/>
          <p:cNvSpPr>
            <a:spLocks noChangeShapeType="1"/>
          </p:cNvSpPr>
          <p:nvPr/>
        </p:nvSpPr>
        <p:spPr bwMode="auto">
          <a:xfrm flipV="1">
            <a:off x="3014663" y="2393950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81" name="Line 70"/>
          <p:cNvSpPr>
            <a:spLocks noChangeShapeType="1"/>
          </p:cNvSpPr>
          <p:nvPr/>
        </p:nvSpPr>
        <p:spPr bwMode="auto">
          <a:xfrm>
            <a:off x="1730375" y="3519488"/>
            <a:ext cx="1038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82" name="Line 71"/>
          <p:cNvSpPr>
            <a:spLocks noChangeShapeType="1"/>
          </p:cNvSpPr>
          <p:nvPr/>
        </p:nvSpPr>
        <p:spPr bwMode="auto">
          <a:xfrm>
            <a:off x="3230563" y="2190750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83" name="Line 72"/>
          <p:cNvSpPr>
            <a:spLocks noChangeShapeType="1"/>
          </p:cNvSpPr>
          <p:nvPr/>
        </p:nvSpPr>
        <p:spPr bwMode="auto">
          <a:xfrm flipV="1">
            <a:off x="3230563" y="2984500"/>
            <a:ext cx="720725" cy="404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84" name="Text Box 73"/>
          <p:cNvSpPr txBox="1">
            <a:spLocks noChangeArrowheads="1"/>
          </p:cNvSpPr>
          <p:nvPr/>
        </p:nvSpPr>
        <p:spPr bwMode="auto">
          <a:xfrm>
            <a:off x="569913" y="21034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85" name="Text Box 74"/>
          <p:cNvSpPr txBox="1">
            <a:spLocks noChangeArrowheads="1"/>
          </p:cNvSpPr>
          <p:nvPr/>
        </p:nvSpPr>
        <p:spPr bwMode="auto">
          <a:xfrm>
            <a:off x="598488" y="325755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86" name="Text Box 75"/>
          <p:cNvSpPr txBox="1">
            <a:spLocks noChangeArrowheads="1"/>
          </p:cNvSpPr>
          <p:nvPr/>
        </p:nvSpPr>
        <p:spPr bwMode="auto">
          <a:xfrm>
            <a:off x="946150" y="265112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87" name="Text Box 76"/>
          <p:cNvSpPr txBox="1">
            <a:spLocks noChangeArrowheads="1"/>
          </p:cNvSpPr>
          <p:nvPr/>
        </p:nvSpPr>
        <p:spPr bwMode="auto">
          <a:xfrm>
            <a:off x="1522413" y="26368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4588" name="Text Box 77"/>
          <p:cNvSpPr txBox="1">
            <a:spLocks noChangeArrowheads="1"/>
          </p:cNvSpPr>
          <p:nvPr/>
        </p:nvSpPr>
        <p:spPr bwMode="auto">
          <a:xfrm>
            <a:off x="1970088" y="17859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64589" name="Text Box 78"/>
          <p:cNvSpPr txBox="1">
            <a:spLocks noChangeArrowheads="1"/>
          </p:cNvSpPr>
          <p:nvPr/>
        </p:nvSpPr>
        <p:spPr bwMode="auto">
          <a:xfrm>
            <a:off x="1982788" y="35179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14</a:t>
            </a:r>
          </a:p>
        </p:txBody>
      </p:sp>
      <p:sp>
        <p:nvSpPr>
          <p:cNvPr id="64590" name="Text Box 79"/>
          <p:cNvSpPr txBox="1">
            <a:spLocks noChangeArrowheads="1"/>
          </p:cNvSpPr>
          <p:nvPr/>
        </p:nvSpPr>
        <p:spPr bwMode="auto">
          <a:xfrm>
            <a:off x="2200275" y="2752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64591" name="Text Box 80"/>
          <p:cNvSpPr txBox="1">
            <a:spLocks noChangeArrowheads="1"/>
          </p:cNvSpPr>
          <p:nvPr/>
        </p:nvSpPr>
        <p:spPr bwMode="auto">
          <a:xfrm>
            <a:off x="2994025" y="26511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64592" name="Text Box 81"/>
          <p:cNvSpPr txBox="1">
            <a:spLocks noChangeArrowheads="1"/>
          </p:cNvSpPr>
          <p:nvPr/>
        </p:nvSpPr>
        <p:spPr bwMode="auto">
          <a:xfrm>
            <a:off x="3484563" y="203041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93" name="Text Box 82"/>
          <p:cNvSpPr txBox="1">
            <a:spLocks noChangeArrowheads="1"/>
          </p:cNvSpPr>
          <p:nvPr/>
        </p:nvSpPr>
        <p:spPr bwMode="auto">
          <a:xfrm>
            <a:off x="3498850" y="31861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4594" name="Oval 119"/>
          <p:cNvSpPr>
            <a:spLocks noChangeArrowheads="1"/>
          </p:cNvSpPr>
          <p:nvPr/>
        </p:nvSpPr>
        <p:spPr bwMode="auto">
          <a:xfrm>
            <a:off x="79375" y="4927600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4595" name="Oval 120"/>
          <p:cNvSpPr>
            <a:spLocks noChangeArrowheads="1"/>
          </p:cNvSpPr>
          <p:nvPr/>
        </p:nvSpPr>
        <p:spPr bwMode="auto">
          <a:xfrm>
            <a:off x="3881438" y="493553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4596" name="Oval 121"/>
          <p:cNvSpPr>
            <a:spLocks noChangeArrowheads="1"/>
          </p:cNvSpPr>
          <p:nvPr/>
        </p:nvSpPr>
        <p:spPr bwMode="auto">
          <a:xfrm>
            <a:off x="2749550" y="4249738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97" name="Oval 122"/>
          <p:cNvSpPr>
            <a:spLocks noChangeArrowheads="1"/>
          </p:cNvSpPr>
          <p:nvPr/>
        </p:nvSpPr>
        <p:spPr bwMode="auto">
          <a:xfrm>
            <a:off x="2743200" y="5614988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98" name="Oval 123"/>
          <p:cNvSpPr>
            <a:spLocks noChangeArrowheads="1"/>
          </p:cNvSpPr>
          <p:nvPr/>
        </p:nvSpPr>
        <p:spPr bwMode="auto">
          <a:xfrm>
            <a:off x="1222375" y="562292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99" name="Oval 124"/>
          <p:cNvSpPr>
            <a:spLocks noChangeArrowheads="1"/>
          </p:cNvSpPr>
          <p:nvPr/>
        </p:nvSpPr>
        <p:spPr bwMode="auto">
          <a:xfrm>
            <a:off x="1216025" y="425926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600" name="Line 126"/>
          <p:cNvSpPr>
            <a:spLocks noChangeShapeType="1"/>
          </p:cNvSpPr>
          <p:nvPr/>
        </p:nvSpPr>
        <p:spPr bwMode="auto">
          <a:xfrm>
            <a:off x="468313" y="5346700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601" name="Line 127"/>
          <p:cNvSpPr>
            <a:spLocks noChangeShapeType="1"/>
          </p:cNvSpPr>
          <p:nvPr/>
        </p:nvSpPr>
        <p:spPr bwMode="auto">
          <a:xfrm>
            <a:off x="1362075" y="4725988"/>
            <a:ext cx="0" cy="923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602" name="Line 128"/>
          <p:cNvSpPr>
            <a:spLocks noChangeShapeType="1"/>
          </p:cNvSpPr>
          <p:nvPr/>
        </p:nvSpPr>
        <p:spPr bwMode="auto">
          <a:xfrm flipV="1">
            <a:off x="1520825" y="475456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603" name="Line 129"/>
          <p:cNvSpPr>
            <a:spLocks noChangeShapeType="1"/>
          </p:cNvSpPr>
          <p:nvPr/>
        </p:nvSpPr>
        <p:spPr bwMode="auto">
          <a:xfrm>
            <a:off x="1693863" y="4394200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604" name="Line 130"/>
          <p:cNvSpPr>
            <a:spLocks noChangeShapeType="1"/>
          </p:cNvSpPr>
          <p:nvPr/>
        </p:nvSpPr>
        <p:spPr bwMode="auto">
          <a:xfrm flipH="1">
            <a:off x="1679575" y="4652963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605" name="Line 131"/>
          <p:cNvSpPr>
            <a:spLocks noChangeShapeType="1"/>
          </p:cNvSpPr>
          <p:nvPr/>
        </p:nvSpPr>
        <p:spPr bwMode="auto">
          <a:xfrm flipV="1">
            <a:off x="2994025" y="4740275"/>
            <a:ext cx="0" cy="879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606" name="Line 132"/>
          <p:cNvSpPr>
            <a:spLocks noChangeShapeType="1"/>
          </p:cNvSpPr>
          <p:nvPr/>
        </p:nvSpPr>
        <p:spPr bwMode="auto">
          <a:xfrm>
            <a:off x="1709738" y="593725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607" name="Line 133"/>
          <p:cNvSpPr>
            <a:spLocks noChangeShapeType="1"/>
          </p:cNvSpPr>
          <p:nvPr/>
        </p:nvSpPr>
        <p:spPr bwMode="auto">
          <a:xfrm>
            <a:off x="3238500" y="4551363"/>
            <a:ext cx="692150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608" name="Line 134"/>
          <p:cNvSpPr>
            <a:spLocks noChangeShapeType="1"/>
          </p:cNvSpPr>
          <p:nvPr/>
        </p:nvSpPr>
        <p:spPr bwMode="auto">
          <a:xfrm flipV="1">
            <a:off x="3209925" y="5330825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609" name="Text Box 136"/>
          <p:cNvSpPr txBox="1">
            <a:spLocks noChangeArrowheads="1"/>
          </p:cNvSpPr>
          <p:nvPr/>
        </p:nvSpPr>
        <p:spPr bwMode="auto">
          <a:xfrm>
            <a:off x="577850" y="560387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610" name="Text Box 137"/>
          <p:cNvSpPr txBox="1">
            <a:spLocks noChangeArrowheads="1"/>
          </p:cNvSpPr>
          <p:nvPr/>
        </p:nvSpPr>
        <p:spPr bwMode="auto">
          <a:xfrm>
            <a:off x="925513" y="499745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611" name="Text Box 138"/>
          <p:cNvSpPr txBox="1">
            <a:spLocks noChangeArrowheads="1"/>
          </p:cNvSpPr>
          <p:nvPr/>
        </p:nvSpPr>
        <p:spPr bwMode="auto">
          <a:xfrm>
            <a:off x="1501775" y="49831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4612" name="Text Box 139"/>
          <p:cNvSpPr txBox="1">
            <a:spLocks noChangeArrowheads="1"/>
          </p:cNvSpPr>
          <p:nvPr/>
        </p:nvSpPr>
        <p:spPr bwMode="auto">
          <a:xfrm>
            <a:off x="1949450" y="40322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8</a:t>
            </a:r>
          </a:p>
        </p:txBody>
      </p:sp>
      <p:sp>
        <p:nvSpPr>
          <p:cNvPr id="64613" name="Text Box 141"/>
          <p:cNvSpPr txBox="1">
            <a:spLocks noChangeArrowheads="1"/>
          </p:cNvSpPr>
          <p:nvPr/>
        </p:nvSpPr>
        <p:spPr bwMode="auto">
          <a:xfrm>
            <a:off x="2179638" y="50990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</a:p>
        </p:txBody>
      </p:sp>
      <p:sp>
        <p:nvSpPr>
          <p:cNvPr id="64614" name="Text Box 142"/>
          <p:cNvSpPr txBox="1">
            <a:spLocks noChangeArrowheads="1"/>
          </p:cNvSpPr>
          <p:nvPr/>
        </p:nvSpPr>
        <p:spPr bwMode="auto">
          <a:xfrm>
            <a:off x="2973388" y="49974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4615" name="Text Box 143"/>
          <p:cNvSpPr txBox="1">
            <a:spLocks noChangeArrowheads="1"/>
          </p:cNvSpPr>
          <p:nvPr/>
        </p:nvSpPr>
        <p:spPr bwMode="auto">
          <a:xfrm>
            <a:off x="3463925" y="43767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616" name="Text Box 144"/>
          <p:cNvSpPr txBox="1">
            <a:spLocks noChangeArrowheads="1"/>
          </p:cNvSpPr>
          <p:nvPr/>
        </p:nvSpPr>
        <p:spPr bwMode="auto">
          <a:xfrm>
            <a:off x="3478213" y="55324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4617" name="Line 145"/>
          <p:cNvSpPr>
            <a:spLocks noChangeShapeType="1"/>
          </p:cNvSpPr>
          <p:nvPr/>
        </p:nvSpPr>
        <p:spPr bwMode="auto">
          <a:xfrm flipV="1">
            <a:off x="433388" y="4518025"/>
            <a:ext cx="763587" cy="417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618" name="Line 146"/>
          <p:cNvSpPr>
            <a:spLocks noChangeShapeType="1"/>
          </p:cNvSpPr>
          <p:nvPr/>
        </p:nvSpPr>
        <p:spPr bwMode="auto">
          <a:xfrm flipH="1">
            <a:off x="533400" y="4662488"/>
            <a:ext cx="750888" cy="388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619" name="Text Box 147"/>
          <p:cNvSpPr txBox="1">
            <a:spLocks noChangeArrowheads="1"/>
          </p:cNvSpPr>
          <p:nvPr/>
        </p:nvSpPr>
        <p:spPr bwMode="auto">
          <a:xfrm>
            <a:off x="430213" y="44275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64620" name="Text Box 148"/>
          <p:cNvSpPr txBox="1">
            <a:spLocks noChangeArrowheads="1"/>
          </p:cNvSpPr>
          <p:nvPr/>
        </p:nvSpPr>
        <p:spPr bwMode="auto">
          <a:xfrm>
            <a:off x="642938" y="48037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4621" name="Line 149"/>
          <p:cNvSpPr>
            <a:spLocks noChangeShapeType="1"/>
          </p:cNvSpPr>
          <p:nvPr/>
        </p:nvSpPr>
        <p:spPr bwMode="auto">
          <a:xfrm flipH="1">
            <a:off x="1689100" y="4532313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622" name="Text Box 150"/>
          <p:cNvSpPr txBox="1">
            <a:spLocks noChangeArrowheads="1"/>
          </p:cNvSpPr>
          <p:nvPr/>
        </p:nvSpPr>
        <p:spPr bwMode="auto">
          <a:xfrm>
            <a:off x="1928813" y="4486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4623" name="Line 151"/>
          <p:cNvSpPr>
            <a:spLocks noChangeShapeType="1"/>
          </p:cNvSpPr>
          <p:nvPr/>
        </p:nvSpPr>
        <p:spPr bwMode="auto">
          <a:xfrm flipV="1">
            <a:off x="1573213" y="4589463"/>
            <a:ext cx="1196975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624" name="Text Box 152"/>
          <p:cNvSpPr txBox="1">
            <a:spLocks noChangeArrowheads="1"/>
          </p:cNvSpPr>
          <p:nvPr/>
        </p:nvSpPr>
        <p:spPr bwMode="auto">
          <a:xfrm>
            <a:off x="1943100" y="48196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4625" name="Line 153"/>
          <p:cNvSpPr>
            <a:spLocks noChangeShapeType="1"/>
          </p:cNvSpPr>
          <p:nvPr/>
        </p:nvSpPr>
        <p:spPr bwMode="auto">
          <a:xfrm flipH="1">
            <a:off x="1689100" y="58166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626" name="Text Box 154"/>
          <p:cNvSpPr txBox="1">
            <a:spLocks noChangeArrowheads="1"/>
          </p:cNvSpPr>
          <p:nvPr/>
        </p:nvSpPr>
        <p:spPr bwMode="auto">
          <a:xfrm>
            <a:off x="1971675" y="548322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</a:p>
        </p:txBody>
      </p:sp>
      <p:sp>
        <p:nvSpPr>
          <p:cNvPr id="64627" name="Line 117"/>
          <p:cNvSpPr>
            <a:spLocks noChangeShapeType="1"/>
          </p:cNvSpPr>
          <p:nvPr/>
        </p:nvSpPr>
        <p:spPr bwMode="auto">
          <a:xfrm>
            <a:off x="5580063" y="2997200"/>
            <a:ext cx="10080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Example</a:t>
            </a:r>
          </a:p>
        </p:txBody>
      </p:sp>
      <p:sp>
        <p:nvSpPr>
          <p:cNvPr id="65538" name="Text Box 29"/>
          <p:cNvSpPr txBox="1">
            <a:spLocks noChangeArrowheads="1"/>
          </p:cNvSpPr>
          <p:nvPr/>
        </p:nvSpPr>
        <p:spPr bwMode="auto">
          <a:xfrm>
            <a:off x="6464300" y="1162050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5539" name="Text Box 30"/>
          <p:cNvSpPr txBox="1">
            <a:spLocks noChangeArrowheads="1"/>
          </p:cNvSpPr>
          <p:nvPr/>
        </p:nvSpPr>
        <p:spPr bwMode="auto">
          <a:xfrm>
            <a:off x="973138" y="1163638"/>
            <a:ext cx="2649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5540" name="Oval 3"/>
          <p:cNvSpPr>
            <a:spLocks noChangeArrowheads="1"/>
          </p:cNvSpPr>
          <p:nvPr/>
        </p:nvSpPr>
        <p:spPr bwMode="auto">
          <a:xfrm>
            <a:off x="4708525" y="24876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5541" name="Oval 4"/>
          <p:cNvSpPr>
            <a:spLocks noChangeArrowheads="1"/>
          </p:cNvSpPr>
          <p:nvPr/>
        </p:nvSpPr>
        <p:spPr bwMode="auto">
          <a:xfrm>
            <a:off x="8510588" y="2495550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5542" name="Oval 5"/>
          <p:cNvSpPr>
            <a:spLocks noChangeArrowheads="1"/>
          </p:cNvSpPr>
          <p:nvPr/>
        </p:nvSpPr>
        <p:spPr bwMode="auto">
          <a:xfrm>
            <a:off x="7378700" y="18097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43" name="Oval 6"/>
          <p:cNvSpPr>
            <a:spLocks noChangeArrowheads="1"/>
          </p:cNvSpPr>
          <p:nvPr/>
        </p:nvSpPr>
        <p:spPr bwMode="auto">
          <a:xfrm>
            <a:off x="7372350" y="317500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44" name="Oval 7"/>
          <p:cNvSpPr>
            <a:spLocks noChangeArrowheads="1"/>
          </p:cNvSpPr>
          <p:nvPr/>
        </p:nvSpPr>
        <p:spPr bwMode="auto">
          <a:xfrm>
            <a:off x="5851525" y="318293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45" name="Oval 8"/>
          <p:cNvSpPr>
            <a:spLocks noChangeArrowheads="1"/>
          </p:cNvSpPr>
          <p:nvPr/>
        </p:nvSpPr>
        <p:spPr bwMode="auto">
          <a:xfrm>
            <a:off x="5845175" y="18192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46" name="Line 9"/>
          <p:cNvSpPr>
            <a:spLocks noChangeShapeType="1"/>
          </p:cNvSpPr>
          <p:nvPr/>
        </p:nvSpPr>
        <p:spPr bwMode="auto">
          <a:xfrm flipV="1">
            <a:off x="5126038" y="2155825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7" name="Line 10"/>
          <p:cNvSpPr>
            <a:spLocks noChangeShapeType="1"/>
          </p:cNvSpPr>
          <p:nvPr/>
        </p:nvSpPr>
        <p:spPr bwMode="auto">
          <a:xfrm>
            <a:off x="5097463" y="2906713"/>
            <a:ext cx="765175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8" name="Line 11"/>
          <p:cNvSpPr>
            <a:spLocks noChangeShapeType="1"/>
          </p:cNvSpPr>
          <p:nvPr/>
        </p:nvSpPr>
        <p:spPr bwMode="auto">
          <a:xfrm>
            <a:off x="5991225" y="2286000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9" name="Line 12"/>
          <p:cNvSpPr>
            <a:spLocks noChangeShapeType="1"/>
          </p:cNvSpPr>
          <p:nvPr/>
        </p:nvSpPr>
        <p:spPr bwMode="auto">
          <a:xfrm flipV="1">
            <a:off x="6149975" y="2314575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0" name="Line 13"/>
          <p:cNvSpPr>
            <a:spLocks noChangeShapeType="1"/>
          </p:cNvSpPr>
          <p:nvPr/>
        </p:nvSpPr>
        <p:spPr bwMode="auto">
          <a:xfrm>
            <a:off x="6323013" y="2054225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1" name="Line 14"/>
          <p:cNvSpPr>
            <a:spLocks noChangeShapeType="1"/>
          </p:cNvSpPr>
          <p:nvPr/>
        </p:nvSpPr>
        <p:spPr bwMode="auto">
          <a:xfrm flipH="1">
            <a:off x="6308725" y="2212975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2" name="Line 15"/>
          <p:cNvSpPr>
            <a:spLocks noChangeShapeType="1"/>
          </p:cNvSpPr>
          <p:nvPr/>
        </p:nvSpPr>
        <p:spPr bwMode="auto">
          <a:xfrm flipV="1">
            <a:off x="7623175" y="2300288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3" name="Line 16"/>
          <p:cNvSpPr>
            <a:spLocks noChangeShapeType="1"/>
          </p:cNvSpPr>
          <p:nvPr/>
        </p:nvSpPr>
        <p:spPr bwMode="auto">
          <a:xfrm>
            <a:off x="6338888" y="3425825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4" name="Line 17"/>
          <p:cNvSpPr>
            <a:spLocks noChangeShapeType="1"/>
          </p:cNvSpPr>
          <p:nvPr/>
        </p:nvSpPr>
        <p:spPr bwMode="auto">
          <a:xfrm>
            <a:off x="7839075" y="2097088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5" name="Line 18"/>
          <p:cNvSpPr>
            <a:spLocks noChangeShapeType="1"/>
          </p:cNvSpPr>
          <p:nvPr/>
        </p:nvSpPr>
        <p:spPr bwMode="auto">
          <a:xfrm flipV="1">
            <a:off x="7839075" y="2890838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6" name="Text Box 19"/>
          <p:cNvSpPr txBox="1">
            <a:spLocks noChangeArrowheads="1"/>
          </p:cNvSpPr>
          <p:nvPr/>
        </p:nvSpPr>
        <p:spPr bwMode="auto">
          <a:xfrm>
            <a:off x="4935538" y="200977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57" name="Text Box 20"/>
          <p:cNvSpPr txBox="1">
            <a:spLocks noChangeArrowheads="1"/>
          </p:cNvSpPr>
          <p:nvPr/>
        </p:nvSpPr>
        <p:spPr bwMode="auto">
          <a:xfrm>
            <a:off x="5078413" y="316388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8</a:t>
            </a:r>
            <a:r>
              <a:rPr lang="en-US" altLang="zh-CN" sz="2000">
                <a:latin typeface="Times New Roman" pitchFamily="18" charset="0"/>
              </a:rPr>
              <a:t>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58" name="Text Box 21"/>
          <p:cNvSpPr txBox="1">
            <a:spLocks noChangeArrowheads="1"/>
          </p:cNvSpPr>
          <p:nvPr/>
        </p:nvSpPr>
        <p:spPr bwMode="auto">
          <a:xfrm>
            <a:off x="5364163" y="25574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59" name="Text Box 22"/>
          <p:cNvSpPr txBox="1">
            <a:spLocks noChangeArrowheads="1"/>
          </p:cNvSpPr>
          <p:nvPr/>
        </p:nvSpPr>
        <p:spPr bwMode="auto">
          <a:xfrm>
            <a:off x="6130925" y="254317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</a:rPr>
              <a:t>/4</a:t>
            </a:r>
          </a:p>
        </p:txBody>
      </p:sp>
      <p:sp>
        <p:nvSpPr>
          <p:cNvPr id="65560" name="Text Box 23"/>
          <p:cNvSpPr txBox="1">
            <a:spLocks noChangeArrowheads="1"/>
          </p:cNvSpPr>
          <p:nvPr/>
        </p:nvSpPr>
        <p:spPr bwMode="auto">
          <a:xfrm>
            <a:off x="6521450" y="169227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12</a:t>
            </a:r>
            <a:r>
              <a:rPr lang="en-US" altLang="zh-CN" sz="2000">
                <a:latin typeface="Times New Roman" pitchFamily="18" charset="0"/>
              </a:rPr>
              <a:t>/12</a:t>
            </a:r>
          </a:p>
        </p:txBody>
      </p:sp>
      <p:sp>
        <p:nvSpPr>
          <p:cNvPr id="65561" name="Text Box 24"/>
          <p:cNvSpPr txBox="1">
            <a:spLocks noChangeArrowheads="1"/>
          </p:cNvSpPr>
          <p:nvPr/>
        </p:nvSpPr>
        <p:spPr bwMode="auto">
          <a:xfrm>
            <a:off x="6548438" y="342423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11/14</a:t>
            </a:r>
          </a:p>
        </p:txBody>
      </p:sp>
      <p:sp>
        <p:nvSpPr>
          <p:cNvPr id="65562" name="Text Box 25"/>
          <p:cNvSpPr txBox="1">
            <a:spLocks noChangeArrowheads="1"/>
          </p:cNvSpPr>
          <p:nvPr/>
        </p:nvSpPr>
        <p:spPr bwMode="auto">
          <a:xfrm>
            <a:off x="6808788" y="265906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4/9</a:t>
            </a:r>
          </a:p>
        </p:txBody>
      </p:sp>
      <p:sp>
        <p:nvSpPr>
          <p:cNvPr id="65563" name="Text Box 26"/>
          <p:cNvSpPr txBox="1">
            <a:spLocks noChangeArrowheads="1"/>
          </p:cNvSpPr>
          <p:nvPr/>
        </p:nvSpPr>
        <p:spPr bwMode="auto">
          <a:xfrm>
            <a:off x="7602538" y="255746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7/7</a:t>
            </a:r>
          </a:p>
        </p:txBody>
      </p:sp>
      <p:sp>
        <p:nvSpPr>
          <p:cNvPr id="65564" name="Text Box 27"/>
          <p:cNvSpPr txBox="1">
            <a:spLocks noChangeArrowheads="1"/>
          </p:cNvSpPr>
          <p:nvPr/>
        </p:nvSpPr>
        <p:spPr bwMode="auto">
          <a:xfrm>
            <a:off x="8093075" y="193675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15</a:t>
            </a:r>
            <a:r>
              <a:rPr lang="en-US" altLang="zh-CN" sz="2000">
                <a:latin typeface="Times New Roman" pitchFamily="18" charset="0"/>
              </a:rPr>
              <a:t>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65" name="Text Box 28"/>
          <p:cNvSpPr txBox="1">
            <a:spLocks noChangeArrowheads="1"/>
          </p:cNvSpPr>
          <p:nvPr/>
        </p:nvSpPr>
        <p:spPr bwMode="auto">
          <a:xfrm>
            <a:off x="8107363" y="30924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sp>
        <p:nvSpPr>
          <p:cNvPr id="65566" name="Oval 31"/>
          <p:cNvSpPr>
            <a:spLocks noChangeArrowheads="1"/>
          </p:cNvSpPr>
          <p:nvPr/>
        </p:nvSpPr>
        <p:spPr bwMode="auto">
          <a:xfrm>
            <a:off x="4716463" y="5194300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5567" name="Oval 32"/>
          <p:cNvSpPr>
            <a:spLocks noChangeArrowheads="1"/>
          </p:cNvSpPr>
          <p:nvPr/>
        </p:nvSpPr>
        <p:spPr bwMode="auto">
          <a:xfrm>
            <a:off x="8518525" y="520223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5568" name="Oval 33"/>
          <p:cNvSpPr>
            <a:spLocks noChangeArrowheads="1"/>
          </p:cNvSpPr>
          <p:nvPr/>
        </p:nvSpPr>
        <p:spPr bwMode="auto">
          <a:xfrm>
            <a:off x="7386638" y="451643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69" name="Oval 34"/>
          <p:cNvSpPr>
            <a:spLocks noChangeArrowheads="1"/>
          </p:cNvSpPr>
          <p:nvPr/>
        </p:nvSpPr>
        <p:spPr bwMode="auto">
          <a:xfrm>
            <a:off x="7380288" y="588168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70" name="Oval 35"/>
          <p:cNvSpPr>
            <a:spLocks noChangeArrowheads="1"/>
          </p:cNvSpPr>
          <p:nvPr/>
        </p:nvSpPr>
        <p:spPr bwMode="auto">
          <a:xfrm>
            <a:off x="5859463" y="58896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71" name="Oval 36"/>
          <p:cNvSpPr>
            <a:spLocks noChangeArrowheads="1"/>
          </p:cNvSpPr>
          <p:nvPr/>
        </p:nvSpPr>
        <p:spPr bwMode="auto">
          <a:xfrm>
            <a:off x="5853113" y="4525963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72" name="Line 37"/>
          <p:cNvSpPr>
            <a:spLocks noChangeShapeType="1"/>
          </p:cNvSpPr>
          <p:nvPr/>
        </p:nvSpPr>
        <p:spPr bwMode="auto">
          <a:xfrm flipV="1">
            <a:off x="5133975" y="4862513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3" name="Line 38"/>
          <p:cNvSpPr>
            <a:spLocks noChangeShapeType="1"/>
          </p:cNvSpPr>
          <p:nvPr/>
        </p:nvSpPr>
        <p:spPr bwMode="auto">
          <a:xfrm>
            <a:off x="5105400" y="5613400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4" name="Line 39"/>
          <p:cNvSpPr>
            <a:spLocks noChangeShapeType="1"/>
          </p:cNvSpPr>
          <p:nvPr/>
        </p:nvSpPr>
        <p:spPr bwMode="auto">
          <a:xfrm>
            <a:off x="5999163" y="4992688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5" name="Line 40"/>
          <p:cNvSpPr>
            <a:spLocks noChangeShapeType="1"/>
          </p:cNvSpPr>
          <p:nvPr/>
        </p:nvSpPr>
        <p:spPr bwMode="auto">
          <a:xfrm flipV="1">
            <a:off x="6157913" y="502126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6" name="Line 41"/>
          <p:cNvSpPr>
            <a:spLocks noChangeShapeType="1"/>
          </p:cNvSpPr>
          <p:nvPr/>
        </p:nvSpPr>
        <p:spPr bwMode="auto">
          <a:xfrm>
            <a:off x="6330950" y="4760913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7" name="Line 42"/>
          <p:cNvSpPr>
            <a:spLocks noChangeShapeType="1"/>
          </p:cNvSpPr>
          <p:nvPr/>
        </p:nvSpPr>
        <p:spPr bwMode="auto">
          <a:xfrm flipH="1">
            <a:off x="6316663" y="4919663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8" name="Line 43"/>
          <p:cNvSpPr>
            <a:spLocks noChangeShapeType="1"/>
          </p:cNvSpPr>
          <p:nvPr/>
        </p:nvSpPr>
        <p:spPr bwMode="auto">
          <a:xfrm flipV="1">
            <a:off x="7631113" y="500697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9" name="Line 44"/>
          <p:cNvSpPr>
            <a:spLocks noChangeShapeType="1"/>
          </p:cNvSpPr>
          <p:nvPr/>
        </p:nvSpPr>
        <p:spPr bwMode="auto">
          <a:xfrm>
            <a:off x="6346825" y="613251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0" name="Line 45"/>
          <p:cNvSpPr>
            <a:spLocks noChangeShapeType="1"/>
          </p:cNvSpPr>
          <p:nvPr/>
        </p:nvSpPr>
        <p:spPr bwMode="auto">
          <a:xfrm>
            <a:off x="7847013" y="4803775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1" name="Line 46"/>
          <p:cNvSpPr>
            <a:spLocks noChangeShapeType="1"/>
          </p:cNvSpPr>
          <p:nvPr/>
        </p:nvSpPr>
        <p:spPr bwMode="auto">
          <a:xfrm flipV="1">
            <a:off x="7847013" y="5597525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2" name="Text Box 47"/>
          <p:cNvSpPr txBox="1">
            <a:spLocks noChangeArrowheads="1"/>
          </p:cNvSpPr>
          <p:nvPr/>
        </p:nvSpPr>
        <p:spPr bwMode="auto">
          <a:xfrm>
            <a:off x="4943475" y="471646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83" name="Text Box 48"/>
          <p:cNvSpPr txBox="1">
            <a:spLocks noChangeArrowheads="1"/>
          </p:cNvSpPr>
          <p:nvPr/>
        </p:nvSpPr>
        <p:spPr bwMode="auto">
          <a:xfrm>
            <a:off x="4986338" y="587057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12</a:t>
            </a:r>
            <a:r>
              <a:rPr lang="en-US" altLang="zh-CN" sz="2000">
                <a:latin typeface="Times New Roman" pitchFamily="18" charset="0"/>
              </a:rPr>
              <a:t>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84" name="Text Box 49"/>
          <p:cNvSpPr txBox="1">
            <a:spLocks noChangeArrowheads="1"/>
          </p:cNvSpPr>
          <p:nvPr/>
        </p:nvSpPr>
        <p:spPr bwMode="auto">
          <a:xfrm>
            <a:off x="5376863" y="526415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85" name="Text Box 50"/>
          <p:cNvSpPr txBox="1">
            <a:spLocks noChangeArrowheads="1"/>
          </p:cNvSpPr>
          <p:nvPr/>
        </p:nvSpPr>
        <p:spPr bwMode="auto">
          <a:xfrm>
            <a:off x="6138863" y="524986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1/4</a:t>
            </a:r>
          </a:p>
        </p:txBody>
      </p:sp>
      <p:sp>
        <p:nvSpPr>
          <p:cNvPr id="65586" name="Text Box 51"/>
          <p:cNvSpPr txBox="1">
            <a:spLocks noChangeArrowheads="1"/>
          </p:cNvSpPr>
          <p:nvPr/>
        </p:nvSpPr>
        <p:spPr bwMode="auto">
          <a:xfrm>
            <a:off x="6516688" y="432752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65587" name="Text Box 52"/>
          <p:cNvSpPr txBox="1">
            <a:spLocks noChangeArrowheads="1"/>
          </p:cNvSpPr>
          <p:nvPr/>
        </p:nvSpPr>
        <p:spPr bwMode="auto">
          <a:xfrm>
            <a:off x="6556375" y="613092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11/14</a:t>
            </a:r>
          </a:p>
        </p:txBody>
      </p:sp>
      <p:sp>
        <p:nvSpPr>
          <p:cNvPr id="65588" name="Text Box 53"/>
          <p:cNvSpPr txBox="1">
            <a:spLocks noChangeArrowheads="1"/>
          </p:cNvSpPr>
          <p:nvPr/>
        </p:nvSpPr>
        <p:spPr bwMode="auto">
          <a:xfrm>
            <a:off x="6816725" y="53657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/9</a:t>
            </a:r>
          </a:p>
        </p:txBody>
      </p:sp>
      <p:sp>
        <p:nvSpPr>
          <p:cNvPr id="65589" name="Text Box 54"/>
          <p:cNvSpPr txBox="1">
            <a:spLocks noChangeArrowheads="1"/>
          </p:cNvSpPr>
          <p:nvPr/>
        </p:nvSpPr>
        <p:spPr bwMode="auto">
          <a:xfrm>
            <a:off x="7610475" y="52641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7/7</a:t>
            </a:r>
          </a:p>
        </p:txBody>
      </p:sp>
      <p:sp>
        <p:nvSpPr>
          <p:cNvPr id="65590" name="Text Box 55"/>
          <p:cNvSpPr txBox="1">
            <a:spLocks noChangeArrowheads="1"/>
          </p:cNvSpPr>
          <p:nvPr/>
        </p:nvSpPr>
        <p:spPr bwMode="auto">
          <a:xfrm>
            <a:off x="8101013" y="464343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19</a:t>
            </a:r>
            <a:r>
              <a:rPr lang="en-US" altLang="zh-CN" sz="2000">
                <a:latin typeface="Times New Roman" pitchFamily="18" charset="0"/>
              </a:rPr>
              <a:t>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91" name="Text Box 56"/>
          <p:cNvSpPr txBox="1">
            <a:spLocks noChangeArrowheads="1"/>
          </p:cNvSpPr>
          <p:nvPr/>
        </p:nvSpPr>
        <p:spPr bwMode="auto">
          <a:xfrm>
            <a:off x="8115300" y="57991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sp>
        <p:nvSpPr>
          <p:cNvPr id="65592" name="Oval 83"/>
          <p:cNvSpPr>
            <a:spLocks noChangeArrowheads="1"/>
          </p:cNvSpPr>
          <p:nvPr/>
        </p:nvSpPr>
        <p:spPr bwMode="auto">
          <a:xfrm>
            <a:off x="71438" y="521017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5593" name="Oval 84"/>
          <p:cNvSpPr>
            <a:spLocks noChangeArrowheads="1"/>
          </p:cNvSpPr>
          <p:nvPr/>
        </p:nvSpPr>
        <p:spPr bwMode="auto">
          <a:xfrm>
            <a:off x="3873500" y="521811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5594" name="Oval 85"/>
          <p:cNvSpPr>
            <a:spLocks noChangeArrowheads="1"/>
          </p:cNvSpPr>
          <p:nvPr/>
        </p:nvSpPr>
        <p:spPr bwMode="auto">
          <a:xfrm>
            <a:off x="2741613" y="453231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95" name="Oval 86"/>
          <p:cNvSpPr>
            <a:spLocks noChangeArrowheads="1"/>
          </p:cNvSpPr>
          <p:nvPr/>
        </p:nvSpPr>
        <p:spPr bwMode="auto">
          <a:xfrm>
            <a:off x="2735263" y="589756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96" name="Oval 87"/>
          <p:cNvSpPr>
            <a:spLocks noChangeArrowheads="1"/>
          </p:cNvSpPr>
          <p:nvPr/>
        </p:nvSpPr>
        <p:spPr bwMode="auto">
          <a:xfrm>
            <a:off x="1214438" y="5905500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97" name="Oval 88"/>
          <p:cNvSpPr>
            <a:spLocks noChangeArrowheads="1"/>
          </p:cNvSpPr>
          <p:nvPr/>
        </p:nvSpPr>
        <p:spPr bwMode="auto">
          <a:xfrm>
            <a:off x="1208088" y="454183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98" name="Line 89"/>
          <p:cNvSpPr>
            <a:spLocks noChangeShapeType="1"/>
          </p:cNvSpPr>
          <p:nvPr/>
        </p:nvSpPr>
        <p:spPr bwMode="auto">
          <a:xfrm>
            <a:off x="1354138" y="5008563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99" name="Line 90"/>
          <p:cNvSpPr>
            <a:spLocks noChangeShapeType="1"/>
          </p:cNvSpPr>
          <p:nvPr/>
        </p:nvSpPr>
        <p:spPr bwMode="auto">
          <a:xfrm flipV="1">
            <a:off x="1512888" y="5037138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0" name="Line 91"/>
          <p:cNvSpPr>
            <a:spLocks noChangeShapeType="1"/>
          </p:cNvSpPr>
          <p:nvPr/>
        </p:nvSpPr>
        <p:spPr bwMode="auto">
          <a:xfrm>
            <a:off x="1685925" y="4776788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1" name="Line 92"/>
          <p:cNvSpPr>
            <a:spLocks noChangeShapeType="1"/>
          </p:cNvSpPr>
          <p:nvPr/>
        </p:nvSpPr>
        <p:spPr bwMode="auto">
          <a:xfrm flipH="1">
            <a:off x="1671638" y="4935538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2" name="Line 93"/>
          <p:cNvSpPr>
            <a:spLocks noChangeShapeType="1"/>
          </p:cNvSpPr>
          <p:nvPr/>
        </p:nvSpPr>
        <p:spPr bwMode="auto">
          <a:xfrm flipV="1">
            <a:off x="2970213" y="500856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3" name="Line 94"/>
          <p:cNvSpPr>
            <a:spLocks noChangeShapeType="1"/>
          </p:cNvSpPr>
          <p:nvPr/>
        </p:nvSpPr>
        <p:spPr bwMode="auto">
          <a:xfrm>
            <a:off x="1701800" y="606266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4" name="Line 95"/>
          <p:cNvSpPr>
            <a:spLocks noChangeShapeType="1"/>
          </p:cNvSpPr>
          <p:nvPr/>
        </p:nvSpPr>
        <p:spPr bwMode="auto">
          <a:xfrm>
            <a:off x="3259138" y="4762500"/>
            <a:ext cx="720725" cy="492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5" name="Line 96"/>
          <p:cNvSpPr>
            <a:spLocks noChangeShapeType="1"/>
          </p:cNvSpPr>
          <p:nvPr/>
        </p:nvSpPr>
        <p:spPr bwMode="auto">
          <a:xfrm flipV="1">
            <a:off x="3201988" y="5613400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6" name="Text Box 97"/>
          <p:cNvSpPr txBox="1">
            <a:spLocks noChangeArrowheads="1"/>
          </p:cNvSpPr>
          <p:nvPr/>
        </p:nvSpPr>
        <p:spPr bwMode="auto">
          <a:xfrm>
            <a:off x="1003300" y="528002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07" name="Text Box 98"/>
          <p:cNvSpPr txBox="1">
            <a:spLocks noChangeArrowheads="1"/>
          </p:cNvSpPr>
          <p:nvPr/>
        </p:nvSpPr>
        <p:spPr bwMode="auto">
          <a:xfrm>
            <a:off x="1479550" y="52943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65608" name="Text Box 99"/>
          <p:cNvSpPr txBox="1">
            <a:spLocks noChangeArrowheads="1"/>
          </p:cNvSpPr>
          <p:nvPr/>
        </p:nvSpPr>
        <p:spPr bwMode="auto">
          <a:xfrm>
            <a:off x="1998663" y="440055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65609" name="Text Box 100"/>
          <p:cNvSpPr txBox="1">
            <a:spLocks noChangeArrowheads="1"/>
          </p:cNvSpPr>
          <p:nvPr/>
        </p:nvSpPr>
        <p:spPr bwMode="auto">
          <a:xfrm>
            <a:off x="2171700" y="53816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</a:p>
        </p:txBody>
      </p:sp>
      <p:sp>
        <p:nvSpPr>
          <p:cNvPr id="65610" name="Text Box 101"/>
          <p:cNvSpPr txBox="1">
            <a:spLocks noChangeArrowheads="1"/>
          </p:cNvSpPr>
          <p:nvPr/>
        </p:nvSpPr>
        <p:spPr bwMode="auto">
          <a:xfrm>
            <a:off x="3513138" y="57435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5611" name="Line 102"/>
          <p:cNvSpPr>
            <a:spLocks noChangeShapeType="1"/>
          </p:cNvSpPr>
          <p:nvPr/>
        </p:nvSpPr>
        <p:spPr bwMode="auto">
          <a:xfrm flipV="1">
            <a:off x="393700" y="4789488"/>
            <a:ext cx="7937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12" name="Line 103"/>
          <p:cNvSpPr>
            <a:spLocks noChangeShapeType="1"/>
          </p:cNvSpPr>
          <p:nvPr/>
        </p:nvSpPr>
        <p:spPr bwMode="auto">
          <a:xfrm flipH="1">
            <a:off x="536575" y="4948238"/>
            <a:ext cx="736600" cy="388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13" name="Line 104"/>
          <p:cNvSpPr>
            <a:spLocks noChangeShapeType="1"/>
          </p:cNvSpPr>
          <p:nvPr/>
        </p:nvSpPr>
        <p:spPr bwMode="auto">
          <a:xfrm>
            <a:off x="536575" y="5568950"/>
            <a:ext cx="693738" cy="446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14" name="Line 105"/>
          <p:cNvSpPr>
            <a:spLocks noChangeShapeType="1"/>
          </p:cNvSpPr>
          <p:nvPr/>
        </p:nvSpPr>
        <p:spPr bwMode="auto">
          <a:xfrm flipH="1" flipV="1">
            <a:off x="450850" y="5640388"/>
            <a:ext cx="7651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15" name="Line 106"/>
          <p:cNvSpPr>
            <a:spLocks noChangeShapeType="1"/>
          </p:cNvSpPr>
          <p:nvPr/>
        </p:nvSpPr>
        <p:spPr bwMode="auto">
          <a:xfrm flipH="1">
            <a:off x="1692275" y="6203950"/>
            <a:ext cx="1023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16" name="Line 107"/>
          <p:cNvSpPr>
            <a:spLocks noChangeShapeType="1"/>
          </p:cNvSpPr>
          <p:nvPr/>
        </p:nvSpPr>
        <p:spPr bwMode="auto">
          <a:xfrm flipH="1" flipV="1">
            <a:off x="3178175" y="4918075"/>
            <a:ext cx="706438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17" name="Text Box 108"/>
          <p:cNvSpPr txBox="1">
            <a:spLocks noChangeArrowheads="1"/>
          </p:cNvSpPr>
          <p:nvPr/>
        </p:nvSpPr>
        <p:spPr bwMode="auto">
          <a:xfrm>
            <a:off x="661988" y="4657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18" name="Text Box 109"/>
          <p:cNvSpPr txBox="1">
            <a:spLocks noChangeArrowheads="1"/>
          </p:cNvSpPr>
          <p:nvPr/>
        </p:nvSpPr>
        <p:spPr bwMode="auto">
          <a:xfrm>
            <a:off x="647700" y="513238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65619" name="Text Box 110"/>
          <p:cNvSpPr txBox="1">
            <a:spLocks noChangeArrowheads="1"/>
          </p:cNvSpPr>
          <p:nvPr/>
        </p:nvSpPr>
        <p:spPr bwMode="auto">
          <a:xfrm>
            <a:off x="762000" y="54657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</a:p>
        </p:txBody>
      </p:sp>
      <p:sp>
        <p:nvSpPr>
          <p:cNvPr id="65620" name="Text Box 111"/>
          <p:cNvSpPr txBox="1">
            <a:spLocks noChangeArrowheads="1"/>
          </p:cNvSpPr>
          <p:nvPr/>
        </p:nvSpPr>
        <p:spPr bwMode="auto">
          <a:xfrm>
            <a:off x="733425" y="59134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8</a:t>
            </a:r>
          </a:p>
        </p:txBody>
      </p:sp>
      <p:sp>
        <p:nvSpPr>
          <p:cNvPr id="65621" name="Line 112"/>
          <p:cNvSpPr>
            <a:spLocks noChangeShapeType="1"/>
          </p:cNvSpPr>
          <p:nvPr/>
        </p:nvSpPr>
        <p:spPr bwMode="auto">
          <a:xfrm flipV="1">
            <a:off x="1576388" y="4860925"/>
            <a:ext cx="1196975" cy="1068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22" name="Text Box 113"/>
          <p:cNvSpPr txBox="1">
            <a:spLocks noChangeArrowheads="1"/>
          </p:cNvSpPr>
          <p:nvPr/>
        </p:nvSpPr>
        <p:spPr bwMode="auto">
          <a:xfrm>
            <a:off x="1989138" y="50466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5623" name="Text Box 114"/>
          <p:cNvSpPr txBox="1">
            <a:spLocks noChangeArrowheads="1"/>
          </p:cNvSpPr>
          <p:nvPr/>
        </p:nvSpPr>
        <p:spPr bwMode="auto">
          <a:xfrm>
            <a:off x="2076450" y="57102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65624" name="Text Box 115"/>
          <p:cNvSpPr txBox="1">
            <a:spLocks noChangeArrowheads="1"/>
          </p:cNvSpPr>
          <p:nvPr/>
        </p:nvSpPr>
        <p:spPr bwMode="auto">
          <a:xfrm>
            <a:off x="2019300" y="620077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65625" name="Text Box 116"/>
          <p:cNvSpPr txBox="1">
            <a:spLocks noChangeArrowheads="1"/>
          </p:cNvSpPr>
          <p:nvPr/>
        </p:nvSpPr>
        <p:spPr bwMode="auto">
          <a:xfrm>
            <a:off x="2941638" y="52784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65626" name="Text Box 117"/>
          <p:cNvSpPr txBox="1">
            <a:spLocks noChangeArrowheads="1"/>
          </p:cNvSpPr>
          <p:nvPr/>
        </p:nvSpPr>
        <p:spPr bwMode="auto">
          <a:xfrm>
            <a:off x="3533775" y="46863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</a:p>
        </p:txBody>
      </p:sp>
      <p:sp>
        <p:nvSpPr>
          <p:cNvPr id="65627" name="Text Box 118"/>
          <p:cNvSpPr txBox="1">
            <a:spLocks noChangeArrowheads="1"/>
          </p:cNvSpPr>
          <p:nvPr/>
        </p:nvSpPr>
        <p:spPr bwMode="auto">
          <a:xfrm>
            <a:off x="3376613" y="519112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15</a:t>
            </a:r>
          </a:p>
        </p:txBody>
      </p:sp>
      <p:sp>
        <p:nvSpPr>
          <p:cNvPr id="65628" name="Oval 154"/>
          <p:cNvSpPr>
            <a:spLocks noChangeArrowheads="1"/>
          </p:cNvSpPr>
          <p:nvPr/>
        </p:nvSpPr>
        <p:spPr bwMode="auto">
          <a:xfrm>
            <a:off x="96838" y="250666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5629" name="Oval 155"/>
          <p:cNvSpPr>
            <a:spLocks noChangeArrowheads="1"/>
          </p:cNvSpPr>
          <p:nvPr/>
        </p:nvSpPr>
        <p:spPr bwMode="auto">
          <a:xfrm>
            <a:off x="3898900" y="2514600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5630" name="Oval 156"/>
          <p:cNvSpPr>
            <a:spLocks noChangeArrowheads="1"/>
          </p:cNvSpPr>
          <p:nvPr/>
        </p:nvSpPr>
        <p:spPr bwMode="auto">
          <a:xfrm>
            <a:off x="2767013" y="1828800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31" name="Oval 157"/>
          <p:cNvSpPr>
            <a:spLocks noChangeArrowheads="1"/>
          </p:cNvSpPr>
          <p:nvPr/>
        </p:nvSpPr>
        <p:spPr bwMode="auto">
          <a:xfrm>
            <a:off x="2760663" y="3194050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32" name="Oval 158"/>
          <p:cNvSpPr>
            <a:spLocks noChangeArrowheads="1"/>
          </p:cNvSpPr>
          <p:nvPr/>
        </p:nvSpPr>
        <p:spPr bwMode="auto">
          <a:xfrm>
            <a:off x="1239838" y="320198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33" name="Oval 159"/>
          <p:cNvSpPr>
            <a:spLocks noChangeArrowheads="1"/>
          </p:cNvSpPr>
          <p:nvPr/>
        </p:nvSpPr>
        <p:spPr bwMode="auto">
          <a:xfrm>
            <a:off x="1233488" y="183832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34" name="Line 160"/>
          <p:cNvSpPr>
            <a:spLocks noChangeShapeType="1"/>
          </p:cNvSpPr>
          <p:nvPr/>
        </p:nvSpPr>
        <p:spPr bwMode="auto">
          <a:xfrm>
            <a:off x="1379538" y="2305050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35" name="Line 161"/>
          <p:cNvSpPr>
            <a:spLocks noChangeShapeType="1"/>
          </p:cNvSpPr>
          <p:nvPr/>
        </p:nvSpPr>
        <p:spPr bwMode="auto">
          <a:xfrm flipV="1">
            <a:off x="1538288" y="2333625"/>
            <a:ext cx="0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36" name="Line 162"/>
          <p:cNvSpPr>
            <a:spLocks noChangeShapeType="1"/>
          </p:cNvSpPr>
          <p:nvPr/>
        </p:nvSpPr>
        <p:spPr bwMode="auto">
          <a:xfrm>
            <a:off x="1711325" y="2130425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37" name="Line 163"/>
          <p:cNvSpPr>
            <a:spLocks noChangeShapeType="1"/>
          </p:cNvSpPr>
          <p:nvPr/>
        </p:nvSpPr>
        <p:spPr bwMode="auto">
          <a:xfrm flipH="1">
            <a:off x="1697038" y="2232025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38" name="Line 164"/>
          <p:cNvSpPr>
            <a:spLocks noChangeShapeType="1"/>
          </p:cNvSpPr>
          <p:nvPr/>
        </p:nvSpPr>
        <p:spPr bwMode="auto">
          <a:xfrm flipV="1">
            <a:off x="2995613" y="2305050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39" name="Line 165"/>
          <p:cNvSpPr>
            <a:spLocks noChangeShapeType="1"/>
          </p:cNvSpPr>
          <p:nvPr/>
        </p:nvSpPr>
        <p:spPr bwMode="auto">
          <a:xfrm>
            <a:off x="1727200" y="335915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0" name="Line 166"/>
          <p:cNvSpPr>
            <a:spLocks noChangeShapeType="1"/>
          </p:cNvSpPr>
          <p:nvPr/>
        </p:nvSpPr>
        <p:spPr bwMode="auto">
          <a:xfrm>
            <a:off x="3284538" y="2058988"/>
            <a:ext cx="720725" cy="492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1" name="Line 167"/>
          <p:cNvSpPr>
            <a:spLocks noChangeShapeType="1"/>
          </p:cNvSpPr>
          <p:nvPr/>
        </p:nvSpPr>
        <p:spPr bwMode="auto">
          <a:xfrm flipV="1">
            <a:off x="3227388" y="2909888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2" name="Text Box 168"/>
          <p:cNvSpPr txBox="1">
            <a:spLocks noChangeArrowheads="1"/>
          </p:cNvSpPr>
          <p:nvPr/>
        </p:nvSpPr>
        <p:spPr bwMode="auto">
          <a:xfrm>
            <a:off x="1128713" y="25765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43" name="Text Box 169"/>
          <p:cNvSpPr txBox="1">
            <a:spLocks noChangeArrowheads="1"/>
          </p:cNvSpPr>
          <p:nvPr/>
        </p:nvSpPr>
        <p:spPr bwMode="auto">
          <a:xfrm>
            <a:off x="1504950" y="25908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65644" name="Text Box 171"/>
          <p:cNvSpPr txBox="1">
            <a:spLocks noChangeArrowheads="1"/>
          </p:cNvSpPr>
          <p:nvPr/>
        </p:nvSpPr>
        <p:spPr bwMode="auto">
          <a:xfrm>
            <a:off x="2197100" y="26781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</a:p>
        </p:txBody>
      </p:sp>
      <p:sp>
        <p:nvSpPr>
          <p:cNvPr id="65645" name="Text Box 172"/>
          <p:cNvSpPr txBox="1">
            <a:spLocks noChangeArrowheads="1"/>
          </p:cNvSpPr>
          <p:nvPr/>
        </p:nvSpPr>
        <p:spPr bwMode="auto">
          <a:xfrm>
            <a:off x="3538538" y="30400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5646" name="Line 173"/>
          <p:cNvSpPr>
            <a:spLocks noChangeShapeType="1"/>
          </p:cNvSpPr>
          <p:nvPr/>
        </p:nvSpPr>
        <p:spPr bwMode="auto">
          <a:xfrm flipV="1">
            <a:off x="419100" y="2085975"/>
            <a:ext cx="7937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7" name="Line 174"/>
          <p:cNvSpPr>
            <a:spLocks noChangeShapeType="1"/>
          </p:cNvSpPr>
          <p:nvPr/>
        </p:nvSpPr>
        <p:spPr bwMode="auto">
          <a:xfrm flipH="1">
            <a:off x="561975" y="2244725"/>
            <a:ext cx="736600" cy="388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8" name="Line 175"/>
          <p:cNvSpPr>
            <a:spLocks noChangeShapeType="1"/>
          </p:cNvSpPr>
          <p:nvPr/>
        </p:nvSpPr>
        <p:spPr bwMode="auto">
          <a:xfrm>
            <a:off x="488950" y="2922588"/>
            <a:ext cx="766763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9" name="Line 177"/>
          <p:cNvSpPr>
            <a:spLocks noChangeShapeType="1"/>
          </p:cNvSpPr>
          <p:nvPr/>
        </p:nvSpPr>
        <p:spPr bwMode="auto">
          <a:xfrm flipH="1">
            <a:off x="1717675" y="3500438"/>
            <a:ext cx="1023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50" name="Line 178"/>
          <p:cNvSpPr>
            <a:spLocks noChangeShapeType="1"/>
          </p:cNvSpPr>
          <p:nvPr/>
        </p:nvSpPr>
        <p:spPr bwMode="auto">
          <a:xfrm flipH="1" flipV="1">
            <a:off x="3203575" y="2214563"/>
            <a:ext cx="706438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51" name="Text Box 179"/>
          <p:cNvSpPr txBox="1">
            <a:spLocks noChangeArrowheads="1"/>
          </p:cNvSpPr>
          <p:nvPr/>
        </p:nvSpPr>
        <p:spPr bwMode="auto">
          <a:xfrm>
            <a:off x="687388" y="19542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52" name="Text Box 180"/>
          <p:cNvSpPr txBox="1">
            <a:spLocks noChangeArrowheads="1"/>
          </p:cNvSpPr>
          <p:nvPr/>
        </p:nvSpPr>
        <p:spPr bwMode="auto">
          <a:xfrm>
            <a:off x="673100" y="242887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65653" name="Text Box 181"/>
          <p:cNvSpPr txBox="1">
            <a:spLocks noChangeArrowheads="1"/>
          </p:cNvSpPr>
          <p:nvPr/>
        </p:nvSpPr>
        <p:spPr bwMode="auto">
          <a:xfrm>
            <a:off x="744538" y="283368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13</a:t>
            </a:r>
          </a:p>
        </p:txBody>
      </p:sp>
      <p:sp>
        <p:nvSpPr>
          <p:cNvPr id="65654" name="Line 183"/>
          <p:cNvSpPr>
            <a:spLocks noChangeShapeType="1"/>
          </p:cNvSpPr>
          <p:nvPr/>
        </p:nvSpPr>
        <p:spPr bwMode="auto">
          <a:xfrm flipV="1">
            <a:off x="1601788" y="2157413"/>
            <a:ext cx="119697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55" name="Text Box 184"/>
          <p:cNvSpPr txBox="1">
            <a:spLocks noChangeArrowheads="1"/>
          </p:cNvSpPr>
          <p:nvPr/>
        </p:nvSpPr>
        <p:spPr bwMode="auto">
          <a:xfrm>
            <a:off x="2014538" y="23431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5656" name="Text Box 185"/>
          <p:cNvSpPr txBox="1">
            <a:spLocks noChangeArrowheads="1"/>
          </p:cNvSpPr>
          <p:nvPr/>
        </p:nvSpPr>
        <p:spPr bwMode="auto">
          <a:xfrm>
            <a:off x="2101850" y="3006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65657" name="Text Box 186"/>
          <p:cNvSpPr txBox="1">
            <a:spLocks noChangeArrowheads="1"/>
          </p:cNvSpPr>
          <p:nvPr/>
        </p:nvSpPr>
        <p:spPr bwMode="auto">
          <a:xfrm>
            <a:off x="2051050" y="35004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65658" name="Text Box 187"/>
          <p:cNvSpPr txBox="1">
            <a:spLocks noChangeArrowheads="1"/>
          </p:cNvSpPr>
          <p:nvPr/>
        </p:nvSpPr>
        <p:spPr bwMode="auto">
          <a:xfrm>
            <a:off x="2967038" y="2574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65659" name="Text Box 188"/>
          <p:cNvSpPr txBox="1">
            <a:spLocks noChangeArrowheads="1"/>
          </p:cNvSpPr>
          <p:nvPr/>
        </p:nvSpPr>
        <p:spPr bwMode="auto">
          <a:xfrm>
            <a:off x="3559175" y="198278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13</a:t>
            </a:r>
          </a:p>
        </p:txBody>
      </p:sp>
      <p:sp>
        <p:nvSpPr>
          <p:cNvPr id="65660" name="Text Box 189"/>
          <p:cNvSpPr txBox="1">
            <a:spLocks noChangeArrowheads="1"/>
          </p:cNvSpPr>
          <p:nvPr/>
        </p:nvSpPr>
        <p:spPr bwMode="auto">
          <a:xfrm>
            <a:off x="3402013" y="24876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65661" name="Line 190"/>
          <p:cNvSpPr>
            <a:spLocks noChangeShapeType="1"/>
          </p:cNvSpPr>
          <p:nvPr/>
        </p:nvSpPr>
        <p:spPr bwMode="auto">
          <a:xfrm>
            <a:off x="1689100" y="1984375"/>
            <a:ext cx="1081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62" name="Text Box 191"/>
          <p:cNvSpPr txBox="1">
            <a:spLocks noChangeArrowheads="1"/>
          </p:cNvSpPr>
          <p:nvPr/>
        </p:nvSpPr>
        <p:spPr bwMode="auto">
          <a:xfrm>
            <a:off x="2085975" y="16652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65663" name="Text Box 192"/>
          <p:cNvSpPr txBox="1">
            <a:spLocks noChangeArrowheads="1"/>
          </p:cNvSpPr>
          <p:nvPr/>
        </p:nvSpPr>
        <p:spPr bwMode="auto">
          <a:xfrm>
            <a:off x="2043113" y="20542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Example</a:t>
            </a:r>
          </a:p>
        </p:txBody>
      </p:sp>
      <p:sp>
        <p:nvSpPr>
          <p:cNvPr id="66562" name="Text Box 29"/>
          <p:cNvSpPr txBox="1">
            <a:spLocks noChangeArrowheads="1"/>
          </p:cNvSpPr>
          <p:nvPr/>
        </p:nvSpPr>
        <p:spPr bwMode="auto">
          <a:xfrm>
            <a:off x="6464300" y="1162050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6563" name="Text Box 30"/>
          <p:cNvSpPr txBox="1">
            <a:spLocks noChangeArrowheads="1"/>
          </p:cNvSpPr>
          <p:nvPr/>
        </p:nvSpPr>
        <p:spPr bwMode="auto">
          <a:xfrm>
            <a:off x="973138" y="1163638"/>
            <a:ext cx="2649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6564" name="Oval 119"/>
          <p:cNvSpPr>
            <a:spLocks noChangeArrowheads="1"/>
          </p:cNvSpPr>
          <p:nvPr/>
        </p:nvSpPr>
        <p:spPr bwMode="auto">
          <a:xfrm>
            <a:off x="227013" y="482758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6565" name="Oval 120"/>
          <p:cNvSpPr>
            <a:spLocks noChangeArrowheads="1"/>
          </p:cNvSpPr>
          <p:nvPr/>
        </p:nvSpPr>
        <p:spPr bwMode="auto">
          <a:xfrm>
            <a:off x="4029075" y="483552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6566" name="Oval 121"/>
          <p:cNvSpPr>
            <a:spLocks noChangeArrowheads="1"/>
          </p:cNvSpPr>
          <p:nvPr/>
        </p:nvSpPr>
        <p:spPr bwMode="auto">
          <a:xfrm>
            <a:off x="2897188" y="414972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67" name="Oval 122"/>
          <p:cNvSpPr>
            <a:spLocks noChangeArrowheads="1"/>
          </p:cNvSpPr>
          <p:nvPr/>
        </p:nvSpPr>
        <p:spPr bwMode="auto">
          <a:xfrm>
            <a:off x="2890838" y="551497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68" name="Oval 123"/>
          <p:cNvSpPr>
            <a:spLocks noChangeArrowheads="1"/>
          </p:cNvSpPr>
          <p:nvPr/>
        </p:nvSpPr>
        <p:spPr bwMode="auto">
          <a:xfrm>
            <a:off x="1370013" y="552291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69" name="Oval 124"/>
          <p:cNvSpPr>
            <a:spLocks noChangeArrowheads="1"/>
          </p:cNvSpPr>
          <p:nvPr/>
        </p:nvSpPr>
        <p:spPr bwMode="auto">
          <a:xfrm>
            <a:off x="1363663" y="4159250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70" name="Line 125"/>
          <p:cNvSpPr>
            <a:spLocks noChangeShapeType="1"/>
          </p:cNvSpPr>
          <p:nvPr/>
        </p:nvSpPr>
        <p:spPr bwMode="auto">
          <a:xfrm>
            <a:off x="1509713" y="462597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1" name="Line 126"/>
          <p:cNvSpPr>
            <a:spLocks noChangeShapeType="1"/>
          </p:cNvSpPr>
          <p:nvPr/>
        </p:nvSpPr>
        <p:spPr bwMode="auto">
          <a:xfrm flipV="1">
            <a:off x="1668463" y="465455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2" name="Line 127"/>
          <p:cNvSpPr>
            <a:spLocks noChangeShapeType="1"/>
          </p:cNvSpPr>
          <p:nvPr/>
        </p:nvSpPr>
        <p:spPr bwMode="auto">
          <a:xfrm>
            <a:off x="1841500" y="4394200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Line 128"/>
          <p:cNvSpPr>
            <a:spLocks noChangeShapeType="1"/>
          </p:cNvSpPr>
          <p:nvPr/>
        </p:nvSpPr>
        <p:spPr bwMode="auto">
          <a:xfrm flipH="1">
            <a:off x="1827213" y="455295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4" name="Line 129"/>
          <p:cNvSpPr>
            <a:spLocks noChangeShapeType="1"/>
          </p:cNvSpPr>
          <p:nvPr/>
        </p:nvSpPr>
        <p:spPr bwMode="auto">
          <a:xfrm flipV="1">
            <a:off x="3125788" y="462597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5" name="Line 130"/>
          <p:cNvSpPr>
            <a:spLocks noChangeShapeType="1"/>
          </p:cNvSpPr>
          <p:nvPr/>
        </p:nvSpPr>
        <p:spPr bwMode="auto">
          <a:xfrm>
            <a:off x="1857375" y="5680075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6" name="Line 131"/>
          <p:cNvSpPr>
            <a:spLocks noChangeShapeType="1"/>
          </p:cNvSpPr>
          <p:nvPr/>
        </p:nvSpPr>
        <p:spPr bwMode="auto">
          <a:xfrm>
            <a:off x="3414713" y="437991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7" name="Line 132"/>
          <p:cNvSpPr>
            <a:spLocks noChangeShapeType="1"/>
          </p:cNvSpPr>
          <p:nvPr/>
        </p:nvSpPr>
        <p:spPr bwMode="auto">
          <a:xfrm flipV="1">
            <a:off x="3357563" y="523081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8" name="Text Box 133"/>
          <p:cNvSpPr txBox="1">
            <a:spLocks noChangeArrowheads="1"/>
          </p:cNvSpPr>
          <p:nvPr/>
        </p:nvSpPr>
        <p:spPr bwMode="auto">
          <a:xfrm>
            <a:off x="1158875" y="48974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79" name="Text Box 134"/>
          <p:cNvSpPr txBox="1">
            <a:spLocks noChangeArrowheads="1"/>
          </p:cNvSpPr>
          <p:nvPr/>
        </p:nvSpPr>
        <p:spPr bwMode="auto">
          <a:xfrm>
            <a:off x="1635125" y="4911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66580" name="Text Box 135"/>
          <p:cNvSpPr txBox="1">
            <a:spLocks noChangeArrowheads="1"/>
          </p:cNvSpPr>
          <p:nvPr/>
        </p:nvSpPr>
        <p:spPr bwMode="auto">
          <a:xfrm>
            <a:off x="2154238" y="382428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66581" name="Text Box 136"/>
          <p:cNvSpPr txBox="1">
            <a:spLocks noChangeArrowheads="1"/>
          </p:cNvSpPr>
          <p:nvPr/>
        </p:nvSpPr>
        <p:spPr bwMode="auto">
          <a:xfrm>
            <a:off x="2327275" y="49990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66582" name="Text Box 137"/>
          <p:cNvSpPr txBox="1">
            <a:spLocks noChangeArrowheads="1"/>
          </p:cNvSpPr>
          <p:nvPr/>
        </p:nvSpPr>
        <p:spPr bwMode="auto">
          <a:xfrm>
            <a:off x="3668713" y="5360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6583" name="Line 138"/>
          <p:cNvSpPr>
            <a:spLocks noChangeShapeType="1"/>
          </p:cNvSpPr>
          <p:nvPr/>
        </p:nvSpPr>
        <p:spPr bwMode="auto">
          <a:xfrm flipV="1">
            <a:off x="549275" y="4406900"/>
            <a:ext cx="7937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4" name="Line 139"/>
          <p:cNvSpPr>
            <a:spLocks noChangeShapeType="1"/>
          </p:cNvSpPr>
          <p:nvPr/>
        </p:nvSpPr>
        <p:spPr bwMode="auto">
          <a:xfrm flipH="1">
            <a:off x="692150" y="4565650"/>
            <a:ext cx="736600" cy="388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5" name="Line 140"/>
          <p:cNvSpPr>
            <a:spLocks noChangeShapeType="1"/>
          </p:cNvSpPr>
          <p:nvPr/>
        </p:nvSpPr>
        <p:spPr bwMode="auto">
          <a:xfrm>
            <a:off x="692150" y="5186363"/>
            <a:ext cx="693738" cy="446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6" name="Line 141"/>
          <p:cNvSpPr>
            <a:spLocks noChangeShapeType="1"/>
          </p:cNvSpPr>
          <p:nvPr/>
        </p:nvSpPr>
        <p:spPr bwMode="auto">
          <a:xfrm flipH="1" flipV="1">
            <a:off x="606425" y="5257800"/>
            <a:ext cx="7651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7" name="Line 142"/>
          <p:cNvSpPr>
            <a:spLocks noChangeShapeType="1"/>
          </p:cNvSpPr>
          <p:nvPr/>
        </p:nvSpPr>
        <p:spPr bwMode="auto">
          <a:xfrm flipH="1">
            <a:off x="1847850" y="5821363"/>
            <a:ext cx="1023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8" name="Line 143"/>
          <p:cNvSpPr>
            <a:spLocks noChangeShapeType="1"/>
          </p:cNvSpPr>
          <p:nvPr/>
        </p:nvSpPr>
        <p:spPr bwMode="auto">
          <a:xfrm flipH="1" flipV="1">
            <a:off x="3333750" y="4535488"/>
            <a:ext cx="706438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9" name="Text Box 144"/>
          <p:cNvSpPr txBox="1">
            <a:spLocks noChangeArrowheads="1"/>
          </p:cNvSpPr>
          <p:nvPr/>
        </p:nvSpPr>
        <p:spPr bwMode="auto">
          <a:xfrm>
            <a:off x="817563" y="42751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90" name="Text Box 145"/>
          <p:cNvSpPr txBox="1">
            <a:spLocks noChangeArrowheads="1"/>
          </p:cNvSpPr>
          <p:nvPr/>
        </p:nvSpPr>
        <p:spPr bwMode="auto">
          <a:xfrm>
            <a:off x="803275" y="47498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66591" name="Text Box 146"/>
          <p:cNvSpPr txBox="1">
            <a:spLocks noChangeArrowheads="1"/>
          </p:cNvSpPr>
          <p:nvPr/>
        </p:nvSpPr>
        <p:spPr bwMode="auto">
          <a:xfrm>
            <a:off x="917575" y="50831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</a:t>
            </a:r>
          </a:p>
        </p:txBody>
      </p:sp>
      <p:sp>
        <p:nvSpPr>
          <p:cNvPr id="66592" name="Text Box 147"/>
          <p:cNvSpPr txBox="1">
            <a:spLocks noChangeArrowheads="1"/>
          </p:cNvSpPr>
          <p:nvPr/>
        </p:nvSpPr>
        <p:spPr bwMode="auto">
          <a:xfrm>
            <a:off x="803275" y="553085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66593" name="Text Box 148"/>
          <p:cNvSpPr txBox="1">
            <a:spLocks noChangeArrowheads="1"/>
          </p:cNvSpPr>
          <p:nvPr/>
        </p:nvSpPr>
        <p:spPr bwMode="auto">
          <a:xfrm>
            <a:off x="2232025" y="53276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66594" name="Text Box 150"/>
          <p:cNvSpPr txBox="1">
            <a:spLocks noChangeArrowheads="1"/>
          </p:cNvSpPr>
          <p:nvPr/>
        </p:nvSpPr>
        <p:spPr bwMode="auto">
          <a:xfrm>
            <a:off x="3097213" y="48958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66595" name="Text Box 151"/>
          <p:cNvSpPr txBox="1">
            <a:spLocks noChangeArrowheads="1"/>
          </p:cNvSpPr>
          <p:nvPr/>
        </p:nvSpPr>
        <p:spPr bwMode="auto">
          <a:xfrm>
            <a:off x="3689350" y="43037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</a:t>
            </a:r>
          </a:p>
        </p:txBody>
      </p:sp>
      <p:sp>
        <p:nvSpPr>
          <p:cNvPr id="66596" name="Text Box 152"/>
          <p:cNvSpPr txBox="1">
            <a:spLocks noChangeArrowheads="1"/>
          </p:cNvSpPr>
          <p:nvPr/>
        </p:nvSpPr>
        <p:spPr bwMode="auto">
          <a:xfrm>
            <a:off x="3532188" y="48085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19</a:t>
            </a:r>
          </a:p>
        </p:txBody>
      </p:sp>
      <p:sp>
        <p:nvSpPr>
          <p:cNvPr id="81058" name="Text Box 193"/>
          <p:cNvSpPr txBox="1">
            <a:spLocks noChangeArrowheads="1"/>
          </p:cNvSpPr>
          <p:nvPr/>
        </p:nvSpPr>
        <p:spPr bwMode="auto">
          <a:xfrm>
            <a:off x="3563938" y="5876925"/>
            <a:ext cx="3084512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</a:rPr>
              <a:t>No augmenting path</a:t>
            </a:r>
          </a:p>
        </p:txBody>
      </p:sp>
      <p:sp>
        <p:nvSpPr>
          <p:cNvPr id="66598" name="Rectangle 163"/>
          <p:cNvSpPr>
            <a:spLocks noChangeArrowheads="1"/>
          </p:cNvSpPr>
          <p:nvPr/>
        </p:nvSpPr>
        <p:spPr bwMode="auto">
          <a:xfrm>
            <a:off x="2268538" y="58261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11</a:t>
            </a:r>
            <a:endParaRPr lang="zh-CN" altLang="en-US"/>
          </a:p>
        </p:txBody>
      </p:sp>
      <p:sp>
        <p:nvSpPr>
          <p:cNvPr id="66599" name="Oval 31"/>
          <p:cNvSpPr>
            <a:spLocks noChangeArrowheads="1"/>
          </p:cNvSpPr>
          <p:nvPr/>
        </p:nvSpPr>
        <p:spPr bwMode="auto">
          <a:xfrm>
            <a:off x="4716463" y="26003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6600" name="Oval 32"/>
          <p:cNvSpPr>
            <a:spLocks noChangeArrowheads="1"/>
          </p:cNvSpPr>
          <p:nvPr/>
        </p:nvSpPr>
        <p:spPr bwMode="auto">
          <a:xfrm>
            <a:off x="8518525" y="260826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6601" name="Oval 33"/>
          <p:cNvSpPr>
            <a:spLocks noChangeArrowheads="1"/>
          </p:cNvSpPr>
          <p:nvPr/>
        </p:nvSpPr>
        <p:spPr bwMode="auto">
          <a:xfrm>
            <a:off x="7386638" y="1922463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02" name="Oval 34"/>
          <p:cNvSpPr>
            <a:spLocks noChangeArrowheads="1"/>
          </p:cNvSpPr>
          <p:nvPr/>
        </p:nvSpPr>
        <p:spPr bwMode="auto">
          <a:xfrm>
            <a:off x="7380288" y="3287713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03" name="Oval 35"/>
          <p:cNvSpPr>
            <a:spLocks noChangeArrowheads="1"/>
          </p:cNvSpPr>
          <p:nvPr/>
        </p:nvSpPr>
        <p:spPr bwMode="auto">
          <a:xfrm>
            <a:off x="5859463" y="3295650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04" name="Oval 36"/>
          <p:cNvSpPr>
            <a:spLocks noChangeArrowheads="1"/>
          </p:cNvSpPr>
          <p:nvPr/>
        </p:nvSpPr>
        <p:spPr bwMode="auto">
          <a:xfrm>
            <a:off x="5853113" y="193198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05" name="Line 37"/>
          <p:cNvSpPr>
            <a:spLocks noChangeShapeType="1"/>
          </p:cNvSpPr>
          <p:nvPr/>
        </p:nvSpPr>
        <p:spPr bwMode="auto">
          <a:xfrm flipV="1">
            <a:off x="5133975" y="2268538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6" name="Line 38"/>
          <p:cNvSpPr>
            <a:spLocks noChangeShapeType="1"/>
          </p:cNvSpPr>
          <p:nvPr/>
        </p:nvSpPr>
        <p:spPr bwMode="auto">
          <a:xfrm>
            <a:off x="5105400" y="3019425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7" name="Line 39"/>
          <p:cNvSpPr>
            <a:spLocks noChangeShapeType="1"/>
          </p:cNvSpPr>
          <p:nvPr/>
        </p:nvSpPr>
        <p:spPr bwMode="auto">
          <a:xfrm>
            <a:off x="5999163" y="2398713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8" name="Line 40"/>
          <p:cNvSpPr>
            <a:spLocks noChangeShapeType="1"/>
          </p:cNvSpPr>
          <p:nvPr/>
        </p:nvSpPr>
        <p:spPr bwMode="auto">
          <a:xfrm flipV="1">
            <a:off x="6157913" y="2427288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9" name="Line 41"/>
          <p:cNvSpPr>
            <a:spLocks noChangeShapeType="1"/>
          </p:cNvSpPr>
          <p:nvPr/>
        </p:nvSpPr>
        <p:spPr bwMode="auto">
          <a:xfrm>
            <a:off x="6330950" y="2166938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0" name="Line 42"/>
          <p:cNvSpPr>
            <a:spLocks noChangeShapeType="1"/>
          </p:cNvSpPr>
          <p:nvPr/>
        </p:nvSpPr>
        <p:spPr bwMode="auto">
          <a:xfrm flipH="1">
            <a:off x="6316663" y="2325688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1" name="Line 43"/>
          <p:cNvSpPr>
            <a:spLocks noChangeShapeType="1"/>
          </p:cNvSpPr>
          <p:nvPr/>
        </p:nvSpPr>
        <p:spPr bwMode="auto">
          <a:xfrm flipV="1">
            <a:off x="7631113" y="2413000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2" name="Line 44"/>
          <p:cNvSpPr>
            <a:spLocks noChangeShapeType="1"/>
          </p:cNvSpPr>
          <p:nvPr/>
        </p:nvSpPr>
        <p:spPr bwMode="auto">
          <a:xfrm>
            <a:off x="6346825" y="3538538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3" name="Line 45"/>
          <p:cNvSpPr>
            <a:spLocks noChangeShapeType="1"/>
          </p:cNvSpPr>
          <p:nvPr/>
        </p:nvSpPr>
        <p:spPr bwMode="auto">
          <a:xfrm>
            <a:off x="7847013" y="2209800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4" name="Line 46"/>
          <p:cNvSpPr>
            <a:spLocks noChangeShapeType="1"/>
          </p:cNvSpPr>
          <p:nvPr/>
        </p:nvSpPr>
        <p:spPr bwMode="auto">
          <a:xfrm flipV="1">
            <a:off x="7847013" y="3003550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5" name="Text Box 47"/>
          <p:cNvSpPr txBox="1">
            <a:spLocks noChangeArrowheads="1"/>
          </p:cNvSpPr>
          <p:nvPr/>
        </p:nvSpPr>
        <p:spPr bwMode="auto">
          <a:xfrm>
            <a:off x="4943475" y="212248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16" name="Text Box 48"/>
          <p:cNvSpPr txBox="1">
            <a:spLocks noChangeArrowheads="1"/>
          </p:cNvSpPr>
          <p:nvPr/>
        </p:nvSpPr>
        <p:spPr bwMode="auto">
          <a:xfrm>
            <a:off x="4986338" y="327660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17" name="Text Box 49"/>
          <p:cNvSpPr txBox="1">
            <a:spLocks noChangeArrowheads="1"/>
          </p:cNvSpPr>
          <p:nvPr/>
        </p:nvSpPr>
        <p:spPr bwMode="auto">
          <a:xfrm>
            <a:off x="5376863" y="267017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18" name="Text Box 50"/>
          <p:cNvSpPr txBox="1">
            <a:spLocks noChangeArrowheads="1"/>
          </p:cNvSpPr>
          <p:nvPr/>
        </p:nvSpPr>
        <p:spPr bwMode="auto">
          <a:xfrm>
            <a:off x="6138863" y="265588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1/4</a:t>
            </a:r>
          </a:p>
        </p:txBody>
      </p:sp>
      <p:sp>
        <p:nvSpPr>
          <p:cNvPr id="66619" name="Text Box 51"/>
          <p:cNvSpPr txBox="1">
            <a:spLocks noChangeArrowheads="1"/>
          </p:cNvSpPr>
          <p:nvPr/>
        </p:nvSpPr>
        <p:spPr bwMode="auto">
          <a:xfrm>
            <a:off x="6516688" y="173355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66620" name="Text Box 52"/>
          <p:cNvSpPr txBox="1">
            <a:spLocks noChangeArrowheads="1"/>
          </p:cNvSpPr>
          <p:nvPr/>
        </p:nvSpPr>
        <p:spPr bwMode="auto">
          <a:xfrm>
            <a:off x="6556375" y="353695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11/14</a:t>
            </a:r>
          </a:p>
        </p:txBody>
      </p:sp>
      <p:sp>
        <p:nvSpPr>
          <p:cNvPr id="66621" name="Text Box 53"/>
          <p:cNvSpPr txBox="1">
            <a:spLocks noChangeArrowheads="1"/>
          </p:cNvSpPr>
          <p:nvPr/>
        </p:nvSpPr>
        <p:spPr bwMode="auto">
          <a:xfrm>
            <a:off x="6816725" y="277177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0/9</a:t>
            </a:r>
          </a:p>
        </p:txBody>
      </p:sp>
      <p:sp>
        <p:nvSpPr>
          <p:cNvPr id="66622" name="Text Box 54"/>
          <p:cNvSpPr txBox="1">
            <a:spLocks noChangeArrowheads="1"/>
          </p:cNvSpPr>
          <p:nvPr/>
        </p:nvSpPr>
        <p:spPr bwMode="auto">
          <a:xfrm>
            <a:off x="7610475" y="267017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7/7</a:t>
            </a:r>
          </a:p>
        </p:txBody>
      </p:sp>
      <p:sp>
        <p:nvSpPr>
          <p:cNvPr id="66623" name="Text Box 55"/>
          <p:cNvSpPr txBox="1">
            <a:spLocks noChangeArrowheads="1"/>
          </p:cNvSpPr>
          <p:nvPr/>
        </p:nvSpPr>
        <p:spPr bwMode="auto">
          <a:xfrm>
            <a:off x="8101013" y="204946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19/20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24" name="Text Box 56"/>
          <p:cNvSpPr txBox="1">
            <a:spLocks noChangeArrowheads="1"/>
          </p:cNvSpPr>
          <p:nvPr/>
        </p:nvSpPr>
        <p:spPr bwMode="auto">
          <a:xfrm>
            <a:off x="8115300" y="320516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sp>
        <p:nvSpPr>
          <p:cNvPr id="81086" name="Text Box 190"/>
          <p:cNvSpPr txBox="1">
            <a:spLocks noChangeArrowheads="1"/>
          </p:cNvSpPr>
          <p:nvPr/>
        </p:nvSpPr>
        <p:spPr bwMode="auto">
          <a:xfrm>
            <a:off x="5399088" y="4221163"/>
            <a:ext cx="3744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Maximum flow |</a:t>
            </a:r>
            <a:r>
              <a:rPr lang="en-US" altLang="zh-CN" sz="2000" i="1"/>
              <a:t>f</a:t>
            </a:r>
            <a:r>
              <a:rPr lang="en-US" altLang="zh-CN" sz="2000"/>
              <a:t>| = 11+12 = 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58" grpId="0"/>
      <p:bldP spid="8108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Problem</a:t>
            </a:r>
            <a:r>
              <a:rPr altLang="en-US" b="1" smtClean="0">
                <a:solidFill>
                  <a:srgbClr val="262626"/>
                </a:solidFill>
                <a:ea typeface="宋体" charset="-122"/>
              </a:rPr>
              <a:t>：</a:t>
            </a:r>
            <a:r>
              <a:rPr lang="en-US" altLang="zh-CN" b="1" smtClean="0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1752600"/>
            <a:ext cx="81153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Problem</a:t>
            </a:r>
            <a:r>
              <a:rPr altLang="en-US" b="1" smtClean="0">
                <a:solidFill>
                  <a:srgbClr val="262626"/>
                </a:solidFill>
                <a:ea typeface="宋体" charset="-122"/>
              </a:rPr>
              <a:t>：</a:t>
            </a:r>
            <a:r>
              <a:rPr lang="en-US" altLang="zh-CN" b="1" smtClean="0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1795463"/>
            <a:ext cx="75438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Problem</a:t>
            </a:r>
            <a:r>
              <a:rPr altLang="en-US" b="1" smtClean="0">
                <a:solidFill>
                  <a:srgbClr val="262626"/>
                </a:solidFill>
                <a:ea typeface="宋体" charset="-122"/>
              </a:rPr>
              <a:t>：</a:t>
            </a:r>
            <a:r>
              <a:rPr lang="en-US" altLang="zh-CN" b="1" smtClean="0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1738313"/>
            <a:ext cx="76962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Problem</a:t>
            </a:r>
            <a:r>
              <a:rPr altLang="en-US" b="1" smtClean="0">
                <a:solidFill>
                  <a:srgbClr val="262626"/>
                </a:solidFill>
                <a:ea typeface="宋体" charset="-122"/>
              </a:rPr>
              <a:t>：</a:t>
            </a:r>
            <a:r>
              <a:rPr lang="en-US" altLang="zh-CN" b="1" smtClean="0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1781175"/>
            <a:ext cx="75057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Problem</a:t>
            </a:r>
            <a:r>
              <a:rPr altLang="en-US" b="1" smtClean="0">
                <a:solidFill>
                  <a:srgbClr val="262626"/>
                </a:solidFill>
                <a:ea typeface="宋体" charset="-122"/>
              </a:rPr>
              <a:t>：</a:t>
            </a:r>
            <a:r>
              <a:rPr lang="en-US" altLang="zh-CN" b="1" smtClean="0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1824038"/>
            <a:ext cx="78295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Problem</a:t>
            </a:r>
            <a:r>
              <a:rPr altLang="en-US" b="1" smtClean="0">
                <a:solidFill>
                  <a:srgbClr val="262626"/>
                </a:solidFill>
                <a:ea typeface="宋体" charset="-122"/>
              </a:rPr>
              <a:t>：</a:t>
            </a:r>
            <a:r>
              <a:rPr lang="en-US" altLang="zh-CN" b="1" smtClean="0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3" y="1757363"/>
            <a:ext cx="768667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The Tao of Flow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375" y="981075"/>
            <a:ext cx="55594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8563" y="2306638"/>
            <a:ext cx="6621462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8038" y="3573463"/>
            <a:ext cx="4864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0" y="4859338"/>
            <a:ext cx="77628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98563" y="5897563"/>
            <a:ext cx="74422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Problem</a:t>
            </a:r>
            <a:r>
              <a:rPr altLang="en-US" b="1" smtClean="0">
                <a:solidFill>
                  <a:srgbClr val="262626"/>
                </a:solidFill>
                <a:ea typeface="宋体" charset="-122"/>
              </a:rPr>
              <a:t>：</a:t>
            </a:r>
            <a:r>
              <a:rPr lang="en-US" altLang="zh-CN" b="1" smtClean="0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1833563"/>
            <a:ext cx="76962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5373688"/>
            <a:ext cx="78962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2138" y="1211263"/>
            <a:ext cx="2843212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1930400"/>
            <a:ext cx="6567487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813" y="3146425"/>
            <a:ext cx="616267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47813" y="5013325"/>
            <a:ext cx="4846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8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73488" y="3944938"/>
            <a:ext cx="10572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直接连接符 2"/>
          <p:cNvCxnSpPr/>
          <p:nvPr/>
        </p:nvCxnSpPr>
        <p:spPr>
          <a:xfrm>
            <a:off x="4932363" y="4130675"/>
            <a:ext cx="719137" cy="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Edmonds &amp; Karp Algorithm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9925" y="14843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kumimoji="0" lang="zh-CN" sz="3200" b="1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742950" indent="-285750" algn="l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kumimoji="0" lang="zh-CN" sz="2800" b="1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2pPr>
            <a:lvl3pPr marL="1143000" indent="-228600" algn="l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kumimoji="0" lang="zh-CN"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3pPr>
            <a:lvl4pPr marL="1600200" indent="-228600" algn="l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kumimoji="0" lang="zh-CN" sz="20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4pPr>
            <a:lvl5pPr marL="2057400" indent="-228600" algn="l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kumimoji="0" lang="zh-CN" sz="20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 smtClean="0"/>
              <a:t>Find the augmenting path using </a:t>
            </a:r>
            <a:r>
              <a:rPr lang="en-US" altLang="zh-CN" sz="2800" dirty="0" smtClean="0">
                <a:solidFill>
                  <a:srgbClr val="FF0000"/>
                </a:solidFill>
              </a:rPr>
              <a:t>breadth-first search</a:t>
            </a:r>
            <a:r>
              <a:rPr lang="en-US" altLang="zh-CN" sz="2800" dirty="0" smtClean="0"/>
              <a:t>.</a:t>
            </a:r>
          </a:p>
          <a:p>
            <a:pPr marL="0" indent="0">
              <a:buFont typeface="Arial" charset="0"/>
              <a:buNone/>
              <a:defRPr/>
            </a:pP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Breadth-first search gives the shortest path for graphs </a:t>
            </a:r>
            <a:r>
              <a:rPr lang="en-US" altLang="zh-CN" sz="2800" dirty="0" smtClean="0">
                <a:solidFill>
                  <a:srgbClr val="0000FF"/>
                </a:solidFill>
              </a:rPr>
              <a:t>(Assuming the length of each edge is 1.)</a:t>
            </a:r>
          </a:p>
          <a:p>
            <a:pPr marL="0" indent="0">
              <a:buFont typeface="Arial" charset="0"/>
              <a:buNone/>
              <a:defRPr/>
            </a:pP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800" dirty="0" smtClean="0"/>
              <a:t>Time complexity of Edmonds-Karp algorithm is O(|V||E|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).</a:t>
            </a:r>
          </a:p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The proof  is very hard!. </a:t>
            </a:r>
          </a:p>
          <a:p>
            <a:pPr>
              <a:buFontTx/>
              <a:buNone/>
              <a:defRPr/>
            </a:pPr>
            <a:endParaRPr lang="en-US" altLang="zh-CN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Example</a:t>
            </a:r>
            <a:endParaRPr altLang="en-US" b="1" smtClean="0">
              <a:solidFill>
                <a:srgbClr val="262626"/>
              </a:solidFill>
              <a:ea typeface="宋体" charset="-122"/>
            </a:endParaRPr>
          </a:p>
        </p:txBody>
      </p:sp>
      <p:sp>
        <p:nvSpPr>
          <p:cNvPr id="76802" name="Oval 3"/>
          <p:cNvSpPr>
            <a:spLocks noChangeArrowheads="1"/>
          </p:cNvSpPr>
          <p:nvPr/>
        </p:nvSpPr>
        <p:spPr bwMode="auto">
          <a:xfrm>
            <a:off x="107950" y="279558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76803" name="Oval 4"/>
          <p:cNvSpPr>
            <a:spLocks noChangeArrowheads="1"/>
          </p:cNvSpPr>
          <p:nvPr/>
        </p:nvSpPr>
        <p:spPr bwMode="auto">
          <a:xfrm>
            <a:off x="3910013" y="28035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76804" name="Oval 5"/>
          <p:cNvSpPr>
            <a:spLocks noChangeArrowheads="1"/>
          </p:cNvSpPr>
          <p:nvPr/>
        </p:nvSpPr>
        <p:spPr bwMode="auto">
          <a:xfrm>
            <a:off x="2778125" y="211772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6805" name="Oval 6"/>
          <p:cNvSpPr>
            <a:spLocks noChangeArrowheads="1"/>
          </p:cNvSpPr>
          <p:nvPr/>
        </p:nvSpPr>
        <p:spPr bwMode="auto">
          <a:xfrm>
            <a:off x="2771775" y="34829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6806" name="Oval 7"/>
          <p:cNvSpPr>
            <a:spLocks noChangeArrowheads="1"/>
          </p:cNvSpPr>
          <p:nvPr/>
        </p:nvSpPr>
        <p:spPr bwMode="auto">
          <a:xfrm>
            <a:off x="1250950" y="34909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6807" name="Oval 8"/>
          <p:cNvSpPr>
            <a:spLocks noChangeArrowheads="1"/>
          </p:cNvSpPr>
          <p:nvPr/>
        </p:nvSpPr>
        <p:spPr bwMode="auto">
          <a:xfrm>
            <a:off x="1244600" y="21272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6808" name="Line 9"/>
          <p:cNvSpPr>
            <a:spLocks noChangeShapeType="1"/>
          </p:cNvSpPr>
          <p:nvPr/>
        </p:nvSpPr>
        <p:spPr bwMode="auto">
          <a:xfrm flipV="1">
            <a:off x="525463" y="2463800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9" name="Line 10"/>
          <p:cNvSpPr>
            <a:spLocks noChangeShapeType="1"/>
          </p:cNvSpPr>
          <p:nvPr/>
        </p:nvSpPr>
        <p:spPr bwMode="auto">
          <a:xfrm>
            <a:off x="496888" y="3214688"/>
            <a:ext cx="765175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0" name="Line 11"/>
          <p:cNvSpPr>
            <a:spLocks noChangeShapeType="1"/>
          </p:cNvSpPr>
          <p:nvPr/>
        </p:nvSpPr>
        <p:spPr bwMode="auto">
          <a:xfrm>
            <a:off x="1390650" y="259397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1" name="Line 12"/>
          <p:cNvSpPr>
            <a:spLocks noChangeShapeType="1"/>
          </p:cNvSpPr>
          <p:nvPr/>
        </p:nvSpPr>
        <p:spPr bwMode="auto">
          <a:xfrm flipV="1">
            <a:off x="1549400" y="262255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2" name="Line 13"/>
          <p:cNvSpPr>
            <a:spLocks noChangeShapeType="1"/>
          </p:cNvSpPr>
          <p:nvPr/>
        </p:nvSpPr>
        <p:spPr bwMode="auto">
          <a:xfrm>
            <a:off x="1722438" y="2362200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3" name="Line 14"/>
          <p:cNvSpPr>
            <a:spLocks noChangeShapeType="1"/>
          </p:cNvSpPr>
          <p:nvPr/>
        </p:nvSpPr>
        <p:spPr bwMode="auto">
          <a:xfrm flipH="1">
            <a:off x="1708150" y="252095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4" name="Line 15"/>
          <p:cNvSpPr>
            <a:spLocks noChangeShapeType="1"/>
          </p:cNvSpPr>
          <p:nvPr/>
        </p:nvSpPr>
        <p:spPr bwMode="auto">
          <a:xfrm flipV="1">
            <a:off x="3022600" y="260826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5" name="Line 16"/>
          <p:cNvSpPr>
            <a:spLocks noChangeShapeType="1"/>
          </p:cNvSpPr>
          <p:nvPr/>
        </p:nvSpPr>
        <p:spPr bwMode="auto">
          <a:xfrm>
            <a:off x="1738313" y="373380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6" name="Line 17"/>
          <p:cNvSpPr>
            <a:spLocks noChangeShapeType="1"/>
          </p:cNvSpPr>
          <p:nvPr/>
        </p:nvSpPr>
        <p:spPr bwMode="auto">
          <a:xfrm>
            <a:off x="3238500" y="240506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7" name="Line 18"/>
          <p:cNvSpPr>
            <a:spLocks noChangeShapeType="1"/>
          </p:cNvSpPr>
          <p:nvPr/>
        </p:nvSpPr>
        <p:spPr bwMode="auto">
          <a:xfrm flipV="1">
            <a:off x="3238500" y="319881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8" name="Text Box 19"/>
          <p:cNvSpPr txBox="1">
            <a:spLocks noChangeArrowheads="1"/>
          </p:cNvSpPr>
          <p:nvPr/>
        </p:nvSpPr>
        <p:spPr bwMode="auto">
          <a:xfrm>
            <a:off x="334963" y="231775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6819" name="Text Box 20"/>
          <p:cNvSpPr txBox="1">
            <a:spLocks noChangeArrowheads="1"/>
          </p:cNvSpPr>
          <p:nvPr/>
        </p:nvSpPr>
        <p:spPr bwMode="auto">
          <a:xfrm>
            <a:off x="477838" y="34718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6820" name="Text Box 21"/>
          <p:cNvSpPr txBox="1">
            <a:spLocks noChangeArrowheads="1"/>
          </p:cNvSpPr>
          <p:nvPr/>
        </p:nvSpPr>
        <p:spPr bwMode="auto">
          <a:xfrm>
            <a:off x="828675" y="286543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6821" name="Text Box 22"/>
          <p:cNvSpPr txBox="1">
            <a:spLocks noChangeArrowheads="1"/>
          </p:cNvSpPr>
          <p:nvPr/>
        </p:nvSpPr>
        <p:spPr bwMode="auto">
          <a:xfrm>
            <a:off x="1530350" y="28511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/4</a:t>
            </a:r>
          </a:p>
        </p:txBody>
      </p:sp>
      <p:sp>
        <p:nvSpPr>
          <p:cNvPr id="76822" name="Text Box 24"/>
          <p:cNvSpPr txBox="1">
            <a:spLocks noChangeArrowheads="1"/>
          </p:cNvSpPr>
          <p:nvPr/>
        </p:nvSpPr>
        <p:spPr bwMode="auto">
          <a:xfrm>
            <a:off x="1947863" y="373221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/14</a:t>
            </a:r>
          </a:p>
        </p:txBody>
      </p:sp>
      <p:sp>
        <p:nvSpPr>
          <p:cNvPr id="76823" name="Text Box 25"/>
          <p:cNvSpPr txBox="1">
            <a:spLocks noChangeArrowheads="1"/>
          </p:cNvSpPr>
          <p:nvPr/>
        </p:nvSpPr>
        <p:spPr bwMode="auto">
          <a:xfrm>
            <a:off x="2208213" y="29670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/9</a:t>
            </a:r>
          </a:p>
        </p:txBody>
      </p:sp>
      <p:sp>
        <p:nvSpPr>
          <p:cNvPr id="76824" name="Text Box 26"/>
          <p:cNvSpPr txBox="1">
            <a:spLocks noChangeArrowheads="1"/>
          </p:cNvSpPr>
          <p:nvPr/>
        </p:nvSpPr>
        <p:spPr bwMode="auto">
          <a:xfrm>
            <a:off x="3001963" y="28654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/7</a:t>
            </a:r>
          </a:p>
        </p:txBody>
      </p:sp>
      <p:sp>
        <p:nvSpPr>
          <p:cNvPr id="76825" name="Text Box 27"/>
          <p:cNvSpPr txBox="1">
            <a:spLocks noChangeArrowheads="1"/>
          </p:cNvSpPr>
          <p:nvPr/>
        </p:nvSpPr>
        <p:spPr bwMode="auto">
          <a:xfrm>
            <a:off x="3492500" y="22447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6826" name="Text Box 28"/>
          <p:cNvSpPr txBox="1">
            <a:spLocks noChangeArrowheads="1"/>
          </p:cNvSpPr>
          <p:nvPr/>
        </p:nvSpPr>
        <p:spPr bwMode="auto">
          <a:xfrm>
            <a:off x="3506788" y="340042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/4</a:t>
            </a:r>
          </a:p>
        </p:txBody>
      </p:sp>
      <p:sp>
        <p:nvSpPr>
          <p:cNvPr id="76827" name="Text Box 77"/>
          <p:cNvSpPr txBox="1">
            <a:spLocks noChangeArrowheads="1"/>
          </p:cNvSpPr>
          <p:nvPr/>
        </p:nvSpPr>
        <p:spPr bwMode="auto">
          <a:xfrm>
            <a:off x="2055813" y="192881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/12</a:t>
            </a:r>
          </a:p>
        </p:txBody>
      </p:sp>
      <p:sp>
        <p:nvSpPr>
          <p:cNvPr id="76828" name="Oval 57"/>
          <p:cNvSpPr>
            <a:spLocks noChangeArrowheads="1"/>
          </p:cNvSpPr>
          <p:nvPr/>
        </p:nvSpPr>
        <p:spPr bwMode="auto">
          <a:xfrm>
            <a:off x="4672013" y="4133850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6829" name="Oval 58"/>
          <p:cNvSpPr>
            <a:spLocks noChangeArrowheads="1"/>
          </p:cNvSpPr>
          <p:nvPr/>
        </p:nvSpPr>
        <p:spPr bwMode="auto">
          <a:xfrm>
            <a:off x="8474075" y="4141788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6830" name="Oval 59"/>
          <p:cNvSpPr>
            <a:spLocks noChangeArrowheads="1"/>
          </p:cNvSpPr>
          <p:nvPr/>
        </p:nvSpPr>
        <p:spPr bwMode="auto">
          <a:xfrm>
            <a:off x="7342188" y="345598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6831" name="Oval 60"/>
          <p:cNvSpPr>
            <a:spLocks noChangeArrowheads="1"/>
          </p:cNvSpPr>
          <p:nvPr/>
        </p:nvSpPr>
        <p:spPr bwMode="auto">
          <a:xfrm>
            <a:off x="7335838" y="482123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6832" name="Oval 61"/>
          <p:cNvSpPr>
            <a:spLocks noChangeArrowheads="1"/>
          </p:cNvSpPr>
          <p:nvPr/>
        </p:nvSpPr>
        <p:spPr bwMode="auto">
          <a:xfrm>
            <a:off x="5815013" y="482917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6833" name="Oval 62"/>
          <p:cNvSpPr>
            <a:spLocks noChangeArrowheads="1"/>
          </p:cNvSpPr>
          <p:nvPr/>
        </p:nvSpPr>
        <p:spPr bwMode="auto">
          <a:xfrm>
            <a:off x="5808663" y="346551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6834" name="Line 63"/>
          <p:cNvSpPr>
            <a:spLocks noChangeShapeType="1"/>
          </p:cNvSpPr>
          <p:nvPr/>
        </p:nvSpPr>
        <p:spPr bwMode="auto">
          <a:xfrm flipV="1">
            <a:off x="5105400" y="3798888"/>
            <a:ext cx="720725" cy="403225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35" name="Line 64"/>
          <p:cNvSpPr>
            <a:spLocks noChangeShapeType="1"/>
          </p:cNvSpPr>
          <p:nvPr/>
        </p:nvSpPr>
        <p:spPr bwMode="auto">
          <a:xfrm>
            <a:off x="5060950" y="4552950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36" name="Line 65"/>
          <p:cNvSpPr>
            <a:spLocks noChangeShapeType="1"/>
          </p:cNvSpPr>
          <p:nvPr/>
        </p:nvSpPr>
        <p:spPr bwMode="auto">
          <a:xfrm>
            <a:off x="5954713" y="3932238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37" name="Line 66"/>
          <p:cNvSpPr>
            <a:spLocks noChangeShapeType="1"/>
          </p:cNvSpPr>
          <p:nvPr/>
        </p:nvSpPr>
        <p:spPr bwMode="auto">
          <a:xfrm flipV="1">
            <a:off x="6113463" y="396081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38" name="Line 67"/>
          <p:cNvSpPr>
            <a:spLocks noChangeShapeType="1"/>
          </p:cNvSpPr>
          <p:nvPr/>
        </p:nvSpPr>
        <p:spPr bwMode="auto">
          <a:xfrm>
            <a:off x="6269038" y="3698875"/>
            <a:ext cx="1068387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39" name="Line 68"/>
          <p:cNvSpPr>
            <a:spLocks noChangeShapeType="1"/>
          </p:cNvSpPr>
          <p:nvPr/>
        </p:nvSpPr>
        <p:spPr bwMode="auto">
          <a:xfrm flipH="1">
            <a:off x="6269038" y="3843338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40" name="Line 69"/>
          <p:cNvSpPr>
            <a:spLocks noChangeShapeType="1"/>
          </p:cNvSpPr>
          <p:nvPr/>
        </p:nvSpPr>
        <p:spPr bwMode="auto">
          <a:xfrm flipV="1">
            <a:off x="7586663" y="394652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41" name="Line 70"/>
          <p:cNvSpPr>
            <a:spLocks noChangeShapeType="1"/>
          </p:cNvSpPr>
          <p:nvPr/>
        </p:nvSpPr>
        <p:spPr bwMode="auto">
          <a:xfrm>
            <a:off x="6299200" y="506730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42" name="Line 71"/>
          <p:cNvSpPr>
            <a:spLocks noChangeShapeType="1"/>
          </p:cNvSpPr>
          <p:nvPr/>
        </p:nvSpPr>
        <p:spPr bwMode="auto">
          <a:xfrm>
            <a:off x="7802563" y="3743325"/>
            <a:ext cx="720725" cy="492125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43" name="Line 72"/>
          <p:cNvSpPr>
            <a:spLocks noChangeShapeType="1"/>
          </p:cNvSpPr>
          <p:nvPr/>
        </p:nvSpPr>
        <p:spPr bwMode="auto">
          <a:xfrm flipV="1">
            <a:off x="7769225" y="4518025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44" name="Text Box 73"/>
          <p:cNvSpPr txBox="1">
            <a:spLocks noChangeArrowheads="1"/>
          </p:cNvSpPr>
          <p:nvPr/>
        </p:nvSpPr>
        <p:spPr bwMode="auto">
          <a:xfrm>
            <a:off x="5141913" y="365601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6845" name="Text Box 74"/>
          <p:cNvSpPr txBox="1">
            <a:spLocks noChangeArrowheads="1"/>
          </p:cNvSpPr>
          <p:nvPr/>
        </p:nvSpPr>
        <p:spPr bwMode="auto">
          <a:xfrm>
            <a:off x="5170488" y="481012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6846" name="Text Box 75"/>
          <p:cNvSpPr txBox="1">
            <a:spLocks noChangeArrowheads="1"/>
          </p:cNvSpPr>
          <p:nvPr/>
        </p:nvSpPr>
        <p:spPr bwMode="auto">
          <a:xfrm>
            <a:off x="5518150" y="42037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6847" name="Text Box 76"/>
          <p:cNvSpPr txBox="1">
            <a:spLocks noChangeArrowheads="1"/>
          </p:cNvSpPr>
          <p:nvPr/>
        </p:nvSpPr>
        <p:spPr bwMode="auto">
          <a:xfrm>
            <a:off x="6094413" y="41894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76848" name="Text Box 77"/>
          <p:cNvSpPr txBox="1">
            <a:spLocks noChangeArrowheads="1"/>
          </p:cNvSpPr>
          <p:nvPr/>
        </p:nvSpPr>
        <p:spPr bwMode="auto">
          <a:xfrm>
            <a:off x="6545263" y="333851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76849" name="Text Box 78"/>
          <p:cNvSpPr txBox="1">
            <a:spLocks noChangeArrowheads="1"/>
          </p:cNvSpPr>
          <p:nvPr/>
        </p:nvSpPr>
        <p:spPr bwMode="auto">
          <a:xfrm>
            <a:off x="6554788" y="507047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14</a:t>
            </a:r>
          </a:p>
        </p:txBody>
      </p:sp>
      <p:sp>
        <p:nvSpPr>
          <p:cNvPr id="76850" name="Text Box 79"/>
          <p:cNvSpPr txBox="1">
            <a:spLocks noChangeArrowheads="1"/>
          </p:cNvSpPr>
          <p:nvPr/>
        </p:nvSpPr>
        <p:spPr bwMode="auto">
          <a:xfrm>
            <a:off x="6761163" y="42751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76851" name="Text Box 80"/>
          <p:cNvSpPr txBox="1">
            <a:spLocks noChangeArrowheads="1"/>
          </p:cNvSpPr>
          <p:nvPr/>
        </p:nvSpPr>
        <p:spPr bwMode="auto">
          <a:xfrm>
            <a:off x="7566025" y="42037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76852" name="Text Box 81"/>
          <p:cNvSpPr txBox="1">
            <a:spLocks noChangeArrowheads="1"/>
          </p:cNvSpPr>
          <p:nvPr/>
        </p:nvSpPr>
        <p:spPr bwMode="auto">
          <a:xfrm>
            <a:off x="8056563" y="358298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6853" name="Text Box 82"/>
          <p:cNvSpPr txBox="1">
            <a:spLocks noChangeArrowheads="1"/>
          </p:cNvSpPr>
          <p:nvPr/>
        </p:nvSpPr>
        <p:spPr bwMode="auto">
          <a:xfrm>
            <a:off x="8070850" y="47386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76854" name="Text Box 29"/>
          <p:cNvSpPr txBox="1">
            <a:spLocks noChangeArrowheads="1"/>
          </p:cNvSpPr>
          <p:nvPr/>
        </p:nvSpPr>
        <p:spPr bwMode="auto">
          <a:xfrm>
            <a:off x="1636713" y="1277938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6855" name="Text Box 30"/>
          <p:cNvSpPr txBox="1">
            <a:spLocks noChangeArrowheads="1"/>
          </p:cNvSpPr>
          <p:nvPr/>
        </p:nvSpPr>
        <p:spPr bwMode="auto">
          <a:xfrm>
            <a:off x="5734050" y="2095500"/>
            <a:ext cx="26495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 dirty="0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6856" name="TextBox 1"/>
          <p:cNvSpPr txBox="1">
            <a:spLocks noChangeArrowheads="1"/>
          </p:cNvSpPr>
          <p:nvPr/>
        </p:nvSpPr>
        <p:spPr bwMode="auto">
          <a:xfrm>
            <a:off x="6140450" y="2452688"/>
            <a:ext cx="1976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</a:rPr>
              <a:t>BFS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07962" y="5381648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4010024" y="5389586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2878137" y="4703786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2871787" y="6069036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1350962" y="6076973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1344612" y="4713311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 flipV="1">
            <a:off x="625474" y="5049861"/>
            <a:ext cx="720725" cy="403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96899" y="5800748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1490662" y="5180036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1649412" y="5208611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>
            <a:off x="1822449" y="4948261"/>
            <a:ext cx="1068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 flipH="1">
            <a:off x="1808162" y="5107011"/>
            <a:ext cx="1139825" cy="1068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69"/>
          <p:cNvSpPr>
            <a:spLocks noChangeShapeType="1"/>
          </p:cNvSpPr>
          <p:nvPr/>
        </p:nvSpPr>
        <p:spPr bwMode="auto">
          <a:xfrm flipV="1">
            <a:off x="3122612" y="519432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70"/>
          <p:cNvSpPr>
            <a:spLocks noChangeShapeType="1"/>
          </p:cNvSpPr>
          <p:nvPr/>
        </p:nvSpPr>
        <p:spPr bwMode="auto">
          <a:xfrm>
            <a:off x="1838324" y="6319861"/>
            <a:ext cx="1038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71"/>
          <p:cNvSpPr>
            <a:spLocks noChangeShapeType="1"/>
          </p:cNvSpPr>
          <p:nvPr/>
        </p:nvSpPr>
        <p:spPr bwMode="auto">
          <a:xfrm>
            <a:off x="3338512" y="499112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72"/>
          <p:cNvSpPr>
            <a:spLocks noChangeShapeType="1"/>
          </p:cNvSpPr>
          <p:nvPr/>
        </p:nvSpPr>
        <p:spPr bwMode="auto">
          <a:xfrm flipV="1">
            <a:off x="3338512" y="5784873"/>
            <a:ext cx="720725" cy="404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Text Box 73"/>
          <p:cNvSpPr txBox="1">
            <a:spLocks noChangeArrowheads="1"/>
          </p:cNvSpPr>
          <p:nvPr/>
        </p:nvSpPr>
        <p:spPr bwMode="auto">
          <a:xfrm>
            <a:off x="677862" y="4903811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5" name="Text Box 74"/>
          <p:cNvSpPr txBox="1">
            <a:spLocks noChangeArrowheads="1"/>
          </p:cNvSpPr>
          <p:nvPr/>
        </p:nvSpPr>
        <p:spPr bwMode="auto">
          <a:xfrm>
            <a:off x="706437" y="605792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6" name="Text Box 75"/>
          <p:cNvSpPr txBox="1">
            <a:spLocks noChangeArrowheads="1"/>
          </p:cNvSpPr>
          <p:nvPr/>
        </p:nvSpPr>
        <p:spPr bwMode="auto">
          <a:xfrm>
            <a:off x="1054099" y="545149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" name="Text Box 76"/>
          <p:cNvSpPr txBox="1">
            <a:spLocks noChangeArrowheads="1"/>
          </p:cNvSpPr>
          <p:nvPr/>
        </p:nvSpPr>
        <p:spPr bwMode="auto">
          <a:xfrm>
            <a:off x="1630362" y="5437211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78" name="Text Box 77"/>
          <p:cNvSpPr txBox="1">
            <a:spLocks noChangeArrowheads="1"/>
          </p:cNvSpPr>
          <p:nvPr/>
        </p:nvSpPr>
        <p:spPr bwMode="auto">
          <a:xfrm>
            <a:off x="2078037" y="4586311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79" name="Text Box 78"/>
          <p:cNvSpPr txBox="1">
            <a:spLocks noChangeArrowheads="1"/>
          </p:cNvSpPr>
          <p:nvPr/>
        </p:nvSpPr>
        <p:spPr bwMode="auto">
          <a:xfrm>
            <a:off x="2090737" y="631827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14</a:t>
            </a:r>
          </a:p>
        </p:txBody>
      </p:sp>
      <p:sp>
        <p:nvSpPr>
          <p:cNvPr id="80" name="Text Box 79"/>
          <p:cNvSpPr txBox="1">
            <a:spLocks noChangeArrowheads="1"/>
          </p:cNvSpPr>
          <p:nvPr/>
        </p:nvSpPr>
        <p:spPr bwMode="auto">
          <a:xfrm>
            <a:off x="2308224" y="555309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81" name="Text Box 80"/>
          <p:cNvSpPr txBox="1">
            <a:spLocks noChangeArrowheads="1"/>
          </p:cNvSpPr>
          <p:nvPr/>
        </p:nvSpPr>
        <p:spPr bwMode="auto">
          <a:xfrm>
            <a:off x="3101974" y="545149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82" name="Text Box 81"/>
          <p:cNvSpPr txBox="1">
            <a:spLocks noChangeArrowheads="1"/>
          </p:cNvSpPr>
          <p:nvPr/>
        </p:nvSpPr>
        <p:spPr bwMode="auto">
          <a:xfrm>
            <a:off x="3592512" y="4830786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3" name="Text Box 82"/>
          <p:cNvSpPr txBox="1">
            <a:spLocks noChangeArrowheads="1"/>
          </p:cNvSpPr>
          <p:nvPr/>
        </p:nvSpPr>
        <p:spPr bwMode="auto">
          <a:xfrm>
            <a:off x="3606799" y="5986486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643306" y="6429396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FF</a:t>
            </a:r>
            <a:r>
              <a:rPr lang="zh-CN" altLang="en-US" dirty="0" smtClean="0">
                <a:solidFill>
                  <a:srgbClr val="00B050"/>
                </a:solidFill>
              </a:rPr>
              <a:t>方法找到的路径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Example</a:t>
            </a:r>
            <a:endParaRPr altLang="en-US" b="1" smtClean="0">
              <a:solidFill>
                <a:srgbClr val="262626"/>
              </a:solidFill>
              <a:ea typeface="宋体" charset="-122"/>
            </a:endParaRPr>
          </a:p>
        </p:txBody>
      </p:sp>
      <p:sp>
        <p:nvSpPr>
          <p:cNvPr id="77826" name="Oval 3"/>
          <p:cNvSpPr>
            <a:spLocks noChangeArrowheads="1"/>
          </p:cNvSpPr>
          <p:nvPr/>
        </p:nvSpPr>
        <p:spPr bwMode="auto">
          <a:xfrm>
            <a:off x="107950" y="279558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77827" name="Oval 4"/>
          <p:cNvSpPr>
            <a:spLocks noChangeArrowheads="1"/>
          </p:cNvSpPr>
          <p:nvPr/>
        </p:nvSpPr>
        <p:spPr bwMode="auto">
          <a:xfrm>
            <a:off x="3910013" y="28035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77828" name="Oval 5"/>
          <p:cNvSpPr>
            <a:spLocks noChangeArrowheads="1"/>
          </p:cNvSpPr>
          <p:nvPr/>
        </p:nvSpPr>
        <p:spPr bwMode="auto">
          <a:xfrm>
            <a:off x="2778125" y="211772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29" name="Oval 6"/>
          <p:cNvSpPr>
            <a:spLocks noChangeArrowheads="1"/>
          </p:cNvSpPr>
          <p:nvPr/>
        </p:nvSpPr>
        <p:spPr bwMode="auto">
          <a:xfrm>
            <a:off x="2771775" y="34829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30" name="Oval 7"/>
          <p:cNvSpPr>
            <a:spLocks noChangeArrowheads="1"/>
          </p:cNvSpPr>
          <p:nvPr/>
        </p:nvSpPr>
        <p:spPr bwMode="auto">
          <a:xfrm>
            <a:off x="1250950" y="34909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31" name="Oval 8"/>
          <p:cNvSpPr>
            <a:spLocks noChangeArrowheads="1"/>
          </p:cNvSpPr>
          <p:nvPr/>
        </p:nvSpPr>
        <p:spPr bwMode="auto">
          <a:xfrm>
            <a:off x="1244600" y="21272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32" name="Line 9"/>
          <p:cNvSpPr>
            <a:spLocks noChangeShapeType="1"/>
          </p:cNvSpPr>
          <p:nvPr/>
        </p:nvSpPr>
        <p:spPr bwMode="auto">
          <a:xfrm flipV="1">
            <a:off x="525463" y="2463800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3" name="Line 10"/>
          <p:cNvSpPr>
            <a:spLocks noChangeShapeType="1"/>
          </p:cNvSpPr>
          <p:nvPr/>
        </p:nvSpPr>
        <p:spPr bwMode="auto">
          <a:xfrm>
            <a:off x="496888" y="3214688"/>
            <a:ext cx="765175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4" name="Line 11"/>
          <p:cNvSpPr>
            <a:spLocks noChangeShapeType="1"/>
          </p:cNvSpPr>
          <p:nvPr/>
        </p:nvSpPr>
        <p:spPr bwMode="auto">
          <a:xfrm>
            <a:off x="1390650" y="259397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5" name="Line 12"/>
          <p:cNvSpPr>
            <a:spLocks noChangeShapeType="1"/>
          </p:cNvSpPr>
          <p:nvPr/>
        </p:nvSpPr>
        <p:spPr bwMode="auto">
          <a:xfrm flipV="1">
            <a:off x="1549400" y="262255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6" name="Line 13"/>
          <p:cNvSpPr>
            <a:spLocks noChangeShapeType="1"/>
          </p:cNvSpPr>
          <p:nvPr/>
        </p:nvSpPr>
        <p:spPr bwMode="auto">
          <a:xfrm>
            <a:off x="1722438" y="2362200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7" name="Line 14"/>
          <p:cNvSpPr>
            <a:spLocks noChangeShapeType="1"/>
          </p:cNvSpPr>
          <p:nvPr/>
        </p:nvSpPr>
        <p:spPr bwMode="auto">
          <a:xfrm flipH="1">
            <a:off x="1708150" y="252095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8" name="Line 15"/>
          <p:cNvSpPr>
            <a:spLocks noChangeShapeType="1"/>
          </p:cNvSpPr>
          <p:nvPr/>
        </p:nvSpPr>
        <p:spPr bwMode="auto">
          <a:xfrm flipV="1">
            <a:off x="3022600" y="260826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9" name="Line 16"/>
          <p:cNvSpPr>
            <a:spLocks noChangeShapeType="1"/>
          </p:cNvSpPr>
          <p:nvPr/>
        </p:nvSpPr>
        <p:spPr bwMode="auto">
          <a:xfrm>
            <a:off x="1738313" y="373380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0" name="Line 17"/>
          <p:cNvSpPr>
            <a:spLocks noChangeShapeType="1"/>
          </p:cNvSpPr>
          <p:nvPr/>
        </p:nvSpPr>
        <p:spPr bwMode="auto">
          <a:xfrm>
            <a:off x="3238500" y="240506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1" name="Line 18"/>
          <p:cNvSpPr>
            <a:spLocks noChangeShapeType="1"/>
          </p:cNvSpPr>
          <p:nvPr/>
        </p:nvSpPr>
        <p:spPr bwMode="auto">
          <a:xfrm flipV="1">
            <a:off x="3238500" y="319881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2" name="Text Box 19"/>
          <p:cNvSpPr txBox="1">
            <a:spLocks noChangeArrowheads="1"/>
          </p:cNvSpPr>
          <p:nvPr/>
        </p:nvSpPr>
        <p:spPr bwMode="auto">
          <a:xfrm>
            <a:off x="334963" y="2317750"/>
            <a:ext cx="7683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12</a:t>
            </a:r>
            <a:r>
              <a:rPr lang="en-US" altLang="zh-CN" sz="2000">
                <a:latin typeface="Times New Roman" pitchFamily="18" charset="0"/>
              </a:rPr>
              <a:t>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43" name="Text Box 20"/>
          <p:cNvSpPr txBox="1">
            <a:spLocks noChangeArrowheads="1"/>
          </p:cNvSpPr>
          <p:nvPr/>
        </p:nvSpPr>
        <p:spPr bwMode="auto">
          <a:xfrm>
            <a:off x="477838" y="34718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44" name="Text Box 21"/>
          <p:cNvSpPr txBox="1">
            <a:spLocks noChangeArrowheads="1"/>
          </p:cNvSpPr>
          <p:nvPr/>
        </p:nvSpPr>
        <p:spPr bwMode="auto">
          <a:xfrm>
            <a:off x="828675" y="286543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45" name="Text Box 22"/>
          <p:cNvSpPr txBox="1">
            <a:spLocks noChangeArrowheads="1"/>
          </p:cNvSpPr>
          <p:nvPr/>
        </p:nvSpPr>
        <p:spPr bwMode="auto">
          <a:xfrm>
            <a:off x="1530350" y="28511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0/4</a:t>
            </a:r>
          </a:p>
        </p:txBody>
      </p:sp>
      <p:sp>
        <p:nvSpPr>
          <p:cNvPr id="77846" name="Text Box 24"/>
          <p:cNvSpPr txBox="1">
            <a:spLocks noChangeArrowheads="1"/>
          </p:cNvSpPr>
          <p:nvPr/>
        </p:nvSpPr>
        <p:spPr bwMode="auto">
          <a:xfrm>
            <a:off x="1947863" y="373221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0/14</a:t>
            </a:r>
          </a:p>
        </p:txBody>
      </p:sp>
      <p:sp>
        <p:nvSpPr>
          <p:cNvPr id="77847" name="Text Box 25"/>
          <p:cNvSpPr txBox="1">
            <a:spLocks noChangeArrowheads="1"/>
          </p:cNvSpPr>
          <p:nvPr/>
        </p:nvSpPr>
        <p:spPr bwMode="auto">
          <a:xfrm>
            <a:off x="2208213" y="29670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0/9</a:t>
            </a:r>
          </a:p>
        </p:txBody>
      </p:sp>
      <p:sp>
        <p:nvSpPr>
          <p:cNvPr id="77848" name="Text Box 26"/>
          <p:cNvSpPr txBox="1">
            <a:spLocks noChangeArrowheads="1"/>
          </p:cNvSpPr>
          <p:nvPr/>
        </p:nvSpPr>
        <p:spPr bwMode="auto">
          <a:xfrm>
            <a:off x="3001963" y="28654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0/7</a:t>
            </a:r>
          </a:p>
        </p:txBody>
      </p:sp>
      <p:sp>
        <p:nvSpPr>
          <p:cNvPr id="77849" name="Text Box 27"/>
          <p:cNvSpPr txBox="1">
            <a:spLocks noChangeArrowheads="1"/>
          </p:cNvSpPr>
          <p:nvPr/>
        </p:nvSpPr>
        <p:spPr bwMode="auto">
          <a:xfrm>
            <a:off x="3492500" y="2244725"/>
            <a:ext cx="7683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12</a:t>
            </a:r>
            <a:r>
              <a:rPr lang="en-US" altLang="zh-CN" sz="2000">
                <a:latin typeface="Times New Roman" pitchFamily="18" charset="0"/>
              </a:rPr>
              <a:t>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50" name="Text Box 28"/>
          <p:cNvSpPr txBox="1">
            <a:spLocks noChangeArrowheads="1"/>
          </p:cNvSpPr>
          <p:nvPr/>
        </p:nvSpPr>
        <p:spPr bwMode="auto">
          <a:xfrm>
            <a:off x="3506788" y="340042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0/4</a:t>
            </a:r>
          </a:p>
        </p:txBody>
      </p:sp>
      <p:sp>
        <p:nvSpPr>
          <p:cNvPr id="77851" name="Text Box 77"/>
          <p:cNvSpPr txBox="1">
            <a:spLocks noChangeArrowheads="1"/>
          </p:cNvSpPr>
          <p:nvPr/>
        </p:nvSpPr>
        <p:spPr bwMode="auto">
          <a:xfrm>
            <a:off x="2055813" y="1928813"/>
            <a:ext cx="766762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12</a:t>
            </a:r>
            <a:r>
              <a:rPr lang="en-US" altLang="zh-CN" sz="2000">
                <a:latin typeface="Times New Roman" pitchFamily="18" charset="0"/>
              </a:rPr>
              <a:t>/12</a:t>
            </a:r>
          </a:p>
        </p:txBody>
      </p:sp>
      <p:sp>
        <p:nvSpPr>
          <p:cNvPr id="77852" name="Text Box 29"/>
          <p:cNvSpPr txBox="1">
            <a:spLocks noChangeArrowheads="1"/>
          </p:cNvSpPr>
          <p:nvPr/>
        </p:nvSpPr>
        <p:spPr bwMode="auto">
          <a:xfrm>
            <a:off x="1636713" y="1277938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7853" name="Text Box 30"/>
          <p:cNvSpPr txBox="1">
            <a:spLocks noChangeArrowheads="1"/>
          </p:cNvSpPr>
          <p:nvPr/>
        </p:nvSpPr>
        <p:spPr bwMode="auto">
          <a:xfrm>
            <a:off x="5734050" y="2095500"/>
            <a:ext cx="26495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7854" name="TextBox 1"/>
          <p:cNvSpPr txBox="1">
            <a:spLocks noChangeArrowheads="1"/>
          </p:cNvSpPr>
          <p:nvPr/>
        </p:nvSpPr>
        <p:spPr bwMode="auto">
          <a:xfrm>
            <a:off x="6140450" y="2452688"/>
            <a:ext cx="1976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</a:rPr>
              <a:t>BFS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77855" name="Oval 119"/>
          <p:cNvSpPr>
            <a:spLocks noChangeArrowheads="1"/>
          </p:cNvSpPr>
          <p:nvPr/>
        </p:nvSpPr>
        <p:spPr bwMode="auto">
          <a:xfrm>
            <a:off x="4672013" y="461168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77856" name="Oval 120"/>
          <p:cNvSpPr>
            <a:spLocks noChangeArrowheads="1"/>
          </p:cNvSpPr>
          <p:nvPr/>
        </p:nvSpPr>
        <p:spPr bwMode="auto">
          <a:xfrm>
            <a:off x="8474075" y="461962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3</a:t>
            </a:r>
          </a:p>
        </p:txBody>
      </p:sp>
      <p:sp>
        <p:nvSpPr>
          <p:cNvPr id="77857" name="Oval 121"/>
          <p:cNvSpPr>
            <a:spLocks noChangeArrowheads="1"/>
          </p:cNvSpPr>
          <p:nvPr/>
        </p:nvSpPr>
        <p:spPr bwMode="auto">
          <a:xfrm>
            <a:off x="7342188" y="393382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3</a:t>
            </a:r>
          </a:p>
        </p:txBody>
      </p:sp>
      <p:sp>
        <p:nvSpPr>
          <p:cNvPr id="77858" name="Oval 122"/>
          <p:cNvSpPr>
            <a:spLocks noChangeArrowheads="1"/>
          </p:cNvSpPr>
          <p:nvPr/>
        </p:nvSpPr>
        <p:spPr bwMode="auto">
          <a:xfrm>
            <a:off x="7335838" y="529907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77859" name="Oval 123"/>
          <p:cNvSpPr>
            <a:spLocks noChangeArrowheads="1"/>
          </p:cNvSpPr>
          <p:nvPr/>
        </p:nvSpPr>
        <p:spPr bwMode="auto">
          <a:xfrm>
            <a:off x="5815013" y="530701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77860" name="Oval 124"/>
          <p:cNvSpPr>
            <a:spLocks noChangeArrowheads="1"/>
          </p:cNvSpPr>
          <p:nvPr/>
        </p:nvSpPr>
        <p:spPr bwMode="auto">
          <a:xfrm>
            <a:off x="5808663" y="3943350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77861" name="Line 125"/>
          <p:cNvSpPr>
            <a:spLocks noChangeShapeType="1"/>
          </p:cNvSpPr>
          <p:nvPr/>
        </p:nvSpPr>
        <p:spPr bwMode="auto">
          <a:xfrm>
            <a:off x="5954713" y="441007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2" name="Line 126"/>
          <p:cNvSpPr>
            <a:spLocks noChangeShapeType="1"/>
          </p:cNvSpPr>
          <p:nvPr/>
        </p:nvSpPr>
        <p:spPr bwMode="auto">
          <a:xfrm flipV="1">
            <a:off x="6113463" y="443865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3" name="Line 127"/>
          <p:cNvSpPr>
            <a:spLocks noChangeShapeType="1"/>
          </p:cNvSpPr>
          <p:nvPr/>
        </p:nvSpPr>
        <p:spPr bwMode="auto">
          <a:xfrm>
            <a:off x="6286500" y="4178300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4" name="Line 128"/>
          <p:cNvSpPr>
            <a:spLocks noChangeShapeType="1"/>
          </p:cNvSpPr>
          <p:nvPr/>
        </p:nvSpPr>
        <p:spPr bwMode="auto">
          <a:xfrm flipH="1">
            <a:off x="6272213" y="433705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5" name="Line 129"/>
          <p:cNvSpPr>
            <a:spLocks noChangeShapeType="1"/>
          </p:cNvSpPr>
          <p:nvPr/>
        </p:nvSpPr>
        <p:spPr bwMode="auto">
          <a:xfrm flipH="1">
            <a:off x="7570788" y="441007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6" name="Line 130"/>
          <p:cNvSpPr>
            <a:spLocks noChangeShapeType="1"/>
          </p:cNvSpPr>
          <p:nvPr/>
        </p:nvSpPr>
        <p:spPr bwMode="auto">
          <a:xfrm>
            <a:off x="6302375" y="5589588"/>
            <a:ext cx="10382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7" name="Line 131"/>
          <p:cNvSpPr>
            <a:spLocks noChangeShapeType="1"/>
          </p:cNvSpPr>
          <p:nvPr/>
        </p:nvSpPr>
        <p:spPr bwMode="auto">
          <a:xfrm>
            <a:off x="7859713" y="416401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8" name="Line 132"/>
          <p:cNvSpPr>
            <a:spLocks noChangeShapeType="1"/>
          </p:cNvSpPr>
          <p:nvPr/>
        </p:nvSpPr>
        <p:spPr bwMode="auto">
          <a:xfrm rot="10800000" flipV="1">
            <a:off x="7802563" y="5014913"/>
            <a:ext cx="720725" cy="4048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9" name="Text Box 133"/>
          <p:cNvSpPr txBox="1">
            <a:spLocks noChangeArrowheads="1"/>
          </p:cNvSpPr>
          <p:nvPr/>
        </p:nvSpPr>
        <p:spPr bwMode="auto">
          <a:xfrm>
            <a:off x="5603875" y="4681538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70" name="Text Box 134"/>
          <p:cNvSpPr txBox="1">
            <a:spLocks noChangeArrowheads="1"/>
          </p:cNvSpPr>
          <p:nvPr/>
        </p:nvSpPr>
        <p:spPr bwMode="auto">
          <a:xfrm>
            <a:off x="6080125" y="4695825"/>
            <a:ext cx="312738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77871" name="Text Box 135"/>
          <p:cNvSpPr txBox="1">
            <a:spLocks noChangeArrowheads="1"/>
          </p:cNvSpPr>
          <p:nvPr/>
        </p:nvSpPr>
        <p:spPr bwMode="auto">
          <a:xfrm>
            <a:off x="6599238" y="382428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77872" name="Text Box 136"/>
          <p:cNvSpPr txBox="1">
            <a:spLocks noChangeArrowheads="1"/>
          </p:cNvSpPr>
          <p:nvPr/>
        </p:nvSpPr>
        <p:spPr bwMode="auto">
          <a:xfrm>
            <a:off x="6772275" y="47831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77873" name="Text Box 137"/>
          <p:cNvSpPr txBox="1">
            <a:spLocks noChangeArrowheads="1"/>
          </p:cNvSpPr>
          <p:nvPr/>
        </p:nvSpPr>
        <p:spPr bwMode="auto">
          <a:xfrm>
            <a:off x="8113713" y="51450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7874" name="Line 138"/>
          <p:cNvSpPr>
            <a:spLocks noChangeShapeType="1"/>
          </p:cNvSpPr>
          <p:nvPr/>
        </p:nvSpPr>
        <p:spPr bwMode="auto">
          <a:xfrm flipV="1">
            <a:off x="4994275" y="4191000"/>
            <a:ext cx="7937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75" name="Line 139"/>
          <p:cNvSpPr>
            <a:spLocks noChangeShapeType="1"/>
          </p:cNvSpPr>
          <p:nvPr/>
        </p:nvSpPr>
        <p:spPr bwMode="auto">
          <a:xfrm flipH="1">
            <a:off x="5137150" y="4349750"/>
            <a:ext cx="736600" cy="388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76" name="Line 140"/>
          <p:cNvSpPr>
            <a:spLocks noChangeShapeType="1"/>
          </p:cNvSpPr>
          <p:nvPr/>
        </p:nvSpPr>
        <p:spPr bwMode="auto">
          <a:xfrm>
            <a:off x="5076825" y="5070475"/>
            <a:ext cx="747713" cy="4667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77" name="Line 143"/>
          <p:cNvSpPr>
            <a:spLocks noChangeShapeType="1"/>
          </p:cNvSpPr>
          <p:nvPr/>
        </p:nvSpPr>
        <p:spPr bwMode="auto">
          <a:xfrm flipH="1" flipV="1">
            <a:off x="7778750" y="4319588"/>
            <a:ext cx="706438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78" name="Text Box 144"/>
          <p:cNvSpPr txBox="1">
            <a:spLocks noChangeArrowheads="1"/>
          </p:cNvSpPr>
          <p:nvPr/>
        </p:nvSpPr>
        <p:spPr bwMode="auto">
          <a:xfrm>
            <a:off x="5262563" y="4059238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79" name="Text Box 145"/>
          <p:cNvSpPr txBox="1">
            <a:spLocks noChangeArrowheads="1"/>
          </p:cNvSpPr>
          <p:nvPr/>
        </p:nvSpPr>
        <p:spPr bwMode="auto">
          <a:xfrm>
            <a:off x="5248275" y="4533900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77880" name="Text Box 147"/>
          <p:cNvSpPr txBox="1">
            <a:spLocks noChangeArrowheads="1"/>
          </p:cNvSpPr>
          <p:nvPr/>
        </p:nvSpPr>
        <p:spPr bwMode="auto">
          <a:xfrm>
            <a:off x="5248275" y="5314950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13</a:t>
            </a:r>
          </a:p>
        </p:txBody>
      </p:sp>
      <p:sp>
        <p:nvSpPr>
          <p:cNvPr id="77881" name="Text Box 148"/>
          <p:cNvSpPr txBox="1">
            <a:spLocks noChangeArrowheads="1"/>
          </p:cNvSpPr>
          <p:nvPr/>
        </p:nvSpPr>
        <p:spPr bwMode="auto">
          <a:xfrm>
            <a:off x="6677025" y="5264150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14</a:t>
            </a:r>
          </a:p>
        </p:txBody>
      </p:sp>
      <p:sp>
        <p:nvSpPr>
          <p:cNvPr id="77882" name="Text Box 150"/>
          <p:cNvSpPr txBox="1">
            <a:spLocks noChangeArrowheads="1"/>
          </p:cNvSpPr>
          <p:nvPr/>
        </p:nvSpPr>
        <p:spPr bwMode="auto">
          <a:xfrm>
            <a:off x="7542213" y="46799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77883" name="Text Box 151"/>
          <p:cNvSpPr txBox="1">
            <a:spLocks noChangeArrowheads="1"/>
          </p:cNvSpPr>
          <p:nvPr/>
        </p:nvSpPr>
        <p:spPr bwMode="auto">
          <a:xfrm>
            <a:off x="8134350" y="4087813"/>
            <a:ext cx="312738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8</a:t>
            </a:r>
          </a:p>
        </p:txBody>
      </p:sp>
      <p:sp>
        <p:nvSpPr>
          <p:cNvPr id="77884" name="Text Box 152"/>
          <p:cNvSpPr txBox="1">
            <a:spLocks noChangeArrowheads="1"/>
          </p:cNvSpPr>
          <p:nvPr/>
        </p:nvSpPr>
        <p:spPr bwMode="auto">
          <a:xfrm>
            <a:off x="7977188" y="4592638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Example</a:t>
            </a:r>
            <a:endParaRPr altLang="en-US" b="1" smtClean="0">
              <a:solidFill>
                <a:srgbClr val="262626"/>
              </a:solidFill>
              <a:ea typeface="宋体" charset="-122"/>
            </a:endParaRPr>
          </a:p>
        </p:txBody>
      </p:sp>
      <p:sp>
        <p:nvSpPr>
          <p:cNvPr id="78850" name="Oval 3"/>
          <p:cNvSpPr>
            <a:spLocks noChangeArrowheads="1"/>
          </p:cNvSpPr>
          <p:nvPr/>
        </p:nvSpPr>
        <p:spPr bwMode="auto">
          <a:xfrm>
            <a:off x="107950" y="279558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78851" name="Oval 4"/>
          <p:cNvSpPr>
            <a:spLocks noChangeArrowheads="1"/>
          </p:cNvSpPr>
          <p:nvPr/>
        </p:nvSpPr>
        <p:spPr bwMode="auto">
          <a:xfrm>
            <a:off x="3910013" y="28035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78852" name="Oval 5"/>
          <p:cNvSpPr>
            <a:spLocks noChangeArrowheads="1"/>
          </p:cNvSpPr>
          <p:nvPr/>
        </p:nvSpPr>
        <p:spPr bwMode="auto">
          <a:xfrm>
            <a:off x="2778125" y="211772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53" name="Oval 6"/>
          <p:cNvSpPr>
            <a:spLocks noChangeArrowheads="1"/>
          </p:cNvSpPr>
          <p:nvPr/>
        </p:nvSpPr>
        <p:spPr bwMode="auto">
          <a:xfrm>
            <a:off x="2771775" y="34829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54" name="Oval 7"/>
          <p:cNvSpPr>
            <a:spLocks noChangeArrowheads="1"/>
          </p:cNvSpPr>
          <p:nvPr/>
        </p:nvSpPr>
        <p:spPr bwMode="auto">
          <a:xfrm>
            <a:off x="1250950" y="34909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55" name="Oval 8"/>
          <p:cNvSpPr>
            <a:spLocks noChangeArrowheads="1"/>
          </p:cNvSpPr>
          <p:nvPr/>
        </p:nvSpPr>
        <p:spPr bwMode="auto">
          <a:xfrm>
            <a:off x="1244600" y="21272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56" name="Line 9"/>
          <p:cNvSpPr>
            <a:spLocks noChangeShapeType="1"/>
          </p:cNvSpPr>
          <p:nvPr/>
        </p:nvSpPr>
        <p:spPr bwMode="auto">
          <a:xfrm flipV="1">
            <a:off x="525463" y="2463800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7" name="Line 10"/>
          <p:cNvSpPr>
            <a:spLocks noChangeShapeType="1"/>
          </p:cNvSpPr>
          <p:nvPr/>
        </p:nvSpPr>
        <p:spPr bwMode="auto">
          <a:xfrm>
            <a:off x="496888" y="3214688"/>
            <a:ext cx="765175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8" name="Line 11"/>
          <p:cNvSpPr>
            <a:spLocks noChangeShapeType="1"/>
          </p:cNvSpPr>
          <p:nvPr/>
        </p:nvSpPr>
        <p:spPr bwMode="auto">
          <a:xfrm>
            <a:off x="1390650" y="259397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9" name="Line 12"/>
          <p:cNvSpPr>
            <a:spLocks noChangeShapeType="1"/>
          </p:cNvSpPr>
          <p:nvPr/>
        </p:nvSpPr>
        <p:spPr bwMode="auto">
          <a:xfrm flipV="1">
            <a:off x="1549400" y="262255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0" name="Line 13"/>
          <p:cNvSpPr>
            <a:spLocks noChangeShapeType="1"/>
          </p:cNvSpPr>
          <p:nvPr/>
        </p:nvSpPr>
        <p:spPr bwMode="auto">
          <a:xfrm>
            <a:off x="1722438" y="2362200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1" name="Line 14"/>
          <p:cNvSpPr>
            <a:spLocks noChangeShapeType="1"/>
          </p:cNvSpPr>
          <p:nvPr/>
        </p:nvSpPr>
        <p:spPr bwMode="auto">
          <a:xfrm flipH="1">
            <a:off x="1708150" y="252095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2" name="Line 15"/>
          <p:cNvSpPr>
            <a:spLocks noChangeShapeType="1"/>
          </p:cNvSpPr>
          <p:nvPr/>
        </p:nvSpPr>
        <p:spPr bwMode="auto">
          <a:xfrm flipV="1">
            <a:off x="3022600" y="260826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3" name="Line 16"/>
          <p:cNvSpPr>
            <a:spLocks noChangeShapeType="1"/>
          </p:cNvSpPr>
          <p:nvPr/>
        </p:nvSpPr>
        <p:spPr bwMode="auto">
          <a:xfrm>
            <a:off x="1738313" y="373380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4" name="Line 17"/>
          <p:cNvSpPr>
            <a:spLocks noChangeShapeType="1"/>
          </p:cNvSpPr>
          <p:nvPr/>
        </p:nvSpPr>
        <p:spPr bwMode="auto">
          <a:xfrm>
            <a:off x="3238500" y="240506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5" name="Line 18"/>
          <p:cNvSpPr>
            <a:spLocks noChangeShapeType="1"/>
          </p:cNvSpPr>
          <p:nvPr/>
        </p:nvSpPr>
        <p:spPr bwMode="auto">
          <a:xfrm flipV="1">
            <a:off x="3238500" y="319881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6" name="Text Box 19"/>
          <p:cNvSpPr txBox="1">
            <a:spLocks noChangeArrowheads="1"/>
          </p:cNvSpPr>
          <p:nvPr/>
        </p:nvSpPr>
        <p:spPr bwMode="auto">
          <a:xfrm>
            <a:off x="334963" y="2317750"/>
            <a:ext cx="7683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67" name="Text Box 20"/>
          <p:cNvSpPr txBox="1">
            <a:spLocks noChangeArrowheads="1"/>
          </p:cNvSpPr>
          <p:nvPr/>
        </p:nvSpPr>
        <p:spPr bwMode="auto">
          <a:xfrm>
            <a:off x="477838" y="3471863"/>
            <a:ext cx="639762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68" name="Text Box 21"/>
          <p:cNvSpPr txBox="1">
            <a:spLocks noChangeArrowheads="1"/>
          </p:cNvSpPr>
          <p:nvPr/>
        </p:nvSpPr>
        <p:spPr bwMode="auto">
          <a:xfrm>
            <a:off x="828675" y="286543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69" name="Text Box 22"/>
          <p:cNvSpPr txBox="1">
            <a:spLocks noChangeArrowheads="1"/>
          </p:cNvSpPr>
          <p:nvPr/>
        </p:nvSpPr>
        <p:spPr bwMode="auto">
          <a:xfrm>
            <a:off x="1530350" y="28511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0/4</a:t>
            </a:r>
          </a:p>
        </p:txBody>
      </p:sp>
      <p:sp>
        <p:nvSpPr>
          <p:cNvPr id="78870" name="Text Box 24"/>
          <p:cNvSpPr txBox="1">
            <a:spLocks noChangeArrowheads="1"/>
          </p:cNvSpPr>
          <p:nvPr/>
        </p:nvSpPr>
        <p:spPr bwMode="auto">
          <a:xfrm>
            <a:off x="1947863" y="3732213"/>
            <a:ext cx="639762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4/14</a:t>
            </a:r>
          </a:p>
        </p:txBody>
      </p:sp>
      <p:sp>
        <p:nvSpPr>
          <p:cNvPr id="78871" name="Text Box 25"/>
          <p:cNvSpPr txBox="1">
            <a:spLocks noChangeArrowheads="1"/>
          </p:cNvSpPr>
          <p:nvPr/>
        </p:nvSpPr>
        <p:spPr bwMode="auto">
          <a:xfrm>
            <a:off x="2208213" y="29670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0/9</a:t>
            </a:r>
          </a:p>
        </p:txBody>
      </p:sp>
      <p:sp>
        <p:nvSpPr>
          <p:cNvPr id="78872" name="Text Box 26"/>
          <p:cNvSpPr txBox="1">
            <a:spLocks noChangeArrowheads="1"/>
          </p:cNvSpPr>
          <p:nvPr/>
        </p:nvSpPr>
        <p:spPr bwMode="auto">
          <a:xfrm>
            <a:off x="3001963" y="28654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0/7</a:t>
            </a:r>
          </a:p>
        </p:txBody>
      </p:sp>
      <p:sp>
        <p:nvSpPr>
          <p:cNvPr id="78873" name="Text Box 27"/>
          <p:cNvSpPr txBox="1">
            <a:spLocks noChangeArrowheads="1"/>
          </p:cNvSpPr>
          <p:nvPr/>
        </p:nvSpPr>
        <p:spPr bwMode="auto">
          <a:xfrm>
            <a:off x="3492500" y="2244725"/>
            <a:ext cx="7683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74" name="Text Box 28"/>
          <p:cNvSpPr txBox="1">
            <a:spLocks noChangeArrowheads="1"/>
          </p:cNvSpPr>
          <p:nvPr/>
        </p:nvSpPr>
        <p:spPr bwMode="auto">
          <a:xfrm>
            <a:off x="3506788" y="3400425"/>
            <a:ext cx="51117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sp>
        <p:nvSpPr>
          <p:cNvPr id="78875" name="Text Box 77"/>
          <p:cNvSpPr txBox="1">
            <a:spLocks noChangeArrowheads="1"/>
          </p:cNvSpPr>
          <p:nvPr/>
        </p:nvSpPr>
        <p:spPr bwMode="auto">
          <a:xfrm>
            <a:off x="2055813" y="1928813"/>
            <a:ext cx="766762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78876" name="Text Box 29"/>
          <p:cNvSpPr txBox="1">
            <a:spLocks noChangeArrowheads="1"/>
          </p:cNvSpPr>
          <p:nvPr/>
        </p:nvSpPr>
        <p:spPr bwMode="auto">
          <a:xfrm>
            <a:off x="1636713" y="1277938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8877" name="Text Box 30"/>
          <p:cNvSpPr txBox="1">
            <a:spLocks noChangeArrowheads="1"/>
          </p:cNvSpPr>
          <p:nvPr/>
        </p:nvSpPr>
        <p:spPr bwMode="auto">
          <a:xfrm>
            <a:off x="5734050" y="2095500"/>
            <a:ext cx="26495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8878" name="TextBox 1"/>
          <p:cNvSpPr txBox="1">
            <a:spLocks noChangeArrowheads="1"/>
          </p:cNvSpPr>
          <p:nvPr/>
        </p:nvSpPr>
        <p:spPr bwMode="auto">
          <a:xfrm>
            <a:off x="6272213" y="2587625"/>
            <a:ext cx="20431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</a:rPr>
              <a:t>BFS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78879" name="Oval 83"/>
          <p:cNvSpPr>
            <a:spLocks noChangeArrowheads="1"/>
          </p:cNvSpPr>
          <p:nvPr/>
        </p:nvSpPr>
        <p:spPr bwMode="auto">
          <a:xfrm>
            <a:off x="4527550" y="488632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78880" name="Oval 84"/>
          <p:cNvSpPr>
            <a:spLocks noChangeArrowheads="1"/>
          </p:cNvSpPr>
          <p:nvPr/>
        </p:nvSpPr>
        <p:spPr bwMode="auto">
          <a:xfrm>
            <a:off x="8329613" y="489426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4</a:t>
            </a:r>
          </a:p>
        </p:txBody>
      </p:sp>
      <p:sp>
        <p:nvSpPr>
          <p:cNvPr id="78881" name="Oval 85"/>
          <p:cNvSpPr>
            <a:spLocks noChangeArrowheads="1"/>
          </p:cNvSpPr>
          <p:nvPr/>
        </p:nvSpPr>
        <p:spPr bwMode="auto">
          <a:xfrm>
            <a:off x="7197725" y="420846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3</a:t>
            </a:r>
          </a:p>
        </p:txBody>
      </p:sp>
      <p:sp>
        <p:nvSpPr>
          <p:cNvPr id="78882" name="Oval 86"/>
          <p:cNvSpPr>
            <a:spLocks noChangeArrowheads="1"/>
          </p:cNvSpPr>
          <p:nvPr/>
        </p:nvSpPr>
        <p:spPr bwMode="auto">
          <a:xfrm>
            <a:off x="7191375" y="557371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78883" name="Oval 87"/>
          <p:cNvSpPr>
            <a:spLocks noChangeArrowheads="1"/>
          </p:cNvSpPr>
          <p:nvPr/>
        </p:nvSpPr>
        <p:spPr bwMode="auto">
          <a:xfrm>
            <a:off x="5670550" y="5581650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78884" name="Oval 88"/>
          <p:cNvSpPr>
            <a:spLocks noChangeArrowheads="1"/>
          </p:cNvSpPr>
          <p:nvPr/>
        </p:nvSpPr>
        <p:spPr bwMode="auto">
          <a:xfrm>
            <a:off x="5664200" y="4217988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78885" name="Line 89"/>
          <p:cNvSpPr>
            <a:spLocks noChangeShapeType="1"/>
          </p:cNvSpPr>
          <p:nvPr/>
        </p:nvSpPr>
        <p:spPr bwMode="auto">
          <a:xfrm>
            <a:off x="5810250" y="4684713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6" name="Line 90"/>
          <p:cNvSpPr>
            <a:spLocks noChangeShapeType="1"/>
          </p:cNvSpPr>
          <p:nvPr/>
        </p:nvSpPr>
        <p:spPr bwMode="auto">
          <a:xfrm flipV="1">
            <a:off x="5969000" y="4713288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7" name="Line 91"/>
          <p:cNvSpPr>
            <a:spLocks noChangeShapeType="1"/>
          </p:cNvSpPr>
          <p:nvPr/>
        </p:nvSpPr>
        <p:spPr bwMode="auto">
          <a:xfrm>
            <a:off x="6142038" y="4452938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8" name="Line 92"/>
          <p:cNvSpPr>
            <a:spLocks noChangeShapeType="1"/>
          </p:cNvSpPr>
          <p:nvPr/>
        </p:nvSpPr>
        <p:spPr bwMode="auto">
          <a:xfrm flipH="1">
            <a:off x="6127750" y="4611688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9" name="Line 93"/>
          <p:cNvSpPr>
            <a:spLocks noChangeShapeType="1"/>
          </p:cNvSpPr>
          <p:nvPr/>
        </p:nvSpPr>
        <p:spPr bwMode="auto">
          <a:xfrm>
            <a:off x="7426325" y="4684713"/>
            <a:ext cx="0" cy="879475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90" name="Line 94"/>
          <p:cNvSpPr>
            <a:spLocks noChangeShapeType="1"/>
          </p:cNvSpPr>
          <p:nvPr/>
        </p:nvSpPr>
        <p:spPr bwMode="auto">
          <a:xfrm>
            <a:off x="6157913" y="5738813"/>
            <a:ext cx="1038225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91" name="Line 95"/>
          <p:cNvSpPr>
            <a:spLocks noChangeShapeType="1"/>
          </p:cNvSpPr>
          <p:nvPr/>
        </p:nvSpPr>
        <p:spPr bwMode="auto">
          <a:xfrm>
            <a:off x="7715250" y="4438650"/>
            <a:ext cx="720725" cy="492125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92" name="Line 96"/>
          <p:cNvSpPr>
            <a:spLocks noChangeShapeType="1"/>
          </p:cNvSpPr>
          <p:nvPr/>
        </p:nvSpPr>
        <p:spPr bwMode="auto">
          <a:xfrm flipV="1">
            <a:off x="7658100" y="5289550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93" name="Text Box 97"/>
          <p:cNvSpPr txBox="1">
            <a:spLocks noChangeArrowheads="1"/>
          </p:cNvSpPr>
          <p:nvPr/>
        </p:nvSpPr>
        <p:spPr bwMode="auto">
          <a:xfrm>
            <a:off x="5459413" y="4956175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94" name="Text Box 98"/>
          <p:cNvSpPr txBox="1">
            <a:spLocks noChangeArrowheads="1"/>
          </p:cNvSpPr>
          <p:nvPr/>
        </p:nvSpPr>
        <p:spPr bwMode="auto">
          <a:xfrm>
            <a:off x="5935663" y="4970463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78895" name="Text Box 99"/>
          <p:cNvSpPr txBox="1">
            <a:spLocks noChangeArrowheads="1"/>
          </p:cNvSpPr>
          <p:nvPr/>
        </p:nvSpPr>
        <p:spPr bwMode="auto">
          <a:xfrm>
            <a:off x="6454775" y="40767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78896" name="Text Box 100"/>
          <p:cNvSpPr txBox="1">
            <a:spLocks noChangeArrowheads="1"/>
          </p:cNvSpPr>
          <p:nvPr/>
        </p:nvSpPr>
        <p:spPr bwMode="auto">
          <a:xfrm>
            <a:off x="6627813" y="5057775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78897" name="Text Box 101"/>
          <p:cNvSpPr txBox="1">
            <a:spLocks noChangeArrowheads="1"/>
          </p:cNvSpPr>
          <p:nvPr/>
        </p:nvSpPr>
        <p:spPr bwMode="auto">
          <a:xfrm>
            <a:off x="7969250" y="5419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78898" name="Line 102"/>
          <p:cNvSpPr>
            <a:spLocks noChangeShapeType="1"/>
          </p:cNvSpPr>
          <p:nvPr/>
        </p:nvSpPr>
        <p:spPr bwMode="auto">
          <a:xfrm flipV="1">
            <a:off x="4849813" y="4465638"/>
            <a:ext cx="7937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99" name="Line 103"/>
          <p:cNvSpPr>
            <a:spLocks noChangeShapeType="1"/>
          </p:cNvSpPr>
          <p:nvPr/>
        </p:nvSpPr>
        <p:spPr bwMode="auto">
          <a:xfrm flipH="1">
            <a:off x="4992688" y="4624388"/>
            <a:ext cx="736600" cy="388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00" name="Line 104"/>
          <p:cNvSpPr>
            <a:spLocks noChangeShapeType="1"/>
          </p:cNvSpPr>
          <p:nvPr/>
        </p:nvSpPr>
        <p:spPr bwMode="auto">
          <a:xfrm>
            <a:off x="4992688" y="5245100"/>
            <a:ext cx="693737" cy="446088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01" name="Line 105"/>
          <p:cNvSpPr>
            <a:spLocks noChangeShapeType="1"/>
          </p:cNvSpPr>
          <p:nvPr/>
        </p:nvSpPr>
        <p:spPr bwMode="auto">
          <a:xfrm flipH="1" flipV="1">
            <a:off x="4906963" y="5316538"/>
            <a:ext cx="7651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02" name="Line 106"/>
          <p:cNvSpPr>
            <a:spLocks noChangeShapeType="1"/>
          </p:cNvSpPr>
          <p:nvPr/>
        </p:nvSpPr>
        <p:spPr bwMode="auto">
          <a:xfrm flipH="1">
            <a:off x="6148388" y="5880100"/>
            <a:ext cx="1023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03" name="Line 107"/>
          <p:cNvSpPr>
            <a:spLocks noChangeShapeType="1"/>
          </p:cNvSpPr>
          <p:nvPr/>
        </p:nvSpPr>
        <p:spPr bwMode="auto">
          <a:xfrm flipH="1" flipV="1">
            <a:off x="7634288" y="4594225"/>
            <a:ext cx="706437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04" name="Text Box 108"/>
          <p:cNvSpPr txBox="1">
            <a:spLocks noChangeArrowheads="1"/>
          </p:cNvSpPr>
          <p:nvPr/>
        </p:nvSpPr>
        <p:spPr bwMode="auto">
          <a:xfrm>
            <a:off x="5118100" y="4333875"/>
            <a:ext cx="312738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905" name="Text Box 109"/>
          <p:cNvSpPr txBox="1">
            <a:spLocks noChangeArrowheads="1"/>
          </p:cNvSpPr>
          <p:nvPr/>
        </p:nvSpPr>
        <p:spPr bwMode="auto">
          <a:xfrm>
            <a:off x="5103813" y="4808538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78906" name="Text Box 110"/>
          <p:cNvSpPr txBox="1">
            <a:spLocks noChangeArrowheads="1"/>
          </p:cNvSpPr>
          <p:nvPr/>
        </p:nvSpPr>
        <p:spPr bwMode="auto">
          <a:xfrm>
            <a:off x="5218113" y="5141913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78907" name="Text Box 111"/>
          <p:cNvSpPr txBox="1">
            <a:spLocks noChangeArrowheads="1"/>
          </p:cNvSpPr>
          <p:nvPr/>
        </p:nvSpPr>
        <p:spPr bwMode="auto">
          <a:xfrm>
            <a:off x="5189538" y="5589588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78908" name="Text Box 114"/>
          <p:cNvSpPr txBox="1">
            <a:spLocks noChangeArrowheads="1"/>
          </p:cNvSpPr>
          <p:nvPr/>
        </p:nvSpPr>
        <p:spPr bwMode="auto">
          <a:xfrm>
            <a:off x="6532563" y="5386388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</a:p>
        </p:txBody>
      </p:sp>
      <p:sp>
        <p:nvSpPr>
          <p:cNvPr id="78909" name="Text Box 116"/>
          <p:cNvSpPr txBox="1">
            <a:spLocks noChangeArrowheads="1"/>
          </p:cNvSpPr>
          <p:nvPr/>
        </p:nvSpPr>
        <p:spPr bwMode="auto">
          <a:xfrm>
            <a:off x="7397750" y="49545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8910" name="Text Box 117"/>
          <p:cNvSpPr txBox="1">
            <a:spLocks noChangeArrowheads="1"/>
          </p:cNvSpPr>
          <p:nvPr/>
        </p:nvSpPr>
        <p:spPr bwMode="auto">
          <a:xfrm>
            <a:off x="7989888" y="4362450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8</a:t>
            </a:r>
          </a:p>
        </p:txBody>
      </p:sp>
      <p:sp>
        <p:nvSpPr>
          <p:cNvPr id="78911" name="Text Box 118"/>
          <p:cNvSpPr txBox="1">
            <a:spLocks noChangeArrowheads="1"/>
          </p:cNvSpPr>
          <p:nvPr/>
        </p:nvSpPr>
        <p:spPr bwMode="auto">
          <a:xfrm>
            <a:off x="7832725" y="4867275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78912" name="Text Box 114"/>
          <p:cNvSpPr txBox="1">
            <a:spLocks noChangeArrowheads="1"/>
          </p:cNvSpPr>
          <p:nvPr/>
        </p:nvSpPr>
        <p:spPr bwMode="auto">
          <a:xfrm>
            <a:off x="6588125" y="5837238"/>
            <a:ext cx="312738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rgbClr val="262626"/>
                </a:solidFill>
              </a:rPr>
              <a:t>Example</a:t>
            </a:r>
            <a:endParaRPr altLang="en-US" b="1" smtClean="0">
              <a:solidFill>
                <a:srgbClr val="262626"/>
              </a:solidFill>
              <a:ea typeface="宋体" charset="-122"/>
            </a:endParaRPr>
          </a:p>
        </p:txBody>
      </p:sp>
      <p:sp>
        <p:nvSpPr>
          <p:cNvPr id="79874" name="Oval 3"/>
          <p:cNvSpPr>
            <a:spLocks noChangeArrowheads="1"/>
          </p:cNvSpPr>
          <p:nvPr/>
        </p:nvSpPr>
        <p:spPr bwMode="auto">
          <a:xfrm>
            <a:off x="107950" y="279558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79875" name="Oval 4"/>
          <p:cNvSpPr>
            <a:spLocks noChangeArrowheads="1"/>
          </p:cNvSpPr>
          <p:nvPr/>
        </p:nvSpPr>
        <p:spPr bwMode="auto">
          <a:xfrm>
            <a:off x="3910013" y="28035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79876" name="Oval 5"/>
          <p:cNvSpPr>
            <a:spLocks noChangeArrowheads="1"/>
          </p:cNvSpPr>
          <p:nvPr/>
        </p:nvSpPr>
        <p:spPr bwMode="auto">
          <a:xfrm>
            <a:off x="2778125" y="211772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77" name="Oval 6"/>
          <p:cNvSpPr>
            <a:spLocks noChangeArrowheads="1"/>
          </p:cNvSpPr>
          <p:nvPr/>
        </p:nvSpPr>
        <p:spPr bwMode="auto">
          <a:xfrm>
            <a:off x="2771775" y="34829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78" name="Oval 7"/>
          <p:cNvSpPr>
            <a:spLocks noChangeArrowheads="1"/>
          </p:cNvSpPr>
          <p:nvPr/>
        </p:nvSpPr>
        <p:spPr bwMode="auto">
          <a:xfrm>
            <a:off x="1250950" y="34909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79" name="Oval 8"/>
          <p:cNvSpPr>
            <a:spLocks noChangeArrowheads="1"/>
          </p:cNvSpPr>
          <p:nvPr/>
        </p:nvSpPr>
        <p:spPr bwMode="auto">
          <a:xfrm>
            <a:off x="1244600" y="21272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80" name="Line 9"/>
          <p:cNvSpPr>
            <a:spLocks noChangeShapeType="1"/>
          </p:cNvSpPr>
          <p:nvPr/>
        </p:nvSpPr>
        <p:spPr bwMode="auto">
          <a:xfrm flipV="1">
            <a:off x="525463" y="2463800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1" name="Line 10"/>
          <p:cNvSpPr>
            <a:spLocks noChangeShapeType="1"/>
          </p:cNvSpPr>
          <p:nvPr/>
        </p:nvSpPr>
        <p:spPr bwMode="auto">
          <a:xfrm>
            <a:off x="496888" y="3214688"/>
            <a:ext cx="765175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2" name="Line 11"/>
          <p:cNvSpPr>
            <a:spLocks noChangeShapeType="1"/>
          </p:cNvSpPr>
          <p:nvPr/>
        </p:nvSpPr>
        <p:spPr bwMode="auto">
          <a:xfrm>
            <a:off x="1390650" y="259397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3" name="Line 12"/>
          <p:cNvSpPr>
            <a:spLocks noChangeShapeType="1"/>
          </p:cNvSpPr>
          <p:nvPr/>
        </p:nvSpPr>
        <p:spPr bwMode="auto">
          <a:xfrm flipV="1">
            <a:off x="1549400" y="262255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4" name="Line 13"/>
          <p:cNvSpPr>
            <a:spLocks noChangeShapeType="1"/>
          </p:cNvSpPr>
          <p:nvPr/>
        </p:nvSpPr>
        <p:spPr bwMode="auto">
          <a:xfrm>
            <a:off x="1722438" y="2362200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5" name="Line 14"/>
          <p:cNvSpPr>
            <a:spLocks noChangeShapeType="1"/>
          </p:cNvSpPr>
          <p:nvPr/>
        </p:nvSpPr>
        <p:spPr bwMode="auto">
          <a:xfrm flipH="1">
            <a:off x="1708150" y="252095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6" name="Line 15"/>
          <p:cNvSpPr>
            <a:spLocks noChangeShapeType="1"/>
          </p:cNvSpPr>
          <p:nvPr/>
        </p:nvSpPr>
        <p:spPr bwMode="auto">
          <a:xfrm flipV="1">
            <a:off x="3022600" y="260826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7" name="Line 16"/>
          <p:cNvSpPr>
            <a:spLocks noChangeShapeType="1"/>
          </p:cNvSpPr>
          <p:nvPr/>
        </p:nvSpPr>
        <p:spPr bwMode="auto">
          <a:xfrm>
            <a:off x="1738313" y="373380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8" name="Line 17"/>
          <p:cNvSpPr>
            <a:spLocks noChangeShapeType="1"/>
          </p:cNvSpPr>
          <p:nvPr/>
        </p:nvSpPr>
        <p:spPr bwMode="auto">
          <a:xfrm>
            <a:off x="3238500" y="240506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9" name="Line 18"/>
          <p:cNvSpPr>
            <a:spLocks noChangeShapeType="1"/>
          </p:cNvSpPr>
          <p:nvPr/>
        </p:nvSpPr>
        <p:spPr bwMode="auto">
          <a:xfrm flipV="1">
            <a:off x="3238500" y="319881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0" name="Text Box 19"/>
          <p:cNvSpPr txBox="1">
            <a:spLocks noChangeArrowheads="1"/>
          </p:cNvSpPr>
          <p:nvPr/>
        </p:nvSpPr>
        <p:spPr bwMode="auto">
          <a:xfrm>
            <a:off x="334963" y="2317750"/>
            <a:ext cx="7683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91" name="Text Box 20"/>
          <p:cNvSpPr txBox="1">
            <a:spLocks noChangeArrowheads="1"/>
          </p:cNvSpPr>
          <p:nvPr/>
        </p:nvSpPr>
        <p:spPr bwMode="auto">
          <a:xfrm>
            <a:off x="477838" y="3471863"/>
            <a:ext cx="7588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11</a:t>
            </a:r>
            <a:r>
              <a:rPr lang="en-US" altLang="zh-CN" sz="2000">
                <a:latin typeface="Times New Roman" pitchFamily="18" charset="0"/>
              </a:rPr>
              <a:t>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92" name="Text Box 21"/>
          <p:cNvSpPr txBox="1">
            <a:spLocks noChangeArrowheads="1"/>
          </p:cNvSpPr>
          <p:nvPr/>
        </p:nvSpPr>
        <p:spPr bwMode="auto">
          <a:xfrm>
            <a:off x="828675" y="286543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93" name="Text Box 22"/>
          <p:cNvSpPr txBox="1">
            <a:spLocks noChangeArrowheads="1"/>
          </p:cNvSpPr>
          <p:nvPr/>
        </p:nvSpPr>
        <p:spPr bwMode="auto">
          <a:xfrm>
            <a:off x="1530350" y="28511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0/4</a:t>
            </a:r>
          </a:p>
        </p:txBody>
      </p:sp>
      <p:sp>
        <p:nvSpPr>
          <p:cNvPr id="79894" name="Text Box 24"/>
          <p:cNvSpPr txBox="1">
            <a:spLocks noChangeArrowheads="1"/>
          </p:cNvSpPr>
          <p:nvPr/>
        </p:nvSpPr>
        <p:spPr bwMode="auto">
          <a:xfrm>
            <a:off x="1947863" y="3732213"/>
            <a:ext cx="7588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11</a:t>
            </a:r>
            <a:r>
              <a:rPr lang="en-US" altLang="zh-CN" sz="2000">
                <a:latin typeface="Times New Roman" pitchFamily="18" charset="0"/>
              </a:rPr>
              <a:t>/14</a:t>
            </a:r>
          </a:p>
        </p:txBody>
      </p:sp>
      <p:sp>
        <p:nvSpPr>
          <p:cNvPr id="79895" name="Text Box 25"/>
          <p:cNvSpPr txBox="1">
            <a:spLocks noChangeArrowheads="1"/>
          </p:cNvSpPr>
          <p:nvPr/>
        </p:nvSpPr>
        <p:spPr bwMode="auto">
          <a:xfrm>
            <a:off x="2208213" y="29670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0/9</a:t>
            </a:r>
          </a:p>
        </p:txBody>
      </p:sp>
      <p:sp>
        <p:nvSpPr>
          <p:cNvPr id="79896" name="Text Box 26"/>
          <p:cNvSpPr txBox="1">
            <a:spLocks noChangeArrowheads="1"/>
          </p:cNvSpPr>
          <p:nvPr/>
        </p:nvSpPr>
        <p:spPr bwMode="auto">
          <a:xfrm>
            <a:off x="3001963" y="2865438"/>
            <a:ext cx="51117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  <a:r>
              <a:rPr lang="en-US" altLang="zh-CN" sz="2000">
                <a:latin typeface="Times New Roman" pitchFamily="18" charset="0"/>
              </a:rPr>
              <a:t>/7</a:t>
            </a:r>
          </a:p>
        </p:txBody>
      </p:sp>
      <p:sp>
        <p:nvSpPr>
          <p:cNvPr id="79897" name="Text Box 27"/>
          <p:cNvSpPr txBox="1">
            <a:spLocks noChangeArrowheads="1"/>
          </p:cNvSpPr>
          <p:nvPr/>
        </p:nvSpPr>
        <p:spPr bwMode="auto">
          <a:xfrm>
            <a:off x="3492500" y="2244725"/>
            <a:ext cx="7683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19</a:t>
            </a:r>
            <a:r>
              <a:rPr lang="en-US" altLang="zh-CN" sz="2000">
                <a:latin typeface="Times New Roman" pitchFamily="18" charset="0"/>
              </a:rPr>
              <a:t>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98" name="Text Box 28"/>
          <p:cNvSpPr txBox="1">
            <a:spLocks noChangeArrowheads="1"/>
          </p:cNvSpPr>
          <p:nvPr/>
        </p:nvSpPr>
        <p:spPr bwMode="auto">
          <a:xfrm>
            <a:off x="3506788" y="3400425"/>
            <a:ext cx="51117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sp>
        <p:nvSpPr>
          <p:cNvPr id="79899" name="Text Box 77"/>
          <p:cNvSpPr txBox="1">
            <a:spLocks noChangeArrowheads="1"/>
          </p:cNvSpPr>
          <p:nvPr/>
        </p:nvSpPr>
        <p:spPr bwMode="auto">
          <a:xfrm>
            <a:off x="2055813" y="1928813"/>
            <a:ext cx="766762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79900" name="Text Box 29"/>
          <p:cNvSpPr txBox="1">
            <a:spLocks noChangeArrowheads="1"/>
          </p:cNvSpPr>
          <p:nvPr/>
        </p:nvSpPr>
        <p:spPr bwMode="auto">
          <a:xfrm>
            <a:off x="1636713" y="1277938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9901" name="Text Box 30"/>
          <p:cNvSpPr txBox="1">
            <a:spLocks noChangeArrowheads="1"/>
          </p:cNvSpPr>
          <p:nvPr/>
        </p:nvSpPr>
        <p:spPr bwMode="auto">
          <a:xfrm>
            <a:off x="5734050" y="2095500"/>
            <a:ext cx="26495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9902" name="TextBox 1"/>
          <p:cNvSpPr txBox="1">
            <a:spLocks noChangeArrowheads="1"/>
          </p:cNvSpPr>
          <p:nvPr/>
        </p:nvSpPr>
        <p:spPr bwMode="auto">
          <a:xfrm>
            <a:off x="6140450" y="2452688"/>
            <a:ext cx="1976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</a:rPr>
              <a:t>BFS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79903" name="Oval 83"/>
          <p:cNvSpPr>
            <a:spLocks noChangeArrowheads="1"/>
          </p:cNvSpPr>
          <p:nvPr/>
        </p:nvSpPr>
        <p:spPr bwMode="auto">
          <a:xfrm>
            <a:off x="4527550" y="488632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79904" name="Oval 84"/>
          <p:cNvSpPr>
            <a:spLocks noChangeArrowheads="1"/>
          </p:cNvSpPr>
          <p:nvPr/>
        </p:nvSpPr>
        <p:spPr bwMode="auto">
          <a:xfrm>
            <a:off x="8329613" y="489426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905" name="Oval 85"/>
          <p:cNvSpPr>
            <a:spLocks noChangeArrowheads="1"/>
          </p:cNvSpPr>
          <p:nvPr/>
        </p:nvSpPr>
        <p:spPr bwMode="auto">
          <a:xfrm>
            <a:off x="7197725" y="420846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906" name="Oval 86"/>
          <p:cNvSpPr>
            <a:spLocks noChangeArrowheads="1"/>
          </p:cNvSpPr>
          <p:nvPr/>
        </p:nvSpPr>
        <p:spPr bwMode="auto">
          <a:xfrm>
            <a:off x="7191375" y="557371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79907" name="Oval 87"/>
          <p:cNvSpPr>
            <a:spLocks noChangeArrowheads="1"/>
          </p:cNvSpPr>
          <p:nvPr/>
        </p:nvSpPr>
        <p:spPr bwMode="auto">
          <a:xfrm>
            <a:off x="5670550" y="5581650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79908" name="Oval 88"/>
          <p:cNvSpPr>
            <a:spLocks noChangeArrowheads="1"/>
          </p:cNvSpPr>
          <p:nvPr/>
        </p:nvSpPr>
        <p:spPr bwMode="auto">
          <a:xfrm>
            <a:off x="5664200" y="4217988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79909" name="Line 89"/>
          <p:cNvSpPr>
            <a:spLocks noChangeShapeType="1"/>
          </p:cNvSpPr>
          <p:nvPr/>
        </p:nvSpPr>
        <p:spPr bwMode="auto">
          <a:xfrm>
            <a:off x="5810250" y="4684713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0" name="Line 90"/>
          <p:cNvSpPr>
            <a:spLocks noChangeShapeType="1"/>
          </p:cNvSpPr>
          <p:nvPr/>
        </p:nvSpPr>
        <p:spPr bwMode="auto">
          <a:xfrm flipV="1">
            <a:off x="5969000" y="4713288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1" name="Line 91"/>
          <p:cNvSpPr>
            <a:spLocks noChangeShapeType="1"/>
          </p:cNvSpPr>
          <p:nvPr/>
        </p:nvSpPr>
        <p:spPr bwMode="auto">
          <a:xfrm>
            <a:off x="6142038" y="4452938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2" name="Line 92"/>
          <p:cNvSpPr>
            <a:spLocks noChangeShapeType="1"/>
          </p:cNvSpPr>
          <p:nvPr/>
        </p:nvSpPr>
        <p:spPr bwMode="auto">
          <a:xfrm flipH="1">
            <a:off x="6127750" y="4611688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3" name="Line 93"/>
          <p:cNvSpPr>
            <a:spLocks noChangeShapeType="1"/>
          </p:cNvSpPr>
          <p:nvPr/>
        </p:nvSpPr>
        <p:spPr bwMode="auto">
          <a:xfrm flipV="1">
            <a:off x="7426325" y="468471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4" name="Line 94"/>
          <p:cNvSpPr>
            <a:spLocks noChangeShapeType="1"/>
          </p:cNvSpPr>
          <p:nvPr/>
        </p:nvSpPr>
        <p:spPr bwMode="auto">
          <a:xfrm>
            <a:off x="6157913" y="573881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5" name="Line 95"/>
          <p:cNvSpPr>
            <a:spLocks noChangeShapeType="1"/>
          </p:cNvSpPr>
          <p:nvPr/>
        </p:nvSpPr>
        <p:spPr bwMode="auto">
          <a:xfrm>
            <a:off x="7715250" y="4438650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6" name="Line 96"/>
          <p:cNvSpPr>
            <a:spLocks noChangeShapeType="1"/>
          </p:cNvSpPr>
          <p:nvPr/>
        </p:nvSpPr>
        <p:spPr bwMode="auto">
          <a:xfrm flipV="1">
            <a:off x="7658100" y="5289550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7" name="Text Box 97"/>
          <p:cNvSpPr txBox="1">
            <a:spLocks noChangeArrowheads="1"/>
          </p:cNvSpPr>
          <p:nvPr/>
        </p:nvSpPr>
        <p:spPr bwMode="auto">
          <a:xfrm>
            <a:off x="5459413" y="4956175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918" name="Text Box 98"/>
          <p:cNvSpPr txBox="1">
            <a:spLocks noChangeArrowheads="1"/>
          </p:cNvSpPr>
          <p:nvPr/>
        </p:nvSpPr>
        <p:spPr bwMode="auto">
          <a:xfrm>
            <a:off x="5935663" y="4970463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79919" name="Text Box 99"/>
          <p:cNvSpPr txBox="1">
            <a:spLocks noChangeArrowheads="1"/>
          </p:cNvSpPr>
          <p:nvPr/>
        </p:nvSpPr>
        <p:spPr bwMode="auto">
          <a:xfrm>
            <a:off x="6454775" y="40767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79920" name="Text Box 100"/>
          <p:cNvSpPr txBox="1">
            <a:spLocks noChangeArrowheads="1"/>
          </p:cNvSpPr>
          <p:nvPr/>
        </p:nvSpPr>
        <p:spPr bwMode="auto">
          <a:xfrm>
            <a:off x="6627813" y="5057775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79921" name="Text Box 101"/>
          <p:cNvSpPr txBox="1">
            <a:spLocks noChangeArrowheads="1"/>
          </p:cNvSpPr>
          <p:nvPr/>
        </p:nvSpPr>
        <p:spPr bwMode="auto">
          <a:xfrm>
            <a:off x="7969250" y="5419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79922" name="Line 102"/>
          <p:cNvSpPr>
            <a:spLocks noChangeShapeType="1"/>
          </p:cNvSpPr>
          <p:nvPr/>
        </p:nvSpPr>
        <p:spPr bwMode="auto">
          <a:xfrm flipV="1">
            <a:off x="4849813" y="4465638"/>
            <a:ext cx="7937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23" name="Line 103"/>
          <p:cNvSpPr>
            <a:spLocks noChangeShapeType="1"/>
          </p:cNvSpPr>
          <p:nvPr/>
        </p:nvSpPr>
        <p:spPr bwMode="auto">
          <a:xfrm flipH="1">
            <a:off x="4992688" y="4624388"/>
            <a:ext cx="736600" cy="388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24" name="Line 104"/>
          <p:cNvSpPr>
            <a:spLocks noChangeShapeType="1"/>
          </p:cNvSpPr>
          <p:nvPr/>
        </p:nvSpPr>
        <p:spPr bwMode="auto">
          <a:xfrm>
            <a:off x="4992688" y="5245100"/>
            <a:ext cx="693737" cy="446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25" name="Line 105"/>
          <p:cNvSpPr>
            <a:spLocks noChangeShapeType="1"/>
          </p:cNvSpPr>
          <p:nvPr/>
        </p:nvSpPr>
        <p:spPr bwMode="auto">
          <a:xfrm flipH="1" flipV="1">
            <a:off x="4906963" y="5316538"/>
            <a:ext cx="7651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26" name="Line 106"/>
          <p:cNvSpPr>
            <a:spLocks noChangeShapeType="1"/>
          </p:cNvSpPr>
          <p:nvPr/>
        </p:nvSpPr>
        <p:spPr bwMode="auto">
          <a:xfrm flipH="1">
            <a:off x="6148388" y="5880100"/>
            <a:ext cx="1023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27" name="Line 107"/>
          <p:cNvSpPr>
            <a:spLocks noChangeShapeType="1"/>
          </p:cNvSpPr>
          <p:nvPr/>
        </p:nvSpPr>
        <p:spPr bwMode="auto">
          <a:xfrm flipH="1" flipV="1">
            <a:off x="7634288" y="4594225"/>
            <a:ext cx="706437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28" name="Text Box 108"/>
          <p:cNvSpPr txBox="1">
            <a:spLocks noChangeArrowheads="1"/>
          </p:cNvSpPr>
          <p:nvPr/>
        </p:nvSpPr>
        <p:spPr bwMode="auto">
          <a:xfrm>
            <a:off x="5118100" y="4333875"/>
            <a:ext cx="312738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929" name="Text Box 109"/>
          <p:cNvSpPr txBox="1">
            <a:spLocks noChangeArrowheads="1"/>
          </p:cNvSpPr>
          <p:nvPr/>
        </p:nvSpPr>
        <p:spPr bwMode="auto">
          <a:xfrm>
            <a:off x="5103813" y="4808538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79930" name="Text Box 110"/>
          <p:cNvSpPr txBox="1">
            <a:spLocks noChangeArrowheads="1"/>
          </p:cNvSpPr>
          <p:nvPr/>
        </p:nvSpPr>
        <p:spPr bwMode="auto">
          <a:xfrm>
            <a:off x="5218113" y="5141913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2</a:t>
            </a:r>
          </a:p>
        </p:txBody>
      </p:sp>
      <p:sp>
        <p:nvSpPr>
          <p:cNvPr id="79931" name="Text Box 111"/>
          <p:cNvSpPr txBox="1">
            <a:spLocks noChangeArrowheads="1"/>
          </p:cNvSpPr>
          <p:nvPr/>
        </p:nvSpPr>
        <p:spPr bwMode="auto">
          <a:xfrm>
            <a:off x="5076825" y="5589588"/>
            <a:ext cx="43021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79932" name="Text Box 114"/>
          <p:cNvSpPr txBox="1">
            <a:spLocks noChangeArrowheads="1"/>
          </p:cNvSpPr>
          <p:nvPr/>
        </p:nvSpPr>
        <p:spPr bwMode="auto">
          <a:xfrm>
            <a:off x="6532563" y="5386388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79933" name="Text Box 116"/>
          <p:cNvSpPr txBox="1">
            <a:spLocks noChangeArrowheads="1"/>
          </p:cNvSpPr>
          <p:nvPr/>
        </p:nvSpPr>
        <p:spPr bwMode="auto">
          <a:xfrm>
            <a:off x="7397750" y="49545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79934" name="Text Box 117"/>
          <p:cNvSpPr txBox="1">
            <a:spLocks noChangeArrowheads="1"/>
          </p:cNvSpPr>
          <p:nvPr/>
        </p:nvSpPr>
        <p:spPr bwMode="auto">
          <a:xfrm>
            <a:off x="7989888" y="4362450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</a:t>
            </a:r>
          </a:p>
        </p:txBody>
      </p:sp>
      <p:sp>
        <p:nvSpPr>
          <p:cNvPr id="79935" name="Text Box 118"/>
          <p:cNvSpPr txBox="1">
            <a:spLocks noChangeArrowheads="1"/>
          </p:cNvSpPr>
          <p:nvPr/>
        </p:nvSpPr>
        <p:spPr bwMode="auto">
          <a:xfrm>
            <a:off x="7832725" y="4867275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19</a:t>
            </a:r>
          </a:p>
        </p:txBody>
      </p:sp>
      <p:sp>
        <p:nvSpPr>
          <p:cNvPr id="79936" name="Text Box 114"/>
          <p:cNvSpPr txBox="1">
            <a:spLocks noChangeArrowheads="1"/>
          </p:cNvSpPr>
          <p:nvPr/>
        </p:nvSpPr>
        <p:spPr bwMode="auto">
          <a:xfrm>
            <a:off x="6588125" y="5837238"/>
            <a:ext cx="4318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95988" y="6381750"/>
            <a:ext cx="2022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No path to sink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62100" y="4578350"/>
            <a:ext cx="2044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Maximum!</a:t>
            </a:r>
            <a:endParaRPr lang="zh-CN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  </a:t>
            </a:r>
            <a:r>
              <a:rPr lang="en-US" altLang="zh-CN" sz="4000" dirty="0"/>
              <a:t>Edmonds-Karp</a:t>
            </a:r>
            <a:r>
              <a:rPr lang="zh-CN" altLang="en-US" sz="4000" dirty="0"/>
              <a:t>修正</a:t>
            </a:r>
            <a:r>
              <a:rPr lang="zh-CN" altLang="en-US" sz="4000" dirty="0" smtClean="0"/>
              <a:t>算法</a:t>
            </a:r>
            <a:endParaRPr lang="zh-CN" altLang="en-US" sz="4000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492375"/>
            <a:ext cx="8229600" cy="3201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           在</a:t>
            </a:r>
            <a:r>
              <a:rPr lang="en-US" altLang="zh-CN"/>
              <a:t>2F</a:t>
            </a:r>
            <a:r>
              <a:rPr lang="zh-CN" altLang="en-US"/>
              <a:t>算法中，对顶点的标号是</a:t>
            </a:r>
            <a:r>
              <a:rPr lang="zh-CN" altLang="en-US">
                <a:solidFill>
                  <a:schemeClr val="hlink"/>
                </a:solidFill>
              </a:rPr>
              <a:t>任意</a:t>
            </a:r>
            <a:r>
              <a:rPr lang="zh-CN" altLang="en-US"/>
              <a:t>的，也就是说，增流路径的形成也是</a:t>
            </a:r>
            <a:r>
              <a:rPr lang="zh-CN" altLang="en-US">
                <a:solidFill>
                  <a:schemeClr val="hlink"/>
                </a:solidFill>
              </a:rPr>
              <a:t>任意</a:t>
            </a:r>
            <a:r>
              <a:rPr lang="zh-CN" altLang="en-US"/>
              <a:t>的。这样算法虽然方便，但同时存在很严重的缺陷。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333375"/>
            <a:ext cx="8229600" cy="1143000"/>
          </a:xfrm>
        </p:spPr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Edmonds-Karp</a:t>
            </a:r>
            <a:r>
              <a:rPr lang="zh-CN" altLang="en-US"/>
              <a:t>修正算法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7848600" cy="28813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        为了避免出现刚才所述问题，</a:t>
            </a:r>
            <a:r>
              <a:rPr lang="en-US" altLang="zh-CN"/>
              <a:t>Edmonds</a:t>
            </a:r>
            <a:r>
              <a:rPr lang="zh-CN" altLang="en-US"/>
              <a:t>和</a:t>
            </a:r>
            <a:r>
              <a:rPr lang="en-US" altLang="zh-CN"/>
              <a:t>Karp</a:t>
            </a:r>
            <a:r>
              <a:rPr lang="zh-CN" altLang="en-US"/>
              <a:t>在</a:t>
            </a:r>
            <a:r>
              <a:rPr lang="en-US" altLang="zh-CN"/>
              <a:t>1972</a:t>
            </a:r>
            <a:r>
              <a:rPr lang="zh-CN" altLang="en-US"/>
              <a:t>年提出了一个严密的标号算法：</a:t>
            </a:r>
          </a:p>
          <a:p>
            <a:pPr>
              <a:buFont typeface="Wingdings" pitchFamily="2" charset="2"/>
              <a:buNone/>
            </a:pPr>
            <a:endParaRPr lang="zh-CN" altLang="en-US" sz="1000"/>
          </a:p>
          <a:p>
            <a:pPr>
              <a:buFont typeface="Wingdings" pitchFamily="2" charset="2"/>
              <a:buNone/>
            </a:pPr>
            <a:r>
              <a:rPr lang="zh-CN" altLang="en-US"/>
              <a:t>   在每一次都沿一条</a:t>
            </a:r>
            <a:r>
              <a:rPr lang="zh-CN" altLang="en-US">
                <a:solidFill>
                  <a:schemeClr val="hlink"/>
                </a:solidFill>
              </a:rPr>
              <a:t>最短</a:t>
            </a:r>
            <a:r>
              <a:rPr lang="zh-CN" altLang="en-US"/>
              <a:t>的增流路径增流。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7100888"/>
            <a:ext cx="8229600" cy="1143000"/>
          </a:xfrm>
        </p:spPr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Edmonds-Karp</a:t>
            </a:r>
            <a:r>
              <a:rPr lang="zh-CN" altLang="en-US"/>
              <a:t>修正算法－</a:t>
            </a:r>
            <a:r>
              <a:rPr lang="en-US" altLang="zh-CN"/>
              <a:t>1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60350"/>
            <a:ext cx="7848600" cy="6337300"/>
          </a:xfrm>
        </p:spPr>
        <p:txBody>
          <a:bodyPr/>
          <a:lstStyle/>
          <a:p>
            <a:r>
              <a:rPr lang="en-US" altLang="zh-CN"/>
              <a:t>Edmonds-Karp</a:t>
            </a:r>
            <a:r>
              <a:rPr lang="zh-CN" altLang="en-US"/>
              <a:t>算法描述：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）对所有</a:t>
            </a:r>
            <a:r>
              <a:rPr lang="en-US" altLang="zh-CN"/>
              <a:t>e∈E</a:t>
            </a:r>
            <a:r>
              <a:rPr lang="zh-CN" altLang="en-US"/>
              <a:t>，有</a:t>
            </a:r>
            <a:r>
              <a:rPr lang="en-US" altLang="zh-CN"/>
              <a:t>f(e)=0</a:t>
            </a:r>
            <a:r>
              <a:rPr lang="zh-CN" altLang="en-US"/>
              <a:t>；</a:t>
            </a:r>
            <a:r>
              <a:rPr lang="en-US" altLang="zh-CN"/>
              <a:t>//</a:t>
            </a:r>
            <a:r>
              <a:rPr lang="zh-CN" altLang="en-US"/>
              <a:t>初始化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）给源点</a:t>
            </a:r>
            <a:r>
              <a:rPr lang="en-US" altLang="zh-CN"/>
              <a:t>s</a:t>
            </a:r>
            <a:r>
              <a:rPr lang="zh-CN" altLang="en-US"/>
              <a:t>标号</a:t>
            </a:r>
            <a:r>
              <a:rPr lang="en-US" altLang="zh-CN"/>
              <a:t>(-,∞)</a:t>
            </a:r>
            <a:r>
              <a:rPr lang="zh-CN" altLang="en-US"/>
              <a:t>，其它顶点均未标号；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（</a:t>
            </a:r>
            <a:r>
              <a:rPr lang="en-US" altLang="zh-CN">
                <a:solidFill>
                  <a:schemeClr val="hlink"/>
                </a:solidFill>
              </a:rPr>
              <a:t>3</a:t>
            </a:r>
            <a:r>
              <a:rPr lang="zh-CN" altLang="en-US">
                <a:solidFill>
                  <a:schemeClr val="hlink"/>
                </a:solidFill>
              </a:rPr>
              <a:t>）按层次依次对可以标号的顶点进行标号，若当前标号的顶点为</a:t>
            </a:r>
            <a:r>
              <a:rPr lang="en-US" altLang="zh-CN">
                <a:solidFill>
                  <a:schemeClr val="hlink"/>
                </a:solidFill>
              </a:rPr>
              <a:t>t</a:t>
            </a:r>
            <a:r>
              <a:rPr lang="zh-CN" altLang="en-US">
                <a:solidFill>
                  <a:schemeClr val="hlink"/>
                </a:solidFill>
              </a:rPr>
              <a:t>，转（</a:t>
            </a:r>
            <a:r>
              <a:rPr lang="en-US" altLang="zh-CN">
                <a:solidFill>
                  <a:schemeClr val="hlink"/>
                </a:solidFill>
              </a:rPr>
              <a:t>4</a:t>
            </a:r>
            <a:r>
              <a:rPr lang="zh-CN" altLang="en-US">
                <a:solidFill>
                  <a:schemeClr val="hlink"/>
                </a:solidFill>
              </a:rPr>
              <a:t>），否则转入（</a:t>
            </a:r>
            <a:r>
              <a:rPr lang="en-US" altLang="zh-CN">
                <a:solidFill>
                  <a:schemeClr val="hlink"/>
                </a:solidFill>
              </a:rPr>
              <a:t>6</a:t>
            </a:r>
            <a:r>
              <a:rPr lang="zh-CN" altLang="en-US">
                <a:solidFill>
                  <a:schemeClr val="hlink"/>
                </a:solidFill>
              </a:rPr>
              <a:t>）；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（</a:t>
            </a:r>
            <a:r>
              <a:rPr lang="en-US" altLang="zh-CN">
                <a:solidFill>
                  <a:schemeClr val="hlink"/>
                </a:solidFill>
              </a:rPr>
              <a:t>4</a:t>
            </a:r>
            <a:r>
              <a:rPr lang="zh-CN" altLang="en-US">
                <a:solidFill>
                  <a:schemeClr val="hlink"/>
                </a:solidFill>
              </a:rPr>
              <a:t>）选一条标号过的增流路径进行增流；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）转（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）这时得到的</a:t>
            </a:r>
            <a:r>
              <a:rPr lang="en-US" altLang="zh-CN"/>
              <a:t>f</a:t>
            </a:r>
            <a:r>
              <a:rPr lang="zh-CN" altLang="en-US"/>
              <a:t>就是最大容许流。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Flow Network</a:t>
            </a:r>
          </a:p>
        </p:txBody>
      </p:sp>
      <p:pic>
        <p:nvPicPr>
          <p:cNvPr id="1945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3933825"/>
            <a:ext cx="69818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1125538"/>
            <a:ext cx="5803900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05125" y="1131888"/>
            <a:ext cx="1666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21513" y="1625600"/>
            <a:ext cx="1009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矩形 1"/>
          <p:cNvSpPr>
            <a:spLocks noChangeArrowheads="1"/>
          </p:cNvSpPr>
          <p:nvPr/>
        </p:nvSpPr>
        <p:spPr bwMode="auto">
          <a:xfrm>
            <a:off x="1187450" y="2060575"/>
            <a:ext cx="35512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 two distinct  vertices 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63713" y="2786063"/>
            <a:ext cx="2005012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89400" y="2781300"/>
            <a:ext cx="162083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矩形 1"/>
          <p:cNvSpPr>
            <a:spLocks noChangeArrowheads="1"/>
          </p:cNvSpPr>
          <p:nvPr/>
        </p:nvSpPr>
        <p:spPr bwMode="auto">
          <a:xfrm>
            <a:off x="1325563" y="3414713"/>
            <a:ext cx="7088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 each vertex on some path from source to sink 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7173913"/>
            <a:ext cx="8229600" cy="1143000"/>
          </a:xfrm>
        </p:spPr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Edmonds-Karp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例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404813"/>
            <a:ext cx="7345362" cy="6762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用</a:t>
            </a:r>
            <a:r>
              <a:rPr lang="en-US" altLang="zh-CN"/>
              <a:t>Edmonds-Karp</a:t>
            </a:r>
            <a:r>
              <a:rPr lang="zh-CN" altLang="en-US"/>
              <a:t>算法求下图的最大流。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179388" y="333375"/>
            <a:ext cx="1079500" cy="647700"/>
          </a:xfrm>
          <a:prstGeom prst="star8">
            <a:avLst>
              <a:gd name="adj" fmla="val 3825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例</a:t>
            </a:r>
          </a:p>
        </p:txBody>
      </p:sp>
      <p:grpSp>
        <p:nvGrpSpPr>
          <p:cNvPr id="121861" name="Group 5"/>
          <p:cNvGrpSpPr>
            <a:grpSpLocks/>
          </p:cNvGrpSpPr>
          <p:nvPr/>
        </p:nvGrpSpPr>
        <p:grpSpPr bwMode="auto">
          <a:xfrm>
            <a:off x="2124075" y="1773238"/>
            <a:ext cx="5248275" cy="3768725"/>
            <a:chOff x="793" y="1192"/>
            <a:chExt cx="3306" cy="2374"/>
          </a:xfrm>
        </p:grpSpPr>
        <p:sp>
          <p:nvSpPr>
            <p:cNvPr id="121862" name="Oval 6"/>
            <p:cNvSpPr>
              <a:spLocks noChangeArrowheads="1"/>
            </p:cNvSpPr>
            <p:nvPr/>
          </p:nvSpPr>
          <p:spPr bwMode="auto">
            <a:xfrm>
              <a:off x="2264" y="1510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3" name="Oval 7"/>
            <p:cNvSpPr>
              <a:spLocks noChangeArrowheads="1"/>
            </p:cNvSpPr>
            <p:nvPr/>
          </p:nvSpPr>
          <p:spPr bwMode="auto">
            <a:xfrm>
              <a:off x="1020" y="2341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4" name="Oval 8"/>
            <p:cNvSpPr>
              <a:spLocks noChangeArrowheads="1"/>
            </p:cNvSpPr>
            <p:nvPr/>
          </p:nvSpPr>
          <p:spPr bwMode="auto">
            <a:xfrm>
              <a:off x="2342" y="232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5" name="Oval 9"/>
            <p:cNvSpPr>
              <a:spLocks noChangeArrowheads="1"/>
            </p:cNvSpPr>
            <p:nvPr/>
          </p:nvSpPr>
          <p:spPr bwMode="auto">
            <a:xfrm>
              <a:off x="3833" y="229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6" name="Line 10"/>
            <p:cNvSpPr>
              <a:spLocks noChangeShapeType="1"/>
            </p:cNvSpPr>
            <p:nvPr/>
          </p:nvSpPr>
          <p:spPr bwMode="auto">
            <a:xfrm flipV="1">
              <a:off x="1111" y="1600"/>
              <a:ext cx="1153" cy="7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7" name="Line 11"/>
            <p:cNvSpPr>
              <a:spLocks noChangeShapeType="1"/>
            </p:cNvSpPr>
            <p:nvPr/>
          </p:nvSpPr>
          <p:spPr bwMode="auto">
            <a:xfrm>
              <a:off x="2336" y="1570"/>
              <a:ext cx="1497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8" name="Oval 12"/>
            <p:cNvSpPr>
              <a:spLocks noChangeArrowheads="1"/>
            </p:cNvSpPr>
            <p:nvPr/>
          </p:nvSpPr>
          <p:spPr bwMode="auto">
            <a:xfrm>
              <a:off x="2336" y="3203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9" name="Line 13"/>
            <p:cNvSpPr>
              <a:spLocks noChangeShapeType="1"/>
            </p:cNvSpPr>
            <p:nvPr/>
          </p:nvSpPr>
          <p:spPr bwMode="auto">
            <a:xfrm>
              <a:off x="1111" y="2387"/>
              <a:ext cx="1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0" name="Text Box 14"/>
            <p:cNvSpPr txBox="1">
              <a:spLocks noChangeArrowheads="1"/>
            </p:cNvSpPr>
            <p:nvPr/>
          </p:nvSpPr>
          <p:spPr bwMode="auto">
            <a:xfrm>
              <a:off x="793" y="2251"/>
              <a:ext cx="19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s</a:t>
              </a:r>
            </a:p>
          </p:txBody>
        </p:sp>
        <p:sp>
          <p:nvSpPr>
            <p:cNvPr id="121871" name="Text Box 15"/>
            <p:cNvSpPr txBox="1">
              <a:spLocks noChangeArrowheads="1"/>
            </p:cNvSpPr>
            <p:nvPr/>
          </p:nvSpPr>
          <p:spPr bwMode="auto">
            <a:xfrm>
              <a:off x="2206" y="1192"/>
              <a:ext cx="2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a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1872" name="Text Box 16"/>
            <p:cNvSpPr txBox="1">
              <a:spLocks noChangeArrowheads="1"/>
            </p:cNvSpPr>
            <p:nvPr/>
          </p:nvSpPr>
          <p:spPr bwMode="auto">
            <a:xfrm>
              <a:off x="2426" y="2205"/>
              <a:ext cx="22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b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1873" name="Text Box 17"/>
            <p:cNvSpPr txBox="1">
              <a:spLocks noChangeArrowheads="1"/>
            </p:cNvSpPr>
            <p:nvPr/>
          </p:nvSpPr>
          <p:spPr bwMode="auto">
            <a:xfrm>
              <a:off x="2356" y="3278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c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1874" name="Text Box 18"/>
            <p:cNvSpPr txBox="1">
              <a:spLocks noChangeArrowheads="1"/>
            </p:cNvSpPr>
            <p:nvPr/>
          </p:nvSpPr>
          <p:spPr bwMode="auto">
            <a:xfrm>
              <a:off x="3923" y="2205"/>
              <a:ext cx="17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t</a:t>
              </a:r>
            </a:p>
          </p:txBody>
        </p:sp>
        <p:sp>
          <p:nvSpPr>
            <p:cNvPr id="121875" name="Line 19"/>
            <p:cNvSpPr>
              <a:spLocks noChangeShapeType="1"/>
            </p:cNvSpPr>
            <p:nvPr/>
          </p:nvSpPr>
          <p:spPr bwMode="auto">
            <a:xfrm>
              <a:off x="1111" y="2432"/>
              <a:ext cx="122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6" name="Line 20"/>
            <p:cNvSpPr>
              <a:spLocks noChangeShapeType="1"/>
            </p:cNvSpPr>
            <p:nvPr/>
          </p:nvSpPr>
          <p:spPr bwMode="auto">
            <a:xfrm flipV="1">
              <a:off x="2426" y="2387"/>
              <a:ext cx="1407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7" name="Text Box 21"/>
            <p:cNvSpPr txBox="1">
              <a:spLocks noChangeArrowheads="1"/>
            </p:cNvSpPr>
            <p:nvPr/>
          </p:nvSpPr>
          <p:spPr bwMode="auto">
            <a:xfrm>
              <a:off x="1746" y="2387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hlink"/>
                  </a:solidFill>
                  <a:latin typeface="Garamond" pitchFamily="18" charset="0"/>
                </a:rPr>
                <a:t>9</a:t>
              </a:r>
            </a:p>
          </p:txBody>
        </p:sp>
        <p:sp>
          <p:nvSpPr>
            <p:cNvPr id="121878" name="Text Box 22"/>
            <p:cNvSpPr txBox="1">
              <a:spLocks noChangeArrowheads="1"/>
            </p:cNvSpPr>
            <p:nvPr/>
          </p:nvSpPr>
          <p:spPr bwMode="auto">
            <a:xfrm>
              <a:off x="3152" y="2840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hlink"/>
                  </a:solidFill>
                  <a:latin typeface="Garamond" pitchFamily="18" charset="0"/>
                </a:rPr>
                <a:t>5</a:t>
              </a:r>
            </a:p>
          </p:txBody>
        </p:sp>
        <p:sp>
          <p:nvSpPr>
            <p:cNvPr id="121879" name="Text Box 23"/>
            <p:cNvSpPr txBox="1">
              <a:spLocks noChangeArrowheads="1"/>
            </p:cNvSpPr>
            <p:nvPr/>
          </p:nvSpPr>
          <p:spPr bwMode="auto">
            <a:xfrm>
              <a:off x="2064" y="1842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hlink"/>
                  </a:solidFill>
                  <a:latin typeface="Garamond" pitchFamily="18" charset="0"/>
                </a:rPr>
                <a:t>7</a:t>
              </a:r>
            </a:p>
          </p:txBody>
        </p:sp>
        <p:sp>
          <p:nvSpPr>
            <p:cNvPr id="121880" name="Text Box 24"/>
            <p:cNvSpPr txBox="1">
              <a:spLocks noChangeArrowheads="1"/>
            </p:cNvSpPr>
            <p:nvPr/>
          </p:nvSpPr>
          <p:spPr bwMode="auto">
            <a:xfrm>
              <a:off x="1519" y="1616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hlink"/>
                  </a:solidFill>
                  <a:latin typeface="Garamond" pitchFamily="18" charset="0"/>
                </a:rPr>
                <a:t>2</a:t>
              </a:r>
            </a:p>
          </p:txBody>
        </p:sp>
        <p:sp>
          <p:nvSpPr>
            <p:cNvPr id="121881" name="Text Box 25"/>
            <p:cNvSpPr txBox="1">
              <a:spLocks noChangeArrowheads="1"/>
            </p:cNvSpPr>
            <p:nvPr/>
          </p:nvSpPr>
          <p:spPr bwMode="auto">
            <a:xfrm>
              <a:off x="2426" y="2614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hlink"/>
                  </a:solidFill>
                  <a:latin typeface="Garamond" pitchFamily="18" charset="0"/>
                </a:rPr>
                <a:t>4</a:t>
              </a:r>
            </a:p>
          </p:txBody>
        </p:sp>
        <p:sp>
          <p:nvSpPr>
            <p:cNvPr id="121882" name="Text Box 26"/>
            <p:cNvSpPr txBox="1">
              <a:spLocks noChangeArrowheads="1"/>
            </p:cNvSpPr>
            <p:nvPr/>
          </p:nvSpPr>
          <p:spPr bwMode="auto">
            <a:xfrm>
              <a:off x="1474" y="2840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hlink"/>
                  </a:solidFill>
                  <a:latin typeface="Garamond" pitchFamily="18" charset="0"/>
                </a:rPr>
                <a:t>3</a:t>
              </a:r>
            </a:p>
          </p:txBody>
        </p:sp>
        <p:sp>
          <p:nvSpPr>
            <p:cNvPr id="121883" name="Line 27"/>
            <p:cNvSpPr>
              <a:spLocks noChangeShapeType="1"/>
            </p:cNvSpPr>
            <p:nvPr/>
          </p:nvSpPr>
          <p:spPr bwMode="auto">
            <a:xfrm>
              <a:off x="2381" y="2432"/>
              <a:ext cx="0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4" name="Line 28"/>
            <p:cNvSpPr>
              <a:spLocks noChangeShapeType="1"/>
            </p:cNvSpPr>
            <p:nvPr/>
          </p:nvSpPr>
          <p:spPr bwMode="auto">
            <a:xfrm>
              <a:off x="2290" y="1616"/>
              <a:ext cx="0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5" name="Line 29"/>
            <p:cNvSpPr>
              <a:spLocks noChangeShapeType="1"/>
            </p:cNvSpPr>
            <p:nvPr/>
          </p:nvSpPr>
          <p:spPr bwMode="auto">
            <a:xfrm flipH="1" flipV="1">
              <a:off x="2381" y="1616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6" name="Text Box 30"/>
            <p:cNvSpPr txBox="1">
              <a:spLocks noChangeArrowheads="1"/>
            </p:cNvSpPr>
            <p:nvPr/>
          </p:nvSpPr>
          <p:spPr bwMode="auto">
            <a:xfrm>
              <a:off x="3107" y="1661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hlink"/>
                  </a:solidFill>
                  <a:latin typeface="Garamond" pitchFamily="18" charset="0"/>
                </a:rPr>
                <a:t>8</a:t>
              </a:r>
            </a:p>
          </p:txBody>
        </p:sp>
        <p:sp>
          <p:nvSpPr>
            <p:cNvPr id="121887" name="Text Box 31"/>
            <p:cNvSpPr txBox="1">
              <a:spLocks noChangeArrowheads="1"/>
            </p:cNvSpPr>
            <p:nvPr/>
          </p:nvSpPr>
          <p:spPr bwMode="auto">
            <a:xfrm>
              <a:off x="2426" y="1842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hlink"/>
                  </a:solidFill>
                  <a:latin typeface="Garamond" pitchFamily="18" charset="0"/>
                </a:rPr>
                <a:t>6</a:t>
              </a: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7173913"/>
            <a:ext cx="8229600" cy="1143000"/>
          </a:xfrm>
        </p:spPr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Edmonds-Karp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例解</a:t>
            </a:r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404813"/>
            <a:ext cx="6562725" cy="6762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）初始化</a:t>
            </a:r>
            <a:r>
              <a:rPr lang="en-US" altLang="zh-CN"/>
              <a:t>f(e)=0</a:t>
            </a:r>
            <a:r>
              <a:rPr lang="zh-CN" altLang="en-US"/>
              <a:t>，</a:t>
            </a:r>
            <a:r>
              <a:rPr lang="en-US" altLang="zh-CN"/>
              <a:t>e∈E</a:t>
            </a:r>
            <a:r>
              <a:rPr lang="zh-CN" altLang="en-US"/>
              <a:t>；</a:t>
            </a:r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179388" y="333375"/>
            <a:ext cx="1079500" cy="647700"/>
          </a:xfrm>
          <a:prstGeom prst="star8">
            <a:avLst>
              <a:gd name="adj" fmla="val 3825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解</a:t>
            </a:r>
          </a:p>
        </p:txBody>
      </p:sp>
      <p:grpSp>
        <p:nvGrpSpPr>
          <p:cNvPr id="122885" name="Group 5"/>
          <p:cNvGrpSpPr>
            <a:grpSpLocks/>
          </p:cNvGrpSpPr>
          <p:nvPr/>
        </p:nvGrpSpPr>
        <p:grpSpPr bwMode="auto">
          <a:xfrm>
            <a:off x="1692275" y="1773238"/>
            <a:ext cx="5248275" cy="3768725"/>
            <a:chOff x="793" y="1192"/>
            <a:chExt cx="3306" cy="2374"/>
          </a:xfrm>
        </p:grpSpPr>
        <p:sp>
          <p:nvSpPr>
            <p:cNvPr id="122886" name="Oval 6"/>
            <p:cNvSpPr>
              <a:spLocks noChangeArrowheads="1"/>
            </p:cNvSpPr>
            <p:nvPr/>
          </p:nvSpPr>
          <p:spPr bwMode="auto">
            <a:xfrm>
              <a:off x="2264" y="1510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7" name="Oval 7"/>
            <p:cNvSpPr>
              <a:spLocks noChangeArrowheads="1"/>
            </p:cNvSpPr>
            <p:nvPr/>
          </p:nvSpPr>
          <p:spPr bwMode="auto">
            <a:xfrm>
              <a:off x="1020" y="2341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8" name="Oval 8"/>
            <p:cNvSpPr>
              <a:spLocks noChangeArrowheads="1"/>
            </p:cNvSpPr>
            <p:nvPr/>
          </p:nvSpPr>
          <p:spPr bwMode="auto">
            <a:xfrm>
              <a:off x="2342" y="232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9" name="Oval 9"/>
            <p:cNvSpPr>
              <a:spLocks noChangeArrowheads="1"/>
            </p:cNvSpPr>
            <p:nvPr/>
          </p:nvSpPr>
          <p:spPr bwMode="auto">
            <a:xfrm>
              <a:off x="3833" y="229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0" name="Line 10"/>
            <p:cNvSpPr>
              <a:spLocks noChangeShapeType="1"/>
            </p:cNvSpPr>
            <p:nvPr/>
          </p:nvSpPr>
          <p:spPr bwMode="auto">
            <a:xfrm flipV="1">
              <a:off x="1111" y="1600"/>
              <a:ext cx="1153" cy="7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>
              <a:off x="2336" y="1570"/>
              <a:ext cx="1497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2" name="Oval 12"/>
            <p:cNvSpPr>
              <a:spLocks noChangeArrowheads="1"/>
            </p:cNvSpPr>
            <p:nvPr/>
          </p:nvSpPr>
          <p:spPr bwMode="auto">
            <a:xfrm>
              <a:off x="2336" y="3203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3" name="Line 13"/>
            <p:cNvSpPr>
              <a:spLocks noChangeShapeType="1"/>
            </p:cNvSpPr>
            <p:nvPr/>
          </p:nvSpPr>
          <p:spPr bwMode="auto">
            <a:xfrm>
              <a:off x="1111" y="2387"/>
              <a:ext cx="1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4" name="Text Box 14"/>
            <p:cNvSpPr txBox="1">
              <a:spLocks noChangeArrowheads="1"/>
            </p:cNvSpPr>
            <p:nvPr/>
          </p:nvSpPr>
          <p:spPr bwMode="auto">
            <a:xfrm>
              <a:off x="793" y="2251"/>
              <a:ext cx="19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s</a:t>
              </a:r>
            </a:p>
          </p:txBody>
        </p:sp>
        <p:sp>
          <p:nvSpPr>
            <p:cNvPr id="122895" name="Text Box 15"/>
            <p:cNvSpPr txBox="1">
              <a:spLocks noChangeArrowheads="1"/>
            </p:cNvSpPr>
            <p:nvPr/>
          </p:nvSpPr>
          <p:spPr bwMode="auto">
            <a:xfrm>
              <a:off x="2206" y="1192"/>
              <a:ext cx="2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a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2896" name="Text Box 16"/>
            <p:cNvSpPr txBox="1">
              <a:spLocks noChangeArrowheads="1"/>
            </p:cNvSpPr>
            <p:nvPr/>
          </p:nvSpPr>
          <p:spPr bwMode="auto">
            <a:xfrm>
              <a:off x="2426" y="2205"/>
              <a:ext cx="22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b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2897" name="Text Box 17"/>
            <p:cNvSpPr txBox="1">
              <a:spLocks noChangeArrowheads="1"/>
            </p:cNvSpPr>
            <p:nvPr/>
          </p:nvSpPr>
          <p:spPr bwMode="auto">
            <a:xfrm>
              <a:off x="2356" y="3278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c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2898" name="Text Box 18"/>
            <p:cNvSpPr txBox="1">
              <a:spLocks noChangeArrowheads="1"/>
            </p:cNvSpPr>
            <p:nvPr/>
          </p:nvSpPr>
          <p:spPr bwMode="auto">
            <a:xfrm>
              <a:off x="3923" y="2205"/>
              <a:ext cx="17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t</a:t>
              </a:r>
            </a:p>
          </p:txBody>
        </p:sp>
        <p:sp>
          <p:nvSpPr>
            <p:cNvPr id="122899" name="Line 19"/>
            <p:cNvSpPr>
              <a:spLocks noChangeShapeType="1"/>
            </p:cNvSpPr>
            <p:nvPr/>
          </p:nvSpPr>
          <p:spPr bwMode="auto">
            <a:xfrm>
              <a:off x="1111" y="2432"/>
              <a:ext cx="122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0" name="Line 20"/>
            <p:cNvSpPr>
              <a:spLocks noChangeShapeType="1"/>
            </p:cNvSpPr>
            <p:nvPr/>
          </p:nvSpPr>
          <p:spPr bwMode="auto">
            <a:xfrm flipV="1">
              <a:off x="2426" y="2387"/>
              <a:ext cx="1407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1" name="Text Box 21"/>
            <p:cNvSpPr txBox="1">
              <a:spLocks noChangeArrowheads="1"/>
            </p:cNvSpPr>
            <p:nvPr/>
          </p:nvSpPr>
          <p:spPr bwMode="auto">
            <a:xfrm>
              <a:off x="1746" y="2431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(9,0)</a:t>
              </a:r>
            </a:p>
          </p:txBody>
        </p:sp>
        <p:sp>
          <p:nvSpPr>
            <p:cNvPr id="122902" name="Text Box 22"/>
            <p:cNvSpPr txBox="1">
              <a:spLocks noChangeArrowheads="1"/>
            </p:cNvSpPr>
            <p:nvPr/>
          </p:nvSpPr>
          <p:spPr bwMode="auto">
            <a:xfrm>
              <a:off x="3152" y="2884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(5,0)</a:t>
              </a:r>
            </a:p>
          </p:txBody>
        </p:sp>
        <p:sp>
          <p:nvSpPr>
            <p:cNvPr id="122903" name="Text Box 23"/>
            <p:cNvSpPr txBox="1">
              <a:spLocks noChangeArrowheads="1"/>
            </p:cNvSpPr>
            <p:nvPr/>
          </p:nvSpPr>
          <p:spPr bwMode="auto">
            <a:xfrm>
              <a:off x="1837" y="1933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(7,0)</a:t>
              </a:r>
            </a:p>
          </p:txBody>
        </p:sp>
        <p:sp>
          <p:nvSpPr>
            <p:cNvPr id="122904" name="Text Box 24"/>
            <p:cNvSpPr txBox="1">
              <a:spLocks noChangeArrowheads="1"/>
            </p:cNvSpPr>
            <p:nvPr/>
          </p:nvSpPr>
          <p:spPr bwMode="auto">
            <a:xfrm>
              <a:off x="1247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(2,0)</a:t>
              </a:r>
            </a:p>
          </p:txBody>
        </p:sp>
        <p:sp>
          <p:nvSpPr>
            <p:cNvPr id="122905" name="Text Box 25"/>
            <p:cNvSpPr txBox="1">
              <a:spLocks noChangeArrowheads="1"/>
            </p:cNvSpPr>
            <p:nvPr/>
          </p:nvSpPr>
          <p:spPr bwMode="auto">
            <a:xfrm>
              <a:off x="2426" y="265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(4,0)</a:t>
              </a:r>
            </a:p>
          </p:txBody>
        </p:sp>
        <p:sp>
          <p:nvSpPr>
            <p:cNvPr id="122906" name="Text Box 26"/>
            <p:cNvSpPr txBox="1">
              <a:spLocks noChangeArrowheads="1"/>
            </p:cNvSpPr>
            <p:nvPr/>
          </p:nvSpPr>
          <p:spPr bwMode="auto">
            <a:xfrm>
              <a:off x="1338" y="288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(3,0)</a:t>
              </a:r>
            </a:p>
          </p:txBody>
        </p:sp>
        <p:sp>
          <p:nvSpPr>
            <p:cNvPr id="122907" name="Line 27"/>
            <p:cNvSpPr>
              <a:spLocks noChangeShapeType="1"/>
            </p:cNvSpPr>
            <p:nvPr/>
          </p:nvSpPr>
          <p:spPr bwMode="auto">
            <a:xfrm>
              <a:off x="2381" y="2432"/>
              <a:ext cx="0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8" name="Line 28"/>
            <p:cNvSpPr>
              <a:spLocks noChangeShapeType="1"/>
            </p:cNvSpPr>
            <p:nvPr/>
          </p:nvSpPr>
          <p:spPr bwMode="auto">
            <a:xfrm>
              <a:off x="2290" y="1616"/>
              <a:ext cx="0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9" name="Line 29"/>
            <p:cNvSpPr>
              <a:spLocks noChangeShapeType="1"/>
            </p:cNvSpPr>
            <p:nvPr/>
          </p:nvSpPr>
          <p:spPr bwMode="auto">
            <a:xfrm flipH="1" flipV="1">
              <a:off x="2381" y="1616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0" name="Text Box 30"/>
            <p:cNvSpPr txBox="1">
              <a:spLocks noChangeArrowheads="1"/>
            </p:cNvSpPr>
            <p:nvPr/>
          </p:nvSpPr>
          <p:spPr bwMode="auto">
            <a:xfrm>
              <a:off x="3152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(8,0)</a:t>
              </a:r>
            </a:p>
          </p:txBody>
        </p:sp>
        <p:sp>
          <p:nvSpPr>
            <p:cNvPr id="122911" name="Text Box 31"/>
            <p:cNvSpPr txBox="1">
              <a:spLocks noChangeArrowheads="1"/>
            </p:cNvSpPr>
            <p:nvPr/>
          </p:nvSpPr>
          <p:spPr bwMode="auto">
            <a:xfrm>
              <a:off x="2426" y="188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(6,0)</a:t>
              </a: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7173913"/>
            <a:ext cx="8229600" cy="1143000"/>
          </a:xfrm>
        </p:spPr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Edmonds-Karp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例解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388350" cy="6762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）给源点</a:t>
            </a:r>
            <a:r>
              <a:rPr lang="en-US" altLang="zh-CN"/>
              <a:t>s</a:t>
            </a:r>
            <a:r>
              <a:rPr lang="zh-CN" altLang="en-US"/>
              <a:t>标号</a:t>
            </a:r>
            <a:r>
              <a:rPr lang="en-US" altLang="zh-CN"/>
              <a:t>(-,∞)</a:t>
            </a:r>
            <a:r>
              <a:rPr lang="zh-CN" altLang="en-US"/>
              <a:t>，其它顶点均未标号；</a:t>
            </a:r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>
            <a:off x="179388" y="188913"/>
            <a:ext cx="1079500" cy="647700"/>
          </a:xfrm>
          <a:prstGeom prst="star8">
            <a:avLst>
              <a:gd name="adj" fmla="val 3825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解</a:t>
            </a:r>
          </a:p>
        </p:txBody>
      </p:sp>
      <p:grpSp>
        <p:nvGrpSpPr>
          <p:cNvPr id="123909" name="Group 5"/>
          <p:cNvGrpSpPr>
            <a:grpSpLocks/>
          </p:cNvGrpSpPr>
          <p:nvPr/>
        </p:nvGrpSpPr>
        <p:grpSpPr bwMode="auto">
          <a:xfrm>
            <a:off x="1692275" y="1773238"/>
            <a:ext cx="5248275" cy="3768725"/>
            <a:chOff x="793" y="1192"/>
            <a:chExt cx="3306" cy="2374"/>
          </a:xfrm>
        </p:grpSpPr>
        <p:sp>
          <p:nvSpPr>
            <p:cNvPr id="123910" name="Oval 6"/>
            <p:cNvSpPr>
              <a:spLocks noChangeArrowheads="1"/>
            </p:cNvSpPr>
            <p:nvPr/>
          </p:nvSpPr>
          <p:spPr bwMode="auto">
            <a:xfrm>
              <a:off x="2264" y="1510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1" name="Oval 7"/>
            <p:cNvSpPr>
              <a:spLocks noChangeArrowheads="1"/>
            </p:cNvSpPr>
            <p:nvPr/>
          </p:nvSpPr>
          <p:spPr bwMode="auto">
            <a:xfrm>
              <a:off x="1020" y="2341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2" name="Oval 8"/>
            <p:cNvSpPr>
              <a:spLocks noChangeArrowheads="1"/>
            </p:cNvSpPr>
            <p:nvPr/>
          </p:nvSpPr>
          <p:spPr bwMode="auto">
            <a:xfrm>
              <a:off x="2342" y="232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3" name="Oval 9"/>
            <p:cNvSpPr>
              <a:spLocks noChangeArrowheads="1"/>
            </p:cNvSpPr>
            <p:nvPr/>
          </p:nvSpPr>
          <p:spPr bwMode="auto">
            <a:xfrm>
              <a:off x="3833" y="229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4" name="Line 10"/>
            <p:cNvSpPr>
              <a:spLocks noChangeShapeType="1"/>
            </p:cNvSpPr>
            <p:nvPr/>
          </p:nvSpPr>
          <p:spPr bwMode="auto">
            <a:xfrm flipV="1">
              <a:off x="1111" y="1600"/>
              <a:ext cx="1153" cy="7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15" name="Line 11"/>
            <p:cNvSpPr>
              <a:spLocks noChangeShapeType="1"/>
            </p:cNvSpPr>
            <p:nvPr/>
          </p:nvSpPr>
          <p:spPr bwMode="auto">
            <a:xfrm>
              <a:off x="2336" y="1570"/>
              <a:ext cx="1497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>
              <a:off x="2336" y="3203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7" name="Line 13"/>
            <p:cNvSpPr>
              <a:spLocks noChangeShapeType="1"/>
            </p:cNvSpPr>
            <p:nvPr/>
          </p:nvSpPr>
          <p:spPr bwMode="auto">
            <a:xfrm>
              <a:off x="1111" y="2387"/>
              <a:ext cx="1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18" name="Text Box 14"/>
            <p:cNvSpPr txBox="1">
              <a:spLocks noChangeArrowheads="1"/>
            </p:cNvSpPr>
            <p:nvPr/>
          </p:nvSpPr>
          <p:spPr bwMode="auto">
            <a:xfrm>
              <a:off x="793" y="2251"/>
              <a:ext cx="19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s</a:t>
              </a:r>
            </a:p>
          </p:txBody>
        </p:sp>
        <p:sp>
          <p:nvSpPr>
            <p:cNvPr id="123919" name="Text Box 15"/>
            <p:cNvSpPr txBox="1">
              <a:spLocks noChangeArrowheads="1"/>
            </p:cNvSpPr>
            <p:nvPr/>
          </p:nvSpPr>
          <p:spPr bwMode="auto">
            <a:xfrm>
              <a:off x="2206" y="1192"/>
              <a:ext cx="2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a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3920" name="Text Box 16"/>
            <p:cNvSpPr txBox="1">
              <a:spLocks noChangeArrowheads="1"/>
            </p:cNvSpPr>
            <p:nvPr/>
          </p:nvSpPr>
          <p:spPr bwMode="auto">
            <a:xfrm>
              <a:off x="2426" y="2205"/>
              <a:ext cx="22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b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3921" name="Text Box 17"/>
            <p:cNvSpPr txBox="1">
              <a:spLocks noChangeArrowheads="1"/>
            </p:cNvSpPr>
            <p:nvPr/>
          </p:nvSpPr>
          <p:spPr bwMode="auto">
            <a:xfrm>
              <a:off x="2356" y="3278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c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3922" name="Text Box 18"/>
            <p:cNvSpPr txBox="1">
              <a:spLocks noChangeArrowheads="1"/>
            </p:cNvSpPr>
            <p:nvPr/>
          </p:nvSpPr>
          <p:spPr bwMode="auto">
            <a:xfrm>
              <a:off x="3923" y="2205"/>
              <a:ext cx="17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t</a:t>
              </a:r>
            </a:p>
          </p:txBody>
        </p:sp>
        <p:sp>
          <p:nvSpPr>
            <p:cNvPr id="123923" name="Line 19"/>
            <p:cNvSpPr>
              <a:spLocks noChangeShapeType="1"/>
            </p:cNvSpPr>
            <p:nvPr/>
          </p:nvSpPr>
          <p:spPr bwMode="auto">
            <a:xfrm>
              <a:off x="1111" y="2432"/>
              <a:ext cx="122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24" name="Line 20"/>
            <p:cNvSpPr>
              <a:spLocks noChangeShapeType="1"/>
            </p:cNvSpPr>
            <p:nvPr/>
          </p:nvSpPr>
          <p:spPr bwMode="auto">
            <a:xfrm flipV="1">
              <a:off x="2426" y="2387"/>
              <a:ext cx="1407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1746" y="2431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(9,0)</a:t>
              </a:r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3152" y="2884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(5,0)</a:t>
              </a: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>
              <a:off x="1837" y="1933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(7,0)</a:t>
              </a:r>
            </a:p>
          </p:txBody>
        </p:sp>
        <p:sp>
          <p:nvSpPr>
            <p:cNvPr id="123928" name="Text Box 24"/>
            <p:cNvSpPr txBox="1">
              <a:spLocks noChangeArrowheads="1"/>
            </p:cNvSpPr>
            <p:nvPr/>
          </p:nvSpPr>
          <p:spPr bwMode="auto">
            <a:xfrm>
              <a:off x="1247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(2,0)</a:t>
              </a:r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2426" y="265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(4,0)</a:t>
              </a:r>
            </a:p>
          </p:txBody>
        </p:sp>
        <p:sp>
          <p:nvSpPr>
            <p:cNvPr id="123930" name="Text Box 26"/>
            <p:cNvSpPr txBox="1">
              <a:spLocks noChangeArrowheads="1"/>
            </p:cNvSpPr>
            <p:nvPr/>
          </p:nvSpPr>
          <p:spPr bwMode="auto">
            <a:xfrm>
              <a:off x="1338" y="288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(3,0)</a:t>
              </a:r>
            </a:p>
          </p:txBody>
        </p:sp>
        <p:sp>
          <p:nvSpPr>
            <p:cNvPr id="123931" name="Line 27"/>
            <p:cNvSpPr>
              <a:spLocks noChangeShapeType="1"/>
            </p:cNvSpPr>
            <p:nvPr/>
          </p:nvSpPr>
          <p:spPr bwMode="auto">
            <a:xfrm>
              <a:off x="2381" y="2432"/>
              <a:ext cx="0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32" name="Line 28"/>
            <p:cNvSpPr>
              <a:spLocks noChangeShapeType="1"/>
            </p:cNvSpPr>
            <p:nvPr/>
          </p:nvSpPr>
          <p:spPr bwMode="auto">
            <a:xfrm>
              <a:off x="2290" y="1616"/>
              <a:ext cx="0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33" name="Line 29"/>
            <p:cNvSpPr>
              <a:spLocks noChangeShapeType="1"/>
            </p:cNvSpPr>
            <p:nvPr/>
          </p:nvSpPr>
          <p:spPr bwMode="auto">
            <a:xfrm flipH="1" flipV="1">
              <a:off x="2381" y="1616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34" name="Text Box 30"/>
            <p:cNvSpPr txBox="1">
              <a:spLocks noChangeArrowheads="1"/>
            </p:cNvSpPr>
            <p:nvPr/>
          </p:nvSpPr>
          <p:spPr bwMode="auto">
            <a:xfrm>
              <a:off x="3152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(8,0)</a:t>
              </a:r>
            </a:p>
          </p:txBody>
        </p: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2426" y="188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(6,0)</a:t>
              </a:r>
            </a:p>
          </p:txBody>
        </p:sp>
      </p:grp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755650" y="3500438"/>
            <a:ext cx="96361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(-,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∞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7173913"/>
            <a:ext cx="8229600" cy="1143000"/>
          </a:xfrm>
        </p:spPr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Edmonds-Karp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例解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331788"/>
            <a:ext cx="8388350" cy="17287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      （</a:t>
            </a:r>
            <a:r>
              <a:rPr lang="en-US" altLang="zh-CN"/>
              <a:t>3</a:t>
            </a:r>
            <a:r>
              <a:rPr lang="zh-CN" altLang="en-US"/>
              <a:t>）按层次依次对可以标号的顶点进行标号，若当前标号的顶点为</a:t>
            </a:r>
            <a:r>
              <a:rPr lang="en-US" altLang="zh-CN"/>
              <a:t>t</a:t>
            </a:r>
            <a:r>
              <a:rPr lang="zh-CN" altLang="en-US"/>
              <a:t>，转（</a:t>
            </a:r>
            <a:r>
              <a:rPr lang="en-US" altLang="zh-CN"/>
              <a:t>4</a:t>
            </a:r>
            <a:r>
              <a:rPr lang="zh-CN" altLang="en-US"/>
              <a:t>），否则转入（</a:t>
            </a:r>
            <a:r>
              <a:rPr lang="en-US" altLang="zh-CN"/>
              <a:t>6</a:t>
            </a:r>
            <a:r>
              <a:rPr lang="zh-CN" altLang="en-US"/>
              <a:t>）；</a:t>
            </a:r>
          </a:p>
        </p:txBody>
      </p:sp>
      <p:sp>
        <p:nvSpPr>
          <p:cNvPr id="124932" name="AutoShape 4"/>
          <p:cNvSpPr>
            <a:spLocks noChangeArrowheads="1"/>
          </p:cNvSpPr>
          <p:nvPr/>
        </p:nvSpPr>
        <p:spPr bwMode="auto">
          <a:xfrm>
            <a:off x="179388" y="188913"/>
            <a:ext cx="1079500" cy="647700"/>
          </a:xfrm>
          <a:prstGeom prst="star8">
            <a:avLst>
              <a:gd name="adj" fmla="val 3825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解</a:t>
            </a:r>
          </a:p>
        </p:txBody>
      </p:sp>
      <p:grpSp>
        <p:nvGrpSpPr>
          <p:cNvPr id="124933" name="Group 5"/>
          <p:cNvGrpSpPr>
            <a:grpSpLocks/>
          </p:cNvGrpSpPr>
          <p:nvPr/>
        </p:nvGrpSpPr>
        <p:grpSpPr bwMode="auto">
          <a:xfrm>
            <a:off x="1692275" y="1773238"/>
            <a:ext cx="5248275" cy="3768725"/>
            <a:chOff x="793" y="1192"/>
            <a:chExt cx="3306" cy="2374"/>
          </a:xfrm>
        </p:grpSpPr>
        <p:sp>
          <p:nvSpPr>
            <p:cNvPr id="124934" name="Oval 6"/>
            <p:cNvSpPr>
              <a:spLocks noChangeArrowheads="1"/>
            </p:cNvSpPr>
            <p:nvPr/>
          </p:nvSpPr>
          <p:spPr bwMode="auto">
            <a:xfrm>
              <a:off x="2264" y="1510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35" name="Oval 7"/>
            <p:cNvSpPr>
              <a:spLocks noChangeArrowheads="1"/>
            </p:cNvSpPr>
            <p:nvPr/>
          </p:nvSpPr>
          <p:spPr bwMode="auto">
            <a:xfrm>
              <a:off x="1020" y="2341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36" name="Oval 8"/>
            <p:cNvSpPr>
              <a:spLocks noChangeArrowheads="1"/>
            </p:cNvSpPr>
            <p:nvPr/>
          </p:nvSpPr>
          <p:spPr bwMode="auto">
            <a:xfrm>
              <a:off x="2342" y="232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37" name="Oval 9"/>
            <p:cNvSpPr>
              <a:spLocks noChangeArrowheads="1"/>
            </p:cNvSpPr>
            <p:nvPr/>
          </p:nvSpPr>
          <p:spPr bwMode="auto">
            <a:xfrm>
              <a:off x="3833" y="229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38" name="Line 10"/>
            <p:cNvSpPr>
              <a:spLocks noChangeShapeType="1"/>
            </p:cNvSpPr>
            <p:nvPr/>
          </p:nvSpPr>
          <p:spPr bwMode="auto">
            <a:xfrm flipV="1">
              <a:off x="1111" y="1600"/>
              <a:ext cx="1153" cy="7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9" name="Line 11"/>
            <p:cNvSpPr>
              <a:spLocks noChangeShapeType="1"/>
            </p:cNvSpPr>
            <p:nvPr/>
          </p:nvSpPr>
          <p:spPr bwMode="auto">
            <a:xfrm>
              <a:off x="2336" y="1570"/>
              <a:ext cx="1497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0" name="Oval 12"/>
            <p:cNvSpPr>
              <a:spLocks noChangeArrowheads="1"/>
            </p:cNvSpPr>
            <p:nvPr/>
          </p:nvSpPr>
          <p:spPr bwMode="auto">
            <a:xfrm>
              <a:off x="2336" y="3203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41" name="Line 13"/>
            <p:cNvSpPr>
              <a:spLocks noChangeShapeType="1"/>
            </p:cNvSpPr>
            <p:nvPr/>
          </p:nvSpPr>
          <p:spPr bwMode="auto">
            <a:xfrm>
              <a:off x="1111" y="2387"/>
              <a:ext cx="1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2" name="Text Box 14"/>
            <p:cNvSpPr txBox="1">
              <a:spLocks noChangeArrowheads="1"/>
            </p:cNvSpPr>
            <p:nvPr/>
          </p:nvSpPr>
          <p:spPr bwMode="auto">
            <a:xfrm>
              <a:off x="793" y="2251"/>
              <a:ext cx="19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s</a:t>
              </a:r>
            </a:p>
          </p:txBody>
        </p:sp>
        <p:sp>
          <p:nvSpPr>
            <p:cNvPr id="124943" name="Text Box 15"/>
            <p:cNvSpPr txBox="1">
              <a:spLocks noChangeArrowheads="1"/>
            </p:cNvSpPr>
            <p:nvPr/>
          </p:nvSpPr>
          <p:spPr bwMode="auto">
            <a:xfrm>
              <a:off x="2206" y="1192"/>
              <a:ext cx="2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a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4944" name="Text Box 16"/>
            <p:cNvSpPr txBox="1">
              <a:spLocks noChangeArrowheads="1"/>
            </p:cNvSpPr>
            <p:nvPr/>
          </p:nvSpPr>
          <p:spPr bwMode="auto">
            <a:xfrm>
              <a:off x="2426" y="2205"/>
              <a:ext cx="22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b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4945" name="Text Box 17"/>
            <p:cNvSpPr txBox="1">
              <a:spLocks noChangeArrowheads="1"/>
            </p:cNvSpPr>
            <p:nvPr/>
          </p:nvSpPr>
          <p:spPr bwMode="auto">
            <a:xfrm>
              <a:off x="2356" y="3278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c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4946" name="Text Box 18"/>
            <p:cNvSpPr txBox="1">
              <a:spLocks noChangeArrowheads="1"/>
            </p:cNvSpPr>
            <p:nvPr/>
          </p:nvSpPr>
          <p:spPr bwMode="auto">
            <a:xfrm>
              <a:off x="3923" y="2205"/>
              <a:ext cx="17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t</a:t>
              </a:r>
            </a:p>
          </p:txBody>
        </p:sp>
        <p:sp>
          <p:nvSpPr>
            <p:cNvPr id="124947" name="Line 19"/>
            <p:cNvSpPr>
              <a:spLocks noChangeShapeType="1"/>
            </p:cNvSpPr>
            <p:nvPr/>
          </p:nvSpPr>
          <p:spPr bwMode="auto">
            <a:xfrm>
              <a:off x="1111" y="2432"/>
              <a:ext cx="122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8" name="Line 20"/>
            <p:cNvSpPr>
              <a:spLocks noChangeShapeType="1"/>
            </p:cNvSpPr>
            <p:nvPr/>
          </p:nvSpPr>
          <p:spPr bwMode="auto">
            <a:xfrm flipV="1">
              <a:off x="2426" y="2387"/>
              <a:ext cx="1407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9" name="Text Box 21"/>
            <p:cNvSpPr txBox="1">
              <a:spLocks noChangeArrowheads="1"/>
            </p:cNvSpPr>
            <p:nvPr/>
          </p:nvSpPr>
          <p:spPr bwMode="auto">
            <a:xfrm>
              <a:off x="1746" y="2431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(9,0)</a:t>
              </a:r>
            </a:p>
          </p:txBody>
        </p:sp>
        <p:sp>
          <p:nvSpPr>
            <p:cNvPr id="124950" name="Text Box 22"/>
            <p:cNvSpPr txBox="1">
              <a:spLocks noChangeArrowheads="1"/>
            </p:cNvSpPr>
            <p:nvPr/>
          </p:nvSpPr>
          <p:spPr bwMode="auto">
            <a:xfrm>
              <a:off x="3152" y="2884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(5,0)</a:t>
              </a:r>
            </a:p>
          </p:txBody>
        </p:sp>
        <p:sp>
          <p:nvSpPr>
            <p:cNvPr id="124951" name="Text Box 23"/>
            <p:cNvSpPr txBox="1">
              <a:spLocks noChangeArrowheads="1"/>
            </p:cNvSpPr>
            <p:nvPr/>
          </p:nvSpPr>
          <p:spPr bwMode="auto">
            <a:xfrm>
              <a:off x="1837" y="1933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(7,0)</a:t>
              </a:r>
            </a:p>
          </p:txBody>
        </p:sp>
        <p:sp>
          <p:nvSpPr>
            <p:cNvPr id="124952" name="Text Box 24"/>
            <p:cNvSpPr txBox="1">
              <a:spLocks noChangeArrowheads="1"/>
            </p:cNvSpPr>
            <p:nvPr/>
          </p:nvSpPr>
          <p:spPr bwMode="auto">
            <a:xfrm>
              <a:off x="1247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(2,0)</a:t>
              </a:r>
            </a:p>
          </p:txBody>
        </p:sp>
        <p:sp>
          <p:nvSpPr>
            <p:cNvPr id="124953" name="Text Box 25"/>
            <p:cNvSpPr txBox="1">
              <a:spLocks noChangeArrowheads="1"/>
            </p:cNvSpPr>
            <p:nvPr/>
          </p:nvSpPr>
          <p:spPr bwMode="auto">
            <a:xfrm>
              <a:off x="2426" y="265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(4,0)</a:t>
              </a:r>
            </a:p>
          </p:txBody>
        </p:sp>
        <p:sp>
          <p:nvSpPr>
            <p:cNvPr id="124954" name="Text Box 26"/>
            <p:cNvSpPr txBox="1">
              <a:spLocks noChangeArrowheads="1"/>
            </p:cNvSpPr>
            <p:nvPr/>
          </p:nvSpPr>
          <p:spPr bwMode="auto">
            <a:xfrm>
              <a:off x="1338" y="288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(3,0)</a:t>
              </a:r>
            </a:p>
          </p:txBody>
        </p:sp>
        <p:sp>
          <p:nvSpPr>
            <p:cNvPr id="124955" name="Line 27"/>
            <p:cNvSpPr>
              <a:spLocks noChangeShapeType="1"/>
            </p:cNvSpPr>
            <p:nvPr/>
          </p:nvSpPr>
          <p:spPr bwMode="auto">
            <a:xfrm>
              <a:off x="2381" y="2432"/>
              <a:ext cx="0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6" name="Line 28"/>
            <p:cNvSpPr>
              <a:spLocks noChangeShapeType="1"/>
            </p:cNvSpPr>
            <p:nvPr/>
          </p:nvSpPr>
          <p:spPr bwMode="auto">
            <a:xfrm>
              <a:off x="2290" y="1616"/>
              <a:ext cx="0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7" name="Line 29"/>
            <p:cNvSpPr>
              <a:spLocks noChangeShapeType="1"/>
            </p:cNvSpPr>
            <p:nvPr/>
          </p:nvSpPr>
          <p:spPr bwMode="auto">
            <a:xfrm flipH="1" flipV="1">
              <a:off x="2381" y="1616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8" name="Text Box 30"/>
            <p:cNvSpPr txBox="1">
              <a:spLocks noChangeArrowheads="1"/>
            </p:cNvSpPr>
            <p:nvPr/>
          </p:nvSpPr>
          <p:spPr bwMode="auto">
            <a:xfrm>
              <a:off x="3152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(8,0)</a:t>
              </a:r>
            </a:p>
          </p:txBody>
        </p:sp>
        <p:sp>
          <p:nvSpPr>
            <p:cNvPr id="124959" name="Text Box 31"/>
            <p:cNvSpPr txBox="1">
              <a:spLocks noChangeArrowheads="1"/>
            </p:cNvSpPr>
            <p:nvPr/>
          </p:nvSpPr>
          <p:spPr bwMode="auto">
            <a:xfrm>
              <a:off x="2426" y="188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(6,0)</a:t>
              </a:r>
            </a:p>
          </p:txBody>
        </p:sp>
      </p:grpSp>
      <p:sp>
        <p:nvSpPr>
          <p:cNvPr id="124960" name="Text Box 32"/>
          <p:cNvSpPr txBox="1">
            <a:spLocks noChangeArrowheads="1"/>
          </p:cNvSpPr>
          <p:nvPr/>
        </p:nvSpPr>
        <p:spPr bwMode="auto">
          <a:xfrm>
            <a:off x="755650" y="3500438"/>
            <a:ext cx="96361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(-,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∞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24961" name="Text Box 33"/>
          <p:cNvSpPr txBox="1">
            <a:spLocks noChangeArrowheads="1"/>
          </p:cNvSpPr>
          <p:nvPr/>
        </p:nvSpPr>
        <p:spPr bwMode="auto">
          <a:xfrm>
            <a:off x="4356100" y="1844675"/>
            <a:ext cx="10287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(s+,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24962" name="Text Box 34"/>
          <p:cNvSpPr txBox="1">
            <a:spLocks noChangeArrowheads="1"/>
          </p:cNvSpPr>
          <p:nvPr/>
        </p:nvSpPr>
        <p:spPr bwMode="auto">
          <a:xfrm>
            <a:off x="7019925" y="3357563"/>
            <a:ext cx="10477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(a+,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8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24963" name="Text Box 35"/>
          <p:cNvSpPr txBox="1">
            <a:spLocks noChangeArrowheads="1"/>
          </p:cNvSpPr>
          <p:nvPr/>
        </p:nvSpPr>
        <p:spPr bwMode="auto">
          <a:xfrm>
            <a:off x="4572000" y="3357563"/>
            <a:ext cx="10287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(s+,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9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24964" name="Text Box 36"/>
          <p:cNvSpPr txBox="1">
            <a:spLocks noChangeArrowheads="1"/>
          </p:cNvSpPr>
          <p:nvPr/>
        </p:nvSpPr>
        <p:spPr bwMode="auto">
          <a:xfrm>
            <a:off x="4572000" y="5084763"/>
            <a:ext cx="10287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(s+,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2910" y="5000636"/>
            <a:ext cx="2571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FF00"/>
                </a:solidFill>
              </a:rPr>
              <a:t>Breadth-first</a:t>
            </a:r>
            <a:r>
              <a:rPr lang="zh-CN" altLang="en-US" dirty="0" smtClean="0">
                <a:solidFill>
                  <a:srgbClr val="00FF00"/>
                </a:solidFill>
              </a:rPr>
              <a:t>方法（宽度优先）</a:t>
            </a:r>
            <a:r>
              <a:rPr lang="en-US" altLang="zh-CN" dirty="0" err="1" smtClean="0">
                <a:solidFill>
                  <a:srgbClr val="00FF00"/>
                </a:solidFill>
              </a:rPr>
              <a:t>abc</a:t>
            </a:r>
            <a:r>
              <a:rPr lang="zh-CN" altLang="en-US" dirty="0" smtClean="0">
                <a:solidFill>
                  <a:srgbClr val="00FF00"/>
                </a:solidFill>
              </a:rPr>
              <a:t>都是</a:t>
            </a:r>
            <a:r>
              <a:rPr lang="en-US" altLang="zh-CN" dirty="0" smtClean="0">
                <a:solidFill>
                  <a:srgbClr val="00FF00"/>
                </a:solidFill>
              </a:rPr>
              <a:t>s</a:t>
            </a:r>
            <a:r>
              <a:rPr lang="zh-CN" altLang="en-US" dirty="0" smtClean="0">
                <a:solidFill>
                  <a:srgbClr val="00FF00"/>
                </a:solidFill>
              </a:rPr>
              <a:t>的邻居点，因此</a:t>
            </a:r>
            <a:r>
              <a:rPr lang="en-US" altLang="zh-CN" dirty="0" err="1" smtClean="0">
                <a:solidFill>
                  <a:srgbClr val="00FF00"/>
                </a:solidFill>
              </a:rPr>
              <a:t>abc</a:t>
            </a:r>
            <a:r>
              <a:rPr lang="zh-CN" altLang="en-US" dirty="0" smtClean="0">
                <a:solidFill>
                  <a:srgbClr val="00FF00"/>
                </a:solidFill>
              </a:rPr>
              <a:t>都被</a:t>
            </a:r>
            <a:r>
              <a:rPr lang="en-US" altLang="zh-CN" dirty="0" smtClean="0">
                <a:solidFill>
                  <a:srgbClr val="00FF00"/>
                </a:solidFill>
              </a:rPr>
              <a:t>s</a:t>
            </a:r>
            <a:r>
              <a:rPr lang="zh-CN" altLang="en-US" dirty="0" smtClean="0">
                <a:solidFill>
                  <a:srgbClr val="00FF00"/>
                </a:solidFill>
              </a:rPr>
              <a:t>标注，</a:t>
            </a:r>
            <a:r>
              <a:rPr lang="en-US" altLang="zh-CN" dirty="0" smtClean="0">
                <a:solidFill>
                  <a:srgbClr val="00FF00"/>
                </a:solidFill>
              </a:rPr>
              <a:t>t</a:t>
            </a:r>
            <a:r>
              <a:rPr lang="zh-CN" altLang="en-US" dirty="0" smtClean="0">
                <a:solidFill>
                  <a:srgbClr val="00FF00"/>
                </a:solidFill>
              </a:rPr>
              <a:t>同属</a:t>
            </a:r>
            <a:r>
              <a:rPr lang="en-US" altLang="zh-CN" dirty="0" smtClean="0">
                <a:solidFill>
                  <a:srgbClr val="00FF00"/>
                </a:solidFill>
              </a:rPr>
              <a:t>ac</a:t>
            </a:r>
            <a:r>
              <a:rPr lang="zh-CN" altLang="en-US" dirty="0" smtClean="0">
                <a:solidFill>
                  <a:srgbClr val="00FF00"/>
                </a:solidFill>
              </a:rPr>
              <a:t>的邻居，但先考察</a:t>
            </a:r>
            <a:r>
              <a:rPr lang="en-US" altLang="zh-CN" dirty="0" smtClean="0">
                <a:solidFill>
                  <a:srgbClr val="00FF00"/>
                </a:solidFill>
              </a:rPr>
              <a:t>a</a:t>
            </a:r>
            <a:r>
              <a:rPr lang="zh-CN" altLang="en-US" dirty="0" smtClean="0">
                <a:solidFill>
                  <a:srgbClr val="00FF00"/>
                </a:solidFill>
              </a:rPr>
              <a:t>，所以</a:t>
            </a:r>
            <a:r>
              <a:rPr lang="en-US" altLang="zh-CN" dirty="0" smtClean="0">
                <a:solidFill>
                  <a:srgbClr val="00FF00"/>
                </a:solidFill>
              </a:rPr>
              <a:t>t</a:t>
            </a:r>
            <a:r>
              <a:rPr lang="zh-CN" altLang="en-US" dirty="0" smtClean="0">
                <a:solidFill>
                  <a:srgbClr val="00FF00"/>
                </a:solidFill>
              </a:rPr>
              <a:t>被</a:t>
            </a:r>
            <a:r>
              <a:rPr lang="en-US" altLang="zh-CN" dirty="0" smtClean="0">
                <a:solidFill>
                  <a:srgbClr val="00FF00"/>
                </a:solidFill>
              </a:rPr>
              <a:t>a</a:t>
            </a:r>
            <a:r>
              <a:rPr lang="zh-CN" altLang="en-US" dirty="0" smtClean="0">
                <a:solidFill>
                  <a:srgbClr val="00FF00"/>
                </a:solidFill>
              </a:rPr>
              <a:t>抢先标注</a:t>
            </a:r>
            <a:endParaRPr lang="zh-CN" altLang="en-US" dirty="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4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4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1" grpId="0" autoUpdateAnimBg="0"/>
      <p:bldP spid="124962" grpId="0" autoUpdateAnimBg="0"/>
      <p:bldP spid="124963" grpId="0" autoUpdateAnimBg="0"/>
      <p:bldP spid="124964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7173913"/>
            <a:ext cx="8229600" cy="1143000"/>
          </a:xfrm>
        </p:spPr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Edmonds-Karp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例解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388350" cy="16557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    （</a:t>
            </a:r>
            <a:r>
              <a:rPr lang="en-US" altLang="zh-CN"/>
              <a:t>4</a:t>
            </a:r>
            <a:r>
              <a:rPr lang="zh-CN" altLang="en-US"/>
              <a:t>）选一条标号过的增流路径进行增流；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增流路径为</a:t>
            </a:r>
            <a:r>
              <a:rPr lang="zh-CN" altLang="en-US">
                <a:sym typeface="Wingdings" pitchFamily="2" charset="2"/>
              </a:rPr>
              <a:t>：</a:t>
            </a:r>
            <a:r>
              <a:rPr lang="en-US" altLang="zh-CN">
                <a:sym typeface="Wingdings" pitchFamily="2" charset="2"/>
              </a:rPr>
              <a:t>(s</a:t>
            </a:r>
            <a:r>
              <a:rPr lang="zh-CN" altLang="en-US">
                <a:sym typeface="Wingdings" pitchFamily="2" charset="2"/>
              </a:rPr>
              <a:t>，</a:t>
            </a:r>
            <a:r>
              <a:rPr lang="en-US" altLang="zh-CN">
                <a:sym typeface="Wingdings" pitchFamily="2" charset="2"/>
              </a:rPr>
              <a:t>a</a:t>
            </a:r>
            <a:r>
              <a:rPr lang="zh-CN" altLang="en-US">
                <a:sym typeface="Wingdings" pitchFamily="2" charset="2"/>
              </a:rPr>
              <a:t>，</a:t>
            </a:r>
            <a:r>
              <a:rPr lang="en-US" altLang="zh-CN">
                <a:sym typeface="Wingdings" pitchFamily="2" charset="2"/>
              </a:rPr>
              <a:t>t)</a:t>
            </a:r>
            <a:endParaRPr lang="zh-CN" altLang="en-US"/>
          </a:p>
        </p:txBody>
      </p:sp>
      <p:sp>
        <p:nvSpPr>
          <p:cNvPr id="125956" name="AutoShape 4"/>
          <p:cNvSpPr>
            <a:spLocks noChangeArrowheads="1"/>
          </p:cNvSpPr>
          <p:nvPr/>
        </p:nvSpPr>
        <p:spPr bwMode="auto">
          <a:xfrm>
            <a:off x="179388" y="188913"/>
            <a:ext cx="1079500" cy="647700"/>
          </a:xfrm>
          <a:prstGeom prst="star8">
            <a:avLst>
              <a:gd name="adj" fmla="val 3825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解</a:t>
            </a:r>
          </a:p>
        </p:txBody>
      </p:sp>
      <p:grpSp>
        <p:nvGrpSpPr>
          <p:cNvPr id="125957" name="Group 5"/>
          <p:cNvGrpSpPr>
            <a:grpSpLocks/>
          </p:cNvGrpSpPr>
          <p:nvPr/>
        </p:nvGrpSpPr>
        <p:grpSpPr bwMode="auto">
          <a:xfrm>
            <a:off x="1692275" y="1773238"/>
            <a:ext cx="5248275" cy="3768725"/>
            <a:chOff x="793" y="1192"/>
            <a:chExt cx="3306" cy="2374"/>
          </a:xfrm>
        </p:grpSpPr>
        <p:sp>
          <p:nvSpPr>
            <p:cNvPr id="125958" name="Oval 6"/>
            <p:cNvSpPr>
              <a:spLocks noChangeArrowheads="1"/>
            </p:cNvSpPr>
            <p:nvPr/>
          </p:nvSpPr>
          <p:spPr bwMode="auto">
            <a:xfrm>
              <a:off x="2264" y="1510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59" name="Oval 7"/>
            <p:cNvSpPr>
              <a:spLocks noChangeArrowheads="1"/>
            </p:cNvSpPr>
            <p:nvPr/>
          </p:nvSpPr>
          <p:spPr bwMode="auto">
            <a:xfrm>
              <a:off x="1020" y="2341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60" name="Oval 8"/>
            <p:cNvSpPr>
              <a:spLocks noChangeArrowheads="1"/>
            </p:cNvSpPr>
            <p:nvPr/>
          </p:nvSpPr>
          <p:spPr bwMode="auto">
            <a:xfrm>
              <a:off x="2342" y="232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61" name="Oval 9"/>
            <p:cNvSpPr>
              <a:spLocks noChangeArrowheads="1"/>
            </p:cNvSpPr>
            <p:nvPr/>
          </p:nvSpPr>
          <p:spPr bwMode="auto">
            <a:xfrm>
              <a:off x="3833" y="229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62" name="Line 10"/>
            <p:cNvSpPr>
              <a:spLocks noChangeShapeType="1"/>
            </p:cNvSpPr>
            <p:nvPr/>
          </p:nvSpPr>
          <p:spPr bwMode="auto">
            <a:xfrm flipV="1">
              <a:off x="1111" y="1600"/>
              <a:ext cx="1153" cy="7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3" name="Line 11"/>
            <p:cNvSpPr>
              <a:spLocks noChangeShapeType="1"/>
            </p:cNvSpPr>
            <p:nvPr/>
          </p:nvSpPr>
          <p:spPr bwMode="auto">
            <a:xfrm>
              <a:off x="2336" y="1570"/>
              <a:ext cx="1497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4" name="Oval 12"/>
            <p:cNvSpPr>
              <a:spLocks noChangeArrowheads="1"/>
            </p:cNvSpPr>
            <p:nvPr/>
          </p:nvSpPr>
          <p:spPr bwMode="auto">
            <a:xfrm>
              <a:off x="2336" y="3203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65" name="Line 13"/>
            <p:cNvSpPr>
              <a:spLocks noChangeShapeType="1"/>
            </p:cNvSpPr>
            <p:nvPr/>
          </p:nvSpPr>
          <p:spPr bwMode="auto">
            <a:xfrm>
              <a:off x="1111" y="2387"/>
              <a:ext cx="1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6" name="Text Box 14"/>
            <p:cNvSpPr txBox="1">
              <a:spLocks noChangeArrowheads="1"/>
            </p:cNvSpPr>
            <p:nvPr/>
          </p:nvSpPr>
          <p:spPr bwMode="auto">
            <a:xfrm>
              <a:off x="793" y="2251"/>
              <a:ext cx="19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s</a:t>
              </a:r>
            </a:p>
          </p:txBody>
        </p:sp>
        <p:sp>
          <p:nvSpPr>
            <p:cNvPr id="125967" name="Text Box 15"/>
            <p:cNvSpPr txBox="1">
              <a:spLocks noChangeArrowheads="1"/>
            </p:cNvSpPr>
            <p:nvPr/>
          </p:nvSpPr>
          <p:spPr bwMode="auto">
            <a:xfrm>
              <a:off x="2206" y="1192"/>
              <a:ext cx="2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a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5968" name="Text Box 16"/>
            <p:cNvSpPr txBox="1">
              <a:spLocks noChangeArrowheads="1"/>
            </p:cNvSpPr>
            <p:nvPr/>
          </p:nvSpPr>
          <p:spPr bwMode="auto">
            <a:xfrm>
              <a:off x="2426" y="2205"/>
              <a:ext cx="22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b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5969" name="Text Box 17"/>
            <p:cNvSpPr txBox="1">
              <a:spLocks noChangeArrowheads="1"/>
            </p:cNvSpPr>
            <p:nvPr/>
          </p:nvSpPr>
          <p:spPr bwMode="auto">
            <a:xfrm>
              <a:off x="2356" y="3278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c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5970" name="Text Box 18"/>
            <p:cNvSpPr txBox="1">
              <a:spLocks noChangeArrowheads="1"/>
            </p:cNvSpPr>
            <p:nvPr/>
          </p:nvSpPr>
          <p:spPr bwMode="auto">
            <a:xfrm>
              <a:off x="3923" y="2205"/>
              <a:ext cx="17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t</a:t>
              </a:r>
            </a:p>
          </p:txBody>
        </p:sp>
        <p:sp>
          <p:nvSpPr>
            <p:cNvPr id="125971" name="Line 19"/>
            <p:cNvSpPr>
              <a:spLocks noChangeShapeType="1"/>
            </p:cNvSpPr>
            <p:nvPr/>
          </p:nvSpPr>
          <p:spPr bwMode="auto">
            <a:xfrm>
              <a:off x="1111" y="2432"/>
              <a:ext cx="122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2" name="Line 20"/>
            <p:cNvSpPr>
              <a:spLocks noChangeShapeType="1"/>
            </p:cNvSpPr>
            <p:nvPr/>
          </p:nvSpPr>
          <p:spPr bwMode="auto">
            <a:xfrm flipV="1">
              <a:off x="2426" y="2387"/>
              <a:ext cx="1407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3" name="Text Box 21"/>
            <p:cNvSpPr txBox="1">
              <a:spLocks noChangeArrowheads="1"/>
            </p:cNvSpPr>
            <p:nvPr/>
          </p:nvSpPr>
          <p:spPr bwMode="auto">
            <a:xfrm>
              <a:off x="1746" y="2431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(9,0)</a:t>
              </a:r>
            </a:p>
          </p:txBody>
        </p:sp>
        <p:sp>
          <p:nvSpPr>
            <p:cNvPr id="125974" name="Text Box 22"/>
            <p:cNvSpPr txBox="1">
              <a:spLocks noChangeArrowheads="1"/>
            </p:cNvSpPr>
            <p:nvPr/>
          </p:nvSpPr>
          <p:spPr bwMode="auto">
            <a:xfrm>
              <a:off x="3152" y="2884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(5,0)</a:t>
              </a:r>
            </a:p>
          </p:txBody>
        </p:sp>
        <p:sp>
          <p:nvSpPr>
            <p:cNvPr id="125975" name="Text Box 23"/>
            <p:cNvSpPr txBox="1">
              <a:spLocks noChangeArrowheads="1"/>
            </p:cNvSpPr>
            <p:nvPr/>
          </p:nvSpPr>
          <p:spPr bwMode="auto">
            <a:xfrm>
              <a:off x="1837" y="1933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(7,0)</a:t>
              </a:r>
            </a:p>
          </p:txBody>
        </p:sp>
        <p:sp>
          <p:nvSpPr>
            <p:cNvPr id="125976" name="Text Box 24"/>
            <p:cNvSpPr txBox="1">
              <a:spLocks noChangeArrowheads="1"/>
            </p:cNvSpPr>
            <p:nvPr/>
          </p:nvSpPr>
          <p:spPr bwMode="auto">
            <a:xfrm>
              <a:off x="1247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(2,0)</a:t>
              </a:r>
            </a:p>
          </p:txBody>
        </p:sp>
        <p:sp>
          <p:nvSpPr>
            <p:cNvPr id="125977" name="Text Box 25"/>
            <p:cNvSpPr txBox="1">
              <a:spLocks noChangeArrowheads="1"/>
            </p:cNvSpPr>
            <p:nvPr/>
          </p:nvSpPr>
          <p:spPr bwMode="auto">
            <a:xfrm>
              <a:off x="2426" y="265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(4,0)</a:t>
              </a:r>
            </a:p>
          </p:txBody>
        </p:sp>
        <p:sp>
          <p:nvSpPr>
            <p:cNvPr id="125978" name="Text Box 26"/>
            <p:cNvSpPr txBox="1">
              <a:spLocks noChangeArrowheads="1"/>
            </p:cNvSpPr>
            <p:nvPr/>
          </p:nvSpPr>
          <p:spPr bwMode="auto">
            <a:xfrm>
              <a:off x="1338" y="288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(3,0)</a:t>
              </a:r>
            </a:p>
          </p:txBody>
        </p:sp>
        <p:sp>
          <p:nvSpPr>
            <p:cNvPr id="125979" name="Line 27"/>
            <p:cNvSpPr>
              <a:spLocks noChangeShapeType="1"/>
            </p:cNvSpPr>
            <p:nvPr/>
          </p:nvSpPr>
          <p:spPr bwMode="auto">
            <a:xfrm>
              <a:off x="2381" y="2432"/>
              <a:ext cx="0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0" name="Line 28"/>
            <p:cNvSpPr>
              <a:spLocks noChangeShapeType="1"/>
            </p:cNvSpPr>
            <p:nvPr/>
          </p:nvSpPr>
          <p:spPr bwMode="auto">
            <a:xfrm>
              <a:off x="2290" y="1616"/>
              <a:ext cx="0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1" name="Line 29"/>
            <p:cNvSpPr>
              <a:spLocks noChangeShapeType="1"/>
            </p:cNvSpPr>
            <p:nvPr/>
          </p:nvSpPr>
          <p:spPr bwMode="auto">
            <a:xfrm flipH="1" flipV="1">
              <a:off x="2381" y="1616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2" name="Text Box 30"/>
            <p:cNvSpPr txBox="1">
              <a:spLocks noChangeArrowheads="1"/>
            </p:cNvSpPr>
            <p:nvPr/>
          </p:nvSpPr>
          <p:spPr bwMode="auto">
            <a:xfrm>
              <a:off x="3152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(8,0)</a:t>
              </a:r>
            </a:p>
          </p:txBody>
        </p:sp>
        <p:sp>
          <p:nvSpPr>
            <p:cNvPr id="125983" name="Text Box 31"/>
            <p:cNvSpPr txBox="1">
              <a:spLocks noChangeArrowheads="1"/>
            </p:cNvSpPr>
            <p:nvPr/>
          </p:nvSpPr>
          <p:spPr bwMode="auto">
            <a:xfrm>
              <a:off x="2426" y="188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(6,0)</a:t>
              </a:r>
            </a:p>
          </p:txBody>
        </p:sp>
      </p:grpSp>
      <p:sp>
        <p:nvSpPr>
          <p:cNvPr id="125984" name="Text Box 32"/>
          <p:cNvSpPr txBox="1">
            <a:spLocks noChangeArrowheads="1"/>
          </p:cNvSpPr>
          <p:nvPr/>
        </p:nvSpPr>
        <p:spPr bwMode="auto">
          <a:xfrm>
            <a:off x="755650" y="3500438"/>
            <a:ext cx="96361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(-,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∞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25985" name="Text Box 33"/>
          <p:cNvSpPr txBox="1">
            <a:spLocks noChangeArrowheads="1"/>
          </p:cNvSpPr>
          <p:nvPr/>
        </p:nvSpPr>
        <p:spPr bwMode="auto">
          <a:xfrm>
            <a:off x="4356100" y="1844675"/>
            <a:ext cx="10287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(s+,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25986" name="Text Box 34"/>
          <p:cNvSpPr txBox="1">
            <a:spLocks noChangeArrowheads="1"/>
          </p:cNvSpPr>
          <p:nvPr/>
        </p:nvSpPr>
        <p:spPr bwMode="auto">
          <a:xfrm>
            <a:off x="7019925" y="3357563"/>
            <a:ext cx="10477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(a+,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8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25987" name="Text Box 35"/>
          <p:cNvSpPr txBox="1">
            <a:spLocks noChangeArrowheads="1"/>
          </p:cNvSpPr>
          <p:nvPr/>
        </p:nvSpPr>
        <p:spPr bwMode="auto">
          <a:xfrm>
            <a:off x="4572000" y="3357563"/>
            <a:ext cx="10287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(s+,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9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25988" name="Text Box 36"/>
          <p:cNvSpPr txBox="1">
            <a:spLocks noChangeArrowheads="1"/>
          </p:cNvSpPr>
          <p:nvPr/>
        </p:nvSpPr>
        <p:spPr bwMode="auto">
          <a:xfrm>
            <a:off x="4572000" y="5084763"/>
            <a:ext cx="10287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(s+,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25989" name="Line 37"/>
          <p:cNvSpPr>
            <a:spLocks noChangeShapeType="1"/>
          </p:cNvSpPr>
          <p:nvPr/>
        </p:nvSpPr>
        <p:spPr bwMode="auto">
          <a:xfrm flipV="1">
            <a:off x="2195513" y="2420938"/>
            <a:ext cx="1871662" cy="1152525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90" name="Line 38"/>
          <p:cNvSpPr>
            <a:spLocks noChangeShapeType="1"/>
          </p:cNvSpPr>
          <p:nvPr/>
        </p:nvSpPr>
        <p:spPr bwMode="auto">
          <a:xfrm>
            <a:off x="4211638" y="2349500"/>
            <a:ext cx="2305050" cy="1150938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91" name="Text Box 39"/>
          <p:cNvSpPr txBox="1">
            <a:spLocks noChangeArrowheads="1"/>
          </p:cNvSpPr>
          <p:nvPr/>
        </p:nvSpPr>
        <p:spPr bwMode="auto">
          <a:xfrm>
            <a:off x="2987675" y="5734050"/>
            <a:ext cx="2846388" cy="57943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latin typeface="Garamond" pitchFamily="18" charset="0"/>
              </a:rPr>
              <a:t>δ=min(c</a:t>
            </a:r>
            <a:r>
              <a:rPr lang="en-US" altLang="zh-CN" sz="3200" baseline="-25000">
                <a:latin typeface="Garamond" pitchFamily="18" charset="0"/>
              </a:rPr>
              <a:t>ij</a:t>
            </a:r>
            <a:r>
              <a:rPr lang="en-US" altLang="zh-CN" sz="3200">
                <a:latin typeface="Garamond" pitchFamily="18" charset="0"/>
              </a:rPr>
              <a:t>-f</a:t>
            </a:r>
            <a:r>
              <a:rPr lang="en-US" altLang="zh-CN" sz="3200" baseline="-25000">
                <a:latin typeface="Garamond" pitchFamily="18" charset="0"/>
              </a:rPr>
              <a:t>ij</a:t>
            </a:r>
            <a:r>
              <a:rPr lang="en-US" altLang="zh-CN" sz="3200">
                <a:latin typeface="Garamond" pitchFamily="18" charset="0"/>
              </a:rPr>
              <a:t>)=2</a:t>
            </a:r>
            <a:endParaRPr lang="zh-CN" altLang="en-US" sz="3200">
              <a:latin typeface="Garamond" pitchFamily="18" charset="0"/>
            </a:endParaRPr>
          </a:p>
        </p:txBody>
      </p:sp>
      <p:grpSp>
        <p:nvGrpSpPr>
          <p:cNvPr id="125992" name="Group 40"/>
          <p:cNvGrpSpPr>
            <a:grpSpLocks/>
          </p:cNvGrpSpPr>
          <p:nvPr/>
        </p:nvGrpSpPr>
        <p:grpSpPr bwMode="auto">
          <a:xfrm>
            <a:off x="2411413" y="2565400"/>
            <a:ext cx="3717925" cy="366713"/>
            <a:chOff x="1519" y="1616"/>
            <a:chExt cx="2342" cy="231"/>
          </a:xfrm>
        </p:grpSpPr>
        <p:sp useBgFill="1">
          <p:nvSpPr>
            <p:cNvPr id="125993" name="Text Box 41"/>
            <p:cNvSpPr txBox="1">
              <a:spLocks noChangeArrowheads="1"/>
            </p:cNvSpPr>
            <p:nvPr/>
          </p:nvSpPr>
          <p:spPr bwMode="auto">
            <a:xfrm>
              <a:off x="3470" y="1616"/>
              <a:ext cx="391" cy="231"/>
            </a:xfrm>
            <a:prstGeom prst="rect">
              <a:avLst/>
            </a:prstGeom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(8,</a:t>
              </a:r>
              <a:r>
                <a:rPr lang="en-US" altLang="zh-CN" b="1">
                  <a:solidFill>
                    <a:srgbClr val="FF3300"/>
                  </a:solidFill>
                  <a:latin typeface="Garamond" pitchFamily="18" charset="0"/>
                </a:rPr>
                <a:t>2</a:t>
              </a:r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)</a:t>
              </a:r>
              <a:endParaRPr lang="zh-CN" altLang="en-US" b="1">
                <a:solidFill>
                  <a:schemeClr val="hlink"/>
                </a:solidFill>
                <a:latin typeface="Garamond" pitchFamily="18" charset="0"/>
              </a:endParaRPr>
            </a:p>
          </p:txBody>
        </p:sp>
        <p:sp useBgFill="1">
          <p:nvSpPr>
            <p:cNvPr id="125994" name="Text Box 42"/>
            <p:cNvSpPr txBox="1">
              <a:spLocks noChangeArrowheads="1"/>
            </p:cNvSpPr>
            <p:nvPr/>
          </p:nvSpPr>
          <p:spPr bwMode="auto">
            <a:xfrm>
              <a:off x="1519" y="1616"/>
              <a:ext cx="391" cy="231"/>
            </a:xfrm>
            <a:prstGeom prst="rect">
              <a:avLst/>
            </a:prstGeom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(2,</a:t>
              </a:r>
              <a:r>
                <a:rPr lang="en-US" altLang="zh-CN" b="1">
                  <a:solidFill>
                    <a:srgbClr val="FF3300"/>
                  </a:solidFill>
                  <a:latin typeface="Garamond" pitchFamily="18" charset="0"/>
                </a:rPr>
                <a:t>2</a:t>
              </a:r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)</a:t>
              </a:r>
              <a:endParaRPr lang="zh-CN" altLang="en-US" b="1">
                <a:solidFill>
                  <a:schemeClr val="hlink"/>
                </a:solidFill>
                <a:latin typeface="Garamond" pitchFamily="18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42910" y="5000636"/>
            <a:ext cx="2571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FF00"/>
                </a:solidFill>
              </a:rPr>
              <a:t>Breadth-first</a:t>
            </a:r>
            <a:r>
              <a:rPr lang="zh-CN" altLang="en-US" dirty="0" smtClean="0">
                <a:solidFill>
                  <a:srgbClr val="00FF00"/>
                </a:solidFill>
              </a:rPr>
              <a:t>方法：</a:t>
            </a:r>
            <a:r>
              <a:rPr lang="en-US" altLang="zh-CN" dirty="0" err="1" smtClean="0">
                <a:solidFill>
                  <a:srgbClr val="00FF00"/>
                </a:solidFill>
              </a:rPr>
              <a:t>abc</a:t>
            </a:r>
            <a:r>
              <a:rPr lang="zh-CN" altLang="en-US" dirty="0" smtClean="0">
                <a:solidFill>
                  <a:srgbClr val="00FF00"/>
                </a:solidFill>
              </a:rPr>
              <a:t>同属</a:t>
            </a:r>
            <a:r>
              <a:rPr lang="en-US" altLang="zh-CN" dirty="0" smtClean="0">
                <a:solidFill>
                  <a:srgbClr val="00FF00"/>
                </a:solidFill>
              </a:rPr>
              <a:t>s</a:t>
            </a:r>
            <a:r>
              <a:rPr lang="zh-CN" altLang="en-US" dirty="0" smtClean="0">
                <a:solidFill>
                  <a:srgbClr val="00FF00"/>
                </a:solidFill>
              </a:rPr>
              <a:t>标注，因此选择路径时不能都选</a:t>
            </a:r>
            <a:endParaRPr lang="zh-CN" altLang="en-US" dirty="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9" grpId="0" animBg="1"/>
      <p:bldP spid="125990" grpId="0" animBg="1"/>
      <p:bldP spid="12599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7173913"/>
            <a:ext cx="8229600" cy="1143000"/>
          </a:xfrm>
        </p:spPr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Edmonds-Karp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例解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76250"/>
            <a:ext cx="8388350" cy="16557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）转（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）给源点</a:t>
            </a:r>
            <a:r>
              <a:rPr lang="en-US" altLang="zh-CN"/>
              <a:t>s</a:t>
            </a:r>
            <a:r>
              <a:rPr lang="zh-CN" altLang="en-US"/>
              <a:t>标号</a:t>
            </a:r>
            <a:r>
              <a:rPr lang="en-US" altLang="zh-CN"/>
              <a:t>(-,∞)</a:t>
            </a:r>
            <a:r>
              <a:rPr lang="zh-CN" altLang="en-US"/>
              <a:t>，其它顶点均未标号；</a:t>
            </a:r>
          </a:p>
        </p:txBody>
      </p:sp>
      <p:sp>
        <p:nvSpPr>
          <p:cNvPr id="126980" name="AutoShape 4"/>
          <p:cNvSpPr>
            <a:spLocks noChangeArrowheads="1"/>
          </p:cNvSpPr>
          <p:nvPr/>
        </p:nvSpPr>
        <p:spPr bwMode="auto">
          <a:xfrm>
            <a:off x="0" y="404813"/>
            <a:ext cx="1079500" cy="647700"/>
          </a:xfrm>
          <a:prstGeom prst="star8">
            <a:avLst>
              <a:gd name="adj" fmla="val 3825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解</a:t>
            </a:r>
          </a:p>
        </p:txBody>
      </p:sp>
      <p:grpSp>
        <p:nvGrpSpPr>
          <p:cNvPr id="126981" name="Group 5"/>
          <p:cNvGrpSpPr>
            <a:grpSpLocks/>
          </p:cNvGrpSpPr>
          <p:nvPr/>
        </p:nvGrpSpPr>
        <p:grpSpPr bwMode="auto">
          <a:xfrm>
            <a:off x="1692275" y="1773238"/>
            <a:ext cx="5248275" cy="3768725"/>
            <a:chOff x="793" y="1192"/>
            <a:chExt cx="3306" cy="2374"/>
          </a:xfrm>
        </p:grpSpPr>
        <p:sp>
          <p:nvSpPr>
            <p:cNvPr id="126982" name="Oval 6"/>
            <p:cNvSpPr>
              <a:spLocks noChangeArrowheads="1"/>
            </p:cNvSpPr>
            <p:nvPr/>
          </p:nvSpPr>
          <p:spPr bwMode="auto">
            <a:xfrm>
              <a:off x="2264" y="1510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83" name="Oval 7"/>
            <p:cNvSpPr>
              <a:spLocks noChangeArrowheads="1"/>
            </p:cNvSpPr>
            <p:nvPr/>
          </p:nvSpPr>
          <p:spPr bwMode="auto">
            <a:xfrm>
              <a:off x="1020" y="2341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84" name="Oval 8"/>
            <p:cNvSpPr>
              <a:spLocks noChangeArrowheads="1"/>
            </p:cNvSpPr>
            <p:nvPr/>
          </p:nvSpPr>
          <p:spPr bwMode="auto">
            <a:xfrm>
              <a:off x="2342" y="232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85" name="Oval 9"/>
            <p:cNvSpPr>
              <a:spLocks noChangeArrowheads="1"/>
            </p:cNvSpPr>
            <p:nvPr/>
          </p:nvSpPr>
          <p:spPr bwMode="auto">
            <a:xfrm>
              <a:off x="3833" y="229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86" name="Line 10"/>
            <p:cNvSpPr>
              <a:spLocks noChangeShapeType="1"/>
            </p:cNvSpPr>
            <p:nvPr/>
          </p:nvSpPr>
          <p:spPr bwMode="auto">
            <a:xfrm flipV="1">
              <a:off x="1111" y="1600"/>
              <a:ext cx="1153" cy="7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87" name="Line 11"/>
            <p:cNvSpPr>
              <a:spLocks noChangeShapeType="1"/>
            </p:cNvSpPr>
            <p:nvPr/>
          </p:nvSpPr>
          <p:spPr bwMode="auto">
            <a:xfrm>
              <a:off x="2336" y="1570"/>
              <a:ext cx="1497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88" name="Oval 12"/>
            <p:cNvSpPr>
              <a:spLocks noChangeArrowheads="1"/>
            </p:cNvSpPr>
            <p:nvPr/>
          </p:nvSpPr>
          <p:spPr bwMode="auto">
            <a:xfrm>
              <a:off x="2336" y="3203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89" name="Line 13"/>
            <p:cNvSpPr>
              <a:spLocks noChangeShapeType="1"/>
            </p:cNvSpPr>
            <p:nvPr/>
          </p:nvSpPr>
          <p:spPr bwMode="auto">
            <a:xfrm>
              <a:off x="1111" y="2387"/>
              <a:ext cx="1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0" name="Text Box 14"/>
            <p:cNvSpPr txBox="1">
              <a:spLocks noChangeArrowheads="1"/>
            </p:cNvSpPr>
            <p:nvPr/>
          </p:nvSpPr>
          <p:spPr bwMode="auto">
            <a:xfrm>
              <a:off x="793" y="2251"/>
              <a:ext cx="19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s</a:t>
              </a:r>
            </a:p>
          </p:txBody>
        </p:sp>
        <p:sp>
          <p:nvSpPr>
            <p:cNvPr id="126991" name="Text Box 15"/>
            <p:cNvSpPr txBox="1">
              <a:spLocks noChangeArrowheads="1"/>
            </p:cNvSpPr>
            <p:nvPr/>
          </p:nvSpPr>
          <p:spPr bwMode="auto">
            <a:xfrm>
              <a:off x="2206" y="1192"/>
              <a:ext cx="2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a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6992" name="Text Box 16"/>
            <p:cNvSpPr txBox="1">
              <a:spLocks noChangeArrowheads="1"/>
            </p:cNvSpPr>
            <p:nvPr/>
          </p:nvSpPr>
          <p:spPr bwMode="auto">
            <a:xfrm>
              <a:off x="2426" y="2205"/>
              <a:ext cx="22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b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6993" name="Text Box 17"/>
            <p:cNvSpPr txBox="1">
              <a:spLocks noChangeArrowheads="1"/>
            </p:cNvSpPr>
            <p:nvPr/>
          </p:nvSpPr>
          <p:spPr bwMode="auto">
            <a:xfrm>
              <a:off x="2356" y="3278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c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6994" name="Text Box 18"/>
            <p:cNvSpPr txBox="1">
              <a:spLocks noChangeArrowheads="1"/>
            </p:cNvSpPr>
            <p:nvPr/>
          </p:nvSpPr>
          <p:spPr bwMode="auto">
            <a:xfrm>
              <a:off x="3923" y="2205"/>
              <a:ext cx="17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t</a:t>
              </a:r>
            </a:p>
          </p:txBody>
        </p:sp>
        <p:sp>
          <p:nvSpPr>
            <p:cNvPr id="126995" name="Line 19"/>
            <p:cNvSpPr>
              <a:spLocks noChangeShapeType="1"/>
            </p:cNvSpPr>
            <p:nvPr/>
          </p:nvSpPr>
          <p:spPr bwMode="auto">
            <a:xfrm>
              <a:off x="1111" y="2432"/>
              <a:ext cx="122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6" name="Line 20"/>
            <p:cNvSpPr>
              <a:spLocks noChangeShapeType="1"/>
            </p:cNvSpPr>
            <p:nvPr/>
          </p:nvSpPr>
          <p:spPr bwMode="auto">
            <a:xfrm flipV="1">
              <a:off x="2426" y="2387"/>
              <a:ext cx="1407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7" name="Text Box 21"/>
            <p:cNvSpPr txBox="1">
              <a:spLocks noChangeArrowheads="1"/>
            </p:cNvSpPr>
            <p:nvPr/>
          </p:nvSpPr>
          <p:spPr bwMode="auto">
            <a:xfrm>
              <a:off x="1746" y="2431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(9,0)</a:t>
              </a:r>
            </a:p>
          </p:txBody>
        </p:sp>
        <p:sp>
          <p:nvSpPr>
            <p:cNvPr id="126998" name="Text Box 22"/>
            <p:cNvSpPr txBox="1">
              <a:spLocks noChangeArrowheads="1"/>
            </p:cNvSpPr>
            <p:nvPr/>
          </p:nvSpPr>
          <p:spPr bwMode="auto">
            <a:xfrm>
              <a:off x="3152" y="2884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(5,0)</a:t>
              </a:r>
            </a:p>
          </p:txBody>
        </p:sp>
        <p:sp>
          <p:nvSpPr>
            <p:cNvPr id="126999" name="Text Box 23"/>
            <p:cNvSpPr txBox="1">
              <a:spLocks noChangeArrowheads="1"/>
            </p:cNvSpPr>
            <p:nvPr/>
          </p:nvSpPr>
          <p:spPr bwMode="auto">
            <a:xfrm>
              <a:off x="1837" y="1933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(7,0)</a:t>
              </a:r>
            </a:p>
          </p:txBody>
        </p:sp>
        <p:sp>
          <p:nvSpPr>
            <p:cNvPr id="127000" name="Text Box 24"/>
            <p:cNvSpPr txBox="1">
              <a:spLocks noChangeArrowheads="1"/>
            </p:cNvSpPr>
            <p:nvPr/>
          </p:nvSpPr>
          <p:spPr bwMode="auto">
            <a:xfrm>
              <a:off x="1247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(2,2)</a:t>
              </a:r>
            </a:p>
          </p:txBody>
        </p:sp>
        <p:sp>
          <p:nvSpPr>
            <p:cNvPr id="127001" name="Text Box 25"/>
            <p:cNvSpPr txBox="1">
              <a:spLocks noChangeArrowheads="1"/>
            </p:cNvSpPr>
            <p:nvPr/>
          </p:nvSpPr>
          <p:spPr bwMode="auto">
            <a:xfrm>
              <a:off x="2426" y="265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(4,0)</a:t>
              </a:r>
            </a:p>
          </p:txBody>
        </p:sp>
        <p:sp>
          <p:nvSpPr>
            <p:cNvPr id="127002" name="Text Box 26"/>
            <p:cNvSpPr txBox="1">
              <a:spLocks noChangeArrowheads="1"/>
            </p:cNvSpPr>
            <p:nvPr/>
          </p:nvSpPr>
          <p:spPr bwMode="auto">
            <a:xfrm>
              <a:off x="1338" y="288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(3,0)</a:t>
              </a:r>
            </a:p>
          </p:txBody>
        </p:sp>
        <p:sp>
          <p:nvSpPr>
            <p:cNvPr id="127003" name="Line 27"/>
            <p:cNvSpPr>
              <a:spLocks noChangeShapeType="1"/>
            </p:cNvSpPr>
            <p:nvPr/>
          </p:nvSpPr>
          <p:spPr bwMode="auto">
            <a:xfrm>
              <a:off x="2381" y="2432"/>
              <a:ext cx="0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4" name="Line 28"/>
            <p:cNvSpPr>
              <a:spLocks noChangeShapeType="1"/>
            </p:cNvSpPr>
            <p:nvPr/>
          </p:nvSpPr>
          <p:spPr bwMode="auto">
            <a:xfrm>
              <a:off x="2290" y="1616"/>
              <a:ext cx="0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5" name="Line 29"/>
            <p:cNvSpPr>
              <a:spLocks noChangeShapeType="1"/>
            </p:cNvSpPr>
            <p:nvPr/>
          </p:nvSpPr>
          <p:spPr bwMode="auto">
            <a:xfrm flipH="1" flipV="1">
              <a:off x="2381" y="1616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6" name="Text Box 30"/>
            <p:cNvSpPr txBox="1">
              <a:spLocks noChangeArrowheads="1"/>
            </p:cNvSpPr>
            <p:nvPr/>
          </p:nvSpPr>
          <p:spPr bwMode="auto">
            <a:xfrm>
              <a:off x="3152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(8,2)</a:t>
              </a:r>
            </a:p>
          </p:txBody>
        </p:sp>
        <p:sp>
          <p:nvSpPr>
            <p:cNvPr id="127007" name="Text Box 31"/>
            <p:cNvSpPr txBox="1">
              <a:spLocks noChangeArrowheads="1"/>
            </p:cNvSpPr>
            <p:nvPr/>
          </p:nvSpPr>
          <p:spPr bwMode="auto">
            <a:xfrm>
              <a:off x="2426" y="188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(6,0)</a:t>
              </a:r>
            </a:p>
          </p:txBody>
        </p:sp>
      </p:grpSp>
      <p:sp>
        <p:nvSpPr>
          <p:cNvPr id="127008" name="Text Box 32"/>
          <p:cNvSpPr txBox="1">
            <a:spLocks noChangeArrowheads="1"/>
          </p:cNvSpPr>
          <p:nvPr/>
        </p:nvSpPr>
        <p:spPr bwMode="auto">
          <a:xfrm>
            <a:off x="755650" y="3500438"/>
            <a:ext cx="96361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(-,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∞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7173913"/>
            <a:ext cx="8229600" cy="1143000"/>
          </a:xfrm>
        </p:spPr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Edmonds-Karp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例解</a:t>
            </a:r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76250"/>
            <a:ext cx="8388350" cy="1655763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     （</a:t>
            </a:r>
            <a:r>
              <a:rPr lang="en-US" altLang="zh-CN"/>
              <a:t>3</a:t>
            </a:r>
            <a:r>
              <a:rPr lang="zh-CN" altLang="en-US"/>
              <a:t>）按层次依次对可以标号的顶点进行标号，若当前标号的顶点为</a:t>
            </a:r>
            <a:r>
              <a:rPr lang="en-US" altLang="zh-CN"/>
              <a:t>t</a:t>
            </a:r>
            <a:r>
              <a:rPr lang="zh-CN" altLang="en-US"/>
              <a:t>，转（</a:t>
            </a:r>
            <a:r>
              <a:rPr lang="en-US" altLang="zh-CN"/>
              <a:t>4</a:t>
            </a:r>
            <a:r>
              <a:rPr lang="zh-CN" altLang="en-US"/>
              <a:t>），否则转入（</a:t>
            </a:r>
            <a:r>
              <a:rPr lang="en-US" altLang="zh-CN"/>
              <a:t>6</a:t>
            </a:r>
            <a:r>
              <a:rPr lang="zh-CN" altLang="en-US"/>
              <a:t>）；</a:t>
            </a:r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auto">
          <a:xfrm>
            <a:off x="179388" y="188913"/>
            <a:ext cx="1079500" cy="647700"/>
          </a:xfrm>
          <a:prstGeom prst="star8">
            <a:avLst>
              <a:gd name="adj" fmla="val 3825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解</a:t>
            </a:r>
          </a:p>
        </p:txBody>
      </p:sp>
      <p:grpSp>
        <p:nvGrpSpPr>
          <p:cNvPr id="128005" name="Group 5"/>
          <p:cNvGrpSpPr>
            <a:grpSpLocks/>
          </p:cNvGrpSpPr>
          <p:nvPr/>
        </p:nvGrpSpPr>
        <p:grpSpPr bwMode="auto">
          <a:xfrm>
            <a:off x="1692275" y="1773238"/>
            <a:ext cx="5248275" cy="3768725"/>
            <a:chOff x="793" y="1192"/>
            <a:chExt cx="3306" cy="2374"/>
          </a:xfrm>
        </p:grpSpPr>
        <p:sp>
          <p:nvSpPr>
            <p:cNvPr id="128006" name="Oval 6"/>
            <p:cNvSpPr>
              <a:spLocks noChangeArrowheads="1"/>
            </p:cNvSpPr>
            <p:nvPr/>
          </p:nvSpPr>
          <p:spPr bwMode="auto">
            <a:xfrm>
              <a:off x="2264" y="1510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07" name="Oval 7"/>
            <p:cNvSpPr>
              <a:spLocks noChangeArrowheads="1"/>
            </p:cNvSpPr>
            <p:nvPr/>
          </p:nvSpPr>
          <p:spPr bwMode="auto">
            <a:xfrm>
              <a:off x="1020" y="2341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08" name="Oval 8"/>
            <p:cNvSpPr>
              <a:spLocks noChangeArrowheads="1"/>
            </p:cNvSpPr>
            <p:nvPr/>
          </p:nvSpPr>
          <p:spPr bwMode="auto">
            <a:xfrm>
              <a:off x="2342" y="232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09" name="Oval 9"/>
            <p:cNvSpPr>
              <a:spLocks noChangeArrowheads="1"/>
            </p:cNvSpPr>
            <p:nvPr/>
          </p:nvSpPr>
          <p:spPr bwMode="auto">
            <a:xfrm>
              <a:off x="3833" y="229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0" name="Line 10"/>
            <p:cNvSpPr>
              <a:spLocks noChangeShapeType="1"/>
            </p:cNvSpPr>
            <p:nvPr/>
          </p:nvSpPr>
          <p:spPr bwMode="auto">
            <a:xfrm flipV="1">
              <a:off x="1111" y="1600"/>
              <a:ext cx="1153" cy="7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1" name="Line 11"/>
            <p:cNvSpPr>
              <a:spLocks noChangeShapeType="1"/>
            </p:cNvSpPr>
            <p:nvPr/>
          </p:nvSpPr>
          <p:spPr bwMode="auto">
            <a:xfrm>
              <a:off x="2336" y="1570"/>
              <a:ext cx="1497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2" name="Oval 12"/>
            <p:cNvSpPr>
              <a:spLocks noChangeArrowheads="1"/>
            </p:cNvSpPr>
            <p:nvPr/>
          </p:nvSpPr>
          <p:spPr bwMode="auto">
            <a:xfrm>
              <a:off x="2336" y="3203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3" name="Line 13"/>
            <p:cNvSpPr>
              <a:spLocks noChangeShapeType="1"/>
            </p:cNvSpPr>
            <p:nvPr/>
          </p:nvSpPr>
          <p:spPr bwMode="auto">
            <a:xfrm>
              <a:off x="1111" y="2387"/>
              <a:ext cx="1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4" name="Text Box 14"/>
            <p:cNvSpPr txBox="1">
              <a:spLocks noChangeArrowheads="1"/>
            </p:cNvSpPr>
            <p:nvPr/>
          </p:nvSpPr>
          <p:spPr bwMode="auto">
            <a:xfrm>
              <a:off x="793" y="2251"/>
              <a:ext cx="19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s</a:t>
              </a:r>
            </a:p>
          </p:txBody>
        </p:sp>
        <p:sp>
          <p:nvSpPr>
            <p:cNvPr id="128015" name="Text Box 15"/>
            <p:cNvSpPr txBox="1">
              <a:spLocks noChangeArrowheads="1"/>
            </p:cNvSpPr>
            <p:nvPr/>
          </p:nvSpPr>
          <p:spPr bwMode="auto">
            <a:xfrm>
              <a:off x="2206" y="1192"/>
              <a:ext cx="2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a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8016" name="Text Box 16"/>
            <p:cNvSpPr txBox="1">
              <a:spLocks noChangeArrowheads="1"/>
            </p:cNvSpPr>
            <p:nvPr/>
          </p:nvSpPr>
          <p:spPr bwMode="auto">
            <a:xfrm>
              <a:off x="2426" y="2205"/>
              <a:ext cx="22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b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8017" name="Text Box 17"/>
            <p:cNvSpPr txBox="1">
              <a:spLocks noChangeArrowheads="1"/>
            </p:cNvSpPr>
            <p:nvPr/>
          </p:nvSpPr>
          <p:spPr bwMode="auto">
            <a:xfrm>
              <a:off x="2356" y="3278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c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8018" name="Text Box 18"/>
            <p:cNvSpPr txBox="1">
              <a:spLocks noChangeArrowheads="1"/>
            </p:cNvSpPr>
            <p:nvPr/>
          </p:nvSpPr>
          <p:spPr bwMode="auto">
            <a:xfrm>
              <a:off x="3923" y="2205"/>
              <a:ext cx="17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t</a:t>
              </a:r>
            </a:p>
          </p:txBody>
        </p:sp>
        <p:sp>
          <p:nvSpPr>
            <p:cNvPr id="128019" name="Line 19"/>
            <p:cNvSpPr>
              <a:spLocks noChangeShapeType="1"/>
            </p:cNvSpPr>
            <p:nvPr/>
          </p:nvSpPr>
          <p:spPr bwMode="auto">
            <a:xfrm>
              <a:off x="1111" y="2432"/>
              <a:ext cx="122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0" name="Line 20"/>
            <p:cNvSpPr>
              <a:spLocks noChangeShapeType="1"/>
            </p:cNvSpPr>
            <p:nvPr/>
          </p:nvSpPr>
          <p:spPr bwMode="auto">
            <a:xfrm flipV="1">
              <a:off x="2426" y="2387"/>
              <a:ext cx="1407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1" name="Text Box 21"/>
            <p:cNvSpPr txBox="1">
              <a:spLocks noChangeArrowheads="1"/>
            </p:cNvSpPr>
            <p:nvPr/>
          </p:nvSpPr>
          <p:spPr bwMode="auto">
            <a:xfrm>
              <a:off x="1746" y="2431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(9,0)</a:t>
              </a:r>
            </a:p>
          </p:txBody>
        </p:sp>
        <p:sp>
          <p:nvSpPr>
            <p:cNvPr id="128022" name="Text Box 22"/>
            <p:cNvSpPr txBox="1">
              <a:spLocks noChangeArrowheads="1"/>
            </p:cNvSpPr>
            <p:nvPr/>
          </p:nvSpPr>
          <p:spPr bwMode="auto">
            <a:xfrm>
              <a:off x="3152" y="2884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(5,0)</a:t>
              </a:r>
            </a:p>
          </p:txBody>
        </p:sp>
        <p:sp>
          <p:nvSpPr>
            <p:cNvPr id="128023" name="Text Box 23"/>
            <p:cNvSpPr txBox="1">
              <a:spLocks noChangeArrowheads="1"/>
            </p:cNvSpPr>
            <p:nvPr/>
          </p:nvSpPr>
          <p:spPr bwMode="auto">
            <a:xfrm>
              <a:off x="1837" y="1933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(7,0)</a:t>
              </a:r>
            </a:p>
          </p:txBody>
        </p:sp>
        <p:sp>
          <p:nvSpPr>
            <p:cNvPr id="128024" name="Text Box 24"/>
            <p:cNvSpPr txBox="1">
              <a:spLocks noChangeArrowheads="1"/>
            </p:cNvSpPr>
            <p:nvPr/>
          </p:nvSpPr>
          <p:spPr bwMode="auto">
            <a:xfrm>
              <a:off x="1247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(2,2)</a:t>
              </a:r>
            </a:p>
          </p:txBody>
        </p:sp>
        <p:sp>
          <p:nvSpPr>
            <p:cNvPr id="128025" name="Text Box 25"/>
            <p:cNvSpPr txBox="1">
              <a:spLocks noChangeArrowheads="1"/>
            </p:cNvSpPr>
            <p:nvPr/>
          </p:nvSpPr>
          <p:spPr bwMode="auto">
            <a:xfrm>
              <a:off x="2426" y="265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(4,0)</a:t>
              </a:r>
            </a:p>
          </p:txBody>
        </p:sp>
        <p:sp>
          <p:nvSpPr>
            <p:cNvPr id="128026" name="Text Box 26"/>
            <p:cNvSpPr txBox="1">
              <a:spLocks noChangeArrowheads="1"/>
            </p:cNvSpPr>
            <p:nvPr/>
          </p:nvSpPr>
          <p:spPr bwMode="auto">
            <a:xfrm>
              <a:off x="1338" y="288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(3,0)</a:t>
              </a:r>
            </a:p>
          </p:txBody>
        </p:sp>
        <p:sp>
          <p:nvSpPr>
            <p:cNvPr id="128027" name="Line 27"/>
            <p:cNvSpPr>
              <a:spLocks noChangeShapeType="1"/>
            </p:cNvSpPr>
            <p:nvPr/>
          </p:nvSpPr>
          <p:spPr bwMode="auto">
            <a:xfrm>
              <a:off x="2381" y="2432"/>
              <a:ext cx="0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8" name="Line 28"/>
            <p:cNvSpPr>
              <a:spLocks noChangeShapeType="1"/>
            </p:cNvSpPr>
            <p:nvPr/>
          </p:nvSpPr>
          <p:spPr bwMode="auto">
            <a:xfrm>
              <a:off x="2290" y="1616"/>
              <a:ext cx="0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9" name="Line 29"/>
            <p:cNvSpPr>
              <a:spLocks noChangeShapeType="1"/>
            </p:cNvSpPr>
            <p:nvPr/>
          </p:nvSpPr>
          <p:spPr bwMode="auto">
            <a:xfrm flipH="1" flipV="1">
              <a:off x="2381" y="1616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0" name="Text Box 30"/>
            <p:cNvSpPr txBox="1">
              <a:spLocks noChangeArrowheads="1"/>
            </p:cNvSpPr>
            <p:nvPr/>
          </p:nvSpPr>
          <p:spPr bwMode="auto">
            <a:xfrm>
              <a:off x="3152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(8,2)</a:t>
              </a:r>
            </a:p>
          </p:txBody>
        </p:sp>
        <p:sp>
          <p:nvSpPr>
            <p:cNvPr id="128031" name="Text Box 31"/>
            <p:cNvSpPr txBox="1">
              <a:spLocks noChangeArrowheads="1"/>
            </p:cNvSpPr>
            <p:nvPr/>
          </p:nvSpPr>
          <p:spPr bwMode="auto">
            <a:xfrm>
              <a:off x="2426" y="188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(6,0)</a:t>
              </a:r>
            </a:p>
          </p:txBody>
        </p:sp>
      </p:grpSp>
      <p:sp>
        <p:nvSpPr>
          <p:cNvPr id="128032" name="Text Box 32"/>
          <p:cNvSpPr txBox="1">
            <a:spLocks noChangeArrowheads="1"/>
          </p:cNvSpPr>
          <p:nvPr/>
        </p:nvSpPr>
        <p:spPr bwMode="auto">
          <a:xfrm>
            <a:off x="755650" y="3500438"/>
            <a:ext cx="96361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(-,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∞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28033" name="Text Box 33"/>
          <p:cNvSpPr txBox="1">
            <a:spLocks noChangeArrowheads="1"/>
          </p:cNvSpPr>
          <p:nvPr/>
        </p:nvSpPr>
        <p:spPr bwMode="auto">
          <a:xfrm>
            <a:off x="4284663" y="1989138"/>
            <a:ext cx="10699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(b+,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6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28034" name="Text Box 34"/>
          <p:cNvSpPr txBox="1">
            <a:spLocks noChangeArrowheads="1"/>
          </p:cNvSpPr>
          <p:nvPr/>
        </p:nvSpPr>
        <p:spPr bwMode="auto">
          <a:xfrm>
            <a:off x="7019925" y="3357563"/>
            <a:ext cx="10445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(c+,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5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28035" name="Text Box 35"/>
          <p:cNvSpPr txBox="1">
            <a:spLocks noChangeArrowheads="1"/>
          </p:cNvSpPr>
          <p:nvPr/>
        </p:nvSpPr>
        <p:spPr bwMode="auto">
          <a:xfrm>
            <a:off x="4572000" y="3357563"/>
            <a:ext cx="10287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(s+,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9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28036" name="Text Box 36"/>
          <p:cNvSpPr txBox="1">
            <a:spLocks noChangeArrowheads="1"/>
          </p:cNvSpPr>
          <p:nvPr/>
        </p:nvSpPr>
        <p:spPr bwMode="auto">
          <a:xfrm>
            <a:off x="4572000" y="5084763"/>
            <a:ext cx="10287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(s+,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2910" y="5000636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FF00"/>
                </a:solidFill>
              </a:rPr>
              <a:t>Breadth-first</a:t>
            </a:r>
            <a:r>
              <a:rPr lang="zh-CN" altLang="en-US" dirty="0" smtClean="0">
                <a:solidFill>
                  <a:srgbClr val="00FF00"/>
                </a:solidFill>
              </a:rPr>
              <a:t>方法：</a:t>
            </a:r>
            <a:r>
              <a:rPr lang="en-US" altLang="zh-CN" dirty="0" err="1" smtClean="0">
                <a:solidFill>
                  <a:srgbClr val="00FF00"/>
                </a:solidFill>
              </a:rPr>
              <a:t>sa</a:t>
            </a:r>
            <a:r>
              <a:rPr lang="zh-CN" altLang="en-US" dirty="0" smtClean="0">
                <a:solidFill>
                  <a:srgbClr val="00FF00"/>
                </a:solidFill>
              </a:rPr>
              <a:t>可增流为</a:t>
            </a:r>
            <a:r>
              <a:rPr lang="en-US" altLang="zh-CN" dirty="0" smtClean="0">
                <a:solidFill>
                  <a:srgbClr val="00FF00"/>
                </a:solidFill>
              </a:rPr>
              <a:t>0</a:t>
            </a:r>
            <a:r>
              <a:rPr lang="zh-CN" altLang="en-US" dirty="0" smtClean="0">
                <a:solidFill>
                  <a:srgbClr val="00FF00"/>
                </a:solidFill>
              </a:rPr>
              <a:t>，视为不通</a:t>
            </a:r>
            <a:endParaRPr lang="zh-CN" altLang="en-US" dirty="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3" grpId="0"/>
      <p:bldP spid="128034" grpId="0"/>
      <p:bldP spid="128035" grpId="0"/>
      <p:bldP spid="12803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7173913"/>
            <a:ext cx="8229600" cy="1143000"/>
          </a:xfrm>
        </p:spPr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Edmonds-Karp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例解</a:t>
            </a:r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76250"/>
            <a:ext cx="8388350" cy="16557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 （</a:t>
            </a:r>
            <a:r>
              <a:rPr lang="en-US" altLang="zh-CN"/>
              <a:t>4</a:t>
            </a:r>
            <a:r>
              <a:rPr lang="zh-CN" altLang="en-US"/>
              <a:t>）选一条标号过的增流路径进行增流；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增流路径为</a:t>
            </a:r>
            <a:r>
              <a:rPr lang="zh-CN" altLang="en-US">
                <a:sym typeface="Wingdings" pitchFamily="2" charset="2"/>
              </a:rPr>
              <a:t>：</a:t>
            </a:r>
            <a:r>
              <a:rPr lang="en-US" altLang="zh-CN">
                <a:sym typeface="Wingdings" pitchFamily="2" charset="2"/>
              </a:rPr>
              <a:t>(s</a:t>
            </a:r>
            <a:r>
              <a:rPr lang="zh-CN" altLang="en-US">
                <a:sym typeface="Wingdings" pitchFamily="2" charset="2"/>
              </a:rPr>
              <a:t>，</a:t>
            </a:r>
            <a:r>
              <a:rPr lang="en-US" altLang="zh-CN">
                <a:sym typeface="Wingdings" pitchFamily="2" charset="2"/>
              </a:rPr>
              <a:t>c</a:t>
            </a:r>
            <a:r>
              <a:rPr lang="zh-CN" altLang="en-US">
                <a:sym typeface="Wingdings" pitchFamily="2" charset="2"/>
              </a:rPr>
              <a:t>，</a:t>
            </a:r>
            <a:r>
              <a:rPr lang="en-US" altLang="zh-CN">
                <a:sym typeface="Wingdings" pitchFamily="2" charset="2"/>
              </a:rPr>
              <a:t>t)</a:t>
            </a:r>
            <a:endParaRPr lang="zh-CN" altLang="en-US"/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179388" y="188913"/>
            <a:ext cx="1079500" cy="647700"/>
          </a:xfrm>
          <a:prstGeom prst="star8">
            <a:avLst>
              <a:gd name="adj" fmla="val 3825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解</a:t>
            </a:r>
          </a:p>
        </p:txBody>
      </p:sp>
      <p:grpSp>
        <p:nvGrpSpPr>
          <p:cNvPr id="129029" name="Group 5"/>
          <p:cNvGrpSpPr>
            <a:grpSpLocks/>
          </p:cNvGrpSpPr>
          <p:nvPr/>
        </p:nvGrpSpPr>
        <p:grpSpPr bwMode="auto">
          <a:xfrm>
            <a:off x="1692275" y="1773238"/>
            <a:ext cx="5248275" cy="3768725"/>
            <a:chOff x="793" y="1192"/>
            <a:chExt cx="3306" cy="2374"/>
          </a:xfrm>
        </p:grpSpPr>
        <p:sp>
          <p:nvSpPr>
            <p:cNvPr id="129030" name="Oval 6"/>
            <p:cNvSpPr>
              <a:spLocks noChangeArrowheads="1"/>
            </p:cNvSpPr>
            <p:nvPr/>
          </p:nvSpPr>
          <p:spPr bwMode="auto">
            <a:xfrm>
              <a:off x="2264" y="1510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1" name="Oval 7"/>
            <p:cNvSpPr>
              <a:spLocks noChangeArrowheads="1"/>
            </p:cNvSpPr>
            <p:nvPr/>
          </p:nvSpPr>
          <p:spPr bwMode="auto">
            <a:xfrm>
              <a:off x="1020" y="2341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2" name="Oval 8"/>
            <p:cNvSpPr>
              <a:spLocks noChangeArrowheads="1"/>
            </p:cNvSpPr>
            <p:nvPr/>
          </p:nvSpPr>
          <p:spPr bwMode="auto">
            <a:xfrm>
              <a:off x="2342" y="232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3" name="Oval 9"/>
            <p:cNvSpPr>
              <a:spLocks noChangeArrowheads="1"/>
            </p:cNvSpPr>
            <p:nvPr/>
          </p:nvSpPr>
          <p:spPr bwMode="auto">
            <a:xfrm>
              <a:off x="3833" y="229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4" name="Line 10"/>
            <p:cNvSpPr>
              <a:spLocks noChangeShapeType="1"/>
            </p:cNvSpPr>
            <p:nvPr/>
          </p:nvSpPr>
          <p:spPr bwMode="auto">
            <a:xfrm flipV="1">
              <a:off x="1111" y="1600"/>
              <a:ext cx="1153" cy="7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5" name="Line 11"/>
            <p:cNvSpPr>
              <a:spLocks noChangeShapeType="1"/>
            </p:cNvSpPr>
            <p:nvPr/>
          </p:nvSpPr>
          <p:spPr bwMode="auto">
            <a:xfrm>
              <a:off x="2336" y="1570"/>
              <a:ext cx="1497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6" name="Oval 12"/>
            <p:cNvSpPr>
              <a:spLocks noChangeArrowheads="1"/>
            </p:cNvSpPr>
            <p:nvPr/>
          </p:nvSpPr>
          <p:spPr bwMode="auto">
            <a:xfrm>
              <a:off x="2336" y="3203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7" name="Line 13"/>
            <p:cNvSpPr>
              <a:spLocks noChangeShapeType="1"/>
            </p:cNvSpPr>
            <p:nvPr/>
          </p:nvSpPr>
          <p:spPr bwMode="auto">
            <a:xfrm>
              <a:off x="1111" y="2387"/>
              <a:ext cx="1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8" name="Text Box 14"/>
            <p:cNvSpPr txBox="1">
              <a:spLocks noChangeArrowheads="1"/>
            </p:cNvSpPr>
            <p:nvPr/>
          </p:nvSpPr>
          <p:spPr bwMode="auto">
            <a:xfrm>
              <a:off x="793" y="2251"/>
              <a:ext cx="19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s</a:t>
              </a:r>
            </a:p>
          </p:txBody>
        </p:sp>
        <p:sp>
          <p:nvSpPr>
            <p:cNvPr id="129039" name="Text Box 15"/>
            <p:cNvSpPr txBox="1">
              <a:spLocks noChangeArrowheads="1"/>
            </p:cNvSpPr>
            <p:nvPr/>
          </p:nvSpPr>
          <p:spPr bwMode="auto">
            <a:xfrm>
              <a:off x="2206" y="1192"/>
              <a:ext cx="2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a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9040" name="Text Box 16"/>
            <p:cNvSpPr txBox="1">
              <a:spLocks noChangeArrowheads="1"/>
            </p:cNvSpPr>
            <p:nvPr/>
          </p:nvSpPr>
          <p:spPr bwMode="auto">
            <a:xfrm>
              <a:off x="2426" y="2205"/>
              <a:ext cx="22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b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9041" name="Text Box 17"/>
            <p:cNvSpPr txBox="1">
              <a:spLocks noChangeArrowheads="1"/>
            </p:cNvSpPr>
            <p:nvPr/>
          </p:nvSpPr>
          <p:spPr bwMode="auto">
            <a:xfrm>
              <a:off x="2356" y="3278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c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29042" name="Text Box 18"/>
            <p:cNvSpPr txBox="1">
              <a:spLocks noChangeArrowheads="1"/>
            </p:cNvSpPr>
            <p:nvPr/>
          </p:nvSpPr>
          <p:spPr bwMode="auto">
            <a:xfrm>
              <a:off x="3923" y="2205"/>
              <a:ext cx="17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t</a:t>
              </a:r>
            </a:p>
          </p:txBody>
        </p:sp>
        <p:sp>
          <p:nvSpPr>
            <p:cNvPr id="129043" name="Line 19"/>
            <p:cNvSpPr>
              <a:spLocks noChangeShapeType="1"/>
            </p:cNvSpPr>
            <p:nvPr/>
          </p:nvSpPr>
          <p:spPr bwMode="auto">
            <a:xfrm>
              <a:off x="1111" y="2432"/>
              <a:ext cx="122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4" name="Line 20"/>
            <p:cNvSpPr>
              <a:spLocks noChangeShapeType="1"/>
            </p:cNvSpPr>
            <p:nvPr/>
          </p:nvSpPr>
          <p:spPr bwMode="auto">
            <a:xfrm flipV="1">
              <a:off x="2426" y="2387"/>
              <a:ext cx="1407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5" name="Text Box 21"/>
            <p:cNvSpPr txBox="1">
              <a:spLocks noChangeArrowheads="1"/>
            </p:cNvSpPr>
            <p:nvPr/>
          </p:nvSpPr>
          <p:spPr bwMode="auto">
            <a:xfrm>
              <a:off x="1746" y="2431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(9,0)</a:t>
              </a:r>
            </a:p>
          </p:txBody>
        </p:sp>
        <p:sp>
          <p:nvSpPr>
            <p:cNvPr id="129046" name="Text Box 22"/>
            <p:cNvSpPr txBox="1">
              <a:spLocks noChangeArrowheads="1"/>
            </p:cNvSpPr>
            <p:nvPr/>
          </p:nvSpPr>
          <p:spPr bwMode="auto">
            <a:xfrm>
              <a:off x="3152" y="2884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(5,0)</a:t>
              </a:r>
            </a:p>
          </p:txBody>
        </p:sp>
        <p:sp>
          <p:nvSpPr>
            <p:cNvPr id="129047" name="Text Box 23"/>
            <p:cNvSpPr txBox="1">
              <a:spLocks noChangeArrowheads="1"/>
            </p:cNvSpPr>
            <p:nvPr/>
          </p:nvSpPr>
          <p:spPr bwMode="auto">
            <a:xfrm>
              <a:off x="1837" y="1933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(7,0)</a:t>
              </a:r>
            </a:p>
          </p:txBody>
        </p:sp>
        <p:sp>
          <p:nvSpPr>
            <p:cNvPr id="129048" name="Text Box 24"/>
            <p:cNvSpPr txBox="1">
              <a:spLocks noChangeArrowheads="1"/>
            </p:cNvSpPr>
            <p:nvPr/>
          </p:nvSpPr>
          <p:spPr bwMode="auto">
            <a:xfrm>
              <a:off x="1247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(2,2)</a:t>
              </a:r>
            </a:p>
          </p:txBody>
        </p:sp>
        <p:sp>
          <p:nvSpPr>
            <p:cNvPr id="129049" name="Text Box 25"/>
            <p:cNvSpPr txBox="1">
              <a:spLocks noChangeArrowheads="1"/>
            </p:cNvSpPr>
            <p:nvPr/>
          </p:nvSpPr>
          <p:spPr bwMode="auto">
            <a:xfrm>
              <a:off x="2426" y="265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(4,0)</a:t>
              </a:r>
            </a:p>
          </p:txBody>
        </p:sp>
        <p:sp>
          <p:nvSpPr>
            <p:cNvPr id="129050" name="Text Box 26"/>
            <p:cNvSpPr txBox="1">
              <a:spLocks noChangeArrowheads="1"/>
            </p:cNvSpPr>
            <p:nvPr/>
          </p:nvSpPr>
          <p:spPr bwMode="auto">
            <a:xfrm>
              <a:off x="1338" y="288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(3,0)</a:t>
              </a:r>
            </a:p>
          </p:txBody>
        </p:sp>
        <p:sp>
          <p:nvSpPr>
            <p:cNvPr id="129051" name="Line 27"/>
            <p:cNvSpPr>
              <a:spLocks noChangeShapeType="1"/>
            </p:cNvSpPr>
            <p:nvPr/>
          </p:nvSpPr>
          <p:spPr bwMode="auto">
            <a:xfrm>
              <a:off x="2381" y="2432"/>
              <a:ext cx="0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2" name="Line 28"/>
            <p:cNvSpPr>
              <a:spLocks noChangeShapeType="1"/>
            </p:cNvSpPr>
            <p:nvPr/>
          </p:nvSpPr>
          <p:spPr bwMode="auto">
            <a:xfrm>
              <a:off x="2290" y="1616"/>
              <a:ext cx="0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3" name="Line 29"/>
            <p:cNvSpPr>
              <a:spLocks noChangeShapeType="1"/>
            </p:cNvSpPr>
            <p:nvPr/>
          </p:nvSpPr>
          <p:spPr bwMode="auto">
            <a:xfrm flipH="1" flipV="1">
              <a:off x="2381" y="1616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4" name="Text Box 30"/>
            <p:cNvSpPr txBox="1">
              <a:spLocks noChangeArrowheads="1"/>
            </p:cNvSpPr>
            <p:nvPr/>
          </p:nvSpPr>
          <p:spPr bwMode="auto">
            <a:xfrm>
              <a:off x="3152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(8,2)</a:t>
              </a:r>
            </a:p>
          </p:txBody>
        </p:sp>
        <p:sp>
          <p:nvSpPr>
            <p:cNvPr id="129055" name="Text Box 31"/>
            <p:cNvSpPr txBox="1">
              <a:spLocks noChangeArrowheads="1"/>
            </p:cNvSpPr>
            <p:nvPr/>
          </p:nvSpPr>
          <p:spPr bwMode="auto">
            <a:xfrm>
              <a:off x="2426" y="188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(6,0)</a:t>
              </a:r>
            </a:p>
          </p:txBody>
        </p:sp>
      </p:grpSp>
      <p:sp>
        <p:nvSpPr>
          <p:cNvPr id="129056" name="Text Box 32"/>
          <p:cNvSpPr txBox="1">
            <a:spLocks noChangeArrowheads="1"/>
          </p:cNvSpPr>
          <p:nvPr/>
        </p:nvSpPr>
        <p:spPr bwMode="auto">
          <a:xfrm>
            <a:off x="755650" y="3500438"/>
            <a:ext cx="96361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(-,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∞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29057" name="Text Box 33"/>
          <p:cNvSpPr txBox="1">
            <a:spLocks noChangeArrowheads="1"/>
          </p:cNvSpPr>
          <p:nvPr/>
        </p:nvSpPr>
        <p:spPr bwMode="auto">
          <a:xfrm>
            <a:off x="4284663" y="1989138"/>
            <a:ext cx="10699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(b+,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6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29058" name="Text Box 34"/>
          <p:cNvSpPr txBox="1">
            <a:spLocks noChangeArrowheads="1"/>
          </p:cNvSpPr>
          <p:nvPr/>
        </p:nvSpPr>
        <p:spPr bwMode="auto">
          <a:xfrm>
            <a:off x="7019925" y="3357563"/>
            <a:ext cx="10445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(c+,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5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29059" name="Text Box 35"/>
          <p:cNvSpPr txBox="1">
            <a:spLocks noChangeArrowheads="1"/>
          </p:cNvSpPr>
          <p:nvPr/>
        </p:nvSpPr>
        <p:spPr bwMode="auto">
          <a:xfrm>
            <a:off x="4572000" y="3357563"/>
            <a:ext cx="10287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(s+,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9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29060" name="Text Box 36"/>
          <p:cNvSpPr txBox="1">
            <a:spLocks noChangeArrowheads="1"/>
          </p:cNvSpPr>
          <p:nvPr/>
        </p:nvSpPr>
        <p:spPr bwMode="auto">
          <a:xfrm>
            <a:off x="4572000" y="5084763"/>
            <a:ext cx="10287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(s+,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29061" name="Line 37"/>
          <p:cNvSpPr>
            <a:spLocks noChangeShapeType="1"/>
          </p:cNvSpPr>
          <p:nvPr/>
        </p:nvSpPr>
        <p:spPr bwMode="auto">
          <a:xfrm>
            <a:off x="2195513" y="3789363"/>
            <a:ext cx="1871662" cy="1223962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9062" name="Line 38"/>
          <p:cNvSpPr>
            <a:spLocks noChangeShapeType="1"/>
          </p:cNvSpPr>
          <p:nvPr/>
        </p:nvSpPr>
        <p:spPr bwMode="auto">
          <a:xfrm flipV="1">
            <a:off x="4284663" y="3644900"/>
            <a:ext cx="2232025" cy="1368425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9063" name="Text Box 39"/>
          <p:cNvSpPr txBox="1">
            <a:spLocks noChangeArrowheads="1"/>
          </p:cNvSpPr>
          <p:nvPr/>
        </p:nvSpPr>
        <p:spPr bwMode="auto">
          <a:xfrm>
            <a:off x="2987675" y="5734050"/>
            <a:ext cx="2846388" cy="57943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latin typeface="Garamond" pitchFamily="18" charset="0"/>
              </a:rPr>
              <a:t>δ=min(c</a:t>
            </a:r>
            <a:r>
              <a:rPr lang="en-US" altLang="zh-CN" sz="3200" baseline="-25000">
                <a:latin typeface="Garamond" pitchFamily="18" charset="0"/>
              </a:rPr>
              <a:t>ij</a:t>
            </a:r>
            <a:r>
              <a:rPr lang="en-US" altLang="zh-CN" sz="3200">
                <a:latin typeface="Garamond" pitchFamily="18" charset="0"/>
              </a:rPr>
              <a:t>-f</a:t>
            </a:r>
            <a:r>
              <a:rPr lang="en-US" altLang="zh-CN" sz="3200" baseline="-25000">
                <a:latin typeface="Garamond" pitchFamily="18" charset="0"/>
              </a:rPr>
              <a:t>ij</a:t>
            </a:r>
            <a:r>
              <a:rPr lang="en-US" altLang="zh-CN" sz="3200">
                <a:latin typeface="Garamond" pitchFamily="18" charset="0"/>
              </a:rPr>
              <a:t>)=3</a:t>
            </a:r>
            <a:endParaRPr lang="zh-CN" altLang="en-US" sz="3200">
              <a:latin typeface="Garamond" pitchFamily="18" charset="0"/>
            </a:endParaRPr>
          </a:p>
        </p:txBody>
      </p:sp>
      <p:grpSp>
        <p:nvGrpSpPr>
          <p:cNvPr id="129064" name="Group 40"/>
          <p:cNvGrpSpPr>
            <a:grpSpLocks/>
          </p:cNvGrpSpPr>
          <p:nvPr/>
        </p:nvGrpSpPr>
        <p:grpSpPr bwMode="auto">
          <a:xfrm>
            <a:off x="2555875" y="4437063"/>
            <a:ext cx="3455988" cy="438150"/>
            <a:chOff x="1610" y="2795"/>
            <a:chExt cx="2177" cy="276"/>
          </a:xfrm>
        </p:grpSpPr>
        <p:sp useBgFill="1">
          <p:nvSpPr>
            <p:cNvPr id="129065" name="Text Box 41"/>
            <p:cNvSpPr txBox="1">
              <a:spLocks noChangeArrowheads="1"/>
            </p:cNvSpPr>
            <p:nvPr/>
          </p:nvSpPr>
          <p:spPr bwMode="auto">
            <a:xfrm>
              <a:off x="1610" y="2840"/>
              <a:ext cx="391" cy="231"/>
            </a:xfrm>
            <a:prstGeom prst="rect">
              <a:avLst/>
            </a:prstGeom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(3,</a:t>
              </a:r>
              <a:r>
                <a:rPr lang="en-US" altLang="zh-CN" b="1">
                  <a:solidFill>
                    <a:srgbClr val="FF3300"/>
                  </a:solidFill>
                  <a:latin typeface="Garamond" pitchFamily="18" charset="0"/>
                </a:rPr>
                <a:t>3</a:t>
              </a:r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)</a:t>
              </a:r>
              <a:endParaRPr lang="zh-CN" altLang="en-US" b="1">
                <a:solidFill>
                  <a:schemeClr val="hlink"/>
                </a:solidFill>
                <a:latin typeface="Garamond" pitchFamily="18" charset="0"/>
              </a:endParaRPr>
            </a:p>
          </p:txBody>
        </p:sp>
        <p:sp useBgFill="1">
          <p:nvSpPr>
            <p:cNvPr id="129066" name="Text Box 42"/>
            <p:cNvSpPr txBox="1">
              <a:spLocks noChangeArrowheads="1"/>
            </p:cNvSpPr>
            <p:nvPr/>
          </p:nvSpPr>
          <p:spPr bwMode="auto">
            <a:xfrm>
              <a:off x="3396" y="2795"/>
              <a:ext cx="391" cy="231"/>
            </a:xfrm>
            <a:prstGeom prst="rect">
              <a:avLst/>
            </a:prstGeom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(5,</a:t>
              </a:r>
              <a:r>
                <a:rPr lang="en-US" altLang="zh-CN" b="1">
                  <a:solidFill>
                    <a:srgbClr val="FF3300"/>
                  </a:solidFill>
                  <a:latin typeface="Garamond" pitchFamily="18" charset="0"/>
                </a:rPr>
                <a:t>3</a:t>
              </a:r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)</a:t>
              </a:r>
              <a:endParaRPr lang="zh-CN" altLang="en-US" b="1">
                <a:solidFill>
                  <a:schemeClr val="hlink"/>
                </a:solidFill>
                <a:latin typeface="Garamond" pitchFamily="18" charset="0"/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61" grpId="0" animBg="1"/>
      <p:bldP spid="129062" grpId="0" animBg="1"/>
      <p:bldP spid="12906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7173913"/>
            <a:ext cx="8229600" cy="1143000"/>
          </a:xfrm>
        </p:spPr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Edmonds-Karp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例解</a:t>
            </a:r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76250"/>
            <a:ext cx="8388350" cy="1655763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）转（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）给源点</a:t>
            </a:r>
            <a:r>
              <a:rPr lang="en-US" altLang="zh-CN"/>
              <a:t>s</a:t>
            </a:r>
            <a:r>
              <a:rPr lang="zh-CN" altLang="en-US"/>
              <a:t>标号</a:t>
            </a:r>
            <a:r>
              <a:rPr lang="en-US" altLang="zh-CN"/>
              <a:t>(-,∞)</a:t>
            </a:r>
            <a:r>
              <a:rPr lang="zh-CN" altLang="en-US"/>
              <a:t>，其它顶点均未标号；</a:t>
            </a:r>
          </a:p>
        </p:txBody>
      </p:sp>
      <p:sp>
        <p:nvSpPr>
          <p:cNvPr id="130052" name="AutoShape 4"/>
          <p:cNvSpPr>
            <a:spLocks noChangeArrowheads="1"/>
          </p:cNvSpPr>
          <p:nvPr/>
        </p:nvSpPr>
        <p:spPr bwMode="auto">
          <a:xfrm>
            <a:off x="179388" y="188913"/>
            <a:ext cx="1079500" cy="647700"/>
          </a:xfrm>
          <a:prstGeom prst="star8">
            <a:avLst>
              <a:gd name="adj" fmla="val 3825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解</a:t>
            </a:r>
          </a:p>
        </p:txBody>
      </p:sp>
      <p:grpSp>
        <p:nvGrpSpPr>
          <p:cNvPr id="130053" name="Group 5"/>
          <p:cNvGrpSpPr>
            <a:grpSpLocks/>
          </p:cNvGrpSpPr>
          <p:nvPr/>
        </p:nvGrpSpPr>
        <p:grpSpPr bwMode="auto">
          <a:xfrm>
            <a:off x="1692275" y="1773238"/>
            <a:ext cx="5248275" cy="3768725"/>
            <a:chOff x="793" y="1192"/>
            <a:chExt cx="3306" cy="2374"/>
          </a:xfrm>
        </p:grpSpPr>
        <p:sp>
          <p:nvSpPr>
            <p:cNvPr id="130054" name="Oval 6"/>
            <p:cNvSpPr>
              <a:spLocks noChangeArrowheads="1"/>
            </p:cNvSpPr>
            <p:nvPr/>
          </p:nvSpPr>
          <p:spPr bwMode="auto">
            <a:xfrm>
              <a:off x="2264" y="1510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5" name="Oval 7"/>
            <p:cNvSpPr>
              <a:spLocks noChangeArrowheads="1"/>
            </p:cNvSpPr>
            <p:nvPr/>
          </p:nvSpPr>
          <p:spPr bwMode="auto">
            <a:xfrm>
              <a:off x="1020" y="2341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6" name="Oval 8"/>
            <p:cNvSpPr>
              <a:spLocks noChangeArrowheads="1"/>
            </p:cNvSpPr>
            <p:nvPr/>
          </p:nvSpPr>
          <p:spPr bwMode="auto">
            <a:xfrm>
              <a:off x="2342" y="232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3833" y="229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8" name="Line 10"/>
            <p:cNvSpPr>
              <a:spLocks noChangeShapeType="1"/>
            </p:cNvSpPr>
            <p:nvPr/>
          </p:nvSpPr>
          <p:spPr bwMode="auto">
            <a:xfrm flipV="1">
              <a:off x="1111" y="1600"/>
              <a:ext cx="1153" cy="7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59" name="Line 11"/>
            <p:cNvSpPr>
              <a:spLocks noChangeShapeType="1"/>
            </p:cNvSpPr>
            <p:nvPr/>
          </p:nvSpPr>
          <p:spPr bwMode="auto">
            <a:xfrm>
              <a:off x="2336" y="1570"/>
              <a:ext cx="1497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2336" y="3203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1" name="Line 13"/>
            <p:cNvSpPr>
              <a:spLocks noChangeShapeType="1"/>
            </p:cNvSpPr>
            <p:nvPr/>
          </p:nvSpPr>
          <p:spPr bwMode="auto">
            <a:xfrm>
              <a:off x="1111" y="2387"/>
              <a:ext cx="1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62" name="Text Box 14"/>
            <p:cNvSpPr txBox="1">
              <a:spLocks noChangeArrowheads="1"/>
            </p:cNvSpPr>
            <p:nvPr/>
          </p:nvSpPr>
          <p:spPr bwMode="auto">
            <a:xfrm>
              <a:off x="793" y="2251"/>
              <a:ext cx="19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s</a:t>
              </a:r>
            </a:p>
          </p:txBody>
        </p:sp>
        <p:sp>
          <p:nvSpPr>
            <p:cNvPr id="130063" name="Text Box 15"/>
            <p:cNvSpPr txBox="1">
              <a:spLocks noChangeArrowheads="1"/>
            </p:cNvSpPr>
            <p:nvPr/>
          </p:nvSpPr>
          <p:spPr bwMode="auto">
            <a:xfrm>
              <a:off x="2206" y="1192"/>
              <a:ext cx="2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a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0064" name="Text Box 16"/>
            <p:cNvSpPr txBox="1">
              <a:spLocks noChangeArrowheads="1"/>
            </p:cNvSpPr>
            <p:nvPr/>
          </p:nvSpPr>
          <p:spPr bwMode="auto">
            <a:xfrm>
              <a:off x="2426" y="2205"/>
              <a:ext cx="22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b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0065" name="Text Box 17"/>
            <p:cNvSpPr txBox="1">
              <a:spLocks noChangeArrowheads="1"/>
            </p:cNvSpPr>
            <p:nvPr/>
          </p:nvSpPr>
          <p:spPr bwMode="auto">
            <a:xfrm>
              <a:off x="2356" y="3278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c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0066" name="Text Box 18"/>
            <p:cNvSpPr txBox="1">
              <a:spLocks noChangeArrowheads="1"/>
            </p:cNvSpPr>
            <p:nvPr/>
          </p:nvSpPr>
          <p:spPr bwMode="auto">
            <a:xfrm>
              <a:off x="3923" y="2205"/>
              <a:ext cx="17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t</a:t>
              </a:r>
            </a:p>
          </p:txBody>
        </p:sp>
        <p:sp>
          <p:nvSpPr>
            <p:cNvPr id="130067" name="Line 19"/>
            <p:cNvSpPr>
              <a:spLocks noChangeShapeType="1"/>
            </p:cNvSpPr>
            <p:nvPr/>
          </p:nvSpPr>
          <p:spPr bwMode="auto">
            <a:xfrm>
              <a:off x="1111" y="2432"/>
              <a:ext cx="122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68" name="Line 20"/>
            <p:cNvSpPr>
              <a:spLocks noChangeShapeType="1"/>
            </p:cNvSpPr>
            <p:nvPr/>
          </p:nvSpPr>
          <p:spPr bwMode="auto">
            <a:xfrm flipV="1">
              <a:off x="2426" y="2387"/>
              <a:ext cx="1407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69" name="Text Box 21"/>
            <p:cNvSpPr txBox="1">
              <a:spLocks noChangeArrowheads="1"/>
            </p:cNvSpPr>
            <p:nvPr/>
          </p:nvSpPr>
          <p:spPr bwMode="auto">
            <a:xfrm>
              <a:off x="1746" y="2431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(9,0)</a:t>
              </a:r>
            </a:p>
          </p:txBody>
        </p:sp>
        <p:sp>
          <p:nvSpPr>
            <p:cNvPr id="130070" name="Text Box 22"/>
            <p:cNvSpPr txBox="1">
              <a:spLocks noChangeArrowheads="1"/>
            </p:cNvSpPr>
            <p:nvPr/>
          </p:nvSpPr>
          <p:spPr bwMode="auto">
            <a:xfrm>
              <a:off x="3152" y="2884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(5,3)</a:t>
              </a:r>
            </a:p>
          </p:txBody>
        </p:sp>
        <p:sp>
          <p:nvSpPr>
            <p:cNvPr id="130071" name="Text Box 23"/>
            <p:cNvSpPr txBox="1">
              <a:spLocks noChangeArrowheads="1"/>
            </p:cNvSpPr>
            <p:nvPr/>
          </p:nvSpPr>
          <p:spPr bwMode="auto">
            <a:xfrm>
              <a:off x="1837" y="1933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(7,0)</a:t>
              </a:r>
            </a:p>
          </p:txBody>
        </p:sp>
        <p:sp>
          <p:nvSpPr>
            <p:cNvPr id="130072" name="Text Box 24"/>
            <p:cNvSpPr txBox="1">
              <a:spLocks noChangeArrowheads="1"/>
            </p:cNvSpPr>
            <p:nvPr/>
          </p:nvSpPr>
          <p:spPr bwMode="auto">
            <a:xfrm>
              <a:off x="1247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(2,2)</a:t>
              </a:r>
            </a:p>
          </p:txBody>
        </p:sp>
        <p:sp>
          <p:nvSpPr>
            <p:cNvPr id="130073" name="Text Box 25"/>
            <p:cNvSpPr txBox="1">
              <a:spLocks noChangeArrowheads="1"/>
            </p:cNvSpPr>
            <p:nvPr/>
          </p:nvSpPr>
          <p:spPr bwMode="auto">
            <a:xfrm>
              <a:off x="2426" y="265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(4,0)</a:t>
              </a:r>
            </a:p>
          </p:txBody>
        </p:sp>
        <p:sp>
          <p:nvSpPr>
            <p:cNvPr id="130074" name="Text Box 26"/>
            <p:cNvSpPr txBox="1">
              <a:spLocks noChangeArrowheads="1"/>
            </p:cNvSpPr>
            <p:nvPr/>
          </p:nvSpPr>
          <p:spPr bwMode="auto">
            <a:xfrm>
              <a:off x="1338" y="288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(3,3)</a:t>
              </a:r>
            </a:p>
          </p:txBody>
        </p:sp>
        <p:sp>
          <p:nvSpPr>
            <p:cNvPr id="130075" name="Line 27"/>
            <p:cNvSpPr>
              <a:spLocks noChangeShapeType="1"/>
            </p:cNvSpPr>
            <p:nvPr/>
          </p:nvSpPr>
          <p:spPr bwMode="auto">
            <a:xfrm>
              <a:off x="2381" y="2432"/>
              <a:ext cx="0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76" name="Line 28"/>
            <p:cNvSpPr>
              <a:spLocks noChangeShapeType="1"/>
            </p:cNvSpPr>
            <p:nvPr/>
          </p:nvSpPr>
          <p:spPr bwMode="auto">
            <a:xfrm>
              <a:off x="2290" y="1616"/>
              <a:ext cx="0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77" name="Line 29"/>
            <p:cNvSpPr>
              <a:spLocks noChangeShapeType="1"/>
            </p:cNvSpPr>
            <p:nvPr/>
          </p:nvSpPr>
          <p:spPr bwMode="auto">
            <a:xfrm flipH="1" flipV="1">
              <a:off x="2381" y="1616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78" name="Text Box 30"/>
            <p:cNvSpPr txBox="1">
              <a:spLocks noChangeArrowheads="1"/>
            </p:cNvSpPr>
            <p:nvPr/>
          </p:nvSpPr>
          <p:spPr bwMode="auto">
            <a:xfrm>
              <a:off x="3152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(8,2)</a:t>
              </a:r>
            </a:p>
          </p:txBody>
        </p:sp>
        <p:sp>
          <p:nvSpPr>
            <p:cNvPr id="130079" name="Text Box 31"/>
            <p:cNvSpPr txBox="1">
              <a:spLocks noChangeArrowheads="1"/>
            </p:cNvSpPr>
            <p:nvPr/>
          </p:nvSpPr>
          <p:spPr bwMode="auto">
            <a:xfrm>
              <a:off x="2426" y="188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(6,0)</a:t>
              </a:r>
            </a:p>
          </p:txBody>
        </p:sp>
      </p:grpSp>
      <p:sp>
        <p:nvSpPr>
          <p:cNvPr id="130080" name="Text Box 32"/>
          <p:cNvSpPr txBox="1">
            <a:spLocks noChangeArrowheads="1"/>
          </p:cNvSpPr>
          <p:nvPr/>
        </p:nvSpPr>
        <p:spPr bwMode="auto">
          <a:xfrm>
            <a:off x="755650" y="3500438"/>
            <a:ext cx="96361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(-,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∞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8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7173913"/>
            <a:ext cx="8229600" cy="1143000"/>
          </a:xfrm>
        </p:spPr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Edmonds-Karp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例解</a:t>
            </a:r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76250"/>
            <a:ext cx="8388350" cy="1655763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 （</a:t>
            </a:r>
            <a:r>
              <a:rPr lang="en-US" altLang="zh-CN"/>
              <a:t>3</a:t>
            </a:r>
            <a:r>
              <a:rPr lang="zh-CN" altLang="en-US"/>
              <a:t>）按层次依次对可以标号的顶点进行标号，若当前标号的顶点为</a:t>
            </a:r>
            <a:r>
              <a:rPr lang="en-US" altLang="zh-CN"/>
              <a:t>t</a:t>
            </a:r>
            <a:r>
              <a:rPr lang="zh-CN" altLang="en-US"/>
              <a:t>，转（</a:t>
            </a:r>
            <a:r>
              <a:rPr lang="en-US" altLang="zh-CN"/>
              <a:t>4</a:t>
            </a:r>
            <a:r>
              <a:rPr lang="zh-CN" altLang="en-US"/>
              <a:t>），否则转入（</a:t>
            </a:r>
            <a:r>
              <a:rPr lang="en-US" altLang="zh-CN"/>
              <a:t>6</a:t>
            </a:r>
            <a:r>
              <a:rPr lang="zh-CN" altLang="en-US"/>
              <a:t>）；</a:t>
            </a:r>
          </a:p>
        </p:txBody>
      </p:sp>
      <p:sp>
        <p:nvSpPr>
          <p:cNvPr id="131076" name="AutoShape 4"/>
          <p:cNvSpPr>
            <a:spLocks noChangeArrowheads="1"/>
          </p:cNvSpPr>
          <p:nvPr/>
        </p:nvSpPr>
        <p:spPr bwMode="auto">
          <a:xfrm>
            <a:off x="179388" y="188913"/>
            <a:ext cx="1079500" cy="647700"/>
          </a:xfrm>
          <a:prstGeom prst="star8">
            <a:avLst>
              <a:gd name="adj" fmla="val 3825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解</a:t>
            </a:r>
          </a:p>
        </p:txBody>
      </p:sp>
      <p:grpSp>
        <p:nvGrpSpPr>
          <p:cNvPr id="131077" name="Group 5"/>
          <p:cNvGrpSpPr>
            <a:grpSpLocks/>
          </p:cNvGrpSpPr>
          <p:nvPr/>
        </p:nvGrpSpPr>
        <p:grpSpPr bwMode="auto">
          <a:xfrm>
            <a:off x="1692275" y="1773238"/>
            <a:ext cx="5248275" cy="3768725"/>
            <a:chOff x="793" y="1192"/>
            <a:chExt cx="3306" cy="2374"/>
          </a:xfrm>
        </p:grpSpPr>
        <p:sp>
          <p:nvSpPr>
            <p:cNvPr id="131078" name="Oval 6"/>
            <p:cNvSpPr>
              <a:spLocks noChangeArrowheads="1"/>
            </p:cNvSpPr>
            <p:nvPr/>
          </p:nvSpPr>
          <p:spPr bwMode="auto">
            <a:xfrm>
              <a:off x="2264" y="1510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079" name="Oval 7"/>
            <p:cNvSpPr>
              <a:spLocks noChangeArrowheads="1"/>
            </p:cNvSpPr>
            <p:nvPr/>
          </p:nvSpPr>
          <p:spPr bwMode="auto">
            <a:xfrm>
              <a:off x="1020" y="2341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080" name="Oval 8"/>
            <p:cNvSpPr>
              <a:spLocks noChangeArrowheads="1"/>
            </p:cNvSpPr>
            <p:nvPr/>
          </p:nvSpPr>
          <p:spPr bwMode="auto">
            <a:xfrm>
              <a:off x="2342" y="232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081" name="Oval 9"/>
            <p:cNvSpPr>
              <a:spLocks noChangeArrowheads="1"/>
            </p:cNvSpPr>
            <p:nvPr/>
          </p:nvSpPr>
          <p:spPr bwMode="auto">
            <a:xfrm>
              <a:off x="3833" y="229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082" name="Line 10"/>
            <p:cNvSpPr>
              <a:spLocks noChangeShapeType="1"/>
            </p:cNvSpPr>
            <p:nvPr/>
          </p:nvSpPr>
          <p:spPr bwMode="auto">
            <a:xfrm flipV="1">
              <a:off x="1111" y="1600"/>
              <a:ext cx="1153" cy="7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3" name="Line 11"/>
            <p:cNvSpPr>
              <a:spLocks noChangeShapeType="1"/>
            </p:cNvSpPr>
            <p:nvPr/>
          </p:nvSpPr>
          <p:spPr bwMode="auto">
            <a:xfrm>
              <a:off x="2336" y="1570"/>
              <a:ext cx="1497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4" name="Oval 12"/>
            <p:cNvSpPr>
              <a:spLocks noChangeArrowheads="1"/>
            </p:cNvSpPr>
            <p:nvPr/>
          </p:nvSpPr>
          <p:spPr bwMode="auto">
            <a:xfrm>
              <a:off x="2336" y="3203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085" name="Line 13"/>
            <p:cNvSpPr>
              <a:spLocks noChangeShapeType="1"/>
            </p:cNvSpPr>
            <p:nvPr/>
          </p:nvSpPr>
          <p:spPr bwMode="auto">
            <a:xfrm>
              <a:off x="1111" y="2387"/>
              <a:ext cx="1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6" name="Text Box 14"/>
            <p:cNvSpPr txBox="1">
              <a:spLocks noChangeArrowheads="1"/>
            </p:cNvSpPr>
            <p:nvPr/>
          </p:nvSpPr>
          <p:spPr bwMode="auto">
            <a:xfrm>
              <a:off x="793" y="2251"/>
              <a:ext cx="19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s</a:t>
              </a:r>
            </a:p>
          </p:txBody>
        </p:sp>
        <p:sp>
          <p:nvSpPr>
            <p:cNvPr id="131087" name="Text Box 15"/>
            <p:cNvSpPr txBox="1">
              <a:spLocks noChangeArrowheads="1"/>
            </p:cNvSpPr>
            <p:nvPr/>
          </p:nvSpPr>
          <p:spPr bwMode="auto">
            <a:xfrm>
              <a:off x="2206" y="1192"/>
              <a:ext cx="2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a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1088" name="Text Box 16"/>
            <p:cNvSpPr txBox="1">
              <a:spLocks noChangeArrowheads="1"/>
            </p:cNvSpPr>
            <p:nvPr/>
          </p:nvSpPr>
          <p:spPr bwMode="auto">
            <a:xfrm>
              <a:off x="2426" y="2205"/>
              <a:ext cx="22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b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1089" name="Text Box 17"/>
            <p:cNvSpPr txBox="1">
              <a:spLocks noChangeArrowheads="1"/>
            </p:cNvSpPr>
            <p:nvPr/>
          </p:nvSpPr>
          <p:spPr bwMode="auto">
            <a:xfrm>
              <a:off x="2356" y="3278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c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1090" name="Text Box 18"/>
            <p:cNvSpPr txBox="1">
              <a:spLocks noChangeArrowheads="1"/>
            </p:cNvSpPr>
            <p:nvPr/>
          </p:nvSpPr>
          <p:spPr bwMode="auto">
            <a:xfrm>
              <a:off x="3923" y="2205"/>
              <a:ext cx="17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t</a:t>
              </a:r>
            </a:p>
          </p:txBody>
        </p:sp>
        <p:sp>
          <p:nvSpPr>
            <p:cNvPr id="131091" name="Line 19"/>
            <p:cNvSpPr>
              <a:spLocks noChangeShapeType="1"/>
            </p:cNvSpPr>
            <p:nvPr/>
          </p:nvSpPr>
          <p:spPr bwMode="auto">
            <a:xfrm>
              <a:off x="1111" y="2432"/>
              <a:ext cx="122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2" name="Line 20"/>
            <p:cNvSpPr>
              <a:spLocks noChangeShapeType="1"/>
            </p:cNvSpPr>
            <p:nvPr/>
          </p:nvSpPr>
          <p:spPr bwMode="auto">
            <a:xfrm flipV="1">
              <a:off x="2426" y="2387"/>
              <a:ext cx="1407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3" name="Text Box 21"/>
            <p:cNvSpPr txBox="1">
              <a:spLocks noChangeArrowheads="1"/>
            </p:cNvSpPr>
            <p:nvPr/>
          </p:nvSpPr>
          <p:spPr bwMode="auto">
            <a:xfrm>
              <a:off x="1746" y="2431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(9,0)</a:t>
              </a:r>
            </a:p>
          </p:txBody>
        </p:sp>
        <p:sp>
          <p:nvSpPr>
            <p:cNvPr id="131094" name="Text Box 22"/>
            <p:cNvSpPr txBox="1">
              <a:spLocks noChangeArrowheads="1"/>
            </p:cNvSpPr>
            <p:nvPr/>
          </p:nvSpPr>
          <p:spPr bwMode="auto">
            <a:xfrm>
              <a:off x="3152" y="2884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(5,3)</a:t>
              </a:r>
            </a:p>
          </p:txBody>
        </p:sp>
        <p:sp>
          <p:nvSpPr>
            <p:cNvPr id="131095" name="Text Box 23"/>
            <p:cNvSpPr txBox="1">
              <a:spLocks noChangeArrowheads="1"/>
            </p:cNvSpPr>
            <p:nvPr/>
          </p:nvSpPr>
          <p:spPr bwMode="auto">
            <a:xfrm>
              <a:off x="1837" y="1933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(7,0)</a:t>
              </a:r>
            </a:p>
          </p:txBody>
        </p:sp>
        <p:sp>
          <p:nvSpPr>
            <p:cNvPr id="131096" name="Text Box 24"/>
            <p:cNvSpPr txBox="1">
              <a:spLocks noChangeArrowheads="1"/>
            </p:cNvSpPr>
            <p:nvPr/>
          </p:nvSpPr>
          <p:spPr bwMode="auto">
            <a:xfrm>
              <a:off x="1247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(2,2)</a:t>
              </a:r>
            </a:p>
          </p:txBody>
        </p:sp>
        <p:sp>
          <p:nvSpPr>
            <p:cNvPr id="131097" name="Text Box 25"/>
            <p:cNvSpPr txBox="1">
              <a:spLocks noChangeArrowheads="1"/>
            </p:cNvSpPr>
            <p:nvPr/>
          </p:nvSpPr>
          <p:spPr bwMode="auto">
            <a:xfrm>
              <a:off x="2426" y="265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(4,0)</a:t>
              </a:r>
            </a:p>
          </p:txBody>
        </p:sp>
        <p:sp>
          <p:nvSpPr>
            <p:cNvPr id="131098" name="Text Box 26"/>
            <p:cNvSpPr txBox="1">
              <a:spLocks noChangeArrowheads="1"/>
            </p:cNvSpPr>
            <p:nvPr/>
          </p:nvSpPr>
          <p:spPr bwMode="auto">
            <a:xfrm>
              <a:off x="1338" y="288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(3,3)</a:t>
              </a:r>
            </a:p>
          </p:txBody>
        </p:sp>
        <p:sp>
          <p:nvSpPr>
            <p:cNvPr id="131099" name="Line 27"/>
            <p:cNvSpPr>
              <a:spLocks noChangeShapeType="1"/>
            </p:cNvSpPr>
            <p:nvPr/>
          </p:nvSpPr>
          <p:spPr bwMode="auto">
            <a:xfrm>
              <a:off x="2381" y="2432"/>
              <a:ext cx="0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0" name="Line 28"/>
            <p:cNvSpPr>
              <a:spLocks noChangeShapeType="1"/>
            </p:cNvSpPr>
            <p:nvPr/>
          </p:nvSpPr>
          <p:spPr bwMode="auto">
            <a:xfrm>
              <a:off x="2290" y="1616"/>
              <a:ext cx="0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1" name="Line 29"/>
            <p:cNvSpPr>
              <a:spLocks noChangeShapeType="1"/>
            </p:cNvSpPr>
            <p:nvPr/>
          </p:nvSpPr>
          <p:spPr bwMode="auto">
            <a:xfrm flipH="1" flipV="1">
              <a:off x="2381" y="1616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2" name="Text Box 30"/>
            <p:cNvSpPr txBox="1">
              <a:spLocks noChangeArrowheads="1"/>
            </p:cNvSpPr>
            <p:nvPr/>
          </p:nvSpPr>
          <p:spPr bwMode="auto">
            <a:xfrm>
              <a:off x="3152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(8,2)</a:t>
              </a:r>
            </a:p>
          </p:txBody>
        </p:sp>
        <p:sp>
          <p:nvSpPr>
            <p:cNvPr id="131103" name="Text Box 31"/>
            <p:cNvSpPr txBox="1">
              <a:spLocks noChangeArrowheads="1"/>
            </p:cNvSpPr>
            <p:nvPr/>
          </p:nvSpPr>
          <p:spPr bwMode="auto">
            <a:xfrm>
              <a:off x="2426" y="188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(6,0)</a:t>
              </a:r>
            </a:p>
          </p:txBody>
        </p:sp>
      </p:grpSp>
      <p:sp>
        <p:nvSpPr>
          <p:cNvPr id="131104" name="Text Box 32"/>
          <p:cNvSpPr txBox="1">
            <a:spLocks noChangeArrowheads="1"/>
          </p:cNvSpPr>
          <p:nvPr/>
        </p:nvSpPr>
        <p:spPr bwMode="auto">
          <a:xfrm>
            <a:off x="755650" y="3500438"/>
            <a:ext cx="96361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(-,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∞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31105" name="Text Box 33"/>
          <p:cNvSpPr txBox="1">
            <a:spLocks noChangeArrowheads="1"/>
          </p:cNvSpPr>
          <p:nvPr/>
        </p:nvSpPr>
        <p:spPr bwMode="auto">
          <a:xfrm>
            <a:off x="4284663" y="1989138"/>
            <a:ext cx="10699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(b+,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6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31106" name="Text Box 34"/>
          <p:cNvSpPr txBox="1">
            <a:spLocks noChangeArrowheads="1"/>
          </p:cNvSpPr>
          <p:nvPr/>
        </p:nvSpPr>
        <p:spPr bwMode="auto">
          <a:xfrm>
            <a:off x="7019925" y="3357563"/>
            <a:ext cx="10477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(a+,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6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31107" name="Text Box 35"/>
          <p:cNvSpPr txBox="1">
            <a:spLocks noChangeArrowheads="1"/>
          </p:cNvSpPr>
          <p:nvPr/>
        </p:nvSpPr>
        <p:spPr bwMode="auto">
          <a:xfrm>
            <a:off x="4572000" y="3357563"/>
            <a:ext cx="10287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(s+,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9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31108" name="Text Box 36"/>
          <p:cNvSpPr txBox="1">
            <a:spLocks noChangeArrowheads="1"/>
          </p:cNvSpPr>
          <p:nvPr/>
        </p:nvSpPr>
        <p:spPr bwMode="auto">
          <a:xfrm>
            <a:off x="4500563" y="5084763"/>
            <a:ext cx="10699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(b+,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4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05" grpId="0"/>
      <p:bldP spid="131106" grpId="0"/>
      <p:bldP spid="131107" grpId="0"/>
      <p:bldP spid="13110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Capacity and Flow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196975"/>
            <a:ext cx="729138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1263" y="1301750"/>
            <a:ext cx="1009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2420938"/>
            <a:ext cx="12954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92275" y="2941638"/>
            <a:ext cx="42703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84888" y="3011488"/>
            <a:ext cx="22193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92275" y="3843338"/>
            <a:ext cx="60198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19250" y="4972050"/>
            <a:ext cx="65817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11588" y="2217738"/>
            <a:ext cx="18367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24525" y="2216150"/>
            <a:ext cx="169703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1" name="TextBox 11"/>
          <p:cNvSpPr txBox="1">
            <a:spLocks noChangeArrowheads="1"/>
          </p:cNvSpPr>
          <p:nvPr/>
        </p:nvSpPr>
        <p:spPr bwMode="auto">
          <a:xfrm>
            <a:off x="1857375" y="4286250"/>
            <a:ext cx="1785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实际流量</a:t>
            </a:r>
          </a:p>
        </p:txBody>
      </p:sp>
      <p:sp>
        <p:nvSpPr>
          <p:cNvPr id="20492" name="TextBox 12"/>
          <p:cNvSpPr txBox="1">
            <a:spLocks noChangeArrowheads="1"/>
          </p:cNvSpPr>
          <p:nvPr/>
        </p:nvSpPr>
        <p:spPr bwMode="auto">
          <a:xfrm>
            <a:off x="1357313" y="5500688"/>
            <a:ext cx="17859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每个点的实际流出流入相抵消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7173913"/>
            <a:ext cx="8229600" cy="1143000"/>
          </a:xfrm>
        </p:spPr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Edmonds-Karp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例解</a:t>
            </a:r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76250"/>
            <a:ext cx="8388350" cy="1655763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 （</a:t>
            </a:r>
            <a:r>
              <a:rPr lang="en-US" altLang="zh-CN"/>
              <a:t>4</a:t>
            </a:r>
            <a:r>
              <a:rPr lang="zh-CN" altLang="en-US"/>
              <a:t>）选一条标号过的增流路径进行增流；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增流路径为</a:t>
            </a:r>
            <a:r>
              <a:rPr lang="zh-CN" altLang="en-US">
                <a:sym typeface="Wingdings" pitchFamily="2" charset="2"/>
              </a:rPr>
              <a:t>：</a:t>
            </a:r>
            <a:r>
              <a:rPr lang="en-US" altLang="zh-CN">
                <a:sym typeface="Wingdings" pitchFamily="2" charset="2"/>
              </a:rPr>
              <a:t>(s</a:t>
            </a:r>
            <a:r>
              <a:rPr lang="zh-CN" altLang="en-US">
                <a:sym typeface="Wingdings" pitchFamily="2" charset="2"/>
              </a:rPr>
              <a:t>，</a:t>
            </a:r>
            <a:r>
              <a:rPr lang="en-US" altLang="zh-CN">
                <a:sym typeface="Wingdings" pitchFamily="2" charset="2"/>
              </a:rPr>
              <a:t>a</a:t>
            </a:r>
            <a:r>
              <a:rPr lang="zh-CN" altLang="en-US">
                <a:sym typeface="Wingdings" pitchFamily="2" charset="2"/>
              </a:rPr>
              <a:t>，</a:t>
            </a:r>
            <a:r>
              <a:rPr lang="en-US" altLang="zh-CN">
                <a:sym typeface="Wingdings" pitchFamily="2" charset="2"/>
              </a:rPr>
              <a:t>t)</a:t>
            </a:r>
            <a:endParaRPr lang="zh-CN" altLang="en-US"/>
          </a:p>
        </p:txBody>
      </p:sp>
      <p:sp>
        <p:nvSpPr>
          <p:cNvPr id="132100" name="AutoShape 4"/>
          <p:cNvSpPr>
            <a:spLocks noChangeArrowheads="1"/>
          </p:cNvSpPr>
          <p:nvPr/>
        </p:nvSpPr>
        <p:spPr bwMode="auto">
          <a:xfrm>
            <a:off x="179388" y="188913"/>
            <a:ext cx="1079500" cy="647700"/>
          </a:xfrm>
          <a:prstGeom prst="star8">
            <a:avLst>
              <a:gd name="adj" fmla="val 3825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解</a:t>
            </a:r>
          </a:p>
        </p:txBody>
      </p:sp>
      <p:grpSp>
        <p:nvGrpSpPr>
          <p:cNvPr id="132101" name="Group 5"/>
          <p:cNvGrpSpPr>
            <a:grpSpLocks/>
          </p:cNvGrpSpPr>
          <p:nvPr/>
        </p:nvGrpSpPr>
        <p:grpSpPr bwMode="auto">
          <a:xfrm>
            <a:off x="1692275" y="1773238"/>
            <a:ext cx="5248275" cy="3768725"/>
            <a:chOff x="793" y="1192"/>
            <a:chExt cx="3306" cy="2374"/>
          </a:xfrm>
        </p:grpSpPr>
        <p:sp>
          <p:nvSpPr>
            <p:cNvPr id="132102" name="Oval 6"/>
            <p:cNvSpPr>
              <a:spLocks noChangeArrowheads="1"/>
            </p:cNvSpPr>
            <p:nvPr/>
          </p:nvSpPr>
          <p:spPr bwMode="auto">
            <a:xfrm>
              <a:off x="2264" y="1510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3" name="Oval 7"/>
            <p:cNvSpPr>
              <a:spLocks noChangeArrowheads="1"/>
            </p:cNvSpPr>
            <p:nvPr/>
          </p:nvSpPr>
          <p:spPr bwMode="auto">
            <a:xfrm>
              <a:off x="1020" y="2341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4" name="Oval 8"/>
            <p:cNvSpPr>
              <a:spLocks noChangeArrowheads="1"/>
            </p:cNvSpPr>
            <p:nvPr/>
          </p:nvSpPr>
          <p:spPr bwMode="auto">
            <a:xfrm>
              <a:off x="2342" y="232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5" name="Oval 9"/>
            <p:cNvSpPr>
              <a:spLocks noChangeArrowheads="1"/>
            </p:cNvSpPr>
            <p:nvPr/>
          </p:nvSpPr>
          <p:spPr bwMode="auto">
            <a:xfrm>
              <a:off x="3833" y="229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auto">
            <a:xfrm flipV="1">
              <a:off x="1111" y="1600"/>
              <a:ext cx="1153" cy="7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2336" y="1570"/>
              <a:ext cx="1497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08" name="Oval 12"/>
            <p:cNvSpPr>
              <a:spLocks noChangeArrowheads="1"/>
            </p:cNvSpPr>
            <p:nvPr/>
          </p:nvSpPr>
          <p:spPr bwMode="auto">
            <a:xfrm>
              <a:off x="2336" y="3203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>
              <a:off x="1111" y="2387"/>
              <a:ext cx="1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10" name="Text Box 14"/>
            <p:cNvSpPr txBox="1">
              <a:spLocks noChangeArrowheads="1"/>
            </p:cNvSpPr>
            <p:nvPr/>
          </p:nvSpPr>
          <p:spPr bwMode="auto">
            <a:xfrm>
              <a:off x="793" y="2251"/>
              <a:ext cx="19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s</a:t>
              </a:r>
            </a:p>
          </p:txBody>
        </p:sp>
        <p:sp>
          <p:nvSpPr>
            <p:cNvPr id="132111" name="Text Box 15"/>
            <p:cNvSpPr txBox="1">
              <a:spLocks noChangeArrowheads="1"/>
            </p:cNvSpPr>
            <p:nvPr/>
          </p:nvSpPr>
          <p:spPr bwMode="auto">
            <a:xfrm>
              <a:off x="2206" y="1192"/>
              <a:ext cx="2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a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2112" name="Text Box 16"/>
            <p:cNvSpPr txBox="1">
              <a:spLocks noChangeArrowheads="1"/>
            </p:cNvSpPr>
            <p:nvPr/>
          </p:nvSpPr>
          <p:spPr bwMode="auto">
            <a:xfrm>
              <a:off x="2426" y="2205"/>
              <a:ext cx="22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b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2113" name="Text Box 17"/>
            <p:cNvSpPr txBox="1">
              <a:spLocks noChangeArrowheads="1"/>
            </p:cNvSpPr>
            <p:nvPr/>
          </p:nvSpPr>
          <p:spPr bwMode="auto">
            <a:xfrm>
              <a:off x="2356" y="3278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c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2114" name="Text Box 18"/>
            <p:cNvSpPr txBox="1">
              <a:spLocks noChangeArrowheads="1"/>
            </p:cNvSpPr>
            <p:nvPr/>
          </p:nvSpPr>
          <p:spPr bwMode="auto">
            <a:xfrm>
              <a:off x="3923" y="2205"/>
              <a:ext cx="17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t</a:t>
              </a:r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>
              <a:off x="1111" y="2432"/>
              <a:ext cx="122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 flipV="1">
              <a:off x="2426" y="2387"/>
              <a:ext cx="1407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17" name="Text Box 21"/>
            <p:cNvSpPr txBox="1">
              <a:spLocks noChangeArrowheads="1"/>
            </p:cNvSpPr>
            <p:nvPr/>
          </p:nvSpPr>
          <p:spPr bwMode="auto">
            <a:xfrm>
              <a:off x="1746" y="2431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(9,0)</a:t>
              </a:r>
            </a:p>
          </p:txBody>
        </p:sp>
        <p:sp>
          <p:nvSpPr>
            <p:cNvPr id="132118" name="Text Box 22"/>
            <p:cNvSpPr txBox="1">
              <a:spLocks noChangeArrowheads="1"/>
            </p:cNvSpPr>
            <p:nvPr/>
          </p:nvSpPr>
          <p:spPr bwMode="auto">
            <a:xfrm>
              <a:off x="3152" y="2884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(5,3)</a:t>
              </a:r>
            </a:p>
          </p:txBody>
        </p:sp>
        <p:sp>
          <p:nvSpPr>
            <p:cNvPr id="132119" name="Text Box 23"/>
            <p:cNvSpPr txBox="1">
              <a:spLocks noChangeArrowheads="1"/>
            </p:cNvSpPr>
            <p:nvPr/>
          </p:nvSpPr>
          <p:spPr bwMode="auto">
            <a:xfrm>
              <a:off x="1837" y="1933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(7,0)</a:t>
              </a:r>
            </a:p>
          </p:txBody>
        </p:sp>
        <p:sp>
          <p:nvSpPr>
            <p:cNvPr id="132120" name="Text Box 24"/>
            <p:cNvSpPr txBox="1">
              <a:spLocks noChangeArrowheads="1"/>
            </p:cNvSpPr>
            <p:nvPr/>
          </p:nvSpPr>
          <p:spPr bwMode="auto">
            <a:xfrm>
              <a:off x="1247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(2,2)</a:t>
              </a:r>
            </a:p>
          </p:txBody>
        </p:sp>
        <p:sp>
          <p:nvSpPr>
            <p:cNvPr id="132121" name="Text Box 25"/>
            <p:cNvSpPr txBox="1">
              <a:spLocks noChangeArrowheads="1"/>
            </p:cNvSpPr>
            <p:nvPr/>
          </p:nvSpPr>
          <p:spPr bwMode="auto">
            <a:xfrm>
              <a:off x="2426" y="265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(4,0)</a:t>
              </a:r>
            </a:p>
          </p:txBody>
        </p:sp>
        <p:sp>
          <p:nvSpPr>
            <p:cNvPr id="132122" name="Text Box 26"/>
            <p:cNvSpPr txBox="1">
              <a:spLocks noChangeArrowheads="1"/>
            </p:cNvSpPr>
            <p:nvPr/>
          </p:nvSpPr>
          <p:spPr bwMode="auto">
            <a:xfrm>
              <a:off x="1338" y="288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(3,3)</a:t>
              </a:r>
            </a:p>
          </p:txBody>
        </p:sp>
        <p:sp>
          <p:nvSpPr>
            <p:cNvPr id="132123" name="Line 27"/>
            <p:cNvSpPr>
              <a:spLocks noChangeShapeType="1"/>
            </p:cNvSpPr>
            <p:nvPr/>
          </p:nvSpPr>
          <p:spPr bwMode="auto">
            <a:xfrm>
              <a:off x="2381" y="2432"/>
              <a:ext cx="0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24" name="Line 28"/>
            <p:cNvSpPr>
              <a:spLocks noChangeShapeType="1"/>
            </p:cNvSpPr>
            <p:nvPr/>
          </p:nvSpPr>
          <p:spPr bwMode="auto">
            <a:xfrm>
              <a:off x="2290" y="1616"/>
              <a:ext cx="0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25" name="Line 29"/>
            <p:cNvSpPr>
              <a:spLocks noChangeShapeType="1"/>
            </p:cNvSpPr>
            <p:nvPr/>
          </p:nvSpPr>
          <p:spPr bwMode="auto">
            <a:xfrm flipH="1" flipV="1">
              <a:off x="2381" y="1616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26" name="Text Box 30"/>
            <p:cNvSpPr txBox="1">
              <a:spLocks noChangeArrowheads="1"/>
            </p:cNvSpPr>
            <p:nvPr/>
          </p:nvSpPr>
          <p:spPr bwMode="auto">
            <a:xfrm>
              <a:off x="3152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(8,0)</a:t>
              </a:r>
            </a:p>
          </p:txBody>
        </p:sp>
        <p:sp>
          <p:nvSpPr>
            <p:cNvPr id="132127" name="Text Box 31"/>
            <p:cNvSpPr txBox="1">
              <a:spLocks noChangeArrowheads="1"/>
            </p:cNvSpPr>
            <p:nvPr/>
          </p:nvSpPr>
          <p:spPr bwMode="auto">
            <a:xfrm>
              <a:off x="2426" y="188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(6,0)</a:t>
              </a:r>
            </a:p>
          </p:txBody>
        </p:sp>
      </p:grpSp>
      <p:sp>
        <p:nvSpPr>
          <p:cNvPr id="132128" name="Text Box 32"/>
          <p:cNvSpPr txBox="1">
            <a:spLocks noChangeArrowheads="1"/>
          </p:cNvSpPr>
          <p:nvPr/>
        </p:nvSpPr>
        <p:spPr bwMode="auto">
          <a:xfrm>
            <a:off x="755650" y="3500438"/>
            <a:ext cx="96361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(-,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∞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32129" name="Text Box 33"/>
          <p:cNvSpPr txBox="1">
            <a:spLocks noChangeArrowheads="1"/>
          </p:cNvSpPr>
          <p:nvPr/>
        </p:nvSpPr>
        <p:spPr bwMode="auto">
          <a:xfrm>
            <a:off x="4284663" y="1989138"/>
            <a:ext cx="10699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(b+,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6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32130" name="Text Box 34"/>
          <p:cNvSpPr txBox="1">
            <a:spLocks noChangeArrowheads="1"/>
          </p:cNvSpPr>
          <p:nvPr/>
        </p:nvSpPr>
        <p:spPr bwMode="auto">
          <a:xfrm>
            <a:off x="7019925" y="3357563"/>
            <a:ext cx="10477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(a+,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6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32131" name="Text Box 35"/>
          <p:cNvSpPr txBox="1">
            <a:spLocks noChangeArrowheads="1"/>
          </p:cNvSpPr>
          <p:nvPr/>
        </p:nvSpPr>
        <p:spPr bwMode="auto">
          <a:xfrm>
            <a:off x="4572000" y="3357563"/>
            <a:ext cx="10287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(s+,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9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32132" name="Text Box 36"/>
          <p:cNvSpPr txBox="1">
            <a:spLocks noChangeArrowheads="1"/>
          </p:cNvSpPr>
          <p:nvPr/>
        </p:nvSpPr>
        <p:spPr bwMode="auto">
          <a:xfrm>
            <a:off x="4500563" y="5084763"/>
            <a:ext cx="10699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(b+,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4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32133" name="Line 37"/>
          <p:cNvSpPr>
            <a:spLocks noChangeShapeType="1"/>
          </p:cNvSpPr>
          <p:nvPr/>
        </p:nvSpPr>
        <p:spPr bwMode="auto">
          <a:xfrm>
            <a:off x="2195513" y="3644900"/>
            <a:ext cx="1944687" cy="0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34" name="Line 38"/>
          <p:cNvSpPr>
            <a:spLocks noChangeShapeType="1"/>
          </p:cNvSpPr>
          <p:nvPr/>
        </p:nvSpPr>
        <p:spPr bwMode="auto">
          <a:xfrm flipV="1">
            <a:off x="4211638" y="2492375"/>
            <a:ext cx="0" cy="1081088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>
            <a:off x="4211638" y="2420938"/>
            <a:ext cx="2305050" cy="1079500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36" name="Text Box 40"/>
          <p:cNvSpPr txBox="1">
            <a:spLocks noChangeArrowheads="1"/>
          </p:cNvSpPr>
          <p:nvPr/>
        </p:nvSpPr>
        <p:spPr bwMode="auto">
          <a:xfrm>
            <a:off x="2987675" y="5734050"/>
            <a:ext cx="2846388" cy="57943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latin typeface="Garamond" pitchFamily="18" charset="0"/>
              </a:rPr>
              <a:t>δ=min(c</a:t>
            </a:r>
            <a:r>
              <a:rPr lang="en-US" altLang="zh-CN" sz="3200" baseline="-25000">
                <a:latin typeface="Garamond" pitchFamily="18" charset="0"/>
              </a:rPr>
              <a:t>ij</a:t>
            </a:r>
            <a:r>
              <a:rPr lang="en-US" altLang="zh-CN" sz="3200">
                <a:latin typeface="Garamond" pitchFamily="18" charset="0"/>
              </a:rPr>
              <a:t>-f</a:t>
            </a:r>
            <a:r>
              <a:rPr lang="en-US" altLang="zh-CN" sz="3200" baseline="-25000">
                <a:latin typeface="Garamond" pitchFamily="18" charset="0"/>
              </a:rPr>
              <a:t>ij</a:t>
            </a:r>
            <a:r>
              <a:rPr lang="en-US" altLang="zh-CN" sz="3200">
                <a:latin typeface="Garamond" pitchFamily="18" charset="0"/>
              </a:rPr>
              <a:t>)=6</a:t>
            </a:r>
            <a:endParaRPr lang="zh-CN" altLang="en-US" sz="3200">
              <a:latin typeface="Garamond" pitchFamily="18" charset="0"/>
            </a:endParaRPr>
          </a:p>
        </p:txBody>
      </p:sp>
      <p:grpSp>
        <p:nvGrpSpPr>
          <p:cNvPr id="132137" name="Group 41"/>
          <p:cNvGrpSpPr>
            <a:grpSpLocks/>
          </p:cNvGrpSpPr>
          <p:nvPr/>
        </p:nvGrpSpPr>
        <p:grpSpPr bwMode="auto">
          <a:xfrm>
            <a:off x="3203575" y="2565400"/>
            <a:ext cx="2852738" cy="1590675"/>
            <a:chOff x="2018" y="1616"/>
            <a:chExt cx="1797" cy="1002"/>
          </a:xfrm>
        </p:grpSpPr>
        <p:sp useBgFill="1">
          <p:nvSpPr>
            <p:cNvPr id="132138" name="Text Box 42"/>
            <p:cNvSpPr txBox="1">
              <a:spLocks noChangeArrowheads="1"/>
            </p:cNvSpPr>
            <p:nvPr/>
          </p:nvSpPr>
          <p:spPr bwMode="auto">
            <a:xfrm>
              <a:off x="2699" y="1842"/>
              <a:ext cx="391" cy="231"/>
            </a:xfrm>
            <a:prstGeom prst="rect">
              <a:avLst/>
            </a:prstGeom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(6,</a:t>
              </a:r>
              <a:r>
                <a:rPr lang="en-US" altLang="zh-CN" b="1">
                  <a:solidFill>
                    <a:srgbClr val="FF3300"/>
                  </a:solidFill>
                  <a:latin typeface="Garamond" pitchFamily="18" charset="0"/>
                </a:rPr>
                <a:t>6</a:t>
              </a:r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)</a:t>
              </a:r>
              <a:endParaRPr lang="zh-CN" altLang="en-US" b="1">
                <a:solidFill>
                  <a:schemeClr val="hlink"/>
                </a:solidFill>
                <a:latin typeface="Garamond" pitchFamily="18" charset="0"/>
              </a:endParaRPr>
            </a:p>
          </p:txBody>
        </p:sp>
        <p:sp useBgFill="1">
          <p:nvSpPr>
            <p:cNvPr id="132139" name="Text Box 43"/>
            <p:cNvSpPr txBox="1">
              <a:spLocks noChangeArrowheads="1"/>
            </p:cNvSpPr>
            <p:nvPr/>
          </p:nvSpPr>
          <p:spPr bwMode="auto">
            <a:xfrm>
              <a:off x="3424" y="1616"/>
              <a:ext cx="391" cy="231"/>
            </a:xfrm>
            <a:prstGeom prst="rect">
              <a:avLst/>
            </a:prstGeom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(8,</a:t>
              </a:r>
              <a:r>
                <a:rPr lang="en-US" altLang="zh-CN" b="1">
                  <a:solidFill>
                    <a:srgbClr val="FF3300"/>
                  </a:solidFill>
                  <a:latin typeface="Garamond" pitchFamily="18" charset="0"/>
                </a:rPr>
                <a:t>8</a:t>
              </a:r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)</a:t>
              </a:r>
              <a:endParaRPr lang="zh-CN" altLang="en-US" b="1">
                <a:solidFill>
                  <a:schemeClr val="hlink"/>
                </a:solidFill>
                <a:latin typeface="Garamond" pitchFamily="18" charset="0"/>
              </a:endParaRPr>
            </a:p>
          </p:txBody>
        </p:sp>
        <p:sp useBgFill="1">
          <p:nvSpPr>
            <p:cNvPr id="132140" name="Text Box 44"/>
            <p:cNvSpPr txBox="1">
              <a:spLocks noChangeArrowheads="1"/>
            </p:cNvSpPr>
            <p:nvPr/>
          </p:nvSpPr>
          <p:spPr bwMode="auto">
            <a:xfrm>
              <a:off x="2018" y="2387"/>
              <a:ext cx="391" cy="231"/>
            </a:xfrm>
            <a:prstGeom prst="rect">
              <a:avLst/>
            </a:prstGeom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(9,</a:t>
              </a:r>
              <a:r>
                <a:rPr lang="en-US" altLang="zh-CN" b="1">
                  <a:solidFill>
                    <a:srgbClr val="FF3300"/>
                  </a:solidFill>
                  <a:latin typeface="Garamond" pitchFamily="18" charset="0"/>
                </a:rPr>
                <a:t>6</a:t>
              </a:r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)</a:t>
              </a:r>
              <a:endParaRPr lang="zh-CN" altLang="en-US" b="1">
                <a:solidFill>
                  <a:schemeClr val="hlink"/>
                </a:solidFill>
                <a:latin typeface="Garamond" pitchFamily="18" charset="0"/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3" grpId="0" animBg="1"/>
      <p:bldP spid="132134" grpId="0" animBg="1"/>
      <p:bldP spid="132135" grpId="0" animBg="1"/>
      <p:bldP spid="13213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7173913"/>
            <a:ext cx="8229600" cy="1143000"/>
          </a:xfrm>
        </p:spPr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Edmonds-Karp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例解</a:t>
            </a:r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76250"/>
            <a:ext cx="8388350" cy="1655763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）转（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）给源点</a:t>
            </a:r>
            <a:r>
              <a:rPr lang="en-US" altLang="zh-CN"/>
              <a:t>s</a:t>
            </a:r>
            <a:r>
              <a:rPr lang="zh-CN" altLang="en-US"/>
              <a:t>标号</a:t>
            </a:r>
            <a:r>
              <a:rPr lang="en-US" altLang="zh-CN"/>
              <a:t>(-,∞)</a:t>
            </a:r>
            <a:r>
              <a:rPr lang="zh-CN" altLang="en-US"/>
              <a:t>，其它顶点均未标号；</a:t>
            </a:r>
          </a:p>
        </p:txBody>
      </p:sp>
      <p:sp>
        <p:nvSpPr>
          <p:cNvPr id="133124" name="AutoShape 4"/>
          <p:cNvSpPr>
            <a:spLocks noChangeArrowheads="1"/>
          </p:cNvSpPr>
          <p:nvPr/>
        </p:nvSpPr>
        <p:spPr bwMode="auto">
          <a:xfrm>
            <a:off x="179388" y="188913"/>
            <a:ext cx="1079500" cy="647700"/>
          </a:xfrm>
          <a:prstGeom prst="star8">
            <a:avLst>
              <a:gd name="adj" fmla="val 3825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解</a:t>
            </a:r>
          </a:p>
        </p:txBody>
      </p:sp>
      <p:grpSp>
        <p:nvGrpSpPr>
          <p:cNvPr id="133125" name="Group 5"/>
          <p:cNvGrpSpPr>
            <a:grpSpLocks/>
          </p:cNvGrpSpPr>
          <p:nvPr/>
        </p:nvGrpSpPr>
        <p:grpSpPr bwMode="auto">
          <a:xfrm>
            <a:off x="1692275" y="1773238"/>
            <a:ext cx="5248275" cy="3768725"/>
            <a:chOff x="793" y="1192"/>
            <a:chExt cx="3306" cy="2374"/>
          </a:xfrm>
        </p:grpSpPr>
        <p:sp>
          <p:nvSpPr>
            <p:cNvPr id="133126" name="Oval 6"/>
            <p:cNvSpPr>
              <a:spLocks noChangeArrowheads="1"/>
            </p:cNvSpPr>
            <p:nvPr/>
          </p:nvSpPr>
          <p:spPr bwMode="auto">
            <a:xfrm>
              <a:off x="2264" y="1510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27" name="Oval 7"/>
            <p:cNvSpPr>
              <a:spLocks noChangeArrowheads="1"/>
            </p:cNvSpPr>
            <p:nvPr/>
          </p:nvSpPr>
          <p:spPr bwMode="auto">
            <a:xfrm>
              <a:off x="1020" y="2341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28" name="Oval 8"/>
            <p:cNvSpPr>
              <a:spLocks noChangeArrowheads="1"/>
            </p:cNvSpPr>
            <p:nvPr/>
          </p:nvSpPr>
          <p:spPr bwMode="auto">
            <a:xfrm>
              <a:off x="2342" y="232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29" name="Oval 9"/>
            <p:cNvSpPr>
              <a:spLocks noChangeArrowheads="1"/>
            </p:cNvSpPr>
            <p:nvPr/>
          </p:nvSpPr>
          <p:spPr bwMode="auto">
            <a:xfrm>
              <a:off x="3833" y="229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30" name="Line 10"/>
            <p:cNvSpPr>
              <a:spLocks noChangeShapeType="1"/>
            </p:cNvSpPr>
            <p:nvPr/>
          </p:nvSpPr>
          <p:spPr bwMode="auto">
            <a:xfrm flipV="1">
              <a:off x="1111" y="1600"/>
              <a:ext cx="1153" cy="7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1" name="Line 11"/>
            <p:cNvSpPr>
              <a:spLocks noChangeShapeType="1"/>
            </p:cNvSpPr>
            <p:nvPr/>
          </p:nvSpPr>
          <p:spPr bwMode="auto">
            <a:xfrm>
              <a:off x="2336" y="1570"/>
              <a:ext cx="1497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2" name="Oval 12"/>
            <p:cNvSpPr>
              <a:spLocks noChangeArrowheads="1"/>
            </p:cNvSpPr>
            <p:nvPr/>
          </p:nvSpPr>
          <p:spPr bwMode="auto">
            <a:xfrm>
              <a:off x="2336" y="3203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33" name="Line 13"/>
            <p:cNvSpPr>
              <a:spLocks noChangeShapeType="1"/>
            </p:cNvSpPr>
            <p:nvPr/>
          </p:nvSpPr>
          <p:spPr bwMode="auto">
            <a:xfrm>
              <a:off x="1111" y="2387"/>
              <a:ext cx="1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4" name="Text Box 14"/>
            <p:cNvSpPr txBox="1">
              <a:spLocks noChangeArrowheads="1"/>
            </p:cNvSpPr>
            <p:nvPr/>
          </p:nvSpPr>
          <p:spPr bwMode="auto">
            <a:xfrm>
              <a:off x="793" y="2251"/>
              <a:ext cx="19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s</a:t>
              </a:r>
            </a:p>
          </p:txBody>
        </p:sp>
        <p:sp>
          <p:nvSpPr>
            <p:cNvPr id="133135" name="Text Box 15"/>
            <p:cNvSpPr txBox="1">
              <a:spLocks noChangeArrowheads="1"/>
            </p:cNvSpPr>
            <p:nvPr/>
          </p:nvSpPr>
          <p:spPr bwMode="auto">
            <a:xfrm>
              <a:off x="2206" y="1192"/>
              <a:ext cx="2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a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3136" name="Text Box 16"/>
            <p:cNvSpPr txBox="1">
              <a:spLocks noChangeArrowheads="1"/>
            </p:cNvSpPr>
            <p:nvPr/>
          </p:nvSpPr>
          <p:spPr bwMode="auto">
            <a:xfrm>
              <a:off x="2426" y="2205"/>
              <a:ext cx="22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b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3137" name="Text Box 17"/>
            <p:cNvSpPr txBox="1">
              <a:spLocks noChangeArrowheads="1"/>
            </p:cNvSpPr>
            <p:nvPr/>
          </p:nvSpPr>
          <p:spPr bwMode="auto">
            <a:xfrm>
              <a:off x="2356" y="3278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c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3138" name="Text Box 18"/>
            <p:cNvSpPr txBox="1">
              <a:spLocks noChangeArrowheads="1"/>
            </p:cNvSpPr>
            <p:nvPr/>
          </p:nvSpPr>
          <p:spPr bwMode="auto">
            <a:xfrm>
              <a:off x="3923" y="2205"/>
              <a:ext cx="17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t</a:t>
              </a:r>
            </a:p>
          </p:txBody>
        </p:sp>
        <p:sp>
          <p:nvSpPr>
            <p:cNvPr id="133139" name="Line 19"/>
            <p:cNvSpPr>
              <a:spLocks noChangeShapeType="1"/>
            </p:cNvSpPr>
            <p:nvPr/>
          </p:nvSpPr>
          <p:spPr bwMode="auto">
            <a:xfrm>
              <a:off x="1111" y="2432"/>
              <a:ext cx="122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0" name="Line 20"/>
            <p:cNvSpPr>
              <a:spLocks noChangeShapeType="1"/>
            </p:cNvSpPr>
            <p:nvPr/>
          </p:nvSpPr>
          <p:spPr bwMode="auto">
            <a:xfrm flipV="1">
              <a:off x="2426" y="2387"/>
              <a:ext cx="1407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1" name="Text Box 21"/>
            <p:cNvSpPr txBox="1">
              <a:spLocks noChangeArrowheads="1"/>
            </p:cNvSpPr>
            <p:nvPr/>
          </p:nvSpPr>
          <p:spPr bwMode="auto">
            <a:xfrm>
              <a:off x="1746" y="2431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(9,6)</a:t>
              </a:r>
            </a:p>
          </p:txBody>
        </p:sp>
        <p:sp>
          <p:nvSpPr>
            <p:cNvPr id="133142" name="Text Box 22"/>
            <p:cNvSpPr txBox="1">
              <a:spLocks noChangeArrowheads="1"/>
            </p:cNvSpPr>
            <p:nvPr/>
          </p:nvSpPr>
          <p:spPr bwMode="auto">
            <a:xfrm>
              <a:off x="3152" y="2884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(5,3)</a:t>
              </a:r>
            </a:p>
          </p:txBody>
        </p:sp>
        <p:sp>
          <p:nvSpPr>
            <p:cNvPr id="133143" name="Text Box 23"/>
            <p:cNvSpPr txBox="1">
              <a:spLocks noChangeArrowheads="1"/>
            </p:cNvSpPr>
            <p:nvPr/>
          </p:nvSpPr>
          <p:spPr bwMode="auto">
            <a:xfrm>
              <a:off x="1837" y="1933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(7,0)</a:t>
              </a:r>
            </a:p>
          </p:txBody>
        </p:sp>
        <p:sp>
          <p:nvSpPr>
            <p:cNvPr id="133144" name="Text Box 24"/>
            <p:cNvSpPr txBox="1">
              <a:spLocks noChangeArrowheads="1"/>
            </p:cNvSpPr>
            <p:nvPr/>
          </p:nvSpPr>
          <p:spPr bwMode="auto">
            <a:xfrm>
              <a:off x="1247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(2,2)</a:t>
              </a:r>
            </a:p>
          </p:txBody>
        </p:sp>
        <p:sp>
          <p:nvSpPr>
            <p:cNvPr id="133145" name="Text Box 25"/>
            <p:cNvSpPr txBox="1">
              <a:spLocks noChangeArrowheads="1"/>
            </p:cNvSpPr>
            <p:nvPr/>
          </p:nvSpPr>
          <p:spPr bwMode="auto">
            <a:xfrm>
              <a:off x="2426" y="265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(4,0)</a:t>
              </a:r>
            </a:p>
          </p:txBody>
        </p:sp>
        <p:sp>
          <p:nvSpPr>
            <p:cNvPr id="133146" name="Text Box 26"/>
            <p:cNvSpPr txBox="1">
              <a:spLocks noChangeArrowheads="1"/>
            </p:cNvSpPr>
            <p:nvPr/>
          </p:nvSpPr>
          <p:spPr bwMode="auto">
            <a:xfrm>
              <a:off x="1338" y="288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(3,3)</a:t>
              </a:r>
            </a:p>
          </p:txBody>
        </p:sp>
        <p:sp>
          <p:nvSpPr>
            <p:cNvPr id="133147" name="Line 27"/>
            <p:cNvSpPr>
              <a:spLocks noChangeShapeType="1"/>
            </p:cNvSpPr>
            <p:nvPr/>
          </p:nvSpPr>
          <p:spPr bwMode="auto">
            <a:xfrm>
              <a:off x="2381" y="2432"/>
              <a:ext cx="0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8" name="Line 28"/>
            <p:cNvSpPr>
              <a:spLocks noChangeShapeType="1"/>
            </p:cNvSpPr>
            <p:nvPr/>
          </p:nvSpPr>
          <p:spPr bwMode="auto">
            <a:xfrm>
              <a:off x="2290" y="1616"/>
              <a:ext cx="0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9" name="Line 29"/>
            <p:cNvSpPr>
              <a:spLocks noChangeShapeType="1"/>
            </p:cNvSpPr>
            <p:nvPr/>
          </p:nvSpPr>
          <p:spPr bwMode="auto">
            <a:xfrm flipH="1" flipV="1">
              <a:off x="2381" y="1616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0" name="Text Box 30"/>
            <p:cNvSpPr txBox="1">
              <a:spLocks noChangeArrowheads="1"/>
            </p:cNvSpPr>
            <p:nvPr/>
          </p:nvSpPr>
          <p:spPr bwMode="auto">
            <a:xfrm>
              <a:off x="3152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(8,8)</a:t>
              </a:r>
            </a:p>
          </p:txBody>
        </p:sp>
        <p:sp>
          <p:nvSpPr>
            <p:cNvPr id="133151" name="Text Box 31"/>
            <p:cNvSpPr txBox="1">
              <a:spLocks noChangeArrowheads="1"/>
            </p:cNvSpPr>
            <p:nvPr/>
          </p:nvSpPr>
          <p:spPr bwMode="auto">
            <a:xfrm>
              <a:off x="2426" y="188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(6,6)</a:t>
              </a:r>
            </a:p>
          </p:txBody>
        </p:sp>
      </p:grpSp>
      <p:sp>
        <p:nvSpPr>
          <p:cNvPr id="133152" name="Text Box 32"/>
          <p:cNvSpPr txBox="1">
            <a:spLocks noChangeArrowheads="1"/>
          </p:cNvSpPr>
          <p:nvPr/>
        </p:nvSpPr>
        <p:spPr bwMode="auto">
          <a:xfrm>
            <a:off x="755650" y="3500438"/>
            <a:ext cx="96361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(-,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∞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7173913"/>
            <a:ext cx="8229600" cy="1143000"/>
          </a:xfrm>
        </p:spPr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Edmonds-Karp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例解</a:t>
            </a:r>
            <a:r>
              <a:rPr lang="en-US" altLang="zh-CN"/>
              <a:t>11</a:t>
            </a:r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76250"/>
            <a:ext cx="8388350" cy="1655763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 （</a:t>
            </a:r>
            <a:r>
              <a:rPr lang="en-US" altLang="zh-CN"/>
              <a:t>3</a:t>
            </a:r>
            <a:r>
              <a:rPr lang="zh-CN" altLang="en-US"/>
              <a:t>）按层次依次对可以标号的顶点进行标号，若当前标号的顶点为</a:t>
            </a:r>
            <a:r>
              <a:rPr lang="en-US" altLang="zh-CN"/>
              <a:t>t</a:t>
            </a:r>
            <a:r>
              <a:rPr lang="zh-CN" altLang="en-US"/>
              <a:t>，转（</a:t>
            </a:r>
            <a:r>
              <a:rPr lang="en-US" altLang="zh-CN"/>
              <a:t>4</a:t>
            </a:r>
            <a:r>
              <a:rPr lang="zh-CN" altLang="en-US"/>
              <a:t>），否则转入（</a:t>
            </a:r>
            <a:r>
              <a:rPr lang="en-US" altLang="zh-CN"/>
              <a:t>6</a:t>
            </a:r>
            <a:r>
              <a:rPr lang="zh-CN" altLang="en-US"/>
              <a:t>）；</a:t>
            </a:r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auto">
          <a:xfrm>
            <a:off x="179388" y="188913"/>
            <a:ext cx="1079500" cy="647700"/>
          </a:xfrm>
          <a:prstGeom prst="star8">
            <a:avLst>
              <a:gd name="adj" fmla="val 3825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解</a:t>
            </a:r>
          </a:p>
        </p:txBody>
      </p:sp>
      <p:grpSp>
        <p:nvGrpSpPr>
          <p:cNvPr id="134149" name="Group 5"/>
          <p:cNvGrpSpPr>
            <a:grpSpLocks/>
          </p:cNvGrpSpPr>
          <p:nvPr/>
        </p:nvGrpSpPr>
        <p:grpSpPr bwMode="auto">
          <a:xfrm>
            <a:off x="1692275" y="1773238"/>
            <a:ext cx="5248275" cy="3768725"/>
            <a:chOff x="793" y="1192"/>
            <a:chExt cx="3306" cy="2374"/>
          </a:xfrm>
        </p:grpSpPr>
        <p:sp>
          <p:nvSpPr>
            <p:cNvPr id="134150" name="Oval 6"/>
            <p:cNvSpPr>
              <a:spLocks noChangeArrowheads="1"/>
            </p:cNvSpPr>
            <p:nvPr/>
          </p:nvSpPr>
          <p:spPr bwMode="auto">
            <a:xfrm>
              <a:off x="2264" y="1510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51" name="Oval 7"/>
            <p:cNvSpPr>
              <a:spLocks noChangeArrowheads="1"/>
            </p:cNvSpPr>
            <p:nvPr/>
          </p:nvSpPr>
          <p:spPr bwMode="auto">
            <a:xfrm>
              <a:off x="1020" y="2341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52" name="Oval 8"/>
            <p:cNvSpPr>
              <a:spLocks noChangeArrowheads="1"/>
            </p:cNvSpPr>
            <p:nvPr/>
          </p:nvSpPr>
          <p:spPr bwMode="auto">
            <a:xfrm>
              <a:off x="2342" y="232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53" name="Oval 9"/>
            <p:cNvSpPr>
              <a:spLocks noChangeArrowheads="1"/>
            </p:cNvSpPr>
            <p:nvPr/>
          </p:nvSpPr>
          <p:spPr bwMode="auto">
            <a:xfrm>
              <a:off x="3833" y="229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54" name="Line 10"/>
            <p:cNvSpPr>
              <a:spLocks noChangeShapeType="1"/>
            </p:cNvSpPr>
            <p:nvPr/>
          </p:nvSpPr>
          <p:spPr bwMode="auto">
            <a:xfrm flipV="1">
              <a:off x="1111" y="1600"/>
              <a:ext cx="1153" cy="7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5" name="Line 11"/>
            <p:cNvSpPr>
              <a:spLocks noChangeShapeType="1"/>
            </p:cNvSpPr>
            <p:nvPr/>
          </p:nvSpPr>
          <p:spPr bwMode="auto">
            <a:xfrm>
              <a:off x="2336" y="1570"/>
              <a:ext cx="1497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6" name="Oval 12"/>
            <p:cNvSpPr>
              <a:spLocks noChangeArrowheads="1"/>
            </p:cNvSpPr>
            <p:nvPr/>
          </p:nvSpPr>
          <p:spPr bwMode="auto">
            <a:xfrm>
              <a:off x="2336" y="3203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57" name="Line 13"/>
            <p:cNvSpPr>
              <a:spLocks noChangeShapeType="1"/>
            </p:cNvSpPr>
            <p:nvPr/>
          </p:nvSpPr>
          <p:spPr bwMode="auto">
            <a:xfrm>
              <a:off x="1111" y="2387"/>
              <a:ext cx="1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8" name="Text Box 14"/>
            <p:cNvSpPr txBox="1">
              <a:spLocks noChangeArrowheads="1"/>
            </p:cNvSpPr>
            <p:nvPr/>
          </p:nvSpPr>
          <p:spPr bwMode="auto">
            <a:xfrm>
              <a:off x="793" y="2251"/>
              <a:ext cx="19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s</a:t>
              </a:r>
            </a:p>
          </p:txBody>
        </p:sp>
        <p:sp>
          <p:nvSpPr>
            <p:cNvPr id="134159" name="Text Box 15"/>
            <p:cNvSpPr txBox="1">
              <a:spLocks noChangeArrowheads="1"/>
            </p:cNvSpPr>
            <p:nvPr/>
          </p:nvSpPr>
          <p:spPr bwMode="auto">
            <a:xfrm>
              <a:off x="2206" y="1192"/>
              <a:ext cx="2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a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4160" name="Text Box 16"/>
            <p:cNvSpPr txBox="1">
              <a:spLocks noChangeArrowheads="1"/>
            </p:cNvSpPr>
            <p:nvPr/>
          </p:nvSpPr>
          <p:spPr bwMode="auto">
            <a:xfrm>
              <a:off x="2426" y="2205"/>
              <a:ext cx="22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b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4161" name="Text Box 17"/>
            <p:cNvSpPr txBox="1">
              <a:spLocks noChangeArrowheads="1"/>
            </p:cNvSpPr>
            <p:nvPr/>
          </p:nvSpPr>
          <p:spPr bwMode="auto">
            <a:xfrm>
              <a:off x="2356" y="3278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c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4162" name="Text Box 18"/>
            <p:cNvSpPr txBox="1">
              <a:spLocks noChangeArrowheads="1"/>
            </p:cNvSpPr>
            <p:nvPr/>
          </p:nvSpPr>
          <p:spPr bwMode="auto">
            <a:xfrm>
              <a:off x="3923" y="2205"/>
              <a:ext cx="17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t</a:t>
              </a:r>
            </a:p>
          </p:txBody>
        </p:sp>
        <p:sp>
          <p:nvSpPr>
            <p:cNvPr id="134163" name="Line 19"/>
            <p:cNvSpPr>
              <a:spLocks noChangeShapeType="1"/>
            </p:cNvSpPr>
            <p:nvPr/>
          </p:nvSpPr>
          <p:spPr bwMode="auto">
            <a:xfrm>
              <a:off x="1111" y="2432"/>
              <a:ext cx="122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64" name="Line 20"/>
            <p:cNvSpPr>
              <a:spLocks noChangeShapeType="1"/>
            </p:cNvSpPr>
            <p:nvPr/>
          </p:nvSpPr>
          <p:spPr bwMode="auto">
            <a:xfrm flipV="1">
              <a:off x="2426" y="2387"/>
              <a:ext cx="1407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65" name="Text Box 21"/>
            <p:cNvSpPr txBox="1">
              <a:spLocks noChangeArrowheads="1"/>
            </p:cNvSpPr>
            <p:nvPr/>
          </p:nvSpPr>
          <p:spPr bwMode="auto">
            <a:xfrm>
              <a:off x="1746" y="2431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(9,6)</a:t>
              </a:r>
            </a:p>
          </p:txBody>
        </p:sp>
        <p:sp>
          <p:nvSpPr>
            <p:cNvPr id="134166" name="Text Box 22"/>
            <p:cNvSpPr txBox="1">
              <a:spLocks noChangeArrowheads="1"/>
            </p:cNvSpPr>
            <p:nvPr/>
          </p:nvSpPr>
          <p:spPr bwMode="auto">
            <a:xfrm>
              <a:off x="3152" y="2884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(5,3)</a:t>
              </a:r>
            </a:p>
          </p:txBody>
        </p:sp>
        <p:sp>
          <p:nvSpPr>
            <p:cNvPr id="134167" name="Text Box 23"/>
            <p:cNvSpPr txBox="1">
              <a:spLocks noChangeArrowheads="1"/>
            </p:cNvSpPr>
            <p:nvPr/>
          </p:nvSpPr>
          <p:spPr bwMode="auto">
            <a:xfrm>
              <a:off x="1837" y="1933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(7,0)</a:t>
              </a:r>
            </a:p>
          </p:txBody>
        </p:sp>
        <p:sp>
          <p:nvSpPr>
            <p:cNvPr id="134168" name="Text Box 24"/>
            <p:cNvSpPr txBox="1">
              <a:spLocks noChangeArrowheads="1"/>
            </p:cNvSpPr>
            <p:nvPr/>
          </p:nvSpPr>
          <p:spPr bwMode="auto">
            <a:xfrm>
              <a:off x="1247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(2,2)</a:t>
              </a:r>
            </a:p>
          </p:txBody>
        </p:sp>
        <p:sp>
          <p:nvSpPr>
            <p:cNvPr id="134169" name="Text Box 25"/>
            <p:cNvSpPr txBox="1">
              <a:spLocks noChangeArrowheads="1"/>
            </p:cNvSpPr>
            <p:nvPr/>
          </p:nvSpPr>
          <p:spPr bwMode="auto">
            <a:xfrm>
              <a:off x="2426" y="265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(4,0)</a:t>
              </a:r>
            </a:p>
          </p:txBody>
        </p:sp>
        <p:sp>
          <p:nvSpPr>
            <p:cNvPr id="134170" name="Text Box 26"/>
            <p:cNvSpPr txBox="1">
              <a:spLocks noChangeArrowheads="1"/>
            </p:cNvSpPr>
            <p:nvPr/>
          </p:nvSpPr>
          <p:spPr bwMode="auto">
            <a:xfrm>
              <a:off x="1338" y="288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(3,3)</a:t>
              </a:r>
            </a:p>
          </p:txBody>
        </p:sp>
        <p:sp>
          <p:nvSpPr>
            <p:cNvPr id="134171" name="Line 27"/>
            <p:cNvSpPr>
              <a:spLocks noChangeShapeType="1"/>
            </p:cNvSpPr>
            <p:nvPr/>
          </p:nvSpPr>
          <p:spPr bwMode="auto">
            <a:xfrm>
              <a:off x="2381" y="2432"/>
              <a:ext cx="0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72" name="Line 28"/>
            <p:cNvSpPr>
              <a:spLocks noChangeShapeType="1"/>
            </p:cNvSpPr>
            <p:nvPr/>
          </p:nvSpPr>
          <p:spPr bwMode="auto">
            <a:xfrm>
              <a:off x="2290" y="1616"/>
              <a:ext cx="0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73" name="Line 29"/>
            <p:cNvSpPr>
              <a:spLocks noChangeShapeType="1"/>
            </p:cNvSpPr>
            <p:nvPr/>
          </p:nvSpPr>
          <p:spPr bwMode="auto">
            <a:xfrm flipH="1" flipV="1">
              <a:off x="2381" y="1616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74" name="Text Box 30"/>
            <p:cNvSpPr txBox="1">
              <a:spLocks noChangeArrowheads="1"/>
            </p:cNvSpPr>
            <p:nvPr/>
          </p:nvSpPr>
          <p:spPr bwMode="auto">
            <a:xfrm>
              <a:off x="3152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(8,8)</a:t>
              </a:r>
            </a:p>
          </p:txBody>
        </p:sp>
        <p:sp>
          <p:nvSpPr>
            <p:cNvPr id="134175" name="Text Box 31"/>
            <p:cNvSpPr txBox="1">
              <a:spLocks noChangeArrowheads="1"/>
            </p:cNvSpPr>
            <p:nvPr/>
          </p:nvSpPr>
          <p:spPr bwMode="auto">
            <a:xfrm>
              <a:off x="2426" y="188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(6,6)</a:t>
              </a:r>
            </a:p>
          </p:txBody>
        </p:sp>
      </p:grpSp>
      <p:sp>
        <p:nvSpPr>
          <p:cNvPr id="134176" name="Text Box 32"/>
          <p:cNvSpPr txBox="1">
            <a:spLocks noChangeArrowheads="1"/>
          </p:cNvSpPr>
          <p:nvPr/>
        </p:nvSpPr>
        <p:spPr bwMode="auto">
          <a:xfrm>
            <a:off x="755650" y="3500438"/>
            <a:ext cx="96361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(-,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∞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34177" name="Text Box 33"/>
          <p:cNvSpPr txBox="1">
            <a:spLocks noChangeArrowheads="1"/>
          </p:cNvSpPr>
          <p:nvPr/>
        </p:nvSpPr>
        <p:spPr bwMode="auto">
          <a:xfrm>
            <a:off x="7019925" y="3357563"/>
            <a:ext cx="10445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(c+,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34178" name="Text Box 34"/>
          <p:cNvSpPr txBox="1">
            <a:spLocks noChangeArrowheads="1"/>
          </p:cNvSpPr>
          <p:nvPr/>
        </p:nvSpPr>
        <p:spPr bwMode="auto">
          <a:xfrm>
            <a:off x="4572000" y="3357563"/>
            <a:ext cx="10287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(s+,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34179" name="Text Box 35"/>
          <p:cNvSpPr txBox="1">
            <a:spLocks noChangeArrowheads="1"/>
          </p:cNvSpPr>
          <p:nvPr/>
        </p:nvSpPr>
        <p:spPr bwMode="auto">
          <a:xfrm>
            <a:off x="4500563" y="5084763"/>
            <a:ext cx="10699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(b+,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4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77" grpId="0"/>
      <p:bldP spid="134178" grpId="0"/>
      <p:bldP spid="13417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7173913"/>
            <a:ext cx="8229600" cy="1143000"/>
          </a:xfrm>
        </p:spPr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Edmonds-Karp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例解</a:t>
            </a:r>
            <a:r>
              <a:rPr lang="en-US" altLang="zh-CN"/>
              <a:t>12</a:t>
            </a:r>
            <a:endParaRPr lang="zh-CN" alt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76250"/>
            <a:ext cx="8388350" cy="1655763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 （</a:t>
            </a:r>
            <a:r>
              <a:rPr lang="en-US" altLang="zh-CN"/>
              <a:t>4</a:t>
            </a:r>
            <a:r>
              <a:rPr lang="zh-CN" altLang="en-US"/>
              <a:t>）选一条标号过的增流路径进行增流；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增流路径为</a:t>
            </a:r>
            <a:r>
              <a:rPr lang="zh-CN" altLang="en-US">
                <a:sym typeface="Wingdings" pitchFamily="2" charset="2"/>
              </a:rPr>
              <a:t>：</a:t>
            </a:r>
            <a:r>
              <a:rPr lang="en-US" altLang="zh-CN">
                <a:sym typeface="Wingdings" pitchFamily="2" charset="2"/>
              </a:rPr>
              <a:t>(s</a:t>
            </a:r>
            <a:r>
              <a:rPr lang="zh-CN" altLang="en-US">
                <a:sym typeface="Wingdings" pitchFamily="2" charset="2"/>
              </a:rPr>
              <a:t>，</a:t>
            </a:r>
            <a:r>
              <a:rPr lang="en-US" altLang="zh-CN">
                <a:sym typeface="Wingdings" pitchFamily="2" charset="2"/>
              </a:rPr>
              <a:t>c</a:t>
            </a:r>
            <a:r>
              <a:rPr lang="zh-CN" altLang="en-US">
                <a:sym typeface="Wingdings" pitchFamily="2" charset="2"/>
              </a:rPr>
              <a:t>，</a:t>
            </a:r>
            <a:r>
              <a:rPr lang="en-US" altLang="zh-CN">
                <a:sym typeface="Wingdings" pitchFamily="2" charset="2"/>
              </a:rPr>
              <a:t>t)</a:t>
            </a:r>
            <a:r>
              <a:rPr lang="zh-CN" altLang="en-US"/>
              <a:t>；</a:t>
            </a:r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auto">
          <a:xfrm>
            <a:off x="179388" y="188913"/>
            <a:ext cx="1079500" cy="647700"/>
          </a:xfrm>
          <a:prstGeom prst="star8">
            <a:avLst>
              <a:gd name="adj" fmla="val 3825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解</a:t>
            </a:r>
          </a:p>
        </p:txBody>
      </p:sp>
      <p:grpSp>
        <p:nvGrpSpPr>
          <p:cNvPr id="135173" name="Group 5"/>
          <p:cNvGrpSpPr>
            <a:grpSpLocks/>
          </p:cNvGrpSpPr>
          <p:nvPr/>
        </p:nvGrpSpPr>
        <p:grpSpPr bwMode="auto">
          <a:xfrm>
            <a:off x="1692275" y="1773238"/>
            <a:ext cx="5248275" cy="3768725"/>
            <a:chOff x="793" y="1192"/>
            <a:chExt cx="3306" cy="2374"/>
          </a:xfrm>
        </p:grpSpPr>
        <p:sp>
          <p:nvSpPr>
            <p:cNvPr id="135174" name="Oval 6"/>
            <p:cNvSpPr>
              <a:spLocks noChangeArrowheads="1"/>
            </p:cNvSpPr>
            <p:nvPr/>
          </p:nvSpPr>
          <p:spPr bwMode="auto">
            <a:xfrm>
              <a:off x="2264" y="1510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75" name="Oval 7"/>
            <p:cNvSpPr>
              <a:spLocks noChangeArrowheads="1"/>
            </p:cNvSpPr>
            <p:nvPr/>
          </p:nvSpPr>
          <p:spPr bwMode="auto">
            <a:xfrm>
              <a:off x="1020" y="2341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76" name="Oval 8"/>
            <p:cNvSpPr>
              <a:spLocks noChangeArrowheads="1"/>
            </p:cNvSpPr>
            <p:nvPr/>
          </p:nvSpPr>
          <p:spPr bwMode="auto">
            <a:xfrm>
              <a:off x="2342" y="232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77" name="Oval 9"/>
            <p:cNvSpPr>
              <a:spLocks noChangeArrowheads="1"/>
            </p:cNvSpPr>
            <p:nvPr/>
          </p:nvSpPr>
          <p:spPr bwMode="auto">
            <a:xfrm>
              <a:off x="3833" y="229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78" name="Line 10"/>
            <p:cNvSpPr>
              <a:spLocks noChangeShapeType="1"/>
            </p:cNvSpPr>
            <p:nvPr/>
          </p:nvSpPr>
          <p:spPr bwMode="auto">
            <a:xfrm flipV="1">
              <a:off x="1111" y="1600"/>
              <a:ext cx="1153" cy="7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79" name="Line 11"/>
            <p:cNvSpPr>
              <a:spLocks noChangeShapeType="1"/>
            </p:cNvSpPr>
            <p:nvPr/>
          </p:nvSpPr>
          <p:spPr bwMode="auto">
            <a:xfrm>
              <a:off x="2336" y="1570"/>
              <a:ext cx="1497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0" name="Oval 12"/>
            <p:cNvSpPr>
              <a:spLocks noChangeArrowheads="1"/>
            </p:cNvSpPr>
            <p:nvPr/>
          </p:nvSpPr>
          <p:spPr bwMode="auto">
            <a:xfrm>
              <a:off x="2336" y="3203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1" name="Line 13"/>
            <p:cNvSpPr>
              <a:spLocks noChangeShapeType="1"/>
            </p:cNvSpPr>
            <p:nvPr/>
          </p:nvSpPr>
          <p:spPr bwMode="auto">
            <a:xfrm>
              <a:off x="1111" y="2387"/>
              <a:ext cx="1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2" name="Text Box 14"/>
            <p:cNvSpPr txBox="1">
              <a:spLocks noChangeArrowheads="1"/>
            </p:cNvSpPr>
            <p:nvPr/>
          </p:nvSpPr>
          <p:spPr bwMode="auto">
            <a:xfrm>
              <a:off x="793" y="2251"/>
              <a:ext cx="19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s</a:t>
              </a:r>
            </a:p>
          </p:txBody>
        </p:sp>
        <p:sp>
          <p:nvSpPr>
            <p:cNvPr id="135183" name="Text Box 15"/>
            <p:cNvSpPr txBox="1">
              <a:spLocks noChangeArrowheads="1"/>
            </p:cNvSpPr>
            <p:nvPr/>
          </p:nvSpPr>
          <p:spPr bwMode="auto">
            <a:xfrm>
              <a:off x="2206" y="1192"/>
              <a:ext cx="2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a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5184" name="Text Box 16"/>
            <p:cNvSpPr txBox="1">
              <a:spLocks noChangeArrowheads="1"/>
            </p:cNvSpPr>
            <p:nvPr/>
          </p:nvSpPr>
          <p:spPr bwMode="auto">
            <a:xfrm>
              <a:off x="2426" y="2205"/>
              <a:ext cx="22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b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5185" name="Text Box 17"/>
            <p:cNvSpPr txBox="1">
              <a:spLocks noChangeArrowheads="1"/>
            </p:cNvSpPr>
            <p:nvPr/>
          </p:nvSpPr>
          <p:spPr bwMode="auto">
            <a:xfrm>
              <a:off x="2356" y="3278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c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5186" name="Text Box 18"/>
            <p:cNvSpPr txBox="1">
              <a:spLocks noChangeArrowheads="1"/>
            </p:cNvSpPr>
            <p:nvPr/>
          </p:nvSpPr>
          <p:spPr bwMode="auto">
            <a:xfrm>
              <a:off x="3923" y="2205"/>
              <a:ext cx="17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t</a:t>
              </a:r>
            </a:p>
          </p:txBody>
        </p:sp>
        <p:sp>
          <p:nvSpPr>
            <p:cNvPr id="135187" name="Line 19"/>
            <p:cNvSpPr>
              <a:spLocks noChangeShapeType="1"/>
            </p:cNvSpPr>
            <p:nvPr/>
          </p:nvSpPr>
          <p:spPr bwMode="auto">
            <a:xfrm>
              <a:off x="1111" y="2432"/>
              <a:ext cx="122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8" name="Line 20"/>
            <p:cNvSpPr>
              <a:spLocks noChangeShapeType="1"/>
            </p:cNvSpPr>
            <p:nvPr/>
          </p:nvSpPr>
          <p:spPr bwMode="auto">
            <a:xfrm flipV="1">
              <a:off x="2426" y="2387"/>
              <a:ext cx="1407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9" name="Text Box 21"/>
            <p:cNvSpPr txBox="1">
              <a:spLocks noChangeArrowheads="1"/>
            </p:cNvSpPr>
            <p:nvPr/>
          </p:nvSpPr>
          <p:spPr bwMode="auto">
            <a:xfrm>
              <a:off x="1746" y="2431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(9,6)</a:t>
              </a:r>
            </a:p>
          </p:txBody>
        </p:sp>
        <p:sp>
          <p:nvSpPr>
            <p:cNvPr id="135190" name="Text Box 22"/>
            <p:cNvSpPr txBox="1">
              <a:spLocks noChangeArrowheads="1"/>
            </p:cNvSpPr>
            <p:nvPr/>
          </p:nvSpPr>
          <p:spPr bwMode="auto">
            <a:xfrm>
              <a:off x="3152" y="2884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(5,3)</a:t>
              </a:r>
            </a:p>
          </p:txBody>
        </p:sp>
        <p:sp>
          <p:nvSpPr>
            <p:cNvPr id="135191" name="Text Box 23"/>
            <p:cNvSpPr txBox="1">
              <a:spLocks noChangeArrowheads="1"/>
            </p:cNvSpPr>
            <p:nvPr/>
          </p:nvSpPr>
          <p:spPr bwMode="auto">
            <a:xfrm>
              <a:off x="1837" y="1933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(7,0)</a:t>
              </a:r>
            </a:p>
          </p:txBody>
        </p:sp>
        <p:sp>
          <p:nvSpPr>
            <p:cNvPr id="135192" name="Text Box 24"/>
            <p:cNvSpPr txBox="1">
              <a:spLocks noChangeArrowheads="1"/>
            </p:cNvSpPr>
            <p:nvPr/>
          </p:nvSpPr>
          <p:spPr bwMode="auto">
            <a:xfrm>
              <a:off x="1247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(2,2)</a:t>
              </a:r>
            </a:p>
          </p:txBody>
        </p:sp>
        <p:sp>
          <p:nvSpPr>
            <p:cNvPr id="135193" name="Text Box 25"/>
            <p:cNvSpPr txBox="1">
              <a:spLocks noChangeArrowheads="1"/>
            </p:cNvSpPr>
            <p:nvPr/>
          </p:nvSpPr>
          <p:spPr bwMode="auto">
            <a:xfrm>
              <a:off x="2426" y="265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(4,0)</a:t>
              </a:r>
            </a:p>
          </p:txBody>
        </p:sp>
        <p:sp>
          <p:nvSpPr>
            <p:cNvPr id="135194" name="Text Box 26"/>
            <p:cNvSpPr txBox="1">
              <a:spLocks noChangeArrowheads="1"/>
            </p:cNvSpPr>
            <p:nvPr/>
          </p:nvSpPr>
          <p:spPr bwMode="auto">
            <a:xfrm>
              <a:off x="1338" y="288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(3,3)</a:t>
              </a:r>
            </a:p>
          </p:txBody>
        </p:sp>
        <p:sp>
          <p:nvSpPr>
            <p:cNvPr id="135195" name="Line 27"/>
            <p:cNvSpPr>
              <a:spLocks noChangeShapeType="1"/>
            </p:cNvSpPr>
            <p:nvPr/>
          </p:nvSpPr>
          <p:spPr bwMode="auto">
            <a:xfrm>
              <a:off x="2381" y="2432"/>
              <a:ext cx="0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6" name="Line 28"/>
            <p:cNvSpPr>
              <a:spLocks noChangeShapeType="1"/>
            </p:cNvSpPr>
            <p:nvPr/>
          </p:nvSpPr>
          <p:spPr bwMode="auto">
            <a:xfrm>
              <a:off x="2290" y="1616"/>
              <a:ext cx="0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7" name="Line 29"/>
            <p:cNvSpPr>
              <a:spLocks noChangeShapeType="1"/>
            </p:cNvSpPr>
            <p:nvPr/>
          </p:nvSpPr>
          <p:spPr bwMode="auto">
            <a:xfrm flipH="1" flipV="1">
              <a:off x="2381" y="1616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8" name="Text Box 30"/>
            <p:cNvSpPr txBox="1">
              <a:spLocks noChangeArrowheads="1"/>
            </p:cNvSpPr>
            <p:nvPr/>
          </p:nvSpPr>
          <p:spPr bwMode="auto">
            <a:xfrm>
              <a:off x="3152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(8,8)</a:t>
              </a:r>
            </a:p>
          </p:txBody>
        </p:sp>
        <p:sp>
          <p:nvSpPr>
            <p:cNvPr id="135199" name="Text Box 31"/>
            <p:cNvSpPr txBox="1">
              <a:spLocks noChangeArrowheads="1"/>
            </p:cNvSpPr>
            <p:nvPr/>
          </p:nvSpPr>
          <p:spPr bwMode="auto">
            <a:xfrm>
              <a:off x="2426" y="188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(6,6)</a:t>
              </a:r>
            </a:p>
          </p:txBody>
        </p:sp>
      </p:grpSp>
      <p:sp>
        <p:nvSpPr>
          <p:cNvPr id="135200" name="Text Box 32"/>
          <p:cNvSpPr txBox="1">
            <a:spLocks noChangeArrowheads="1"/>
          </p:cNvSpPr>
          <p:nvPr/>
        </p:nvSpPr>
        <p:spPr bwMode="auto">
          <a:xfrm>
            <a:off x="755650" y="3500438"/>
            <a:ext cx="96361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(-,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∞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35201" name="Text Box 33"/>
          <p:cNvSpPr txBox="1">
            <a:spLocks noChangeArrowheads="1"/>
          </p:cNvSpPr>
          <p:nvPr/>
        </p:nvSpPr>
        <p:spPr bwMode="auto">
          <a:xfrm>
            <a:off x="7019925" y="3357563"/>
            <a:ext cx="10445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(c+,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35202" name="Text Box 34"/>
          <p:cNvSpPr txBox="1">
            <a:spLocks noChangeArrowheads="1"/>
          </p:cNvSpPr>
          <p:nvPr/>
        </p:nvSpPr>
        <p:spPr bwMode="auto">
          <a:xfrm>
            <a:off x="4572000" y="3357563"/>
            <a:ext cx="10287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(s+,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35203" name="Text Box 35"/>
          <p:cNvSpPr txBox="1">
            <a:spLocks noChangeArrowheads="1"/>
          </p:cNvSpPr>
          <p:nvPr/>
        </p:nvSpPr>
        <p:spPr bwMode="auto">
          <a:xfrm>
            <a:off x="4500563" y="5084763"/>
            <a:ext cx="10699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(b+,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4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35204" name="Line 36"/>
          <p:cNvSpPr>
            <a:spLocks noChangeShapeType="1"/>
          </p:cNvSpPr>
          <p:nvPr/>
        </p:nvSpPr>
        <p:spPr bwMode="auto">
          <a:xfrm flipV="1">
            <a:off x="4356100" y="3716338"/>
            <a:ext cx="2160588" cy="1296987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35205" name="Group 37"/>
          <p:cNvGrpSpPr>
            <a:grpSpLocks/>
          </p:cNvGrpSpPr>
          <p:nvPr/>
        </p:nvGrpSpPr>
        <p:grpSpPr bwMode="auto">
          <a:xfrm>
            <a:off x="3203575" y="3789363"/>
            <a:ext cx="2852738" cy="1014412"/>
            <a:chOff x="2018" y="2387"/>
            <a:chExt cx="1797" cy="639"/>
          </a:xfrm>
        </p:grpSpPr>
        <p:sp useBgFill="1">
          <p:nvSpPr>
            <p:cNvPr id="135206" name="Text Box 38"/>
            <p:cNvSpPr txBox="1">
              <a:spLocks noChangeArrowheads="1"/>
            </p:cNvSpPr>
            <p:nvPr/>
          </p:nvSpPr>
          <p:spPr bwMode="auto">
            <a:xfrm>
              <a:off x="2018" y="2387"/>
              <a:ext cx="391" cy="231"/>
            </a:xfrm>
            <a:prstGeom prst="rect">
              <a:avLst/>
            </a:prstGeom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(9,</a:t>
              </a:r>
              <a:r>
                <a:rPr lang="en-US" altLang="zh-CN" b="1">
                  <a:solidFill>
                    <a:srgbClr val="FF3300"/>
                  </a:solidFill>
                  <a:latin typeface="Garamond" pitchFamily="18" charset="0"/>
                </a:rPr>
                <a:t>8</a:t>
              </a:r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)</a:t>
              </a:r>
              <a:endParaRPr lang="zh-CN" altLang="en-US" b="1">
                <a:solidFill>
                  <a:schemeClr val="hlink"/>
                </a:solidFill>
                <a:latin typeface="Garamond" pitchFamily="18" charset="0"/>
              </a:endParaRPr>
            </a:p>
          </p:txBody>
        </p:sp>
        <p:sp useBgFill="1">
          <p:nvSpPr>
            <p:cNvPr id="135207" name="Text Box 39"/>
            <p:cNvSpPr txBox="1">
              <a:spLocks noChangeArrowheads="1"/>
            </p:cNvSpPr>
            <p:nvPr/>
          </p:nvSpPr>
          <p:spPr bwMode="auto">
            <a:xfrm>
              <a:off x="2699" y="2568"/>
              <a:ext cx="391" cy="231"/>
            </a:xfrm>
            <a:prstGeom prst="rect">
              <a:avLst/>
            </a:prstGeom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(4,</a:t>
              </a:r>
              <a:r>
                <a:rPr lang="en-US" altLang="zh-CN" b="1">
                  <a:solidFill>
                    <a:srgbClr val="FF3300"/>
                  </a:solidFill>
                  <a:latin typeface="Garamond" pitchFamily="18" charset="0"/>
                </a:rPr>
                <a:t>2</a:t>
              </a:r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)</a:t>
              </a:r>
              <a:endParaRPr lang="zh-CN" altLang="en-US" b="1">
                <a:solidFill>
                  <a:schemeClr val="hlink"/>
                </a:solidFill>
                <a:latin typeface="Garamond" pitchFamily="18" charset="0"/>
              </a:endParaRPr>
            </a:p>
          </p:txBody>
        </p:sp>
        <p:sp useBgFill="1">
          <p:nvSpPr>
            <p:cNvPr id="135208" name="Text Box 40"/>
            <p:cNvSpPr txBox="1">
              <a:spLocks noChangeArrowheads="1"/>
            </p:cNvSpPr>
            <p:nvPr/>
          </p:nvSpPr>
          <p:spPr bwMode="auto">
            <a:xfrm>
              <a:off x="3424" y="2795"/>
              <a:ext cx="391" cy="231"/>
            </a:xfrm>
            <a:prstGeom prst="rect">
              <a:avLst/>
            </a:prstGeom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(5,</a:t>
              </a:r>
              <a:r>
                <a:rPr lang="en-US" altLang="zh-CN" b="1">
                  <a:solidFill>
                    <a:srgbClr val="FF3300"/>
                  </a:solidFill>
                  <a:latin typeface="Garamond" pitchFamily="18" charset="0"/>
                </a:rPr>
                <a:t>5</a:t>
              </a:r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)</a:t>
              </a:r>
              <a:endParaRPr lang="zh-CN" altLang="en-US" b="1">
                <a:solidFill>
                  <a:schemeClr val="hlink"/>
                </a:solidFill>
                <a:latin typeface="Garamond" pitchFamily="18" charset="0"/>
              </a:endParaRPr>
            </a:p>
          </p:txBody>
        </p:sp>
      </p:grpSp>
      <p:sp>
        <p:nvSpPr>
          <p:cNvPr id="135209" name="Line 41"/>
          <p:cNvSpPr>
            <a:spLocks noChangeShapeType="1"/>
          </p:cNvSpPr>
          <p:nvPr/>
        </p:nvSpPr>
        <p:spPr bwMode="auto">
          <a:xfrm>
            <a:off x="2268538" y="3644900"/>
            <a:ext cx="1871662" cy="0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5210" name="Line 42"/>
          <p:cNvSpPr>
            <a:spLocks noChangeShapeType="1"/>
          </p:cNvSpPr>
          <p:nvPr/>
        </p:nvSpPr>
        <p:spPr bwMode="auto">
          <a:xfrm>
            <a:off x="4211638" y="3716338"/>
            <a:ext cx="0" cy="1225550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5211" name="Text Box 43"/>
          <p:cNvSpPr txBox="1">
            <a:spLocks noChangeArrowheads="1"/>
          </p:cNvSpPr>
          <p:nvPr/>
        </p:nvSpPr>
        <p:spPr bwMode="auto">
          <a:xfrm>
            <a:off x="2987675" y="5734050"/>
            <a:ext cx="2846388" cy="57943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latin typeface="Garamond" pitchFamily="18" charset="0"/>
              </a:rPr>
              <a:t>δ=min(c</a:t>
            </a:r>
            <a:r>
              <a:rPr lang="en-US" altLang="zh-CN" sz="3200" baseline="-25000">
                <a:latin typeface="Garamond" pitchFamily="18" charset="0"/>
              </a:rPr>
              <a:t>ij</a:t>
            </a:r>
            <a:r>
              <a:rPr lang="en-US" altLang="zh-CN" sz="3200">
                <a:latin typeface="Garamond" pitchFamily="18" charset="0"/>
              </a:rPr>
              <a:t>-f</a:t>
            </a:r>
            <a:r>
              <a:rPr lang="en-US" altLang="zh-CN" sz="3200" baseline="-25000">
                <a:latin typeface="Garamond" pitchFamily="18" charset="0"/>
              </a:rPr>
              <a:t>ij</a:t>
            </a:r>
            <a:r>
              <a:rPr lang="en-US" altLang="zh-CN" sz="3200">
                <a:latin typeface="Garamond" pitchFamily="18" charset="0"/>
              </a:rPr>
              <a:t>)=2</a:t>
            </a:r>
            <a:endParaRPr lang="zh-CN" altLang="en-US" sz="3200">
              <a:latin typeface="Garamond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04" grpId="0" animBg="1"/>
      <p:bldP spid="135209" grpId="0" animBg="1"/>
      <p:bldP spid="135210" grpId="0" animBg="1"/>
      <p:bldP spid="13521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7173913"/>
            <a:ext cx="8229600" cy="1143000"/>
          </a:xfrm>
        </p:spPr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Edmonds-Karp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例解</a:t>
            </a:r>
            <a:r>
              <a:rPr lang="en-US" altLang="zh-CN"/>
              <a:t>13</a:t>
            </a:r>
            <a:endParaRPr lang="zh-CN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76250"/>
            <a:ext cx="8388350" cy="1655763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）转（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）给源点</a:t>
            </a:r>
            <a:r>
              <a:rPr lang="en-US" altLang="zh-CN"/>
              <a:t>s</a:t>
            </a:r>
            <a:r>
              <a:rPr lang="zh-CN" altLang="en-US"/>
              <a:t>标号</a:t>
            </a:r>
            <a:r>
              <a:rPr lang="en-US" altLang="zh-CN"/>
              <a:t>(-,∞)</a:t>
            </a:r>
            <a:r>
              <a:rPr lang="zh-CN" altLang="en-US"/>
              <a:t>，其它顶点均未标号；</a:t>
            </a:r>
          </a:p>
        </p:txBody>
      </p:sp>
      <p:sp>
        <p:nvSpPr>
          <p:cNvPr id="136196" name="AutoShape 4"/>
          <p:cNvSpPr>
            <a:spLocks noChangeArrowheads="1"/>
          </p:cNvSpPr>
          <p:nvPr/>
        </p:nvSpPr>
        <p:spPr bwMode="auto">
          <a:xfrm>
            <a:off x="179388" y="188913"/>
            <a:ext cx="1079500" cy="647700"/>
          </a:xfrm>
          <a:prstGeom prst="star8">
            <a:avLst>
              <a:gd name="adj" fmla="val 3825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解</a:t>
            </a:r>
          </a:p>
        </p:txBody>
      </p:sp>
      <p:grpSp>
        <p:nvGrpSpPr>
          <p:cNvPr id="136197" name="Group 5"/>
          <p:cNvGrpSpPr>
            <a:grpSpLocks/>
          </p:cNvGrpSpPr>
          <p:nvPr/>
        </p:nvGrpSpPr>
        <p:grpSpPr bwMode="auto">
          <a:xfrm>
            <a:off x="1692275" y="1773238"/>
            <a:ext cx="5248275" cy="3768725"/>
            <a:chOff x="793" y="1192"/>
            <a:chExt cx="3306" cy="2374"/>
          </a:xfrm>
        </p:grpSpPr>
        <p:sp>
          <p:nvSpPr>
            <p:cNvPr id="136198" name="Oval 6"/>
            <p:cNvSpPr>
              <a:spLocks noChangeArrowheads="1"/>
            </p:cNvSpPr>
            <p:nvPr/>
          </p:nvSpPr>
          <p:spPr bwMode="auto">
            <a:xfrm>
              <a:off x="2264" y="1510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199" name="Oval 7"/>
            <p:cNvSpPr>
              <a:spLocks noChangeArrowheads="1"/>
            </p:cNvSpPr>
            <p:nvPr/>
          </p:nvSpPr>
          <p:spPr bwMode="auto">
            <a:xfrm>
              <a:off x="1020" y="2341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0" name="Oval 8"/>
            <p:cNvSpPr>
              <a:spLocks noChangeArrowheads="1"/>
            </p:cNvSpPr>
            <p:nvPr/>
          </p:nvSpPr>
          <p:spPr bwMode="auto">
            <a:xfrm>
              <a:off x="2342" y="232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1" name="Oval 9"/>
            <p:cNvSpPr>
              <a:spLocks noChangeArrowheads="1"/>
            </p:cNvSpPr>
            <p:nvPr/>
          </p:nvSpPr>
          <p:spPr bwMode="auto">
            <a:xfrm>
              <a:off x="3833" y="229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2" name="Line 10"/>
            <p:cNvSpPr>
              <a:spLocks noChangeShapeType="1"/>
            </p:cNvSpPr>
            <p:nvPr/>
          </p:nvSpPr>
          <p:spPr bwMode="auto">
            <a:xfrm flipV="1">
              <a:off x="1111" y="1600"/>
              <a:ext cx="1153" cy="7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03" name="Line 11"/>
            <p:cNvSpPr>
              <a:spLocks noChangeShapeType="1"/>
            </p:cNvSpPr>
            <p:nvPr/>
          </p:nvSpPr>
          <p:spPr bwMode="auto">
            <a:xfrm>
              <a:off x="2336" y="1570"/>
              <a:ext cx="1497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04" name="Oval 12"/>
            <p:cNvSpPr>
              <a:spLocks noChangeArrowheads="1"/>
            </p:cNvSpPr>
            <p:nvPr/>
          </p:nvSpPr>
          <p:spPr bwMode="auto">
            <a:xfrm>
              <a:off x="2336" y="3203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5" name="Line 13"/>
            <p:cNvSpPr>
              <a:spLocks noChangeShapeType="1"/>
            </p:cNvSpPr>
            <p:nvPr/>
          </p:nvSpPr>
          <p:spPr bwMode="auto">
            <a:xfrm>
              <a:off x="1111" y="2387"/>
              <a:ext cx="1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06" name="Text Box 14"/>
            <p:cNvSpPr txBox="1">
              <a:spLocks noChangeArrowheads="1"/>
            </p:cNvSpPr>
            <p:nvPr/>
          </p:nvSpPr>
          <p:spPr bwMode="auto">
            <a:xfrm>
              <a:off x="793" y="2251"/>
              <a:ext cx="19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s</a:t>
              </a:r>
            </a:p>
          </p:txBody>
        </p:sp>
        <p:sp>
          <p:nvSpPr>
            <p:cNvPr id="136207" name="Text Box 15"/>
            <p:cNvSpPr txBox="1">
              <a:spLocks noChangeArrowheads="1"/>
            </p:cNvSpPr>
            <p:nvPr/>
          </p:nvSpPr>
          <p:spPr bwMode="auto">
            <a:xfrm>
              <a:off x="2206" y="1192"/>
              <a:ext cx="2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a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6208" name="Text Box 16"/>
            <p:cNvSpPr txBox="1">
              <a:spLocks noChangeArrowheads="1"/>
            </p:cNvSpPr>
            <p:nvPr/>
          </p:nvSpPr>
          <p:spPr bwMode="auto">
            <a:xfrm>
              <a:off x="2426" y="2205"/>
              <a:ext cx="22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b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6209" name="Text Box 17"/>
            <p:cNvSpPr txBox="1">
              <a:spLocks noChangeArrowheads="1"/>
            </p:cNvSpPr>
            <p:nvPr/>
          </p:nvSpPr>
          <p:spPr bwMode="auto">
            <a:xfrm>
              <a:off x="2356" y="3278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c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6210" name="Text Box 18"/>
            <p:cNvSpPr txBox="1">
              <a:spLocks noChangeArrowheads="1"/>
            </p:cNvSpPr>
            <p:nvPr/>
          </p:nvSpPr>
          <p:spPr bwMode="auto">
            <a:xfrm>
              <a:off x="3923" y="2205"/>
              <a:ext cx="17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t</a:t>
              </a:r>
            </a:p>
          </p:txBody>
        </p:sp>
        <p:sp>
          <p:nvSpPr>
            <p:cNvPr id="136211" name="Line 19"/>
            <p:cNvSpPr>
              <a:spLocks noChangeShapeType="1"/>
            </p:cNvSpPr>
            <p:nvPr/>
          </p:nvSpPr>
          <p:spPr bwMode="auto">
            <a:xfrm>
              <a:off x="1111" y="2432"/>
              <a:ext cx="122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12" name="Line 20"/>
            <p:cNvSpPr>
              <a:spLocks noChangeShapeType="1"/>
            </p:cNvSpPr>
            <p:nvPr/>
          </p:nvSpPr>
          <p:spPr bwMode="auto">
            <a:xfrm flipV="1">
              <a:off x="2426" y="2387"/>
              <a:ext cx="1407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13" name="Text Box 21"/>
            <p:cNvSpPr txBox="1">
              <a:spLocks noChangeArrowheads="1"/>
            </p:cNvSpPr>
            <p:nvPr/>
          </p:nvSpPr>
          <p:spPr bwMode="auto">
            <a:xfrm>
              <a:off x="1746" y="2431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(9,8)</a:t>
              </a:r>
            </a:p>
          </p:txBody>
        </p:sp>
        <p:sp>
          <p:nvSpPr>
            <p:cNvPr id="136214" name="Text Box 22"/>
            <p:cNvSpPr txBox="1">
              <a:spLocks noChangeArrowheads="1"/>
            </p:cNvSpPr>
            <p:nvPr/>
          </p:nvSpPr>
          <p:spPr bwMode="auto">
            <a:xfrm>
              <a:off x="3152" y="2884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(5,5)</a:t>
              </a:r>
            </a:p>
          </p:txBody>
        </p:sp>
        <p:sp>
          <p:nvSpPr>
            <p:cNvPr id="136215" name="Text Box 23"/>
            <p:cNvSpPr txBox="1">
              <a:spLocks noChangeArrowheads="1"/>
            </p:cNvSpPr>
            <p:nvPr/>
          </p:nvSpPr>
          <p:spPr bwMode="auto">
            <a:xfrm>
              <a:off x="1837" y="1933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(7,0)</a:t>
              </a:r>
            </a:p>
          </p:txBody>
        </p:sp>
        <p:sp>
          <p:nvSpPr>
            <p:cNvPr id="136216" name="Text Box 24"/>
            <p:cNvSpPr txBox="1">
              <a:spLocks noChangeArrowheads="1"/>
            </p:cNvSpPr>
            <p:nvPr/>
          </p:nvSpPr>
          <p:spPr bwMode="auto">
            <a:xfrm>
              <a:off x="1247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(2,2)</a:t>
              </a:r>
            </a:p>
          </p:txBody>
        </p:sp>
        <p:sp>
          <p:nvSpPr>
            <p:cNvPr id="136217" name="Text Box 25"/>
            <p:cNvSpPr txBox="1">
              <a:spLocks noChangeArrowheads="1"/>
            </p:cNvSpPr>
            <p:nvPr/>
          </p:nvSpPr>
          <p:spPr bwMode="auto">
            <a:xfrm>
              <a:off x="2426" y="265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(4,2)</a:t>
              </a:r>
            </a:p>
          </p:txBody>
        </p:sp>
        <p:sp>
          <p:nvSpPr>
            <p:cNvPr id="136218" name="Text Box 26"/>
            <p:cNvSpPr txBox="1">
              <a:spLocks noChangeArrowheads="1"/>
            </p:cNvSpPr>
            <p:nvPr/>
          </p:nvSpPr>
          <p:spPr bwMode="auto">
            <a:xfrm>
              <a:off x="1338" y="288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(3,3)</a:t>
              </a:r>
            </a:p>
          </p:txBody>
        </p:sp>
        <p:sp>
          <p:nvSpPr>
            <p:cNvPr id="136219" name="Line 27"/>
            <p:cNvSpPr>
              <a:spLocks noChangeShapeType="1"/>
            </p:cNvSpPr>
            <p:nvPr/>
          </p:nvSpPr>
          <p:spPr bwMode="auto">
            <a:xfrm>
              <a:off x="2381" y="2432"/>
              <a:ext cx="0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20" name="Line 28"/>
            <p:cNvSpPr>
              <a:spLocks noChangeShapeType="1"/>
            </p:cNvSpPr>
            <p:nvPr/>
          </p:nvSpPr>
          <p:spPr bwMode="auto">
            <a:xfrm>
              <a:off x="2290" y="1616"/>
              <a:ext cx="0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21" name="Line 29"/>
            <p:cNvSpPr>
              <a:spLocks noChangeShapeType="1"/>
            </p:cNvSpPr>
            <p:nvPr/>
          </p:nvSpPr>
          <p:spPr bwMode="auto">
            <a:xfrm flipH="1" flipV="1">
              <a:off x="2381" y="1616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22" name="Text Box 30"/>
            <p:cNvSpPr txBox="1">
              <a:spLocks noChangeArrowheads="1"/>
            </p:cNvSpPr>
            <p:nvPr/>
          </p:nvSpPr>
          <p:spPr bwMode="auto">
            <a:xfrm>
              <a:off x="3152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(8,8)</a:t>
              </a:r>
            </a:p>
          </p:txBody>
        </p:sp>
        <p:sp>
          <p:nvSpPr>
            <p:cNvPr id="136223" name="Text Box 31"/>
            <p:cNvSpPr txBox="1">
              <a:spLocks noChangeArrowheads="1"/>
            </p:cNvSpPr>
            <p:nvPr/>
          </p:nvSpPr>
          <p:spPr bwMode="auto">
            <a:xfrm>
              <a:off x="2426" y="188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(6,6)</a:t>
              </a:r>
            </a:p>
          </p:txBody>
        </p:sp>
      </p:grpSp>
      <p:sp>
        <p:nvSpPr>
          <p:cNvPr id="136224" name="Text Box 32"/>
          <p:cNvSpPr txBox="1">
            <a:spLocks noChangeArrowheads="1"/>
          </p:cNvSpPr>
          <p:nvPr/>
        </p:nvSpPr>
        <p:spPr bwMode="auto">
          <a:xfrm>
            <a:off x="755650" y="3500438"/>
            <a:ext cx="96361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(-,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∞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2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7173913"/>
            <a:ext cx="8229600" cy="1143000"/>
          </a:xfrm>
        </p:spPr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Edmonds-Karp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例解</a:t>
            </a:r>
            <a:r>
              <a:rPr lang="en-US" altLang="zh-CN"/>
              <a:t>14</a:t>
            </a:r>
            <a:endParaRPr lang="zh-CN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76250"/>
            <a:ext cx="8388350" cy="1655763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 （</a:t>
            </a:r>
            <a:r>
              <a:rPr lang="en-US" altLang="zh-CN"/>
              <a:t>3</a:t>
            </a:r>
            <a:r>
              <a:rPr lang="zh-CN" altLang="en-US"/>
              <a:t>）按层次依次对可以标号的顶点进行标号，若当前标号的顶点为</a:t>
            </a:r>
            <a:r>
              <a:rPr lang="en-US" altLang="zh-CN"/>
              <a:t>t</a:t>
            </a:r>
            <a:r>
              <a:rPr lang="zh-CN" altLang="en-US"/>
              <a:t>，转（</a:t>
            </a:r>
            <a:r>
              <a:rPr lang="en-US" altLang="zh-CN"/>
              <a:t>4</a:t>
            </a:r>
            <a:r>
              <a:rPr lang="zh-CN" altLang="en-US"/>
              <a:t>），否则转入（</a:t>
            </a:r>
            <a:r>
              <a:rPr lang="en-US" altLang="zh-CN"/>
              <a:t>6</a:t>
            </a:r>
            <a:r>
              <a:rPr lang="zh-CN" altLang="en-US"/>
              <a:t>）；</a:t>
            </a:r>
          </a:p>
        </p:txBody>
      </p:sp>
      <p:sp>
        <p:nvSpPr>
          <p:cNvPr id="137220" name="AutoShape 4"/>
          <p:cNvSpPr>
            <a:spLocks noChangeArrowheads="1"/>
          </p:cNvSpPr>
          <p:nvPr/>
        </p:nvSpPr>
        <p:spPr bwMode="auto">
          <a:xfrm>
            <a:off x="179388" y="188913"/>
            <a:ext cx="1079500" cy="647700"/>
          </a:xfrm>
          <a:prstGeom prst="star8">
            <a:avLst>
              <a:gd name="adj" fmla="val 3825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解</a:t>
            </a:r>
          </a:p>
        </p:txBody>
      </p:sp>
      <p:grpSp>
        <p:nvGrpSpPr>
          <p:cNvPr id="137221" name="Group 5"/>
          <p:cNvGrpSpPr>
            <a:grpSpLocks/>
          </p:cNvGrpSpPr>
          <p:nvPr/>
        </p:nvGrpSpPr>
        <p:grpSpPr bwMode="auto">
          <a:xfrm>
            <a:off x="1692275" y="1773238"/>
            <a:ext cx="5248275" cy="3768725"/>
            <a:chOff x="793" y="1192"/>
            <a:chExt cx="3306" cy="2374"/>
          </a:xfrm>
        </p:grpSpPr>
        <p:sp>
          <p:nvSpPr>
            <p:cNvPr id="137222" name="Oval 6"/>
            <p:cNvSpPr>
              <a:spLocks noChangeArrowheads="1"/>
            </p:cNvSpPr>
            <p:nvPr/>
          </p:nvSpPr>
          <p:spPr bwMode="auto">
            <a:xfrm>
              <a:off x="2264" y="1510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3" name="Oval 7"/>
            <p:cNvSpPr>
              <a:spLocks noChangeArrowheads="1"/>
            </p:cNvSpPr>
            <p:nvPr/>
          </p:nvSpPr>
          <p:spPr bwMode="auto">
            <a:xfrm>
              <a:off x="1020" y="2341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4" name="Oval 8"/>
            <p:cNvSpPr>
              <a:spLocks noChangeArrowheads="1"/>
            </p:cNvSpPr>
            <p:nvPr/>
          </p:nvSpPr>
          <p:spPr bwMode="auto">
            <a:xfrm>
              <a:off x="2342" y="232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5" name="Oval 9"/>
            <p:cNvSpPr>
              <a:spLocks noChangeArrowheads="1"/>
            </p:cNvSpPr>
            <p:nvPr/>
          </p:nvSpPr>
          <p:spPr bwMode="auto">
            <a:xfrm>
              <a:off x="3833" y="2296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6" name="Line 10"/>
            <p:cNvSpPr>
              <a:spLocks noChangeShapeType="1"/>
            </p:cNvSpPr>
            <p:nvPr/>
          </p:nvSpPr>
          <p:spPr bwMode="auto">
            <a:xfrm flipV="1">
              <a:off x="1111" y="1600"/>
              <a:ext cx="1153" cy="7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27" name="Line 11"/>
            <p:cNvSpPr>
              <a:spLocks noChangeShapeType="1"/>
            </p:cNvSpPr>
            <p:nvPr/>
          </p:nvSpPr>
          <p:spPr bwMode="auto">
            <a:xfrm>
              <a:off x="2336" y="1570"/>
              <a:ext cx="1497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28" name="Oval 12"/>
            <p:cNvSpPr>
              <a:spLocks noChangeArrowheads="1"/>
            </p:cNvSpPr>
            <p:nvPr/>
          </p:nvSpPr>
          <p:spPr bwMode="auto">
            <a:xfrm>
              <a:off x="2336" y="3203"/>
              <a:ext cx="90" cy="91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9" name="Line 13"/>
            <p:cNvSpPr>
              <a:spLocks noChangeShapeType="1"/>
            </p:cNvSpPr>
            <p:nvPr/>
          </p:nvSpPr>
          <p:spPr bwMode="auto">
            <a:xfrm>
              <a:off x="1111" y="2387"/>
              <a:ext cx="1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30" name="Text Box 14"/>
            <p:cNvSpPr txBox="1">
              <a:spLocks noChangeArrowheads="1"/>
            </p:cNvSpPr>
            <p:nvPr/>
          </p:nvSpPr>
          <p:spPr bwMode="auto">
            <a:xfrm>
              <a:off x="793" y="2251"/>
              <a:ext cx="19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s</a:t>
              </a:r>
            </a:p>
          </p:txBody>
        </p:sp>
        <p:sp>
          <p:nvSpPr>
            <p:cNvPr id="137231" name="Text Box 15"/>
            <p:cNvSpPr txBox="1">
              <a:spLocks noChangeArrowheads="1"/>
            </p:cNvSpPr>
            <p:nvPr/>
          </p:nvSpPr>
          <p:spPr bwMode="auto">
            <a:xfrm>
              <a:off x="2206" y="1192"/>
              <a:ext cx="2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a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7232" name="Text Box 16"/>
            <p:cNvSpPr txBox="1">
              <a:spLocks noChangeArrowheads="1"/>
            </p:cNvSpPr>
            <p:nvPr/>
          </p:nvSpPr>
          <p:spPr bwMode="auto">
            <a:xfrm>
              <a:off x="2426" y="2205"/>
              <a:ext cx="22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b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7233" name="Text Box 17"/>
            <p:cNvSpPr txBox="1">
              <a:spLocks noChangeArrowheads="1"/>
            </p:cNvSpPr>
            <p:nvPr/>
          </p:nvSpPr>
          <p:spPr bwMode="auto">
            <a:xfrm>
              <a:off x="2356" y="3278"/>
              <a:ext cx="20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c</a:t>
              </a:r>
              <a:endParaRPr lang="en-US" altLang="zh-CN" sz="2400" b="1" baseline="-25000">
                <a:latin typeface="Garamond" pitchFamily="18" charset="0"/>
              </a:endParaRPr>
            </a:p>
          </p:txBody>
        </p:sp>
        <p:sp>
          <p:nvSpPr>
            <p:cNvPr id="137234" name="Text Box 18"/>
            <p:cNvSpPr txBox="1">
              <a:spLocks noChangeArrowheads="1"/>
            </p:cNvSpPr>
            <p:nvPr/>
          </p:nvSpPr>
          <p:spPr bwMode="auto">
            <a:xfrm>
              <a:off x="3923" y="2205"/>
              <a:ext cx="17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Garamond" pitchFamily="18" charset="0"/>
                </a:rPr>
                <a:t>t</a:t>
              </a:r>
            </a:p>
          </p:txBody>
        </p:sp>
        <p:sp>
          <p:nvSpPr>
            <p:cNvPr id="137235" name="Line 19"/>
            <p:cNvSpPr>
              <a:spLocks noChangeShapeType="1"/>
            </p:cNvSpPr>
            <p:nvPr/>
          </p:nvSpPr>
          <p:spPr bwMode="auto">
            <a:xfrm>
              <a:off x="1111" y="2432"/>
              <a:ext cx="122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36" name="Line 20"/>
            <p:cNvSpPr>
              <a:spLocks noChangeShapeType="1"/>
            </p:cNvSpPr>
            <p:nvPr/>
          </p:nvSpPr>
          <p:spPr bwMode="auto">
            <a:xfrm flipV="1">
              <a:off x="2426" y="2387"/>
              <a:ext cx="1407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37" name="Text Box 21"/>
            <p:cNvSpPr txBox="1">
              <a:spLocks noChangeArrowheads="1"/>
            </p:cNvSpPr>
            <p:nvPr/>
          </p:nvSpPr>
          <p:spPr bwMode="auto">
            <a:xfrm>
              <a:off x="1746" y="2431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(9,8)</a:t>
              </a:r>
            </a:p>
          </p:txBody>
        </p:sp>
        <p:sp>
          <p:nvSpPr>
            <p:cNvPr id="137238" name="Text Box 22"/>
            <p:cNvSpPr txBox="1">
              <a:spLocks noChangeArrowheads="1"/>
            </p:cNvSpPr>
            <p:nvPr/>
          </p:nvSpPr>
          <p:spPr bwMode="auto">
            <a:xfrm>
              <a:off x="3152" y="2884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(5,5)</a:t>
              </a:r>
            </a:p>
          </p:txBody>
        </p:sp>
        <p:sp>
          <p:nvSpPr>
            <p:cNvPr id="137239" name="Text Box 23"/>
            <p:cNvSpPr txBox="1">
              <a:spLocks noChangeArrowheads="1"/>
            </p:cNvSpPr>
            <p:nvPr/>
          </p:nvSpPr>
          <p:spPr bwMode="auto">
            <a:xfrm>
              <a:off x="1837" y="1933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(7,0)</a:t>
              </a:r>
            </a:p>
          </p:txBody>
        </p:sp>
        <p:sp>
          <p:nvSpPr>
            <p:cNvPr id="137240" name="Text Box 24"/>
            <p:cNvSpPr txBox="1">
              <a:spLocks noChangeArrowheads="1"/>
            </p:cNvSpPr>
            <p:nvPr/>
          </p:nvSpPr>
          <p:spPr bwMode="auto">
            <a:xfrm>
              <a:off x="1247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(2,2)</a:t>
              </a:r>
            </a:p>
          </p:txBody>
        </p:sp>
        <p:sp>
          <p:nvSpPr>
            <p:cNvPr id="137241" name="Text Box 25"/>
            <p:cNvSpPr txBox="1">
              <a:spLocks noChangeArrowheads="1"/>
            </p:cNvSpPr>
            <p:nvPr/>
          </p:nvSpPr>
          <p:spPr bwMode="auto">
            <a:xfrm>
              <a:off x="2426" y="265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(4,2)</a:t>
              </a:r>
            </a:p>
          </p:txBody>
        </p:sp>
        <p:sp>
          <p:nvSpPr>
            <p:cNvPr id="137242" name="Text Box 26"/>
            <p:cNvSpPr txBox="1">
              <a:spLocks noChangeArrowheads="1"/>
            </p:cNvSpPr>
            <p:nvPr/>
          </p:nvSpPr>
          <p:spPr bwMode="auto">
            <a:xfrm>
              <a:off x="1338" y="288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(3,3)</a:t>
              </a:r>
            </a:p>
          </p:txBody>
        </p:sp>
        <p:sp>
          <p:nvSpPr>
            <p:cNvPr id="137243" name="Line 27"/>
            <p:cNvSpPr>
              <a:spLocks noChangeShapeType="1"/>
            </p:cNvSpPr>
            <p:nvPr/>
          </p:nvSpPr>
          <p:spPr bwMode="auto">
            <a:xfrm>
              <a:off x="2381" y="2432"/>
              <a:ext cx="0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44" name="Line 28"/>
            <p:cNvSpPr>
              <a:spLocks noChangeShapeType="1"/>
            </p:cNvSpPr>
            <p:nvPr/>
          </p:nvSpPr>
          <p:spPr bwMode="auto">
            <a:xfrm>
              <a:off x="2290" y="1616"/>
              <a:ext cx="0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45" name="Line 29"/>
            <p:cNvSpPr>
              <a:spLocks noChangeShapeType="1"/>
            </p:cNvSpPr>
            <p:nvPr/>
          </p:nvSpPr>
          <p:spPr bwMode="auto">
            <a:xfrm flipH="1" flipV="1">
              <a:off x="2381" y="1616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46" name="Text Box 30"/>
            <p:cNvSpPr txBox="1">
              <a:spLocks noChangeArrowheads="1"/>
            </p:cNvSpPr>
            <p:nvPr/>
          </p:nvSpPr>
          <p:spPr bwMode="auto">
            <a:xfrm>
              <a:off x="3152" y="1706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(8,8)</a:t>
              </a:r>
            </a:p>
          </p:txBody>
        </p:sp>
        <p:sp>
          <p:nvSpPr>
            <p:cNvPr id="137247" name="Text Box 31"/>
            <p:cNvSpPr txBox="1">
              <a:spLocks noChangeArrowheads="1"/>
            </p:cNvSpPr>
            <p:nvPr/>
          </p:nvSpPr>
          <p:spPr bwMode="auto">
            <a:xfrm>
              <a:off x="2426" y="1888"/>
              <a:ext cx="391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Garamond" pitchFamily="18" charset="0"/>
                </a:rPr>
                <a:t>(6,6)</a:t>
              </a:r>
            </a:p>
          </p:txBody>
        </p:sp>
      </p:grpSp>
      <p:sp>
        <p:nvSpPr>
          <p:cNvPr id="137248" name="Text Box 32"/>
          <p:cNvSpPr txBox="1">
            <a:spLocks noChangeArrowheads="1"/>
          </p:cNvSpPr>
          <p:nvPr/>
        </p:nvSpPr>
        <p:spPr bwMode="auto">
          <a:xfrm>
            <a:off x="755650" y="3500438"/>
            <a:ext cx="96361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(-,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∞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37249" name="Text Box 33"/>
          <p:cNvSpPr txBox="1">
            <a:spLocks noChangeArrowheads="1"/>
          </p:cNvSpPr>
          <p:nvPr/>
        </p:nvSpPr>
        <p:spPr bwMode="auto">
          <a:xfrm>
            <a:off x="4572000" y="3357563"/>
            <a:ext cx="9842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(s+,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37250" name="Text Box 34"/>
          <p:cNvSpPr txBox="1">
            <a:spLocks noChangeArrowheads="1"/>
          </p:cNvSpPr>
          <p:nvPr/>
        </p:nvSpPr>
        <p:spPr bwMode="auto">
          <a:xfrm>
            <a:off x="4500563" y="5084763"/>
            <a:ext cx="10350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(b+, </a:t>
            </a: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  <a:r>
              <a:rPr lang="en-US" altLang="zh-CN" sz="2400" b="1">
                <a:solidFill>
                  <a:srgbClr val="FF99FF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137251" name="Text Box 35"/>
          <p:cNvSpPr txBox="1">
            <a:spLocks noChangeArrowheads="1"/>
          </p:cNvSpPr>
          <p:nvPr/>
        </p:nvSpPr>
        <p:spPr bwMode="auto">
          <a:xfrm>
            <a:off x="900113" y="5805488"/>
            <a:ext cx="7745412" cy="57943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latin typeface="Garamond" pitchFamily="18" charset="0"/>
              </a:rPr>
              <a:t>这时得到的</a:t>
            </a:r>
            <a:r>
              <a:rPr lang="en-US" altLang="zh-CN" sz="3200">
                <a:latin typeface="Garamond" pitchFamily="18" charset="0"/>
              </a:rPr>
              <a:t>w</a:t>
            </a:r>
            <a:r>
              <a:rPr lang="zh-CN" altLang="en-US" sz="3200">
                <a:latin typeface="Garamond" pitchFamily="18" charset="0"/>
              </a:rPr>
              <a:t>＝</a:t>
            </a:r>
            <a:r>
              <a:rPr lang="en-US" altLang="zh-CN" sz="3200">
                <a:latin typeface="Garamond" pitchFamily="18" charset="0"/>
              </a:rPr>
              <a:t>13</a:t>
            </a:r>
            <a:r>
              <a:rPr lang="zh-CN" altLang="en-US" sz="3200">
                <a:latin typeface="Garamond" pitchFamily="18" charset="0"/>
              </a:rPr>
              <a:t>也是我们要求的最大流。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49" grpId="0"/>
      <p:bldP spid="137250" grpId="0"/>
      <p:bldP spid="13725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rgbClr val="262626"/>
                </a:solidFill>
              </a:rPr>
              <a:t>Exercises</a:t>
            </a:r>
            <a:endParaRPr altLang="en-US" smtClean="0">
              <a:solidFill>
                <a:srgbClr val="262626"/>
              </a:solidFill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26.2-3</a:t>
            </a:r>
          </a:p>
          <a:p>
            <a:pPr>
              <a:defRPr/>
            </a:pPr>
            <a:r>
              <a:rPr lang="en-US" altLang="zh-CN" dirty="0" smtClean="0"/>
              <a:t>26.2-8</a:t>
            </a:r>
            <a:endParaRPr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95988" y="6381750"/>
            <a:ext cx="2022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No path to sink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038"/>
            <a:ext cx="4953000" cy="14160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altLang="en-US" sz="1600" b="1" dirty="0" smtClean="0"/>
              <a:t>算法分析课程组</a:t>
            </a:r>
            <a:endParaRPr lang="en-US" altLang="zh-CN" sz="16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altLang="en-US" sz="1600" b="1" dirty="0"/>
              <a:t>重庆大学计算机学院 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284538"/>
            <a:ext cx="7239000" cy="14398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8000" b="0" dirty="0" smtClean="0">
                <a:solidFill>
                  <a:prstClr val="white"/>
                </a:solidFill>
              </a:rPr>
              <a:t>End of Section.</a:t>
            </a:r>
            <a:endParaRPr sz="6000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Capacity and Flow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196975"/>
            <a:ext cx="68675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388" y="4191000"/>
            <a:ext cx="74485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9613" y="5013325"/>
            <a:ext cx="48672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7225" y="5732463"/>
            <a:ext cx="48768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Flow Value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9188" y="2889250"/>
            <a:ext cx="68675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9188" y="1125538"/>
            <a:ext cx="6772275" cy="143827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/>
        </p:spPr>
      </p:pic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713" y="6092825"/>
            <a:ext cx="60293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5148263" y="1557338"/>
            <a:ext cx="1223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净流量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罗辛_第七章_快速排序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2589</Words>
  <Application>Microsoft Office PowerPoint</Application>
  <PresentationFormat>全屏显示(4:3)</PresentationFormat>
  <Paragraphs>934</Paragraphs>
  <Slides>77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0" baseType="lpstr">
      <vt:lpstr>罗辛_第七章_快速排序</vt:lpstr>
      <vt:lpstr>Stream</vt:lpstr>
      <vt:lpstr>公式</vt:lpstr>
      <vt:lpstr>Algorithm Analysis &amp; Design  Introduction to Algorithm</vt:lpstr>
      <vt:lpstr>Chapter 26:          Maximum Flow</vt:lpstr>
      <vt:lpstr>Outlines</vt:lpstr>
      <vt:lpstr>          Flow Networks</vt:lpstr>
      <vt:lpstr>The Tao of Flow</vt:lpstr>
      <vt:lpstr>Flow Network</vt:lpstr>
      <vt:lpstr>Capacity and Flow</vt:lpstr>
      <vt:lpstr>Capacity and Flow</vt:lpstr>
      <vt:lpstr>Flow Value</vt:lpstr>
      <vt:lpstr>The Maximum-Flow Problem</vt:lpstr>
      <vt:lpstr>Flow Cancellation</vt:lpstr>
      <vt:lpstr>Net Flow Definitions</vt:lpstr>
      <vt:lpstr>Net Flow Value</vt:lpstr>
      <vt:lpstr>Simple Properties of Net Flow</vt:lpstr>
      <vt:lpstr>Simple Properties of Net Flow</vt:lpstr>
      <vt:lpstr>Net Flow into Sink</vt:lpstr>
      <vt:lpstr>Cut</vt:lpstr>
      <vt:lpstr>Flow of A Cut</vt:lpstr>
      <vt:lpstr>Capacity of A Cut</vt:lpstr>
      <vt:lpstr>Upper Bound on Flow Value</vt:lpstr>
      <vt:lpstr>Residual Network</vt:lpstr>
      <vt:lpstr>Residual Network</vt:lpstr>
      <vt:lpstr>Residual Network</vt:lpstr>
      <vt:lpstr>Residual Network</vt:lpstr>
      <vt:lpstr>Residual Network Example</vt:lpstr>
      <vt:lpstr>Short Test in Class</vt:lpstr>
      <vt:lpstr>Exercises</vt:lpstr>
      <vt:lpstr>Augmenting Path</vt:lpstr>
      <vt:lpstr>Augmenting Path Example</vt:lpstr>
      <vt:lpstr>Residual Network Example</vt:lpstr>
      <vt:lpstr>Maximum Flow Theorem</vt:lpstr>
      <vt:lpstr>Max-Flow, Min-Cut Theorem</vt:lpstr>
      <vt:lpstr>Max-Flow, Min-Cut Theorem</vt:lpstr>
      <vt:lpstr>Max-Flow, Min-Cut Theorem</vt:lpstr>
      <vt:lpstr>Max-Flow, Min-Cut Theorem</vt:lpstr>
      <vt:lpstr>Max-Flow, Min-Cut Theorem</vt:lpstr>
      <vt:lpstr>          Ford-Fulkerson Algorithm</vt:lpstr>
      <vt:lpstr>Rough Idea</vt:lpstr>
      <vt:lpstr>Algorithm</vt:lpstr>
      <vt:lpstr>Example—Basic Implementation</vt:lpstr>
      <vt:lpstr>Example</vt:lpstr>
      <vt:lpstr>Example</vt:lpstr>
      <vt:lpstr>Example</vt:lpstr>
      <vt:lpstr>Problem：Time Complexity</vt:lpstr>
      <vt:lpstr>Problem：Time Complexity</vt:lpstr>
      <vt:lpstr>Problem：Time Complexity</vt:lpstr>
      <vt:lpstr>Problem：Time Complexity</vt:lpstr>
      <vt:lpstr>Problem：Time Complexity</vt:lpstr>
      <vt:lpstr>Problem：Time Complexity</vt:lpstr>
      <vt:lpstr>Problem：Time Complexity</vt:lpstr>
      <vt:lpstr>Time Complexity</vt:lpstr>
      <vt:lpstr>Edmonds &amp; Karp Algorithm</vt:lpstr>
      <vt:lpstr>Example</vt:lpstr>
      <vt:lpstr>Example</vt:lpstr>
      <vt:lpstr>Example</vt:lpstr>
      <vt:lpstr>Example</vt:lpstr>
      <vt:lpstr>  Edmonds-Karp修正算法</vt:lpstr>
      <vt:lpstr>一、Edmonds-Karp修正算法</vt:lpstr>
      <vt:lpstr>一、Edmonds-Karp修正算法－1</vt:lpstr>
      <vt:lpstr>一、Edmonds-Karp算法-例</vt:lpstr>
      <vt:lpstr>一、Edmonds-Karp算法-例解</vt:lpstr>
      <vt:lpstr>一、Edmonds-Karp算法-例解1</vt:lpstr>
      <vt:lpstr>一、Edmonds-Karp算法-例解2</vt:lpstr>
      <vt:lpstr>一、Edmonds-Karp算法-例解3</vt:lpstr>
      <vt:lpstr>一、Edmonds-Karp算法-例解4</vt:lpstr>
      <vt:lpstr>一、Edmonds-Karp算法-例解5</vt:lpstr>
      <vt:lpstr>一、Edmonds-Karp算法-例解6</vt:lpstr>
      <vt:lpstr>一、Edmonds-Karp算法-例解7</vt:lpstr>
      <vt:lpstr>一、Edmonds-Karp算法-例解8</vt:lpstr>
      <vt:lpstr>一、Edmonds-Karp算法-例解9</vt:lpstr>
      <vt:lpstr>一、Edmonds-Karp算法-例解10</vt:lpstr>
      <vt:lpstr>一、Edmonds-Karp算法-例解11</vt:lpstr>
      <vt:lpstr>一、Edmonds-Karp算法-例解12</vt:lpstr>
      <vt:lpstr>一、Edmonds-Karp算法-例解13</vt:lpstr>
      <vt:lpstr>一、Edmonds-Karp算法-例解14</vt:lpstr>
      <vt:lpstr>Exercises</vt:lpstr>
      <vt:lpstr>End of Section.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&amp; Design  Introduction to Algorithm</dc:title>
  <dc:creator/>
  <cp:lastModifiedBy/>
  <cp:revision>39</cp:revision>
  <dcterms:created xsi:type="dcterms:W3CDTF">2012-02-10T01:00:01Z</dcterms:created>
  <dcterms:modified xsi:type="dcterms:W3CDTF">2014-11-13T09:50:42Z</dcterms:modified>
</cp:coreProperties>
</file>