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6"/>
  </p:notesMasterIdLst>
  <p:handoutMasterIdLst>
    <p:handoutMasterId r:id="rId137"/>
  </p:handoutMasterIdLst>
  <p:sldIdLst>
    <p:sldId id="480" r:id="rId2"/>
    <p:sldId id="481" r:id="rId3"/>
    <p:sldId id="482" r:id="rId4"/>
    <p:sldId id="483" r:id="rId5"/>
    <p:sldId id="427" r:id="rId6"/>
    <p:sldId id="428" r:id="rId7"/>
    <p:sldId id="429" r:id="rId8"/>
    <p:sldId id="431" r:id="rId9"/>
    <p:sldId id="432" r:id="rId10"/>
    <p:sldId id="460" r:id="rId11"/>
    <p:sldId id="555" r:id="rId12"/>
    <p:sldId id="556" r:id="rId13"/>
    <p:sldId id="557" r:id="rId14"/>
    <p:sldId id="435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61" r:id="rId31"/>
    <p:sldId id="400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05" r:id="rId45"/>
    <p:sldId id="475" r:id="rId46"/>
    <p:sldId id="406" r:id="rId47"/>
    <p:sldId id="407" r:id="rId48"/>
    <p:sldId id="379" r:id="rId49"/>
    <p:sldId id="408" r:id="rId50"/>
    <p:sldId id="381" r:id="rId51"/>
    <p:sldId id="411" r:id="rId52"/>
    <p:sldId id="476" r:id="rId53"/>
    <p:sldId id="412" r:id="rId54"/>
    <p:sldId id="414" r:id="rId55"/>
    <p:sldId id="415" r:id="rId56"/>
    <p:sldId id="416" r:id="rId57"/>
    <p:sldId id="477" r:id="rId58"/>
    <p:sldId id="417" r:id="rId59"/>
    <p:sldId id="420" r:id="rId60"/>
    <p:sldId id="422" r:id="rId61"/>
    <p:sldId id="423" r:id="rId62"/>
    <p:sldId id="424" r:id="rId63"/>
    <p:sldId id="478" r:id="rId64"/>
    <p:sldId id="479" r:id="rId65"/>
    <p:sldId id="484" r:id="rId66"/>
    <p:sldId id="552" r:id="rId67"/>
    <p:sldId id="485" r:id="rId68"/>
    <p:sldId id="486" r:id="rId69"/>
    <p:sldId id="487" r:id="rId70"/>
    <p:sldId id="489" r:id="rId71"/>
    <p:sldId id="490" r:id="rId72"/>
    <p:sldId id="491" r:id="rId73"/>
    <p:sldId id="492" r:id="rId74"/>
    <p:sldId id="493" r:id="rId75"/>
    <p:sldId id="494" r:id="rId76"/>
    <p:sldId id="495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511" r:id="rId93"/>
    <p:sldId id="512" r:id="rId94"/>
    <p:sldId id="513" r:id="rId95"/>
    <p:sldId id="514" r:id="rId96"/>
    <p:sldId id="515" r:id="rId97"/>
    <p:sldId id="516" r:id="rId98"/>
    <p:sldId id="517" r:id="rId99"/>
    <p:sldId id="518" r:id="rId100"/>
    <p:sldId id="519" r:id="rId101"/>
    <p:sldId id="520" r:id="rId102"/>
    <p:sldId id="521" r:id="rId103"/>
    <p:sldId id="522" r:id="rId104"/>
    <p:sldId id="523" r:id="rId105"/>
    <p:sldId id="525" r:id="rId106"/>
    <p:sldId id="526" r:id="rId107"/>
    <p:sldId id="527" r:id="rId108"/>
    <p:sldId id="528" r:id="rId109"/>
    <p:sldId id="529" r:id="rId110"/>
    <p:sldId id="530" r:id="rId111"/>
    <p:sldId id="531" r:id="rId112"/>
    <p:sldId id="532" r:id="rId113"/>
    <p:sldId id="533" r:id="rId114"/>
    <p:sldId id="534" r:id="rId115"/>
    <p:sldId id="535" r:id="rId116"/>
    <p:sldId id="536" r:id="rId117"/>
    <p:sldId id="537" r:id="rId118"/>
    <p:sldId id="538" r:id="rId119"/>
    <p:sldId id="539" r:id="rId120"/>
    <p:sldId id="540" r:id="rId121"/>
    <p:sldId id="541" r:id="rId122"/>
    <p:sldId id="542" r:id="rId123"/>
    <p:sldId id="543" r:id="rId124"/>
    <p:sldId id="544" r:id="rId125"/>
    <p:sldId id="545" r:id="rId126"/>
    <p:sldId id="546" r:id="rId127"/>
    <p:sldId id="547" r:id="rId128"/>
    <p:sldId id="548" r:id="rId129"/>
    <p:sldId id="549" r:id="rId130"/>
    <p:sldId id="550" r:id="rId131"/>
    <p:sldId id="551" r:id="rId132"/>
    <p:sldId id="553" r:id="rId133"/>
    <p:sldId id="554" r:id="rId134"/>
    <p:sldId id="425" r:id="rId1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BBE"/>
    <a:srgbClr val="FF0066"/>
    <a:srgbClr val="000000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96317" autoAdjust="0"/>
  </p:normalViewPr>
  <p:slideViewPr>
    <p:cSldViewPr>
      <p:cViewPr varScale="1">
        <p:scale>
          <a:sx n="65" d="100"/>
          <a:sy n="65" d="100"/>
        </p:scale>
        <p:origin x="-139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C77F01-D28C-4604-8D32-09D7805BF7E8}" type="datetimeFigureOut">
              <a:rPr lang="zh-CN" altLang="en-US"/>
              <a:pPr>
                <a:defRPr/>
              </a:pPr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2BCA35-CCFF-4628-8CB6-86A172908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73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24DACC-CF2A-4150-81B5-559E42AF823F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724971-3AD9-470E-B63A-A5EB0B2FBE4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321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8DE41E-DE9C-4F57-8D13-EC3CDCBCB4C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63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8C45CF-01E4-43D7-BBEC-1C02CDB18666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14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641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76C55C-7D4B-43E6-AE76-2FEB38FE57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67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4A16E3-6911-421A-9A49-35CE5D35F79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69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D2F14C-6020-4C19-A8D8-499131D4314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2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C8ABA-55A6-4319-8C8F-40BB4CE311F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5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6B94B-2B9C-40D7-85DB-06131AE9ADD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8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B91E9-900D-424B-B25F-372AA8392AD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80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FFEB2-C3E4-49D4-82C0-8E8F97AFAF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 smtClean="0">
                <a:ea typeface="宋体" charset="-122"/>
              </a:rPr>
              <a:t>本人是国际视觉电生理学会</a:t>
            </a:r>
            <a:r>
              <a:rPr lang="en-US" altLang="zh-CN" smtClean="0"/>
              <a:t>(ISCEV)</a:t>
            </a:r>
            <a:r>
              <a:rPr altLang="en-US" smtClean="0">
                <a:ea typeface="宋体" charset="-122"/>
              </a:rPr>
              <a:t>的会员。</a:t>
            </a:r>
          </a:p>
        </p:txBody>
      </p:sp>
      <p:sp>
        <p:nvSpPr>
          <p:cNvPr id="284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1EDCB-3540-44F2-968B-5AF321DB4BE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134</a:t>
            </a:fld>
            <a:endParaRPr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4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D14BC9-517C-4DB2-8DAD-21F8AA2F8A7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611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1B3D32-1778-4424-99B2-E5D45798473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1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111A2-FC60-41D9-A13B-ECA4E33FF23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77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476942-7308-480C-9C64-59D0CCA7531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C43B62-FA6C-44EC-9852-1D12892EB1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461DA2-F58B-44E7-859C-E92F4F4A0F7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020A02-5DBA-4E6B-89D8-AB8CFFF8B2D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37718-2A74-482E-88DA-803DB72C4A0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86B95-4BE5-4857-8C84-C169B296905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5CECA4F-3999-4E0C-B7DD-FBCA8FA5B925}" type="slidenum">
              <a:rPr lang="en-US" altLang="zh-CN" sz="1200">
                <a:latin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71969D-6985-4A95-A997-0DD6CF1D36C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04B8D2-D2B6-4CED-8A83-1DA0C2FE53E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3C994-800E-4D74-9AAF-777B0C9683D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94064B-AEA3-4F93-8715-5BB839F536A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904A1E-2DFC-4300-9F3F-1DE77BA9BA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80511-4DC5-4024-9071-4D06B939A2D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EC3BB2-CF59-4391-A2E6-418FFC020E0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5621CF-3C18-4B6C-B0FD-88E83A90186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BF9763-0548-490A-81C7-56323AEC32A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FF2D04-D428-4DE3-A466-F6351D17CA3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93F9CE-41D5-473B-AF4E-DC2ABE0382A4}" type="slidenum">
              <a:rPr lang="en-US" altLang="zh-CN" sz="1200">
                <a:latin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B9502-8786-4801-9B5D-E01F8591545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FF78D9-142B-4C63-84E1-ABA296914DA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9AC8E-C1EA-4DC7-B5B8-916ED7C2F08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F2272D-0C18-4352-AB08-1FFE0FC626C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BDC38-65CE-4B81-AF36-565DEB441AD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A4D51F-50D8-427D-8D59-CE0AEA968C9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24921-A124-4321-B062-CB3EF53A853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0D5098-7F0D-4D30-B2C3-27D3A55695D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1F754-1875-43B6-8587-9A037DA4B93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A93517-3829-49FB-85B8-F778FE0B97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C1B34-D18A-44F7-A357-51190317BBE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9B6EA5-B56F-4EB7-A03B-A5D478EA52C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361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A70F3F-F83E-4F76-B5DE-18522DC38DAE}" type="slidenum">
              <a:rPr lang="en-US" altLang="zh-CN" sz="1200">
                <a:latin typeface="Calibri" pitchFamily="34" charset="0"/>
              </a:rPr>
              <a:pPr algn="r"/>
              <a:t>66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CE167-4E45-4227-83E5-99F7020E03D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6802E-3FF2-44E5-B0CC-9C0E2973A24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5A4CD-DA8C-4BDF-9D5F-04E079C0D8F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A8FCDC-9EF8-4FFD-9970-D2E34505FB3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0F726-2C07-4620-A74D-E6F6AA66087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7F43C0-3241-458A-B436-78A8C231F45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ACAC63-D98D-4B25-92EB-BEC11A401F9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DF9DE-E77F-41DE-85F8-D57BB51E0A1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83B9C-6C63-4F90-9A0A-A5A91FE0356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DA89D-7393-4E80-A5D5-2AEC428F69C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1D1C53-886A-4672-B91B-FD0BC3D07B4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4CB10D-093F-4E7E-91EF-B61F6154BC8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5B95E-9DEF-4618-B673-893B9A6B748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AEC95-D70E-42D2-9EB1-83ACCAF57A6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63122-ECD7-4424-A689-6989CBFF1ED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2C357-9B4F-4BB1-9FE3-601D7B60E3A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E21AD-C0CE-45A9-AB17-29E30C7E7F8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32168-7A1C-4BFE-ADA5-C2E5D48FAD0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0519E-DD5F-4BBC-8D1C-1DB018CA84B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B202FD-92F7-415E-891B-B2CB219A3F3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74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217407-5A23-4519-A5AF-AA601CA6F84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76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11014-EADE-4F36-A72B-B89ED52E997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63853-B080-4C6C-BDBA-5896BE49AB0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E10FC-7585-4F4B-8821-E3A9CB1EEF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83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56F2C-207B-496F-8879-55EF902BCEC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DCC84-2321-4A06-A2F1-F96573FB916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89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0CE4D3-19E2-4310-BB25-884C4D4BDBB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B4E056-2F83-448B-B483-B4A7A0E86D7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3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6371C-D828-4333-910E-596521DC2E0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5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611FEA-A337-411A-8E73-0269B059C14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47B27D-3D71-41AD-9E1D-8E723BA3727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E7528B-7139-453E-BD30-E486BE1A4E2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789F98-7E98-4386-B74F-35F55AA5C4C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01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CFE60-3059-4D9B-BBF8-DCB95FE973E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A37C8-793D-4415-A370-CAC4ADA1698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05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491D9C-7388-4FD6-9845-ECE15220BF7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07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8C6491-7E3A-4149-98D8-D94CD17B9A6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09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AF431-132A-4F28-959E-4ECB689AF9D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11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2D0E78-B5D9-4FA1-81F4-19593CD2ED6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14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496D6-D6CE-46A1-B970-D1F9605201A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BBC4A-2F26-4A60-A453-160E87FA468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B9BBE4-2296-445A-8998-40B4B831B2B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0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08773-74CB-492B-9A3B-FD6B6B3998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2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E9C3AD-3F94-4F1F-B630-4E32EF9A71D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5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11E8BA-26D0-4E7E-974E-BB00EAB122E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28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FE5B18-E379-41C5-8223-CB5EE5C9397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0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1E3CBE-86D8-4F7B-917E-39E3F2EBFAE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2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400F1-13D7-4479-AD93-FF346C922E4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4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B5948-88DE-4B7C-83EC-12C4BC25B41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D93D18-A49E-4766-9E4E-CDF0CCDE12D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856AC-682D-47A2-8449-84F12CBEF8E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40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9CFCD-90BE-4789-9AE8-F932D8055C6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50A45-C7FD-4D4A-8F06-CB4432E1E02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42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68DB2-5BFD-4C53-86B4-BBB6D5FD6CE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115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447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FBA63D-9AA1-47DC-A08C-51FA2865020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116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467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82C74-9219-45DB-95F2-AE4561D4420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488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DED83E-32E2-4B14-9064-1A39D4FB24A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08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106E3-7725-458E-806C-25112060C01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2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F409FE-A79C-42E0-A57E-E817A78F511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4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20433-CDB5-4AD5-90D1-734F889AE52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121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7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C8839-C630-4354-829A-A2702E77132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590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F050EF-F879-42ED-8798-0B223850158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 smtClean="0"/>
          </a:p>
        </p:txBody>
      </p:sp>
      <p:sp>
        <p:nvSpPr>
          <p:cNvPr id="2621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371014-C737-44E5-AE24-F609EE2C79B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CA" altLang="zh-CN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C43FA9-1725-428A-8140-2086D889DFE8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40A795-77DF-4696-8CFF-8EDC1588A3F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20A1BF7-ECD4-4FEC-BAAC-B113D5F721AB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2FF9FC-42E5-41C5-A0E5-E89716E396E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4CC87ED-155C-481A-A97D-C096F2A3563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EC75BF04-34CB-4238-A3B9-E0BC2CF1D5D2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4A833970-66C2-4C32-A7CC-E2022D43584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0403EA-A565-4CFC-B36B-ABBB98D1C486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D8F678F-458C-4E89-8D9C-D4CBBF3159E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CB7F-E549-4009-A0A0-3A8FE2B40ED7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28D7E-399A-498F-B8CC-85463CF35E5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D68231-F10E-4F42-874C-92BF50DAB746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E0AE49-1AB8-4A39-89BF-B8B8866A393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11B6C-A7CD-437D-80F0-FB675394A2E1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9BA47-AB7F-434C-997D-086689C9D35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2F9AD-4BB1-4572-BE15-8A92B2D57814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F9CA44-B8D9-4A53-BD8E-214A95708D6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 smtClean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F9B999-3DFC-4464-93FD-2E2B09751182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2D1A3F-3A14-414B-B61C-4714A71D8DD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9BB47D-792B-4139-9BF6-22A37D195CF4}" type="datetimeFigureOut">
              <a:rPr lang="zh-CN" altLang="en-US"/>
              <a:pPr>
                <a:defRPr/>
              </a:pPr>
              <a:t>2015/9/10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C40045-EF60-4BF5-B9F2-E4CAD26AE2E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6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8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39.bin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0.bin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41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43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06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86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2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3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5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 dirty="0" smtClean="0">
                <a:solidFill>
                  <a:schemeClr val="tx1"/>
                </a:solidFill>
                <a:ea typeface="宋体" charset="-122"/>
              </a:rPr>
              <a:t>And then we apply the binary search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>
              <a:latin typeface="Courier New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int </a:t>
            </a:r>
            <a:r>
              <a:rPr lang="en-US" altLang="zh-CN" sz="2000" dirty="0" err="1">
                <a:latin typeface="Consolas" pitchFamily="49" charset="0"/>
                <a:cs typeface="Arial" charset="0"/>
              </a:rPr>
              <a:t>binary_search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( int *a, int n, int key ) 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{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int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mid, front=0, back=n-1;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while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(front&lt;=back) 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{ </a:t>
            </a:r>
            <a:br>
              <a:rPr lang="en-US" altLang="zh-CN" sz="2000" dirty="0" smtClean="0">
                <a:latin typeface="Consolas" pitchFamily="49" charset="0"/>
                <a:cs typeface="Arial" charset="0"/>
              </a:rPr>
            </a:b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mid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= (</a:t>
            </a:r>
            <a:r>
              <a:rPr lang="en-US" altLang="zh-CN" sz="2000" dirty="0" err="1">
                <a:latin typeface="Consolas" pitchFamily="49" charset="0"/>
                <a:cs typeface="Arial" charset="0"/>
              </a:rPr>
              <a:t>front+back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)/2; 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if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(a[mid]==key)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    return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mid;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if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(a[mid]&lt;key)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    front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= mid+1;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    else 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latin typeface="Consolas" pitchFamily="49" charset="0"/>
                <a:cs typeface="Arial" charset="0"/>
              </a:rPr>
              <a:t>	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       back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= mid-1;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} </a:t>
            </a:r>
            <a:r>
              <a:rPr altLang="en-US" sz="2000" dirty="0">
                <a:latin typeface="Consolas" pitchFamily="49" charset="0"/>
                <a:cs typeface="Arial" charset="0"/>
              </a:rPr>
              <a:t>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altLang="en-US" sz="2000" dirty="0">
                <a:latin typeface="Consolas" pitchFamily="49" charset="0"/>
                <a:cs typeface="Arial" charset="0"/>
              </a:rPr>
              <a:t>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return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-1; </a:t>
            </a:r>
            <a:r>
              <a:rPr altLang="en-US" sz="2000" dirty="0">
                <a:latin typeface="Consolas" pitchFamily="49" charset="0"/>
                <a:cs typeface="Arial" charset="0"/>
              </a:rPr>
              <a:t>　　</a:t>
            </a: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4284663" y="5683250"/>
            <a:ext cx="3959225" cy="76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average comparison count for binary search would be log(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9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9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9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Therefore,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latin typeface="Arial" charset="0"/>
                <a:cs typeface="Arial" charset="0"/>
              </a:rPr>
              <a:t>, then the result must be big-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latin typeface="Arial" charset="0"/>
                <a:cs typeface="Arial" charset="0"/>
              </a:rPr>
              <a:t>, otherwise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if the leading term is big-</a:t>
            </a:r>
            <a:r>
              <a:rPr lang="en-US" altLang="zh-CN" dirty="0" smtClean="0">
                <a:cs typeface="Arial" charset="0"/>
              </a:rPr>
              <a:t>O</a:t>
            </a:r>
            <a:r>
              <a:rPr lang="en-US" altLang="zh-CN" dirty="0" smtClean="0">
                <a:latin typeface="Arial" charset="0"/>
                <a:cs typeface="Arial" charset="0"/>
              </a:rPr>
              <a:t>, we can say the result is big-</a:t>
            </a:r>
            <a:r>
              <a:rPr lang="en-US" altLang="zh-CN" dirty="0" smtClean="0">
                <a:cs typeface="Arial" charset="0"/>
              </a:rPr>
              <a:t>O</a:t>
            </a:r>
            <a:r>
              <a:rPr lang="en-US" altLang="zh-CN" dirty="0" smtClean="0">
                <a:latin typeface="Arial" charset="0"/>
                <a:cs typeface="Arial" charset="0"/>
              </a:rPr>
              <a:t>  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For example,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	</a:t>
            </a:r>
            <a:r>
              <a:rPr lang="en-US" altLang="zh-CN" dirty="0" smtClean="0">
                <a:cs typeface="Arial" charset="0"/>
              </a:rPr>
              <a:t>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+ 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 + 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4</a:t>
            </a:r>
            <a:r>
              <a:rPr lang="en-US" altLang="zh-CN" dirty="0" smtClean="0">
                <a:cs typeface="Arial" charset="0"/>
              </a:rPr>
              <a:t>) = 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+</a:t>
            </a:r>
            <a:r>
              <a:rPr lang="en-US" altLang="zh-CN" i="1" dirty="0" smtClean="0">
                <a:cs typeface="Arial" charset="0"/>
              </a:rPr>
              <a:t> 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 + 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4</a:t>
            </a:r>
            <a:r>
              <a:rPr lang="en-US" altLang="zh-CN" dirty="0" smtClean="0">
                <a:cs typeface="Arial" charset="0"/>
              </a:rPr>
              <a:t>) = 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4</a:t>
            </a:r>
            <a:r>
              <a:rPr lang="en-US" altLang="zh-CN" dirty="0" smtClean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	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	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	O(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1" name="Picture 2" descr="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3141663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A function (or subroutine) is code which has been separated out, either to: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and repeated operations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e.g., mathematical functions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group related tasks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e.g., initialization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prepare</a:t>
            </a:r>
            <a:r>
              <a:rPr lang="en-US" altLang="zh-CN" dirty="0" smtClean="0">
                <a:latin typeface="Arial" charset="0"/>
                <a:cs typeface="Arial" charset="0"/>
              </a:rPr>
              <a:t> the appropriate environment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deal with arguments (parameters)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jump to the subroutine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execute the subroutine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deal with the return value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clean up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Functions</a:t>
            </a:r>
            <a:endParaRPr lang="en-US" altLang="zh-CN" sz="3200" dirty="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Thus, we can assume that the </a:t>
            </a:r>
            <a:r>
              <a:rPr lang="en-US" altLang="zh-CN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overhead required to make a function call and to return is </a:t>
            </a:r>
            <a:r>
              <a:rPr lang="en-US" altLang="zh-CN" dirty="0" smtClean="0">
                <a:solidFill>
                  <a:srgbClr val="00B0F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solidFill>
                  <a:srgbClr val="00B0F0"/>
                </a:solidFill>
                <a:cs typeface="Arial" charset="0"/>
              </a:rPr>
              <a:t>(1)</a:t>
            </a:r>
            <a:endParaRPr lang="en-US" altLang="zh-CN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ctr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 smtClean="0">
                <a:cs typeface="Arial" charset="0"/>
              </a:rPr>
              <a:t>T</a:t>
            </a:r>
            <a:r>
              <a:rPr lang="en-US" altLang="zh-CN" i="1" baseline="-25000" dirty="0" err="1" smtClean="0">
                <a:cs typeface="Arial" charset="0"/>
              </a:rPr>
              <a:t>f</a:t>
            </a:r>
            <a:r>
              <a:rPr lang="en-US" altLang="zh-CN" dirty="0" smtClean="0">
                <a:cs typeface="Arial" charset="0"/>
              </a:rPr>
              <a:t>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W</a:t>
            </a:r>
            <a:r>
              <a:rPr lang="en-US" altLang="zh-CN" dirty="0" smtClean="0">
                <a:cs typeface="Arial" charset="0"/>
              </a:rPr>
              <a:t>(1)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Consider this function: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m,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::max(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218115" name="TextBox 4"/>
          <p:cNvSpPr txBox="1">
            <a:spLocks noChangeArrowheads="1"/>
          </p:cNvSpPr>
          <p:nvPr/>
        </p:nvSpPr>
        <p:spPr bwMode="auto">
          <a:xfrm>
            <a:off x="8332788" y="40052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218116" name="TextBox 4"/>
          <p:cNvSpPr txBox="1">
            <a:spLocks noChangeArrowheads="1"/>
          </p:cNvSpPr>
          <p:nvPr/>
        </p:nvSpPr>
        <p:spPr bwMode="auto">
          <a:xfrm>
            <a:off x="8289925" y="234791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altLang="zh-CN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 altLang="zh-CN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117" name="TextBox 5"/>
          <p:cNvSpPr txBox="1">
            <a:spLocks noChangeArrowheads="1"/>
          </p:cNvSpPr>
          <p:nvPr/>
        </p:nvSpPr>
        <p:spPr bwMode="auto">
          <a:xfrm>
            <a:off x="4478338" y="5805488"/>
            <a:ext cx="35718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zh-CN" sz="2800" b="1" baseline="-25000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altLang="zh-CN" sz="28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altLang="zh-CN" sz="2800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  <a:endParaRPr lang="en-US" altLang="zh-CN" sz="6000" dirty="0" smtClean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Such a function is said to be </a:t>
            </a:r>
            <a:r>
              <a:rPr lang="en-US" altLang="zh-CN" sz="2400" i="1" dirty="0" smtClean="0">
                <a:latin typeface="Arial" charset="0"/>
                <a:cs typeface="Arial" charset="0"/>
              </a:rPr>
              <a:t>recursive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  <a:endParaRPr lang="en-US" altLang="zh-CN" sz="6000" dirty="0" smtClean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factorial(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6891338" y="3213100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4" imgW="317225" imgH="203024" progId="">
                  <p:embed/>
                </p:oleObj>
              </mc:Choice>
              <mc:Fallback>
                <p:oleObj name="Equation" r:id="rId4" imgW="317225" imgH="203024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3213100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Object 59"/>
          <p:cNvGraphicFramePr>
            <a:graphicFrameLocks noChangeAspect="1"/>
          </p:cNvGraphicFramePr>
          <p:nvPr/>
        </p:nvGraphicFramePr>
        <p:xfrm>
          <a:off x="6875463" y="3789363"/>
          <a:ext cx="1852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6" imgW="927100" imgH="228600" progId="">
                  <p:embed/>
                </p:oleObj>
              </mc:Choice>
              <mc:Fallback>
                <p:oleObj name="Equation" r:id="rId6" imgW="927100" imgH="2286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789363"/>
                        <a:ext cx="18526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3200" smtClean="0">
              <a:latin typeface="Arial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>
            <a:normAutofit/>
          </a:bodyPr>
          <a:lstStyle/>
          <a:p>
            <a:pPr algn="just">
              <a:buFont typeface="Arial" charset="0"/>
              <a:buNone/>
            </a:pPr>
            <a:r>
              <a:rPr lang="en-US" altLang="zh-CN" sz="2000" smtClean="0">
                <a:solidFill>
                  <a:srgbClr val="262626"/>
                </a:solidFill>
                <a:latin typeface="Arial" charset="0"/>
                <a:ea typeface="黑体" pitchFamily="2" charset="-122"/>
                <a:cs typeface="Arial" charset="0"/>
              </a:rPr>
              <a:t>	</a:t>
            </a:r>
            <a:r>
              <a:rPr lang="en-US" altLang="zh-CN" sz="2800" smtClean="0">
                <a:solidFill>
                  <a:srgbClr val="262626"/>
                </a:solidFill>
                <a:latin typeface="Arial" charset="0"/>
                <a:ea typeface="黑体" pitchFamily="2" charset="-122"/>
                <a:cs typeface="Arial" charset="0"/>
              </a:rPr>
              <a:t>Thus, we may analyze the run time of this function as follows:</a:t>
            </a:r>
          </a:p>
          <a:p>
            <a:pPr algn="just"/>
            <a:endParaRPr lang="en-US" altLang="zh-CN" sz="2800" smtClean="0">
              <a:solidFill>
                <a:srgbClr val="262626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algn="just"/>
            <a:endParaRPr lang="en-US" altLang="zh-CN" sz="2800" smtClean="0">
              <a:solidFill>
                <a:srgbClr val="262626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algn="just">
              <a:buFont typeface="Arial" charset="0"/>
              <a:buNone/>
            </a:pPr>
            <a:endParaRPr lang="en-US" altLang="zh-CN" sz="2800" smtClean="0">
              <a:solidFill>
                <a:srgbClr val="262626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algn="just">
              <a:buFont typeface="Arial" charset="0"/>
              <a:buNone/>
            </a:pPr>
            <a:r>
              <a:rPr lang="en-US" altLang="zh-CN" sz="2800" smtClean="0">
                <a:solidFill>
                  <a:srgbClr val="262626"/>
                </a:solidFill>
                <a:latin typeface="Arial" charset="0"/>
                <a:ea typeface="黑体" pitchFamily="2" charset="-122"/>
                <a:cs typeface="Arial" charset="0"/>
              </a:rPr>
              <a:t>	We don’t have to worry about the time of the conditional (</a:t>
            </a:r>
            <a:r>
              <a:rPr lang="en-US" altLang="zh-CN" sz="2800" smtClean="0">
                <a:solidFill>
                  <a:srgbClr val="262626"/>
                </a:solidFill>
                <a:latin typeface="Symbol" pitchFamily="18" charset="2"/>
                <a:ea typeface="黑体" pitchFamily="2" charset="-122"/>
                <a:cs typeface="Arial" charset="0"/>
              </a:rPr>
              <a:t>Q</a:t>
            </a:r>
            <a:r>
              <a:rPr lang="en-US" altLang="zh-CN" sz="2800" smtClean="0">
                <a:solidFill>
                  <a:srgbClr val="262626"/>
                </a:solidFill>
                <a:ea typeface="黑体" pitchFamily="2" charset="-122"/>
                <a:cs typeface="Arial" charset="0"/>
              </a:rPr>
              <a:t>(1)</a:t>
            </a:r>
            <a:r>
              <a:rPr lang="en-US" altLang="zh-CN" sz="2800" smtClean="0">
                <a:solidFill>
                  <a:srgbClr val="262626"/>
                </a:solidFill>
                <a:latin typeface="Arial" charset="0"/>
                <a:ea typeface="黑体" pitchFamily="2" charset="-122"/>
                <a:cs typeface="Arial" charset="0"/>
              </a:rPr>
              <a:t>) nor is there a </a:t>
            </a:r>
            <a:r>
              <a:rPr lang="en-US" altLang="zh-CN" sz="2800" smtClean="0">
                <a:solidFill>
                  <a:srgbClr val="FF0066"/>
                </a:solidFill>
                <a:latin typeface="Arial" charset="0"/>
                <a:ea typeface="黑体" pitchFamily="2" charset="-122"/>
                <a:cs typeface="Arial" charset="0"/>
              </a:rPr>
              <a:t>probability involved</a:t>
            </a:r>
            <a:r>
              <a:rPr lang="en-US" altLang="zh-CN" sz="2800" smtClean="0">
                <a:solidFill>
                  <a:srgbClr val="262626"/>
                </a:solidFill>
                <a:latin typeface="Arial" charset="0"/>
                <a:ea typeface="黑体" pitchFamily="2" charset="-122"/>
                <a:cs typeface="Arial" charset="0"/>
              </a:rPr>
              <a:t> with the conditional statement</a:t>
            </a:r>
          </a:p>
        </p:txBody>
      </p:sp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2328863" y="2465388"/>
          <a:ext cx="39846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公式" r:id="rId4" imgW="1993680" imgH="482400" progId="Equation.3">
                  <p:embed/>
                </p:oleObj>
              </mc:Choice>
              <mc:Fallback>
                <p:oleObj name="公式" r:id="rId4" imgW="1993680" imgH="482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465388"/>
                        <a:ext cx="398462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cs typeface="Arial" charset="0"/>
              </a:rPr>
              <a:t>	T</a:t>
            </a:r>
            <a:r>
              <a:rPr lang="en-US" altLang="zh-CN" sz="2800" baseline="-25000" dirty="0" smtClean="0">
                <a:cs typeface="Arial" charset="0"/>
              </a:rPr>
              <a:t>!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 = T</a:t>
            </a:r>
            <a:r>
              <a:rPr lang="en-US" altLang="zh-CN" sz="2800" baseline="-25000" dirty="0" smtClean="0">
                <a:cs typeface="Arial" charset="0"/>
              </a:rPr>
              <a:t>!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1) +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(1)         T</a:t>
            </a:r>
            <a:r>
              <a:rPr lang="en-US" altLang="zh-CN" sz="2800" baseline="-25000" dirty="0" smtClean="0">
                <a:cs typeface="Arial" charset="0"/>
              </a:rPr>
              <a:t>!</a:t>
            </a:r>
            <a:r>
              <a:rPr lang="en-US" altLang="zh-CN" sz="2800" dirty="0" smtClean="0">
                <a:cs typeface="Arial" charset="0"/>
              </a:rPr>
              <a:t>(1) =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This recurrence relation has Landau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symbols and </a:t>
            </a:r>
            <a:r>
              <a:rPr lang="en-US" altLang="zh-CN" sz="2800" dirty="0">
                <a:latin typeface="Arial" charset="0"/>
                <a:cs typeface="Arial" charset="0"/>
              </a:rPr>
              <a:t>we replace each Landau symbol with a representative function: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–</a:t>
            </a:r>
            <a:r>
              <a:rPr lang="en-US" altLang="zh-CN" dirty="0" smtClean="0">
                <a:cs typeface="Arial" charset="0"/>
              </a:rPr>
              <a:t> 1) + </a:t>
            </a:r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zh-CN" dirty="0" smtClean="0">
                <a:cs typeface="Arial" charset="0"/>
              </a:rPr>
              <a:t>        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(1) = </a:t>
            </a:r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4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8640"/>
            <a:ext cx="9300969" cy="594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19046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We can examine the first few steps: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  	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	=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1) + 1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		=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2) + 1 + 1 =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2) + 2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			=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3) + 3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From this, we see a pattern: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               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</a:t>
            </a:r>
            <a:r>
              <a:rPr lang="en-US" altLang="zh-CN" dirty="0" smtClean="0">
                <a:cs typeface="Times New Roman" pitchFamily="18" charset="0"/>
              </a:rPr>
              <a:t>T</a:t>
            </a:r>
            <a:r>
              <a:rPr lang="en-US" altLang="zh-CN" baseline="-25000" dirty="0" smtClean="0">
                <a:cs typeface="Times New Roman" pitchFamily="18" charset="0"/>
              </a:rPr>
              <a:t>!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 – </a:t>
            </a:r>
            <a:r>
              <a:rPr lang="en-US" altLang="zh-CN" i="1" dirty="0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) + </a:t>
            </a:r>
            <a:r>
              <a:rPr lang="en-US" altLang="zh-CN" i="1" dirty="0" smtClean="0">
                <a:cs typeface="Arial" charset="0"/>
              </a:rPr>
              <a:t>k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When </a:t>
            </a:r>
            <a:r>
              <a:rPr lang="en-US" altLang="zh-CN" i="1" dirty="0" smtClean="0">
                <a:latin typeface="Arial" charset="0"/>
                <a:cs typeface="Arial" charset="0"/>
              </a:rPr>
              <a:t>k</a:t>
            </a:r>
            <a:r>
              <a:rPr lang="en-US" altLang="zh-CN" dirty="0" smtClean="0">
                <a:latin typeface="Arial" charset="0"/>
                <a:cs typeface="Arial" charset="0"/>
              </a:rPr>
              <a:t> = </a:t>
            </a:r>
            <a:r>
              <a:rPr lang="en-US" altLang="zh-CN" i="1" dirty="0" smtClean="0">
                <a:latin typeface="Arial" charset="0"/>
                <a:cs typeface="Arial" charset="0"/>
              </a:rPr>
              <a:t>n</a:t>
            </a:r>
            <a:r>
              <a:rPr lang="en-US" altLang="zh-CN" dirty="0" smtClean="0">
                <a:latin typeface="Arial" charset="0"/>
                <a:cs typeface="Arial" charset="0"/>
              </a:rPr>
              <a:t> – 1, …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                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</a:t>
            </a:r>
            <a:r>
              <a:rPr lang="en-US" altLang="zh-CN" dirty="0" smtClean="0">
                <a:cs typeface="Times New Roman" pitchFamily="18" charset="0"/>
              </a:rPr>
              <a:t>T</a:t>
            </a:r>
            <a:r>
              <a:rPr lang="en-US" altLang="zh-CN" baseline="-25000" dirty="0" smtClean="0">
                <a:cs typeface="Times New Roman" pitchFamily="18" charset="0"/>
              </a:rPr>
              <a:t>!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 – </a:t>
            </a:r>
            <a:r>
              <a:rPr lang="en-US" altLang="zh-CN" i="1" dirty="0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) + </a:t>
            </a:r>
            <a:r>
              <a:rPr lang="en-US" altLang="zh-CN" i="1" dirty="0" smtClean="0">
                <a:cs typeface="Arial" charset="0"/>
              </a:rPr>
              <a:t>k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 smtClean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If </a:t>
            </a:r>
            <a:r>
              <a:rPr lang="en-US" altLang="zh-CN" i="1" dirty="0" smtClean="0">
                <a:cs typeface="Arial" charset="0"/>
              </a:rPr>
              <a:t>k</a:t>
            </a:r>
            <a:r>
              <a:rPr lang="en-US" altLang="zh-CN" dirty="0" smtClean="0">
                <a:cs typeface="Arial" charset="0"/>
              </a:rPr>
              <a:t> = 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</a:t>
            </a:r>
            <a:r>
              <a:rPr lang="en-US" altLang="zh-CN" dirty="0" smtClean="0">
                <a:latin typeface="Arial" charset="0"/>
                <a:cs typeface="Arial" charset="0"/>
              </a:rPr>
              <a:t> then</a:t>
            </a:r>
            <a:endParaRPr lang="en-US" altLang="zh-CN" sz="4000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600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 smtClean="0">
                <a:cs typeface="Arial" charset="0"/>
              </a:rPr>
              <a:t>T</a:t>
            </a:r>
            <a:r>
              <a:rPr lang="en-US" altLang="zh-CN" sz="3600" baseline="-25000" dirty="0" smtClean="0">
                <a:cs typeface="Arial" charset="0"/>
              </a:rPr>
              <a:t>!</a:t>
            </a:r>
            <a:r>
              <a:rPr lang="en-US" altLang="zh-CN" sz="3600" dirty="0" smtClean="0">
                <a:cs typeface="Arial" charset="0"/>
              </a:rPr>
              <a:t>(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)	=	T</a:t>
            </a:r>
            <a:r>
              <a:rPr lang="en-US" altLang="zh-CN" sz="3600" baseline="-25000" dirty="0" smtClean="0">
                <a:cs typeface="Arial" charset="0"/>
              </a:rPr>
              <a:t>!</a:t>
            </a:r>
            <a:r>
              <a:rPr lang="en-US" altLang="zh-CN" sz="3600" dirty="0" smtClean="0">
                <a:cs typeface="Arial" charset="0"/>
              </a:rPr>
              <a:t>(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 </a:t>
            </a:r>
            <a:r>
              <a:rPr lang="en-US" altLang="zh-CN" sz="36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3600" dirty="0" smtClean="0">
                <a:cs typeface="Arial" charset="0"/>
              </a:rPr>
              <a:t> (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 </a:t>
            </a:r>
            <a:r>
              <a:rPr lang="en-US" altLang="zh-CN" sz="36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3600" dirty="0" smtClean="0">
                <a:cs typeface="Arial" charset="0"/>
              </a:rPr>
              <a:t> 1)) + 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 </a:t>
            </a:r>
            <a:r>
              <a:rPr lang="en-US" altLang="zh-CN" sz="36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3600" dirty="0" smtClean="0">
                <a:cs typeface="Arial" charset="0"/>
              </a:rPr>
              <a:t>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 smtClean="0">
                <a:cs typeface="Arial" charset="0"/>
              </a:rPr>
              <a:t>			=	T</a:t>
            </a:r>
            <a:r>
              <a:rPr lang="en-US" altLang="zh-CN" sz="3600" baseline="-25000" dirty="0" smtClean="0">
                <a:cs typeface="Arial" charset="0"/>
              </a:rPr>
              <a:t>!</a:t>
            </a:r>
            <a:r>
              <a:rPr lang="en-US" altLang="zh-CN" sz="3600" dirty="0" smtClean="0">
                <a:cs typeface="Arial" charset="0"/>
              </a:rPr>
              <a:t>(1) + 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 </a:t>
            </a:r>
            <a:r>
              <a:rPr lang="en-US" altLang="zh-CN" sz="36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3600" dirty="0" smtClean="0">
                <a:cs typeface="Arial" charset="0"/>
              </a:rPr>
              <a:t> 1</a:t>
            </a:r>
            <a:endParaRPr lang="en-US" altLang="zh-CN" sz="3600" i="1" dirty="0" smtClean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 smtClean="0">
                <a:cs typeface="Arial" charset="0"/>
              </a:rPr>
              <a:t>			=	1 + </a:t>
            </a:r>
            <a:r>
              <a:rPr lang="en-US" altLang="zh-CN" sz="3600" i="1" dirty="0" smtClean="0">
                <a:cs typeface="Arial" charset="0"/>
              </a:rPr>
              <a:t>n</a:t>
            </a:r>
            <a:r>
              <a:rPr lang="en-US" altLang="zh-CN" sz="3600" dirty="0" smtClean="0">
                <a:cs typeface="Arial" charset="0"/>
              </a:rPr>
              <a:t> </a:t>
            </a:r>
            <a:r>
              <a:rPr lang="en-US" altLang="zh-CN" sz="36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3600" dirty="0" smtClean="0">
                <a:cs typeface="Arial" charset="0"/>
              </a:rPr>
              <a:t> 1 = </a:t>
            </a:r>
            <a:r>
              <a:rPr lang="en-US" altLang="zh-CN" sz="3600" i="1" dirty="0" smtClean="0">
                <a:cs typeface="Arial" charset="0"/>
              </a:rPr>
              <a:t>n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Thus, </a:t>
            </a:r>
            <a:r>
              <a:rPr lang="en-US" altLang="zh-CN" dirty="0" smtClean="0">
                <a:cs typeface="Arial" charset="0"/>
              </a:rPr>
              <a:t>T</a:t>
            </a:r>
            <a:r>
              <a:rPr lang="en-US" altLang="zh-CN" baseline="-25000" dirty="0" smtClean="0">
                <a:cs typeface="Arial" charset="0"/>
              </a:rPr>
              <a:t>!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Suppose we want to sort a array of 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items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We could: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then, go on and sort the rest of the array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This is called </a:t>
            </a:r>
            <a:r>
              <a:rPr lang="en-US" altLang="zh-CN" sz="2800" i="1" dirty="0" smtClean="0">
                <a:latin typeface="Arial" charset="0"/>
                <a:cs typeface="Arial" charset="0"/>
              </a:rPr>
              <a:t>selection sort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void sort(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* array,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if ( n &lt;= 1 )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= 0;                      // assume the first entry is the smallest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max = array[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for (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= 1;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) {    // search through the remaining entries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    if ( array[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] &gt; max ) {        // if a larger one is found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       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=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;                  // update both the position and value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        max = array[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tmp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= array[n - 1];            // swap the largest entry with the last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array[n - 1] = array[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array[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] = </a:t>
            </a:r>
            <a:r>
              <a:rPr lang="en-US" altLang="zh-CN" sz="1200" dirty="0" err="1" smtClean="0">
                <a:latin typeface="Courier New" pitchFamily="49" charset="0"/>
                <a:cs typeface="Arial" charset="0"/>
              </a:rPr>
              <a:t>tmp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   sort( array, n </a:t>
            </a:r>
            <a:r>
              <a:rPr lang="en-US" altLang="zh-CN" sz="12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1200" dirty="0" smtClean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 smtClean="0">
                <a:latin typeface="Courier New" pitchFamily="49" charset="0"/>
                <a:cs typeface="Arial" charset="0"/>
              </a:rPr>
              <a:t>}</a:t>
            </a:r>
            <a:endParaRPr lang="en-US" altLang="zh-CN" dirty="0" smtClean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We could call this function as follows: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*array = {5, 8, 3, 6, 2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, 4, 7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238595" name="Picture 4" descr="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 smtClean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smtClean="0">
                <a:latin typeface="Arial" charset="0"/>
                <a:cs typeface="Arial" charset="0"/>
              </a:rPr>
              <a:t>	The first call finds the largest element</a:t>
            </a:r>
          </a:p>
        </p:txBody>
      </p:sp>
      <p:pic>
        <p:nvPicPr>
          <p:cNvPr id="240643" name="Picture 4" descr="s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89" name="Picture 2" descr="s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smtClean="0">
                <a:latin typeface="Arial" charset="0"/>
                <a:cs typeface="Arial" charset="0"/>
              </a:rPr>
              <a:t>	The next call finds the 2</a:t>
            </a:r>
            <a:r>
              <a:rPr lang="en-US" altLang="zh-CN" sz="2400" baseline="30000" smtClean="0">
                <a:latin typeface="Arial" charset="0"/>
                <a:cs typeface="Arial" charset="0"/>
              </a:rPr>
              <a:t>nd</a:t>
            </a:r>
            <a:r>
              <a:rPr lang="en-US" altLang="zh-CN" sz="2400" smtClean="0">
                <a:latin typeface="Arial" charset="0"/>
                <a:cs typeface="Arial" charset="0"/>
              </a:rPr>
              <a:t>-largest element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7" name="Picture 2" descr="s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smtClean="0">
                <a:latin typeface="Arial" charset="0"/>
                <a:cs typeface="Arial" charset="0"/>
              </a:rPr>
              <a:t>	The third finds the 3</a:t>
            </a:r>
            <a:r>
              <a:rPr lang="en-US" altLang="zh-CN" sz="2400" baseline="30000" smtClean="0">
                <a:latin typeface="Arial" charset="0"/>
                <a:cs typeface="Arial" charset="0"/>
              </a:rPr>
              <a:t>rd</a:t>
            </a:r>
            <a:r>
              <a:rPr lang="en-US" altLang="zh-CN" sz="2400" smtClean="0">
                <a:latin typeface="Arial" charset="0"/>
                <a:cs typeface="Arial" charset="0"/>
              </a:rPr>
              <a:t>-largest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5" name="Picture 2" descr="s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And the 4</a:t>
            </a:r>
            <a:r>
              <a:rPr lang="en-US" altLang="zh-CN" sz="2400" baseline="30000" dirty="0" smtClean="0">
                <a:latin typeface="Arial" charset="0"/>
                <a:cs typeface="Arial" charset="0"/>
              </a:rPr>
              <a:t>th</a:t>
            </a:r>
            <a:endParaRPr lang="en-US" altLang="zh-CN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3" name="Picture 2" descr="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And the 5</a:t>
            </a:r>
            <a:r>
              <a:rPr lang="en-US" altLang="zh-CN" sz="2400" baseline="30000" dirty="0">
                <a:latin typeface="Arial" charset="0"/>
                <a:cs typeface="Arial" charset="0"/>
              </a:rPr>
              <a:t>th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75"/>
            <a:ext cx="8964613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1" name="Picture 2" descr="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Finally the 6</a:t>
            </a:r>
            <a:r>
              <a:rPr lang="en-US" altLang="zh-CN" sz="2400" baseline="30000" dirty="0" smtClean="0">
                <a:latin typeface="Arial" charset="0"/>
                <a:cs typeface="Arial" charset="0"/>
              </a:rPr>
              <a:t>th</a:t>
            </a:r>
            <a:endParaRPr lang="en-US" altLang="zh-CN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29" name="Picture 2" descr="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And the array is sorted: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Analyzing the function, we get:</a:t>
            </a:r>
          </a:p>
        </p:txBody>
      </p:sp>
      <p:pic>
        <p:nvPicPr>
          <p:cNvPr id="254979" name="Picture 4" descr="alg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8" y="1989138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Thus, replacing each Landau symbol with a representative, we are required to solve the recurrence relation: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algn="ctr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Arial" charset="0"/>
              </a:rPr>
              <a:t>T(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T(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1) + </a:t>
            </a:r>
            <a:r>
              <a:rPr lang="en-US" altLang="zh-CN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       T(1) =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Consequently, the sorting routine has the run time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			</a:t>
            </a:r>
            <a:r>
              <a:rPr lang="en-US" altLang="zh-CN" sz="2400" dirty="0" smtClean="0">
                <a:cs typeface="Arial" charset="0"/>
              </a:rPr>
              <a:t>T(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) = </a:t>
            </a:r>
            <a:r>
              <a:rPr lang="en-US" altLang="zh-CN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 smtClean="0">
                <a:cs typeface="Arial" charset="0"/>
              </a:rPr>
              <a:t>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baseline="30000" dirty="0" smtClean="0">
                <a:cs typeface="Arial" charset="0"/>
              </a:rPr>
              <a:t>2</a:t>
            </a:r>
            <a:r>
              <a:rPr lang="en-US" altLang="zh-CN" sz="2400" dirty="0" smtClean="0">
                <a:cs typeface="Arial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cs typeface="Arial" charset="0"/>
              </a:rPr>
              <a:t>To see this by hand, consider the following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1801813" y="3195638"/>
          <a:ext cx="5724525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4" imgW="2806560" imgH="1562040" progId="Equation.3">
                  <p:embed/>
                </p:oleObj>
              </mc:Choice>
              <mc:Fallback>
                <p:oleObj name="公式" r:id="rId4" imgW="2806560" imgH="1562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195638"/>
                        <a:ext cx="5724525" cy="318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Consider, instead, a binary search of a sorted list: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check the middle entry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Thus, </a:t>
            </a:r>
            <a:r>
              <a:rPr lang="en-US" altLang="zh-CN" dirty="0" smtClean="0">
                <a:cs typeface="Arial" charset="0"/>
              </a:rPr>
              <a:t>T(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= T((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1)/2) +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Also, if 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 = 1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then </a:t>
            </a:r>
            <a:r>
              <a:rPr lang="en-US" altLang="zh-CN" sz="2800" dirty="0" smtClean="0">
                <a:cs typeface="Arial" charset="0"/>
              </a:rPr>
              <a:t>T(1) =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(1)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; thus we have to solve: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Solving </a:t>
            </a:r>
            <a:r>
              <a:rPr lang="en-US" altLang="zh-CN" sz="2800" dirty="0">
                <a:latin typeface="Arial" charset="0"/>
                <a:cs typeface="Arial" charset="0"/>
              </a:rPr>
              <a:t>this can be difficult, in general, so we will consider only special values of </a:t>
            </a:r>
            <a:r>
              <a:rPr lang="en-US" altLang="zh-CN" sz="2800" i="1" dirty="0">
                <a:cs typeface="Arial" charset="0"/>
              </a:rPr>
              <a:t>n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Assume 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 = 2</a:t>
            </a:r>
            <a:r>
              <a:rPr lang="en-US" altLang="zh-CN" sz="2800" i="1" baseline="30000" dirty="0" smtClean="0">
                <a:cs typeface="Arial" charset="0"/>
              </a:rPr>
              <a:t>k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where </a:t>
            </a:r>
            <a:r>
              <a:rPr lang="en-US" altLang="zh-CN" sz="2800" i="1" dirty="0" smtClean="0">
                <a:cs typeface="Arial" charset="0"/>
              </a:rPr>
              <a:t>k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is an integer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 smtClean="0"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Then 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1)/2 = (2</a:t>
            </a:r>
            <a:r>
              <a:rPr lang="en-US" altLang="zh-CN" sz="2800" i="1" baseline="30000" dirty="0" smtClean="0">
                <a:cs typeface="Arial" charset="0"/>
              </a:rPr>
              <a:t>k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1)/2 = 2</a:t>
            </a:r>
            <a:r>
              <a:rPr lang="en-US" altLang="zh-CN" sz="2800" i="1" baseline="30000" dirty="0" smtClean="0">
                <a:cs typeface="Arial" charset="0"/>
              </a:rPr>
              <a:t>k</a:t>
            </a:r>
            <a:r>
              <a:rPr lang="en-US" altLang="zh-CN" sz="2800" baseline="30000" dirty="0" smtClean="0">
                <a:cs typeface="Arial" charset="0"/>
              </a:rPr>
              <a:t> </a:t>
            </a:r>
            <a:r>
              <a:rPr lang="en-US" altLang="zh-CN" sz="2800" baseline="300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baseline="30000" dirty="0" smtClean="0">
                <a:cs typeface="Arial" charset="0"/>
              </a:rPr>
              <a:t> 1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</a:t>
            </a: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2530475" y="2349500"/>
          <a:ext cx="36528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公式" r:id="rId4" imgW="1790640" imgH="609480" progId="Equation.3">
                  <p:embed/>
                </p:oleObj>
              </mc:Choice>
              <mc:Fallback>
                <p:oleObj name="公式" r:id="rId4" imgW="1790640" imgH="609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349500"/>
                        <a:ext cx="3652838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For example, searching a list of size </a:t>
            </a:r>
            <a:r>
              <a:rPr lang="en-US" altLang="zh-CN" dirty="0" smtClean="0">
                <a:cs typeface="Arial" charset="0"/>
              </a:rPr>
              <a:t>31</a:t>
            </a:r>
            <a:r>
              <a:rPr lang="en-US" altLang="zh-CN" dirty="0" smtClean="0">
                <a:latin typeface="Arial" charset="0"/>
                <a:cs typeface="Arial" charset="0"/>
              </a:rPr>
              <a:t> requires us to check the center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If it is not found, we must check one of the two halves, each of which is size </a:t>
            </a:r>
            <a:r>
              <a:rPr lang="en-US" altLang="zh-CN" dirty="0" smtClean="0">
                <a:cs typeface="Arial" charset="0"/>
              </a:rPr>
              <a:t>15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		</a:t>
            </a:r>
            <a:r>
              <a:rPr lang="en-US" altLang="zh-CN" dirty="0" smtClean="0">
                <a:cs typeface="Arial" charset="0"/>
              </a:rPr>
              <a:t>31 = 2</a:t>
            </a:r>
            <a:r>
              <a:rPr lang="en-US" altLang="zh-CN" baseline="30000" dirty="0" smtClean="0">
                <a:cs typeface="Arial" charset="0"/>
              </a:rPr>
              <a:t>5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		</a:t>
            </a:r>
            <a:r>
              <a:rPr lang="en-US" altLang="zh-CN" dirty="0" smtClean="0">
                <a:cs typeface="Arial" charset="0"/>
              </a:rPr>
              <a:t>15 = 2</a:t>
            </a:r>
            <a:r>
              <a:rPr lang="en-US" altLang="zh-CN" baseline="30000" dirty="0" smtClean="0">
                <a:cs typeface="Arial" charset="0"/>
              </a:rPr>
              <a:t>4</a:t>
            </a:r>
            <a:r>
              <a:rPr lang="en-US" altLang="zh-CN" dirty="0" smtClean="0"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cs typeface="Arial" charset="0"/>
              </a:rPr>
              <a:t>–</a:t>
            </a:r>
            <a:r>
              <a:rPr lang="en-US" altLang="zh-CN" dirty="0" smtClean="0">
                <a:cs typeface="Arial" charset="0"/>
              </a:rPr>
              <a:t>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Thus, we can write</a:t>
            </a:r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2471738" y="2354263"/>
          <a:ext cx="3730625" cy="38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公式" r:id="rId4" imgW="1828800" imgH="1904760" progId="Equation.3">
                  <p:embed/>
                </p:oleObj>
              </mc:Choice>
              <mc:Fallback>
                <p:oleObj name="公式" r:id="rId4" imgW="1828800" imgH="1904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354263"/>
                        <a:ext cx="3730625" cy="388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Notice the pattern with one more step:</a:t>
            </a:r>
          </a:p>
        </p:txBody>
      </p:sp>
      <p:graphicFrame>
        <p:nvGraphicFramePr>
          <p:cNvPr id="42014" name="Object 30"/>
          <p:cNvGraphicFramePr>
            <a:graphicFrameLocks noChangeAspect="1"/>
          </p:cNvGraphicFramePr>
          <p:nvPr/>
        </p:nvGraphicFramePr>
        <p:xfrm>
          <a:off x="2687638" y="2530475"/>
          <a:ext cx="305752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公式" r:id="rId4" imgW="1498320" imgH="1422360" progId="Equation.3">
                  <p:embed/>
                </p:oleObj>
              </mc:Choice>
              <mc:Fallback>
                <p:oleObj name="公式" r:id="rId4" imgW="1498320" imgH="14223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530475"/>
                        <a:ext cx="3057525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Oval 5"/>
          <p:cNvSpPr>
            <a:spLocks noChangeArrowheads="1"/>
          </p:cNvSpPr>
          <p:nvPr/>
        </p:nvSpPr>
        <p:spPr bwMode="auto">
          <a:xfrm>
            <a:off x="3563938" y="4076700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18" name="Oval 6"/>
          <p:cNvSpPr>
            <a:spLocks noChangeArrowheads="1"/>
          </p:cNvSpPr>
          <p:nvPr/>
        </p:nvSpPr>
        <p:spPr bwMode="auto">
          <a:xfrm>
            <a:off x="3562350" y="4579938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19" name="Oval 7"/>
          <p:cNvSpPr>
            <a:spLocks noChangeArrowheads="1"/>
          </p:cNvSpPr>
          <p:nvPr/>
        </p:nvSpPr>
        <p:spPr bwMode="auto">
          <a:xfrm>
            <a:off x="3560763" y="2492375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0" name="Oval 8"/>
          <p:cNvSpPr>
            <a:spLocks noChangeArrowheads="1"/>
          </p:cNvSpPr>
          <p:nvPr/>
        </p:nvSpPr>
        <p:spPr bwMode="auto">
          <a:xfrm>
            <a:off x="4356100" y="2492375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1" name="Oval 9"/>
          <p:cNvSpPr>
            <a:spLocks noChangeArrowheads="1"/>
          </p:cNvSpPr>
          <p:nvPr/>
        </p:nvSpPr>
        <p:spPr bwMode="auto">
          <a:xfrm>
            <a:off x="4356100" y="4005263"/>
            <a:ext cx="652463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2" name="Oval 10"/>
          <p:cNvSpPr>
            <a:spLocks noChangeArrowheads="1"/>
          </p:cNvSpPr>
          <p:nvPr/>
        </p:nvSpPr>
        <p:spPr bwMode="auto">
          <a:xfrm>
            <a:off x="4356100" y="4581525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0113"/>
            <a:ext cx="8991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2962275"/>
            <a:ext cx="8943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Thus, in general, we may deduce that after </a:t>
            </a:r>
            <a:br>
              <a:rPr lang="en-US" altLang="zh-CN" sz="2800" dirty="0" smtClean="0">
                <a:latin typeface="Arial" charset="0"/>
                <a:cs typeface="Arial" charset="0"/>
              </a:rPr>
            </a:br>
            <a:r>
              <a:rPr lang="en-US" altLang="zh-CN" sz="2800" i="1" dirty="0" smtClean="0">
                <a:cs typeface="Arial" charset="0"/>
              </a:rPr>
              <a:t>k</a:t>
            </a:r>
            <a:r>
              <a:rPr lang="en-US" altLang="zh-CN" sz="2800" dirty="0" smtClean="0"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–</a:t>
            </a:r>
            <a:r>
              <a:rPr lang="en-US" altLang="zh-CN" sz="2800" dirty="0" smtClean="0">
                <a:cs typeface="Arial" charset="0"/>
              </a:rPr>
              <a:t> 1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steps: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because </a:t>
            </a:r>
            <a:r>
              <a:rPr lang="en-US" altLang="zh-CN" sz="2800" dirty="0" smtClean="0">
                <a:cs typeface="Arial" charset="0"/>
              </a:rPr>
              <a:t>T(1) = 1</a:t>
            </a:r>
            <a:endParaRPr lang="en-US" altLang="zh-CN" sz="3600" dirty="0" smtClean="0">
              <a:cs typeface="Arial" charset="0"/>
            </a:endParaRPr>
          </a:p>
        </p:txBody>
      </p:sp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2841625" y="2636838"/>
          <a:ext cx="36020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公式" r:id="rId4" imgW="1765080" imgH="711000" progId="Equation.3">
                  <p:embed/>
                </p:oleObj>
              </mc:Choice>
              <mc:Fallback>
                <p:oleObj name="公式" r:id="rId4" imgW="1765080" imgH="711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636838"/>
                        <a:ext cx="3602038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cs typeface="Arial" charset="0"/>
              </a:rPr>
              <a:t>Thus, </a:t>
            </a:r>
            <a:r>
              <a:rPr lang="en-US" altLang="zh-CN" sz="2400" dirty="0" smtClean="0">
                <a:cs typeface="Arial" charset="0"/>
              </a:rPr>
              <a:t>T(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) = </a:t>
            </a:r>
            <a:r>
              <a:rPr lang="en-US" altLang="zh-CN" sz="2400" i="1" dirty="0" smtClean="0">
                <a:cs typeface="Arial" charset="0"/>
              </a:rPr>
              <a:t>k</a:t>
            </a:r>
            <a:r>
              <a:rPr lang="en-US" altLang="zh-CN" sz="2400" dirty="0" smtClean="0">
                <a:latin typeface="Arial" charset="0"/>
                <a:cs typeface="Arial" charset="0"/>
              </a:rPr>
              <a:t>, but 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= 2</a:t>
            </a:r>
            <a:r>
              <a:rPr lang="en-US" altLang="zh-CN" sz="2400" i="1" baseline="30000" dirty="0" smtClean="0">
                <a:cs typeface="Times New Roman" pitchFamily="18" charset="0"/>
              </a:rPr>
              <a:t>k</a:t>
            </a:r>
            <a:r>
              <a:rPr lang="en-US" altLang="zh-CN" sz="2400" dirty="0" smtClean="0">
                <a:cs typeface="Times New Roman" pitchFamily="18" charset="0"/>
              </a:rPr>
              <a:t> – 1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cs typeface="Arial" charset="0"/>
              </a:rPr>
              <a:t>Therefore </a:t>
            </a:r>
            <a:r>
              <a:rPr lang="en-US" altLang="zh-CN" sz="2400" i="1" dirty="0" smtClean="0">
                <a:cs typeface="Arial" charset="0"/>
              </a:rPr>
              <a:t>k</a:t>
            </a:r>
            <a:r>
              <a:rPr lang="en-US" altLang="zh-CN" sz="2400" dirty="0" smtClean="0">
                <a:cs typeface="Arial" charset="0"/>
              </a:rPr>
              <a:t> = </a:t>
            </a:r>
            <a:r>
              <a:rPr lang="en-US" altLang="zh-CN" sz="2400" dirty="0" err="1" smtClean="0">
                <a:cs typeface="Arial" charset="0"/>
              </a:rPr>
              <a:t>lg</a:t>
            </a:r>
            <a:r>
              <a:rPr lang="en-US" altLang="zh-CN" sz="2400" dirty="0" smtClean="0">
                <a:cs typeface="Arial" charset="0"/>
              </a:rPr>
              <a:t>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 + 1)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Further, recall that </a:t>
            </a:r>
            <a:r>
              <a:rPr lang="en-US" altLang="zh-CN" sz="2400" i="1" dirty="0" smtClean="0">
                <a:cs typeface="Times New Roman" pitchFamily="18" charset="0"/>
              </a:rPr>
              <a:t>f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i="1" dirty="0" smtClean="0">
                <a:cs typeface="Times New Roman" pitchFamily="18" charset="0"/>
              </a:rPr>
              <a:t>n</a:t>
            </a:r>
            <a:r>
              <a:rPr lang="en-US" altLang="zh-CN" sz="2400" dirty="0" smtClean="0">
                <a:cs typeface="Times New Roman" pitchFamily="18" charset="0"/>
              </a:rPr>
              <a:t>) = </a:t>
            </a:r>
            <a:r>
              <a:rPr lang="en-US" altLang="zh-CN" sz="2400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i="1" dirty="0" smtClean="0">
                <a:cs typeface="Times New Roman" pitchFamily="18" charset="0"/>
              </a:rPr>
              <a:t>g</a:t>
            </a:r>
            <a:r>
              <a:rPr lang="en-US" altLang="zh-CN" sz="2400" dirty="0" smtClean="0">
                <a:cs typeface="Times New Roman" pitchFamily="18" charset="0"/>
              </a:rPr>
              <a:t>(</a:t>
            </a:r>
            <a:r>
              <a:rPr lang="en-US" altLang="zh-CN" sz="2400" i="1" dirty="0" smtClean="0">
                <a:cs typeface="Times New Roman" pitchFamily="18" charset="0"/>
              </a:rPr>
              <a:t>n</a:t>
            </a:r>
            <a:r>
              <a:rPr lang="en-US" altLang="zh-CN" sz="2400" dirty="0" smtClean="0">
                <a:cs typeface="Times New Roman" pitchFamily="18" charset="0"/>
              </a:rPr>
              <a:t>))</a:t>
            </a:r>
            <a:r>
              <a:rPr lang="en-US" altLang="zh-CN" sz="2400" dirty="0" smtClean="0">
                <a:latin typeface="Arial" charset="0"/>
                <a:cs typeface="Arial" charset="0"/>
              </a:rPr>
              <a:t> if                          </a:t>
            </a:r>
            <a:br>
              <a:rPr lang="en-US" altLang="zh-CN" sz="2400" dirty="0" smtClean="0">
                <a:latin typeface="Arial" charset="0"/>
                <a:cs typeface="Arial" charset="0"/>
              </a:rPr>
            </a:br>
            <a:r>
              <a:rPr lang="en-US" altLang="zh-CN" sz="2400" dirty="0" smtClean="0">
                <a:latin typeface="Arial" charset="0"/>
                <a:cs typeface="Arial" charset="0"/>
              </a:rPr>
              <a:t>for 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Thus, </a:t>
            </a:r>
            <a:r>
              <a:rPr lang="en-US" altLang="zh-CN" sz="2400" dirty="0" smtClean="0">
                <a:cs typeface="Arial" charset="0"/>
              </a:rPr>
              <a:t>T(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) = </a:t>
            </a:r>
            <a:r>
              <a:rPr lang="en-US" altLang="zh-CN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 smtClean="0">
                <a:cs typeface="Arial" charset="0"/>
              </a:rPr>
              <a:t>(</a:t>
            </a:r>
            <a:r>
              <a:rPr lang="en-US" altLang="zh-CN" sz="2400" dirty="0" err="1" smtClean="0">
                <a:cs typeface="Arial" charset="0"/>
              </a:rPr>
              <a:t>lg</a:t>
            </a:r>
            <a:r>
              <a:rPr lang="en-US" altLang="zh-CN" sz="2400" dirty="0" smtClean="0">
                <a:cs typeface="Arial" charset="0"/>
              </a:rPr>
              <a:t>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 + 1)) = </a:t>
            </a:r>
            <a:r>
              <a:rPr lang="en-US" altLang="zh-CN" sz="2400" dirty="0" smtClean="0">
                <a:latin typeface="Symbol" pitchFamily="18" charset="2"/>
                <a:cs typeface="Arial" charset="0"/>
              </a:rPr>
              <a:t>Q </a:t>
            </a:r>
            <a:r>
              <a:rPr lang="en-US" altLang="zh-CN" sz="2400" dirty="0" smtClean="0">
                <a:cs typeface="Arial" charset="0"/>
              </a:rPr>
              <a:t>(log(</a:t>
            </a:r>
            <a:r>
              <a:rPr lang="en-US" altLang="zh-CN" sz="2400" i="1" dirty="0" smtClean="0">
                <a:cs typeface="Arial" charset="0"/>
              </a:rPr>
              <a:t>n</a:t>
            </a:r>
            <a:r>
              <a:rPr lang="en-US" altLang="zh-CN" sz="2400" dirty="0" smtClean="0">
                <a:cs typeface="Arial" charset="0"/>
              </a:rPr>
              <a:t>))</a:t>
            </a:r>
          </a:p>
        </p:txBody>
      </p:sp>
      <p:graphicFrame>
        <p:nvGraphicFramePr>
          <p:cNvPr id="44118" name="Object 86"/>
          <p:cNvGraphicFramePr>
            <a:graphicFrameLocks noChangeAspect="1"/>
          </p:cNvGraphicFramePr>
          <p:nvPr/>
        </p:nvGraphicFramePr>
        <p:xfrm>
          <a:off x="900113" y="4344988"/>
          <a:ext cx="651033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Equation" r:id="rId4" imgW="3809880" imgH="812520" progId="">
                  <p:embed/>
                </p:oleObj>
              </mc:Choice>
              <mc:Fallback>
                <p:oleObj name="Equation" r:id="rId4" imgW="3809880" imgH="81252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44988"/>
                        <a:ext cx="6510337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19" name="Object 87"/>
          <p:cNvGraphicFramePr>
            <a:graphicFrameLocks noChangeAspect="1"/>
          </p:cNvGraphicFramePr>
          <p:nvPr/>
        </p:nvGraphicFramePr>
        <p:xfrm>
          <a:off x="5713413" y="2943225"/>
          <a:ext cx="18716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" name="Equation" r:id="rId6" imgW="876240" imgH="482400" progId="">
                  <p:embed/>
                </p:oleObj>
              </mc:Choice>
              <mc:Fallback>
                <p:oleObj name="Equation" r:id="rId6" imgW="876240" imgH="4824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2943225"/>
                        <a:ext cx="187166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20" name="Object 88"/>
          <p:cNvGraphicFramePr>
            <a:graphicFrameLocks noChangeAspect="1"/>
          </p:cNvGraphicFramePr>
          <p:nvPr/>
        </p:nvGraphicFramePr>
        <p:xfrm>
          <a:off x="1325563" y="3602038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8" imgW="609480" imgH="177480" progId="">
                  <p:embed/>
                </p:oleObj>
              </mc:Choice>
              <mc:Fallback>
                <p:oleObj name="Equation" r:id="rId8" imgW="609480" imgH="17748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602038"/>
                        <a:ext cx="1301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532813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 smtClean="0"/>
              <a:t>3.1-1: Let 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f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</a:t>
            </a:r>
            <a:r>
              <a:rPr lang="en-US" altLang="zh-CN" sz="2800" dirty="0" smtClean="0"/>
              <a:t>and 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g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</a:t>
            </a:r>
            <a:r>
              <a:rPr lang="en-US" altLang="zh-CN" sz="2800" dirty="0" smtClean="0"/>
              <a:t>be </a:t>
            </a:r>
            <a:r>
              <a:rPr lang="en-US" altLang="zh-CN" sz="2800" dirty="0"/>
              <a:t>asymptotically nonnegative functions. Using the basic </a:t>
            </a:r>
            <a:r>
              <a:rPr lang="en-US" altLang="zh-CN" sz="2800" dirty="0" smtClean="0"/>
              <a:t>definition of </a:t>
            </a:r>
            <a:r>
              <a:rPr lang="el-GR" altLang="zh-CN" sz="2800" dirty="0" smtClean="0"/>
              <a:t>Θ</a:t>
            </a:r>
            <a:r>
              <a:rPr lang="en-US" altLang="zh-CN" sz="2800" dirty="0" smtClean="0"/>
              <a:t> notation</a:t>
            </a:r>
            <a:r>
              <a:rPr lang="en-US" altLang="zh-CN" sz="2800" dirty="0"/>
              <a:t>, prove </a:t>
            </a:r>
            <a:r>
              <a:rPr lang="en-US" altLang="zh-CN" sz="2800" dirty="0" smtClean="0"/>
              <a:t>that </a:t>
            </a:r>
            <a:r>
              <a:rPr lang="en-US" altLang="zh-CN" sz="2800" dirty="0" smtClean="0">
                <a:solidFill>
                  <a:srgbClr val="020BBE"/>
                </a:solidFill>
              </a:rPr>
              <a:t>max(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f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), </a:t>
            </a:r>
            <a:r>
              <a:rPr lang="en-US" altLang="zh-CN" sz="2800" i="1" dirty="0">
                <a:solidFill>
                  <a:srgbClr val="020BBE"/>
                </a:solidFill>
              </a:rPr>
              <a:t>g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)) = </a:t>
            </a:r>
            <a:r>
              <a:rPr lang="el-GR" altLang="zh-CN" sz="2800" dirty="0" smtClean="0">
                <a:solidFill>
                  <a:srgbClr val="020BBE"/>
                </a:solidFill>
              </a:rPr>
              <a:t>Θ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f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)+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g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n</a:t>
            </a:r>
            <a:r>
              <a:rPr lang="en-US" altLang="zh-CN" sz="2800" dirty="0" smtClean="0">
                <a:solidFill>
                  <a:srgbClr val="020BBE"/>
                </a:solidFill>
              </a:rPr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 smtClean="0"/>
              <a:t>3.1-2</a:t>
            </a:r>
            <a:r>
              <a:rPr lang="en-US" altLang="zh-CN" sz="2800" dirty="0"/>
              <a:t>: Show that for any real constants </a:t>
            </a:r>
            <a:r>
              <a:rPr lang="en-US" altLang="zh-CN" sz="2800" i="1" dirty="0">
                <a:solidFill>
                  <a:srgbClr val="020BBE"/>
                </a:solidFill>
              </a:rPr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olidFill>
                  <a:srgbClr val="020BBE"/>
                </a:solidFill>
              </a:rPr>
              <a:t>b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where </a:t>
            </a:r>
            <a:r>
              <a:rPr lang="en-US" altLang="zh-CN" sz="2800" i="1" dirty="0">
                <a:solidFill>
                  <a:srgbClr val="020BBE"/>
                </a:solidFill>
              </a:rPr>
              <a:t>b</a:t>
            </a:r>
            <a:r>
              <a:rPr lang="en-US" altLang="zh-CN" sz="2800" dirty="0">
                <a:solidFill>
                  <a:srgbClr val="020BBE"/>
                </a:solidFill>
              </a:rPr>
              <a:t> &gt; 0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err="1" smtClean="0">
                <a:solidFill>
                  <a:srgbClr val="020BBE"/>
                </a:solidFill>
              </a:rPr>
              <a:t>n</a:t>
            </a:r>
            <a:r>
              <a:rPr lang="en-US" altLang="zh-CN" sz="2800" dirty="0" err="1" smtClean="0">
                <a:solidFill>
                  <a:srgbClr val="020BBE"/>
                </a:solidFill>
              </a:rPr>
              <a:t>+</a:t>
            </a:r>
            <a:r>
              <a:rPr lang="en-US" altLang="zh-CN" sz="2800" i="1" dirty="0" err="1" smtClean="0">
                <a:solidFill>
                  <a:srgbClr val="020BBE"/>
                </a:solidFill>
              </a:rPr>
              <a:t>a</a:t>
            </a:r>
            <a:r>
              <a:rPr lang="en-US" altLang="zh-CN" sz="2800" dirty="0" smtClean="0">
                <a:solidFill>
                  <a:srgbClr val="020BBE"/>
                </a:solidFill>
              </a:rPr>
              <a:t>)</a:t>
            </a:r>
            <a:r>
              <a:rPr lang="en-US" altLang="zh-CN" sz="2800" i="1" baseline="30000" dirty="0" smtClean="0">
                <a:solidFill>
                  <a:srgbClr val="020BBE"/>
                </a:solidFill>
              </a:rPr>
              <a:t>b</a:t>
            </a:r>
            <a:r>
              <a:rPr lang="en-US" altLang="zh-CN" sz="2800" dirty="0" smtClean="0">
                <a:solidFill>
                  <a:srgbClr val="020BBE"/>
                </a:solidFill>
              </a:rPr>
              <a:t> = </a:t>
            </a:r>
            <a:r>
              <a:rPr lang="el-GR" altLang="zh-CN" sz="2800" dirty="0" smtClean="0">
                <a:solidFill>
                  <a:srgbClr val="020BBE"/>
                </a:solidFill>
              </a:rPr>
              <a:t>Θ</a:t>
            </a:r>
            <a:r>
              <a:rPr lang="en-US" altLang="zh-CN" sz="2800" dirty="0" smtClean="0">
                <a:solidFill>
                  <a:srgbClr val="020BBE"/>
                </a:solidFill>
              </a:rPr>
              <a:t>(</a:t>
            </a:r>
            <a:r>
              <a:rPr lang="en-US" altLang="zh-CN" sz="2800" i="1" dirty="0" err="1" smtClean="0">
                <a:solidFill>
                  <a:srgbClr val="020BBE"/>
                </a:solidFill>
              </a:rPr>
              <a:t>n</a:t>
            </a:r>
            <a:r>
              <a:rPr lang="en-US" altLang="zh-CN" sz="2800" i="1" baseline="30000" dirty="0" err="1" smtClean="0">
                <a:solidFill>
                  <a:srgbClr val="020BBE"/>
                </a:solidFill>
              </a:rPr>
              <a:t>b</a:t>
            </a:r>
            <a:r>
              <a:rPr lang="en-US" altLang="zh-CN" sz="2800" dirty="0" smtClean="0">
                <a:solidFill>
                  <a:srgbClr val="020BBE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 smtClean="0"/>
              <a:t>3.1-3</a:t>
            </a:r>
            <a:r>
              <a:rPr lang="en-US" altLang="zh-CN" sz="2800" dirty="0"/>
              <a:t>: Explain why the statement, “The running time of algorithm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at least </a:t>
            </a:r>
            <a:r>
              <a:rPr lang="en-US" altLang="zh-CN" sz="2800" dirty="0" smtClean="0">
                <a:solidFill>
                  <a:srgbClr val="020BBE"/>
                </a:solidFill>
              </a:rPr>
              <a:t>O(</a:t>
            </a:r>
            <a:r>
              <a:rPr lang="en-US" altLang="zh-CN" sz="2800" i="1" dirty="0" smtClean="0">
                <a:solidFill>
                  <a:srgbClr val="020BBE"/>
                </a:solidFill>
              </a:rPr>
              <a:t>n</a:t>
            </a:r>
            <a:r>
              <a:rPr lang="en-US" altLang="zh-CN" sz="2800" baseline="30000" dirty="0" smtClean="0">
                <a:solidFill>
                  <a:srgbClr val="020BBE"/>
                </a:solidFill>
              </a:rPr>
              <a:t>2</a:t>
            </a:r>
            <a:r>
              <a:rPr lang="en-US" altLang="zh-CN" sz="2800" dirty="0" smtClean="0">
                <a:solidFill>
                  <a:srgbClr val="020BBE"/>
                </a:solidFill>
              </a:rPr>
              <a:t>)</a:t>
            </a:r>
            <a:r>
              <a:rPr lang="en-US" altLang="zh-CN" sz="2800" dirty="0" smtClean="0"/>
              <a:t>,” is meaningless</a:t>
            </a:r>
            <a:r>
              <a:rPr lang="en-US" altLang="zh-CN" sz="2800" dirty="0"/>
              <a:t>.</a:t>
            </a:r>
            <a:endParaRPr altLang="en-US" sz="2800" dirty="0">
              <a:solidFill>
                <a:srgbClr val="020BBE"/>
              </a:solidFill>
            </a:endParaRP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Exercises</a:t>
            </a:r>
            <a:endParaRPr altLang="en-US" dirty="0"/>
          </a:p>
        </p:txBody>
      </p:sp>
      <p:sp>
        <p:nvSpPr>
          <p:cNvPr id="282626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532813" cy="5040312"/>
          </a:xfrm>
        </p:spPr>
        <p:txBody>
          <a:bodyPr/>
          <a:lstStyle/>
          <a:p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CRLS 3.2-1</a:t>
            </a:r>
          </a:p>
          <a:p>
            <a:endParaRPr lang="en-US" altLang="zh-CN" sz="2800" smtClean="0">
              <a:solidFill>
                <a:schemeClr val="tx1"/>
              </a:solidFill>
              <a:ea typeface="黑体" pitchFamily="2" charset="-122"/>
            </a:endParaRPr>
          </a:p>
          <a:p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CRLS 3.2-3</a:t>
            </a:r>
          </a:p>
          <a:p>
            <a:endParaRPr lang="en-US" altLang="zh-CN" sz="2800" smtClean="0">
              <a:solidFill>
                <a:schemeClr val="tx1"/>
              </a:solidFill>
              <a:ea typeface="黑体" pitchFamily="2" charset="-122"/>
            </a:endParaRPr>
          </a:p>
          <a:p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CRLS 3-1</a:t>
            </a:r>
          </a:p>
          <a:p>
            <a:endParaRPr altLang="en-US" sz="2800" smtClean="0">
              <a:solidFill>
                <a:srgbClr val="020BBE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 smtClean="0"/>
              <a:t>算法分析课程组</a:t>
            </a:r>
            <a:endParaRPr lang="en-US" altLang="zh-CN" sz="16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 smtClean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This plot shows maximum and average number of comparisons to find an entry in a sorted array of size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020BBE"/>
                </a:solidFill>
                <a:ea typeface="宋体" charset="-122"/>
              </a:rPr>
              <a:t>Linear search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Binary search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smtClean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We see than the growth of</a:t>
            </a:r>
            <a:br>
              <a:rPr lang="en-US" altLang="zh-CN" sz="2800" smtClean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linear search and binary </a:t>
            </a:r>
            <a:br>
              <a:rPr lang="en-US" altLang="zh-CN" sz="2800" smtClean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search are very different.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smtClean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How about the functions </a:t>
            </a:r>
            <a:br>
              <a:rPr lang="en-US" altLang="zh-CN" sz="2800" smtClean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with the same order?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smtClean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2532" name="Picture 4" descr="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492375"/>
            <a:ext cx="388778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6" name="Text Box 5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solidFill>
                  <a:schemeClr val="tx1"/>
                </a:solidFill>
                <a:ea typeface="宋体" charset="-122"/>
              </a:rPr>
              <a:t>Consider 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</a:rPr>
              <a:t>the two </a:t>
            </a:r>
            <a:r>
              <a:rPr lang="en-US" altLang="zh-CN" sz="2600" dirty="0" smtClean="0">
                <a:solidFill>
                  <a:schemeClr val="tx1"/>
                </a:solidFill>
                <a:ea typeface="宋体" charset="-122"/>
              </a:rPr>
              <a:t>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600" dirty="0" smtClean="0">
                <a:solidFill>
                  <a:srgbClr val="FF0000"/>
                </a:solidFill>
                <a:cs typeface="Times New Roman" pitchFamily="18" charset="0"/>
              </a:rPr>
              <a:t>				f(</a:t>
            </a:r>
            <a:r>
              <a:rPr lang="en-US" altLang="zh-CN" sz="26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en-US" altLang="zh-CN" sz="26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 baseline="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600" dirty="0" smtClean="0"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600" dirty="0" smtClean="0">
                <a:solidFill>
                  <a:srgbClr val="3333CC"/>
                </a:solidFill>
                <a:cs typeface="Times New Roman" pitchFamily="18" charset="0"/>
              </a:rPr>
              <a:t>				g(</a:t>
            </a:r>
            <a:r>
              <a:rPr lang="en-US" altLang="zh-CN" sz="26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 dirty="0" smtClean="0">
                <a:solidFill>
                  <a:srgbClr val="3333CC"/>
                </a:solidFill>
                <a:cs typeface="Times New Roman" pitchFamily="18" charset="0"/>
              </a:rPr>
              <a:t>) = </a:t>
            </a:r>
            <a:r>
              <a:rPr lang="en-US" altLang="zh-CN" sz="26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 baseline="30000" dirty="0" smtClean="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en-US" altLang="zh-CN" sz="2600" dirty="0" smtClean="0">
                <a:solidFill>
                  <a:srgbClr val="3333CC"/>
                </a:solidFill>
                <a:cs typeface="Times New Roman" pitchFamily="18" charset="0"/>
              </a:rPr>
              <a:t> – 3</a:t>
            </a:r>
            <a:r>
              <a:rPr lang="en-US" altLang="zh-CN" sz="26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 dirty="0" smtClean="0">
                <a:solidFill>
                  <a:srgbClr val="3333CC"/>
                </a:solidFill>
                <a:cs typeface="Times New Roman" pitchFamily="18" charset="0"/>
              </a:rPr>
              <a:t> + 2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solidFill>
                  <a:schemeClr val="tx1"/>
                </a:solidFill>
                <a:ea typeface="宋体" charset="-122"/>
              </a:rPr>
              <a:t>Around 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</a:rPr>
              <a:t>n = 0, they look very different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Quadratic Growth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0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If we look at a slightly larger range from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 = [0, 10], we begin to note that they are more similar:</a:t>
            </a:r>
          </a:p>
        </p:txBody>
      </p:sp>
      <p:pic>
        <p:nvPicPr>
          <p:cNvPr id="270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Extending the range to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 = [0, 100], the similarity increases:</a:t>
            </a:r>
          </a:p>
        </p:txBody>
      </p:sp>
      <p:pic>
        <p:nvPicPr>
          <p:cNvPr id="276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And on the range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 = [0, 1000], they are (relatively) indistinguishable: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are different absolutely, for example,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Arial" charset="0"/>
              </a:rPr>
              <a:t>		f(1000) = 1 000 000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Arial" charset="0"/>
              </a:rPr>
              <a:t>		g(1000) =   997 002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However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this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relative difference is very </a:t>
            </a: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small: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 smtClean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this difference goes to 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zero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 as </a:t>
            </a:r>
            <a:r>
              <a:rPr lang="en-US" altLang="zh-CN" sz="3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 → ∞ </a:t>
            </a:r>
          </a:p>
        </p:txBody>
      </p:sp>
      <p:graphicFrame>
        <p:nvGraphicFramePr>
          <p:cNvPr id="1026" name="Object 462"/>
          <p:cNvGraphicFramePr>
            <a:graphicFrameLocks noChangeAspect="1"/>
          </p:cNvGraphicFramePr>
          <p:nvPr/>
        </p:nvGraphicFramePr>
        <p:xfrm>
          <a:off x="1476375" y="3789363"/>
          <a:ext cx="5927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" name="公式" r:id="rId4" imgW="2400120" imgH="469800" progId="Equation.3">
                  <p:embed/>
                </p:oleObj>
              </mc:Choice>
              <mc:Fallback>
                <p:oleObj name="公式" r:id="rId4" imgW="2400120" imgH="469800" progId="Equation.3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592772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076450"/>
            <a:ext cx="8281615" cy="1496566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800" b="1" dirty="0"/>
              <a:t>Chapter </a:t>
            </a:r>
            <a:r>
              <a:rPr lang="en-US" altLang="zh-CN" sz="4800" b="1" dirty="0" smtClean="0"/>
              <a:t>3: Asymptotic Analysis for Algorithms</a:t>
            </a:r>
            <a:endParaRPr lang="en-US" altLang="zh-CN" sz="4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To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demonstrate with another example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,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		f(</a:t>
            </a:r>
            <a:r>
              <a:rPr lang="en-US" altLang="zh-CN" sz="2400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altLang="zh-CN" sz="2400" i="1" dirty="0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FF0000"/>
                </a:solidFill>
                <a:cs typeface="Arial" charset="0"/>
              </a:rPr>
              <a:t>6</a:t>
            </a:r>
            <a:r>
              <a:rPr lang="en-US" altLang="zh-CN" sz="2400" dirty="0" smtClean="0">
                <a:latin typeface="Arial" charset="0"/>
                <a:cs typeface="Arial" charset="0"/>
              </a:rPr>
              <a:t>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		g(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) = 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3333CC"/>
                </a:solidFill>
                <a:cs typeface="Arial" charset="0"/>
              </a:rPr>
              <a:t>6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 – 23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3333CC"/>
                </a:solidFill>
                <a:cs typeface="Arial" charset="0"/>
              </a:rPr>
              <a:t>5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+193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3333CC"/>
                </a:solidFill>
                <a:cs typeface="Arial" charset="0"/>
              </a:rPr>
              <a:t>4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 –729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3333CC"/>
                </a:solidFill>
                <a:cs typeface="Arial" charset="0"/>
              </a:rPr>
              <a:t>3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+1206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 dirty="0" smtClean="0">
                <a:solidFill>
                  <a:srgbClr val="3333CC"/>
                </a:solidFill>
                <a:cs typeface="Arial" charset="0"/>
              </a:rPr>
              <a:t>2</a:t>
            </a:r>
            <a:r>
              <a:rPr lang="en-US" altLang="zh-CN" sz="2400" dirty="0" smtClean="0">
                <a:solidFill>
                  <a:srgbClr val="3333CC"/>
                </a:solidFill>
                <a:cs typeface="Arial" charset="0"/>
              </a:rPr>
              <a:t> – 648</a:t>
            </a:r>
            <a:r>
              <a:rPr lang="en-US" altLang="zh-CN" sz="2400" i="1" dirty="0" smtClean="0">
                <a:solidFill>
                  <a:srgbClr val="3333CC"/>
                </a:solidFill>
                <a:cs typeface="Arial" charset="0"/>
              </a:rPr>
              <a:t>n</a:t>
            </a:r>
            <a:endParaRPr lang="en-US" altLang="zh-CN" sz="2400" dirty="0" smtClean="0">
              <a:solidFill>
                <a:srgbClr val="3333CC"/>
              </a:solidFill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Around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= 0, they are very different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Even extending the range to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 = [0, 10] does not appear to give much similarity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However, as we extend the range to [0, 100], they appear to look a lot more similar: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And finally, around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 = 1000, the relative difference is less than 3%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The justification for both pairs of polynomials being similar is that, in both cases, they each had the same leading term:</a:t>
            </a:r>
          </a:p>
          <a:p>
            <a:pPr algn="just">
              <a:spcBef>
                <a:spcPct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lvl="1">
              <a:buFont typeface="Arial" charset="0"/>
              <a:buNone/>
            </a:pPr>
            <a:r>
              <a:rPr lang="en-US" altLang="zh-CN" sz="3200" i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	n</a:t>
            </a:r>
            <a:r>
              <a:rPr lang="en-US" altLang="zh-CN" sz="3200" baseline="30000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in the first case</a:t>
            </a:r>
          </a:p>
          <a:p>
            <a:pPr lvl="1">
              <a:buFont typeface="Arial" charset="0"/>
              <a:buNone/>
            </a:pPr>
            <a:r>
              <a:rPr lang="en-US" altLang="zh-CN" sz="3200" i="1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	n</a:t>
            </a:r>
            <a:r>
              <a:rPr lang="en-US" altLang="zh-CN" sz="3200" baseline="30000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6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in the second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Suppose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however, that the coefficients of the leading terms were different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In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this case, both functions would exhibit the same rate of growth, however, one would always be proportionally larger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3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Suppose </a:t>
            </a:r>
            <a:r>
              <a:rPr lang="en-US" altLang="zh-CN" sz="33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we had two algorithms which sorted a list of size </a:t>
            </a:r>
            <a:r>
              <a:rPr lang="en-US" altLang="zh-CN" sz="3300" i="1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33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and the number of instructions is given </a:t>
            </a:r>
            <a:r>
              <a:rPr lang="en-US" altLang="zh-CN" sz="33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by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300" i="1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n-US" altLang="zh-CN" sz="2800" i="1" dirty="0" err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800" baseline="-25000" dirty="0" err="1" smtClean="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4.5</a:t>
            </a:r>
            <a:r>
              <a:rPr lang="pt-BR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sz="2800" baseline="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 – 0.5</a:t>
            </a:r>
            <a:r>
              <a:rPr lang="pt-BR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 + 5	Sort B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pt-BR" sz="2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</a:rPr>
              <a:t>		</a:t>
            </a:r>
            <a:r>
              <a:rPr lang="en-US" altLang="zh-CN" sz="2800" i="1" dirty="0" err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800" baseline="-25000" dirty="0" err="1" smtClean="0">
                <a:solidFill>
                  <a:srgbClr val="FF0000"/>
                </a:solidFill>
                <a:cs typeface="Times New Roman" pitchFamily="18" charset="0"/>
              </a:rPr>
              <a:t>best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itchFamily="18" charset="0"/>
              </a:rPr>
              <a:t>)   = 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3.5</a:t>
            </a:r>
            <a:r>
              <a:rPr lang="pt-BR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sz="2800" baseline="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 + 0.5</a:t>
            </a:r>
            <a:r>
              <a:rPr lang="pt-BR" sz="28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sz="2800" dirty="0" smtClean="0">
                <a:solidFill>
                  <a:srgbClr val="FF0000"/>
                </a:solidFill>
                <a:cs typeface="Times New Roman" pitchFamily="18" charset="0"/>
              </a:rPr>
              <a:t> + 5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t-BR" sz="2800" i="1" dirty="0" smtClean="0">
                <a:solidFill>
                  <a:srgbClr val="3333CC"/>
                </a:solidFill>
                <a:cs typeface="Times New Roman" pitchFamily="18" charset="0"/>
              </a:rPr>
              <a:t>		s</a:t>
            </a:r>
            <a:r>
              <a:rPr lang="pt-BR" sz="2800" dirty="0" smtClean="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pt-BR" sz="28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sz="2800" dirty="0" smtClean="0">
                <a:solidFill>
                  <a:srgbClr val="3333CC"/>
                </a:solidFill>
                <a:cs typeface="Times New Roman" pitchFamily="18" charset="0"/>
              </a:rPr>
              <a:t>)        = 4</a:t>
            </a:r>
            <a:r>
              <a:rPr lang="pt-BR" sz="28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sz="2800" baseline="30000" dirty="0" smtClean="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pt-BR" sz="2800" dirty="0" smtClean="0">
                <a:solidFill>
                  <a:srgbClr val="3333CC"/>
                </a:solidFill>
                <a:cs typeface="Times New Roman" pitchFamily="18" charset="0"/>
              </a:rPr>
              <a:t> + 8</a:t>
            </a:r>
            <a:r>
              <a:rPr lang="pt-BR" sz="2800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sz="2800" dirty="0" smtClean="0">
                <a:solidFill>
                  <a:srgbClr val="3333CC"/>
                </a:solidFill>
                <a:cs typeface="Times New Roman" pitchFamily="18" charset="0"/>
              </a:rPr>
              <a:t> + 6	</a:t>
            </a:r>
            <a:r>
              <a:rPr lang="en-US" altLang="zh-CN" sz="2800" dirty="0" smtClean="0">
                <a:solidFill>
                  <a:srgbClr val="3333CC"/>
                </a:solidFill>
                <a:cs typeface="Times New Roman" pitchFamily="18" charset="0"/>
              </a:rPr>
              <a:t>Sort </a:t>
            </a:r>
            <a:r>
              <a:rPr lang="en-US" altLang="zh-CN" sz="2800" dirty="0">
                <a:solidFill>
                  <a:srgbClr val="3333CC"/>
                </a:solidFill>
                <a:cs typeface="Times New Roman" pitchFamily="18" charset="0"/>
              </a:rPr>
              <a:t>S</a:t>
            </a:r>
            <a:endParaRPr lang="pt-BR" sz="2800" dirty="0">
              <a:solidFill>
                <a:srgbClr val="3333CC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cs typeface="Times New Roman" pitchFamily="18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3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The </a:t>
            </a:r>
            <a:r>
              <a:rPr lang="en-US" altLang="zh-CN" sz="33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smaller the </a:t>
            </a:r>
            <a:r>
              <a:rPr lang="en-US" altLang="zh-CN" sz="33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value is, </a:t>
            </a:r>
            <a:r>
              <a:rPr lang="en-US" altLang="zh-CN" sz="33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the fewer instructions are run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cs typeface="Times New Roman" pitchFamily="18" charset="0"/>
              </a:rPr>
              <a:t>For </a:t>
            </a:r>
            <a:r>
              <a:rPr lang="en-US" altLang="zh-CN" i="1" dirty="0" smtClean="0">
                <a:cs typeface="Times New Roman" pitchFamily="18" charset="0"/>
              </a:rPr>
              <a:t>n </a:t>
            </a:r>
            <a:r>
              <a:rPr lang="en-CA" dirty="0" smtClean="0">
                <a:cs typeface="Times New Roman" pitchFamily="18" charset="0"/>
              </a:rPr>
              <a:t>≤ 17</a:t>
            </a:r>
            <a:r>
              <a:rPr lang="en-US" altLang="zh-CN" dirty="0" smtClean="0">
                <a:cs typeface="Times New Roman" pitchFamily="18" charset="0"/>
              </a:rPr>
              <a:t>, </a:t>
            </a:r>
            <a:r>
              <a:rPr lang="en-US" altLang="zh-CN" i="1" dirty="0" err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baseline="-25000" dirty="0" err="1" smtClean="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 dirty="0" smtClean="0">
                <a:cs typeface="Times New Roman" pitchFamily="18" charset="0"/>
              </a:rPr>
              <a:t> &lt; </a:t>
            </a:r>
            <a:r>
              <a:rPr lang="en-US" altLang="zh-CN" dirty="0" smtClean="0">
                <a:solidFill>
                  <a:srgbClr val="3333CC"/>
                </a:solidFill>
                <a:cs typeface="Times New Roman" pitchFamily="18" charset="0"/>
              </a:rPr>
              <a:t>s(</a:t>
            </a:r>
            <a:r>
              <a:rPr lang="en-US" altLang="zh-CN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3333CC"/>
                </a:solidFill>
                <a:cs typeface="Times New Roman" pitchFamily="18" charset="0"/>
              </a:rPr>
              <a:t>)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cs typeface="Times New Roman" pitchFamily="18" charset="0"/>
              </a:rPr>
              <a:t>For 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CA" dirty="0" smtClean="0">
                <a:cs typeface="Times New Roman" pitchFamily="18" charset="0"/>
              </a:rPr>
              <a:t>≥</a:t>
            </a:r>
            <a:r>
              <a:rPr lang="en-US" altLang="zh-CN" dirty="0" smtClean="0">
                <a:cs typeface="Times New Roman" pitchFamily="18" charset="0"/>
              </a:rPr>
              <a:t> 18, </a:t>
            </a:r>
            <a:r>
              <a:rPr lang="en-US" altLang="zh-CN" i="1" dirty="0" err="1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baseline="-25000" dirty="0" err="1" smtClean="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 dirty="0" smtClean="0">
                <a:cs typeface="Times New Roman" pitchFamily="18" charset="0"/>
              </a:rPr>
              <a:t> &gt; </a:t>
            </a:r>
            <a:r>
              <a:rPr lang="en-US" altLang="zh-CN" dirty="0" smtClean="0">
                <a:solidFill>
                  <a:srgbClr val="3333CC"/>
                </a:solidFill>
                <a:cs typeface="Times New Roman" pitchFamily="18" charset="0"/>
              </a:rPr>
              <a:t>s(</a:t>
            </a:r>
            <a:r>
              <a:rPr lang="en-US" altLang="zh-CN" i="1" dirty="0" smtClean="0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rgbClr val="3333CC"/>
                </a:solidFill>
                <a:cs typeface="Times New Roman" pitchFamily="18" charset="0"/>
              </a:rPr>
              <a:t>)</a:t>
            </a:r>
            <a:endParaRPr lang="en-US" altLang="zh-CN" dirty="0" smtClean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With 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small values of </a:t>
            </a:r>
            <a:r>
              <a:rPr lang="en-US" altLang="zh-CN" sz="2600" i="1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, the algorithm described by </a:t>
            </a:r>
            <a:r>
              <a:rPr lang="en-US" altLang="zh-CN" sz="2600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s(</a:t>
            </a:r>
            <a:r>
              <a:rPr lang="en-US" altLang="zh-CN" sz="2600" i="1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600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requires more instructions than even the worst-case for </a:t>
            </a:r>
            <a:r>
              <a:rPr lang="en-US" altLang="zh-CN" sz="26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sort b</a:t>
            </a:r>
            <a:r>
              <a:rPr lang="en-US" altLang="zh-CN" sz="26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.</a:t>
            </a:r>
            <a:endParaRPr lang="en-US" altLang="zh-CN" sz="26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64515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9150"/>
            <a:ext cx="648017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60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With larger and larger lists, the number of instructions is essentially proportional to the leading coefficients</a:t>
            </a:r>
          </a:p>
        </p:txBody>
      </p:sp>
      <p:pic>
        <p:nvPicPr>
          <p:cNvPr id="66563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9150"/>
            <a:ext cx="648017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Near </a:t>
            </a:r>
            <a:r>
              <a:rPr lang="en-US" altLang="zh-CN" sz="2400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= 1000,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	b</a:t>
            </a:r>
            <a:r>
              <a:rPr lang="en-US" altLang="zh-CN" sz="2400" baseline="-250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worst</a:t>
            </a:r>
            <a:r>
              <a:rPr lang="en-US" altLang="zh-CN" sz="24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4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400" smtClean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≈  1.125 </a:t>
            </a:r>
            <a:r>
              <a:rPr lang="pt-BR" altLang="zh-CN" sz="2400" i="1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pt-BR" altLang="zh-CN" sz="2400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pt-BR" altLang="zh-CN" sz="2400" i="1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pt-BR" altLang="zh-CN" sz="2400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	b</a:t>
            </a:r>
            <a:r>
              <a:rPr lang="en-US" altLang="zh-CN" sz="2400" baseline="-250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best</a:t>
            </a:r>
            <a:r>
              <a:rPr lang="en-US" altLang="zh-CN" sz="24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400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400" smtClean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  ≈  0.875 </a:t>
            </a:r>
            <a:r>
              <a:rPr lang="pt-BR" altLang="zh-CN" sz="2400" i="1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pt-BR" altLang="zh-CN" sz="2400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pt-BR" altLang="zh-CN" sz="2400" i="1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pt-BR" altLang="zh-CN" sz="2400" smtClean="0">
                <a:solidFill>
                  <a:srgbClr val="3333CC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0"/>
              </a:spcBef>
            </a:pPr>
            <a:endParaRPr lang="en-US" altLang="zh-CN" sz="24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Is this a significant difference?</a:t>
            </a:r>
          </a:p>
          <a:p>
            <a:pPr algn="just">
              <a:spcBef>
                <a:spcPct val="0"/>
              </a:spcBef>
            </a:pPr>
            <a:endParaRPr lang="en-US" altLang="zh-CN" sz="2400" smtClean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6861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7563"/>
            <a:ext cx="648017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3.1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ASYMPTOTIC  ANALYSIS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&amp; LANDAU SYMBOLS</a:t>
            </a: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3.2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ANALYSIS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of OPERATIONS</a:t>
            </a: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Given an algorithm: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We need to be able to describe these values mathematically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We need a systematic means of using the description of the algorithm together with the properties of an associated data structure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We need to do this in a </a:t>
            </a:r>
            <a:r>
              <a:rPr lang="en-US" altLang="zh-CN" dirty="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machine-independent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way</a:t>
            </a:r>
          </a:p>
          <a:p>
            <a:pPr algn="just">
              <a:lnSpc>
                <a:spcPct val="90000"/>
              </a:lnSpc>
              <a:buFont typeface="Arial" charset="0"/>
              <a:buNone/>
            </a:pPr>
            <a:endParaRPr lang="en-US" altLang="zh-CN" dirty="0" smtClean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For this, we need Landau symbols and the associated asymptotic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Asymptotic Analysis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500" smtClean="0">
                <a:solidFill>
                  <a:srgbClr val="FF0000"/>
                </a:solidFill>
                <a:ea typeface="宋体" charset="-122"/>
              </a:rPr>
              <a:t>Big Idea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Ignore machine-dependent constants</a:t>
            </a:r>
          </a:p>
          <a:p>
            <a:pPr lvl="1" algn="just">
              <a:spcBef>
                <a:spcPct val="0"/>
              </a:spcBef>
            </a:pPr>
            <a:endParaRPr lang="en-US" altLang="zh-CN" sz="220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Look at </a:t>
            </a:r>
            <a:r>
              <a:rPr lang="en-US" altLang="zh-CN" sz="2200" i="1" smtClean="0">
                <a:solidFill>
                  <a:srgbClr val="FF0000"/>
                </a:solidFill>
                <a:ea typeface="宋体" charset="-122"/>
              </a:rPr>
              <a:t>growth</a:t>
            </a:r>
            <a:r>
              <a:rPr lang="en-US" altLang="zh-CN" sz="2200" i="1" smtClean="0">
                <a:solidFill>
                  <a:srgbClr val="262626"/>
                </a:solidFill>
                <a:ea typeface="宋体" charset="-122"/>
              </a:rPr>
              <a:t> </a:t>
            </a: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of</a:t>
            </a:r>
            <a:r>
              <a:rPr lang="en-US" altLang="zh-CN" sz="2200" smtClean="0">
                <a:solidFill>
                  <a:srgbClr val="262626"/>
                </a:solidFill>
                <a:ea typeface="宋体" charset="-122"/>
              </a:rPr>
              <a:t> </a:t>
            </a:r>
            <a:r>
              <a:rPr lang="en-US" altLang="zh-CN" sz="2200" i="1" smtClean="0">
                <a:solidFill>
                  <a:srgbClr val="FF0000"/>
                </a:solidFill>
                <a:ea typeface="宋体" charset="-122"/>
              </a:rPr>
              <a:t>T(n) </a:t>
            </a: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as</a:t>
            </a:r>
            <a:r>
              <a:rPr lang="en-US" altLang="zh-CN" sz="2200" smtClean="0">
                <a:solidFill>
                  <a:srgbClr val="262626"/>
                </a:solidFill>
                <a:ea typeface="宋体" charset="-122"/>
              </a:rPr>
              <a:t> </a:t>
            </a:r>
            <a:r>
              <a:rPr lang="en-US" altLang="zh-CN" sz="2200" i="1" smtClean="0">
                <a:solidFill>
                  <a:srgbClr val="FF0000"/>
                </a:solidFill>
                <a:ea typeface="宋体" charset="-122"/>
              </a:rPr>
              <a:t>n → ∞ </a:t>
            </a:r>
            <a:r>
              <a:rPr lang="en-US" altLang="zh-CN" sz="2200" smtClean="0">
                <a:solidFill>
                  <a:srgbClr val="262626"/>
                </a:solidFill>
                <a:ea typeface="宋体" charset="-122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altLang="zh-CN" sz="2500" i="1" smtClean="0">
              <a:solidFill>
                <a:srgbClr val="262626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500" i="1" smtClean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sz="250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5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50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500" smtClean="0">
                <a:solidFill>
                  <a:schemeClr val="tx1"/>
                </a:solidFill>
                <a:ea typeface="宋体" charset="-122"/>
              </a:rPr>
              <a:t>: the Asymptotic Running Time </a:t>
            </a:r>
          </a:p>
          <a:p>
            <a:pPr lvl="1" algn="just">
              <a:spcBef>
                <a:spcPct val="0"/>
              </a:spcBef>
            </a:pPr>
            <a:endParaRPr lang="en-US" altLang="zh-CN" sz="220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Neglects the fact that the time cost of each statement actually depends on the </a:t>
            </a:r>
            <a:r>
              <a:rPr lang="en-US" altLang="zh-CN" sz="2200" smtClean="0">
                <a:solidFill>
                  <a:srgbClr val="020BBE"/>
                </a:solidFill>
                <a:ea typeface="宋体" charset="-122"/>
              </a:rPr>
              <a:t>compiler, interpreter and the hardware platform</a:t>
            </a:r>
          </a:p>
          <a:p>
            <a:pPr lvl="1" algn="just">
              <a:spcBef>
                <a:spcPct val="0"/>
              </a:spcBef>
            </a:pPr>
            <a:endParaRPr lang="en-US" altLang="zh-CN" sz="2200" smtClean="0">
              <a:solidFill>
                <a:srgbClr val="020BBE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Stands for the worst case</a:t>
            </a:r>
          </a:p>
          <a:p>
            <a:pPr lvl="1" algn="just">
              <a:spcBef>
                <a:spcPct val="0"/>
              </a:spcBef>
            </a:pPr>
            <a:endParaRPr lang="en-US" altLang="zh-CN" sz="220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200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2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200" smtClean="0">
                <a:solidFill>
                  <a:schemeClr val="tx1"/>
                </a:solidFill>
                <a:ea typeface="宋体" charset="-122"/>
              </a:rPr>
              <a:t>) can be denoted or approximated by a function </a:t>
            </a:r>
            <a:r>
              <a:rPr lang="en-US" altLang="zh-CN" sz="2200" i="1" smtClean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sz="2200" smtClean="0">
                <a:solidFill>
                  <a:srgbClr val="FF0000"/>
                </a:solidFill>
                <a:ea typeface="宋体" charset="-122"/>
              </a:rPr>
              <a:t>(n)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Before we begin, however, we will make some assumptions: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Our functions will describe the time or memory required to solve a problem of size 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</a:t>
            </a:r>
            <a:endParaRPr lang="en-US" altLang="zh-CN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We conclude we are restricting ourselves to certain functions: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They are defined for 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 </a:t>
            </a:r>
            <a:r>
              <a:rPr lang="en-CA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≥ 0 and </a:t>
            </a:r>
            <a:r>
              <a:rPr lang="en-CA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CA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→∞ </a:t>
            </a:r>
            <a:endParaRPr lang="en-US" altLang="zh-CN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They are strictly positive for all 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</a:t>
            </a:r>
            <a:endParaRPr lang="en-US" altLang="zh-CN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In fact, f(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) &gt; 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for some value </a:t>
            </a:r>
            <a:r>
              <a:rPr lang="en-US" altLang="zh-CN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&gt; 0</a:t>
            </a:r>
          </a:p>
          <a:p>
            <a:pPr lvl="3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That is, any problem requires at </a:t>
            </a:r>
            <a:r>
              <a:rPr lang="en-US" altLang="zh-CN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least one instruction and byte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They are non-decreasing (monotonic non-decreasing)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cs typeface="Times New Roman" pitchFamily="18" charset="0"/>
              </a:rPr>
              <a:t>f(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Times New Roman" pitchFamily="18" charset="0"/>
              </a:rPr>
              <a:t>(g(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)) </a:t>
            </a:r>
            <a:r>
              <a:rPr lang="en-US" altLang="zh-CN" dirty="0" smtClean="0">
                <a:cs typeface="Times New Roman" pitchFamily="18" charset="0"/>
              </a:rPr>
              <a:t>, if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there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exist positive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constants </a:t>
            </a:r>
            <a:r>
              <a:rPr lang="en-US" altLang="zh-CN" i="1" dirty="0" smtClean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 and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schemeClr val="tx1"/>
                </a:solidFill>
                <a:cs typeface="Times New Roman" pitchFamily="18" charset="0"/>
              </a:rPr>
              <a:t>such that </a:t>
            </a:r>
            <a:r>
              <a:rPr lang="pt-BR" altLang="zh-CN" dirty="0">
                <a:cs typeface="Times New Roman" pitchFamily="18" charset="0"/>
              </a:rPr>
              <a:t/>
            </a:r>
            <a:br>
              <a:rPr lang="pt-BR" altLang="zh-CN" dirty="0">
                <a:cs typeface="Times New Roman" pitchFamily="18" charset="0"/>
              </a:rPr>
            </a:b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0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f 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for all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n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≥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cs typeface="Times New Roman" pitchFamily="18" charset="0"/>
              </a:rPr>
              <a:t>The function f(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) has a rate of growth equal to that of g(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5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These definitions are often unnecessarily tedious</a:t>
            </a:r>
          </a:p>
          <a:p>
            <a:pPr>
              <a:buFont typeface="Arial" charset="0"/>
              <a:buNone/>
            </a:pPr>
            <a:endParaRPr lang="en-US" altLang="zh-CN" dirty="0" smtClean="0">
              <a:solidFill>
                <a:srgbClr val="262626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Note, however, that if 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and 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 are polynomials of the same degree with positive leading coefficients such that:</a:t>
            </a:r>
          </a:p>
          <a:p>
            <a:endParaRPr lang="en-US" altLang="zh-CN" dirty="0" smtClean="0">
              <a:solidFill>
                <a:srgbClr val="262626"/>
              </a:solidFill>
              <a:latin typeface="Arial" charset="0"/>
              <a:ea typeface="黑体" pitchFamily="2" charset="-122"/>
            </a:endParaRPr>
          </a:p>
          <a:p>
            <a:pPr lvl="1">
              <a:buFont typeface="Arial" charset="0"/>
              <a:buNone/>
            </a:pPr>
            <a:r>
              <a:rPr lang="en-US" altLang="zh-CN" dirty="0" smtClean="0">
                <a:solidFill>
                  <a:srgbClr val="262626"/>
                </a:solidFill>
                <a:latin typeface="Arial" charset="0"/>
                <a:ea typeface="黑体" pitchFamily="2" charset="-122"/>
              </a:rPr>
              <a:t>					</a:t>
            </a:r>
            <a:r>
              <a:rPr lang="en-US" altLang="zh-CN" dirty="0" smtClean="0">
                <a:solidFill>
                  <a:srgbClr val="262626"/>
                </a:solidFill>
                <a:ea typeface="黑体" pitchFamily="2" charset="-122"/>
              </a:rPr>
              <a:t>where</a:t>
            </a:r>
          </a:p>
        </p:txBody>
      </p:sp>
      <p:graphicFrame>
        <p:nvGraphicFramePr>
          <p:cNvPr id="25030" name="Object 454"/>
          <p:cNvGraphicFramePr>
            <a:graphicFrameLocks noChangeAspect="1"/>
          </p:cNvGraphicFramePr>
          <p:nvPr/>
        </p:nvGraphicFramePr>
        <p:xfrm>
          <a:off x="1979613" y="5018088"/>
          <a:ext cx="198913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0" name="公式" r:id="rId4" imgW="799920" imgH="431640" progId="Equation.3">
                  <p:embed/>
                </p:oleObj>
              </mc:Choice>
              <mc:Fallback>
                <p:oleObj name="公式" r:id="rId4" imgW="799920" imgH="43164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8088"/>
                        <a:ext cx="1989137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31" name="Object 455"/>
          <p:cNvGraphicFramePr>
            <a:graphicFrameLocks noChangeAspect="1"/>
          </p:cNvGraphicFramePr>
          <p:nvPr/>
        </p:nvGraphicFramePr>
        <p:xfrm>
          <a:off x="5381625" y="5254625"/>
          <a:ext cx="1638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1" name="公式" r:id="rId6" imgW="609480" imgH="177480" progId="Equation.3">
                  <p:embed/>
                </p:oleObj>
              </mc:Choice>
              <mc:Fallback>
                <p:oleObj name="公式" r:id="rId6" imgW="609480" imgH="177480" progId="Equation.3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5254625"/>
                        <a:ext cx="16383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Landau Symbols</a:t>
            </a:r>
            <a:r>
              <a:rPr lang="en-US" altLang="zh-CN" dirty="0">
                <a:latin typeface="Arial" charset="0"/>
                <a:cs typeface="Arial" charset="0"/>
              </a:rPr>
              <a:t>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Suppose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that f(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and g(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satisfy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From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definition, this means given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i="1" dirty="0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 &gt; </a:t>
            </a:r>
            <a:r>
              <a:rPr lang="en-US" altLang="zh-CN" sz="2800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&gt; 0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there exists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an </a:t>
            </a:r>
            <a:r>
              <a:rPr lang="en-US" altLang="zh-CN" sz="28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  <a:ea typeface="宋体" charset="-122"/>
              </a:rPr>
              <a:t>0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&gt; 0 such that                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		      whenever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&gt;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baseline="-25000" dirty="0">
                <a:solidFill>
                  <a:schemeClr val="tx1"/>
                </a:solidFill>
                <a:ea typeface="宋体" charset="-122"/>
              </a:rPr>
              <a:t>0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That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is, </a:t>
            </a:r>
          </a:p>
        </p:txBody>
      </p:sp>
      <p:graphicFrame>
        <p:nvGraphicFramePr>
          <p:cNvPr id="26280" name="Object 680"/>
          <p:cNvGraphicFramePr>
            <a:graphicFrameLocks noChangeAspect="1"/>
          </p:cNvGraphicFramePr>
          <p:nvPr/>
        </p:nvGraphicFramePr>
        <p:xfrm>
          <a:off x="869950" y="3473450"/>
          <a:ext cx="19732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5" name="公式" r:id="rId4" imgW="838080" imgH="469800" progId="Equation.3">
                  <p:embed/>
                </p:oleObj>
              </mc:Choice>
              <mc:Fallback>
                <p:oleObj name="公式" r:id="rId4" imgW="838080" imgH="46980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473450"/>
                        <a:ext cx="1973263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81" name="Object 681"/>
          <p:cNvGraphicFramePr>
            <a:graphicFrameLocks noChangeAspect="1"/>
          </p:cNvGraphicFramePr>
          <p:nvPr/>
        </p:nvGraphicFramePr>
        <p:xfrm>
          <a:off x="5969000" y="1239838"/>
          <a:ext cx="19034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6" name="公式" r:id="rId6" imgW="799920" imgH="431640" progId="Equation.3">
                  <p:embed/>
                </p:oleObj>
              </mc:Choice>
              <mc:Fallback>
                <p:oleObj name="公式" r:id="rId6" imgW="799920" imgH="43164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239838"/>
                        <a:ext cx="1903413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82" name="Object 682"/>
          <p:cNvGraphicFramePr>
            <a:graphicFrameLocks noChangeAspect="1"/>
          </p:cNvGraphicFramePr>
          <p:nvPr/>
        </p:nvGraphicFramePr>
        <p:xfrm>
          <a:off x="2124075" y="5146675"/>
          <a:ext cx="46259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7" name="公式" r:id="rId8" imgW="2108160" imgH="660240" progId="Equation.3">
                  <p:embed/>
                </p:oleObj>
              </mc:Choice>
              <mc:Fallback>
                <p:oleObj name="公式" r:id="rId8" imgW="2108160" imgH="660240" progId="Equation.3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46675"/>
                        <a:ext cx="46259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7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040313"/>
          </a:xfrm>
        </p:spPr>
        <p:txBody>
          <a:bodyPr/>
          <a:lstStyle/>
          <a:p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Thus, the statement</a:t>
            </a:r>
            <a:br>
              <a:rPr lang="en-US" altLang="zh-CN" sz="28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says that f(n) = </a:t>
            </a:r>
            <a:r>
              <a:rPr lang="en-US" altLang="zh-CN" sz="2800" smtClean="0">
                <a:solidFill>
                  <a:srgbClr val="262626"/>
                </a:solidFill>
                <a:latin typeface="Symbol" pitchFamily="18" charset="2"/>
                <a:ea typeface="黑体" pitchFamily="2" charset="-122"/>
                <a:cs typeface="Arial" charset="0"/>
              </a:rPr>
              <a:t>Q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(g(n))</a:t>
            </a:r>
          </a:p>
          <a:p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Note that this only goes one way:</a:t>
            </a:r>
          </a:p>
          <a:p>
            <a:endParaRPr lang="en-US" altLang="zh-CN" sz="2800" smtClean="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If                      where                  , it follows that</a:t>
            </a:r>
            <a:br>
              <a:rPr lang="en-US" altLang="zh-CN" sz="28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smtClean="0">
                <a:solidFill>
                  <a:srgbClr val="FF0000"/>
                </a:solidFill>
                <a:latin typeface="Symbol" pitchFamily="18" charset="2"/>
                <a:ea typeface="黑体" pitchFamily="2" charset="-122"/>
              </a:rPr>
              <a:t>Q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))  </a:t>
            </a:r>
          </a:p>
        </p:txBody>
      </p:sp>
      <p:graphicFrame>
        <p:nvGraphicFramePr>
          <p:cNvPr id="27304" name="Object 680"/>
          <p:cNvGraphicFramePr>
            <a:graphicFrameLocks noChangeAspect="1"/>
          </p:cNvGraphicFramePr>
          <p:nvPr/>
        </p:nvGraphicFramePr>
        <p:xfrm>
          <a:off x="3924300" y="1466850"/>
          <a:ext cx="4371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9" name="公式" r:id="rId4" imgW="1917360" imgH="215640" progId="Equation.3">
                  <p:embed/>
                </p:oleObj>
              </mc:Choice>
              <mc:Fallback>
                <p:oleObj name="公式" r:id="rId4" imgW="1917360" imgH="21564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66850"/>
                        <a:ext cx="43719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05" name="Object 681"/>
          <p:cNvGraphicFramePr>
            <a:graphicFrameLocks noChangeAspect="1"/>
          </p:cNvGraphicFramePr>
          <p:nvPr/>
        </p:nvGraphicFramePr>
        <p:xfrm>
          <a:off x="1258888" y="378936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0" name="Microsoft 公式 3.0" r:id="rId6" imgW="799920" imgH="431640" progId="Equation.3">
                  <p:embed/>
                </p:oleObj>
              </mc:Choice>
              <mc:Fallback>
                <p:oleObj name="Microsoft 公式 3.0" r:id="rId6" imgW="799920" imgH="43164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17272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06" name="Object 682"/>
          <p:cNvGraphicFramePr>
            <a:graphicFrameLocks noChangeAspect="1"/>
          </p:cNvGraphicFramePr>
          <p:nvPr/>
        </p:nvGraphicFramePr>
        <p:xfrm>
          <a:off x="4067175" y="4005263"/>
          <a:ext cx="14589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" name="Microsoft 公式 3.0" r:id="rId8" imgW="609480" imgH="177480" progId="Equation.3">
                  <p:embed/>
                </p:oleObj>
              </mc:Choice>
              <mc:Fallback>
                <p:oleObj name="Microsoft 公式 3.0" r:id="rId8" imgW="609480" imgH="177480" progId="Equation.3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05263"/>
                        <a:ext cx="14589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Big </a:t>
            </a:r>
            <a:r>
              <a:rPr lang="en-US" altLang="zh-CN" sz="4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Actually, f(</a:t>
            </a:r>
            <a:r>
              <a:rPr lang="en-US" altLang="zh-CN" sz="2800" i="1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(g(</a:t>
            </a:r>
            <a:r>
              <a:rPr lang="en-US" altLang="zh-CN" sz="2800" i="1" dirty="0" smtClean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)) 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describes 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an equivalence relation: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	1.   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(g(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 if and only if g(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	2.   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 smtClean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	3.   If 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(g(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 and g(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(h(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)), it follows that f(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(h(</a:t>
            </a:r>
            <a:r>
              <a:rPr lang="en-US" altLang="zh-CN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solidFill>
                  <a:schemeClr val="tx2"/>
                </a:solidFill>
                <a:cs typeface="Times New Roman" pitchFamily="18" charset="0"/>
              </a:rPr>
              <a:t>))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Consequently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, we can group all functions into equivalence classes, where all functions within one class are big-theta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of each other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For example, all of </a:t>
            </a:r>
            <a:r>
              <a:rPr lang="en-US" altLang="zh-CN" sz="2800" i="1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</a:t>
            </a:r>
            <a:endParaRPr lang="en-US" altLang="zh-CN" sz="2800" dirty="0" smtClean="0">
              <a:solidFill>
                <a:schemeClr val="tx2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100000 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 – 4 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 + 19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 dirty="0" smtClean="0">
                <a:cs typeface="Times New Roman" pitchFamily="18" charset="0"/>
              </a:rPr>
              <a:t>		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 + 1000000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323 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 – 4 </a:t>
            </a:r>
            <a:r>
              <a:rPr lang="en-US" altLang="zh-CN" sz="2800" i="1" dirty="0" smtClean="0">
                <a:cs typeface="Times New Roman" pitchFamily="18" charset="0"/>
              </a:rPr>
              <a:t>n </a:t>
            </a:r>
            <a:r>
              <a:rPr lang="en-US" altLang="zh-CN" sz="2800" dirty="0" err="1" smtClean="0">
                <a:cs typeface="Times New Roman" pitchFamily="18" charset="0"/>
              </a:rPr>
              <a:t>ln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 + 43 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 + 10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 		42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 + 32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 smtClean="0">
                <a:cs typeface="Times New Roman" pitchFamily="18" charset="0"/>
              </a:rPr>
              <a:t>		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 + 61 </a:t>
            </a:r>
            <a:r>
              <a:rPr lang="en-US" altLang="zh-CN" sz="2800" i="1" dirty="0" smtClean="0">
                <a:cs typeface="Times New Roman" pitchFamily="18" charset="0"/>
              </a:rPr>
              <a:t>n </a:t>
            </a:r>
            <a:r>
              <a:rPr lang="en-US" altLang="zh-CN" sz="2800" dirty="0" smtClean="0">
                <a:cs typeface="Times New Roman" pitchFamily="18" charset="0"/>
              </a:rPr>
              <a:t>ln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 + 7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 + 14 ln</a:t>
            </a:r>
            <a:r>
              <a:rPr lang="en-US" altLang="zh-CN" sz="2800" baseline="30000" dirty="0" smtClean="0">
                <a:cs typeface="Times New Roman" pitchFamily="18" charset="0"/>
              </a:rPr>
              <a:t>3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 + </a:t>
            </a:r>
            <a:r>
              <a:rPr lang="en-US" altLang="zh-CN" sz="2800" dirty="0" err="1" smtClean="0">
                <a:cs typeface="Times New Roman" pitchFamily="18" charset="0"/>
              </a:rPr>
              <a:t>ln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   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   are big-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Q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of each 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</a:rPr>
              <a:t>other</a:t>
            </a:r>
            <a:endParaRPr lang="en-US" altLang="zh-CN" sz="2800" dirty="0">
              <a:solidFill>
                <a:schemeClr val="tx2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	E.g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., 42</a:t>
            </a: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solidFill>
                  <a:schemeClr val="tx2"/>
                </a:solidFill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 + 32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( 323 </a:t>
            </a: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solidFill>
                  <a:schemeClr val="tx2"/>
                </a:solidFill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 – 4 </a:t>
            </a: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n </a:t>
            </a:r>
            <a:r>
              <a:rPr lang="en-US" altLang="zh-CN" sz="2800" dirty="0" err="1" smtClean="0">
                <a:solidFill>
                  <a:schemeClr val="tx2"/>
                </a:solidFill>
                <a:cs typeface="Times New Roman" pitchFamily="18" charset="0"/>
              </a:rPr>
              <a:t>ln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) + 43 </a:t>
            </a:r>
            <a:r>
              <a:rPr lang="en-US" altLang="zh-CN" sz="2800" i="1" dirty="0" smtClean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 + 10 )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For simple, we select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one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element to represent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class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of these functions: 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cs typeface="Times New Roman" pitchFamily="18" charset="0"/>
              </a:rPr>
              <a:t>We </a:t>
            </a:r>
            <a:r>
              <a:rPr lang="en-US" altLang="zh-CN" sz="2400" dirty="0">
                <a:cs typeface="Times New Roman" pitchFamily="18" charset="0"/>
              </a:rPr>
              <a:t>could chose any function, but this is the simplest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Drop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low-order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terms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Ignore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leading constants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</a:rPr>
              <a:t>Example: </a:t>
            </a:r>
            <a:r>
              <a:rPr lang="pt-BR" altLang="zh-CN" dirty="0" smtClean="0">
                <a:solidFill>
                  <a:schemeClr val="tx1"/>
                </a:solidFill>
              </a:rPr>
              <a:t>3</a:t>
            </a:r>
            <a:r>
              <a:rPr lang="pt-BR" altLang="zh-CN" i="1" dirty="0" smtClean="0">
                <a:solidFill>
                  <a:schemeClr val="tx1"/>
                </a:solidFill>
              </a:rPr>
              <a:t>n</a:t>
            </a:r>
            <a:r>
              <a:rPr lang="pt-BR" altLang="zh-CN" baseline="30000" dirty="0">
                <a:solidFill>
                  <a:schemeClr val="tx1"/>
                </a:solidFill>
              </a:rPr>
              <a:t>2</a:t>
            </a:r>
            <a:r>
              <a:rPr lang="pt-BR" altLang="zh-CN" dirty="0" smtClean="0">
                <a:solidFill>
                  <a:schemeClr val="tx1"/>
                </a:solidFill>
              </a:rPr>
              <a:t> </a:t>
            </a:r>
            <a:r>
              <a:rPr lang="pt-BR" altLang="zh-CN" dirty="0">
                <a:solidFill>
                  <a:schemeClr val="tx1"/>
                </a:solidFill>
              </a:rPr>
              <a:t>+ </a:t>
            </a:r>
            <a:r>
              <a:rPr lang="pt-BR" altLang="zh-CN" dirty="0" smtClean="0">
                <a:solidFill>
                  <a:schemeClr val="tx1"/>
                </a:solidFill>
              </a:rPr>
              <a:t>90</a:t>
            </a:r>
            <a:r>
              <a:rPr lang="pt-BR" altLang="zh-CN" i="1" dirty="0" smtClean="0">
                <a:solidFill>
                  <a:schemeClr val="tx1"/>
                </a:solidFill>
              </a:rPr>
              <a:t>n </a:t>
            </a:r>
            <a:r>
              <a:rPr lang="pt-BR" altLang="zh-CN" dirty="0">
                <a:solidFill>
                  <a:schemeClr val="tx1"/>
                </a:solidFill>
              </a:rPr>
              <a:t>– </a:t>
            </a:r>
            <a:r>
              <a:rPr lang="pt-BR" altLang="zh-CN" dirty="0" smtClean="0">
                <a:solidFill>
                  <a:schemeClr val="tx1"/>
                </a:solidFill>
              </a:rPr>
              <a:t>5 log </a:t>
            </a:r>
            <a:r>
              <a:rPr lang="pt-BR" altLang="zh-CN" i="1" dirty="0" smtClean="0">
                <a:solidFill>
                  <a:schemeClr val="tx1"/>
                </a:solidFill>
              </a:rPr>
              <a:t>n </a:t>
            </a:r>
            <a:r>
              <a:rPr lang="pt-BR" altLang="zh-CN" dirty="0">
                <a:solidFill>
                  <a:schemeClr val="tx1"/>
                </a:solidFill>
              </a:rPr>
              <a:t>+ 6046 = </a:t>
            </a:r>
            <a:r>
              <a:rPr lang="pt-BR" altLang="zh-CN" dirty="0" smtClean="0">
                <a:solidFill>
                  <a:srgbClr val="FF0000"/>
                </a:solidFill>
              </a:rPr>
              <a:t>Θ(</a:t>
            </a:r>
            <a:r>
              <a:rPr lang="pt-BR" altLang="zh-CN" i="1" dirty="0" smtClean="0">
                <a:solidFill>
                  <a:srgbClr val="FF0000"/>
                </a:solidFill>
              </a:rPr>
              <a:t>n</a:t>
            </a:r>
            <a:r>
              <a:rPr lang="pt-BR" altLang="zh-CN" baseline="30000" dirty="0">
                <a:solidFill>
                  <a:srgbClr val="FF0000"/>
                </a:solidFill>
              </a:rPr>
              <a:t>2</a:t>
            </a:r>
            <a:r>
              <a:rPr lang="pt-BR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-5400000">
            <a:off x="5286375" y="3273425"/>
            <a:ext cx="155575" cy="331152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56150" y="5078413"/>
            <a:ext cx="1223963" cy="550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2075" y="4476750"/>
            <a:ext cx="215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20888" y="5078413"/>
            <a:ext cx="1450975" cy="550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Ignore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2"/>
            <a:endCxn id="8" idx="0"/>
          </p:cNvCxnSpPr>
          <p:nvPr/>
        </p:nvCxnSpPr>
        <p:spPr>
          <a:xfrm>
            <a:off x="2740025" y="4857750"/>
            <a:ext cx="6350" cy="220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696200" cy="1143000"/>
          </a:xfrm>
        </p:spPr>
        <p:txBody>
          <a:bodyPr/>
          <a:lstStyle/>
          <a:p>
            <a:r>
              <a:rPr lang="en-US" altLang="zh-CN" sz="3600" b="1" smtClean="0"/>
              <a:t>3.1 ASYMPTOTIC ANALYSIS &amp; LANDAU SYMBOLS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Big </a:t>
            </a:r>
            <a:r>
              <a:rPr lang="en-US" altLang="zh-CN" sz="4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 smtClean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The 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most common classes are given names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(1)			constant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(log(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))		logarithmic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			linear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 </a:t>
            </a:r>
            <a:r>
              <a:rPr lang="en-US" altLang="zh-CN" sz="2800" dirty="0" smtClean="0">
                <a:cs typeface="Times New Roman" pitchFamily="18" charset="0"/>
              </a:rPr>
              <a:t>log(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))	“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 log </a:t>
            </a:r>
            <a:r>
              <a:rPr lang="en-US" altLang="zh-CN" sz="2800" i="1" dirty="0" smtClean="0">
                <a:cs typeface="Times New Roman" pitchFamily="18" charset="0"/>
              </a:rPr>
              <a:t>n”</a:t>
            </a:r>
            <a:endParaRPr lang="en-US" altLang="zh-CN" sz="2800" dirty="0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)		quadratic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3</a:t>
            </a:r>
            <a:r>
              <a:rPr lang="en-US" altLang="zh-CN" sz="2800" dirty="0" smtClean="0">
                <a:cs typeface="Times New Roman" pitchFamily="18" charset="0"/>
              </a:rPr>
              <a:t>)		cubic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!)</a:t>
            </a:r>
            <a:r>
              <a:rPr lang="en-US" altLang="zh-CN" sz="2800" dirty="0">
                <a:cs typeface="Times New Roman" pitchFamily="18" charset="0"/>
              </a:rPr>
              <a:t>		</a:t>
            </a:r>
            <a:r>
              <a:rPr lang="en-US" altLang="zh-CN" sz="2800" dirty="0" smtClean="0">
                <a:cs typeface="Times New Roman" pitchFamily="18" charset="0"/>
              </a:rPr>
              <a:t>factorial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2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e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</a:t>
            </a:r>
            <a:r>
              <a:rPr lang="en-US" altLang="zh-CN" sz="2800" dirty="0" smtClean="0">
                <a:cs typeface="Times New Roman" pitchFamily="18" charset="0"/>
              </a:rPr>
              <a:t>4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...</a:t>
            </a:r>
            <a:r>
              <a:rPr lang="en-US" altLang="zh-CN" sz="2800" dirty="0" smtClean="0">
                <a:cs typeface="Times New Roman" pitchFamily="18" charset="0"/>
              </a:rPr>
              <a:t>		exponential</a:t>
            </a:r>
            <a:endParaRPr lang="en-US" altLang="zh-CN" sz="2800" baseline="300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When </a:t>
            </a:r>
            <a:r>
              <a:rPr lang="en-US" altLang="zh-CN" sz="2800" i="1" dirty="0">
                <a:solidFill>
                  <a:schemeClr val="tx1"/>
                </a:solidFill>
              </a:rPr>
              <a:t>n </a:t>
            </a:r>
            <a:r>
              <a:rPr lang="en-US" altLang="zh-CN" sz="2800" dirty="0">
                <a:solidFill>
                  <a:schemeClr val="tx1"/>
                </a:solidFill>
              </a:rPr>
              <a:t>gets large enough, a Θ(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algorithm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always </a:t>
            </a:r>
            <a:r>
              <a:rPr lang="en-US" altLang="zh-CN" sz="2800" dirty="0">
                <a:solidFill>
                  <a:schemeClr val="tx1"/>
                </a:solidFill>
              </a:rPr>
              <a:t>beats a Θ(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baseline="30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</a:rPr>
              <a:t>) algorithm.</a:t>
            </a:r>
            <a:endParaRPr lang="en-US" altLang="zh-CN" sz="2800" dirty="0" smtClean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94211" name="Picture 6" descr="ws_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5" y="2921000"/>
            <a:ext cx="36449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Text Box 11"/>
          <p:cNvSpPr txBox="1">
            <a:spLocks noChangeArrowheads="1"/>
          </p:cNvSpPr>
          <p:nvPr/>
        </p:nvSpPr>
        <p:spPr bwMode="auto">
          <a:xfrm>
            <a:off x="1662113" y="4348163"/>
            <a:ext cx="7493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</a:p>
        </p:txBody>
      </p:sp>
      <p:sp>
        <p:nvSpPr>
          <p:cNvPr id="94213" name="Text Box 10"/>
          <p:cNvSpPr txBox="1">
            <a:spLocks noChangeArrowheads="1"/>
          </p:cNvSpPr>
          <p:nvPr/>
        </p:nvSpPr>
        <p:spPr bwMode="auto">
          <a:xfrm>
            <a:off x="3721100" y="5973763"/>
            <a:ext cx="2270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latin typeface="Times New Roman" pitchFamily="18" charset="0"/>
              </a:rPr>
              <a:t>n</a:t>
            </a:r>
          </a:p>
        </p:txBody>
      </p:sp>
      <p:sp>
        <p:nvSpPr>
          <p:cNvPr id="94214" name="Text Box 12"/>
          <p:cNvSpPr txBox="1">
            <a:spLocks noChangeArrowheads="1"/>
          </p:cNvSpPr>
          <p:nvPr/>
        </p:nvSpPr>
        <p:spPr bwMode="auto">
          <a:xfrm>
            <a:off x="5018088" y="5876925"/>
            <a:ext cx="239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88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1600" b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215" name="Text Box 11"/>
          <p:cNvSpPr txBox="1">
            <a:spLocks noChangeArrowheads="1"/>
          </p:cNvSpPr>
          <p:nvPr/>
        </p:nvSpPr>
        <p:spPr bwMode="auto">
          <a:xfrm>
            <a:off x="6154738" y="3716338"/>
            <a:ext cx="9493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l-GR" altLang="zh-CN" sz="3200" b="1">
                <a:solidFill>
                  <a:srgbClr val="FF0000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 i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94216" name="Text Box 11"/>
          <p:cNvSpPr txBox="1">
            <a:spLocks noChangeArrowheads="1"/>
          </p:cNvSpPr>
          <p:nvPr/>
        </p:nvSpPr>
        <p:spPr bwMode="auto">
          <a:xfrm>
            <a:off x="6156325" y="2852738"/>
            <a:ext cx="9493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l-GR" altLang="zh-CN" sz="3200" b="1">
                <a:solidFill>
                  <a:srgbClr val="00698E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00698E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00698E"/>
                </a:solidFill>
                <a:latin typeface="Times New Roman" pitchFamily="18" charset="0"/>
              </a:rPr>
              <a:t>n</a:t>
            </a:r>
            <a:r>
              <a:rPr lang="en-US" altLang="zh-CN" sz="3200" b="1" i="1" baseline="30000">
                <a:solidFill>
                  <a:srgbClr val="00698E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00698E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28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Recall that all logarithms are scalar multiples of </a:t>
            </a:r>
            <a:b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/>
            </a:r>
            <a:b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</a:b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each other: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Therefore </a:t>
            </a:r>
            <a:r>
              <a:rPr lang="en-US" altLang="zh-CN" sz="24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log</a:t>
            </a:r>
            <a:r>
              <a:rPr lang="en-US" altLang="zh-CN" sz="2400" i="1" baseline="-250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24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400" i="1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4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)= Θ(ln(</a:t>
            </a:r>
            <a:r>
              <a:rPr lang="en-US" altLang="zh-CN" sz="2400" i="1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en-US" altLang="zh-CN" sz="24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))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for any base </a:t>
            </a:r>
            <a:r>
              <a:rPr lang="en-US" altLang="zh-CN" sz="2400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b</a:t>
            </a:r>
            <a:endParaRPr lang="en-US" altLang="zh-CN" sz="24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7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Alternatively, </a:t>
            </a:r>
            <a:r>
              <a:rPr lang="en-US" altLang="zh-CN" sz="2600" smtClean="0">
                <a:solidFill>
                  <a:srgbClr val="FF0066"/>
                </a:solidFill>
                <a:ea typeface="黑体" pitchFamily="2" charset="-122"/>
                <a:cs typeface="Times New Roman" pitchFamily="18" charset="0"/>
              </a:rPr>
              <a:t>there is no single equivalence class for exponential functions</a:t>
            </a: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If 1 &lt; </a:t>
            </a:r>
            <a:r>
              <a:rPr lang="en-US" altLang="zh-CN" sz="2400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 &lt; </a:t>
            </a:r>
            <a:r>
              <a:rPr lang="en-US" altLang="zh-CN" sz="2400" i="1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2400" smtClean="0">
                <a:solidFill>
                  <a:srgbClr val="262626"/>
                </a:solidFill>
                <a:ea typeface="黑体" pitchFamily="2" charset="-122"/>
                <a:cs typeface="Times New Roman" pitchFamily="18" charset="0"/>
              </a:rPr>
              <a:t>, </a:t>
            </a:r>
          </a:p>
          <a:p>
            <a:pPr lvl="1">
              <a:lnSpc>
                <a:spcPct val="80000"/>
              </a:lnSpc>
            </a:pPr>
            <a:endParaRPr lang="en-US" altLang="zh-CN" sz="2400" smtClean="0">
              <a:solidFill>
                <a:srgbClr val="262626"/>
              </a:solidFill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600" smtClean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However, we will see that </a:t>
            </a:r>
            <a:r>
              <a:rPr lang="en-US" altLang="zh-CN" sz="2600" smtClean="0">
                <a:solidFill>
                  <a:srgbClr val="020BBE"/>
                </a:solidFill>
                <a:ea typeface="黑体" pitchFamily="2" charset="-122"/>
                <a:cs typeface="Times New Roman" pitchFamily="18" charset="0"/>
              </a:rPr>
              <a:t>it is almost universally unacceptable to have an exponentially growing function!</a:t>
            </a:r>
          </a:p>
        </p:txBody>
      </p:sp>
      <p:graphicFrame>
        <p:nvGraphicFramePr>
          <p:cNvPr id="28102" name="Object 454"/>
          <p:cNvGraphicFramePr>
            <a:graphicFrameLocks noChangeAspect="1"/>
          </p:cNvGraphicFramePr>
          <p:nvPr/>
        </p:nvGraphicFramePr>
        <p:xfrm>
          <a:off x="2916238" y="4365625"/>
          <a:ext cx="29956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" name="Microsoft 公式 3.0" r:id="rId4" imgW="1396800" imgH="469800" progId="Equation.3">
                  <p:embed/>
                </p:oleObj>
              </mc:Choice>
              <mc:Fallback>
                <p:oleObj name="Microsoft 公式 3.0" r:id="rId4" imgW="1396800" imgH="46980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625"/>
                        <a:ext cx="2995612" cy="1008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03" name="Object 455"/>
          <p:cNvGraphicFramePr>
            <a:graphicFrameLocks noChangeAspect="1"/>
          </p:cNvGraphicFramePr>
          <p:nvPr/>
        </p:nvGraphicFramePr>
        <p:xfrm>
          <a:off x="2589213" y="1773238"/>
          <a:ext cx="45751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3" name="Microsoft 公式 3.0" r:id="rId6" imgW="2133360" imgH="444240" progId="Equation.3">
                  <p:embed/>
                </p:oleObj>
              </mc:Choice>
              <mc:Fallback>
                <p:oleObj name="Microsoft 公式 3.0" r:id="rId6" imgW="2133360" imgH="444240" progId="Equation.3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773238"/>
                        <a:ext cx="4575175" cy="954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cs typeface="Times New Roman" pitchFamily="18" charset="0"/>
              </a:rPr>
              <a:t>Plotting 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i="1" baseline="30000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,</a:t>
            </a:r>
            <a:r>
              <a:rPr lang="en-US" altLang="zh-CN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zh-CN" i="1" baseline="30000" dirty="0" smtClean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, and 4</a:t>
            </a:r>
            <a:r>
              <a:rPr lang="en-US" altLang="zh-CN" i="1" baseline="30000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 on the range [1, 10] already shows how significantly different the functions grow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cs typeface="Times New Roman" pitchFamily="18" charset="0"/>
              </a:rPr>
              <a:t>	Note: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cs typeface="Times New Roman" pitchFamily="18" charset="0"/>
              </a:rPr>
              <a:t>2</a:t>
            </a:r>
            <a:r>
              <a:rPr lang="en-US" altLang="zh-CN" baseline="30000" dirty="0" smtClean="0">
                <a:cs typeface="Times New Roman" pitchFamily="18" charset="0"/>
              </a:rPr>
              <a:t>10</a:t>
            </a:r>
            <a:r>
              <a:rPr lang="en-US" altLang="zh-CN" dirty="0" smtClean="0">
                <a:cs typeface="Times New Roman" pitchFamily="18" charset="0"/>
              </a:rPr>
              <a:t> =        1,024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i="1" dirty="0" smtClean="0">
                <a:cs typeface="Times New Roman" pitchFamily="18" charset="0"/>
              </a:rPr>
              <a:t>e</a:t>
            </a:r>
            <a:r>
              <a:rPr lang="en-US" altLang="zh-CN" baseline="30000" dirty="0" smtClean="0">
                <a:cs typeface="Times New Roman" pitchFamily="18" charset="0"/>
              </a:rPr>
              <a:t>10</a:t>
            </a:r>
            <a:r>
              <a:rPr lang="en-US" altLang="zh-CN" dirty="0" smtClean="0">
                <a:cs typeface="Times New Roman" pitchFamily="18" charset="0"/>
              </a:rPr>
              <a:t> ≈      22,026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cs typeface="Times New Roman" pitchFamily="18" charset="0"/>
              </a:rPr>
              <a:t>4</a:t>
            </a:r>
            <a:r>
              <a:rPr lang="en-US" altLang="zh-CN" baseline="30000" dirty="0" smtClean="0">
                <a:cs typeface="Times New Roman" pitchFamily="18" charset="0"/>
              </a:rPr>
              <a:t>10</a:t>
            </a:r>
            <a:r>
              <a:rPr lang="en-US" altLang="zh-CN" dirty="0" smtClean="0">
                <a:cs typeface="Times New Roman" pitchFamily="18" charset="0"/>
              </a:rPr>
              <a:t> = 1,048,576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636838"/>
            <a:ext cx="44672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lt"/>
                <a:cs typeface="Arial" charset="0"/>
              </a:rPr>
              <a:t>Landau Symbols -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Big O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>
                <a:solidFill>
                  <a:schemeClr val="tx1"/>
                </a:solidFill>
              </a:rPr>
              <a:t>f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= O(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g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  <a:r>
              <a:rPr lang="en-US" altLang="zh-CN" sz="2800" dirty="0" smtClean="0">
                <a:solidFill>
                  <a:schemeClr val="tx1"/>
                </a:solidFill>
              </a:rPr>
              <a:t>, if there </a:t>
            </a:r>
            <a:r>
              <a:rPr lang="en-US" altLang="zh-CN" sz="2800" dirty="0">
                <a:solidFill>
                  <a:schemeClr val="tx1"/>
                </a:solidFill>
              </a:rPr>
              <a:t>exist positive </a:t>
            </a:r>
            <a:r>
              <a:rPr lang="en-US" altLang="zh-CN" sz="2800" dirty="0" smtClean="0">
                <a:solidFill>
                  <a:schemeClr val="tx1"/>
                </a:solidFill>
              </a:rPr>
              <a:t>constants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 </a:t>
            </a:r>
            <a:r>
              <a:rPr lang="pt-BR" altLang="zh-CN" sz="2800" i="1" dirty="0" smtClean="0">
                <a:solidFill>
                  <a:srgbClr val="FF0000"/>
                </a:solidFill>
              </a:rPr>
              <a:t>n</a:t>
            </a:r>
            <a:r>
              <a:rPr lang="pt-BR" altLang="zh-CN" sz="2800" baseline="-25000" dirty="0" smtClean="0">
                <a:solidFill>
                  <a:srgbClr val="FF0000"/>
                </a:solidFill>
              </a:rPr>
              <a:t>0</a:t>
            </a:r>
            <a:r>
              <a:rPr lang="pt-BR" altLang="zh-CN" sz="2800" dirty="0" smtClean="0"/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such that </a:t>
            </a:r>
            <a:r>
              <a:rPr lang="pt-BR" altLang="zh-CN" sz="2800" dirty="0">
                <a:solidFill>
                  <a:srgbClr val="00B0F0"/>
                </a:solidFill>
              </a:rPr>
              <a:t>0 </a:t>
            </a:r>
            <a:r>
              <a:rPr lang="pt-BR" altLang="zh-CN" sz="2800" dirty="0" smtClean="0">
                <a:solidFill>
                  <a:srgbClr val="00B0F0"/>
                </a:solidFill>
              </a:rPr>
              <a:t>≤ </a:t>
            </a:r>
            <a:r>
              <a:rPr lang="pt-BR" altLang="zh-CN" sz="2800" dirty="0">
                <a:solidFill>
                  <a:srgbClr val="00B0F0"/>
                </a:solidFill>
              </a:rPr>
              <a:t>f (</a:t>
            </a:r>
            <a:r>
              <a:rPr lang="pt-BR" altLang="zh-CN" sz="2800" i="1" dirty="0">
                <a:solidFill>
                  <a:srgbClr val="00B0F0"/>
                </a:solidFill>
              </a:rPr>
              <a:t>n</a:t>
            </a:r>
            <a:r>
              <a:rPr lang="pt-BR" altLang="zh-CN" sz="2800" dirty="0">
                <a:solidFill>
                  <a:srgbClr val="00B0F0"/>
                </a:solidFill>
              </a:rPr>
              <a:t>) ≤ </a:t>
            </a:r>
            <a:r>
              <a:rPr lang="pt-BR" altLang="zh-CN" sz="2800" i="1" dirty="0">
                <a:solidFill>
                  <a:srgbClr val="00B0F0"/>
                </a:solidFill>
              </a:rPr>
              <a:t>c·</a:t>
            </a:r>
            <a:r>
              <a:rPr lang="pt-BR" altLang="zh-CN" sz="2800" dirty="0">
                <a:solidFill>
                  <a:srgbClr val="00B0F0"/>
                </a:solidFill>
              </a:rPr>
              <a:t>g</a:t>
            </a:r>
            <a:r>
              <a:rPr lang="pt-BR" altLang="zh-CN" sz="2800" dirty="0" smtClean="0">
                <a:solidFill>
                  <a:srgbClr val="00B0F0"/>
                </a:solidFill>
              </a:rPr>
              <a:t>(</a:t>
            </a:r>
            <a:r>
              <a:rPr lang="pt-BR" altLang="zh-CN" sz="2800" i="1" dirty="0" smtClean="0">
                <a:solidFill>
                  <a:srgbClr val="00B0F0"/>
                </a:solidFill>
              </a:rPr>
              <a:t>n</a:t>
            </a:r>
            <a:r>
              <a:rPr lang="pt-BR" altLang="zh-CN" sz="2800" dirty="0" smtClean="0">
                <a:solidFill>
                  <a:srgbClr val="00B0F0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for </a:t>
            </a:r>
            <a:r>
              <a:rPr lang="en-US" altLang="zh-CN" sz="2800" dirty="0">
                <a:solidFill>
                  <a:schemeClr val="tx1"/>
                </a:solidFill>
              </a:rPr>
              <a:t>all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≥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Similar to big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Q, </a:t>
            </a:r>
            <a:r>
              <a:rPr lang="en-US" altLang="zh-CN" sz="2800" dirty="0" smtClean="0">
                <a:cs typeface="Times New Roman" pitchFamily="18" charset="0"/>
              </a:rPr>
              <a:t>we have another</a:t>
            </a:r>
            <a:r>
              <a:rPr lang="en-US" altLang="zh-CN" sz="2800" dirty="0" smtClean="0"/>
              <a:t> definition that </a:t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If                     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where                  , it follows that</a:t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</p:txBody>
      </p:sp>
      <p:graphicFrame>
        <p:nvGraphicFramePr>
          <p:cNvPr id="8174" name="Object 1006"/>
          <p:cNvGraphicFramePr>
            <a:graphicFrameLocks noChangeAspect="1"/>
          </p:cNvGraphicFramePr>
          <p:nvPr/>
        </p:nvGraphicFramePr>
        <p:xfrm>
          <a:off x="1258888" y="357346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4" name="Microsoft 公式 3.0" r:id="rId3" imgW="799920" imgH="431640" progId="Equation.3">
                  <p:embed/>
                </p:oleObj>
              </mc:Choice>
              <mc:Fallback>
                <p:oleObj name="Microsoft 公式 3.0" r:id="rId3" imgW="799920" imgH="431640" progId="Equation.3">
                  <p:embed/>
                  <p:pic>
                    <p:nvPicPr>
                      <p:cNvPr id="0" name="Picture 1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17272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5" name="Object 1007"/>
          <p:cNvGraphicFramePr>
            <a:graphicFrameLocks noChangeAspect="1"/>
          </p:cNvGraphicFramePr>
          <p:nvPr/>
        </p:nvGraphicFramePr>
        <p:xfrm>
          <a:off x="4067175" y="3789363"/>
          <a:ext cx="14589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5" name="Microsoft 公式 3.0" r:id="rId5" imgW="609480" imgH="177480" progId="Equation.3">
                  <p:embed/>
                </p:oleObj>
              </mc:Choice>
              <mc:Fallback>
                <p:oleObj name="Microsoft 公式 3.0" r:id="rId5" imgW="609480" imgH="177480" progId="Equation.3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14589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Example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10 is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Proof: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10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i="1" dirty="0" err="1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cn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2)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2)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Pick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</p:txBody>
      </p:sp>
      <p:graphicFrame>
        <p:nvGraphicFramePr>
          <p:cNvPr id="29900" name="Object 204"/>
          <p:cNvGraphicFramePr>
            <a:graphicFrameLocks noChangeAspect="1"/>
          </p:cNvGraphicFramePr>
          <p:nvPr/>
        </p:nvGraphicFramePr>
        <p:xfrm>
          <a:off x="4356100" y="1916113"/>
          <a:ext cx="4651375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Chart" r:id="rId3" imgW="9048885" imgH="7191465" progId="Excel.Sheet.8">
                  <p:embed followColorScheme="full"/>
                </p:oleObj>
              </mc:Choice>
              <mc:Fallback>
                <p:oleObj name="Chart" r:id="rId3" imgW="9048885" imgH="7191465" progId="Excel.Sheet.8">
                  <p:embed followColorScheme="full"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16113"/>
                        <a:ext cx="4651375" cy="374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Example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en-US" altLang="zh-CN" sz="28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baseline="300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is not O(</a:t>
            </a:r>
            <a:r>
              <a:rPr lang="en-US" altLang="zh-CN" sz="28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Proof: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pt-BR" altLang="zh-CN" sz="2400" i="1" dirty="0">
                <a:solidFill>
                  <a:schemeClr val="tx1"/>
                </a:solidFill>
              </a:rPr>
              <a:t>·</a:t>
            </a: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b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above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inequality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cannot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be satisfied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since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must be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a</a:t>
            </a:r>
            <a:b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 while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→ ∞ 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94" name="Object 802"/>
          <p:cNvGraphicFramePr>
            <a:graphicFrameLocks noChangeAspect="1"/>
          </p:cNvGraphicFramePr>
          <p:nvPr/>
        </p:nvGraphicFramePr>
        <p:xfrm>
          <a:off x="4211638" y="1695450"/>
          <a:ext cx="4824412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" name="Chart" r:id="rId3" imgW="8324985" imgH="7381785" progId="Excel.Sheet.8">
                  <p:embed followColorScheme="full"/>
                </p:oleObj>
              </mc:Choice>
              <mc:Fallback>
                <p:oleObj name="Chart" r:id="rId3" imgW="8324985" imgH="7381785" progId="Excel.Sheet.8">
                  <p:embed followColorScheme="full"/>
                  <p:pic>
                    <p:nvPicPr>
                      <p:cNvPr id="0" name="Picture 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95450"/>
                        <a:ext cx="4824412" cy="432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</a:t>
            </a:r>
            <a:r>
              <a:rPr lang="en-US" altLang="zh-CN" dirty="0" smtClean="0">
                <a:solidFill>
                  <a:schemeClr val="tx1"/>
                </a:solidFill>
              </a:rPr>
              <a:t>5  is O(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solidFill>
                  <a:schemeClr val="tx1"/>
                </a:solidFill>
              </a:rPr>
              <a:t>cn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 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21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3 log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+5 is O(</a:t>
            </a:r>
            <a:r>
              <a:rPr lang="en-US" altLang="zh-CN" dirty="0">
                <a:solidFill>
                  <a:schemeClr val="tx1"/>
                </a:solidFill>
              </a:rPr>
              <a:t>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3 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+5</a:t>
            </a:r>
            <a:r>
              <a:rPr lang="en-US" altLang="zh-CN" dirty="0" smtClean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solidFill>
                  <a:schemeClr val="tx1"/>
                </a:solidFill>
              </a:rPr>
              <a:t>c </a:t>
            </a:r>
            <a:r>
              <a:rPr lang="en-US" altLang="zh-CN" dirty="0" smtClean="0">
                <a:solidFill>
                  <a:schemeClr val="tx1"/>
                </a:solidFill>
              </a:rPr>
              <a:t>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8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baseline="-25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General Rules for calculating Big O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Ignore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 leading constants.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d &gt;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0,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=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d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·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)). 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Proof: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=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=&gt; 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f 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) ≤ 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c·g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) </a:t>
            </a:r>
            <a:r>
              <a:rPr lang="en-US" altLang="zh-CN" smtClean="0">
                <a:solidFill>
                  <a:schemeClr val="tx1"/>
                </a:solidFill>
                <a:ea typeface="黑体" pitchFamily="2" charset="-122"/>
              </a:rPr>
              <a:t>for all </a:t>
            </a:r>
            <a:r>
              <a:rPr lang="en-US" altLang="zh-CN" i="1" smtClean="0">
                <a:solidFill>
                  <a:schemeClr val="tx1"/>
                </a:solidFill>
                <a:ea typeface="黑体" pitchFamily="2" charset="-122"/>
              </a:rPr>
              <a:t>n </a:t>
            </a:r>
            <a:r>
              <a:rPr lang="en-US" altLang="zh-CN" smtClean="0">
                <a:solidFill>
                  <a:schemeClr val="tx1"/>
                </a:solidFill>
                <a:ea typeface="黑体" pitchFamily="2" charset="-122"/>
              </a:rPr>
              <a:t>≥ </a:t>
            </a:r>
            <a:r>
              <a:rPr lang="en-US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en-US" altLang="zh-CN" baseline="-25000" smtClean="0">
                <a:solidFill>
                  <a:schemeClr val="tx1"/>
                </a:solidFill>
                <a:ea typeface="黑体" pitchFamily="2" charset="-122"/>
              </a:rPr>
              <a:t>0</a:t>
            </a:r>
            <a:br>
              <a:rPr lang="en-US" altLang="zh-CN" baseline="-25000" smtClean="0">
                <a:solidFill>
                  <a:schemeClr val="tx1"/>
                </a:solidFill>
                <a:ea typeface="黑体" pitchFamily="2" charset="-122"/>
              </a:rPr>
            </a:br>
            <a:r>
              <a:rPr lang="en-US" altLang="zh-CN" baseline="-2500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baseline="-25000" smtClean="0">
                <a:solidFill>
                  <a:schemeClr val="tx1"/>
                </a:solidFill>
                <a:ea typeface="黑体" pitchFamily="2" charset="-122"/>
              </a:rPr>
            </a:br>
            <a:r>
              <a:rPr lang="en-US" altLang="zh-CN" i="1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 d·f 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) ≤ 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c·d·g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pt-BR" altLang="zh-CN" smtClean="0">
                <a:solidFill>
                  <a:schemeClr val="tx1"/>
                </a:solidFill>
                <a:ea typeface="黑体" pitchFamily="2" charset="-122"/>
              </a:rPr>
              <a:t>) </a:t>
            </a:r>
            <a:r>
              <a:rPr lang="en-US" altLang="zh-CN" smtClean="0">
                <a:solidFill>
                  <a:schemeClr val="tx1"/>
                </a:solidFill>
                <a:ea typeface="黑体" pitchFamily="2" charset="-122"/>
              </a:rPr>
              <a:t>for all </a:t>
            </a:r>
            <a:r>
              <a:rPr lang="en-US" altLang="zh-CN" i="1" smtClean="0">
                <a:solidFill>
                  <a:schemeClr val="tx1"/>
                </a:solidFill>
                <a:ea typeface="黑体" pitchFamily="2" charset="-122"/>
              </a:rPr>
              <a:t>n </a:t>
            </a:r>
            <a:r>
              <a:rPr lang="en-US" altLang="zh-CN" smtClean="0">
                <a:solidFill>
                  <a:schemeClr val="tx1"/>
                </a:solidFill>
                <a:ea typeface="黑体" pitchFamily="2" charset="-122"/>
              </a:rPr>
              <a:t>≥ </a:t>
            </a:r>
            <a:r>
              <a:rPr lang="en-US" altLang="zh-CN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en-US" altLang="zh-CN" baseline="-25000" smtClean="0">
                <a:solidFill>
                  <a:schemeClr val="tx1"/>
                </a:solidFill>
                <a:ea typeface="黑体" pitchFamily="2" charset="-122"/>
              </a:rPr>
              <a:t>0</a:t>
            </a:r>
          </a:p>
          <a:p>
            <a:pPr lvl="1">
              <a:lnSpc>
                <a:spcPct val="90000"/>
              </a:lnSpc>
            </a:pPr>
            <a:endParaRPr lang="en-US" altLang="zh-CN" smtClean="0">
              <a:solidFill>
                <a:schemeClr val="tx1"/>
              </a:solidFill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Thus, we practically prefer saying that the time complexity of program A is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rather than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O(6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General Rules for calculating Big 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2562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Drop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low-order terms.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+</a:t>
            </a:r>
            <a:r>
              <a:rPr lang="fr-FR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 smtClean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is O(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. </a:t>
            </a:r>
            <a:br>
              <a:rPr lang="en-US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Proof:</a:t>
            </a:r>
            <a:br>
              <a:rPr lang="en-US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+</a:t>
            </a:r>
            <a:r>
              <a:rPr lang="fr-FR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solidFill>
                  <a:schemeClr val="tx1"/>
                </a:solidFill>
              </a:rPr>
              <a:t>c</a:t>
            </a:r>
            <a:r>
              <a:rPr lang="pt-BR" altLang="zh-CN" i="1" dirty="0">
                <a:solidFill>
                  <a:schemeClr val="tx1"/>
                </a:solidFill>
              </a:rPr>
              <a:t> · </a:t>
            </a: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chemeClr val="tx1"/>
                </a:solidFill>
              </a:rPr>
              <a:t>2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 smtClean="0">
                <a:solidFill>
                  <a:schemeClr val="tx1"/>
                </a:solidFill>
              </a:rPr>
              <a:t>actually, we can drop </a:t>
            </a:r>
            <a:r>
              <a:rPr lang="fr-FR" altLang="zh-CN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 smtClean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at the beginning </a:t>
            </a:r>
            <a:br>
              <a:rPr lang="fr-FR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fr-FR" altLang="zh-CN" dirty="0" smtClean="0">
                <a:solidFill>
                  <a:schemeClr val="tx1"/>
                </a:solidFill>
                <a:ea typeface="宋体" charset="-122"/>
              </a:rPr>
            </a:br>
            <a:r>
              <a:rPr lang="fr-FR" altLang="zh-CN" dirty="0" smtClean="0">
                <a:solidFill>
                  <a:schemeClr val="tx1"/>
                </a:solidFill>
                <a:ea typeface="宋体" charset="-122"/>
              </a:rPr>
              <a:t>since 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Every exponential grows faster than a polynomial.</a:t>
            </a:r>
          </a:p>
        </p:txBody>
      </p:sp>
      <p:graphicFrame>
        <p:nvGraphicFramePr>
          <p:cNvPr id="9954" name="Object 738"/>
          <p:cNvGraphicFramePr>
            <a:graphicFrameLocks noChangeAspect="1"/>
          </p:cNvGraphicFramePr>
          <p:nvPr/>
        </p:nvGraphicFramePr>
        <p:xfrm>
          <a:off x="2203450" y="4581525"/>
          <a:ext cx="1647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" name="公式" r:id="rId3" imgW="685800" imgH="419040" progId="Equation.3">
                  <p:embed/>
                </p:oleObj>
              </mc:Choice>
              <mc:Fallback>
                <p:oleObj name="公式" r:id="rId3" imgW="685800" imgH="419040" progId="Equation.3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581525"/>
                        <a:ext cx="1647825" cy="10080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39863"/>
            <a:ext cx="846068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We could implement both algorithms, run them both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Expensive and error prone</a:t>
            </a:r>
          </a:p>
          <a:p>
            <a:pPr lvl="1" algn="just">
              <a:spcBef>
                <a:spcPct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Preferably, we should analyze them mathematically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Algorithm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Tightness of Big 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</a:t>
            </a:r>
            <a:r>
              <a:rPr lang="en-US" altLang="zh-CN" dirty="0" smtClean="0">
                <a:solidFill>
                  <a:schemeClr val="tx1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Naturally, we can prove that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is </a:t>
            </a:r>
            <a:r>
              <a:rPr lang="en-US" altLang="zh-CN" dirty="0" smtClean="0">
                <a:solidFill>
                  <a:srgbClr val="FF0000"/>
                </a:solidFill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We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generally prefer a tight bound on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big O (or else the big </a:t>
            </a:r>
            <a:r>
              <a:rPr lang="el-GR" altLang="zh-CN" dirty="0">
                <a:solidFill>
                  <a:schemeClr val="tx1"/>
                </a:solidFill>
                <a:ea typeface="宋体" charset="-122"/>
              </a:rPr>
              <a:t>Θ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), when we can prove it. 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However, an upper bound is acceptable under many circumstances</a:t>
            </a:r>
          </a:p>
        </p:txBody>
      </p:sp>
      <p:sp>
        <p:nvSpPr>
          <p:cNvPr id="4" name="右箭头 3"/>
          <p:cNvSpPr/>
          <p:nvPr/>
        </p:nvSpPr>
        <p:spPr>
          <a:xfrm>
            <a:off x="4779963" y="1643063"/>
            <a:ext cx="503237" cy="2428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268538" y="3276600"/>
            <a:ext cx="503237" cy="242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597" name="Text Box 11"/>
          <p:cNvSpPr txBox="1">
            <a:spLocks noChangeArrowheads="1"/>
          </p:cNvSpPr>
          <p:nvPr/>
        </p:nvSpPr>
        <p:spPr bwMode="auto">
          <a:xfrm>
            <a:off x="5435600" y="1539875"/>
            <a:ext cx="36655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Tight bound, = </a:t>
            </a:r>
            <a:r>
              <a:rPr lang="el-GR" altLang="zh-CN" sz="3200" b="1">
                <a:solidFill>
                  <a:srgbClr val="FF0000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0598" name="Text Box 11"/>
          <p:cNvSpPr txBox="1">
            <a:spLocks noChangeArrowheads="1"/>
          </p:cNvSpPr>
          <p:nvPr/>
        </p:nvSpPr>
        <p:spPr bwMode="auto">
          <a:xfrm>
            <a:off x="2913063" y="3173413"/>
            <a:ext cx="3189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Not a tight bound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Big-Oh Operations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O(max{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(n),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)}) 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(n)+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 ·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(n)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 ·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pt-BR" altLang="zh-CN" i="1" smtClean="0">
                <a:solidFill>
                  <a:schemeClr val="tx1"/>
                </a:solidFill>
                <a:ea typeface="黑体" pitchFamily="2" charset="-122"/>
              </a:rPr>
              <a:t>·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(n)) </a:t>
            </a:r>
            <a:endParaRPr altLang="en-US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Important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The 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most common classes are given names</a:t>
            </a:r>
            <a:r>
              <a:rPr lang="en-US" altLang="zh-CN" sz="2800" dirty="0" smtClean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(1)			constant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(log(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))		logarithmic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			linear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 </a:t>
            </a:r>
            <a:r>
              <a:rPr lang="en-US" altLang="zh-CN" sz="2800" dirty="0" smtClean="0">
                <a:cs typeface="Times New Roman" pitchFamily="18" charset="0"/>
              </a:rPr>
              <a:t>log(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))	“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 log </a:t>
            </a:r>
            <a:r>
              <a:rPr lang="en-US" altLang="zh-CN" sz="2800" i="1" dirty="0" smtClean="0">
                <a:cs typeface="Times New Roman" pitchFamily="18" charset="0"/>
              </a:rPr>
              <a:t>n”</a:t>
            </a:r>
            <a:endParaRPr lang="en-US" altLang="zh-CN" sz="2800" dirty="0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2</a:t>
            </a:r>
            <a:r>
              <a:rPr lang="en-US" altLang="zh-CN" sz="2800" dirty="0" smtClean="0">
                <a:cs typeface="Times New Roman" pitchFamily="18" charset="0"/>
              </a:rPr>
              <a:t>)		quadratic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baseline="30000" dirty="0" smtClean="0">
                <a:cs typeface="Times New Roman" pitchFamily="18" charset="0"/>
              </a:rPr>
              <a:t>3</a:t>
            </a:r>
            <a:r>
              <a:rPr lang="en-US" altLang="zh-CN" sz="2800" dirty="0" smtClean="0">
                <a:cs typeface="Times New Roman" pitchFamily="18" charset="0"/>
              </a:rPr>
              <a:t>)		cubic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 smtClean="0">
                <a:solidFill>
                  <a:schemeClr val="tx1"/>
                </a:solidFill>
              </a:rPr>
              <a:t>O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 smtClean="0">
                <a:cs typeface="Times New Roman" pitchFamily="18" charset="0"/>
              </a:rPr>
              <a:t>n</a:t>
            </a:r>
            <a:r>
              <a:rPr lang="en-US" altLang="zh-CN" sz="2800" dirty="0" smtClean="0">
                <a:cs typeface="Times New Roman" pitchFamily="18" charset="0"/>
              </a:rPr>
              <a:t>!)</a:t>
            </a:r>
            <a:r>
              <a:rPr lang="en-US" altLang="zh-CN" sz="2800" dirty="0">
                <a:cs typeface="Times New Roman" pitchFamily="18" charset="0"/>
              </a:rPr>
              <a:t>		</a:t>
            </a:r>
            <a:r>
              <a:rPr lang="en-US" altLang="zh-CN" sz="2800" dirty="0" smtClean="0">
                <a:cs typeface="Times New Roman" pitchFamily="18" charset="0"/>
              </a:rPr>
              <a:t>factorial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>
                <a:cs typeface="Times New Roman" pitchFamily="18" charset="0"/>
              </a:rPr>
              <a:t>		 2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e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</a:t>
            </a:r>
            <a:r>
              <a:rPr lang="en-US" altLang="zh-CN" sz="2800" dirty="0" smtClean="0">
                <a:cs typeface="Times New Roman" pitchFamily="18" charset="0"/>
              </a:rPr>
              <a:t>4</a:t>
            </a:r>
            <a:r>
              <a:rPr lang="en-US" altLang="zh-CN" sz="2800" i="1" baseline="30000" dirty="0" smtClean="0">
                <a:cs typeface="Times New Roman" pitchFamily="18" charset="0"/>
              </a:rPr>
              <a:t>n</a:t>
            </a:r>
            <a:r>
              <a:rPr lang="en-US" altLang="zh-CN" sz="2800" i="1" dirty="0" smtClean="0">
                <a:cs typeface="Times New Roman" pitchFamily="18" charset="0"/>
              </a:rPr>
              <a:t>, ...</a:t>
            </a:r>
            <a:r>
              <a:rPr lang="en-US" altLang="zh-CN" sz="2800" dirty="0" smtClean="0">
                <a:cs typeface="Times New Roman" pitchFamily="18" charset="0"/>
              </a:rPr>
              <a:t>		exponential</a:t>
            </a:r>
            <a:endParaRPr lang="en-US" altLang="zh-CN" sz="2800" baseline="300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O(</a:t>
            </a:r>
            <a:r>
              <a:rPr lang="en-US" altLang="zh-CN" i="1" smtClean="0">
                <a:solidFill>
                  <a:schemeClr val="tx1"/>
                </a:solidFill>
              </a:rPr>
              <a:t>n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= 0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= 0;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O(</a:t>
            </a:r>
            <a:r>
              <a:rPr lang="en-US" altLang="zh-CN" i="1" smtClean="0">
                <a:solidFill>
                  <a:schemeClr val="tx1"/>
                </a:solidFill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</a:rPr>
              <a:t>2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= 0;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	for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j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	{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*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	}</a:t>
            </a:r>
            <a:br>
              <a:rPr lang="en-US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013"/>
          </a:xfrm>
        </p:spPr>
        <p:txBody>
          <a:bodyPr/>
          <a:lstStyle/>
          <a:p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 = 0;</a:t>
            </a:r>
          </a:p>
          <a:p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	for (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j 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	{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* 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	}</a:t>
            </a:r>
            <a:br>
              <a:rPr lang="en-US" altLang="zh-CN" sz="240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endParaRPr lang="en-US" altLang="zh-CN" sz="2400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Since the second loop depends on the first, we can denote the looping step number by </a:t>
            </a:r>
            <a:br>
              <a:rPr lang="en-US" altLang="zh-CN" sz="24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4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                                                            which is </a:t>
            </a:r>
            <a:r>
              <a:rPr lang="en-US" altLang="zh-CN" sz="2400" i="1" smtClean="0">
                <a:solidFill>
                  <a:srgbClr val="FF0000"/>
                </a:solidFill>
                <a:ea typeface="宋体" charset="-122"/>
              </a:rPr>
              <a:t>O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smtClean="0">
                <a:solidFill>
                  <a:srgbClr val="FF0000"/>
                </a:solidFill>
                <a:ea typeface="宋体" charset="-122"/>
              </a:rPr>
              <a:t>).</a:t>
            </a:r>
          </a:p>
          <a:p>
            <a:endParaRPr lang="en-US" altLang="zh-CN" sz="2400" smtClean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10899" name="Object 659"/>
          <p:cNvGraphicFramePr>
            <a:graphicFrameLocks noChangeAspect="1"/>
          </p:cNvGraphicFramePr>
          <p:nvPr/>
        </p:nvGraphicFramePr>
        <p:xfrm>
          <a:off x="889000" y="5251450"/>
          <a:ext cx="44640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4" name="公式" r:id="rId3" imgW="2184120" imgH="457200" progId="Equation.3">
                  <p:embed/>
                </p:oleObj>
              </mc:Choice>
              <mc:Fallback>
                <p:oleObj name="公式" r:id="rId3" imgW="2184120" imgH="457200" progId="Equation.3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51450"/>
                        <a:ext cx="4464050" cy="938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O(log</a:t>
            </a:r>
            <a:r>
              <a:rPr lang="en-US" altLang="zh-CN" baseline="-25000" dirty="0"/>
              <a:t>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013"/>
          </a:xfrm>
        </p:spPr>
        <p:txBody>
          <a:bodyPr/>
          <a:lstStyle/>
          <a:p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=0, 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 = 1;</a:t>
            </a:r>
          </a:p>
          <a:p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while(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&lt;=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)</a:t>
            </a:r>
            <a:br>
              <a:rPr lang="pt-BR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{</a:t>
            </a:r>
            <a:br>
              <a:rPr lang="pt-BR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pt-BR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 = 2*</a:t>
            </a:r>
            <a:r>
              <a:rPr lang="pt-BR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pt-BR" altLang="zh-CN" smtClean="0">
                <a:solidFill>
                  <a:schemeClr val="tx1"/>
                </a:solidFill>
                <a:ea typeface="宋体" charset="-122"/>
              </a:rPr>
            </a:br>
            <a:r>
              <a:rPr lang="pt-BR" altLang="zh-CN" smtClean="0">
                <a:solidFill>
                  <a:schemeClr val="tx1"/>
                </a:solidFill>
                <a:ea typeface="宋体" charset="-122"/>
              </a:rPr>
              <a:t>}</a:t>
            </a: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In this case, the index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jumps (i.e.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takes on values {1, 2, 4 …}) till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is exceeded.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There will be </a:t>
            </a:r>
            <a:r>
              <a:rPr lang="en-US" altLang="zh-CN" sz="3600" smtClean="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sz="3600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60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36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600" smtClean="0">
                <a:solidFill>
                  <a:srgbClr val="FF0000"/>
                </a:solidFill>
                <a:ea typeface="宋体" charset="-122"/>
              </a:rPr>
              <a:t>) + 1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 steps, therefore the complexity is 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O(log</a:t>
            </a:r>
            <a:r>
              <a:rPr lang="en-US" altLang="zh-CN" baseline="-2500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lt"/>
                <a:cs typeface="Arial" charset="0"/>
              </a:rPr>
              <a:t>Landau Symbols -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Big O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>
                <a:solidFill>
                  <a:schemeClr val="tx1"/>
                </a:solidFill>
              </a:rPr>
              <a:t>f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= O(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g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  <a:r>
              <a:rPr lang="en-US" altLang="zh-CN" sz="2800" dirty="0" smtClean="0">
                <a:solidFill>
                  <a:schemeClr val="tx1"/>
                </a:solidFill>
              </a:rPr>
              <a:t>, if there </a:t>
            </a:r>
            <a:r>
              <a:rPr lang="en-US" altLang="zh-CN" sz="2800" dirty="0">
                <a:solidFill>
                  <a:schemeClr val="tx1"/>
                </a:solidFill>
              </a:rPr>
              <a:t>exist positive </a:t>
            </a:r>
            <a:r>
              <a:rPr lang="en-US" altLang="zh-CN" sz="2800" dirty="0" smtClean="0">
                <a:solidFill>
                  <a:schemeClr val="tx1"/>
                </a:solidFill>
              </a:rPr>
              <a:t>constants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 </a:t>
            </a:r>
            <a:r>
              <a:rPr lang="pt-BR" altLang="zh-CN" sz="2800" i="1" dirty="0" smtClean="0">
                <a:solidFill>
                  <a:srgbClr val="FF0000"/>
                </a:solidFill>
              </a:rPr>
              <a:t>n</a:t>
            </a:r>
            <a:r>
              <a:rPr lang="pt-BR" altLang="zh-CN" sz="2800" baseline="-25000" dirty="0" smtClean="0">
                <a:solidFill>
                  <a:srgbClr val="FF0000"/>
                </a:solidFill>
              </a:rPr>
              <a:t>0</a:t>
            </a:r>
            <a:r>
              <a:rPr lang="pt-BR" altLang="zh-CN" sz="2800" dirty="0" smtClean="0"/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such that </a:t>
            </a:r>
            <a:r>
              <a:rPr lang="pt-BR" altLang="zh-CN" sz="2800" dirty="0">
                <a:solidFill>
                  <a:srgbClr val="FF0000"/>
                </a:solidFill>
              </a:rPr>
              <a:t>0 </a:t>
            </a:r>
            <a:r>
              <a:rPr lang="pt-BR" altLang="zh-CN" sz="2800" dirty="0" smtClean="0">
                <a:solidFill>
                  <a:srgbClr val="FF0000"/>
                </a:solidFill>
              </a:rPr>
              <a:t>≤ </a:t>
            </a:r>
            <a:r>
              <a:rPr lang="pt-BR" altLang="zh-CN" sz="2800" dirty="0">
                <a:solidFill>
                  <a:srgbClr val="FF0000"/>
                </a:solidFill>
              </a:rPr>
              <a:t>f (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dirty="0">
                <a:solidFill>
                  <a:srgbClr val="FF0000"/>
                </a:solidFill>
              </a:rPr>
              <a:t>) ≤ </a:t>
            </a:r>
            <a:r>
              <a:rPr lang="pt-BR" altLang="zh-CN" sz="2800" i="1" dirty="0">
                <a:solidFill>
                  <a:srgbClr val="FF0000"/>
                </a:solidFill>
              </a:rPr>
              <a:t>c·</a:t>
            </a:r>
            <a:r>
              <a:rPr lang="pt-BR" altLang="zh-CN" sz="2800" dirty="0">
                <a:solidFill>
                  <a:srgbClr val="FF0000"/>
                </a:solidFill>
              </a:rPr>
              <a:t>g</a:t>
            </a:r>
            <a:r>
              <a:rPr lang="pt-BR" altLang="zh-CN" sz="2800" dirty="0" smtClean="0">
                <a:solidFill>
                  <a:srgbClr val="FF0000"/>
                </a:solidFill>
              </a:rPr>
              <a:t>(</a:t>
            </a:r>
            <a:r>
              <a:rPr lang="pt-BR" altLang="zh-CN" sz="2800" i="1" dirty="0" smtClean="0">
                <a:solidFill>
                  <a:srgbClr val="FF0000"/>
                </a:solidFill>
              </a:rPr>
              <a:t>n</a:t>
            </a:r>
            <a:r>
              <a:rPr lang="pt-BR" altLang="zh-CN" sz="2800" dirty="0" smtClean="0">
                <a:solidFill>
                  <a:srgbClr val="FF0000"/>
                </a:solidFill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</a:rPr>
              <a:t>for </a:t>
            </a:r>
            <a:r>
              <a:rPr lang="en-US" altLang="zh-CN" sz="2800" dirty="0">
                <a:solidFill>
                  <a:schemeClr val="tx1"/>
                </a:solidFill>
              </a:rPr>
              <a:t>all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≥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Similar to big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Q, </a:t>
            </a:r>
            <a:r>
              <a:rPr lang="en-US" altLang="zh-CN" sz="2800" dirty="0" smtClean="0">
                <a:cs typeface="Times New Roman" pitchFamily="18" charset="0"/>
              </a:rPr>
              <a:t>we have another</a:t>
            </a:r>
            <a:r>
              <a:rPr lang="en-US" altLang="zh-CN" sz="2800" dirty="0" smtClean="0"/>
              <a:t> definition that </a:t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If                     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where                  , it follows that</a:t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/>
          </a:p>
        </p:txBody>
      </p:sp>
      <p:graphicFrame>
        <p:nvGraphicFramePr>
          <p:cNvPr id="30998" name="Object 278"/>
          <p:cNvGraphicFramePr>
            <a:graphicFrameLocks noChangeAspect="1"/>
          </p:cNvGraphicFramePr>
          <p:nvPr/>
        </p:nvGraphicFramePr>
        <p:xfrm>
          <a:off x="1260475" y="356711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567113"/>
                        <a:ext cx="1727200" cy="9318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9" name="Object 279"/>
          <p:cNvGraphicFramePr>
            <a:graphicFrameLocks noChangeAspect="1"/>
          </p:cNvGraphicFramePr>
          <p:nvPr/>
        </p:nvGraphicFramePr>
        <p:xfrm>
          <a:off x="4068763" y="3778250"/>
          <a:ext cx="14589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公式" r:id="rId5" imgW="609480" imgH="177480" progId="Equation.3">
                  <p:embed/>
                </p:oleObj>
              </mc:Choice>
              <mc:Fallback>
                <p:oleObj name="公式" r:id="rId5" imgW="609480" imgH="17748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778250"/>
                        <a:ext cx="1458912" cy="423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0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/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f(</a:t>
            </a:r>
            <a:r>
              <a:rPr lang="en-US" altLang="zh-CN" sz="2800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) = 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(g(</a:t>
            </a:r>
            <a:r>
              <a:rPr lang="en-US" altLang="zh-CN" sz="2800" i="1" smtClean="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)) , if there exist positive constants </a:t>
            </a:r>
            <a:r>
              <a:rPr lang="en-US" altLang="zh-CN" sz="2800" i="1" smtClean="0">
                <a:solidFill>
                  <a:srgbClr val="FF0000"/>
                </a:solidFill>
                <a:ea typeface="黑体" pitchFamily="2" charset="-122"/>
              </a:rPr>
              <a:t>c</a:t>
            </a:r>
            <a:r>
              <a:rPr lang="en-US" altLang="zh-CN" sz="2800" smtClean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and</a:t>
            </a:r>
            <a: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  <a:t> </a:t>
            </a:r>
            <a:r>
              <a:rPr lang="pt-BR" altLang="zh-CN" sz="2800" i="1" smtClean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pt-BR" altLang="zh-CN" sz="2800" baseline="-25000" smtClean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pt-BR" altLang="zh-CN" sz="2800" smtClean="0">
                <a:solidFill>
                  <a:srgbClr val="262626"/>
                </a:solidFill>
                <a:ea typeface="黑体" pitchFamily="2" charset="-122"/>
              </a:rPr>
              <a:t> </a:t>
            </a:r>
            <a:r>
              <a:rPr lang="pt-BR" altLang="zh-CN" sz="2800" smtClean="0">
                <a:solidFill>
                  <a:schemeClr val="tx1"/>
                </a:solidFill>
                <a:ea typeface="黑体" pitchFamily="2" charset="-122"/>
              </a:rPr>
              <a:t>such that </a:t>
            </a:r>
            <a:r>
              <a:rPr lang="pt-BR" altLang="zh-CN" sz="2800" smtClean="0">
                <a:solidFill>
                  <a:srgbClr val="FF0000"/>
                </a:solidFill>
                <a:ea typeface="黑体" pitchFamily="2" charset="-122"/>
              </a:rPr>
              <a:t>0 ≤ </a:t>
            </a:r>
            <a:r>
              <a:rPr lang="pt-BR" altLang="zh-CN" sz="2800" i="1" smtClean="0">
                <a:solidFill>
                  <a:srgbClr val="FF0000"/>
                </a:solidFill>
                <a:ea typeface="黑体" pitchFamily="2" charset="-122"/>
              </a:rPr>
              <a:t>c·</a:t>
            </a:r>
            <a:r>
              <a:rPr lang="pt-BR" altLang="zh-CN" sz="2800" smtClean="0">
                <a:solidFill>
                  <a:srgbClr val="FF0000"/>
                </a:solidFill>
                <a:ea typeface="黑体" pitchFamily="2" charset="-122"/>
              </a:rPr>
              <a:t>g(</a:t>
            </a:r>
            <a:r>
              <a:rPr lang="pt-BR" altLang="zh-CN" sz="2800" i="1" smtClean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pt-BR" altLang="zh-CN" sz="2800" smtClean="0">
                <a:solidFill>
                  <a:srgbClr val="FF0000"/>
                </a:solidFill>
                <a:ea typeface="黑体" pitchFamily="2" charset="-122"/>
              </a:rPr>
              <a:t>) ≤ f(</a:t>
            </a:r>
            <a:r>
              <a:rPr lang="pt-BR" altLang="zh-CN" sz="2800" i="1" smtClean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pt-BR" altLang="zh-CN" sz="2800" smtClean="0">
                <a:solidFill>
                  <a:srgbClr val="FF0000"/>
                </a:solidFill>
                <a:ea typeface="黑体" pitchFamily="2" charset="-122"/>
              </a:rPr>
              <a:t>) 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for all </a:t>
            </a:r>
            <a:r>
              <a:rPr lang="en-US" altLang="zh-CN" sz="2800" i="1" smtClean="0">
                <a:solidFill>
                  <a:srgbClr val="FF0000"/>
                </a:solidFill>
                <a:ea typeface="黑体" pitchFamily="2" charset="-122"/>
              </a:rPr>
              <a:t>n </a:t>
            </a:r>
            <a:r>
              <a:rPr lang="en-US" altLang="zh-CN" sz="2800" smtClean="0">
                <a:solidFill>
                  <a:srgbClr val="FF0000"/>
                </a:solidFill>
                <a:ea typeface="黑体" pitchFamily="2" charset="-122"/>
              </a:rPr>
              <a:t>≥ </a:t>
            </a:r>
            <a:r>
              <a:rPr lang="en-US" altLang="zh-CN" sz="2800" i="1" smtClean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2800" baseline="-25000" smtClean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en-US" altLang="zh-CN" sz="2800" smtClean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黑体" pitchFamily="2" charset="-122"/>
              </a:rPr>
              <a:t>}</a:t>
            </a:r>
          </a:p>
          <a:p>
            <a:pPr algn="just"/>
            <a:endParaRPr lang="en-US" altLang="zh-CN" sz="2800" smtClean="0">
              <a:solidFill>
                <a:srgbClr val="262626"/>
              </a:solidFill>
              <a:ea typeface="黑体" pitchFamily="2" charset="-122"/>
            </a:endParaRPr>
          </a:p>
          <a:p>
            <a:pPr algn="just"/>
            <a: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  <a:t>Similar to big </a:t>
            </a:r>
            <a:r>
              <a:rPr lang="en-US" altLang="zh-CN" sz="2800" smtClean="0">
                <a:solidFill>
                  <a:srgbClr val="262626"/>
                </a:solidFill>
                <a:latin typeface="Symbol" pitchFamily="18" charset="2"/>
                <a:ea typeface="黑体" pitchFamily="2" charset="-122"/>
              </a:rPr>
              <a:t>Q, </a:t>
            </a:r>
            <a: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  <a:t>we have another definition that </a:t>
            </a:r>
            <a:b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</a:br>
            <a: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  <a:t/>
            </a:r>
            <a:br>
              <a:rPr lang="en-US" altLang="zh-CN" sz="2800" smtClean="0">
                <a:solidFill>
                  <a:srgbClr val="262626"/>
                </a:solidFill>
                <a:ea typeface="黑体" pitchFamily="2" charset="-122"/>
              </a:rPr>
            </a:b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If                where              ,     it follows that</a:t>
            </a:r>
            <a:br>
              <a:rPr lang="en-US" altLang="zh-CN" sz="28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algn="just"/>
            <a:endParaRPr lang="en-US" altLang="zh-CN" sz="2800" smtClean="0">
              <a:solidFill>
                <a:schemeClr val="tx1"/>
              </a:solidFill>
              <a:ea typeface="黑体" pitchFamily="2" charset="-122"/>
            </a:endParaRPr>
          </a:p>
          <a:p>
            <a:pPr marL="457200" lvl="1" indent="0" algn="just">
              <a:buFont typeface="Arial" charset="0"/>
              <a:buNone/>
            </a:pPr>
            <a:endParaRPr lang="en-US" altLang="zh-CN" sz="2400" smtClean="0">
              <a:solidFill>
                <a:srgbClr val="262626"/>
              </a:solidFill>
              <a:ea typeface="宋体" charset="-122"/>
            </a:endParaRPr>
          </a:p>
        </p:txBody>
      </p:sp>
      <p:graphicFrame>
        <p:nvGraphicFramePr>
          <p:cNvPr id="32013" name="Object 269"/>
          <p:cNvGraphicFramePr>
            <a:graphicFrameLocks noChangeAspect="1"/>
          </p:cNvGraphicFramePr>
          <p:nvPr/>
        </p:nvGraphicFramePr>
        <p:xfrm>
          <a:off x="1258888" y="3578225"/>
          <a:ext cx="1727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8225"/>
                        <a:ext cx="1727200" cy="931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14" name="Object 270"/>
          <p:cNvGraphicFramePr>
            <a:graphicFrameLocks noChangeAspect="1"/>
          </p:cNvGraphicFramePr>
          <p:nvPr/>
        </p:nvGraphicFramePr>
        <p:xfrm>
          <a:off x="4121150" y="3800475"/>
          <a:ext cx="14589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公式" r:id="rId5" imgW="609480" imgH="177480" progId="Equation.3">
                  <p:embed/>
                </p:oleObj>
              </mc:Choice>
              <mc:Fallback>
                <p:oleObj name="公式" r:id="rId5" imgW="609480" imgH="17748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3800475"/>
                        <a:ext cx="1458913" cy="423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The Relationship between </a:t>
            </a:r>
            <a:r>
              <a:rPr lang="en-US" altLang="zh-CN" sz="4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 smtClean="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- Upper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bounds. </a:t>
            </a:r>
            <a:endParaRPr lang="en-US" altLang="zh-CN" dirty="0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 such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we have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≤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 - Lower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bounds. </a:t>
            </a:r>
            <a:endParaRPr lang="en-US" altLang="zh-CN" dirty="0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is Ω(g(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-250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≥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 such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n0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we have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- Tight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bounds. </a:t>
            </a:r>
            <a:endParaRPr lang="en-US" altLang="zh-CN" dirty="0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both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and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)).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Without algorithm analysis, there will always be lingering questions:</a:t>
            </a:r>
          </a:p>
          <a:p>
            <a:pPr lvl="1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Was the algorithm implemented correctly?</a:t>
            </a:r>
          </a:p>
          <a:p>
            <a:pPr lvl="1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Are there any bugs?</a:t>
            </a:r>
          </a:p>
          <a:p>
            <a:pPr lvl="1" algn="just">
              <a:spcBef>
                <a:spcPct val="0"/>
              </a:spcBef>
            </a:pPr>
            <a:endParaRPr lang="en-US" altLang="zh-CN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How much faster?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Intuition for </a:t>
            </a:r>
            <a:r>
              <a:rPr lang="en-US" altLang="zh-CN" sz="4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 smtClean="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less than or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greater than or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(g(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Another Intuition for </a:t>
            </a:r>
            <a:r>
              <a:rPr lang="en-US" altLang="zh-CN" sz="4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 smtClean="0">
              <a:solidFill>
                <a:schemeClr val="tx1"/>
              </a:solidFill>
            </a:endParaRP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O(g(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  <a:p>
            <a:pPr lvl="1"/>
            <a:endParaRPr lang="en-US" altLang="zh-CN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Ω(g(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  <a:p>
            <a:pPr lvl="1"/>
            <a:endParaRPr lang="en-US" altLang="zh-CN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(g(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25955" name="Text Box 11"/>
          <p:cNvSpPr txBox="1">
            <a:spLocks noChangeArrowheads="1"/>
          </p:cNvSpPr>
          <p:nvPr/>
        </p:nvSpPr>
        <p:spPr bwMode="auto">
          <a:xfrm>
            <a:off x="3101975" y="2781300"/>
            <a:ext cx="636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f(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5956" name="Text Box 11"/>
          <p:cNvSpPr txBox="1">
            <a:spLocks noChangeArrowheads="1"/>
          </p:cNvSpPr>
          <p:nvPr/>
        </p:nvSpPr>
        <p:spPr bwMode="auto">
          <a:xfrm>
            <a:off x="4211638" y="2781300"/>
            <a:ext cx="11953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c ·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g(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cxnSp>
        <p:nvCxnSpPr>
          <p:cNvPr id="3" name="直接箭头连接符 2"/>
          <p:cNvCxnSpPr>
            <a:endCxn id="125955" idx="0"/>
          </p:cNvCxnSpPr>
          <p:nvPr/>
        </p:nvCxnSpPr>
        <p:spPr>
          <a:xfrm flipH="1">
            <a:off x="3419475" y="2565400"/>
            <a:ext cx="319088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25956" idx="0"/>
          </p:cNvCxnSpPr>
          <p:nvPr/>
        </p:nvCxnSpPr>
        <p:spPr>
          <a:xfrm>
            <a:off x="4211638" y="2565400"/>
            <a:ext cx="598487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 smtClean="0">
                <a:solidFill>
                  <a:schemeClr val="tx1"/>
                </a:solidFill>
              </a:rPr>
              <a:t>Example for </a:t>
            </a:r>
            <a:r>
              <a:rPr lang="en-US" altLang="zh-CN" sz="4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 smtClean="0">
              <a:solidFill>
                <a:schemeClr val="tx1"/>
              </a:solidFill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= 32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+ 17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+ 32 </a:t>
            </a:r>
          </a:p>
          <a:p>
            <a:pPr lvl="1"/>
            <a:endParaRPr lang="en-US" altLang="zh-CN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), 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),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endParaRPr lang="en-US" altLang="zh-CN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not O(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not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neither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nor </a:t>
            </a:r>
            <a:r>
              <a:rPr lang="el-GR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/>
            <a:endParaRPr lang="en-US" altLang="zh-CN" smtClean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0" name="Object 912"/>
          <p:cNvGraphicFramePr>
            <a:graphicFrameLocks noChangeAspect="1"/>
          </p:cNvGraphicFramePr>
          <p:nvPr/>
        </p:nvGraphicFramePr>
        <p:xfrm>
          <a:off x="1724025" y="3994150"/>
          <a:ext cx="22145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0" name="公式" r:id="rId4" imgW="927000" imgH="203040" progId="Equation.3">
                  <p:embed/>
                </p:oleObj>
              </mc:Choice>
              <mc:Fallback>
                <p:oleObj name="公式" r:id="rId4" imgW="927000" imgH="203040" progId="Equation.3">
                  <p:embed/>
                  <p:pic>
                    <p:nvPicPr>
                      <p:cNvPr id="0" name="Picture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994150"/>
                        <a:ext cx="22145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cs typeface="Arial" charset="0"/>
              </a:rPr>
              <a:t>Five </a:t>
            </a:r>
            <a:r>
              <a:rPr lang="en-US" altLang="zh-CN" dirty="0">
                <a:cs typeface="Arial" charset="0"/>
              </a:rPr>
              <a:t>Landau Symbols </a:t>
            </a:r>
            <a:endParaRPr lang="en-US" altLang="zh-CN" dirty="0" smtClean="0">
              <a:cs typeface="Arial" charset="0"/>
            </a:endParaRPr>
          </a:p>
        </p:txBody>
      </p:sp>
      <p:sp>
        <p:nvSpPr>
          <p:cNvPr id="33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sz="280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We sometimes use these five possible descriptions:</a:t>
            </a:r>
          </a:p>
        </p:txBody>
      </p:sp>
      <p:graphicFrame>
        <p:nvGraphicFramePr>
          <p:cNvPr id="33681" name="Object 913"/>
          <p:cNvGraphicFramePr>
            <a:graphicFrameLocks noChangeAspect="1"/>
          </p:cNvGraphicFramePr>
          <p:nvPr/>
        </p:nvGraphicFramePr>
        <p:xfrm>
          <a:off x="5165725" y="5573713"/>
          <a:ext cx="16208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1" name="公式" r:id="rId6" imgW="850680" imgH="431640" progId="Equation.3">
                  <p:embed/>
                </p:oleObj>
              </mc:Choice>
              <mc:Fallback>
                <p:oleObj name="公式" r:id="rId6" imgW="850680" imgH="431640" progId="Equation.3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5573713"/>
                        <a:ext cx="16208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2" name="Object 914"/>
          <p:cNvGraphicFramePr>
            <a:graphicFrameLocks noChangeAspect="1"/>
          </p:cNvGraphicFramePr>
          <p:nvPr/>
        </p:nvGraphicFramePr>
        <p:xfrm>
          <a:off x="1701800" y="23098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2" name="公式" r:id="rId8" imgW="888840" imgH="203040" progId="Equation.3">
                  <p:embed/>
                </p:oleObj>
              </mc:Choice>
              <mc:Fallback>
                <p:oleObj name="公式" r:id="rId8" imgW="888840" imgH="203040" progId="Equation.3">
                  <p:embed/>
                  <p:pic>
                    <p:nvPicPr>
                      <p:cNvPr id="0" name="Picture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3098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3" name="Object 915"/>
          <p:cNvGraphicFramePr>
            <a:graphicFrameLocks noChangeAspect="1"/>
          </p:cNvGraphicFramePr>
          <p:nvPr/>
        </p:nvGraphicFramePr>
        <p:xfrm>
          <a:off x="1709738" y="57165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3" name="公式" r:id="rId10" imgW="927000" imgH="203040" progId="Equation.3">
                  <p:embed/>
                </p:oleObj>
              </mc:Choice>
              <mc:Fallback>
                <p:oleObj name="公式" r:id="rId10" imgW="927000" imgH="203040" progId="Equation.3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7165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4" name="Object 916"/>
          <p:cNvGraphicFramePr>
            <a:graphicFrameLocks noChangeAspect="1"/>
          </p:cNvGraphicFramePr>
          <p:nvPr/>
        </p:nvGraphicFramePr>
        <p:xfrm>
          <a:off x="5175250" y="2154238"/>
          <a:ext cx="1547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4" name="公式" r:id="rId12" imgW="812520" imgH="431640" progId="Equation.3">
                  <p:embed/>
                </p:oleObj>
              </mc:Choice>
              <mc:Fallback>
                <p:oleObj name="公式" r:id="rId12" imgW="812520" imgH="431640" progId="Equation.3">
                  <p:embed/>
                  <p:pic>
                    <p:nvPicPr>
                      <p:cNvPr id="0" name="Picture 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154238"/>
                        <a:ext cx="15478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5" name="Object 917"/>
          <p:cNvGraphicFramePr>
            <a:graphicFrameLocks noChangeAspect="1"/>
          </p:cNvGraphicFramePr>
          <p:nvPr/>
        </p:nvGraphicFramePr>
        <p:xfrm>
          <a:off x="4748213" y="3859213"/>
          <a:ext cx="20304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5" name="公式" r:id="rId14" imgW="1066680" imgH="431640" progId="Equation.3">
                  <p:embed/>
                </p:oleObj>
              </mc:Choice>
              <mc:Fallback>
                <p:oleObj name="公式" r:id="rId14" imgW="1066680" imgH="431640" progId="Equation.3">
                  <p:embed/>
                  <p:pic>
                    <p:nvPicPr>
                      <p:cNvPr id="0" name="Picture 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3859213"/>
                        <a:ext cx="2030412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6" name="Object 918"/>
          <p:cNvGraphicFramePr>
            <a:graphicFrameLocks noChangeAspect="1"/>
          </p:cNvGraphicFramePr>
          <p:nvPr/>
        </p:nvGraphicFramePr>
        <p:xfrm>
          <a:off x="5181600" y="4718050"/>
          <a:ext cx="1524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6" name="公式" r:id="rId16" imgW="799920" imgH="431640" progId="Equation.3">
                  <p:embed/>
                </p:oleObj>
              </mc:Choice>
              <mc:Fallback>
                <p:oleObj name="公式" r:id="rId16" imgW="799920" imgH="431640" progId="Equation.3">
                  <p:embed/>
                  <p:pic>
                    <p:nvPicPr>
                      <p:cNvPr id="0" name="Picture 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8050"/>
                        <a:ext cx="15240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7" name="Object 919"/>
          <p:cNvGraphicFramePr>
            <a:graphicFrameLocks noChangeAspect="1"/>
          </p:cNvGraphicFramePr>
          <p:nvPr/>
        </p:nvGraphicFramePr>
        <p:xfrm>
          <a:off x="1724025" y="3138488"/>
          <a:ext cx="2214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7" name="公式" r:id="rId18" imgW="927000" imgH="203040" progId="Equation.3">
                  <p:embed/>
                </p:oleObj>
              </mc:Choice>
              <mc:Fallback>
                <p:oleObj name="公式" r:id="rId18" imgW="927000" imgH="203040" progId="Equation.3">
                  <p:embed/>
                  <p:pic>
                    <p:nvPicPr>
                      <p:cNvPr id="0" name="Picture 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138488"/>
                        <a:ext cx="22145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8" name="Object 920"/>
          <p:cNvGraphicFramePr>
            <a:graphicFrameLocks noChangeAspect="1"/>
          </p:cNvGraphicFramePr>
          <p:nvPr/>
        </p:nvGraphicFramePr>
        <p:xfrm>
          <a:off x="1709738" y="48514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8" name="公式" r:id="rId20" imgW="939600" imgH="203040" progId="Equation.3">
                  <p:embed/>
                </p:oleObj>
              </mc:Choice>
              <mc:Fallback>
                <p:oleObj name="公式" r:id="rId20" imgW="939600" imgH="203040" progId="Equation.3">
                  <p:embed/>
                  <p:pic>
                    <p:nvPicPr>
                      <p:cNvPr id="0" name="Picture 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8514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" name="Object 921"/>
          <p:cNvGraphicFramePr>
            <a:graphicFrameLocks noChangeAspect="1"/>
          </p:cNvGraphicFramePr>
          <p:nvPr/>
        </p:nvGraphicFramePr>
        <p:xfrm>
          <a:off x="5184775" y="3001963"/>
          <a:ext cx="15954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9" name="公式" r:id="rId22" imgW="838080" imgH="431640" progId="Equation.3">
                  <p:embed/>
                </p:oleObj>
              </mc:Choice>
              <mc:Fallback>
                <p:oleObj name="公式" r:id="rId22" imgW="838080" imgH="431640" progId="Equation.3">
                  <p:embed/>
                  <p:pic>
                    <p:nvPicPr>
                      <p:cNvPr id="0" name="Picture 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001963"/>
                        <a:ext cx="15954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571625" y="4714875"/>
            <a:ext cx="550068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4" descr="f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0" y="2370138"/>
            <a:ext cx="59388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Five Landau Symbols 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Graphically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, we can summarize these as follows: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We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say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if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In the following , we intend to use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big O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big</a:t>
            </a:r>
            <a:r>
              <a:rPr lang="el-GR" altLang="zh-CN" sz="2800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Θ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mostly.</a:t>
            </a: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In this topic, we will examine code to determine the run time of various operations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We will calculate the run times of: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Operators	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+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-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=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+=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++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etc.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Control statements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if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for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while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do-while</a:t>
            </a:r>
            <a:r>
              <a:rPr lang="en-US" altLang="zh-CN" sz="1800" dirty="0" smtClean="0">
                <a:latin typeface="Arial" charset="0"/>
                <a:cs typeface="Arial" charset="0"/>
              </a:rPr>
              <a:t>, 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switch</a:t>
            </a:r>
            <a:endParaRPr lang="en-US" altLang="zh-CN" sz="1800" dirty="0" smtClean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Functions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Recursive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696200" cy="1143000"/>
          </a:xfrm>
        </p:spPr>
        <p:txBody>
          <a:bodyPr/>
          <a:lstStyle/>
          <a:p>
            <a:r>
              <a:rPr lang="en-US" altLang="zh-CN" sz="3600" b="1" smtClean="0"/>
              <a:t>3.2 ANALYSIS of OPERATIONS</a:t>
            </a:r>
            <a:br>
              <a:rPr lang="en-US" altLang="zh-CN" sz="3600" b="1" smtClean="0"/>
            </a:br>
            <a:endParaRPr lang="en-US" altLang="zh-CN" sz="36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323528" y="1124744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The goal of algorithm analysis is to take a block of code and determine the asymptotic run time or asymptotic memory requirements based on various parameters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Given an array of size </a:t>
            </a:r>
            <a:r>
              <a:rPr lang="en-US" altLang="zh-CN" sz="2400" i="1" dirty="0" smtClean="0"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Arial" charset="0"/>
                <a:cs typeface="Arial" charset="0"/>
              </a:rPr>
              <a:t>:</a:t>
            </a:r>
            <a:endParaRPr lang="en-US" altLang="zh-CN" sz="1200" dirty="0" smtClean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Selection sort requires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</a:t>
            </a:r>
            <a:r>
              <a:rPr lang="en-US" altLang="zh-CN" sz="2000" i="1" dirty="0" smtClean="0">
                <a:cs typeface="Arial" charset="0"/>
              </a:rPr>
              <a:t>n</a:t>
            </a:r>
            <a:r>
              <a:rPr lang="en-US" altLang="zh-CN" sz="2000" baseline="30000" dirty="0" smtClean="0">
                <a:cs typeface="Arial" charset="0"/>
              </a:rPr>
              <a:t>2</a:t>
            </a:r>
            <a:r>
              <a:rPr lang="en-US" altLang="zh-CN" sz="2000" dirty="0" smtClean="0">
                <a:cs typeface="Arial" charset="0"/>
              </a:rPr>
              <a:t>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time 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</a:t>
            </a:r>
            <a:r>
              <a:rPr lang="en-US" altLang="zh-CN" sz="2000" i="1" dirty="0" smtClean="0">
                <a:cs typeface="Arial" charset="0"/>
              </a:rPr>
              <a:t>n </a:t>
            </a:r>
            <a:r>
              <a:rPr lang="en-US" altLang="zh-CN" sz="2000" dirty="0" smtClean="0">
                <a:cs typeface="Arial" charset="0"/>
              </a:rPr>
              <a:t>log(</a:t>
            </a:r>
            <a:r>
              <a:rPr lang="en-US" altLang="zh-CN" sz="2000" i="1" dirty="0" smtClean="0">
                <a:cs typeface="Arial" charset="0"/>
              </a:rPr>
              <a:t>n</a:t>
            </a:r>
            <a:r>
              <a:rPr lang="en-US" altLang="zh-CN" sz="2000" dirty="0" smtClean="0">
                <a:cs typeface="Arial" charset="0"/>
              </a:rPr>
              <a:t>))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time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However: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Merge sort requires 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</a:t>
            </a:r>
            <a:r>
              <a:rPr lang="en-US" altLang="zh-CN" sz="2000" i="1" dirty="0" smtClean="0">
                <a:cs typeface="Arial" charset="0"/>
              </a:rPr>
              <a:t>n</a:t>
            </a:r>
            <a:r>
              <a:rPr lang="en-US" altLang="zh-CN" sz="2000" dirty="0" smtClean="0">
                <a:cs typeface="Arial" charset="0"/>
              </a:rPr>
              <a:t>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additional memory 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Quick sort requires 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(log(</a:t>
            </a:r>
            <a:r>
              <a:rPr lang="en-US" altLang="zh-CN" sz="2000" i="1" dirty="0" smtClean="0">
                <a:cs typeface="Arial" charset="0"/>
              </a:rPr>
              <a:t>n</a:t>
            </a:r>
            <a:r>
              <a:rPr lang="en-US" altLang="zh-CN" sz="2000" dirty="0" smtClean="0">
                <a:cs typeface="Arial" charset="0"/>
              </a:rPr>
              <a:t>))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additional memory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Heap sort requires 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(1)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memory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 asymptotic behaviors of algorithms indicates the ability to </a:t>
            </a:r>
            <a:r>
              <a:rPr lang="en-US" altLang="zh-CN" dirty="0" smtClean="0">
                <a:solidFill>
                  <a:srgbClr val="020BBE"/>
                </a:solidFill>
                <a:latin typeface="Arial" charset="0"/>
                <a:cs typeface="Arial" charset="0"/>
              </a:rPr>
              <a:t>scale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Suppose we are sorting an array of size 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endParaRPr lang="en-US" altLang="zh-CN" sz="1400" i="1" dirty="0" smtClean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Selection sort has a run time of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baseline="30000" dirty="0" smtClean="0">
                <a:cs typeface="Arial" charset="0"/>
              </a:rPr>
              <a:t>2</a:t>
            </a:r>
            <a:r>
              <a:rPr lang="en-US" altLang="zh-CN" dirty="0" smtClean="0">
                <a:cs typeface="Arial" charset="0"/>
              </a:rPr>
              <a:t>)</a:t>
            </a:r>
            <a:r>
              <a:rPr lang="en-US" altLang="zh-CN" dirty="0" smtClean="0">
                <a:latin typeface="Arial" charset="0"/>
                <a:cs typeface="Arial" charset="0"/>
              </a:rPr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cs typeface="Times New Roman" pitchFamily="18" charset="0"/>
              </a:rPr>
              <a:t>2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latin typeface="Arial" charset="0"/>
                <a:cs typeface="Arial" charset="0"/>
              </a:rPr>
              <a:t> entries requires </a:t>
            </a:r>
            <a:r>
              <a:rPr lang="en-US" altLang="zh-CN" dirty="0" smtClean="0">
                <a:cs typeface="Times New Roman" pitchFamily="18" charset="0"/>
              </a:rPr>
              <a:t>(2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)</a:t>
            </a:r>
            <a:r>
              <a:rPr lang="en-US" altLang="zh-CN" baseline="30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 = 4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baseline="30000" dirty="0" smtClean="0">
                <a:cs typeface="Times New Roman" pitchFamily="18" charset="0"/>
              </a:rPr>
              <a:t>2</a:t>
            </a:r>
            <a:endParaRPr lang="en-US" altLang="zh-CN" dirty="0" smtClean="0">
              <a:latin typeface="Arial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Four times as long to sort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cs typeface="Times New Roman" pitchFamily="18" charset="0"/>
              </a:rPr>
              <a:t>10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latin typeface="Arial" charset="0"/>
                <a:cs typeface="Arial" charset="0"/>
              </a:rPr>
              <a:t> entries requires </a:t>
            </a:r>
            <a:r>
              <a:rPr lang="en-US" altLang="zh-CN" dirty="0" smtClean="0">
                <a:cs typeface="Times New Roman" pitchFamily="18" charset="0"/>
              </a:rPr>
              <a:t>(10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)</a:t>
            </a:r>
            <a:r>
              <a:rPr lang="en-US" altLang="zh-CN" baseline="30000" dirty="0" smtClean="0">
                <a:cs typeface="Times New Roman" pitchFamily="18" charset="0"/>
              </a:rPr>
              <a:t>2</a:t>
            </a:r>
            <a:r>
              <a:rPr lang="en-US" altLang="zh-CN" dirty="0" smtClean="0">
                <a:cs typeface="Times New Roman" pitchFamily="18" charset="0"/>
              </a:rPr>
              <a:t> = 100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baseline="30000" dirty="0" smtClean="0">
                <a:cs typeface="Times New Roman" pitchFamily="18" charset="0"/>
              </a:rPr>
              <a:t>2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One hundred times as long to sort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95536" y="1124744"/>
            <a:ext cx="8280400" cy="5040312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 other sorting algorithms have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 log(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)) </a:t>
            </a:r>
            <a:r>
              <a:rPr lang="en-US" altLang="zh-CN" dirty="0" smtClean="0">
                <a:latin typeface="Arial" charset="0"/>
                <a:cs typeface="Arial" charset="0"/>
              </a:rPr>
              <a:t>run times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800" dirty="0" smtClean="0">
                <a:cs typeface="Times New Roman" pitchFamily="18" charset="0"/>
              </a:rPr>
              <a:t>2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latin typeface="Arial" charset="0"/>
                <a:cs typeface="Arial" charset="0"/>
              </a:rPr>
              <a:t> entries require </a:t>
            </a:r>
            <a:r>
              <a:rPr lang="en-US" altLang="zh-CN" sz="3800" dirty="0" smtClean="0">
                <a:cs typeface="Times New Roman" pitchFamily="18" charset="0"/>
              </a:rPr>
              <a:t>(2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log(2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</a:t>
            </a:r>
            <a:br>
              <a:rPr lang="en-US" altLang="zh-CN" sz="3800" dirty="0" smtClean="0">
                <a:cs typeface="Times New Roman" pitchFamily="18" charset="0"/>
              </a:rPr>
            </a:br>
            <a:r>
              <a:rPr lang="en-US" altLang="zh-CN" sz="3800" dirty="0" smtClean="0">
                <a:cs typeface="Times New Roman" pitchFamily="18" charset="0"/>
              </a:rPr>
              <a:t>= (2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(log(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+ 1) </a:t>
            </a:r>
            <a:br>
              <a:rPr lang="en-US" altLang="zh-CN" sz="3800" dirty="0" smtClean="0">
                <a:cs typeface="Times New Roman" pitchFamily="18" charset="0"/>
              </a:rPr>
            </a:br>
            <a:r>
              <a:rPr lang="en-US" altLang="zh-CN" sz="3800" dirty="0" smtClean="0">
                <a:cs typeface="Times New Roman" pitchFamily="18" charset="0"/>
              </a:rPr>
              <a:t>= 2(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 log(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)) + 2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endParaRPr lang="en-US" altLang="zh-CN" sz="3800" i="1" dirty="0" smtClean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3800" dirty="0" smtClean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800" dirty="0" smtClean="0">
                <a:cs typeface="Times New Roman" pitchFamily="18" charset="0"/>
              </a:rPr>
              <a:t>10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latin typeface="Arial" charset="0"/>
                <a:cs typeface="Arial" charset="0"/>
              </a:rPr>
              <a:t> entries require </a:t>
            </a:r>
            <a:r>
              <a:rPr lang="en-US" altLang="zh-CN" sz="3800" dirty="0" smtClean="0">
                <a:cs typeface="Times New Roman" pitchFamily="18" charset="0"/>
              </a:rPr>
              <a:t>(10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log(10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</a:t>
            </a:r>
            <a:br>
              <a:rPr lang="en-US" altLang="zh-CN" sz="3800" dirty="0" smtClean="0">
                <a:cs typeface="Times New Roman" pitchFamily="18" charset="0"/>
              </a:rPr>
            </a:br>
            <a:r>
              <a:rPr lang="en-US" altLang="zh-CN" sz="3800" dirty="0" smtClean="0">
                <a:cs typeface="Times New Roman" pitchFamily="18" charset="0"/>
              </a:rPr>
              <a:t>= (10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(log(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 + log(10)) </a:t>
            </a:r>
            <a:br>
              <a:rPr lang="en-US" altLang="zh-CN" sz="3800" dirty="0" smtClean="0">
                <a:cs typeface="Times New Roman" pitchFamily="18" charset="0"/>
              </a:rPr>
            </a:br>
            <a:r>
              <a:rPr lang="en-US" altLang="zh-CN" sz="3800" dirty="0" smtClean="0">
                <a:cs typeface="Times New Roman" pitchFamily="18" charset="0"/>
              </a:rPr>
              <a:t>= 10(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 log(</a:t>
            </a:r>
            <a:r>
              <a:rPr lang="en-US" altLang="zh-CN" sz="3800" i="1" dirty="0" smtClean="0">
                <a:cs typeface="Times New Roman" pitchFamily="18" charset="0"/>
              </a:rPr>
              <a:t>n</a:t>
            </a:r>
            <a:r>
              <a:rPr lang="en-US" altLang="zh-CN" sz="3800" dirty="0" smtClean="0">
                <a:cs typeface="Times New Roman" pitchFamily="18" charset="0"/>
              </a:rPr>
              <a:t>)) + 10</a:t>
            </a:r>
            <a:r>
              <a:rPr lang="en-US" altLang="zh-CN" sz="3800" i="1" dirty="0" smtClean="0">
                <a:cs typeface="Times New Roman" pitchFamily="18" charset="0"/>
              </a:rPr>
              <a:t>n*</a:t>
            </a:r>
            <a:r>
              <a:rPr lang="en-US" altLang="zh-CN" sz="3800" dirty="0" smtClean="0">
                <a:cs typeface="Times New Roman" pitchFamily="18" charset="0"/>
              </a:rPr>
              <a:t>log(10</a:t>
            </a:r>
            <a:r>
              <a:rPr lang="en-US" altLang="zh-CN" sz="3800" dirty="0">
                <a:cs typeface="Times New Roman" pitchFamily="18" charset="0"/>
              </a:rPr>
              <a:t>)</a:t>
            </a:r>
            <a:endParaRPr lang="en-US" altLang="zh-CN" sz="3800" i="1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In each case, it requires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</a:t>
            </a:r>
            <a:r>
              <a:rPr lang="en-US" altLang="zh-CN" dirty="0" smtClean="0">
                <a:latin typeface="Arial" charset="0"/>
                <a:cs typeface="Arial" charset="0"/>
              </a:rPr>
              <a:t> more time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However: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400" dirty="0" smtClean="0">
                <a:latin typeface="Arial" charset="0"/>
                <a:cs typeface="Arial" charset="0"/>
              </a:rPr>
              <a:t>Merge sort will require twice and 10 times as much memory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400" dirty="0" smtClean="0">
                <a:latin typeface="Arial" charset="0"/>
                <a:cs typeface="Arial" charset="0"/>
              </a:rPr>
              <a:t>Quick sort will require one or four additional memory locations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3400" dirty="0" smtClean="0">
                <a:latin typeface="Arial" charset="0"/>
                <a:cs typeface="Arial" charset="0"/>
              </a:rPr>
              <a:t>Heap sort will not require any additional memory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2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You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may have heard that on your work-term reports, you should use quantitative </a:t>
            </a: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analysis (underlying reasons and theoretical bounds)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instead of qualitative </a:t>
            </a: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analysis (actual runtime overheads, performance, and efficiency)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second refers to comparison of qualities, e.g., faster, less memory, etc.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olidFill>
                  <a:schemeClr val="tx1"/>
                </a:solidFill>
                <a:ea typeface="宋体" charset="-122"/>
              </a:rPr>
              <a:t>Engineers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must determine the actual costs (memory, time, monetary) involved with the algorithms they propose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2800" dirty="0" smtClean="0">
                <a:latin typeface="Arial" charset="0"/>
                <a:cs typeface="Arial" charset="0"/>
              </a:rPr>
              <a:t>	To properly investigate the determination of run times asymptotically, we will discuss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Operations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Control statements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 smtClean="0">
                <a:latin typeface="Arial" charset="0"/>
                <a:cs typeface="Arial" charset="0"/>
              </a:rPr>
              <a:t>Conditional statements and loops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Functions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 smtClean="0">
                <a:latin typeface="Arial" charset="0"/>
                <a:cs typeface="Arial" charset="0"/>
              </a:rPr>
              <a:t>Recursive functions</a:t>
            </a:r>
            <a:endParaRPr lang="en-CA" sz="1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cs typeface="Arial" charset="0"/>
              </a:rPr>
              <a:t>Because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each machine instruction </a:t>
            </a:r>
            <a:r>
              <a:rPr lang="en-US" altLang="zh-CN" sz="2400" dirty="0" smtClean="0">
                <a:latin typeface="Arial" charset="0"/>
                <a:cs typeface="Arial" charset="0"/>
              </a:rPr>
              <a:t>can be executed in a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fixed time</a:t>
            </a:r>
            <a:r>
              <a:rPr lang="en-US" altLang="zh-CN" sz="2400" dirty="0" smtClean="0">
                <a:latin typeface="Arial" charset="0"/>
                <a:cs typeface="Arial" charset="0"/>
              </a:rPr>
              <a:t>, we may assume each operation requires </a:t>
            </a:r>
            <a:r>
              <a:rPr lang="en-US" altLang="zh-CN" sz="2400" dirty="0">
                <a:latin typeface="Arial" charset="0"/>
                <a:cs typeface="Arial" charset="0"/>
              </a:rPr>
              <a:t>a fixed time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The time required for any operator is </a:t>
            </a:r>
            <a:r>
              <a:rPr lang="en-US" altLang="zh-CN" sz="20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 smtClean="0">
                <a:cs typeface="Arial" charset="0"/>
              </a:rPr>
              <a:t>(1)</a:t>
            </a:r>
            <a:r>
              <a:rPr lang="en-US" altLang="zh-CN" sz="2000" dirty="0" smtClean="0">
                <a:latin typeface="Arial" charset="0"/>
                <a:cs typeface="Arial" charset="0"/>
              </a:rPr>
              <a:t>  including: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 smtClean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Retrieving/storing variables from memory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Variable assignment		</a:t>
            </a:r>
            <a:r>
              <a:rPr lang="en-US" altLang="zh-CN" sz="1100" dirty="0" smtClean="0">
                <a:latin typeface="Arial" charset="0"/>
                <a:cs typeface="Arial" charset="0"/>
              </a:rPr>
              <a:t>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=</a:t>
            </a:r>
            <a:endParaRPr lang="en-US" altLang="zh-CN" sz="1800" dirty="0" smtClean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Integer operations		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+ - * / % ++ --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Logical operations		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&amp;&amp; || !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Bitwise operations		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&amp; | ^ ~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Relational operations	</a:t>
            </a:r>
            <a:r>
              <a:rPr lang="en-US" altLang="zh-CN" sz="1800" dirty="0">
                <a:latin typeface="Arial" charset="0"/>
                <a:cs typeface="Arial" charset="0"/>
              </a:rPr>
              <a:t>	</a:t>
            </a:r>
            <a:r>
              <a:rPr lang="en-US" altLang="zh-CN" sz="1800" dirty="0" smtClean="0">
                <a:latin typeface="Arial" charset="0"/>
                <a:cs typeface="Arial" charset="0"/>
              </a:rPr>
              <a:t>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== != &lt; &lt;= =&gt; &gt;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  <a:cs typeface="Arial" charset="0"/>
              </a:rPr>
              <a:t>Memory allocation and </a:t>
            </a:r>
            <a:r>
              <a:rPr lang="en-US" altLang="zh-CN" sz="1800" dirty="0" err="1" smtClean="0">
                <a:latin typeface="Arial" charset="0"/>
                <a:cs typeface="Arial" charset="0"/>
              </a:rPr>
              <a:t>deallocation</a:t>
            </a:r>
            <a:r>
              <a:rPr lang="en-US" altLang="zh-CN" sz="1800" dirty="0" smtClean="0">
                <a:latin typeface="Arial" charset="0"/>
                <a:cs typeface="Arial" charset="0"/>
              </a:rPr>
              <a:t>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new delete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Of these, memory allocation and </a:t>
            </a:r>
            <a:r>
              <a:rPr lang="en-US" altLang="zh-CN" sz="2800" dirty="0" err="1" smtClean="0">
                <a:latin typeface="Arial" charset="0"/>
                <a:cs typeface="Arial" charset="0"/>
              </a:rPr>
              <a:t>deallocation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are the slowest by a significant factor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A quick test on </a:t>
            </a:r>
            <a:r>
              <a:rPr lang="en-US" altLang="zh-CN" sz="2400" dirty="0" err="1" smtClean="0">
                <a:latin typeface="Consolas" pitchFamily="49" charset="0"/>
                <a:cs typeface="Arial" charset="0"/>
              </a:rPr>
              <a:t>unix</a:t>
            </a:r>
            <a:r>
              <a:rPr lang="en-US" altLang="zh-CN" sz="2400" dirty="0" smtClean="0">
                <a:latin typeface="Arial" charset="0"/>
                <a:cs typeface="Arial" charset="0"/>
              </a:rPr>
              <a:t> shows a factor of over 100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The constructor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may not </a:t>
            </a:r>
            <a:r>
              <a:rPr lang="en-US" altLang="zh-CN" sz="2400" dirty="0" smtClean="0">
                <a:latin typeface="Arial" charset="0"/>
                <a:cs typeface="Arial" charset="0"/>
              </a:rPr>
              <a:t>run in </a:t>
            </a:r>
            <a:r>
              <a:rPr lang="en-US" altLang="zh-CN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 smtClean="0">
                <a:cs typeface="Arial" charset="0"/>
              </a:rPr>
              <a:t>(1)</a:t>
            </a:r>
            <a:r>
              <a:rPr lang="en-US" altLang="zh-CN" sz="2400" dirty="0" smtClean="0">
                <a:latin typeface="Arial" charset="0"/>
                <a:cs typeface="Arial" charset="0"/>
              </a:rPr>
              <a:t> time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95536" y="1268760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Each operation runs in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(1)</a:t>
            </a:r>
            <a:r>
              <a:rPr lang="en-US" altLang="zh-CN" dirty="0" smtClean="0">
                <a:latin typeface="Arial" charset="0"/>
                <a:cs typeface="Arial" charset="0"/>
              </a:rPr>
              <a:t> time and therefore any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fixed number of operations</a:t>
            </a:r>
            <a:r>
              <a:rPr lang="en-US" altLang="zh-CN" dirty="0" smtClean="0">
                <a:latin typeface="Arial" charset="0"/>
                <a:cs typeface="Arial" charset="0"/>
              </a:rPr>
              <a:t> also run in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(1)</a:t>
            </a:r>
            <a:r>
              <a:rPr lang="en-US" altLang="zh-CN" dirty="0" smtClean="0">
                <a:latin typeface="Arial" charset="0"/>
                <a:cs typeface="Arial" charset="0"/>
              </a:rPr>
              <a:t> time, for example: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Swap </a:t>
            </a:r>
            <a:r>
              <a:rPr lang="en-US" altLang="zh-CN" dirty="0">
                <a:latin typeface="Arial" charset="0"/>
                <a:cs typeface="Arial" charset="0"/>
              </a:rPr>
              <a:t>variables a and b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Consolas" pitchFamily="49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 = a;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nsolas" pitchFamily="49" charset="0"/>
                <a:cs typeface="Arial" charset="0"/>
              </a:rPr>
              <a:t>a = b;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nsolas" pitchFamily="49" charset="0"/>
                <a:cs typeface="Arial" charset="0"/>
              </a:rPr>
              <a:t>b = </a:t>
            </a:r>
            <a:r>
              <a:rPr lang="en-US" altLang="zh-CN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;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Update </a:t>
            </a:r>
            <a:r>
              <a:rPr lang="en-US" altLang="zh-CN" dirty="0">
                <a:latin typeface="Arial" charset="0"/>
                <a:cs typeface="Arial" charset="0"/>
              </a:rPr>
              <a:t>a sequence of values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Consolas" pitchFamily="49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nsolas" pitchFamily="49" charset="0"/>
                <a:cs typeface="Arial" charset="0"/>
              </a:rPr>
              <a:t>++index;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 smtClean="0">
                <a:latin typeface="Consolas" pitchFamily="49" charset="0"/>
                <a:cs typeface="Arial" charset="0"/>
              </a:rPr>
              <a:t>prev_modulus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 = modulus;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nsolas" pitchFamily="49" charset="0"/>
                <a:cs typeface="Arial" charset="0"/>
              </a:rPr>
              <a:t>modulus = </a:t>
            </a:r>
            <a:r>
              <a:rPr lang="en-US" altLang="zh-CN" dirty="0" err="1" smtClean="0">
                <a:latin typeface="Consolas" pitchFamily="49" charset="0"/>
                <a:cs typeface="Arial" charset="0"/>
              </a:rPr>
              <a:t>next_modulus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 smtClean="0">
                <a:latin typeface="Consolas" pitchFamily="49" charset="0"/>
                <a:cs typeface="Arial" charset="0"/>
              </a:rPr>
              <a:t>next_modulus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 = </a:t>
            </a:r>
            <a:r>
              <a:rPr lang="en-US" altLang="zh-CN" dirty="0" err="1" smtClean="0">
                <a:latin typeface="Consolas" pitchFamily="49" charset="0"/>
                <a:cs typeface="Arial" charset="0"/>
              </a:rPr>
              <a:t>modulus_table</a:t>
            </a:r>
            <a:r>
              <a:rPr lang="en-US" altLang="zh-CN" dirty="0" smtClean="0">
                <a:latin typeface="Consolas" pitchFamily="49" charset="0"/>
                <a:cs typeface="Arial" charset="0"/>
              </a:rPr>
              <a:t>[index];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67544" y="1196752"/>
            <a:ext cx="8244656" cy="5283423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altLang="zh-CN" sz="1700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altLang="zh-CN" sz="1700" dirty="0" smtClean="0">
                <a:latin typeface="Consolas" pitchFamily="49" charset="0"/>
                <a:cs typeface="Arial" charset="0"/>
              </a:rPr>
              <a:t> T&gt;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altLang="zh-CN" sz="1700" dirty="0" err="1" smtClean="0">
                <a:latin typeface="Consolas" pitchFamily="49" charset="0"/>
                <a:cs typeface="Arial" charset="0"/>
              </a:rPr>
              <a:t>update_capacity</a:t>
            </a:r>
            <a:r>
              <a:rPr lang="en-US" altLang="zh-CN" sz="1700" dirty="0" smtClean="0">
                <a:latin typeface="Consolas" pitchFamily="49" charset="0"/>
                <a:cs typeface="Arial" charset="0"/>
              </a:rPr>
              <a:t>( </a:t>
            </a:r>
            <a:r>
              <a:rPr lang="en-US" altLang="zh-CN" sz="17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sz="1700" dirty="0" smtClean="0">
                <a:latin typeface="Consolas" pitchFamily="49" charset="0"/>
                <a:cs typeface="Arial" charset="0"/>
              </a:rPr>
              <a:t> delta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latin typeface="Consolas" pitchFamily="49" charset="0"/>
                <a:cs typeface="Arial" charset="0"/>
              </a:rPr>
              <a:t>	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altLang="zh-CN" sz="17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7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7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latin typeface="Consolas" pitchFamily="49" charset="0"/>
                <a:cs typeface="Arial" charset="0"/>
              </a:rPr>
              <a:t>	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altLang="zh-CN" sz="1700" dirty="0" err="1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7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altLang="zh-CN" sz="17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array_tmp</a:t>
            </a:r>
            <a:r>
              <a:rPr lang="en-US" altLang="zh-CN" sz="17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700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 smtClean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800" dirty="0" smtClean="0">
                <a:cs typeface="Times New Roman" pitchFamily="18" charset="0"/>
              </a:rPr>
              <a:t>(1 + </a:t>
            </a:r>
            <a:r>
              <a:rPr lang="en-CA" sz="2800" i="1" dirty="0" smtClean="0">
                <a:cs typeface="Times New Roman" pitchFamily="18" charset="0"/>
              </a:rPr>
              <a:t>n</a:t>
            </a:r>
            <a:r>
              <a:rPr lang="en-CA" sz="2800" dirty="0" smtClean="0">
                <a:cs typeface="Times New Roman" pitchFamily="18" charset="0"/>
              </a:rPr>
              <a:t> + 1) = </a:t>
            </a:r>
            <a:r>
              <a:rPr lang="en-CA" sz="2800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sz="2800" dirty="0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CA" sz="2800" i="1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CA" sz="28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400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51555" name="TextBox 4"/>
          <p:cNvSpPr txBox="1">
            <a:spLocks noChangeArrowheads="1"/>
          </p:cNvSpPr>
          <p:nvPr/>
        </p:nvSpPr>
        <p:spPr bwMode="auto">
          <a:xfrm>
            <a:off x="6950075" y="31305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51556" name="TextBox 7"/>
          <p:cNvSpPr txBox="1">
            <a:spLocks noChangeArrowheads="1"/>
          </p:cNvSpPr>
          <p:nvPr/>
        </p:nvSpPr>
        <p:spPr bwMode="auto">
          <a:xfrm>
            <a:off x="6948488" y="4076700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3333CC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1557" name="TextBox 11"/>
          <p:cNvSpPr txBox="1">
            <a:spLocks noChangeArrowheads="1"/>
          </p:cNvSpPr>
          <p:nvPr/>
        </p:nvSpPr>
        <p:spPr bwMode="auto">
          <a:xfrm>
            <a:off x="6948488" y="47244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7030A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Other examples include: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Run three blocks of code which are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(1)</a:t>
            </a:r>
            <a:r>
              <a:rPr lang="en-US" altLang="zh-CN" sz="2400" dirty="0" smtClean="0">
                <a:latin typeface="Arial" charset="0"/>
                <a:cs typeface="Arial" charset="0"/>
              </a:rPr>
              <a:t>,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2</a:t>
            </a:r>
            <a:r>
              <a:rPr lang="en-CA" sz="2400" dirty="0" smtClean="0"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Arial" charset="0"/>
                <a:cs typeface="Arial" charset="0"/>
              </a:rPr>
              <a:t>, and</a:t>
            </a:r>
            <a:r>
              <a:rPr lang="en-CA" sz="2400" dirty="0" smtClean="0">
                <a:cs typeface="Times New Roman" pitchFamily="18" charset="0"/>
              </a:rPr>
              <a:t>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dirty="0" smtClean="0">
                <a:cs typeface="Times New Roman" pitchFamily="18" charset="0"/>
              </a:rPr>
              <a:t>)</a:t>
            </a:r>
            <a:br>
              <a:rPr lang="en-CA" sz="2400" dirty="0" smtClean="0">
                <a:cs typeface="Times New Roman" pitchFamily="18" charset="0"/>
              </a:rPr>
            </a:br>
            <a:r>
              <a:rPr lang="en-CA" sz="2400" dirty="0" smtClean="0">
                <a:latin typeface="Arial" charset="0"/>
                <a:cs typeface="Arial" charset="0"/>
              </a:rPr>
              <a:t>total</a:t>
            </a:r>
            <a:r>
              <a:rPr lang="en-CA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Arial" charset="0"/>
                <a:cs typeface="Arial" charset="0"/>
              </a:rPr>
              <a:t>run time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(1 + 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2</a:t>
            </a:r>
            <a:r>
              <a:rPr lang="en-CA" sz="2400" i="1" dirty="0" smtClean="0">
                <a:cs typeface="Times New Roman" pitchFamily="18" charset="0"/>
              </a:rPr>
              <a:t> + n</a:t>
            </a:r>
            <a:r>
              <a:rPr lang="en-CA" sz="2400" dirty="0" smtClean="0">
                <a:cs typeface="Times New Roman" pitchFamily="18" charset="0"/>
              </a:rPr>
              <a:t>) =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2</a:t>
            </a:r>
            <a:r>
              <a:rPr lang="en-CA" sz="2400" dirty="0" smtClean="0">
                <a:cs typeface="Times New Roman" pitchFamily="18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Run two blocks of code which are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 </a:t>
            </a:r>
            <a:r>
              <a:rPr lang="en-CA" sz="2400" dirty="0" smtClean="0">
                <a:cs typeface="Times New Roman" pitchFamily="18" charset="0"/>
              </a:rPr>
              <a:t>log(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dirty="0" smtClean="0">
                <a:cs typeface="Times New Roman" pitchFamily="18" charset="0"/>
              </a:rPr>
              <a:t>))</a:t>
            </a:r>
            <a:r>
              <a:rPr lang="en-US" altLang="zh-CN" sz="2400" dirty="0" smtClean="0">
                <a:latin typeface="Arial" charset="0"/>
                <a:cs typeface="Arial" charset="0"/>
              </a:rPr>
              <a:t>, and</a:t>
            </a:r>
            <a:r>
              <a:rPr lang="en-CA" sz="2400" dirty="0" smtClean="0">
                <a:cs typeface="Times New Roman" pitchFamily="18" charset="0"/>
              </a:rPr>
              <a:t>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1.5</a:t>
            </a:r>
            <a:r>
              <a:rPr lang="en-CA" sz="2400" dirty="0" smtClean="0">
                <a:cs typeface="Times New Roman" pitchFamily="18" charset="0"/>
              </a:rPr>
              <a:t>)</a:t>
            </a:r>
            <a:br>
              <a:rPr lang="en-CA" sz="2400" dirty="0" smtClean="0">
                <a:cs typeface="Times New Roman" pitchFamily="18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t</a:t>
            </a:r>
            <a:r>
              <a:rPr lang="en-US" altLang="zh-CN" sz="2400" dirty="0" smtClean="0">
                <a:latin typeface="Arial" charset="0"/>
                <a:cs typeface="Arial" charset="0"/>
              </a:rPr>
              <a:t>otal run time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 </a:t>
            </a:r>
            <a:r>
              <a:rPr lang="en-CA" sz="2400" dirty="0" smtClean="0">
                <a:cs typeface="Times New Roman" pitchFamily="18" charset="0"/>
              </a:rPr>
              <a:t>log(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dirty="0" smtClean="0">
                <a:cs typeface="Times New Roman" pitchFamily="18" charset="0"/>
              </a:rPr>
              <a:t>) + 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1.5</a:t>
            </a:r>
            <a:r>
              <a:rPr lang="en-CA" sz="2400" dirty="0" smtClean="0">
                <a:cs typeface="Times New Roman" pitchFamily="18" charset="0"/>
              </a:rPr>
              <a:t>) = </a:t>
            </a:r>
            <a:r>
              <a:rPr lang="en-CA" sz="2400" dirty="0" smtClean="0">
                <a:latin typeface="Symbol" pitchFamily="18" charset="2"/>
                <a:cs typeface="Arial" charset="0"/>
              </a:rPr>
              <a:t>Q</a:t>
            </a:r>
            <a:r>
              <a:rPr lang="en-CA" sz="2400" dirty="0" smtClean="0">
                <a:cs typeface="Times New Roman" pitchFamily="18" charset="0"/>
              </a:rPr>
              <a:t>(</a:t>
            </a:r>
            <a:r>
              <a:rPr lang="en-CA" sz="2400" i="1" dirty="0" smtClean="0">
                <a:cs typeface="Times New Roman" pitchFamily="18" charset="0"/>
              </a:rPr>
              <a:t>n</a:t>
            </a:r>
            <a:r>
              <a:rPr lang="en-CA" sz="2400" baseline="30000" dirty="0" smtClean="0">
                <a:cs typeface="Times New Roman" pitchFamily="18" charset="0"/>
              </a:rPr>
              <a:t>1.5</a:t>
            </a:r>
            <a:r>
              <a:rPr lang="en-CA" sz="2400" dirty="0" smtClean="0">
                <a:cs typeface="Times New Roman" pitchFamily="18" charset="0"/>
              </a:rPr>
              <a:t>)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When </a:t>
            </a:r>
            <a:r>
              <a:rPr lang="en-US" altLang="zh-CN" dirty="0">
                <a:latin typeface="Arial" charset="0"/>
                <a:cs typeface="Arial" charset="0"/>
              </a:rPr>
              <a:t>considering a sum, take the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dominant term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  <a:endParaRPr lang="en-US" altLang="zh-CN" sz="4000" smtClean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625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900" dirty="0" smtClean="0">
                <a:latin typeface="Arial" charset="0"/>
                <a:cs typeface="Arial" charset="0"/>
              </a:rPr>
              <a:t>	Next we will look at the following control statements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9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900" dirty="0" smtClean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9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Conditional statements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if</a:t>
            </a:r>
            <a:r>
              <a:rPr lang="en-US" altLang="zh-CN" sz="2900" dirty="0" smtClean="0">
                <a:latin typeface="Arial" charset="0"/>
                <a:cs typeface="Arial" charset="0"/>
              </a:rPr>
              <a:t>, 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switch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900" dirty="0" smtClean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Condition-controlled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for</a:t>
            </a:r>
            <a:r>
              <a:rPr lang="en-US" altLang="zh-CN" sz="2900" dirty="0" smtClean="0">
                <a:latin typeface="Arial" charset="0"/>
                <a:cs typeface="Arial" charset="0"/>
              </a:rPr>
              <a:t>, 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while</a:t>
            </a:r>
            <a:r>
              <a:rPr lang="en-US" altLang="zh-CN" sz="2900" dirty="0" smtClean="0">
                <a:latin typeface="Arial" charset="0"/>
                <a:cs typeface="Arial" charset="0"/>
              </a:rPr>
              <a:t>, 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do-while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900" dirty="0" smtClean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Count-controlled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for </a:t>
            </a:r>
            <a:r>
              <a:rPr lang="en-US" altLang="zh-CN" sz="29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900" dirty="0" smtClean="0">
                <a:latin typeface="Consolas" pitchFamily="49" charset="0"/>
                <a:cs typeface="Arial" charset="0"/>
              </a:rPr>
              <a:t> from 1 to 10 do ... end do;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900" dirty="0" smtClean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Collection-controlled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</a:t>
            </a:r>
            <a:r>
              <a:rPr lang="en-CA" sz="2900" dirty="0" err="1" smtClean="0">
                <a:latin typeface="Consolas" pitchFamily="49" charset="0"/>
                <a:cs typeface="Arial" charset="0"/>
              </a:rPr>
              <a:t>foreach</a:t>
            </a:r>
            <a:r>
              <a:rPr lang="en-CA" sz="2900" dirty="0" smtClean="0">
                <a:latin typeface="Consolas" pitchFamily="49" charset="0"/>
                <a:cs typeface="Arial" charset="0"/>
              </a:rPr>
              <a:t> ( </a:t>
            </a:r>
            <a:r>
              <a:rPr lang="en-CA" sz="29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CA" sz="2900" dirty="0" smtClean="0">
                <a:latin typeface="Consolas" pitchFamily="49" charset="0"/>
                <a:cs typeface="Arial" charset="0"/>
              </a:rPr>
              <a:t> </a:t>
            </a:r>
            <a:r>
              <a:rPr lang="en-CA" sz="29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CA" sz="2900" dirty="0" smtClean="0">
                <a:latin typeface="Consolas" pitchFamily="49" charset="0"/>
                <a:cs typeface="Arial" charset="0"/>
              </a:rPr>
              <a:t> in array ) { ... }</a:t>
            </a:r>
            <a:endParaRPr lang="en-US" altLang="zh-CN" sz="29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  <a:endParaRPr lang="en-US" altLang="zh-CN" sz="400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Determine the run times of the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inner-most</a:t>
            </a:r>
            <a:r>
              <a:rPr lang="en-US" altLang="zh-CN" dirty="0" smtClean="0">
                <a:latin typeface="Arial" charset="0"/>
                <a:cs typeface="Arial" charset="0"/>
              </a:rPr>
              <a:t> statements and work your way out</a:t>
            </a: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Given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Arial" charset="0"/>
              </a:rPr>
              <a:t>if ( </a:t>
            </a:r>
            <a:r>
              <a:rPr lang="en-US" altLang="zh-CN" i="1" dirty="0" smtClean="0">
                <a:latin typeface="Courier New" pitchFamily="49" charset="0"/>
                <a:cs typeface="Arial" charset="0"/>
              </a:rPr>
              <a:t>condition</a:t>
            </a:r>
            <a:r>
              <a:rPr lang="en-US" altLang="zh-CN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Arial" charset="0"/>
              </a:rPr>
              <a:t>} else {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Arial" charset="0"/>
              </a:rPr>
              <a:t>}</a:t>
            </a: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the run time of the body which is run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altLang="zh-CN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dirty="0" smtClean="0">
                <a:cs typeface="Arial" charset="0"/>
              </a:rPr>
              <a:t>(1)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altLang="zh-CN" sz="360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altLang="zh-CN" dirty="0" smtClean="0">
                <a:latin typeface="Arial" charset="0"/>
                <a:cs typeface="Arial" charset="0"/>
              </a:rPr>
            </a:br>
            <a:endParaRPr lang="en-US" altLang="zh-CN" sz="2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factorial</a:t>
            </a:r>
            <a:r>
              <a:rPr altLang="en-US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阶乘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In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We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will begin with one variable: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The number of items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currently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The number of items expected to be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The dimensions of an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Examples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with multiple variables: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Dealing with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objects stored in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memory locations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Multiplying a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and an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Dealing with sparse matrices of size </a:t>
            </a:r>
            <a:r>
              <a:rPr lang="en-US" altLang="zh-CN" sz="2000" i="1" dirty="0" smtClean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×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with </a:t>
            </a:r>
            <a:r>
              <a:rPr lang="en-US" altLang="zh-CN" sz="2000" i="1" dirty="0">
                <a:solidFill>
                  <a:schemeClr val="tx1"/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ea typeface="宋体" charset="-122"/>
              </a:rPr>
              <a:t> non-zero </a:t>
            </a:r>
            <a:r>
              <a:rPr lang="en-US" altLang="zh-CN" sz="2000" dirty="0" smtClean="0">
                <a:solidFill>
                  <a:schemeClr val="tx1"/>
                </a:solidFill>
                <a:ea typeface="宋体" charset="-122"/>
              </a:rPr>
              <a:t>entries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altLang="zh-CN" sz="3600" smtClean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In others, it is less obvious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Find the maximum entry in an array: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0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6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600" dirty="0" smtClean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163843" name="TextBox 3"/>
          <p:cNvSpPr txBox="1">
            <a:spLocks noChangeArrowheads="1"/>
          </p:cNvSpPr>
          <p:nvPr/>
        </p:nvSpPr>
        <p:spPr bwMode="auto">
          <a:xfrm>
            <a:off x="5286375" y="4429125"/>
            <a:ext cx="2500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B0F0"/>
                </a:solidFill>
              </a:rPr>
              <a:t>思考整个</a:t>
            </a:r>
            <a:r>
              <a:rPr lang="en-US" altLang="zh-CN">
                <a:solidFill>
                  <a:srgbClr val="00B0F0"/>
                </a:solidFill>
              </a:rPr>
              <a:t>if</a:t>
            </a:r>
            <a:r>
              <a:rPr lang="zh-CN" altLang="en-US">
                <a:solidFill>
                  <a:srgbClr val="00B0F0"/>
                </a:solidFill>
              </a:rPr>
              <a:t>结构中动作执行次数的上下界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Analysis of Statements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In this case, we don’t know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If we had information about the </a:t>
            </a:r>
            <a:r>
              <a:rPr lang="en-US" altLang="zh-CN" sz="28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distribution of the entries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of the array, we may be able to determine it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if the list is sorted (descending) it will be run once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if the list is uniformly randomly distributed, then???</a:t>
            </a:r>
            <a:endParaRPr lang="en-US" altLang="zh-CN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for (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&lt; N; ++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	// ...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is identical to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= 0;			// initialization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while (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&lt; N ) {		// condition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    // ...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    ++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;			// increment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The </a:t>
            </a:r>
            <a:r>
              <a:rPr lang="en-US" altLang="zh-CN" sz="28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initialization, condition, and increment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usually are single statements running in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(1)</a:t>
            </a: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for (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= 0; 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&lt; N; ++</a:t>
            </a:r>
            <a:r>
              <a:rPr lang="en-US" altLang="zh-CN" sz="18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	// ...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Arial" charset="0"/>
              </a:rPr>
              <a:t>		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  <a:endParaRPr lang="en-US" altLang="zh-CN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The initialization, condition, and increment statements are usually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(1)</a:t>
            </a: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For example,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 0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; 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&lt; n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; </a:t>
            </a:r>
            <a:r>
              <a:rPr lang="en-US" altLang="zh-CN" sz="16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altLang="zh-CN" sz="16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    // ...</a:t>
            </a:r>
            <a:endParaRPr lang="en-US" altLang="zh-CN" sz="16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Thus, the run time is at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W</a:t>
            </a:r>
            <a:r>
              <a:rPr lang="en-US" altLang="zh-CN" sz="2800" dirty="0" smtClean="0">
                <a:cs typeface="Arial" charset="0"/>
              </a:rPr>
              <a:t>(1)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that is, at least the initialization and one condition must occur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 smtClean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altLang="zh-CN" sz="2800" i="1" dirty="0" err="1" smtClean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Arial" charset="0"/>
                <a:cs typeface="Arial" charset="0"/>
              </a:rPr>
              <a:t>), then the run time of 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altLang="zh-CN" sz="16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 smtClean="0">
                <a:latin typeface="Courier New" pitchFamily="49" charset="0"/>
                <a:cs typeface="Arial" charset="0"/>
              </a:rPr>
              <a:t>     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is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 </a:t>
            </a:r>
            <a:r>
              <a:rPr lang="en-US" altLang="zh-CN" sz="2800" dirty="0" smtClean="0">
                <a:cs typeface="Arial" charset="0"/>
              </a:rPr>
              <a:t>f(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If the body is </a:t>
            </a:r>
            <a:r>
              <a:rPr lang="en-US" altLang="zh-CN" sz="2800" dirty="0" smtClean="0">
                <a:cs typeface="Arial" charset="0"/>
              </a:rPr>
              <a:t>O(f(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then the run time of the loop is </a:t>
            </a:r>
            <a:r>
              <a:rPr lang="en-US" altLang="zh-CN" sz="2800" dirty="0" smtClean="0">
                <a:cs typeface="Arial" charset="0"/>
              </a:rPr>
              <a:t>O(</a:t>
            </a:r>
            <a:r>
              <a:rPr lang="en-US" altLang="zh-CN" sz="2800" i="1" dirty="0" smtClean="0">
                <a:cs typeface="Arial" charset="0"/>
              </a:rPr>
              <a:t>n </a:t>
            </a:r>
            <a:r>
              <a:rPr lang="en-US" altLang="zh-CN" sz="2800" dirty="0" smtClean="0">
                <a:cs typeface="Arial" charset="0"/>
              </a:rPr>
              <a:t>f(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 smtClean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For example,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 smtClean="0">
                <a:latin typeface="Courier New" pitchFamily="49" charset="0"/>
                <a:cs typeface="Arial" charset="0"/>
              </a:rPr>
              <a:t>    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for (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	sum += 1;     Theta(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)</a:t>
            </a:r>
            <a:endParaRPr lang="en-US" altLang="zh-CN" sz="1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This code has run time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Symbol" pitchFamily="18" charset="2"/>
                <a:cs typeface="Arial" charset="0"/>
              </a:rPr>
              <a:t>		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n·</a:t>
            </a:r>
            <a:r>
              <a:rPr lang="en-US" altLang="zh-CN" sz="2800" dirty="0" smtClean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zh-CN" sz="2800" dirty="0" smtClean="0">
                <a:cs typeface="Arial" charset="0"/>
              </a:rPr>
              <a:t>) =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 smtClean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Another example </a:t>
            </a:r>
            <a:r>
              <a:rPr lang="en-US" altLang="zh-CN" sz="2800" dirty="0" err="1" smtClean="0">
                <a:latin typeface="Arial" charset="0"/>
                <a:cs typeface="Arial" charset="0"/>
              </a:rPr>
              <a:t>example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    for (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        sum += 1;     Theta(1)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    }</a:t>
            </a:r>
            <a:endParaRPr lang="en-US" altLang="zh-CN" sz="1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The previous example showed that the inner loop is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thus the outer loop is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Symbol" pitchFamily="18" charset="2"/>
                <a:cs typeface="Arial" charset="0"/>
              </a:rPr>
              <a:t>		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err="1" smtClean="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800" dirty="0" err="1" smtClean="0">
                <a:cs typeface="Arial" charset="0"/>
              </a:rPr>
              <a:t>·</a:t>
            </a:r>
            <a:r>
              <a:rPr lang="en-US" altLang="zh-CN" sz="2800" i="1" dirty="0" err="1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 =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baseline="30000" dirty="0" smtClean="0">
                <a:cs typeface="Arial" charset="0"/>
              </a:rPr>
              <a:t>2</a:t>
            </a:r>
            <a:r>
              <a:rPr lang="en-US" altLang="zh-CN" sz="2800" dirty="0" smtClean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smtClean="0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dirty="0" smtClean="0">
                <a:latin typeface="Arial" charset="0"/>
                <a:cs typeface="Arial" charset="0"/>
              </a:rPr>
              <a:t>	Consider this example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CA" sz="14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latin typeface="Consolas" pitchFamily="49" charset="0"/>
                <a:cs typeface="Arial" charset="0"/>
              </a:rPr>
              <a:t>void </a:t>
            </a:r>
            <a:r>
              <a:rPr lang="en-CA" sz="1800" dirty="0" err="1" smtClean="0">
                <a:latin typeface="Consolas" pitchFamily="49" charset="0"/>
                <a:cs typeface="Arial" charset="0"/>
              </a:rPr>
              <a:t>Disjoint_sets</a:t>
            </a:r>
            <a:r>
              <a:rPr lang="en-CA" sz="1800" dirty="0" smtClean="0">
                <a:latin typeface="Consolas" pitchFamily="49" charset="0"/>
                <a:cs typeface="Arial" charset="0"/>
              </a:rPr>
              <a:t>::clear()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latin typeface="Consolas" pitchFamily="49" charset="0"/>
                <a:cs typeface="Arial" charset="0"/>
              </a:rPr>
              <a:t>    </a:t>
            </a: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CA" sz="1800" dirty="0" smtClean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max_height</a:t>
            </a:r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num_disjoint_sets</a:t>
            </a:r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n;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CA" sz="1800" dirty="0" smtClean="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</a:t>
            </a:r>
            <a:r>
              <a:rPr lang="en-CA" sz="18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CA" sz="18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CA" sz="18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 n; ++</a:t>
            </a:r>
            <a:r>
              <a:rPr lang="en-CA" sz="1800" dirty="0" err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</a:t>
            </a:r>
            <a:r>
              <a:rPr lang="en-CA" sz="1800" dirty="0" err="1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CA" sz="1800" dirty="0" err="1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800" dirty="0" err="1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tree_height</a:t>
            </a: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CA" sz="1800" dirty="0" err="1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 smtClean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0;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 smtClean="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33825" name="TextBox 4"/>
          <p:cNvSpPr txBox="1">
            <a:spLocks noChangeArrowheads="1"/>
          </p:cNvSpPr>
          <p:nvPr/>
        </p:nvSpPr>
        <p:spPr bwMode="auto">
          <a:xfrm>
            <a:off x="6373813" y="4575175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7030A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826" name="TextBox 4"/>
          <p:cNvSpPr txBox="1">
            <a:spLocks noChangeArrowheads="1"/>
          </p:cNvSpPr>
          <p:nvPr/>
        </p:nvSpPr>
        <p:spPr bwMode="auto">
          <a:xfrm>
            <a:off x="6373813" y="36449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00B0F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3827" name="TextBox 4"/>
          <p:cNvSpPr txBox="1">
            <a:spLocks noChangeArrowheads="1"/>
          </p:cNvSpPr>
          <p:nvPr/>
        </p:nvSpPr>
        <p:spPr bwMode="auto">
          <a:xfrm>
            <a:off x="6373813" y="242093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3829050" y="5661025"/>
          <a:ext cx="31670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4" imgW="1841400" imgH="469800" progId="Equation.3">
                  <p:embed/>
                </p:oleObj>
              </mc:Choice>
              <mc:Fallback>
                <p:oleObj name="公式" r:id="rId4" imgW="1841400" imgH="46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661025"/>
                        <a:ext cx="316706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Box 4"/>
          <p:cNvSpPr txBox="1">
            <a:spLocks noChangeArrowheads="1"/>
          </p:cNvSpPr>
          <p:nvPr/>
        </p:nvSpPr>
        <p:spPr bwMode="auto">
          <a:xfrm>
            <a:off x="6372225" y="5078413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00206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altLang="zh-CN" i="1" dirty="0" smtClean="0">
                <a:cs typeface="Arial" charset="0"/>
              </a:rPr>
              <a:t>m</a:t>
            </a:r>
            <a:r>
              <a:rPr lang="en-US" altLang="zh-CN" dirty="0" smtClean="0">
                <a:latin typeface="Arial" charset="0"/>
                <a:cs typeface="Arial" charset="0"/>
              </a:rPr>
              <a:t>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for (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&lt;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; ++</a:t>
            </a:r>
            <a:r>
              <a:rPr lang="en-US" altLang="zh-CN" sz="18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) {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</a:t>
            </a: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       Execution Body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		    // O( m );</a:t>
            </a:r>
            <a:endParaRPr lang="en-US" altLang="zh-CN" sz="1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urier New" pitchFamily="49" charset="0"/>
                <a:cs typeface="Arial" charset="0"/>
              </a:rPr>
              <a:t>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 inner loop is </a:t>
            </a:r>
            <a:r>
              <a:rPr lang="en-US" altLang="zh-CN" dirty="0" smtClean="0">
                <a:cs typeface="Arial" charset="0"/>
              </a:rPr>
              <a:t>O(</a:t>
            </a:r>
            <a:r>
              <a:rPr lang="en-US" altLang="zh-CN" i="1" dirty="0" smtClean="0">
                <a:cs typeface="Arial" charset="0"/>
              </a:rPr>
              <a:t>m</a:t>
            </a:r>
            <a:r>
              <a:rPr lang="en-US" altLang="zh-CN" dirty="0" smtClean="0">
                <a:cs typeface="Arial" charset="0"/>
              </a:rPr>
              <a:t>)</a:t>
            </a:r>
            <a:r>
              <a:rPr lang="en-US" altLang="zh-CN" dirty="0" smtClean="0">
                <a:latin typeface="Arial" charset="0"/>
                <a:cs typeface="Arial" charset="0"/>
              </a:rPr>
              <a:t> and thus the outer loop is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		 </a:t>
            </a:r>
            <a:r>
              <a:rPr lang="en-US" altLang="zh-CN" dirty="0" smtClean="0">
                <a:cs typeface="Arial" charset="0"/>
              </a:rPr>
              <a:t>O(</a:t>
            </a:r>
            <a:r>
              <a:rPr lang="en-US" altLang="zh-CN" i="1" dirty="0" err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i="1" dirty="0" err="1">
                <a:solidFill>
                  <a:schemeClr val="tx1"/>
                </a:solidFill>
                <a:cs typeface="Arial" charset="0"/>
              </a:rPr>
              <a:t>·</a:t>
            </a:r>
            <a:r>
              <a:rPr lang="en-US" altLang="zh-CN" i="1" dirty="0" err="1" smtClean="0">
                <a:cs typeface="Arial" charset="0"/>
              </a:rPr>
              <a:t>m</a:t>
            </a:r>
            <a:r>
              <a:rPr lang="en-US" altLang="zh-CN" dirty="0" smtClean="0">
                <a:cs typeface="Arial" charset="0"/>
              </a:rPr>
              <a:t>)</a:t>
            </a:r>
            <a:r>
              <a:rPr lang="en-US" altLang="zh-CN" dirty="0" smtClean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 dirty="0" smtClean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sz="3100" dirty="0">
                <a:solidFill>
                  <a:schemeClr val="tx1"/>
                </a:solidFill>
                <a:ea typeface="宋体" charset="-122"/>
              </a:rPr>
              <a:t>example, </a:t>
            </a:r>
            <a:r>
              <a:rPr lang="en-US" altLang="zh-CN" sz="3100" dirty="0" smtClean="0">
                <a:solidFill>
                  <a:schemeClr val="tx1"/>
                </a:solidFill>
                <a:ea typeface="宋体" charset="-122"/>
              </a:rPr>
              <a:t>we can check the required time to search for a certain value in a sorted, </a:t>
            </a:r>
            <a:r>
              <a:rPr lang="en-US" altLang="zh-CN" sz="31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100" dirty="0" smtClean="0">
                <a:solidFill>
                  <a:schemeClr val="tx1"/>
                </a:solidFill>
                <a:ea typeface="宋体" charset="-122"/>
              </a:rPr>
              <a:t>-element-array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 dirty="0" smtClean="0">
                <a:solidFill>
                  <a:schemeClr val="tx1"/>
                </a:solidFill>
                <a:ea typeface="宋体" charset="-122"/>
              </a:rPr>
              <a:t>We first apply the linear search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>
              <a:latin typeface="Courier New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int 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find_keyIndex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( int *array, int n, int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>
                <a:latin typeface="Consolas" pitchFamily="49" charset="0"/>
                <a:cs typeface="Arial" charset="0"/>
              </a:rPr>
              <a:t>		 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  int result = -1;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for ( 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= 1; 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&lt; n; ++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    if ( array[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] ==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        result = </a:t>
            </a:r>
            <a:r>
              <a:rPr lang="en-US" altLang="zh-CN" sz="2000" dirty="0" err="1" smtClean="0">
                <a:latin typeface="Consolas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>
                <a:latin typeface="Consolas" pitchFamily="49" charset="0"/>
                <a:cs typeface="Arial" charset="0"/>
              </a:rPr>
              <a:t>		            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break;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 smtClean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zh-CN" sz="2000" dirty="0">
                <a:latin typeface="Consolas" pitchFamily="49" charset="0"/>
                <a:cs typeface="Arial" charset="0"/>
              </a:rPr>
              <a:t>result </a:t>
            </a:r>
            <a:r>
              <a:rPr lang="en-US" altLang="zh-CN" sz="2000" dirty="0" smtClean="0">
                <a:latin typeface="Consolas" pitchFamily="49" charset="0"/>
                <a:cs typeface="Arial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000" dirty="0" smtClean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矩形 1"/>
          <p:cNvSpPr/>
          <p:nvPr/>
        </p:nvSpPr>
        <p:spPr>
          <a:xfrm>
            <a:off x="4427538" y="5754688"/>
            <a:ext cx="3744912" cy="7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comparison count for linear search would be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205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If the body does </a:t>
            </a:r>
            <a:r>
              <a:rPr lang="en-US" altLang="zh-CN" sz="28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depends on the variable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(in this example, 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Arial" charset="0"/>
                <a:cs typeface="Arial" charset="0"/>
              </a:rPr>
              <a:t>), then the run time of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20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20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        // code which is Theta(f(</a:t>
            </a:r>
            <a:r>
              <a:rPr lang="en-US" altLang="zh-CN" sz="2000" dirty="0" err="1" smtClean="0">
                <a:latin typeface="Courier New" pitchFamily="49" charset="0"/>
                <a:cs typeface="Arial" charset="0"/>
              </a:rPr>
              <a:t>i,n</a:t>
            </a:r>
            <a:r>
              <a:rPr lang="en-US" altLang="zh-CN" sz="2000" dirty="0" smtClean="0">
                <a:latin typeface="Courier New" pitchFamily="49" charset="0"/>
                <a:cs typeface="Arial" charset="0"/>
              </a:rPr>
              <a:t>))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Arial" charset="0"/>
              </a:rPr>
              <a:t>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is				; and if the body is</a:t>
            </a:r>
            <a:br>
              <a:rPr lang="en-US" altLang="zh-CN" sz="2800" dirty="0" smtClean="0">
                <a:latin typeface="Arial" charset="0"/>
                <a:cs typeface="Arial" charset="0"/>
              </a:rPr>
            </a:br>
            <a:r>
              <a:rPr lang="en-US" altLang="zh-CN" sz="2800" dirty="0" smtClean="0">
                <a:latin typeface="Arial" charset="0"/>
                <a:cs typeface="Arial" charset="0"/>
              </a:rPr>
              <a:t/>
            </a:r>
            <a:br>
              <a:rPr lang="en-US" altLang="zh-CN" sz="2800" dirty="0" smtClean="0">
                <a:latin typeface="Arial" charset="0"/>
                <a:cs typeface="Arial" charset="0"/>
              </a:rPr>
            </a:br>
            <a:r>
              <a:rPr lang="en-US" altLang="zh-CN" sz="2800" dirty="0" smtClean="0">
                <a:cs typeface="Arial" charset="0"/>
              </a:rPr>
              <a:t>O(f(</a:t>
            </a:r>
            <a:r>
              <a:rPr lang="en-US" altLang="zh-CN" sz="2800" i="1" dirty="0" err="1" smtClean="0">
                <a:cs typeface="Arial" charset="0"/>
              </a:rPr>
              <a:t>i</a:t>
            </a:r>
            <a:r>
              <a:rPr lang="en-US" altLang="zh-CN" sz="2800" dirty="0" smtClean="0">
                <a:cs typeface="Arial" charset="0"/>
              </a:rPr>
              <a:t>, 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then the  result is</a:t>
            </a:r>
          </a:p>
        </p:txBody>
      </p:sp>
      <p:graphicFrame>
        <p:nvGraphicFramePr>
          <p:cNvPr id="34874" name="Object 58"/>
          <p:cNvGraphicFramePr>
            <a:graphicFrameLocks noChangeAspect="1"/>
          </p:cNvGraphicFramePr>
          <p:nvPr/>
        </p:nvGraphicFramePr>
        <p:xfrm>
          <a:off x="5435600" y="5156200"/>
          <a:ext cx="3168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公式" r:id="rId4" imgW="1257120" imgH="457200" progId="Equation.3">
                  <p:embed/>
                </p:oleObj>
              </mc:Choice>
              <mc:Fallback>
                <p:oleObj name="公式" r:id="rId4" imgW="1257120" imgH="457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56200"/>
                        <a:ext cx="31686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5" name="Object 59"/>
          <p:cNvGraphicFramePr>
            <a:graphicFrameLocks noChangeAspect="1"/>
          </p:cNvGraphicFramePr>
          <p:nvPr/>
        </p:nvGraphicFramePr>
        <p:xfrm>
          <a:off x="1187450" y="4273550"/>
          <a:ext cx="30241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公式" r:id="rId6" imgW="1257120" imgH="457200" progId="Equation.3">
                  <p:embed/>
                </p:oleObj>
              </mc:Choice>
              <mc:Fallback>
                <p:oleObj name="公式" r:id="rId6" imgW="1257120" imgH="4572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73550"/>
                        <a:ext cx="3024188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8" name="TextBox 5"/>
          <p:cNvSpPr txBox="1">
            <a:spLocks noChangeArrowheads="1"/>
          </p:cNvSpPr>
          <p:nvPr/>
        </p:nvSpPr>
        <p:spPr bwMode="auto">
          <a:xfrm>
            <a:off x="857250" y="4926013"/>
            <a:ext cx="1714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有一次只判断不进入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For example,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for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    for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        sum +=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+ j;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The inner loop is </a:t>
            </a:r>
            <a:r>
              <a:rPr lang="en-US" altLang="zh-CN" sz="2800" dirty="0" smtClean="0">
                <a:cs typeface="Arial" charset="0"/>
              </a:rPr>
              <a:t>O(1 + </a:t>
            </a:r>
            <a:r>
              <a:rPr lang="en-US" altLang="zh-CN" sz="2800" i="1" dirty="0" err="1" smtClean="0">
                <a:cs typeface="Arial" charset="0"/>
              </a:rPr>
              <a:t>i</a:t>
            </a:r>
            <a:r>
              <a:rPr lang="en-US" altLang="zh-CN" sz="2800" dirty="0" smtClean="0">
                <a:cs typeface="Arial" charset="0"/>
              </a:rPr>
              <a:t>(1 + 1) ) = </a:t>
            </a:r>
            <a:r>
              <a:rPr lang="en-US" altLang="zh-CN" sz="28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i="1" dirty="0" err="1" smtClean="0">
                <a:cs typeface="Arial" charset="0"/>
              </a:rPr>
              <a:t>i</a:t>
            </a:r>
            <a:r>
              <a:rPr lang="en-US" altLang="zh-CN" sz="2800" dirty="0" smtClean="0">
                <a:cs typeface="Arial" charset="0"/>
              </a:rPr>
              <a:t>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hence </a:t>
            </a:r>
            <a:br>
              <a:rPr lang="en-US" altLang="zh-CN" sz="2800" dirty="0" smtClean="0">
                <a:latin typeface="Arial" charset="0"/>
                <a:cs typeface="Arial" charset="0"/>
              </a:rPr>
            </a:br>
            <a:r>
              <a:rPr lang="en-US" altLang="zh-CN" sz="2800" dirty="0" smtClean="0">
                <a:latin typeface="Arial" charset="0"/>
                <a:cs typeface="Arial" charset="0"/>
              </a:rPr>
              <a:t/>
            </a:r>
            <a:br>
              <a:rPr lang="en-US" altLang="zh-CN" sz="2800" dirty="0" smtClean="0">
                <a:latin typeface="Arial" charset="0"/>
                <a:cs typeface="Arial" charset="0"/>
              </a:rPr>
            </a:br>
            <a:r>
              <a:rPr lang="en-US" altLang="zh-CN" sz="2800" dirty="0" smtClean="0">
                <a:latin typeface="Arial" charset="0"/>
                <a:cs typeface="Arial" charset="0"/>
              </a:rPr>
              <a:t>the outer is</a:t>
            </a:r>
            <a:endParaRPr lang="en-US" altLang="zh-CN" sz="2800" dirty="0" smtClean="0">
              <a:cs typeface="Arial" charset="0"/>
            </a:endParaRPr>
          </a:p>
        </p:txBody>
      </p:sp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2916238" y="4581525"/>
          <a:ext cx="4586287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4" imgW="2057400" imgH="914400" progId="Equation.3">
                  <p:embed/>
                </p:oleObj>
              </mc:Choice>
              <mc:Fallback>
                <p:oleObj name="公式" r:id="rId4" imgW="2057400" imgH="914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4586287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As another example: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altLang="zh-CN" sz="3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400" dirty="0" smtClean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From inside to out: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	</a:t>
            </a:r>
            <a:r>
              <a:rPr lang="en-US" altLang="zh-CN" sz="29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900" dirty="0" smtClean="0">
                <a:cs typeface="Arial" charset="0"/>
              </a:rPr>
              <a:t>(1)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Arial" charset="0"/>
                <a:cs typeface="Arial" charset="0"/>
              </a:rPr>
              <a:t>		</a:t>
            </a:r>
            <a:r>
              <a:rPr lang="en-US" altLang="zh-CN" sz="2900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zh-CN" sz="2900" dirty="0" smtClean="0">
                <a:cs typeface="Arial" charset="0"/>
              </a:rPr>
              <a:t>(</a:t>
            </a:r>
            <a:r>
              <a:rPr lang="en-US" altLang="zh-CN" sz="2900" i="1" dirty="0" smtClean="0">
                <a:cs typeface="Arial" charset="0"/>
              </a:rPr>
              <a:t>j</a:t>
            </a:r>
            <a:r>
              <a:rPr lang="en-US" altLang="zh-CN" sz="2900" dirty="0" smtClean="0">
                <a:cs typeface="Arial" charset="0"/>
              </a:rPr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2900" dirty="0" smtClean="0">
                <a:latin typeface="Symbol" pitchFamily="18" charset="2"/>
                <a:cs typeface="Arial" charset="0"/>
              </a:rPr>
              <a:t>		Q</a:t>
            </a:r>
            <a:r>
              <a:rPr lang="en-US" altLang="zh-CN" sz="2900" dirty="0" smtClean="0">
                <a:cs typeface="Arial" charset="0"/>
              </a:rPr>
              <a:t>(</a:t>
            </a:r>
            <a:r>
              <a:rPr lang="en-US" altLang="zh-CN" sz="2900" i="1" dirty="0" smtClean="0">
                <a:cs typeface="Arial" charset="0"/>
              </a:rPr>
              <a:t>i</a:t>
            </a:r>
            <a:r>
              <a:rPr lang="en-US" altLang="zh-CN" sz="2900" baseline="30000" dirty="0" smtClean="0">
                <a:cs typeface="Arial" charset="0"/>
              </a:rPr>
              <a:t>2</a:t>
            </a:r>
            <a:r>
              <a:rPr lang="en-US" altLang="zh-CN" sz="2900" dirty="0" smtClean="0">
                <a:cs typeface="Arial" charset="0"/>
              </a:rPr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 smtClean="0">
                <a:latin typeface="Symbol" pitchFamily="18" charset="2"/>
                <a:cs typeface="Arial" charset="0"/>
              </a:rPr>
              <a:t>		Q</a:t>
            </a:r>
            <a:r>
              <a:rPr lang="en-US" altLang="zh-CN" sz="2900" dirty="0" smtClean="0">
                <a:cs typeface="Arial" charset="0"/>
              </a:rPr>
              <a:t>(</a:t>
            </a:r>
            <a:r>
              <a:rPr lang="en-US" altLang="zh-CN" sz="2900" i="1" dirty="0" smtClean="0">
                <a:cs typeface="Arial" charset="0"/>
              </a:rPr>
              <a:t>n</a:t>
            </a:r>
            <a:r>
              <a:rPr lang="en-US" altLang="zh-CN" sz="2900" baseline="30000" dirty="0" smtClean="0">
                <a:cs typeface="Arial" charset="0"/>
              </a:rPr>
              <a:t>3</a:t>
            </a:r>
            <a:r>
              <a:rPr lang="en-US" altLang="zh-CN" sz="2900" dirty="0" smtClean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switch(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altLang="zh-CN" sz="2800" dirty="0" smtClean="0">
                <a:cs typeface="Arial" charset="0"/>
              </a:rPr>
              <a:t>O(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time where </a:t>
            </a:r>
            <a:r>
              <a:rPr lang="en-US" altLang="zh-CN" sz="2800" i="1" dirty="0" smtClean="0">
                <a:cs typeface="Arial" charset="0"/>
              </a:rPr>
              <a:t>n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Then why not use: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 smtClean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if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== 1 )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== 2 )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== 3 )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altLang="zh-CN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== 4 )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== 5 )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integers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characters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9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endParaRPr lang="en-US" altLang="zh-CN" sz="19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9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zh-CN" sz="1900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For example, assume: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 smtClean="0">
                <a:latin typeface="Arial" charset="0"/>
                <a:cs typeface="Arial" charset="0"/>
              </a:rPr>
              <a:t>	</a:t>
            </a:r>
            <a:r>
              <a:rPr lang="en-US" altLang="zh-CN" sz="2800" dirty="0" smtClean="0">
                <a:latin typeface="Arial" charset="0"/>
                <a:cs typeface="Arial" charset="0"/>
              </a:rPr>
              <a:t>Suppose we run one block of code followed by another block of code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Such code is said to be run </a:t>
            </a:r>
            <a:r>
              <a:rPr lang="en-US" altLang="zh-CN" sz="2800" i="1" dirty="0" smtClean="0">
                <a:latin typeface="Arial" charset="0"/>
                <a:cs typeface="Arial" charset="0"/>
              </a:rPr>
              <a:t>serially</a:t>
            </a: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If the first block of code is </a:t>
            </a:r>
            <a:r>
              <a:rPr lang="en-US" altLang="zh-CN" sz="2800" dirty="0" smtClean="0">
                <a:cs typeface="Arial" charset="0"/>
              </a:rPr>
              <a:t>O(f(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 and the second is </a:t>
            </a:r>
            <a:r>
              <a:rPr lang="en-US" altLang="zh-CN" sz="2800" dirty="0" smtClean="0">
                <a:cs typeface="Arial" charset="0"/>
              </a:rPr>
              <a:t>O(g(</a:t>
            </a:r>
            <a:r>
              <a:rPr lang="en-US" altLang="zh-CN" sz="2800" i="1" dirty="0" smtClean="0">
                <a:cs typeface="Arial" charset="0"/>
              </a:rPr>
              <a:t>n</a:t>
            </a:r>
            <a:r>
              <a:rPr lang="en-US" altLang="zh-CN" sz="2800" dirty="0" smtClean="0">
                <a:cs typeface="Arial" charset="0"/>
              </a:rPr>
              <a:t>))</a:t>
            </a:r>
            <a:r>
              <a:rPr lang="en-US" altLang="zh-CN" sz="2800" dirty="0" smtClean="0">
                <a:latin typeface="Arial" charset="0"/>
                <a:cs typeface="Arial" charset="0"/>
              </a:rPr>
              <a:t>, then the run time of both two blocks is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			</a:t>
            </a:r>
            <a:r>
              <a:rPr lang="en-US" altLang="zh-CN" dirty="0" smtClean="0">
                <a:latin typeface="Arial" charset="0"/>
                <a:cs typeface="Arial" charset="0"/>
              </a:rPr>
              <a:t>	</a:t>
            </a:r>
            <a:r>
              <a:rPr lang="en-US" altLang="zh-CN" dirty="0" smtClean="0">
                <a:cs typeface="Arial" charset="0"/>
              </a:rPr>
              <a:t>O( f(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+ g(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cs typeface="Arial" charset="0"/>
              </a:rPr>
              <a:t>) 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which usually (for algorithms not including function calls) simplifies to one or the other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Consider the following two problems: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search through a random list of size 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latin typeface="Arial" charset="0"/>
                <a:cs typeface="Arial" charset="0"/>
              </a:rPr>
              <a:t> to find the maximum entry, and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search through a random list of size </a:t>
            </a:r>
            <a:r>
              <a:rPr lang="en-US" altLang="zh-CN" i="1" dirty="0" smtClean="0">
                <a:cs typeface="Arial" charset="0"/>
              </a:rPr>
              <a:t>n</a:t>
            </a:r>
            <a:r>
              <a:rPr lang="en-US" altLang="zh-CN" dirty="0" smtClean="0">
                <a:latin typeface="Arial" charset="0"/>
                <a:cs typeface="Arial" charset="0"/>
              </a:rPr>
              <a:t> to find if it contains a particular entry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	What is the proper means of describing the run time of these two algorithms?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Searching for the maximum entry requires that </a:t>
            </a:r>
            <a:r>
              <a:rPr lang="en-US" altLang="zh-CN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each element </a:t>
            </a:r>
            <a:r>
              <a:rPr lang="en-US" altLang="zh-CN" sz="2800" dirty="0" smtClean="0">
                <a:latin typeface="Arial" charset="0"/>
                <a:cs typeface="Arial" charset="0"/>
              </a:rPr>
              <a:t>in the array be examined</a:t>
            </a:r>
            <a:endParaRPr lang="en-US" altLang="zh-CN" sz="2400" dirty="0" smtClean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thus, it must run in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 </a:t>
            </a:r>
            <a:r>
              <a:rPr lang="en-US" altLang="zh-CN" sz="2400" dirty="0" smtClean="0">
                <a:latin typeface="Arial" charset="0"/>
                <a:cs typeface="Arial" charset="0"/>
              </a:rPr>
              <a:t>time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 smtClean="0">
                <a:latin typeface="Arial" charset="0"/>
                <a:cs typeface="Arial" charset="0"/>
              </a:rPr>
              <a:t>	Searching for a particular entry </a:t>
            </a:r>
            <a:r>
              <a:rPr lang="en-US" altLang="zh-CN" sz="28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may end earlier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 smtClean="0">
                <a:latin typeface="Arial" charset="0"/>
                <a:cs typeface="Arial" charset="0"/>
              </a:rPr>
              <a:t>for </a:t>
            </a:r>
            <a:r>
              <a:rPr lang="en-US" altLang="zh-CN" sz="2400" dirty="0">
                <a:latin typeface="Arial" charset="0"/>
                <a:cs typeface="Arial" charset="0"/>
              </a:rPr>
              <a:t>example, the first entry we are searching for may be the one we are looking for, thus, it runs in </a:t>
            </a:r>
            <a:r>
              <a:rPr lang="en-US" altLang="zh-CN" sz="2400" dirty="0">
                <a:solidFill>
                  <a:srgbClr val="00B0F0"/>
                </a:solidFill>
                <a:cs typeface="Times New Roman" pitchFamily="18" charset="0"/>
              </a:rPr>
              <a:t>O(</a:t>
            </a:r>
            <a:r>
              <a:rPr lang="en-US" altLang="zh-CN" sz="2400" i="1" dirty="0">
                <a:solidFill>
                  <a:srgbClr val="00B0F0"/>
                </a:solidFill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B0F0"/>
                </a:solidFill>
                <a:cs typeface="Times New Roman" pitchFamily="18" charset="0"/>
              </a:rPr>
              <a:t>)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Arial" charset="0"/>
                <a:cs typeface="Arial" charset="0"/>
              </a:rPr>
              <a:t>time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2424</Words>
  <Application>Microsoft Office PowerPoint</Application>
  <PresentationFormat>全屏显示(4:3)</PresentationFormat>
  <Paragraphs>1130</Paragraphs>
  <Slides>134</Slides>
  <Notes>107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134</vt:i4>
      </vt:variant>
    </vt:vector>
  </HeadingPairs>
  <TitlesOfParts>
    <vt:vector size="139" baseType="lpstr">
      <vt:lpstr>PowerPoint 2010 简介</vt:lpstr>
      <vt:lpstr>公式</vt:lpstr>
      <vt:lpstr>Microsoft 公式 3.0</vt:lpstr>
      <vt:lpstr>Chart</vt:lpstr>
      <vt:lpstr>Equation</vt:lpstr>
      <vt:lpstr>Algorithm Analysis &amp; Design  Introduction to Algorithm</vt:lpstr>
      <vt:lpstr>Chapter 3: Asymptotic Analysis for Algorithms</vt:lpstr>
      <vt:lpstr>Outline</vt:lpstr>
      <vt:lpstr>3.1 ASYMPTOTIC ANALYSIS &amp; LANDAU SYMBOLS</vt:lpstr>
      <vt:lpstr>Background</vt:lpstr>
      <vt:lpstr>Background</vt:lpstr>
      <vt:lpstr>Background</vt:lpstr>
      <vt:lpstr>Asymptotic Analysis</vt:lpstr>
      <vt:lpstr>Find the Key Index</vt:lpstr>
      <vt:lpstr>Find the Key Index</vt:lpstr>
      <vt:lpstr>PowerPoint 演示文稿</vt:lpstr>
      <vt:lpstr>PowerPoint 演示文稿</vt:lpstr>
      <vt:lpstr>PowerPoint 演示文稿</vt:lpstr>
      <vt:lpstr>Linear and Binary Search</vt:lpstr>
      <vt:lpstr>Quadratic Growth</vt:lpstr>
      <vt:lpstr>Quadratic Growth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Polynomial Growth</vt:lpstr>
      <vt:lpstr>Polynomial Growth</vt:lpstr>
      <vt:lpstr>Polynomial Growth</vt:lpstr>
      <vt:lpstr>Counting Instructions</vt:lpstr>
      <vt:lpstr>Counting Instructions</vt:lpstr>
      <vt:lpstr>Counting Instructions</vt:lpstr>
      <vt:lpstr>Counting Instructions</vt:lpstr>
      <vt:lpstr>Asymptotic Analysis</vt:lpstr>
      <vt:lpstr>Asymptotic Analysis</vt:lpstr>
      <vt:lpstr>Landau Symbols</vt:lpstr>
      <vt:lpstr>Landau Symbols - Big Q</vt:lpstr>
      <vt:lpstr>Landau Symbols - Big Q</vt:lpstr>
      <vt:lpstr>Landau Symbols - Big Q</vt:lpstr>
      <vt:lpstr>Landau Symbols - Big Q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Landau Symbols - Big O</vt:lpstr>
      <vt:lpstr>Landau Symbols - Big O</vt:lpstr>
      <vt:lpstr>Landau Symbols - Big O</vt:lpstr>
      <vt:lpstr>Landau Symbols - Big O</vt:lpstr>
      <vt:lpstr>General Rules for calculating Big O</vt:lpstr>
      <vt:lpstr>General Rules for calculating Big O</vt:lpstr>
      <vt:lpstr>Tightness of Big O</vt:lpstr>
      <vt:lpstr>Big-Oh Operations</vt:lpstr>
      <vt:lpstr>Important Functions</vt:lpstr>
      <vt:lpstr>O(n)</vt:lpstr>
      <vt:lpstr>O(n2)</vt:lpstr>
      <vt:lpstr>O(n2)</vt:lpstr>
      <vt:lpstr>O(log n)</vt:lpstr>
      <vt:lpstr>Landau Symbols - Big O</vt:lpstr>
      <vt:lpstr>Landau Symbols - Big Ω</vt:lpstr>
      <vt:lpstr>The Relationship between Θ, O and Ω</vt:lpstr>
      <vt:lpstr>Intuition for Θ, O and Ω</vt:lpstr>
      <vt:lpstr>Another Intuition for Θ, O and Ω</vt:lpstr>
      <vt:lpstr>Example for Θ, O and Ω</vt:lpstr>
      <vt:lpstr>Five Landau Symbols </vt:lpstr>
      <vt:lpstr>Five Landau Symbols </vt:lpstr>
      <vt:lpstr>Outline</vt:lpstr>
      <vt:lpstr>3.2 ANALYSIS of OPERATIONS </vt:lpstr>
      <vt:lpstr>Motivation</vt:lpstr>
      <vt:lpstr>Motivation</vt:lpstr>
      <vt:lpstr>Motivation</vt:lpstr>
      <vt:lpstr>Motivation</vt:lpstr>
      <vt:lpstr>Operators</vt:lpstr>
      <vt:lpstr>Operators</vt:lpstr>
      <vt:lpstr>Blocks of Operations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Analysis of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Conditional Statements</vt:lpstr>
      <vt:lpstr>Analysis of Repetition Statements</vt:lpstr>
      <vt:lpstr>Analysis of Repetition Statements</vt:lpstr>
      <vt:lpstr>Analysis of Repetition Statements</vt:lpstr>
      <vt:lpstr>Analysis of Repetition Statements</vt:lpstr>
      <vt:lpstr>Control Statements</vt:lpstr>
      <vt:lpstr>Control Statements</vt:lpstr>
      <vt:lpstr>Control Statements</vt:lpstr>
      <vt:lpstr>Control Statements</vt:lpstr>
      <vt:lpstr>Serial Statements</vt:lpstr>
      <vt:lpstr>Serial Statements</vt:lpstr>
      <vt:lpstr>Serial Statements</vt:lpstr>
      <vt:lpstr>Serial Statements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Exercises</vt:lpstr>
      <vt:lpstr>Exercises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/>
  <cp:revision>10</cp:revision>
  <dcterms:created xsi:type="dcterms:W3CDTF">2010-11-18T06:31:59Z</dcterms:created>
  <dcterms:modified xsi:type="dcterms:W3CDTF">2015-09-10T07:43:59Z</dcterms:modified>
</cp:coreProperties>
</file>