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02"/>
  </p:handoutMasterIdLst>
  <p:sldIdLst>
    <p:sldId id="480" r:id="rId3"/>
    <p:sldId id="481" r:id="rId5"/>
    <p:sldId id="483" r:id="rId6"/>
    <p:sldId id="484" r:id="rId7"/>
    <p:sldId id="461" r:id="rId8"/>
    <p:sldId id="462" r:id="rId9"/>
    <p:sldId id="463" r:id="rId10"/>
    <p:sldId id="464" r:id="rId11"/>
    <p:sldId id="46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34" r:id="rId21"/>
    <p:sldId id="435" r:id="rId22"/>
    <p:sldId id="436" r:id="rId23"/>
    <p:sldId id="466" r:id="rId24"/>
    <p:sldId id="467" r:id="rId25"/>
    <p:sldId id="468" r:id="rId26"/>
    <p:sldId id="469" r:id="rId27"/>
    <p:sldId id="470" r:id="rId28"/>
    <p:sldId id="471" r:id="rId29"/>
    <p:sldId id="472" r:id="rId30"/>
    <p:sldId id="473" r:id="rId31"/>
    <p:sldId id="474" r:id="rId32"/>
    <p:sldId id="475" r:id="rId33"/>
    <p:sldId id="476" r:id="rId34"/>
    <p:sldId id="482" r:id="rId35"/>
    <p:sldId id="485" r:id="rId36"/>
    <p:sldId id="488" r:id="rId37"/>
    <p:sldId id="489" r:id="rId38"/>
    <p:sldId id="487" r:id="rId39"/>
    <p:sldId id="502" r:id="rId40"/>
    <p:sldId id="503" r:id="rId41"/>
    <p:sldId id="504" r:id="rId42"/>
    <p:sldId id="505" r:id="rId43"/>
    <p:sldId id="506" r:id="rId44"/>
    <p:sldId id="507" r:id="rId45"/>
    <p:sldId id="508" r:id="rId46"/>
    <p:sldId id="490" r:id="rId47"/>
    <p:sldId id="440" r:id="rId48"/>
    <p:sldId id="441" r:id="rId49"/>
    <p:sldId id="442" r:id="rId50"/>
    <p:sldId id="509" r:id="rId51"/>
    <p:sldId id="510" r:id="rId52"/>
    <p:sldId id="511" r:id="rId53"/>
    <p:sldId id="443" r:id="rId54"/>
    <p:sldId id="445" r:id="rId55"/>
    <p:sldId id="513" r:id="rId56"/>
    <p:sldId id="514" r:id="rId57"/>
    <p:sldId id="446" r:id="rId58"/>
    <p:sldId id="447" r:id="rId59"/>
    <p:sldId id="515" r:id="rId60"/>
    <p:sldId id="516" r:id="rId61"/>
    <p:sldId id="492" r:id="rId62"/>
    <p:sldId id="499" r:id="rId63"/>
    <p:sldId id="451" r:id="rId64"/>
    <p:sldId id="450" r:id="rId65"/>
    <p:sldId id="452" r:id="rId66"/>
    <p:sldId id="453" r:id="rId67"/>
    <p:sldId id="454" r:id="rId68"/>
    <p:sldId id="455" r:id="rId69"/>
    <p:sldId id="517" r:id="rId70"/>
    <p:sldId id="457" r:id="rId71"/>
    <p:sldId id="477" r:id="rId72"/>
    <p:sldId id="478" r:id="rId73"/>
    <p:sldId id="527" r:id="rId74"/>
    <p:sldId id="518" r:id="rId75"/>
    <p:sldId id="519" r:id="rId76"/>
    <p:sldId id="520" r:id="rId77"/>
    <p:sldId id="521" r:id="rId78"/>
    <p:sldId id="522" r:id="rId79"/>
    <p:sldId id="523" r:id="rId80"/>
    <p:sldId id="524" r:id="rId81"/>
    <p:sldId id="525" r:id="rId82"/>
    <p:sldId id="526" r:id="rId83"/>
    <p:sldId id="563" r:id="rId84"/>
    <p:sldId id="564" r:id="rId85"/>
    <p:sldId id="565" r:id="rId86"/>
    <p:sldId id="566" r:id="rId87"/>
    <p:sldId id="584" r:id="rId88"/>
    <p:sldId id="571" r:id="rId89"/>
    <p:sldId id="567" r:id="rId90"/>
    <p:sldId id="568" r:id="rId91"/>
    <p:sldId id="572" r:id="rId92"/>
    <p:sldId id="569" r:id="rId93"/>
    <p:sldId id="573" r:id="rId94"/>
    <p:sldId id="570" r:id="rId95"/>
    <p:sldId id="574" r:id="rId96"/>
    <p:sldId id="575" r:id="rId97"/>
    <p:sldId id="576" r:id="rId98"/>
    <p:sldId id="577" r:id="rId99"/>
    <p:sldId id="479" r:id="rId100"/>
    <p:sldId id="425" r:id="rId10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0303BD"/>
    <a:srgbClr val="009999"/>
    <a:srgbClr val="00698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7" autoAdjust="0"/>
    <p:restoredTop sz="96266" autoAdjust="0"/>
  </p:normalViewPr>
  <p:slideViewPr>
    <p:cSldViewPr>
      <p:cViewPr varScale="1">
        <p:scale>
          <a:sx n="65" d="100"/>
          <a:sy n="65" d="100"/>
        </p:scale>
        <p:origin x="-1397" y="-67"/>
      </p:cViewPr>
      <p:guideLst>
        <p:guide orient="horz" pos="2160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06" y="-90"/>
      </p:cViewPr>
      <p:guideLst>
        <p:guide orient="horz" pos="2880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5" Type="http://schemas.openxmlformats.org/officeDocument/2006/relationships/tableStyles" Target="tableStyles.xml"/><Relationship Id="rId104" Type="http://schemas.openxmlformats.org/officeDocument/2006/relationships/viewProps" Target="viewProps.xml"/><Relationship Id="rId103" Type="http://schemas.openxmlformats.org/officeDocument/2006/relationships/presProps" Target="presProps.xml"/><Relationship Id="rId102" Type="http://schemas.openxmlformats.org/officeDocument/2006/relationships/handoutMaster" Target="handoutMasters/handoutMaster1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D7FEAF4-EBB3-41C9-AD2E-605F30D7741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E046061-0B3B-4DFC-B7E1-430BB392322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31F1AA5-4C48-48D7-9213-FE25AC158357}" type="datetimeFigureOut">
              <a:rPr lang="zh-CN" altLang="en-US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noProof="0"/>
              <a:t>单击此处编辑母版文本样式</a:t>
            </a:r>
            <a:endParaRPr lang="zh-CN" noProof="0"/>
          </a:p>
          <a:p>
            <a:pPr lvl="1"/>
            <a:r>
              <a:rPr lang="zh-CN" noProof="0"/>
              <a:t>第二级</a:t>
            </a:r>
            <a:endParaRPr lang="zh-CN" noProof="0"/>
          </a:p>
          <a:p>
            <a:pPr lvl="2"/>
            <a:r>
              <a:rPr lang="zh-CN" noProof="0"/>
              <a:t>第三级</a:t>
            </a:r>
            <a:endParaRPr lang="zh-CN" noProof="0"/>
          </a:p>
          <a:p>
            <a:pPr lvl="3"/>
            <a:r>
              <a:rPr lang="zh-CN" noProof="0"/>
              <a:t>第四级</a:t>
            </a:r>
            <a:endParaRPr lang="zh-CN" noProof="0"/>
          </a:p>
          <a:p>
            <a:pPr lvl="4"/>
            <a:r>
              <a:rPr lang="zh-CN" noProof="0"/>
              <a:t>第五级</a:t>
            </a:r>
            <a:endParaRPr lang="zh-C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35643A0-0A20-45EC-B76A-63B6843CE4D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altLang="en-US" smtClean="0">
                <a:ea typeface="宋体" panose="02010600030101010101" pitchFamily="2" charset="-122"/>
              </a:rPr>
              <a:t>本人是国际视觉电生理学会</a:t>
            </a:r>
            <a:r>
              <a:rPr lang="en-US" altLang="zh-CN" smtClean="0"/>
              <a:t>(ISCEV)</a:t>
            </a:r>
            <a:r>
              <a:rPr altLang="en-US" smtClean="0">
                <a:ea typeface="宋体" panose="02010600030101010101" pitchFamily="2" charset="-122"/>
              </a:rPr>
              <a:t>的会员。</a:t>
            </a:r>
            <a:endParaRPr altLang="en-US" smtClean="0">
              <a:ea typeface="宋体" panose="02010600030101010101" pitchFamily="2" charset="-122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C7C320-918F-4EC6-89D9-E33F1EEB33D1}" type="slidenum">
              <a:rPr lang="en-US" altLang="zh-CN" smtClean="0"/>
            </a:fld>
            <a:endParaRPr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2741AD-578A-4D80-ADA7-4F3DC81511DE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300D05-96E2-433B-8CCA-6582ADB2A09E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89EB87-6713-44D3-8FE2-37B168AD6AE5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73643B-A072-4AAB-A0B6-3702FF9341AF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814D0A-2FF6-4E0A-8159-C1037E5A839C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24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6246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D4B801FB-0756-4CB4-83D7-54336F07932F}" type="slidenum">
              <a:rPr lang="en-US" altLang="zh-CN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75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6758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AC582CE1-4B3E-4371-8658-704DFB6C2E12}" type="slidenum">
              <a:rPr lang="en-US" altLang="zh-CN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98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79875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C172F45E-0A4D-45F4-989C-7A1846AB680B}" type="slidenum">
              <a:rPr lang="en-US" altLang="zh-CN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13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101379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D98BA457-3F65-4F55-941F-31616A05810A}" type="slidenum">
              <a:rPr lang="en-US" altLang="zh-CN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5393BB-0142-48B4-ABD1-5BF8A311DB9B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19459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AFB408C6-E614-4BAB-AB0E-93687867D2C1}" type="slidenum">
              <a:rPr lang="en-US" altLang="zh-CN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0D5EF6-B36A-4005-ADFF-0CC44403562B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altLang="en-US" smtClean="0">
              <a:ea typeface="宋体" panose="02010600030101010101" pitchFamily="2" charset="-122"/>
            </a:endParaRPr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AEDE3D-0702-4340-A1C9-9A2216076275}" type="slidenum">
              <a:rPr lang="en-US" altLang="zh-CN" smtClean="0"/>
            </a:fld>
            <a:endParaRPr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altLang="en-US" smtClean="0">
                <a:ea typeface="宋体" panose="02010600030101010101" pitchFamily="2" charset="-122"/>
              </a:rPr>
              <a:t>本人是国际视觉电生理学会</a:t>
            </a:r>
            <a:r>
              <a:rPr lang="en-US" altLang="zh-CN" smtClean="0"/>
              <a:t>(ISCEV)</a:t>
            </a:r>
            <a:r>
              <a:rPr altLang="en-US" smtClean="0">
                <a:ea typeface="宋体" panose="02010600030101010101" pitchFamily="2" charset="-122"/>
              </a:rPr>
              <a:t>的会员。</a:t>
            </a:r>
            <a:endParaRPr altLang="en-US" smtClean="0">
              <a:ea typeface="宋体" panose="02010600030101010101" pitchFamily="2" charset="-122"/>
            </a:endParaRP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33850B-73A5-4114-8957-CB0CED3FC8B6}" type="slidenum">
              <a:rPr lang="en-US" altLang="zh-CN" smtClean="0"/>
            </a:fld>
            <a:endParaRPr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40A9B7-F822-47FB-99FA-E769296F0372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2D9BBA-AA80-48BF-88DB-38F77E66DC60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63B217-B389-4CF4-8CC6-4AEBF997837E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458D11-BB8E-4B05-AD18-584FE0022035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0CFD12-0AA0-4FE1-BAAD-B5E001B7BD6B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3BE601-1841-4697-A5A5-4FBEB892C1E2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638" y="20638"/>
            <a:ext cx="3498850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503613" y="20638"/>
            <a:ext cx="5624512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0638" y="2817813"/>
            <a:ext cx="7669212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662863" y="2819400"/>
            <a:ext cx="1460500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/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20638" y="5089525"/>
            <a:ext cx="9097962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3"/>
          <p:cNvSpPr/>
          <p:nvPr userDrawn="1"/>
        </p:nvSpPr>
        <p:spPr>
          <a:xfrm>
            <a:off x="8755063" y="2470150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>
              <a:solidFill>
                <a:srgbClr val="F47F28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7BBE25E-7667-47EE-A189-F24B1E862D4A}" type="datetimeFigureOut">
              <a:rPr lang="zh-CN" altLang="en-US"/>
            </a:fld>
            <a:endParaRPr lang="zh-CN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6D89F7-7C0D-42E2-86BC-18E82D18F63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1792288" y="4800600"/>
            <a:ext cx="5500687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b="1">
              <a:latin typeface="Georgia" panose="020405020504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7B5E8F5-DB49-49DC-97B7-4673A6F3F78B}" type="datetimeFigureOut">
              <a:rPr lang="zh-CN" altLang="en-US"/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80F94F1-8663-4606-8D46-74C857710A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3EEC4-507C-4998-84A9-0429304FC4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2B203-7CF3-4B1E-B7AB-836F8FF7F8A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/>
              <a:t>             </a:t>
            </a:r>
            <a:endParaRPr lang="zh-CN"/>
          </a:p>
        </p:txBody>
      </p:sp>
      <p:sp>
        <p:nvSpPr>
          <p:cNvPr id="5" name="Rectangle 7"/>
          <p:cNvSpPr/>
          <p:nvPr userDrawn="1"/>
        </p:nvSpPr>
        <p:spPr>
          <a:xfrm>
            <a:off x="8686800" y="5265738"/>
            <a:ext cx="4572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>
                <a:solidFill>
                  <a:srgbClr val="FF6600"/>
                </a:solidFill>
              </a:rPr>
              <a:t>           </a:t>
            </a:r>
            <a:endParaRPr lang="zh-CN">
              <a:solidFill>
                <a:srgbClr val="FF6600"/>
              </a:solidFill>
            </a:endParaRPr>
          </a:p>
        </p:txBody>
      </p:sp>
      <p:sp>
        <p:nvSpPr>
          <p:cNvPr id="6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/>
              <a:t>       </a:t>
            </a:r>
            <a:endParaRPr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36B2EACF-5438-4891-83C1-1D1C1E444E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>
            <a:noAutofit/>
          </a:bodyPr>
          <a:lstStyle>
            <a:lvl1pPr algn="l" eaLnBrk="1" latinLnBrk="0" hangingPunct="1">
              <a:defRPr kumimoji="0" lang="zh-CN" sz="4400" b="1" i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00" y="1440000"/>
            <a:ext cx="8280000" cy="4680000"/>
          </a:xfrm>
        </p:spPr>
        <p:txBody>
          <a:bodyPr/>
          <a:lstStyle>
            <a:lvl1pPr eaLnBrk="1" latinLnBrk="0" hangingPunct="1"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dirty="0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2324DA42-2333-4EA8-8FA2-B86BDEF3D5AC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23C1A9D4-1D16-4FD7-8F02-363E5AB0C3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6F673-440B-409B-AD74-346064240DED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7FAEA-AAC5-40DE-A8BC-BD6361F056C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762000"/>
            <a:ext cx="24447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C5F2745-60BF-44F1-B0FC-6894B89CA63F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D27D98-F7C0-4886-ABE5-DF545041298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: 强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C9D84-E3E9-4902-8649-1D481141E8AE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F50AA-B71C-4009-921F-AE579245B6A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AD9D5B6-D0AE-4FA7-8BC9-90D95800437B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8480DA-C762-4D27-8F42-2075470FAD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媒体(带标题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 userDrawn="1"/>
        </p:nvSpPr>
        <p:spPr>
          <a:xfrm>
            <a:off x="595313" y="4800600"/>
            <a:ext cx="4873625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b="1">
              <a:latin typeface="Georgia" panose="020405020504050203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 hasCustomPrompt="1"/>
          </p:nvPr>
        </p:nvSpPr>
        <p:spPr>
          <a:xfrm>
            <a:off x="587022" y="838200"/>
            <a:ext cx="4873752" cy="3812822"/>
          </a:xfrm>
        </p:spPr>
        <p:txBody>
          <a:bodyPr rtlCol="0">
            <a:normAutofit/>
          </a:bodyPr>
          <a:lstStyle>
            <a:lvl1pPr eaLnBrk="1" latinLnBrk="0" hangingPunct="1">
              <a:buNone/>
              <a:defRPr kumimoji="0" lang="zh-CN"/>
            </a:lvl1pPr>
          </a:lstStyle>
          <a:p>
            <a:pPr lvl="0"/>
            <a:r>
              <a:rPr lang="zh-CN" altLang="en-US" noProof="0" smtClean="0"/>
              <a:t>单击图标添加媒体</a:t>
            </a:r>
            <a:endParaRPr lang="zh-CN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CN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C736501-564D-421B-8278-B50B1E20D3B3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499FAF3-BC37-44B2-803C-89CD3C53406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CCC3DD-77D4-4D43-899B-B52BF3047818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7E38056-77FA-4A3B-9D98-06B7396B3CC1}" type="slidenum">
              <a:rPr lang="en-US" altLang="zh-CN"/>
            </a:fld>
            <a:endParaRPr lang="en-US" altLang="zh-CN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0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3.bin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3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5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6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9.bin"/><Relationship Id="rId3" Type="http://schemas.openxmlformats.org/officeDocument/2006/relationships/image" Target="../media/image27.wmf"/><Relationship Id="rId2" Type="http://schemas.openxmlformats.org/officeDocument/2006/relationships/oleObject" Target="../embeddings/oleObject8.bin"/><Relationship Id="rId1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0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12.bin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3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2.wmf"/><Relationship Id="rId1" Type="http://schemas.openxmlformats.org/officeDocument/2006/relationships/oleObject" Target="../embeddings/oleObject13.bin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5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15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6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7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8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7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46.wmf"/><Relationship Id="rId1" Type="http://schemas.openxmlformats.org/officeDocument/2006/relationships/oleObject" Target="../embeddings/oleObject17.bin"/></Relationships>
</file>

<file path=ppt/slides/_rels/slide7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7.wmf"/><Relationship Id="rId1" Type="http://schemas.openxmlformats.org/officeDocument/2006/relationships/oleObject" Target="../embeddings/oleObject18.bin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9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48.wmf"/><Relationship Id="rId1" Type="http://schemas.openxmlformats.org/officeDocument/2006/relationships/oleObject" Target="../embeddings/oleObject19.bin"/></Relationships>
</file>

<file path=ppt/slides/_rels/slide7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1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50.wmf"/><Relationship Id="rId1" Type="http://schemas.openxmlformats.org/officeDocument/2006/relationships/oleObject" Target="../embeddings/oleObject21.bin"/></Relationships>
</file>

<file path=ppt/slides/_rels/slide7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3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52.wmf"/><Relationship Id="rId1" Type="http://schemas.openxmlformats.org/officeDocument/2006/relationships/oleObject" Target="../embeddings/oleObject23.bin"/></Relationships>
</file>

<file path=ppt/slides/_rels/slide7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6.xml"/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11.x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54.wmf"/><Relationship Id="rId1" Type="http://schemas.openxmlformats.org/officeDocument/2006/relationships/oleObject" Target="../embeddings/oleObject25.bin"/></Relationships>
</file>

<file path=ppt/slides/_rels/slide7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7.xml"/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58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57.wmf"/><Relationship Id="rId1" Type="http://schemas.openxmlformats.org/officeDocument/2006/relationships/oleObject" Target="../embeddings/oleObject28.bin"/></Relationships>
</file>

<file path=ppt/slides/_rels/slide7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8.xml"/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60.wmf"/><Relationship Id="rId1" Type="http://schemas.openxmlformats.org/officeDocument/2006/relationships/oleObject" Target="../embeddings/oleObject31.bin"/></Relationships>
</file>

<file path=ppt/slides/_rels/slide7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64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63.wmf"/><Relationship Id="rId1" Type="http://schemas.openxmlformats.org/officeDocument/2006/relationships/oleObject" Target="../embeddings/oleObject3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5.wmf"/><Relationship Id="rId1" Type="http://schemas.openxmlformats.org/officeDocument/2006/relationships/oleObject" Target="../embeddings/oleObject36.bin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6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7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8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9.jpe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0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1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3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5.jpeg"/><Relationship Id="rId1" Type="http://schemas.openxmlformats.org/officeDocument/2006/relationships/image" Target="../media/image74.jpe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6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7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8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038"/>
            <a:ext cx="4953000" cy="1416050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b="1" dirty="0" smtClean="0"/>
              <a:t>T&amp;R Team of Algorithm Design</a:t>
            </a:r>
            <a:endParaRPr lang="en-US" altLang="zh-CN" sz="1600" b="1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b="1" dirty="0" smtClean="0"/>
              <a:t>College of Computer Science and Engineering, CQU</a:t>
            </a:r>
            <a:endParaRPr lang="en-US" altLang="zh-CN" sz="16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239000" cy="1828800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altLang="zh-CN" sz="4900" b="0" dirty="0">
                <a:solidFill>
                  <a:prstClr val="white"/>
                </a:solidFill>
              </a:rPr>
              <a:t>Algorithm Analysis &amp; Design </a:t>
            </a:r>
            <a:br>
              <a:rPr lang="en-US" altLang="zh-CN" sz="4900" b="0" dirty="0">
                <a:solidFill>
                  <a:prstClr val="white"/>
                </a:solidFill>
              </a:rPr>
            </a:br>
            <a:r>
              <a:rPr lang="en-US" altLang="zh-CN" sz="4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Introduction to Algorithm</a:t>
            </a:r>
            <a:endParaRPr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fld id="{28FA43C8-91AA-4C1B-BC83-87045C3540B0}" type="slidenum">
              <a:rPr lang="en-US" altLang="zh-CN"/>
            </a:fld>
            <a:endParaRPr lang="en-US" altLang="zh-CN" sz="1400"/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anose="020F0502020204030204" pitchFamily="34" charset="0"/>
              </a:rPr>
              <a:t>auxiliary array</a:t>
            </a:r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3505200"/>
            <a:ext cx="19050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3399"/>
                </a:solidFill>
                <a:latin typeface="Calibri" panose="020F0502020204030204" pitchFamily="34" charset="0"/>
              </a:rPr>
              <a:t>smallest</a:t>
            </a:r>
            <a:endParaRPr lang="en-US" altLang="zh-CN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12192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3399"/>
          </a:solidFill>
          <a:ln w="9525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581400" y="3505200"/>
            <a:ext cx="19050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6600"/>
                </a:solidFill>
                <a:latin typeface="Calibri" panose="020F0502020204030204" pitchFamily="34" charset="0"/>
              </a:rPr>
              <a:t>smallest</a:t>
            </a:r>
            <a:endParaRPr lang="en-US" altLang="zh-CN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43434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6600"/>
          </a:solidFill>
          <a:ln w="9525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grpSp>
        <p:nvGrpSpPr>
          <p:cNvPr id="26631" name="Group 7"/>
          <p:cNvGrpSpPr/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26651" name="Rectangle 8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A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6652" name="Rectangle 9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G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6653" name="Rectangle 10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L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6654" name="Rectangle 11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O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6655" name="Rectangle 12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R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6632" name="Group 13"/>
          <p:cNvGrpSpPr/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26646" name="Rectangle 14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H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6647" name="Rectangle 15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I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6648" name="Rectangle 16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M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6649" name="Rectangle 17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S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6650" name="Rectangle 18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T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</p:grpSp>
      <p:sp>
        <p:nvSpPr>
          <p:cNvPr id="26633" name="Rectangle 19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endParaRPr lang="zh-CN" altLang="zh-CN" sz="2400" b="1">
              <a:latin typeface="Courier New" panose="02070309020205020404" pitchFamily="49" charset="0"/>
            </a:endParaRPr>
          </a:p>
        </p:txBody>
      </p:sp>
      <p:sp>
        <p:nvSpPr>
          <p:cNvPr id="26634" name="Rectangle 20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26635" name="Rectangle 21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26636" name="Rectangle 22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26637" name="Rectangle 23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26638" name="Rectangle 24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26639" name="Rectangle 25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26640" name="Rectangle 26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26641" name="Rectangle 27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26642" name="Rectangle 28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190494" name="Rectangle 30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Merging Example</a:t>
            </a:r>
            <a:endParaRPr lang="en-US" altLang="zh-CN" dirty="0"/>
          </a:p>
        </p:txBody>
      </p:sp>
      <p:sp>
        <p:nvSpPr>
          <p:cNvPr id="190495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Merge.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Keep track of smallest element in each sorted half.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Insert smallest of two elements into auxiliary array.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Repeat until done.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0496" name="Rectangle 32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  <a:endParaRPr lang="en-US" altLang="zh-CN" sz="2400" b="1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9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fld id="{99BA7ED6-F8CB-41BE-8536-5E8B5E629A05}" type="slidenum">
              <a:rPr lang="en-US" altLang="zh-CN"/>
            </a:fld>
            <a:endParaRPr lang="en-US" altLang="zh-CN" sz="1400"/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anose="020F0502020204030204" pitchFamily="34" charset="0"/>
              </a:rPr>
              <a:t>auxiliary array</a:t>
            </a:r>
            <a:endParaRPr lang="en-US" altLang="zh-CN">
              <a:latin typeface="Calibri" panose="020F0502020204030204" pitchFamily="34" charset="0"/>
            </a:endParaRPr>
          </a:p>
        </p:txBody>
      </p:sp>
      <p:grpSp>
        <p:nvGrpSpPr>
          <p:cNvPr id="27651" name="Group 33"/>
          <p:cNvGrpSpPr/>
          <p:nvPr/>
        </p:nvGrpSpPr>
        <p:grpSpPr bwMode="auto">
          <a:xfrm>
            <a:off x="914400" y="3505200"/>
            <a:ext cx="1905000" cy="685800"/>
            <a:chOff x="288" y="2208"/>
            <a:chExt cx="1200" cy="432"/>
          </a:xfrm>
        </p:grpSpPr>
        <p:sp>
          <p:nvSpPr>
            <p:cNvPr id="27680" name="Text Box 3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Calibri" panose="020F0502020204030204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681" name="AutoShape 4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27652" name="Group 34"/>
          <p:cNvGrpSpPr/>
          <p:nvPr/>
        </p:nvGrpSpPr>
        <p:grpSpPr bwMode="auto">
          <a:xfrm>
            <a:off x="3581400" y="3505200"/>
            <a:ext cx="1905000" cy="685800"/>
            <a:chOff x="2256" y="2208"/>
            <a:chExt cx="1200" cy="432"/>
          </a:xfrm>
        </p:grpSpPr>
        <p:sp>
          <p:nvSpPr>
            <p:cNvPr id="27678" name="Text Box 5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6600"/>
                  </a:solidFill>
                  <a:latin typeface="Calibri" panose="020F0502020204030204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679" name="AutoShape 6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27653" name="Group 7"/>
          <p:cNvGrpSpPr/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27673" name="Rectangle 8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A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7674" name="Rectangle 9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G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7675" name="Rectangle 10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L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7676" name="Rectangle 11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O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7677" name="Rectangle 12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R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7654" name="Group 13"/>
          <p:cNvGrpSpPr/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27668" name="Rectangle 14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H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7669" name="Rectangle 15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I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7670" name="Rectangle 16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M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7671" name="Rectangle 17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S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7672" name="Rectangle 18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T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</p:grpSp>
      <p:sp>
        <p:nvSpPr>
          <p:cNvPr id="27655" name="Rectangle 19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A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27656" name="Rectangle 20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27657" name="Rectangle 21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27658" name="Rectangle 22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27659" name="Rectangle 23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27660" name="Rectangle 24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27661" name="Rectangle 25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27662" name="Rectangle 26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27663" name="Rectangle 27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27664" name="Rectangle 28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191518" name="Rectangle 30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  <a:endParaRPr lang="en-US" altLang="zh-CN" dirty="0"/>
          </a:p>
        </p:txBody>
      </p:sp>
      <p:sp>
        <p:nvSpPr>
          <p:cNvPr id="191519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Merge.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Keep track of smallest element in each sorted half.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Insert smallest of two elements into auxiliary array.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Repeat until done.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1520" name="Rectangle 3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Courier New" panose="02070309020205020404" pitchFamily="49" charset="0"/>
              </a:rPr>
              <a:t>G</a:t>
            </a:r>
            <a:endParaRPr lang="en-US" altLang="zh-CN" sz="2400" b="1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2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fld id="{2E70EF39-B524-4C22-8EE0-21F2DC424314}" type="slidenum">
              <a:rPr lang="en-US" altLang="zh-CN"/>
            </a:fld>
            <a:endParaRPr lang="en-US" altLang="zh-CN" sz="1400"/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anose="020F0502020204030204" pitchFamily="34" charset="0"/>
              </a:rPr>
              <a:t>auxiliary array</a:t>
            </a:r>
            <a:endParaRPr lang="en-US" altLang="zh-CN">
              <a:latin typeface="Calibri" panose="020F0502020204030204" pitchFamily="34" charset="0"/>
            </a:endParaRPr>
          </a:p>
        </p:txBody>
      </p:sp>
      <p:grpSp>
        <p:nvGrpSpPr>
          <p:cNvPr id="28675" name="Group 3"/>
          <p:cNvGrpSpPr/>
          <p:nvPr/>
        </p:nvGrpSpPr>
        <p:grpSpPr bwMode="auto">
          <a:xfrm>
            <a:off x="1447800" y="3505200"/>
            <a:ext cx="1905000" cy="685800"/>
            <a:chOff x="288" y="2208"/>
            <a:chExt cx="1200" cy="432"/>
          </a:xfrm>
        </p:grpSpPr>
        <p:sp>
          <p:nvSpPr>
            <p:cNvPr id="28704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Calibri" panose="020F0502020204030204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705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28676" name="Group 6"/>
          <p:cNvGrpSpPr/>
          <p:nvPr/>
        </p:nvGrpSpPr>
        <p:grpSpPr bwMode="auto">
          <a:xfrm>
            <a:off x="3581400" y="3505200"/>
            <a:ext cx="1905000" cy="685800"/>
            <a:chOff x="2256" y="2208"/>
            <a:chExt cx="1200" cy="432"/>
          </a:xfrm>
        </p:grpSpPr>
        <p:sp>
          <p:nvSpPr>
            <p:cNvPr id="28702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6600"/>
                  </a:solidFill>
                  <a:latin typeface="Calibri" panose="020F0502020204030204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703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28677" name="Group 9"/>
          <p:cNvGrpSpPr/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28697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A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8698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G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8699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L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8700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O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8701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R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8678" name="Group 15"/>
          <p:cNvGrpSpPr/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28692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H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8693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I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8694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M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8695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S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8696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T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</p:grpSp>
      <p:sp>
        <p:nvSpPr>
          <p:cNvPr id="28679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A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28680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G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28681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28682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28683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28684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28685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28686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28687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28688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192544" name="Rectangle 3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  <a:endParaRPr lang="en-US" altLang="zh-CN" dirty="0"/>
          </a:p>
        </p:txBody>
      </p:sp>
      <p:sp>
        <p:nvSpPr>
          <p:cNvPr id="192545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Merge.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Keep track of smallest element in each sorted half.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Insert smallest of two elements into auxiliary array.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Repeat until done.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2546" name="Rectangle 34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Courier New" panose="02070309020205020404" pitchFamily="49" charset="0"/>
              </a:rPr>
              <a:t>H</a:t>
            </a:r>
            <a:endParaRPr lang="en-US" altLang="zh-CN" sz="2400" b="1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4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fld id="{839E5119-31AD-4AF3-A3E7-AEB044554A90}" type="slidenum">
              <a:rPr lang="en-US" altLang="zh-CN"/>
            </a:fld>
            <a:endParaRPr lang="en-US" altLang="zh-CN" sz="1400"/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anose="020F0502020204030204" pitchFamily="34" charset="0"/>
              </a:rPr>
              <a:t>auxiliary array</a:t>
            </a:r>
            <a:endParaRPr lang="en-US" altLang="zh-CN">
              <a:latin typeface="Calibri" panose="020F0502020204030204" pitchFamily="34" charset="0"/>
            </a:endParaRPr>
          </a:p>
        </p:txBody>
      </p:sp>
      <p:grpSp>
        <p:nvGrpSpPr>
          <p:cNvPr id="29699" name="Group 3"/>
          <p:cNvGrpSpPr/>
          <p:nvPr/>
        </p:nvGrpSpPr>
        <p:grpSpPr bwMode="auto">
          <a:xfrm>
            <a:off x="1447800" y="3505200"/>
            <a:ext cx="1905000" cy="685800"/>
            <a:chOff x="288" y="2208"/>
            <a:chExt cx="1200" cy="432"/>
          </a:xfrm>
        </p:grpSpPr>
        <p:sp>
          <p:nvSpPr>
            <p:cNvPr id="29728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Calibri" panose="020F0502020204030204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729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29700" name="Group 6"/>
          <p:cNvGrpSpPr/>
          <p:nvPr/>
        </p:nvGrpSpPr>
        <p:grpSpPr bwMode="auto">
          <a:xfrm>
            <a:off x="4114800" y="3505200"/>
            <a:ext cx="1905000" cy="685800"/>
            <a:chOff x="2256" y="2208"/>
            <a:chExt cx="1200" cy="432"/>
          </a:xfrm>
        </p:grpSpPr>
        <p:sp>
          <p:nvSpPr>
            <p:cNvPr id="29726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6600"/>
                  </a:solidFill>
                  <a:latin typeface="Calibri" panose="020F0502020204030204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727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29701" name="Group 9"/>
          <p:cNvGrpSpPr/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29721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A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9722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G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9723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L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9724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O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9725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R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9702" name="Group 15"/>
          <p:cNvGrpSpPr/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29716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H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9717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I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9718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M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9719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S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9720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T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</p:grpSp>
      <p:sp>
        <p:nvSpPr>
          <p:cNvPr id="29703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A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29704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G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29705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H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29706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29707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29708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29709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29710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29711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29712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193568" name="Rectangle 3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  <a:endParaRPr lang="en-US" altLang="zh-CN" dirty="0"/>
          </a:p>
        </p:txBody>
      </p:sp>
      <p:sp>
        <p:nvSpPr>
          <p:cNvPr id="193569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Merge.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Keep track of smallest element in each sorted half.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Insert smallest of two elements into auxiliary array.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Repeat until done.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3570" name="Rectangle 3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Courier New" panose="02070309020205020404" pitchFamily="49" charset="0"/>
              </a:rPr>
              <a:t>I</a:t>
            </a:r>
            <a:endParaRPr lang="en-US" altLang="zh-CN" sz="2400" b="1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7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fld id="{E5CEBFB2-9D14-4770-97B7-5B520436B8E5}" type="slidenum">
              <a:rPr lang="en-US" altLang="zh-CN"/>
            </a:fld>
            <a:endParaRPr lang="en-US" altLang="zh-CN" sz="1400"/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anose="020F0502020204030204" pitchFamily="34" charset="0"/>
              </a:rPr>
              <a:t>auxiliary array</a:t>
            </a:r>
            <a:endParaRPr lang="en-US" altLang="zh-CN">
              <a:latin typeface="Calibri" panose="020F0502020204030204" pitchFamily="34" charset="0"/>
            </a:endParaRPr>
          </a:p>
        </p:txBody>
      </p:sp>
      <p:grpSp>
        <p:nvGrpSpPr>
          <p:cNvPr id="30723" name="Group 3"/>
          <p:cNvGrpSpPr/>
          <p:nvPr/>
        </p:nvGrpSpPr>
        <p:grpSpPr bwMode="auto">
          <a:xfrm>
            <a:off x="1447800" y="3505200"/>
            <a:ext cx="1905000" cy="685800"/>
            <a:chOff x="288" y="2208"/>
            <a:chExt cx="1200" cy="432"/>
          </a:xfrm>
        </p:grpSpPr>
        <p:sp>
          <p:nvSpPr>
            <p:cNvPr id="30752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Calibri" panose="020F0502020204030204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753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0724" name="Group 6"/>
          <p:cNvGrpSpPr/>
          <p:nvPr/>
        </p:nvGrpSpPr>
        <p:grpSpPr bwMode="auto">
          <a:xfrm>
            <a:off x="4648200" y="3505200"/>
            <a:ext cx="1905000" cy="685800"/>
            <a:chOff x="2256" y="2208"/>
            <a:chExt cx="1200" cy="432"/>
          </a:xfrm>
        </p:grpSpPr>
        <p:sp>
          <p:nvSpPr>
            <p:cNvPr id="30750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6600"/>
                  </a:solidFill>
                  <a:latin typeface="Calibri" panose="020F0502020204030204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751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0725" name="Group 9"/>
          <p:cNvGrpSpPr/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30745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A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0746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G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0747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L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0748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O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0749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R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0726" name="Group 15"/>
          <p:cNvGrpSpPr/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30740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H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0741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I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0742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M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0743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S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0744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T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</p:grpSp>
      <p:sp>
        <p:nvSpPr>
          <p:cNvPr id="30727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A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0728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G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0729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H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0730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I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0731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0732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0733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0734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0735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0736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195616" name="Rectangle 3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  <a:endParaRPr lang="en-US" altLang="zh-CN" dirty="0"/>
          </a:p>
        </p:txBody>
      </p:sp>
      <p:sp>
        <p:nvSpPr>
          <p:cNvPr id="195617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Merge.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Keep track of smallest element in each sorted half.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Insert smallest of two elements into auxiliary array.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Repeat until done.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5618" name="Rectangle 34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Courier New" panose="02070309020205020404" pitchFamily="49" charset="0"/>
              </a:rPr>
              <a:t>L</a:t>
            </a:r>
            <a:endParaRPr lang="en-US" altLang="zh-CN" sz="2400" b="1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fld id="{AC1E5EB1-8C8D-4DA2-9DA9-86DF4CB97FD9}" type="slidenum">
              <a:rPr lang="en-US" altLang="zh-CN"/>
            </a:fld>
            <a:endParaRPr lang="en-US" altLang="zh-CN" sz="1400"/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anose="020F0502020204030204" pitchFamily="34" charset="0"/>
              </a:rPr>
              <a:t>auxiliary array</a:t>
            </a:r>
            <a:endParaRPr lang="en-US" altLang="zh-CN">
              <a:latin typeface="Calibri" panose="020F0502020204030204" pitchFamily="34" charset="0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1981200" y="3505200"/>
            <a:ext cx="1905000" cy="685800"/>
            <a:chOff x="288" y="2208"/>
            <a:chExt cx="1200" cy="432"/>
          </a:xfrm>
        </p:grpSpPr>
        <p:sp>
          <p:nvSpPr>
            <p:cNvPr id="31776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Calibri" panose="020F0502020204030204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777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1748" name="Group 6"/>
          <p:cNvGrpSpPr/>
          <p:nvPr/>
        </p:nvGrpSpPr>
        <p:grpSpPr bwMode="auto">
          <a:xfrm>
            <a:off x="4648200" y="3505200"/>
            <a:ext cx="1905000" cy="685800"/>
            <a:chOff x="2256" y="2208"/>
            <a:chExt cx="1200" cy="432"/>
          </a:xfrm>
        </p:grpSpPr>
        <p:sp>
          <p:nvSpPr>
            <p:cNvPr id="31774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6600"/>
                  </a:solidFill>
                  <a:latin typeface="Calibri" panose="020F0502020204030204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775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1749" name="Group 9"/>
          <p:cNvGrpSpPr/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31769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A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1770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G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1771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L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1772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O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1773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R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50" name="Group 15"/>
          <p:cNvGrpSpPr/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31764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H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1765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I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1766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M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1767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S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1768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T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</p:grpSp>
      <p:sp>
        <p:nvSpPr>
          <p:cNvPr id="31751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A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1752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G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1753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H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1754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I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1755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L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1756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1757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1758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1759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1760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196640" name="Rectangle 3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  <a:endParaRPr lang="en-US" altLang="zh-CN" dirty="0"/>
          </a:p>
        </p:txBody>
      </p:sp>
      <p:sp>
        <p:nvSpPr>
          <p:cNvPr id="196641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Merge.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Keep track of smallest element in each sorted half.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Insert smallest of two elements into auxiliary array.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Repeat until done.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6642" name="Rectangle 34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Courier New" panose="02070309020205020404" pitchFamily="49" charset="0"/>
              </a:rPr>
              <a:t>M</a:t>
            </a:r>
            <a:endParaRPr lang="en-US" altLang="zh-CN" sz="2400" b="1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42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fld id="{62D05E6C-7AA8-44FF-B4DA-BEBECB13DE41}" type="slidenum">
              <a:rPr lang="en-US" altLang="zh-CN"/>
            </a:fld>
            <a:endParaRPr lang="en-US" altLang="zh-CN" sz="1400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anose="020F0502020204030204" pitchFamily="34" charset="0"/>
              </a:rPr>
              <a:t>auxiliary array</a:t>
            </a:r>
            <a:endParaRPr lang="en-US" altLang="zh-CN">
              <a:latin typeface="Calibri" panose="020F0502020204030204" pitchFamily="34" charset="0"/>
            </a:endParaRPr>
          </a:p>
        </p:txBody>
      </p:sp>
      <p:grpSp>
        <p:nvGrpSpPr>
          <p:cNvPr id="32771" name="Group 3"/>
          <p:cNvGrpSpPr/>
          <p:nvPr/>
        </p:nvGrpSpPr>
        <p:grpSpPr bwMode="auto">
          <a:xfrm>
            <a:off x="1981200" y="3505200"/>
            <a:ext cx="1905000" cy="685800"/>
            <a:chOff x="288" y="2208"/>
            <a:chExt cx="1200" cy="432"/>
          </a:xfrm>
        </p:grpSpPr>
        <p:sp>
          <p:nvSpPr>
            <p:cNvPr id="32800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Calibri" panose="020F0502020204030204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801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2772" name="Group 6"/>
          <p:cNvGrpSpPr/>
          <p:nvPr/>
        </p:nvGrpSpPr>
        <p:grpSpPr bwMode="auto">
          <a:xfrm>
            <a:off x="5181600" y="3505200"/>
            <a:ext cx="1905000" cy="685800"/>
            <a:chOff x="2256" y="2208"/>
            <a:chExt cx="1200" cy="432"/>
          </a:xfrm>
        </p:grpSpPr>
        <p:sp>
          <p:nvSpPr>
            <p:cNvPr id="32798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6600"/>
                  </a:solidFill>
                  <a:latin typeface="Calibri" panose="020F0502020204030204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799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2773" name="Group 9"/>
          <p:cNvGrpSpPr/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32793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A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2794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G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2795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L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2796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O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2797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R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74" name="Group 15"/>
          <p:cNvGrpSpPr/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32788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H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2789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I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2790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M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2791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S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2792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T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</p:grpSp>
      <p:sp>
        <p:nvSpPr>
          <p:cNvPr id="32775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A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2776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G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2777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H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2778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I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2779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L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2780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M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2781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2782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2783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2784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197664" name="Rectangle 3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  <a:endParaRPr lang="en-US" altLang="zh-CN" dirty="0"/>
          </a:p>
        </p:txBody>
      </p:sp>
      <p:sp>
        <p:nvSpPr>
          <p:cNvPr id="197665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Merge.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Keep track of smallest element in each sorted half.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Insert smallest of two elements into auxiliary array.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Repeat until done.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7666" name="Rectangle 34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Courier New" panose="02070309020205020404" pitchFamily="49" charset="0"/>
              </a:rPr>
              <a:t>O</a:t>
            </a:r>
            <a:endParaRPr lang="en-US" altLang="zh-CN" sz="2400" b="1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6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fld id="{56FCBD96-3C28-4816-B8C5-3F46A54C6D1C}" type="slidenum">
              <a:rPr lang="en-US" altLang="zh-CN"/>
            </a:fld>
            <a:endParaRPr lang="en-US" altLang="zh-CN" sz="1400"/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anose="020F0502020204030204" pitchFamily="34" charset="0"/>
              </a:rPr>
              <a:t>auxiliary array</a:t>
            </a:r>
            <a:endParaRPr lang="en-US" altLang="zh-CN">
              <a:latin typeface="Calibri" panose="020F0502020204030204" pitchFamily="34" charset="0"/>
            </a:endParaRPr>
          </a:p>
        </p:txBody>
      </p:sp>
      <p:grpSp>
        <p:nvGrpSpPr>
          <p:cNvPr id="33795" name="Group 3"/>
          <p:cNvGrpSpPr/>
          <p:nvPr/>
        </p:nvGrpSpPr>
        <p:grpSpPr bwMode="auto">
          <a:xfrm>
            <a:off x="2514600" y="3505200"/>
            <a:ext cx="1905000" cy="685800"/>
            <a:chOff x="288" y="2208"/>
            <a:chExt cx="1200" cy="432"/>
          </a:xfrm>
        </p:grpSpPr>
        <p:sp>
          <p:nvSpPr>
            <p:cNvPr id="33824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Calibri" panose="020F0502020204030204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825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3796" name="Group 6"/>
          <p:cNvGrpSpPr/>
          <p:nvPr/>
        </p:nvGrpSpPr>
        <p:grpSpPr bwMode="auto">
          <a:xfrm>
            <a:off x="5181600" y="3505200"/>
            <a:ext cx="1905000" cy="685800"/>
            <a:chOff x="2256" y="2208"/>
            <a:chExt cx="1200" cy="432"/>
          </a:xfrm>
        </p:grpSpPr>
        <p:sp>
          <p:nvSpPr>
            <p:cNvPr id="33822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6600"/>
                  </a:solidFill>
                  <a:latin typeface="Calibri" panose="020F0502020204030204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823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3797" name="Group 9"/>
          <p:cNvGrpSpPr/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33817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A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3818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G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3819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L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3820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O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3821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R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798" name="Group 15"/>
          <p:cNvGrpSpPr/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33812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H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3813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I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3814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M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3815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S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3816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T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</p:grp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A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3800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G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H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3802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I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3803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L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3804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M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3805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O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3806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3807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3808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198688" name="Rectangle 3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  <a:endParaRPr lang="en-US" altLang="zh-CN" dirty="0"/>
          </a:p>
        </p:txBody>
      </p:sp>
      <p:sp>
        <p:nvSpPr>
          <p:cNvPr id="198689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Merge.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Keep track of smallest element in each sorted half.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Insert smallest of two elements into auxiliary array.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Repeat until done.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8690" name="Rectangle 34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Courier New" panose="02070309020205020404" pitchFamily="49" charset="0"/>
              </a:rPr>
              <a:t>R</a:t>
            </a:r>
            <a:endParaRPr lang="en-US" altLang="zh-CN" sz="2400" b="1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90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fld id="{33678267-0A89-4654-820E-A2BF431554D2}" type="slidenum">
              <a:rPr lang="en-US" altLang="zh-CN"/>
            </a:fld>
            <a:endParaRPr lang="en-US" altLang="zh-CN" sz="1400"/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anose="020F0502020204030204" pitchFamily="34" charset="0"/>
              </a:rPr>
              <a:t>auxiliary array</a:t>
            </a:r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2971800" y="3124200"/>
            <a:ext cx="19050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  <a:t>first half</a:t>
            </a:r>
            <a:b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</a:br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  <a:t>exhausted</a:t>
            </a:r>
            <a:endParaRPr lang="en-US" altLang="zh-CN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4820" name="AutoShape 5"/>
          <p:cNvSpPr>
            <a:spLocks noChangeArrowheads="1"/>
          </p:cNvSpPr>
          <p:nvPr/>
        </p:nvSpPr>
        <p:spPr bwMode="auto">
          <a:xfrm>
            <a:off x="37338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grpSp>
        <p:nvGrpSpPr>
          <p:cNvPr id="34821" name="Group 6"/>
          <p:cNvGrpSpPr/>
          <p:nvPr/>
        </p:nvGrpSpPr>
        <p:grpSpPr bwMode="auto">
          <a:xfrm>
            <a:off x="5181600" y="3505200"/>
            <a:ext cx="1905000" cy="685800"/>
            <a:chOff x="2256" y="2208"/>
            <a:chExt cx="1200" cy="432"/>
          </a:xfrm>
        </p:grpSpPr>
        <p:sp>
          <p:nvSpPr>
            <p:cNvPr id="34847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6600"/>
                  </a:solidFill>
                  <a:latin typeface="Calibri" panose="020F0502020204030204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848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4822" name="Group 9"/>
          <p:cNvGrpSpPr/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34842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A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4843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G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4844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L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4845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O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4846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R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4823" name="Group 15"/>
          <p:cNvGrpSpPr/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34837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H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4838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I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4839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M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4840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S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4841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T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</p:grpSp>
      <p:sp>
        <p:nvSpPr>
          <p:cNvPr id="34824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A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4825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G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4826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H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4827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I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4828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L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4829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M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4830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O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4831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R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4832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4833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199712" name="Rectangle 3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  <a:endParaRPr lang="en-US" altLang="zh-CN" dirty="0"/>
          </a:p>
        </p:txBody>
      </p:sp>
      <p:sp>
        <p:nvSpPr>
          <p:cNvPr id="19971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Merge.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Keep track of smallest element in each sorted half.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Insert smallest of two elements into auxiliary array.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Repeat until done.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9714" name="Rectangle 34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Courier New" panose="02070309020205020404" pitchFamily="49" charset="0"/>
              </a:rPr>
              <a:t>S</a:t>
            </a:r>
            <a:endParaRPr lang="en-US" altLang="zh-CN" sz="2400" b="1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1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fld id="{7498AC6D-A9FD-4424-A52B-5AC769F4A072}" type="slidenum">
              <a:rPr lang="en-US" altLang="zh-CN"/>
            </a:fld>
            <a:endParaRPr lang="en-US" altLang="zh-CN" sz="1400"/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anose="020F0502020204030204" pitchFamily="34" charset="0"/>
              </a:rPr>
              <a:t>auxiliary array</a:t>
            </a:r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971800" y="3124200"/>
            <a:ext cx="19050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  <a:t>first half</a:t>
            </a:r>
            <a:b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</a:br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  <a:t>exhausted</a:t>
            </a:r>
            <a:endParaRPr lang="en-US" altLang="zh-CN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37338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grpSp>
        <p:nvGrpSpPr>
          <p:cNvPr id="35845" name="Group 5"/>
          <p:cNvGrpSpPr/>
          <p:nvPr/>
        </p:nvGrpSpPr>
        <p:grpSpPr bwMode="auto">
          <a:xfrm>
            <a:off x="5715000" y="3505200"/>
            <a:ext cx="1905000" cy="685800"/>
            <a:chOff x="2256" y="2208"/>
            <a:chExt cx="1200" cy="432"/>
          </a:xfrm>
        </p:grpSpPr>
        <p:sp>
          <p:nvSpPr>
            <p:cNvPr id="35871" name="Text Box 6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6600"/>
                  </a:solidFill>
                  <a:latin typeface="Calibri" panose="020F0502020204030204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872" name="AutoShape 7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5846" name="Group 8"/>
          <p:cNvGrpSpPr/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35866" name="Rectangle 9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A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5867" name="Rectangle 10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G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5868" name="Rectangle 11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L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5869" name="Rectangle 12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O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5870" name="Rectangle 13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R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5847" name="Group 14"/>
          <p:cNvGrpSpPr/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35861" name="Rectangle 15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H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5862" name="Rectangle 16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I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5863" name="Rectangle 17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M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5864" name="Rectangle 18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S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5865" name="Rectangle 19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T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</p:grpSp>
      <p:sp>
        <p:nvSpPr>
          <p:cNvPr id="35848" name="Rectangle 20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A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5849" name="Rectangle 21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G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5850" name="Rectangle 22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H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5851" name="Rectangle 23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I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5852" name="Rectangle 24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L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5853" name="Rectangle 25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M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5854" name="Rectangle 26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O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5855" name="Rectangle 27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R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5856" name="Rectangle 28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S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5857" name="Rectangle 29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200734" name="Rectangle 30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  <a:endParaRPr lang="en-US" altLang="zh-CN" dirty="0"/>
          </a:p>
        </p:txBody>
      </p:sp>
      <p:sp>
        <p:nvSpPr>
          <p:cNvPr id="200735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55613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Merge.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Keep track of smallest element in each sorted half.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Insert smallest of two elements into auxiliary array.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Repeat until done.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0736" name="Rectangle 32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Courier New" panose="02070309020205020404" pitchFamily="49" charset="0"/>
              </a:rPr>
              <a:t>T</a:t>
            </a:r>
            <a:endParaRPr lang="en-US" altLang="zh-CN" sz="2400" b="1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3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3" y="2076450"/>
            <a:ext cx="8351837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 smtClean="0"/>
              <a:t>Chapter 4: Merge Sort and Recursion</a:t>
            </a:r>
            <a:endParaRPr alt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fld id="{C7FB1E7B-3112-4C35-B5D2-BDCE27510BEA}" type="slidenum">
              <a:rPr lang="en-US" altLang="zh-CN"/>
            </a:fld>
            <a:endParaRPr lang="en-US" altLang="zh-CN" sz="1400"/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anose="020F0502020204030204" pitchFamily="34" charset="0"/>
              </a:rPr>
              <a:t>auxiliary array</a:t>
            </a:r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971800" y="3124200"/>
            <a:ext cx="19050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  <a:t>first half</a:t>
            </a:r>
            <a:b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</a:br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  <a:t>exhausted</a:t>
            </a:r>
            <a:endParaRPr lang="en-US" altLang="zh-CN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37338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6172200" y="3124200"/>
            <a:ext cx="19050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  <a:t>second half</a:t>
            </a:r>
            <a:b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</a:br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  <a:t>exhausted</a:t>
            </a:r>
            <a:endParaRPr lang="en-US" altLang="zh-CN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6870" name="AutoShape 7"/>
          <p:cNvSpPr>
            <a:spLocks noChangeArrowheads="1"/>
          </p:cNvSpPr>
          <p:nvPr/>
        </p:nvSpPr>
        <p:spPr bwMode="auto">
          <a:xfrm>
            <a:off x="69342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bg2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grpSp>
        <p:nvGrpSpPr>
          <p:cNvPr id="36871" name="Group 8"/>
          <p:cNvGrpSpPr/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36890" name="Rectangle 9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A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6891" name="Rectangle 10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G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6892" name="Rectangle 11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L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6893" name="Rectangle 12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O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6894" name="Rectangle 13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R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6872" name="Group 14"/>
          <p:cNvGrpSpPr/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36885" name="Rectangle 15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H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6886" name="Rectangle 16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I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6887" name="Rectangle 17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M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6888" name="Rectangle 18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S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36889" name="Rectangle 19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T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</p:grpSp>
      <p:sp>
        <p:nvSpPr>
          <p:cNvPr id="36873" name="Rectangle 20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A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6874" name="Rectangle 21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G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6875" name="Rectangle 22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H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6876" name="Rectangle 23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I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6877" name="Rectangle 24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L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6878" name="Rectangle 25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M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6879" name="Rectangle 26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O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6880" name="Rectangle 27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R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6881" name="Rectangle 28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S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36882" name="Rectangle 29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T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201758" name="Rectangle 30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  <a:endParaRPr lang="en-US" altLang="zh-CN" dirty="0"/>
          </a:p>
        </p:txBody>
      </p:sp>
      <p:sp>
        <p:nvSpPr>
          <p:cNvPr id="201759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47675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Merge.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Keep track of smallest element in each sorted half.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Insert smallest of two elements into auxiliary array.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Repeat until done.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Merge Sort – Combine with Insertion Sort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Consider </a:t>
            </a:r>
            <a:r>
              <a:rPr lang="en-US" altLang="zh-CN" sz="2400" dirty="0">
                <a:ea typeface="宋体" panose="02010600030101010101" pitchFamily="2" charset="-122"/>
              </a:rPr>
              <a:t>the following is of unsorted array of 23 entries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We </a:t>
            </a:r>
            <a:r>
              <a:rPr lang="en-US" altLang="zh-CN" sz="2400" dirty="0">
                <a:ea typeface="宋体" panose="02010600030101010101" pitchFamily="2" charset="-122"/>
              </a:rPr>
              <a:t>will call insertion sort if the list being sorted is less than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= 8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3025" y="2349500"/>
          <a:ext cx="9036050" cy="358775"/>
        </p:xfrm>
        <a:graphic>
          <a:graphicData uri="http://schemas.openxmlformats.org/drawingml/2006/table">
            <a:tbl>
              <a:tblPr/>
              <a:tblGrid>
                <a:gridCol w="393700"/>
                <a:gridCol w="392113"/>
                <a:gridCol w="393700"/>
                <a:gridCol w="392112"/>
                <a:gridCol w="393700"/>
                <a:gridCol w="392113"/>
                <a:gridCol w="393700"/>
                <a:gridCol w="392112"/>
                <a:gridCol w="393700"/>
                <a:gridCol w="392113"/>
                <a:gridCol w="393700"/>
                <a:gridCol w="390525"/>
                <a:gridCol w="393700"/>
                <a:gridCol w="392112"/>
                <a:gridCol w="393700"/>
                <a:gridCol w="392113"/>
                <a:gridCol w="393700"/>
                <a:gridCol w="392112"/>
                <a:gridCol w="393700"/>
                <a:gridCol w="392113"/>
                <a:gridCol w="393700"/>
                <a:gridCol w="392112"/>
                <a:gridCol w="393700"/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49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35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61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48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95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89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99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94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28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55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51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88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62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Merge Sort – Combine with Insertion Sort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Autofit/>
          </a:bodyPr>
          <a:lstStyle/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Consider </a:t>
            </a:r>
            <a:r>
              <a:rPr lang="en-US" altLang="zh-CN" sz="2400" dirty="0">
                <a:ea typeface="宋体" panose="02010600030101010101" pitchFamily="2" charset="-122"/>
              </a:rPr>
              <a:t>the following is of unsorted array of 23 entries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The </a:t>
            </a:r>
            <a:r>
              <a:rPr lang="en-US" altLang="zh-CN" sz="2400" dirty="0">
                <a:ea typeface="宋体" panose="02010600030101010101" pitchFamily="2" charset="-122"/>
              </a:rPr>
              <a:t>first and last entries are at indices first = 0 and last = 22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We </a:t>
            </a:r>
            <a:r>
              <a:rPr lang="en-US" altLang="zh-CN" sz="2400" dirty="0">
                <a:ea typeface="宋体" panose="02010600030101010101" pitchFamily="2" charset="-122"/>
              </a:rPr>
              <a:t>will split the list </a:t>
            </a:r>
            <a:r>
              <a:rPr lang="en-US" altLang="zh-CN" sz="2400" dirty="0" smtClean="0">
                <a:ea typeface="宋体" panose="02010600030101010101" pitchFamily="2" charset="-122"/>
              </a:rPr>
              <a:t>at midpoint </a:t>
            </a:r>
            <a:r>
              <a:rPr lang="en-US" altLang="zh-CN" sz="2400" dirty="0">
                <a:ea typeface="宋体" panose="02010600030101010101" pitchFamily="2" charset="-122"/>
              </a:rPr>
              <a:t>= (0 + 22)/</a:t>
            </a:r>
            <a:r>
              <a:rPr lang="en-US" altLang="zh-CN" sz="2400" dirty="0" smtClean="0">
                <a:ea typeface="宋体" panose="02010600030101010101" pitchFamily="2" charset="-122"/>
              </a:rPr>
              <a:t>2, which </a:t>
            </a:r>
            <a:r>
              <a:rPr lang="en-US" altLang="zh-CN" sz="2400" dirty="0">
                <a:ea typeface="宋体" panose="02010600030101010101" pitchFamily="2" charset="-122"/>
              </a:rPr>
              <a:t>equals 11 and recursively call merge sort on </a:t>
            </a:r>
            <a:r>
              <a:rPr lang="en-US" altLang="zh-CN" sz="2400" dirty="0" smtClean="0">
                <a:ea typeface="宋体" panose="02010600030101010101" pitchFamily="2" charset="-122"/>
              </a:rPr>
              <a:t>entries 0 </a:t>
            </a:r>
            <a:r>
              <a:rPr lang="en-US" altLang="zh-CN" sz="2400" dirty="0">
                <a:ea typeface="宋体" panose="02010600030101010101" pitchFamily="2" charset="-122"/>
              </a:rPr>
              <a:t>through 11 and 12 through 22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aphicFrame>
        <p:nvGraphicFramePr>
          <p:cNvPr id="39991" name="Group 55"/>
          <p:cNvGraphicFramePr>
            <a:graphicFrameLocks noGrp="1"/>
          </p:cNvGraphicFramePr>
          <p:nvPr/>
        </p:nvGraphicFramePr>
        <p:xfrm>
          <a:off x="73025" y="2349500"/>
          <a:ext cx="9036050" cy="371475"/>
        </p:xfrm>
        <a:graphic>
          <a:graphicData uri="http://schemas.openxmlformats.org/drawingml/2006/table">
            <a:tbl>
              <a:tblPr/>
              <a:tblGrid>
                <a:gridCol w="428625"/>
                <a:gridCol w="390525"/>
                <a:gridCol w="392113"/>
                <a:gridCol w="390525"/>
                <a:gridCol w="392112"/>
                <a:gridCol w="390525"/>
                <a:gridCol w="392113"/>
                <a:gridCol w="390525"/>
                <a:gridCol w="392112"/>
                <a:gridCol w="390525"/>
                <a:gridCol w="392113"/>
                <a:gridCol w="390525"/>
                <a:gridCol w="390525"/>
                <a:gridCol w="390525"/>
                <a:gridCol w="392112"/>
                <a:gridCol w="390525"/>
                <a:gridCol w="392113"/>
                <a:gridCol w="390525"/>
                <a:gridCol w="392112"/>
                <a:gridCol w="390525"/>
                <a:gridCol w="392113"/>
                <a:gridCol w="390525"/>
                <a:gridCol w="39211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49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35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61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48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95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89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99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94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28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55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51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88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62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Merge Sort – Combine with Insertion Sort</a:t>
            </a:r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600" dirty="0" smtClean="0">
                <a:ea typeface="宋体" panose="02010600030101010101" pitchFamily="2" charset="-122"/>
              </a:rPr>
              <a:t>We </a:t>
            </a:r>
            <a:r>
              <a:rPr lang="en-US" altLang="zh-CN" sz="2600" dirty="0">
                <a:ea typeface="宋体" panose="02010600030101010101" pitchFamily="2" charset="-122"/>
              </a:rPr>
              <a:t>are now sorting positions 0 through 11, inclusive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600" dirty="0">
              <a:ea typeface="宋体" panose="02010600030101010101" pitchFamily="2" charset="-122"/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600" dirty="0">
              <a:ea typeface="宋体" panose="02010600030101010101" pitchFamily="2" charset="-122"/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600" dirty="0">
              <a:ea typeface="宋体" panose="02010600030101010101" pitchFamily="2" charset="-122"/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600" dirty="0" smtClean="0">
                <a:ea typeface="宋体" panose="02010600030101010101" pitchFamily="2" charset="-122"/>
              </a:rPr>
              <a:t>Again</a:t>
            </a:r>
            <a:r>
              <a:rPr lang="en-US" altLang="zh-CN" sz="2600" dirty="0">
                <a:ea typeface="宋体" panose="02010600030101010101" pitchFamily="2" charset="-122"/>
              </a:rPr>
              <a:t>, we </a:t>
            </a:r>
            <a:r>
              <a:rPr lang="en-US" altLang="zh-CN" sz="2600" dirty="0" smtClean="0">
                <a:ea typeface="宋体" panose="02010600030101010101" pitchFamily="2" charset="-122"/>
              </a:rPr>
              <a:t>calculate midpoint </a:t>
            </a:r>
            <a:r>
              <a:rPr lang="en-US" altLang="zh-CN" sz="2600" dirty="0">
                <a:ea typeface="宋体" panose="02010600030101010101" pitchFamily="2" charset="-122"/>
              </a:rPr>
              <a:t>= (0 + 11)/</a:t>
            </a:r>
            <a:r>
              <a:rPr lang="en-US" altLang="zh-CN" sz="2600" dirty="0" smtClean="0">
                <a:ea typeface="宋体" panose="02010600030101010101" pitchFamily="2" charset="-122"/>
              </a:rPr>
              <a:t>2, which </a:t>
            </a:r>
            <a:r>
              <a:rPr lang="en-US" altLang="zh-CN" sz="2600" dirty="0">
                <a:ea typeface="宋体" panose="02010600030101010101" pitchFamily="2" charset="-122"/>
              </a:rPr>
              <a:t>equals 5 and recursively sort </a:t>
            </a:r>
            <a:r>
              <a:rPr lang="en-US" altLang="zh-CN" sz="2600" dirty="0" smtClean="0">
                <a:ea typeface="宋体" panose="02010600030101010101" pitchFamily="2" charset="-122"/>
              </a:rPr>
              <a:t>entries 0 </a:t>
            </a:r>
            <a:r>
              <a:rPr lang="en-US" altLang="zh-CN" sz="2600" dirty="0">
                <a:ea typeface="宋体" panose="02010600030101010101" pitchFamily="2" charset="-122"/>
              </a:rPr>
              <a:t>through 5 and 6 through 11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3025" y="2349500"/>
          <a:ext cx="8964613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13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77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49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35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61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48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3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23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95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73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89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37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57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99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94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28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15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55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7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51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88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97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62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Merge Sort – Combine with Insertion Sort</a:t>
            </a:r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600" dirty="0" smtClean="0">
                <a:ea typeface="宋体" panose="02010600030101010101" pitchFamily="2" charset="-122"/>
              </a:rPr>
              <a:t>This </a:t>
            </a:r>
            <a:r>
              <a:rPr lang="en-US" altLang="zh-CN" sz="2600" dirty="0">
                <a:ea typeface="宋体" panose="02010600030101010101" pitchFamily="2" charset="-122"/>
              </a:rPr>
              <a:t>sub-list has only 6 entries, so we call insertion sort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38" y="2349500"/>
          <a:ext cx="9072562" cy="371475"/>
        </p:xfrm>
        <a:graphic>
          <a:graphicData uri="http://schemas.openxmlformats.org/drawingml/2006/table">
            <a:tbl>
              <a:tblPr/>
              <a:tblGrid>
                <a:gridCol w="395287"/>
                <a:gridCol w="393700"/>
                <a:gridCol w="395288"/>
                <a:gridCol w="393700"/>
                <a:gridCol w="395287"/>
                <a:gridCol w="393700"/>
                <a:gridCol w="395288"/>
                <a:gridCol w="393700"/>
                <a:gridCol w="395287"/>
                <a:gridCol w="393700"/>
                <a:gridCol w="395288"/>
                <a:gridCol w="392112"/>
                <a:gridCol w="395288"/>
                <a:gridCol w="393700"/>
                <a:gridCol w="395287"/>
                <a:gridCol w="393700"/>
                <a:gridCol w="395288"/>
                <a:gridCol w="393700"/>
                <a:gridCol w="395287"/>
                <a:gridCol w="393700"/>
                <a:gridCol w="395288"/>
                <a:gridCol w="393700"/>
                <a:gridCol w="39528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77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49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35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61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48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95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89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99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94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28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55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51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88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62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140" name="Group 108"/>
          <p:cNvGraphicFramePr>
            <a:graphicFrameLocks noGrp="1"/>
          </p:cNvGraphicFramePr>
          <p:nvPr/>
        </p:nvGraphicFramePr>
        <p:xfrm>
          <a:off x="71438" y="3068638"/>
          <a:ext cx="9072562" cy="360362"/>
        </p:xfrm>
        <a:graphic>
          <a:graphicData uri="http://schemas.openxmlformats.org/drawingml/2006/table">
            <a:tbl>
              <a:tblPr/>
              <a:tblGrid>
                <a:gridCol w="395287"/>
                <a:gridCol w="393700"/>
                <a:gridCol w="395288"/>
                <a:gridCol w="393700"/>
                <a:gridCol w="395287"/>
                <a:gridCol w="393700"/>
                <a:gridCol w="395288"/>
                <a:gridCol w="393700"/>
                <a:gridCol w="395287"/>
                <a:gridCol w="393700"/>
                <a:gridCol w="395288"/>
                <a:gridCol w="392112"/>
                <a:gridCol w="395288"/>
                <a:gridCol w="393700"/>
                <a:gridCol w="395287"/>
                <a:gridCol w="393700"/>
                <a:gridCol w="395288"/>
                <a:gridCol w="393700"/>
                <a:gridCol w="395287"/>
                <a:gridCol w="393700"/>
                <a:gridCol w="395288"/>
                <a:gridCol w="393700"/>
                <a:gridCol w="395287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35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48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49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61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77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95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89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99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94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28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55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51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88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62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233488" y="2708275"/>
            <a:ext cx="0" cy="36036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Merge Sort – Combine with Insertion Sort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80400" cy="4679950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600" dirty="0" smtClean="0">
                <a:ea typeface="宋体" panose="02010600030101010101" pitchFamily="2" charset="-122"/>
              </a:rPr>
              <a:t>This </a:t>
            </a:r>
            <a:r>
              <a:rPr lang="en-US" altLang="zh-CN" sz="2600" dirty="0">
                <a:ea typeface="宋体" panose="02010600030101010101" pitchFamily="2" charset="-122"/>
              </a:rPr>
              <a:t>sub-list also has only 6 </a:t>
            </a:r>
            <a:r>
              <a:rPr lang="en-US" altLang="zh-CN" sz="2600" dirty="0" smtClean="0">
                <a:ea typeface="宋体" panose="02010600030101010101" pitchFamily="2" charset="-122"/>
              </a:rPr>
              <a:t>entries: call </a:t>
            </a:r>
            <a:r>
              <a:rPr lang="en-US" altLang="zh-CN" sz="2600" dirty="0">
                <a:ea typeface="宋体" panose="02010600030101010101" pitchFamily="2" charset="-122"/>
              </a:rPr>
              <a:t>insertion sort</a:t>
            </a:r>
            <a:endParaRPr lang="en-US" altLang="zh-CN" sz="2600" dirty="0">
              <a:ea typeface="宋体" panose="02010600030101010101" pitchFamily="2" charset="-122"/>
            </a:endParaRPr>
          </a:p>
        </p:txBody>
      </p:sp>
      <p:graphicFrame>
        <p:nvGraphicFramePr>
          <p:cNvPr id="46186" name="Group 106"/>
          <p:cNvGraphicFramePr>
            <a:graphicFrameLocks noGrp="1"/>
          </p:cNvGraphicFramePr>
          <p:nvPr/>
        </p:nvGraphicFramePr>
        <p:xfrm>
          <a:off x="92075" y="2349500"/>
          <a:ext cx="9072563" cy="371475"/>
        </p:xfrm>
        <a:graphic>
          <a:graphicData uri="http://schemas.openxmlformats.org/drawingml/2006/table">
            <a:tbl>
              <a:tblPr/>
              <a:tblGrid>
                <a:gridCol w="395288"/>
                <a:gridCol w="393700"/>
                <a:gridCol w="395287"/>
                <a:gridCol w="393700"/>
                <a:gridCol w="395288"/>
                <a:gridCol w="393700"/>
                <a:gridCol w="395287"/>
                <a:gridCol w="393700"/>
                <a:gridCol w="395288"/>
                <a:gridCol w="393700"/>
                <a:gridCol w="395287"/>
                <a:gridCol w="392113"/>
                <a:gridCol w="395287"/>
                <a:gridCol w="393700"/>
                <a:gridCol w="395288"/>
                <a:gridCol w="393700"/>
                <a:gridCol w="395287"/>
                <a:gridCol w="393700"/>
                <a:gridCol w="395288"/>
                <a:gridCol w="393700"/>
                <a:gridCol w="395287"/>
                <a:gridCol w="393700"/>
                <a:gridCol w="39528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35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48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49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61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95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73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89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37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99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94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28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55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51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88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62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1438" y="3055938"/>
          <a:ext cx="8964612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/>
                        <a:t>13</a:t>
                      </a:r>
                      <a:endParaRPr lang="en-CA" sz="1600" b="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/>
                        <a:t>35</a:t>
                      </a:r>
                      <a:endParaRPr lang="en-CA" sz="1600" b="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/>
                        <a:t>48</a:t>
                      </a:r>
                      <a:endParaRPr lang="en-CA" sz="1600" b="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/>
                        <a:t>49</a:t>
                      </a:r>
                      <a:endParaRPr lang="en-CA" sz="1600" b="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/>
                        <a:t>61</a:t>
                      </a:r>
                      <a:endParaRPr lang="en-CA" sz="1600" b="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/>
                        <a:t>77</a:t>
                      </a:r>
                      <a:endParaRPr lang="en-CA" sz="1600" b="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3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23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37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73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89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95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57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99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94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28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15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55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7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51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88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97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62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576638" y="2708275"/>
            <a:ext cx="0" cy="36036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Merge Sort – Combine with Insertion Sort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600" dirty="0" smtClean="0">
                <a:ea typeface="宋体" panose="02010600030101010101" pitchFamily="2" charset="-122"/>
              </a:rPr>
              <a:t>These </a:t>
            </a:r>
            <a:r>
              <a:rPr lang="en-US" altLang="zh-CN" sz="2600" dirty="0">
                <a:ea typeface="宋体" panose="02010600030101010101" pitchFamily="2" charset="-122"/>
              </a:rPr>
              <a:t>first two lists are now sorted, so we merge them:</a:t>
            </a:r>
            <a:endParaRPr lang="en-US" altLang="zh-CN" sz="2600" dirty="0">
              <a:ea typeface="宋体" panose="02010600030101010101" pitchFamily="2" charset="-122"/>
            </a:endParaRPr>
          </a:p>
        </p:txBody>
      </p:sp>
      <p:graphicFrame>
        <p:nvGraphicFramePr>
          <p:cNvPr id="48234" name="Group 106"/>
          <p:cNvGraphicFramePr>
            <a:graphicFrameLocks noGrp="1"/>
          </p:cNvGraphicFramePr>
          <p:nvPr/>
        </p:nvGraphicFramePr>
        <p:xfrm>
          <a:off x="34925" y="2349500"/>
          <a:ext cx="9145588" cy="371475"/>
        </p:xfrm>
        <a:graphic>
          <a:graphicData uri="http://schemas.openxmlformats.org/drawingml/2006/table">
            <a:tbl>
              <a:tblPr/>
              <a:tblGrid>
                <a:gridCol w="398463"/>
                <a:gridCol w="396875"/>
                <a:gridCol w="398462"/>
                <a:gridCol w="396875"/>
                <a:gridCol w="398463"/>
                <a:gridCol w="396875"/>
                <a:gridCol w="398462"/>
                <a:gridCol w="396875"/>
                <a:gridCol w="398463"/>
                <a:gridCol w="396875"/>
                <a:gridCol w="398462"/>
                <a:gridCol w="395288"/>
                <a:gridCol w="398462"/>
                <a:gridCol w="396875"/>
                <a:gridCol w="398463"/>
                <a:gridCol w="396875"/>
                <a:gridCol w="398462"/>
                <a:gridCol w="396875"/>
                <a:gridCol w="398463"/>
                <a:gridCol w="396875"/>
                <a:gridCol w="398462"/>
                <a:gridCol w="396875"/>
                <a:gridCol w="39846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35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48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49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61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77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37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73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89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95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99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94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28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55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51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88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62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750" y="3060700"/>
          <a:ext cx="8964613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3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13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23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35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37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48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49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61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73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77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89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95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57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99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94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28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15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55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7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51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88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97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62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425700" y="2708275"/>
            <a:ext cx="0" cy="36036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Merge Sort – Combine with Insertion Sort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600" dirty="0">
                <a:ea typeface="宋体" panose="02010600030101010101" pitchFamily="2" charset="-122"/>
              </a:rPr>
              <a:t>We now proceed to the second half at positions 12 through 23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600" dirty="0">
              <a:ea typeface="宋体" panose="02010600030101010101" pitchFamily="2" charset="-122"/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600" dirty="0">
              <a:ea typeface="宋体" panose="02010600030101010101" pitchFamily="2" charset="-122"/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600" dirty="0">
              <a:ea typeface="宋体" panose="02010600030101010101" pitchFamily="2" charset="-122"/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600" dirty="0" smtClean="0">
                <a:ea typeface="宋体" panose="02010600030101010101" pitchFamily="2" charset="-122"/>
              </a:rPr>
              <a:t>The </a:t>
            </a:r>
            <a:r>
              <a:rPr lang="en-US" altLang="zh-CN" sz="2600" dirty="0">
                <a:ea typeface="宋体" panose="02010600030101010101" pitchFamily="2" charset="-122"/>
              </a:rPr>
              <a:t>midpoint is at midpoint = (12 + 23)/2, which equals 17 and recursively call merge sort on entries 12 through 17 and 18 through 22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38" y="2349500"/>
          <a:ext cx="8964612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/>
                        <a:t>3</a:t>
                      </a:r>
                      <a:endParaRPr lang="en-CA" sz="1600" b="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/>
                        <a:t>13</a:t>
                      </a:r>
                      <a:endParaRPr lang="en-CA" sz="1600" b="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/>
                        <a:t>23</a:t>
                      </a:r>
                      <a:endParaRPr lang="en-CA" sz="1600" b="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/>
                        <a:t>35</a:t>
                      </a:r>
                      <a:endParaRPr lang="en-CA" sz="1600" b="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/>
                        <a:t>37</a:t>
                      </a:r>
                      <a:endParaRPr lang="en-CA" sz="1600" b="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/>
                        <a:t>48</a:t>
                      </a:r>
                      <a:endParaRPr lang="en-CA" sz="1600" b="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/>
                        <a:t>49</a:t>
                      </a:r>
                      <a:endParaRPr lang="en-CA" sz="1600" b="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/>
                        <a:t>61</a:t>
                      </a:r>
                      <a:endParaRPr lang="en-CA" sz="1600" b="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/>
                        <a:t>73</a:t>
                      </a:r>
                      <a:endParaRPr lang="en-CA" sz="1600" b="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/>
                        <a:t>77</a:t>
                      </a:r>
                      <a:endParaRPr lang="en-CA" sz="1600" b="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/>
                        <a:t>89</a:t>
                      </a:r>
                      <a:endParaRPr lang="en-CA" sz="1600" b="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/>
                        <a:t>95</a:t>
                      </a:r>
                      <a:endParaRPr lang="en-CA" sz="1600" b="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57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99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94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28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15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55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7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51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88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97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62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Merge Sort – Combine with Insertion Sort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600" dirty="0" smtClean="0">
                <a:ea typeface="宋体" panose="02010600030101010101" pitchFamily="2" charset="-122"/>
              </a:rPr>
              <a:t>The </a:t>
            </a:r>
            <a:r>
              <a:rPr lang="en-US" altLang="zh-CN" sz="2600" dirty="0">
                <a:ea typeface="宋体" panose="02010600030101010101" pitchFamily="2" charset="-122"/>
              </a:rPr>
              <a:t>sub-list from 12 through 17 has 6 </a:t>
            </a:r>
            <a:r>
              <a:rPr lang="en-US" altLang="zh-CN" sz="2600" dirty="0" smtClean="0">
                <a:ea typeface="宋体" panose="02010600030101010101" pitchFamily="2" charset="-122"/>
              </a:rPr>
              <a:t>entries: call </a:t>
            </a:r>
            <a:r>
              <a:rPr lang="en-US" altLang="zh-CN" sz="2600" dirty="0">
                <a:ea typeface="宋体" panose="02010600030101010101" pitchFamily="2" charset="-122"/>
              </a:rPr>
              <a:t>insertion sort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2331" name="Group 107"/>
          <p:cNvGraphicFramePr>
            <a:graphicFrameLocks noGrp="1"/>
          </p:cNvGraphicFramePr>
          <p:nvPr/>
        </p:nvGraphicFramePr>
        <p:xfrm>
          <a:off x="0" y="2349500"/>
          <a:ext cx="9144000" cy="371475"/>
        </p:xfrm>
        <a:graphic>
          <a:graphicData uri="http://schemas.openxmlformats.org/drawingml/2006/table">
            <a:tbl>
              <a:tblPr/>
              <a:tblGrid>
                <a:gridCol w="398463"/>
                <a:gridCol w="396875"/>
                <a:gridCol w="398462"/>
                <a:gridCol w="396875"/>
                <a:gridCol w="398463"/>
                <a:gridCol w="395287"/>
                <a:gridCol w="398463"/>
                <a:gridCol w="396875"/>
                <a:gridCol w="398462"/>
                <a:gridCol w="396875"/>
                <a:gridCol w="398463"/>
                <a:gridCol w="396875"/>
                <a:gridCol w="398462"/>
                <a:gridCol w="396875"/>
                <a:gridCol w="398463"/>
                <a:gridCol w="396875"/>
                <a:gridCol w="398462"/>
                <a:gridCol w="395288"/>
                <a:gridCol w="398462"/>
                <a:gridCol w="396875"/>
                <a:gridCol w="398463"/>
                <a:gridCol w="396875"/>
                <a:gridCol w="39846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35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48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49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61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89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95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57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99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94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28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55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51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88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62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5842000" y="2708275"/>
            <a:ext cx="69850" cy="312738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332" name="Group 108"/>
          <p:cNvGraphicFramePr>
            <a:graphicFrameLocks noGrp="1"/>
          </p:cNvGraphicFramePr>
          <p:nvPr/>
        </p:nvGraphicFramePr>
        <p:xfrm>
          <a:off x="0" y="3057525"/>
          <a:ext cx="9144000" cy="371475"/>
        </p:xfrm>
        <a:graphic>
          <a:graphicData uri="http://schemas.openxmlformats.org/drawingml/2006/table">
            <a:tbl>
              <a:tblPr/>
              <a:tblGrid>
                <a:gridCol w="398463"/>
                <a:gridCol w="396875"/>
                <a:gridCol w="398462"/>
                <a:gridCol w="396875"/>
                <a:gridCol w="398463"/>
                <a:gridCol w="395287"/>
                <a:gridCol w="398463"/>
                <a:gridCol w="396875"/>
                <a:gridCol w="398462"/>
                <a:gridCol w="396875"/>
                <a:gridCol w="398463"/>
                <a:gridCol w="396875"/>
                <a:gridCol w="398462"/>
                <a:gridCol w="396875"/>
                <a:gridCol w="398463"/>
                <a:gridCol w="396875"/>
                <a:gridCol w="398462"/>
                <a:gridCol w="395288"/>
                <a:gridCol w="398462"/>
                <a:gridCol w="396875"/>
                <a:gridCol w="398463"/>
                <a:gridCol w="396875"/>
                <a:gridCol w="39846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35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48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49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61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89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95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28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55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57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94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99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51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88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62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Merge Sort – Combine with Insertion Sort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600" dirty="0" smtClean="0">
                <a:ea typeface="宋体" panose="02010600030101010101" pitchFamily="2" charset="-122"/>
              </a:rPr>
              <a:t>The </a:t>
            </a:r>
            <a:r>
              <a:rPr lang="en-US" altLang="zh-CN" sz="2600" dirty="0">
                <a:ea typeface="宋体" panose="02010600030101010101" pitchFamily="2" charset="-122"/>
              </a:rPr>
              <a:t>sub-list from 18 through 22 has 5 </a:t>
            </a:r>
            <a:r>
              <a:rPr lang="en-US" altLang="zh-CN" sz="2600" dirty="0" smtClean="0">
                <a:ea typeface="宋体" panose="02010600030101010101" pitchFamily="2" charset="-122"/>
              </a:rPr>
              <a:t>entries: call </a:t>
            </a:r>
            <a:r>
              <a:rPr lang="en-US" altLang="zh-CN" sz="2600" dirty="0">
                <a:ea typeface="宋体" panose="02010600030101010101" pitchFamily="2" charset="-122"/>
              </a:rPr>
              <a:t>insertion sort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4380" name="Group 108"/>
          <p:cNvGraphicFramePr>
            <a:graphicFrameLocks noGrp="1"/>
          </p:cNvGraphicFramePr>
          <p:nvPr/>
        </p:nvGraphicFramePr>
        <p:xfrm>
          <a:off x="-36513" y="2349500"/>
          <a:ext cx="9145588" cy="371475"/>
        </p:xfrm>
        <a:graphic>
          <a:graphicData uri="http://schemas.openxmlformats.org/drawingml/2006/table">
            <a:tbl>
              <a:tblPr/>
              <a:tblGrid>
                <a:gridCol w="398463"/>
                <a:gridCol w="396875"/>
                <a:gridCol w="398463"/>
                <a:gridCol w="396875"/>
                <a:gridCol w="398462"/>
                <a:gridCol w="396875"/>
                <a:gridCol w="398463"/>
                <a:gridCol w="396875"/>
                <a:gridCol w="398462"/>
                <a:gridCol w="396875"/>
                <a:gridCol w="398463"/>
                <a:gridCol w="395287"/>
                <a:gridCol w="398463"/>
                <a:gridCol w="396875"/>
                <a:gridCol w="398462"/>
                <a:gridCol w="396875"/>
                <a:gridCol w="398463"/>
                <a:gridCol w="396875"/>
                <a:gridCol w="398462"/>
                <a:gridCol w="396875"/>
                <a:gridCol w="398463"/>
                <a:gridCol w="396875"/>
                <a:gridCol w="39846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35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48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49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61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89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95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28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55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94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99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51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88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97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62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8069263" y="2708275"/>
            <a:ext cx="0" cy="36036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379" name="Group 107"/>
          <p:cNvGraphicFramePr>
            <a:graphicFrameLocks noGrp="1"/>
          </p:cNvGraphicFramePr>
          <p:nvPr/>
        </p:nvGraphicFramePr>
        <p:xfrm>
          <a:off x="0" y="3057525"/>
          <a:ext cx="9036050" cy="371475"/>
        </p:xfrm>
        <a:graphic>
          <a:graphicData uri="http://schemas.openxmlformats.org/drawingml/2006/table">
            <a:tbl>
              <a:tblPr/>
              <a:tblGrid>
                <a:gridCol w="358775"/>
                <a:gridCol w="393700"/>
                <a:gridCol w="395288"/>
                <a:gridCol w="393700"/>
                <a:gridCol w="395287"/>
                <a:gridCol w="393700"/>
                <a:gridCol w="395288"/>
                <a:gridCol w="392112"/>
                <a:gridCol w="395288"/>
                <a:gridCol w="393700"/>
                <a:gridCol w="395287"/>
                <a:gridCol w="393700"/>
                <a:gridCol w="395288"/>
                <a:gridCol w="393700"/>
                <a:gridCol w="395287"/>
                <a:gridCol w="393700"/>
                <a:gridCol w="395288"/>
                <a:gridCol w="393700"/>
                <a:gridCol w="395287"/>
                <a:gridCol w="393700"/>
                <a:gridCol w="395288"/>
                <a:gridCol w="393700"/>
                <a:gridCol w="39528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35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48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49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61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89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95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28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55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94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99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51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62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88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97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z="4800" smtClean="0">
                <a:solidFill>
                  <a:schemeClr val="tx1"/>
                </a:solidFill>
              </a:rPr>
              <a:t>Outline</a:t>
            </a:r>
            <a:endParaRPr lang="en-US" altLang="zh-CN" sz="4800" smtClean="0">
              <a:solidFill>
                <a:schemeClr val="tx1"/>
              </a:solidFill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2.1 Merge Sort</a:t>
            </a: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2.2 Recursion Analyzing</a:t>
            </a: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Merge Sort – Combine with Insertion Sort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600" dirty="0" smtClean="0">
                <a:ea typeface="宋体" panose="02010600030101010101" pitchFamily="2" charset="-122"/>
              </a:rPr>
              <a:t>Merge </a:t>
            </a:r>
            <a:r>
              <a:rPr lang="en-US" altLang="zh-CN" sz="2600" dirty="0">
                <a:ea typeface="宋体" panose="02010600030101010101" pitchFamily="2" charset="-122"/>
              </a:rPr>
              <a:t>the two lists together: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6427" name="Group 107"/>
          <p:cNvGraphicFramePr>
            <a:graphicFrameLocks noGrp="1"/>
          </p:cNvGraphicFramePr>
          <p:nvPr/>
        </p:nvGraphicFramePr>
        <p:xfrm>
          <a:off x="-36513" y="2349500"/>
          <a:ext cx="9217026" cy="371475"/>
        </p:xfrm>
        <a:graphic>
          <a:graphicData uri="http://schemas.openxmlformats.org/drawingml/2006/table">
            <a:tbl>
              <a:tblPr/>
              <a:tblGrid>
                <a:gridCol w="401638"/>
                <a:gridCol w="400050"/>
                <a:gridCol w="401638"/>
                <a:gridCol w="400050"/>
                <a:gridCol w="401637"/>
                <a:gridCol w="398463"/>
                <a:gridCol w="401637"/>
                <a:gridCol w="400050"/>
                <a:gridCol w="401638"/>
                <a:gridCol w="400050"/>
                <a:gridCol w="401637"/>
                <a:gridCol w="400050"/>
                <a:gridCol w="401638"/>
                <a:gridCol w="400050"/>
                <a:gridCol w="401637"/>
                <a:gridCol w="400050"/>
                <a:gridCol w="401638"/>
                <a:gridCol w="398462"/>
                <a:gridCol w="401638"/>
                <a:gridCol w="400050"/>
                <a:gridCol w="401637"/>
                <a:gridCol w="400050"/>
                <a:gridCol w="4016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35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48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49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61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89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95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28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55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57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94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99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51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62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88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97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6902450" y="2708275"/>
            <a:ext cx="0" cy="36036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428" name="Group 108"/>
          <p:cNvGraphicFramePr>
            <a:graphicFrameLocks noGrp="1"/>
          </p:cNvGraphicFramePr>
          <p:nvPr/>
        </p:nvGraphicFramePr>
        <p:xfrm>
          <a:off x="-36513" y="3057525"/>
          <a:ext cx="9217026" cy="371475"/>
        </p:xfrm>
        <a:graphic>
          <a:graphicData uri="http://schemas.openxmlformats.org/drawingml/2006/table">
            <a:tbl>
              <a:tblPr/>
              <a:tblGrid>
                <a:gridCol w="401638"/>
                <a:gridCol w="400050"/>
                <a:gridCol w="401638"/>
                <a:gridCol w="400050"/>
                <a:gridCol w="401637"/>
                <a:gridCol w="398463"/>
                <a:gridCol w="401637"/>
                <a:gridCol w="400050"/>
                <a:gridCol w="401638"/>
                <a:gridCol w="400050"/>
                <a:gridCol w="401637"/>
                <a:gridCol w="400050"/>
                <a:gridCol w="401638"/>
                <a:gridCol w="400050"/>
                <a:gridCol w="401637"/>
                <a:gridCol w="400050"/>
                <a:gridCol w="401638"/>
                <a:gridCol w="398462"/>
                <a:gridCol w="401638"/>
                <a:gridCol w="400050"/>
                <a:gridCol w="401637"/>
                <a:gridCol w="400050"/>
                <a:gridCol w="4016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35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48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49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61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73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77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89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95</a:t>
                      </a:r>
                      <a:endParaRPr kumimoji="0" lang="en-CA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28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51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55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57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62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88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94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97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99</a:t>
                      </a:r>
                      <a:endParaRPr kumimoji="0" lang="en-CA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Merge Sort – Combine with Insertion Sort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600" dirty="0" smtClean="0">
                <a:ea typeface="宋体" panose="02010600030101010101" pitchFamily="2" charset="-122"/>
              </a:rPr>
              <a:t>Finally</a:t>
            </a:r>
            <a:r>
              <a:rPr lang="en-US" altLang="zh-CN" sz="2600" dirty="0">
                <a:ea typeface="宋体" panose="02010600030101010101" pitchFamily="2" charset="-122"/>
              </a:rPr>
              <a:t>, merge both lists together: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38" y="2349500"/>
          <a:ext cx="8964612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3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13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23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35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37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48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49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61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73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77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89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95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7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15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28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51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55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57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62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88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94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97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99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4545013" y="2708275"/>
            <a:ext cx="69850" cy="36036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1438" y="3057525"/>
          <a:ext cx="8964612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3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7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13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15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23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28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35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37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48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49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51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55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57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61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62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73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77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88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89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94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95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97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99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Exercise</a:t>
            </a:r>
            <a:endParaRPr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1. Write the pseudo code of the merge-insertion sort described above.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2. What is the computational complexity of merge-insertion sort?</a:t>
            </a:r>
            <a:endParaRPr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2076450"/>
            <a:ext cx="7048500" cy="1143000"/>
          </a:xfrm>
        </p:spPr>
        <p:txBody>
          <a:bodyPr/>
          <a:lstStyle/>
          <a:p>
            <a:r>
              <a:rPr lang="en-US" altLang="zh-CN" sz="3600" b="1" smtClean="0"/>
              <a:t>2.2 Recursion Analyzing</a:t>
            </a:r>
            <a:endParaRPr lang="en-US" altLang="zh-CN" sz="36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fld id="{DBCAD6C8-AF45-4B80-A756-6EF0CCC838C7}" type="slidenum">
              <a:rPr lang="en-US" altLang="zh-CN"/>
            </a:fld>
            <a:endParaRPr lang="en-US" altLang="zh-CN" sz="1400"/>
          </a:p>
        </p:txBody>
      </p:sp>
      <p:sp>
        <p:nvSpPr>
          <p:cNvPr id="201758" name="Rectangle 30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Analyzing </a:t>
            </a:r>
            <a:r>
              <a:rPr lang="en-US" altLang="zh-CN" dirty="0" smtClean="0"/>
              <a:t>Merge Sort</a:t>
            </a:r>
            <a:endParaRPr lang="en-US" altLang="zh-CN" dirty="0"/>
          </a:p>
        </p:txBody>
      </p:sp>
      <p:pic>
        <p:nvPicPr>
          <p:cNvPr id="63491" name="图片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950" y="1412875"/>
            <a:ext cx="8967788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Recurrence for Merge Sort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284538"/>
            <a:ext cx="8229600" cy="2841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Solution: the asymptotic running time of Merge Sort is </a:t>
            </a:r>
            <a:r>
              <a:rPr lang="en-US" altLang="zh-CN" i="1" smtClean="0">
                <a:solidFill>
                  <a:srgbClr val="FF0000"/>
                </a:solidFill>
                <a:ea typeface="宋体" panose="02010600030101010101" pitchFamily="2" charset="-122"/>
              </a:rPr>
              <a:t>T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) = 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宋体" panose="02010600030101010101" pitchFamily="2" charset="-122"/>
              </a:rPr>
              <a:t>n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log</a:t>
            </a:r>
            <a:r>
              <a:rPr lang="en-US" altLang="zh-CN" baseline="-2500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We have several ways to prove this recurrence.</a:t>
            </a: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64515" name="图片 1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1188" y="1268413"/>
            <a:ext cx="6337300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94" name="Rectangle 30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Contents</a:t>
            </a:r>
            <a:endParaRPr lang="en-US" altLang="zh-CN" dirty="0"/>
          </a:p>
        </p:txBody>
      </p:sp>
      <p:sp>
        <p:nvSpPr>
          <p:cNvPr id="190495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2.2.1 </a:t>
            </a:r>
            <a:r>
              <a:rPr lang="en-US" altLang="zh-CN" sz="2800" dirty="0" smtClean="0">
                <a:ea typeface="宋体" panose="02010600030101010101" pitchFamily="2" charset="-122"/>
              </a:rPr>
              <a:t>Expansion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800" dirty="0" smtClean="0">
              <a:ea typeface="宋体" panose="02010600030101010101" pitchFamily="2" charset="-122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ea typeface="宋体" panose="02010600030101010101" pitchFamily="2" charset="-122"/>
              </a:rPr>
              <a:t>2.2.2</a:t>
            </a:r>
            <a:r>
              <a:rPr lang="en-US" altLang="zh-CN" sz="2800" dirty="0">
                <a:ea typeface="宋体" panose="02010600030101010101" pitchFamily="2" charset="-122"/>
              </a:rPr>
              <a:t> Substitution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800" dirty="0" smtClean="0">
              <a:ea typeface="宋体" panose="02010600030101010101" pitchFamily="2" charset="-122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ea typeface="宋体" panose="02010600030101010101" pitchFamily="2" charset="-122"/>
              </a:rPr>
              <a:t>2.2.3 Recursion Tree</a:t>
            </a:r>
            <a:endParaRPr lang="en-US" altLang="zh-CN" sz="24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2076450"/>
            <a:ext cx="7048500" cy="1143000"/>
          </a:xfrm>
        </p:spPr>
        <p:txBody>
          <a:bodyPr/>
          <a:lstStyle/>
          <a:p>
            <a:r>
              <a:rPr lang="en-US" altLang="zh-CN" sz="3600" b="1" smtClean="0"/>
              <a:t>2.2.1 Expansion</a:t>
            </a:r>
            <a:endParaRPr lang="en-US" altLang="zh-CN" sz="36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Expansion Method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Sometimes the expression of the recurrence is very simple.</a:t>
            </a: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Thus, we can expand the recurrence expression by replacing the current term with the decreasing-input-terms directly.</a:t>
            </a: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9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Expansion Method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4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125538"/>
            <a:ext cx="8280400" cy="49942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E.g., given  the following recurrence :</a:t>
            </a: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T(</a:t>
            </a:r>
            <a:r>
              <a:rPr lang="en-US" altLang="zh-CN" i="1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) = T(</a:t>
            </a:r>
            <a:r>
              <a:rPr lang="en-US" altLang="zh-CN" i="1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 – 1) + </a:t>
            </a:r>
            <a:r>
              <a:rPr lang="en-US" altLang="zh-CN" smtClean="0">
                <a:solidFill>
                  <a:schemeClr val="tx1"/>
                </a:solidFill>
                <a:latin typeface="Symbol" panose="05050102010706020507" pitchFamily="18" charset="2"/>
                <a:ea typeface="黑体" panose="02010609060101010101" pitchFamily="49" charset="-122"/>
                <a:cs typeface="Arial" panose="020B0604020202020204" pitchFamily="34" charset="0"/>
              </a:rPr>
              <a:t>Q(</a:t>
            </a:r>
            <a:r>
              <a:rPr lang="en-US" altLang="zh-CN" i="1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), T(1) = </a:t>
            </a:r>
            <a:r>
              <a:rPr lang="en-US" altLang="zh-CN" smtClean="0">
                <a:solidFill>
                  <a:schemeClr val="tx1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Q(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1)</a:t>
            </a: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297" name="Object 201"/>
          <p:cNvGraphicFramePr>
            <a:graphicFrameLocks noChangeAspect="1"/>
          </p:cNvGraphicFramePr>
          <p:nvPr/>
        </p:nvGraphicFramePr>
        <p:xfrm>
          <a:off x="649288" y="2349500"/>
          <a:ext cx="6010275" cy="417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1" imgW="2946400" imgH="2044700" progId="Equation.3">
                  <p:embed/>
                </p:oleObj>
              </mc:Choice>
              <mc:Fallback>
                <p:oleObj name="公式" r:id="rId1" imgW="2946400" imgH="2044700" progId="Equation.3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2349500"/>
                        <a:ext cx="6010275" cy="417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右箭头 2"/>
          <p:cNvSpPr/>
          <p:nvPr/>
        </p:nvSpPr>
        <p:spPr>
          <a:xfrm>
            <a:off x="6734175" y="5932488"/>
            <a:ext cx="508000" cy="360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4298" name="Object 202"/>
          <p:cNvGraphicFramePr>
            <a:graphicFrameLocks noChangeAspect="1"/>
          </p:cNvGraphicFramePr>
          <p:nvPr/>
        </p:nvGraphicFramePr>
        <p:xfrm>
          <a:off x="7313613" y="5859463"/>
          <a:ext cx="17224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公式" r:id="rId3" imgW="876300" imgH="228600" progId="Equation.3">
                  <p:embed/>
                </p:oleObj>
              </mc:Choice>
              <mc:Fallback>
                <p:oleObj name="公式" r:id="rId3" imgW="876300" imgH="228600" progId="Equation.3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3613" y="5859463"/>
                        <a:ext cx="1722437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2076450"/>
            <a:ext cx="7048500" cy="1143000"/>
          </a:xfrm>
        </p:spPr>
        <p:txBody>
          <a:bodyPr/>
          <a:lstStyle/>
          <a:p>
            <a:r>
              <a:rPr lang="en-US" altLang="zh-CN" sz="3600" b="1" smtClean="0"/>
              <a:t>2.1 Merge Sort</a:t>
            </a:r>
            <a:endParaRPr lang="en-US" altLang="zh-CN" sz="36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3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Expansion Method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9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What if </a:t>
            </a:r>
            <a:b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T(</a:t>
            </a:r>
            <a:r>
              <a:rPr lang="en-US" altLang="zh-CN" i="1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) = T(</a:t>
            </a:r>
            <a:r>
              <a:rPr lang="en-US" altLang="zh-CN" i="1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 – 1) + </a:t>
            </a:r>
            <a:r>
              <a:rPr lang="en-US" altLang="zh-CN" smtClean="0">
                <a:solidFill>
                  <a:schemeClr val="tx1"/>
                </a:solidFill>
                <a:latin typeface="Symbol" panose="05050102010706020507" pitchFamily="18" charset="2"/>
                <a:ea typeface="黑体" panose="02010609060101010101" pitchFamily="49" charset="-122"/>
                <a:cs typeface="Arial" panose="020B0604020202020204" pitchFamily="34" charset="0"/>
              </a:rPr>
              <a:t>O(</a:t>
            </a:r>
            <a:r>
              <a:rPr lang="en-US" altLang="zh-CN" i="1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), T(1) = </a:t>
            </a:r>
            <a:r>
              <a:rPr lang="en-US" altLang="zh-CN" smtClean="0">
                <a:solidFill>
                  <a:srgbClr val="FF0000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O(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1)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?</a:t>
            </a: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Thus, we can only get the upper bound.</a:t>
            </a: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9371" name="Object 155"/>
          <p:cNvGraphicFramePr>
            <a:graphicFrameLocks noChangeAspect="1"/>
          </p:cNvGraphicFramePr>
          <p:nvPr/>
        </p:nvGraphicFramePr>
        <p:xfrm>
          <a:off x="250825" y="4005263"/>
          <a:ext cx="5041900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1" imgW="1777365" imgH="635000" progId="Equation.3">
                  <p:embed/>
                </p:oleObj>
              </mc:Choice>
              <mc:Fallback>
                <p:oleObj name="公式" r:id="rId1" imgW="1777365" imgH="635000" progId="Equation.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005263"/>
                        <a:ext cx="5041900" cy="179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箭头 4"/>
          <p:cNvSpPr/>
          <p:nvPr/>
        </p:nvSpPr>
        <p:spPr>
          <a:xfrm>
            <a:off x="5503863" y="4724400"/>
            <a:ext cx="508000" cy="36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9372" name="Object 156"/>
          <p:cNvGraphicFramePr>
            <a:graphicFrameLocks noChangeAspect="1"/>
          </p:cNvGraphicFramePr>
          <p:nvPr/>
        </p:nvGraphicFramePr>
        <p:xfrm>
          <a:off x="6140450" y="4530725"/>
          <a:ext cx="260826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3" imgW="876300" imgH="228600" progId="Equation.3">
                  <p:embed/>
                </p:oleObj>
              </mc:Choice>
              <mc:Fallback>
                <p:oleObj name="公式" r:id="rId3" imgW="876300" imgH="228600" progId="Equation.3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450" y="4530725"/>
                        <a:ext cx="2608263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Apply Expansion to Merge Sort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pic>
        <p:nvPicPr>
          <p:cNvPr id="5224" name="图片 1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1188" y="908050"/>
            <a:ext cx="63373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222" name="Object 102"/>
          <p:cNvGraphicFramePr>
            <a:graphicFrameLocks noChangeAspect="1"/>
          </p:cNvGraphicFramePr>
          <p:nvPr/>
        </p:nvGraphicFramePr>
        <p:xfrm>
          <a:off x="252413" y="2495550"/>
          <a:ext cx="619125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2" imgW="3035300" imgH="1905000" progId="Equation.3">
                  <p:embed/>
                </p:oleObj>
              </mc:Choice>
              <mc:Fallback>
                <p:oleObj name="公式" r:id="rId2" imgW="3035300" imgH="190500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2495550"/>
                        <a:ext cx="6191250" cy="388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Apply Expansion to Merge Sort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graphicFrame>
        <p:nvGraphicFramePr>
          <p:cNvPr id="6321" name="Object 177"/>
          <p:cNvGraphicFramePr>
            <a:graphicFrameLocks noChangeAspect="1"/>
          </p:cNvGraphicFramePr>
          <p:nvPr/>
        </p:nvGraphicFramePr>
        <p:xfrm>
          <a:off x="1460500" y="2938463"/>
          <a:ext cx="6032500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Microsoft 公式 3.0" r:id="rId1" imgW="2692400" imgH="1625600" progId="Equation.3">
                  <p:embed/>
                </p:oleObj>
              </mc:Choice>
              <mc:Fallback>
                <p:oleObj name="Microsoft 公式 3.0" r:id="rId1" imgW="2692400" imgH="1625600" progId="Equation.3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2938463"/>
                        <a:ext cx="6032500" cy="364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22" name="Object 178"/>
          <p:cNvGraphicFramePr>
            <a:graphicFrameLocks noChangeAspect="1"/>
          </p:cNvGraphicFramePr>
          <p:nvPr/>
        </p:nvGraphicFramePr>
        <p:xfrm>
          <a:off x="971550" y="981075"/>
          <a:ext cx="6340475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4" name="公式" r:id="rId3" imgW="2794000" imgH="850900" progId="Equation.3">
                  <p:embed/>
                </p:oleObj>
              </mc:Choice>
              <mc:Fallback>
                <p:oleObj name="公式" r:id="rId3" imgW="2794000" imgH="850900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981075"/>
                        <a:ext cx="6340475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Exercise in Class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600" i="1" dirty="0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r>
              <a:rPr lang="en-US" altLang="zh-CN" sz="36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3600" i="1" dirty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600" dirty="0">
                <a:solidFill>
                  <a:schemeClr val="tx1"/>
                </a:solidFill>
                <a:ea typeface="宋体" panose="02010600030101010101" pitchFamily="2" charset="-122"/>
              </a:rPr>
              <a:t>) = 4</a:t>
            </a:r>
            <a:r>
              <a:rPr lang="en-US" altLang="zh-CN" sz="3600" i="1" dirty="0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r>
              <a:rPr lang="en-US" altLang="zh-CN" sz="36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3600" i="1" dirty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600" dirty="0">
                <a:solidFill>
                  <a:schemeClr val="tx1"/>
                </a:solidFill>
                <a:ea typeface="宋体" panose="02010600030101010101" pitchFamily="2" charset="-122"/>
              </a:rPr>
              <a:t>/2) + </a:t>
            </a:r>
            <a:r>
              <a:rPr lang="en-US" altLang="zh-CN" sz="3600" dirty="0">
                <a:latin typeface="Symbol" panose="05050102010706020507" pitchFamily="18" charset="2"/>
                <a:cs typeface="Arial" panose="020B0604020202020204" pitchFamily="34" charset="0"/>
              </a:rPr>
              <a:t>Q(</a:t>
            </a:r>
            <a:r>
              <a:rPr lang="en-US" altLang="zh-CN" sz="3600" i="1" dirty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600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sz="3600" i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3600" dirty="0">
                <a:solidFill>
                  <a:schemeClr val="tx1"/>
                </a:solidFill>
                <a:ea typeface="宋体" panose="02010600030101010101" pitchFamily="2" charset="-122"/>
              </a:rPr>
              <a:t>T(1) = </a:t>
            </a:r>
            <a:r>
              <a:rPr lang="en-US" altLang="zh-CN" sz="3600" dirty="0">
                <a:latin typeface="Symbol" panose="05050102010706020507" pitchFamily="18" charset="2"/>
                <a:cs typeface="Arial" panose="020B0604020202020204" pitchFamily="34" charset="0"/>
              </a:rPr>
              <a:t>Q(</a:t>
            </a:r>
            <a:r>
              <a:rPr lang="en-US" altLang="zh-CN" sz="36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3600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endParaRPr lang="en-US" altLang="zh-CN" sz="36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600" dirty="0" smtClean="0">
                <a:solidFill>
                  <a:schemeClr val="tx1"/>
                </a:solidFill>
              </a:rPr>
              <a:t>Solve the above recurrence through expansion.</a:t>
            </a:r>
            <a:endParaRPr lang="en-US" altLang="zh-CN" sz="36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2076450"/>
            <a:ext cx="7048500" cy="1143000"/>
          </a:xfrm>
        </p:spPr>
        <p:txBody>
          <a:bodyPr/>
          <a:lstStyle/>
          <a:p>
            <a:r>
              <a:rPr lang="en-US" altLang="zh-CN" sz="3600" b="1" smtClean="0"/>
              <a:t>2.2.2 Substitution</a:t>
            </a:r>
            <a:endParaRPr lang="en-US" altLang="zh-CN" sz="36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Substitution method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The most general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method.</a:t>
            </a:r>
            <a:b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</a:b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i="1" dirty="0"/>
              <a:t>1. </a:t>
            </a:r>
            <a:r>
              <a:rPr lang="en-US" altLang="zh-CN" i="1" dirty="0">
                <a:solidFill>
                  <a:srgbClr val="FF0000"/>
                </a:solidFill>
              </a:rPr>
              <a:t>Guess</a:t>
            </a:r>
            <a:r>
              <a:rPr lang="en-US" altLang="zh-CN" i="1" dirty="0"/>
              <a:t> </a:t>
            </a:r>
            <a:r>
              <a:rPr lang="en-US" altLang="zh-CN" dirty="0"/>
              <a:t>the form of the solution</a:t>
            </a:r>
            <a:r>
              <a:rPr lang="en-US" altLang="zh-CN" dirty="0" smtClean="0"/>
              <a:t>.</a:t>
            </a:r>
            <a:br>
              <a:rPr lang="en-US" altLang="zh-CN" dirty="0" smtClean="0"/>
            </a:br>
            <a:endParaRPr lang="en-US" altLang="zh-CN" dirty="0"/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i="1" dirty="0"/>
              <a:t>2. </a:t>
            </a:r>
            <a:r>
              <a:rPr lang="en-US" altLang="zh-CN" i="1" dirty="0">
                <a:solidFill>
                  <a:srgbClr val="FF0000"/>
                </a:solidFill>
              </a:rPr>
              <a:t>Verify</a:t>
            </a:r>
            <a:r>
              <a:rPr lang="en-US" altLang="zh-CN" i="1" dirty="0"/>
              <a:t> </a:t>
            </a:r>
            <a:r>
              <a:rPr lang="en-US" altLang="zh-CN" dirty="0"/>
              <a:t>by induction</a:t>
            </a:r>
            <a:r>
              <a:rPr lang="en-US" altLang="zh-CN" dirty="0" smtClean="0"/>
              <a:t>.</a:t>
            </a:r>
            <a:br>
              <a:rPr lang="en-US" altLang="zh-CN" dirty="0" smtClean="0"/>
            </a:br>
            <a:endParaRPr lang="en-US" altLang="zh-CN" dirty="0"/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i="1" dirty="0"/>
              <a:t>3. </a:t>
            </a:r>
            <a:r>
              <a:rPr lang="en-US" altLang="zh-CN" i="1" dirty="0">
                <a:solidFill>
                  <a:srgbClr val="FF0000"/>
                </a:solidFill>
              </a:rPr>
              <a:t>Solve</a:t>
            </a:r>
            <a:r>
              <a:rPr lang="en-US" altLang="zh-CN" i="1" dirty="0"/>
              <a:t> </a:t>
            </a:r>
            <a:r>
              <a:rPr lang="en-US" altLang="zh-CN" dirty="0"/>
              <a:t>for constants.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Example of substitution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Example: </a:t>
            </a:r>
            <a:r>
              <a:rPr lang="en-US" altLang="zh-CN" i="1" smtClean="0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) = 4</a:t>
            </a:r>
            <a:r>
              <a:rPr lang="en-US" altLang="zh-CN" i="1" smtClean="0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/2) + </a:t>
            </a:r>
            <a:r>
              <a:rPr lang="en-US" altLang="zh-CN" smtClean="0">
                <a:solidFill>
                  <a:srgbClr val="262626"/>
                </a:solidFill>
                <a:latin typeface="Symbol" panose="05050102010706020507" pitchFamily="18" charset="2"/>
                <a:ea typeface="黑体" panose="02010609060101010101" pitchFamily="49" charset="-122"/>
                <a:cs typeface="Arial" panose="020B0604020202020204" pitchFamily="34" charset="0"/>
              </a:rPr>
              <a:t>Q(</a:t>
            </a:r>
            <a:r>
              <a:rPr lang="en-US" altLang="zh-CN" i="1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i="1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T(1) = </a:t>
            </a:r>
            <a:r>
              <a:rPr lang="en-US" altLang="zh-CN" smtClean="0">
                <a:solidFill>
                  <a:srgbClr val="262626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Q(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1)</a:t>
            </a:r>
            <a:br>
              <a:rPr lang="en-US" altLang="zh-CN" i="1" smtClean="0">
                <a:solidFill>
                  <a:schemeClr val="tx1"/>
                </a:solidFill>
                <a:ea typeface="宋体" panose="02010600030101010101" pitchFamily="2" charset="-122"/>
              </a:rPr>
            </a:br>
            <a:endParaRPr lang="en-US" altLang="zh-CN" i="1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  <a:t>Guess </a:t>
            </a:r>
            <a:r>
              <a:rPr lang="en-US" altLang="zh-CN" smtClean="0">
                <a:solidFill>
                  <a:srgbClr val="FF0000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O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baseline="30000" smtClean="0">
                <a:solidFill>
                  <a:srgbClr val="FF0000"/>
                </a:solidFill>
                <a:ea typeface="黑体" panose="02010609060101010101" pitchFamily="49" charset="-122"/>
              </a:rPr>
              <a:t>3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) </a:t>
            </a:r>
            <a: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  <a:t>.</a:t>
            </a:r>
            <a:b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</a:br>
            <a:endParaRPr lang="en-US" altLang="zh-CN" smtClean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  <a:t>Assume that </a:t>
            </a:r>
            <a:r>
              <a:rPr lang="en-US" altLang="zh-CN" i="1" smtClean="0">
                <a:solidFill>
                  <a:srgbClr val="FF0000"/>
                </a:solidFill>
                <a:ea typeface="黑体" panose="02010609060101010101" pitchFamily="49" charset="-122"/>
              </a:rPr>
              <a:t>T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) ≤ </a:t>
            </a:r>
            <a:r>
              <a:rPr lang="en-US" altLang="zh-CN" i="1" smtClean="0">
                <a:solidFill>
                  <a:srgbClr val="FF0000"/>
                </a:solidFill>
                <a:ea typeface="黑体" panose="02010609060101010101" pitchFamily="49" charset="-122"/>
              </a:rPr>
              <a:t>c</a:t>
            </a:r>
            <a:r>
              <a:rPr lang="en-US" altLang="zh-CN" baseline="-25000" smtClean="0">
                <a:solidFill>
                  <a:srgbClr val="FF0000"/>
                </a:solidFill>
                <a:ea typeface="黑体" panose="02010609060101010101" pitchFamily="49" charset="-122"/>
              </a:rPr>
              <a:t>1</a:t>
            </a:r>
            <a:r>
              <a:rPr lang="en-US" altLang="zh-CN" i="1" smtClean="0">
                <a:solidFill>
                  <a:srgbClr val="FF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baseline="30000" smtClean="0">
                <a:solidFill>
                  <a:srgbClr val="FF0000"/>
                </a:solidFill>
                <a:ea typeface="黑体" panose="02010609060101010101" pitchFamily="49" charset="-122"/>
              </a:rPr>
              <a:t>3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  <a:t>for </a:t>
            </a:r>
            <a:r>
              <a:rPr lang="en-US" altLang="zh-CN" i="1" smtClean="0">
                <a:solidFill>
                  <a:srgbClr val="FF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smtClean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</a:t>
            </a:r>
            <a:r>
              <a:rPr lang="en-US" altLang="zh-CN" i="1" smtClean="0">
                <a:solidFill>
                  <a:srgbClr val="FF0000"/>
                </a:solidFill>
                <a:ea typeface="黑体" panose="02010609060101010101" pitchFamily="49" charset="-122"/>
              </a:rPr>
              <a:t> n</a:t>
            </a:r>
            <a:r>
              <a:rPr lang="en-US" altLang="zh-CN" baseline="-25000" smtClean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  <a:t>.</a:t>
            </a:r>
            <a:b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</a:br>
            <a:endParaRPr lang="en-US" altLang="zh-CN" smtClean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  <a:t>Prove </a:t>
            </a:r>
            <a:r>
              <a:rPr lang="en-US" altLang="zh-CN" i="1" smtClean="0">
                <a:solidFill>
                  <a:srgbClr val="FF0000"/>
                </a:solidFill>
                <a:ea typeface="黑体" panose="02010609060101010101" pitchFamily="49" charset="-122"/>
              </a:rPr>
              <a:t>T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) ≤ </a:t>
            </a:r>
            <a:r>
              <a:rPr lang="en-US" altLang="zh-CN" i="1" smtClean="0">
                <a:solidFill>
                  <a:srgbClr val="FF9966"/>
                </a:solidFill>
                <a:ea typeface="黑体" panose="02010609060101010101" pitchFamily="49" charset="-122"/>
              </a:rPr>
              <a:t>c</a:t>
            </a:r>
            <a:r>
              <a:rPr lang="en-US" altLang="zh-CN" baseline="-25000" smtClean="0">
                <a:solidFill>
                  <a:srgbClr val="FF9966"/>
                </a:solidFill>
                <a:ea typeface="黑体" panose="02010609060101010101" pitchFamily="49" charset="-122"/>
              </a:rPr>
              <a:t>1</a:t>
            </a:r>
            <a:r>
              <a:rPr lang="en-US" altLang="zh-CN" i="1" smtClean="0">
                <a:solidFill>
                  <a:srgbClr val="FF9966"/>
                </a:solidFill>
                <a:ea typeface="黑体" panose="02010609060101010101" pitchFamily="49" charset="-122"/>
              </a:rPr>
              <a:t>n</a:t>
            </a:r>
            <a:r>
              <a:rPr lang="en-US" altLang="zh-CN" baseline="30000" smtClean="0">
                <a:solidFill>
                  <a:srgbClr val="FF9966"/>
                </a:solidFill>
                <a:ea typeface="黑体" panose="02010609060101010101" pitchFamily="49" charset="-122"/>
              </a:rPr>
              <a:t>3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  <a:t>by induction</a:t>
            </a:r>
            <a:r>
              <a:rPr lang="en-US" altLang="zh-CN" b="0" smtClean="0">
                <a:solidFill>
                  <a:schemeClr val="tx1"/>
                </a:solidFill>
                <a:ea typeface="黑体" panose="02010609060101010101" pitchFamily="49" charset="-122"/>
              </a:rPr>
              <a:t>.</a:t>
            </a:r>
            <a:endParaRPr lang="en-US" altLang="zh-CN" b="0" smtClean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Example of substitution</a:t>
            </a:r>
            <a:endParaRPr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6170613"/>
            <a:ext cx="8229600" cy="5715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3200" b="1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0" lang="zh-CN"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This is not a tight bound: We cannot prove the tightness!</a:t>
            </a:r>
            <a:endParaRPr lang="en-US" altLang="zh-CN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7359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7188" y="5892800"/>
            <a:ext cx="84645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355" name="Object 187"/>
          <p:cNvGraphicFramePr>
            <a:graphicFrameLocks noChangeAspect="1"/>
          </p:cNvGraphicFramePr>
          <p:nvPr/>
        </p:nvGraphicFramePr>
        <p:xfrm>
          <a:off x="611188" y="1125538"/>
          <a:ext cx="4770437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7" name="公式" r:id="rId2" imgW="1905000" imgH="977900" progId="Equation.3">
                  <p:embed/>
                </p:oleObj>
              </mc:Choice>
              <mc:Fallback>
                <p:oleObj name="公式" r:id="rId2" imgW="1905000" imgH="977900" progId="Equation.3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125538"/>
                        <a:ext cx="4770437" cy="244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6" name="Object 188"/>
          <p:cNvGraphicFramePr>
            <a:graphicFrameLocks noChangeAspect="1"/>
          </p:cNvGraphicFramePr>
          <p:nvPr/>
        </p:nvGraphicFramePr>
        <p:xfrm>
          <a:off x="684213" y="3644900"/>
          <a:ext cx="7556500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8" name="公式" r:id="rId4" imgW="3111500" imgH="939800" progId="Equation.3">
                  <p:embed/>
                </p:oleObj>
              </mc:Choice>
              <mc:Fallback>
                <p:oleObj name="公式" r:id="rId4" imgW="3111500" imgH="939800" progId="Equation.3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644900"/>
                        <a:ext cx="7556500" cy="227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61" name="Line 193"/>
          <p:cNvSpPr>
            <a:spLocks noChangeShapeType="1"/>
          </p:cNvSpPr>
          <p:nvPr/>
        </p:nvSpPr>
        <p:spPr bwMode="auto">
          <a:xfrm>
            <a:off x="2843213" y="3573463"/>
            <a:ext cx="2449512" cy="0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Example of substitution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) = 4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/2) + </a:t>
            </a:r>
            <a:r>
              <a:rPr lang="en-US" altLang="zh-CN" dirty="0" smtClean="0">
                <a:latin typeface="Symbol" panose="05050102010706020507" pitchFamily="18" charset="2"/>
                <a:cs typeface="Arial" panose="020B0604020202020204" pitchFamily="34" charset="0"/>
              </a:rPr>
              <a:t>Q(</a:t>
            </a:r>
            <a:r>
              <a:rPr lang="en-US" altLang="zh-CN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T(1) = </a:t>
            </a:r>
            <a:r>
              <a:rPr lang="en-US" altLang="zh-CN" dirty="0" smtClean="0">
                <a:latin typeface="Symbol" panose="05050102010706020507" pitchFamily="18" charset="2"/>
                <a:cs typeface="Arial" panose="020B0604020202020204" pitchFamily="34" charset="0"/>
              </a:rPr>
              <a:t>Q(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1)</a:t>
            </a:r>
            <a:br>
              <a:rPr lang="en-US" altLang="zh-CN" i="1" dirty="0" smtClean="0">
                <a:solidFill>
                  <a:schemeClr val="tx1"/>
                </a:solidFill>
                <a:ea typeface="宋体" panose="02010600030101010101" pitchFamily="2" charset="-122"/>
              </a:rPr>
            </a:br>
            <a:endParaRPr lang="en-US" altLang="zh-CN" i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O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</a:rPr>
              <a:t>n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3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en-US" altLang="zh-CN" dirty="0" smtClean="0">
                <a:solidFill>
                  <a:schemeClr val="tx1"/>
                </a:solidFill>
              </a:rPr>
              <a:t>is proven.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endParaRPr lang="en-US" altLang="zh-CN" dirty="0" smtClean="0">
              <a:solidFill>
                <a:schemeClr val="tx1"/>
              </a:solidFill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How about we want to prove </a:t>
            </a:r>
            <a:r>
              <a:rPr lang="en-US" altLang="zh-CN" dirty="0" smtClean="0">
                <a:latin typeface="Symbol" panose="05050102010706020507" pitchFamily="18" charset="2"/>
                <a:cs typeface="Arial" panose="020B0604020202020204" pitchFamily="34" charset="0"/>
              </a:rPr>
              <a:t>Q(</a:t>
            </a:r>
            <a:r>
              <a:rPr lang="en-US" altLang="zh-CN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baseline="30000" dirty="0" smtClean="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)?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We need to prove </a:t>
            </a:r>
            <a:r>
              <a:rPr lang="el-GR" altLang="zh-CN" dirty="0" smtClean="0">
                <a:solidFill>
                  <a:srgbClr val="FF0000"/>
                </a:solidFill>
              </a:rPr>
              <a:t>Ω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baseline="30000" dirty="0">
                <a:solidFill>
                  <a:srgbClr val="FF0000"/>
                </a:solidFill>
              </a:rPr>
              <a:t>3</a:t>
            </a:r>
            <a:r>
              <a:rPr lang="en-US" altLang="zh-CN" dirty="0" smtClean="0">
                <a:solidFill>
                  <a:srgbClr val="FF0000"/>
                </a:solidFill>
              </a:rPr>
              <a:t>) </a:t>
            </a:r>
            <a:r>
              <a:rPr lang="en-US" altLang="zh-CN" dirty="0" smtClean="0">
                <a:solidFill>
                  <a:schemeClr val="tx1"/>
                </a:solidFill>
              </a:rPr>
              <a:t>and </a:t>
            </a:r>
            <a:r>
              <a:rPr lang="en-US" altLang="zh-CN" dirty="0">
                <a:solidFill>
                  <a:srgbClr val="FF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O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baseline="30000" dirty="0">
                <a:solidFill>
                  <a:srgbClr val="FF0000"/>
                </a:solidFill>
              </a:rPr>
              <a:t>3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Prove </a:t>
            </a:r>
            <a:r>
              <a:rPr lang="en-US" altLang="zh-CN" i="1" dirty="0">
                <a:solidFill>
                  <a:srgbClr val="0303BD"/>
                </a:solidFill>
              </a:rPr>
              <a:t>T</a:t>
            </a:r>
            <a:r>
              <a:rPr lang="en-US" altLang="zh-CN" dirty="0">
                <a:solidFill>
                  <a:srgbClr val="0303BD"/>
                </a:solidFill>
              </a:rPr>
              <a:t>(</a:t>
            </a:r>
            <a:r>
              <a:rPr lang="en-US" altLang="zh-CN" i="1" dirty="0">
                <a:solidFill>
                  <a:srgbClr val="0303BD"/>
                </a:solidFill>
              </a:rPr>
              <a:t>n</a:t>
            </a:r>
            <a:r>
              <a:rPr lang="en-US" altLang="zh-CN" dirty="0">
                <a:solidFill>
                  <a:srgbClr val="0303BD"/>
                </a:solidFill>
              </a:rPr>
              <a:t>) ≤ </a:t>
            </a:r>
            <a:r>
              <a:rPr lang="en-US" altLang="zh-CN" i="1" dirty="0">
                <a:solidFill>
                  <a:srgbClr val="0303BD"/>
                </a:solidFill>
              </a:rPr>
              <a:t>c</a:t>
            </a:r>
            <a:r>
              <a:rPr lang="en-US" altLang="zh-CN" baseline="-25000" dirty="0">
                <a:solidFill>
                  <a:srgbClr val="0303BD"/>
                </a:solidFill>
              </a:rPr>
              <a:t>1</a:t>
            </a:r>
            <a:r>
              <a:rPr lang="en-US" altLang="zh-CN" i="1" dirty="0" smtClean="0">
                <a:solidFill>
                  <a:srgbClr val="0303BD"/>
                </a:solidFill>
              </a:rPr>
              <a:t>n</a:t>
            </a:r>
            <a:r>
              <a:rPr lang="en-US" altLang="zh-CN" baseline="30000" dirty="0" smtClean="0">
                <a:solidFill>
                  <a:srgbClr val="0303BD"/>
                </a:solidFill>
              </a:rPr>
              <a:t>3</a:t>
            </a:r>
            <a:r>
              <a:rPr lang="en-US" altLang="zh-CN" dirty="0" smtClean="0">
                <a:solidFill>
                  <a:srgbClr val="0303BD"/>
                </a:solidFill>
              </a:rPr>
              <a:t>  and </a:t>
            </a:r>
            <a:r>
              <a:rPr lang="en-US" altLang="zh-CN" i="1" dirty="0">
                <a:solidFill>
                  <a:srgbClr val="0303BD"/>
                </a:solidFill>
              </a:rPr>
              <a:t>T</a:t>
            </a:r>
            <a:r>
              <a:rPr lang="en-US" altLang="zh-CN" dirty="0">
                <a:solidFill>
                  <a:srgbClr val="0303BD"/>
                </a:solidFill>
              </a:rPr>
              <a:t>(</a:t>
            </a:r>
            <a:r>
              <a:rPr lang="en-US" altLang="zh-CN" i="1" dirty="0">
                <a:solidFill>
                  <a:srgbClr val="0303BD"/>
                </a:solidFill>
              </a:rPr>
              <a:t>n</a:t>
            </a:r>
            <a:r>
              <a:rPr lang="en-US" altLang="zh-CN" dirty="0">
                <a:solidFill>
                  <a:srgbClr val="0303BD"/>
                </a:solidFill>
              </a:rPr>
              <a:t>) </a:t>
            </a:r>
            <a:r>
              <a:rPr lang="en-US" altLang="zh-CN" dirty="0" smtClean="0">
                <a:solidFill>
                  <a:srgbClr val="0303BD"/>
                </a:solidFill>
              </a:rPr>
              <a:t>≥ </a:t>
            </a:r>
            <a:r>
              <a:rPr lang="en-US" altLang="zh-CN" i="1" dirty="0" smtClean="0">
                <a:solidFill>
                  <a:srgbClr val="0303BD"/>
                </a:solidFill>
              </a:rPr>
              <a:t>c</a:t>
            </a:r>
            <a:r>
              <a:rPr lang="en-US" altLang="zh-CN" baseline="-25000" dirty="0" smtClean="0">
                <a:solidFill>
                  <a:srgbClr val="0303BD"/>
                </a:solidFill>
              </a:rPr>
              <a:t>3</a:t>
            </a:r>
            <a:r>
              <a:rPr lang="en-US" altLang="zh-CN" i="1" dirty="0" smtClean="0">
                <a:solidFill>
                  <a:srgbClr val="0303BD"/>
                </a:solidFill>
              </a:rPr>
              <a:t>n</a:t>
            </a:r>
            <a:r>
              <a:rPr lang="en-US" altLang="zh-CN" baseline="30000" dirty="0" smtClean="0">
                <a:solidFill>
                  <a:srgbClr val="0303BD"/>
                </a:solidFill>
              </a:rPr>
              <a:t>3  </a:t>
            </a:r>
            <a:r>
              <a:rPr lang="en-US" altLang="zh-CN" dirty="0" smtClean="0">
                <a:solidFill>
                  <a:srgbClr val="0303BD"/>
                </a:solidFill>
              </a:rPr>
              <a:t>for </a:t>
            </a:r>
            <a:r>
              <a:rPr lang="en-US" altLang="zh-CN" i="1" dirty="0" smtClean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 ≥ </a:t>
            </a:r>
            <a:r>
              <a:rPr lang="en-US" altLang="zh-CN" i="1" dirty="0" smtClean="0">
                <a:solidFill>
                  <a:srgbClr val="FF0000"/>
                </a:solidFill>
              </a:rPr>
              <a:t>n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simultaneously</a:t>
            </a:r>
            <a:r>
              <a:rPr lang="en-US" altLang="zh-CN" b="0" dirty="0" smtClean="0">
                <a:solidFill>
                  <a:schemeClr val="tx1"/>
                </a:solidFill>
              </a:rPr>
              <a:t>.</a:t>
            </a:r>
            <a:endParaRPr lang="en-US" altLang="zh-CN" b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Example of substitution</a:t>
            </a:r>
            <a:endParaRPr altLang="en-US" dirty="0"/>
          </a:p>
        </p:txBody>
      </p:sp>
      <p:graphicFrame>
        <p:nvGraphicFramePr>
          <p:cNvPr id="8356" name="Object 164"/>
          <p:cNvGraphicFramePr>
            <a:graphicFrameLocks noChangeAspect="1"/>
          </p:cNvGraphicFramePr>
          <p:nvPr/>
        </p:nvGraphicFramePr>
        <p:xfrm>
          <a:off x="706438" y="1109663"/>
          <a:ext cx="4579937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8" name="Equation" r:id="rId1" imgW="1828800" imgH="990600" progId="Equation.3">
                  <p:embed/>
                </p:oleObj>
              </mc:Choice>
              <mc:Fallback>
                <p:oleObj name="Equation" r:id="rId1" imgW="1828800" imgH="990600" progId="Equation.3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1109663"/>
                        <a:ext cx="4579937" cy="247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7" name="Object 165"/>
          <p:cNvGraphicFramePr>
            <a:graphicFrameLocks noChangeAspect="1"/>
          </p:cNvGraphicFramePr>
          <p:nvPr/>
        </p:nvGraphicFramePr>
        <p:xfrm>
          <a:off x="760413" y="3689350"/>
          <a:ext cx="6724650" cy="28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9" name="公式" r:id="rId3" imgW="2768600" imgH="1168400" progId="Equation.3">
                  <p:embed/>
                </p:oleObj>
              </mc:Choice>
              <mc:Fallback>
                <p:oleObj name="公式" r:id="rId3" imgW="2768600" imgH="1168400" progId="Equation.3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3689350"/>
                        <a:ext cx="6724650" cy="283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0" name="Line 168"/>
          <p:cNvSpPr>
            <a:spLocks noChangeShapeType="1"/>
          </p:cNvSpPr>
          <p:nvPr/>
        </p:nvSpPr>
        <p:spPr bwMode="auto">
          <a:xfrm>
            <a:off x="2843213" y="3644900"/>
            <a:ext cx="2376487" cy="0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94" name="Rectangle 30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Merging Sort</a:t>
            </a:r>
            <a:endParaRPr lang="en-US" altLang="zh-CN" dirty="0"/>
          </a:p>
        </p:txBody>
      </p:sp>
      <p:sp>
        <p:nvSpPr>
          <p:cNvPr id="190495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ea typeface="宋体" panose="02010600030101010101" pitchFamily="2" charset="-122"/>
              </a:rPr>
              <a:t>A typical algorithm based on divide-and-conquer</a:t>
            </a:r>
            <a:r>
              <a:rPr lang="en-US" altLang="zh-CN" sz="2400" dirty="0" smtClean="0">
                <a:ea typeface="宋体" panose="02010600030101010101" pitchFamily="2" charset="-122"/>
              </a:rPr>
              <a:t>    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Divide</a:t>
            </a:r>
            <a:r>
              <a:rPr lang="en-US" altLang="zh-CN" sz="2400" dirty="0">
                <a:ea typeface="宋体" panose="02010600030101010101" pitchFamily="2" charset="-122"/>
              </a:rPr>
              <a:t>: </a:t>
            </a:r>
            <a:r>
              <a:rPr lang="en-US" altLang="zh-CN" sz="2400" dirty="0" smtClean="0">
                <a:ea typeface="宋体" panose="02010600030101010101" pitchFamily="2" charset="-122"/>
              </a:rPr>
              <a:t>divide </a:t>
            </a:r>
            <a:r>
              <a:rPr lang="en-US" altLang="zh-CN" sz="2400" dirty="0">
                <a:ea typeface="宋体" panose="02010600030101010101" pitchFamily="2" charset="-122"/>
              </a:rPr>
              <a:t>the </a:t>
            </a:r>
            <a:r>
              <a:rPr lang="en-US" altLang="zh-CN" sz="2400" dirty="0" smtClean="0">
                <a:ea typeface="宋体" panose="02010600030101010101" pitchFamily="2" charset="-122"/>
              </a:rPr>
              <a:t>given </a:t>
            </a:r>
            <a:r>
              <a:rPr lang="en-US" altLang="zh-CN" sz="2400" i="1" dirty="0" smtClean="0">
                <a:ea typeface="宋体" panose="02010600030101010101" pitchFamily="2" charset="-122"/>
              </a:rPr>
              <a:t>n-</a:t>
            </a:r>
            <a:r>
              <a:rPr lang="en-US" altLang="zh-CN" sz="2400" dirty="0" smtClean="0">
                <a:ea typeface="宋体" panose="02010600030101010101" pitchFamily="2" charset="-122"/>
              </a:rPr>
              <a:t>element-array into </a:t>
            </a:r>
            <a:r>
              <a:rPr lang="en-US" altLang="zh-CN" sz="2400" dirty="0">
                <a:ea typeface="宋体" panose="02010600030101010101" pitchFamily="2" charset="-122"/>
              </a:rPr>
              <a:t>two </a:t>
            </a:r>
            <a:r>
              <a:rPr lang="en-US" altLang="zh-CN" sz="2400" dirty="0" smtClean="0">
                <a:ea typeface="宋体" panose="02010600030101010101" pitchFamily="2" charset="-122"/>
              </a:rPr>
              <a:t>sub arrays </a:t>
            </a:r>
            <a:r>
              <a:rPr lang="en-US" altLang="zh-CN" sz="2400" dirty="0">
                <a:ea typeface="宋体" panose="02010600030101010101" pitchFamily="2" charset="-122"/>
              </a:rPr>
              <a:t>of </a:t>
            </a:r>
            <a:r>
              <a:rPr lang="en-US" altLang="zh-CN" sz="2400" dirty="0" smtClean="0">
                <a:ea typeface="宋体" panose="02010600030101010101" pitchFamily="2" charset="-122"/>
              </a:rPr>
              <a:t>about </a:t>
            </a:r>
            <a:r>
              <a:rPr lang="en-US" altLang="zh-CN" sz="2400" i="1" dirty="0" smtClean="0">
                <a:ea typeface="宋体" panose="02010600030101010101" pitchFamily="2" charset="-122"/>
              </a:rPr>
              <a:t>n</a:t>
            </a:r>
            <a:r>
              <a:rPr lang="en-US" altLang="zh-CN" sz="2400" dirty="0" smtClean="0">
                <a:ea typeface="宋体" panose="02010600030101010101" pitchFamily="2" charset="-122"/>
              </a:rPr>
              <a:t>/2 </a:t>
            </a:r>
            <a:r>
              <a:rPr lang="en-US" altLang="zh-CN" sz="2400" dirty="0">
                <a:ea typeface="宋体" panose="02010600030101010101" pitchFamily="2" charset="-122"/>
              </a:rPr>
              <a:t>elements </a:t>
            </a:r>
            <a:r>
              <a:rPr lang="en-US" altLang="zh-CN" sz="2400" dirty="0" smtClean="0">
                <a:ea typeface="宋体" panose="02010600030101010101" pitchFamily="2" charset="-122"/>
              </a:rPr>
              <a:t>either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Conquer</a:t>
            </a:r>
            <a:r>
              <a:rPr lang="en-US" altLang="zh-CN" sz="2400" dirty="0">
                <a:ea typeface="宋体" panose="02010600030101010101" pitchFamily="2" charset="-122"/>
              </a:rPr>
              <a:t>: </a:t>
            </a:r>
            <a:r>
              <a:rPr lang="en-US" altLang="zh-CN" sz="2400" dirty="0" smtClean="0">
                <a:ea typeface="宋体" panose="02010600030101010101" pitchFamily="2" charset="-122"/>
              </a:rPr>
              <a:t>sort </a:t>
            </a:r>
            <a:r>
              <a:rPr lang="en-US" altLang="zh-CN" sz="2400" dirty="0">
                <a:ea typeface="宋体" panose="02010600030101010101" pitchFamily="2" charset="-122"/>
              </a:rPr>
              <a:t>the two </a:t>
            </a:r>
            <a:r>
              <a:rPr lang="en-US" altLang="zh-CN" sz="2400" dirty="0" smtClean="0">
                <a:ea typeface="宋体" panose="02010600030101010101" pitchFamily="2" charset="-122"/>
              </a:rPr>
              <a:t>sub arrays recursively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Merge: merge </a:t>
            </a:r>
            <a:r>
              <a:rPr lang="en-US" altLang="zh-CN" sz="2400" dirty="0">
                <a:ea typeface="宋体" panose="02010600030101010101" pitchFamily="2" charset="-122"/>
              </a:rPr>
              <a:t>the two sorted </a:t>
            </a:r>
            <a:r>
              <a:rPr lang="en-US" altLang="zh-CN" sz="2400" dirty="0" smtClean="0">
                <a:ea typeface="宋体" panose="02010600030101010101" pitchFamily="2" charset="-122"/>
              </a:rPr>
              <a:t>sub arrays to generate the final output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Example of substitution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Then for </a:t>
            </a:r>
            <a:r>
              <a:rPr lang="en-US" altLang="zh-CN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) = 4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/2) + </a:t>
            </a:r>
            <a:r>
              <a:rPr lang="en-US" altLang="zh-CN" dirty="0" smtClean="0">
                <a:latin typeface="Symbol" panose="05050102010706020507" pitchFamily="18" charset="2"/>
                <a:cs typeface="Arial" panose="020B0604020202020204" pitchFamily="34" charset="0"/>
              </a:rPr>
              <a:t>Q(</a:t>
            </a:r>
            <a:r>
              <a:rPr lang="en-US" altLang="zh-CN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T(1) = </a:t>
            </a:r>
            <a:r>
              <a:rPr lang="en-US" altLang="zh-CN" dirty="0" smtClean="0">
                <a:latin typeface="Symbol" panose="05050102010706020507" pitchFamily="18" charset="2"/>
                <a:cs typeface="Arial" panose="020B0604020202020204" pitchFamily="34" charset="0"/>
              </a:rPr>
              <a:t>Q(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1)</a:t>
            </a:r>
            <a:endParaRPr lang="en-US" altLang="zh-CN" i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zh-CN" i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Can we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prove T(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) = </a:t>
            </a:r>
            <a:r>
              <a:rPr lang="en-US" altLang="zh-CN" dirty="0" smtClean="0">
                <a:latin typeface="Symbol" panose="05050102010706020507" pitchFamily="18" charset="2"/>
                <a:cs typeface="Arial" panose="020B0604020202020204" pitchFamily="34" charset="0"/>
              </a:rPr>
              <a:t>Q(</a:t>
            </a:r>
            <a:r>
              <a:rPr lang="en-US" altLang="zh-CN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baseline="30000" dirty="0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) ?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Then we should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prove </a:t>
            </a:r>
            <a:b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T(</a:t>
            </a:r>
            <a:r>
              <a:rPr lang="en-US" altLang="zh-CN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) = O(</a:t>
            </a:r>
            <a:r>
              <a:rPr lang="en-US" altLang="zh-CN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baseline="30000" dirty="0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) and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T(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)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= </a:t>
            </a:r>
            <a:r>
              <a:rPr lang="el-GR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Ω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baseline="30000" dirty="0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) for 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 ≥ 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baseline="-25000" dirty="0">
                <a:solidFill>
                  <a:srgbClr val="FF0000"/>
                </a:solidFill>
              </a:rPr>
              <a:t>0</a:t>
            </a:r>
            <a:r>
              <a:rPr lang="en-US" altLang="zh-CN" baseline="30000" dirty="0">
                <a:solidFill>
                  <a:srgbClr val="FF0000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We firstly prove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T(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) = O(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)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, and we choose to prove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T(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≤ </a:t>
            </a:r>
            <a:r>
              <a:rPr lang="en-US" altLang="zh-CN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cn</a:t>
            </a:r>
            <a:r>
              <a:rPr lang="en-US" altLang="zh-CN" baseline="30000" dirty="0" smtClean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endParaRPr lang="en-US" altLang="zh-CN" baseline="30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Example of substitution</a:t>
            </a:r>
            <a:endParaRPr altLang="en-US" dirty="0"/>
          </a:p>
        </p:txBody>
      </p:sp>
      <p:graphicFrame>
        <p:nvGraphicFramePr>
          <p:cNvPr id="10306" name="Object 66"/>
          <p:cNvGraphicFramePr>
            <a:graphicFrameLocks noChangeAspect="1"/>
          </p:cNvGraphicFramePr>
          <p:nvPr/>
        </p:nvGraphicFramePr>
        <p:xfrm>
          <a:off x="827088" y="1341438"/>
          <a:ext cx="3435350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公式" r:id="rId1" imgW="1371600" imgH="660400" progId="Equation.3">
                  <p:embed/>
                </p:oleObj>
              </mc:Choice>
              <mc:Fallback>
                <p:oleObj name="公式" r:id="rId1" imgW="1371600" imgH="66040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341438"/>
                        <a:ext cx="3435350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49263" y="3213100"/>
            <a:ext cx="8280400" cy="33845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000" b="1">
                <a:latin typeface="Times New Roman" panose="02020603050405020304" pitchFamily="18" charset="0"/>
              </a:rPr>
              <a:t>Can we say that we have proven our inductive hypothesis (I.H.) which is  denoted by </a:t>
            </a:r>
            <a:br>
              <a:rPr lang="en-US" altLang="zh-CN" sz="3000" b="1">
                <a:latin typeface="Times New Roman" panose="02020603050405020304" pitchFamily="18" charset="0"/>
              </a:rPr>
            </a:br>
            <a:r>
              <a:rPr lang="en-US" altLang="zh-CN" sz="3000" b="1">
                <a:solidFill>
                  <a:srgbClr val="FF0000"/>
                </a:solidFill>
                <a:latin typeface="Times New Roman" panose="02020603050405020304" pitchFamily="18" charset="0"/>
              </a:rPr>
              <a:t>T(</a:t>
            </a:r>
            <a:r>
              <a:rPr lang="en-US" altLang="zh-CN" sz="3000" b="1" i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000" b="1">
                <a:solidFill>
                  <a:srgbClr val="FF0000"/>
                </a:solidFill>
                <a:latin typeface="Times New Roman" panose="02020603050405020304" pitchFamily="18" charset="0"/>
              </a:rPr>
              <a:t>) ≤ </a:t>
            </a:r>
            <a:r>
              <a:rPr lang="en-US" altLang="zh-CN" sz="3000" b="1" i="1">
                <a:solidFill>
                  <a:srgbClr val="FF0000"/>
                </a:solidFill>
                <a:latin typeface="Times New Roman" panose="02020603050405020304" pitchFamily="18" charset="0"/>
              </a:rPr>
              <a:t>cn</a:t>
            </a:r>
            <a:r>
              <a:rPr lang="en-US" altLang="zh-CN" sz="3000" b="1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3000" b="1">
                <a:solidFill>
                  <a:srgbClr val="FF0000"/>
                </a:solidFill>
                <a:latin typeface="Times New Roman" panose="02020603050405020304" pitchFamily="18" charset="0"/>
              </a:rPr>
              <a:t>?</a:t>
            </a:r>
            <a:r>
              <a:rPr lang="en-US" altLang="zh-CN" sz="3000" b="1">
                <a:latin typeface="Times New Roman" panose="02020603050405020304" pitchFamily="18" charset="0"/>
              </a:rPr>
              <a:t> </a:t>
            </a:r>
            <a:endParaRPr lang="en-US" altLang="zh-CN" sz="3000" b="1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000" b="1">
                <a:solidFill>
                  <a:srgbClr val="FF0000"/>
                </a:solidFill>
                <a:latin typeface="Times New Roman" panose="02020603050405020304" pitchFamily="18" charset="0"/>
              </a:rPr>
              <a:t>NO, WE CANNOT</a:t>
            </a:r>
            <a:endParaRPr lang="en-US" altLang="zh-CN" sz="30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000" b="1">
                <a:latin typeface="Times New Roman" panose="02020603050405020304" pitchFamily="18" charset="0"/>
              </a:rPr>
              <a:t>Since we have to prove the </a:t>
            </a:r>
            <a:r>
              <a:rPr lang="en-US" altLang="zh-CN" sz="3000" b="1">
                <a:solidFill>
                  <a:srgbClr val="FF0000"/>
                </a:solidFill>
                <a:latin typeface="Times New Roman" panose="02020603050405020304" pitchFamily="18" charset="0"/>
              </a:rPr>
              <a:t>EXACT</a:t>
            </a:r>
            <a:r>
              <a:rPr lang="en-US" altLang="zh-CN" sz="3000" b="1">
                <a:latin typeface="Times New Roman" panose="02020603050405020304" pitchFamily="18" charset="0"/>
              </a:rPr>
              <a:t> form of the I.H! </a:t>
            </a:r>
            <a:r>
              <a:rPr lang="en-US" altLang="zh-CN" sz="3000" b="1">
                <a:solidFill>
                  <a:srgbClr val="009999"/>
                </a:solidFill>
                <a:latin typeface="Times New Roman" panose="02020603050405020304" pitchFamily="18" charset="0"/>
              </a:rPr>
              <a:t>cn</a:t>
            </a:r>
            <a:r>
              <a:rPr lang="en-US" altLang="zh-CN" sz="3000" b="1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000" b="1">
                <a:solidFill>
                  <a:srgbClr val="009999"/>
                </a:solidFill>
                <a:latin typeface="Times New Roman" panose="02020603050405020304" pitchFamily="18" charset="0"/>
              </a:rPr>
              <a:t>+dn is larger than cn</a:t>
            </a:r>
            <a:r>
              <a:rPr lang="en-US" altLang="zh-CN" sz="3000" b="1" baseline="30000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  <a:endParaRPr lang="en-US" altLang="zh-CN" sz="3000" b="1" baseline="30000">
              <a:solidFill>
                <a:srgbClr val="009999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000" b="1">
                <a:latin typeface="Times New Roman" panose="02020603050405020304" pitchFamily="18" charset="0"/>
              </a:rPr>
              <a:t>Thus, the above proof fails!</a:t>
            </a:r>
            <a:endParaRPr lang="en-US" altLang="zh-CN" sz="3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Example of substitution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871662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Idea: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strengthen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the inductive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hypothesis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by subtracting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 low-order term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I.H.:</a:t>
            </a:r>
            <a:r>
              <a:rPr lang="en-US" altLang="zh-CN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 T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)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≤ </a:t>
            </a:r>
            <a:r>
              <a:rPr lang="en-US" altLang="zh-CN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c</a:t>
            </a:r>
            <a:r>
              <a:rPr lang="en-US" altLang="zh-CN" baseline="-25000" dirty="0" smtClean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baseline="30000" dirty="0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– </a:t>
            </a:r>
            <a:r>
              <a:rPr lang="en-US" altLang="zh-CN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for </a:t>
            </a:r>
            <a:r>
              <a:rPr lang="en-US" altLang="zh-CN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n ≥ n</a:t>
            </a:r>
            <a:r>
              <a:rPr lang="en-US" altLang="zh-CN" baseline="-25000" dirty="0" smtClean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Proof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1376" name="Object 112"/>
          <p:cNvGraphicFramePr>
            <a:graphicFrameLocks noChangeAspect="1"/>
          </p:cNvGraphicFramePr>
          <p:nvPr/>
        </p:nvGraphicFramePr>
        <p:xfrm>
          <a:off x="995363" y="2924175"/>
          <a:ext cx="5376862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" name="公式" r:id="rId1" imgW="2146300" imgH="965200" progId="Equation.3">
                  <p:embed/>
                </p:oleObj>
              </mc:Choice>
              <mc:Fallback>
                <p:oleObj name="公式" r:id="rId1" imgW="2146300" imgH="96520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2924175"/>
                        <a:ext cx="5376862" cy="241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7" name="Object 113"/>
          <p:cNvGraphicFramePr>
            <a:graphicFrameLocks noChangeAspect="1"/>
          </p:cNvGraphicFramePr>
          <p:nvPr/>
        </p:nvGraphicFramePr>
        <p:xfrm>
          <a:off x="5880100" y="5013325"/>
          <a:ext cx="3228975" cy="177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" name="公式" r:id="rId3" imgW="1295400" imgH="711200" progId="Equation.3">
                  <p:embed/>
                </p:oleObj>
              </mc:Choice>
              <mc:Fallback>
                <p:oleObj name="公式" r:id="rId3" imgW="1295400" imgH="71120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5013325"/>
                        <a:ext cx="3228975" cy="177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5003800" y="5464175"/>
            <a:ext cx="647700" cy="341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Example of substitution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4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Then for </a:t>
            </a:r>
            <a:r>
              <a:rPr lang="en-US" altLang="zh-CN" i="1" smtClean="0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) = 4</a:t>
            </a:r>
            <a:r>
              <a:rPr lang="en-US" altLang="zh-CN" i="1" smtClean="0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/2) + </a:t>
            </a:r>
            <a:r>
              <a:rPr lang="en-US" altLang="zh-CN" smtClean="0">
                <a:solidFill>
                  <a:srgbClr val="262626"/>
                </a:solidFill>
                <a:latin typeface="Symbol" panose="05050102010706020507" pitchFamily="18" charset="2"/>
                <a:ea typeface="黑体" panose="02010609060101010101" pitchFamily="49" charset="-122"/>
                <a:cs typeface="Arial" panose="020B0604020202020204" pitchFamily="34" charset="0"/>
              </a:rPr>
              <a:t>Q(</a:t>
            </a:r>
            <a:r>
              <a:rPr lang="en-US" altLang="zh-CN" i="1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i="1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T(1) = </a:t>
            </a:r>
            <a:r>
              <a:rPr lang="en-US" altLang="zh-CN" smtClean="0">
                <a:solidFill>
                  <a:srgbClr val="262626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Q(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1)</a:t>
            </a:r>
            <a:endParaRPr lang="en-US" altLang="zh-CN" i="1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We prove T(</a:t>
            </a:r>
            <a:r>
              <a:rPr lang="en-US" altLang="zh-CN" i="1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) = </a:t>
            </a:r>
            <a:r>
              <a:rPr lang="el-GR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Ω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baseline="30000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) by proving</a:t>
            </a:r>
            <a:b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i="1" smtClean="0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) </a:t>
            </a:r>
            <a:r>
              <a:rPr lang="en-US" altLang="zh-CN" i="1" smtClean="0">
                <a:solidFill>
                  <a:schemeClr val="tx1"/>
                </a:solidFill>
                <a:ea typeface="宋体" panose="02010600030101010101" pitchFamily="2" charset="-122"/>
              </a:rPr>
              <a:t>≥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smtClean="0">
                <a:solidFill>
                  <a:schemeClr val="tx1"/>
                </a:solidFill>
                <a:ea typeface="宋体" panose="02010600030101010101" pitchFamily="2" charset="-122"/>
              </a:rPr>
              <a:t>c</a:t>
            </a:r>
            <a:r>
              <a:rPr lang="en-US" altLang="zh-CN" baseline="-25000" smtClean="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lang="en-US" altLang="zh-CN" i="1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baseline="30000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– </a:t>
            </a:r>
            <a:r>
              <a:rPr lang="en-US" altLang="zh-CN" i="1" smtClean="0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r>
              <a:rPr lang="en-US" altLang="zh-CN" baseline="-25000" smtClean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  <a:r>
              <a:rPr lang="en-US" altLang="zh-CN" i="1" smtClean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for </a:t>
            </a:r>
            <a:r>
              <a:rPr lang="en-US" altLang="zh-CN" i="1" smtClean="0">
                <a:solidFill>
                  <a:schemeClr val="tx1"/>
                </a:solidFill>
                <a:ea typeface="宋体" panose="02010600030101010101" pitchFamily="2" charset="-122"/>
              </a:rPr>
              <a:t>n ≥ n</a:t>
            </a:r>
            <a:r>
              <a:rPr lang="en-US" altLang="zh-CN" baseline="-25000" smtClean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endParaRPr lang="en-US" altLang="zh-CN" baseline="-2500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endParaRPr lang="en-US" altLang="zh-CN" baseline="3000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3413" name="Object 101"/>
          <p:cNvGraphicFramePr>
            <a:graphicFrameLocks noChangeAspect="1"/>
          </p:cNvGraphicFramePr>
          <p:nvPr/>
        </p:nvGraphicFramePr>
        <p:xfrm>
          <a:off x="1211263" y="2997200"/>
          <a:ext cx="5376862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" name="公式" r:id="rId1" imgW="2146300" imgH="965200" progId="Equation.3">
                  <p:embed/>
                </p:oleObj>
              </mc:Choice>
              <mc:Fallback>
                <p:oleObj name="公式" r:id="rId1" imgW="2146300" imgH="96520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2997200"/>
                        <a:ext cx="5376862" cy="241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" name="Object 102"/>
          <p:cNvGraphicFramePr>
            <a:graphicFrameLocks noChangeAspect="1"/>
          </p:cNvGraphicFramePr>
          <p:nvPr/>
        </p:nvGraphicFramePr>
        <p:xfrm>
          <a:off x="5880100" y="5111750"/>
          <a:ext cx="3228975" cy="177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3" imgW="1295400" imgH="711200" progId="Equation.3">
                  <p:embed/>
                </p:oleObj>
              </mc:Choice>
              <mc:Fallback>
                <p:oleObj name="公式" r:id="rId3" imgW="1295400" imgH="71120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5111750"/>
                        <a:ext cx="3228975" cy="177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5003800" y="5753100"/>
            <a:ext cx="647700" cy="33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Example of substitution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Thus, for </a:t>
            </a:r>
            <a:r>
              <a:rPr lang="en-US" altLang="zh-CN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) = 4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/2) + </a:t>
            </a:r>
            <a:r>
              <a:rPr lang="en-US" altLang="zh-CN" dirty="0" smtClean="0">
                <a:latin typeface="Symbol" panose="05050102010706020507" pitchFamily="18" charset="2"/>
                <a:cs typeface="Arial" panose="020B0604020202020204" pitchFamily="34" charset="0"/>
              </a:rPr>
              <a:t>Q(</a:t>
            </a:r>
            <a:r>
              <a:rPr lang="en-US" altLang="zh-CN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T(1) = </a:t>
            </a:r>
            <a:r>
              <a:rPr lang="en-US" altLang="zh-CN" dirty="0" smtClean="0">
                <a:latin typeface="Symbol" panose="05050102010706020507" pitchFamily="18" charset="2"/>
                <a:cs typeface="Arial" panose="020B0604020202020204" pitchFamily="34" charset="0"/>
              </a:rPr>
              <a:t>Q(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1),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We achieve that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T(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)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= </a:t>
            </a:r>
            <a:r>
              <a:rPr lang="en-US" altLang="zh-CN" dirty="0" smtClean="0">
                <a:latin typeface="Symbol" panose="05050102010706020507" pitchFamily="18" charset="2"/>
                <a:cs typeface="Arial" panose="020B0604020202020204" pitchFamily="34" charset="0"/>
              </a:rPr>
              <a:t>Q(</a:t>
            </a:r>
            <a:r>
              <a:rPr lang="en-US" altLang="zh-CN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baseline="30000" dirty="0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zh-CN" baseline="30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Apply Substitution to Merge Sort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30525"/>
            <a:ext cx="8229600" cy="3195638"/>
          </a:xfrm>
        </p:spPr>
        <p:txBody>
          <a:bodyPr/>
          <a:lstStyle/>
          <a:p>
            <a:pPr lvl="1">
              <a:spcBef>
                <a:spcPct val="0"/>
              </a:spcBef>
            </a:pPr>
            <a: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  <a:t>Guess </a:t>
            </a:r>
            <a:r>
              <a:rPr lang="en-US" altLang="zh-CN" smtClean="0">
                <a:solidFill>
                  <a:srgbClr val="FF0000"/>
                </a:solidFill>
                <a:latin typeface="Symbol" panose="05050102010706020507" pitchFamily="18" charset="2"/>
                <a:ea typeface="黑体" panose="02010609060101010101" pitchFamily="49" charset="-122"/>
                <a:cs typeface="Arial" panose="020B0604020202020204" pitchFamily="34" charset="0"/>
              </a:rPr>
              <a:t>Q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宋体" panose="02010600030101010101" pitchFamily="2" charset="-122"/>
              </a:rPr>
              <a:t>n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log</a:t>
            </a:r>
            <a:r>
              <a:rPr lang="en-US" altLang="zh-CN" baseline="-2500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) </a:t>
            </a:r>
            <a: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  <a:t>.</a:t>
            </a:r>
            <a:endParaRPr lang="en-US" altLang="zh-CN" smtClean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  <a:t>Assume that </a:t>
            </a:r>
            <a:b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</a:br>
            <a:r>
              <a:rPr lang="en-US" altLang="zh-CN" i="1" smtClean="0">
                <a:solidFill>
                  <a:srgbClr val="FF0000"/>
                </a:solidFill>
                <a:ea typeface="黑体" panose="02010609060101010101" pitchFamily="49" charset="-122"/>
              </a:rPr>
              <a:t>T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) ≤ </a:t>
            </a:r>
            <a:r>
              <a:rPr lang="en-US" altLang="zh-CN" i="1" smtClean="0">
                <a:solidFill>
                  <a:srgbClr val="FF0000"/>
                </a:solidFill>
                <a:ea typeface="黑体" panose="02010609060101010101" pitchFamily="49" charset="-122"/>
              </a:rPr>
              <a:t>c</a:t>
            </a:r>
            <a:r>
              <a:rPr lang="en-US" altLang="zh-CN" baseline="-25000" smtClean="0">
                <a:solidFill>
                  <a:srgbClr val="FF0000"/>
                </a:solidFill>
                <a:ea typeface="黑体" panose="02010609060101010101" pitchFamily="49" charset="-122"/>
              </a:rPr>
              <a:t>1</a:t>
            </a:r>
            <a:r>
              <a:rPr lang="pt-BR" altLang="zh-CN" i="1" smtClean="0">
                <a:solidFill>
                  <a:srgbClr val="FF0000"/>
                </a:solidFill>
                <a:ea typeface="黑体" panose="02010609060101010101" pitchFamily="49" charset="-122"/>
              </a:rPr>
              <a:t> · </a:t>
            </a:r>
            <a:r>
              <a:rPr lang="en-US" altLang="zh-CN" i="1" smtClean="0">
                <a:solidFill>
                  <a:srgbClr val="FF0000"/>
                </a:solidFill>
                <a:ea typeface="宋体" panose="02010600030101010101" pitchFamily="2" charset="-122"/>
              </a:rPr>
              <a:t>n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log</a:t>
            </a:r>
            <a:r>
              <a:rPr lang="en-US" altLang="zh-CN" baseline="-2500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 and </a:t>
            </a:r>
            <a:r>
              <a:rPr lang="en-US" altLang="zh-CN" i="1" smtClean="0">
                <a:solidFill>
                  <a:srgbClr val="FF0000"/>
                </a:solidFill>
                <a:ea typeface="黑体" panose="02010609060101010101" pitchFamily="49" charset="-122"/>
              </a:rPr>
              <a:t>T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) ≥ </a:t>
            </a:r>
            <a:r>
              <a:rPr lang="en-US" altLang="zh-CN" i="1" smtClean="0">
                <a:solidFill>
                  <a:srgbClr val="FF0000"/>
                </a:solidFill>
                <a:ea typeface="黑体" panose="02010609060101010101" pitchFamily="49" charset="-122"/>
              </a:rPr>
              <a:t>c</a:t>
            </a:r>
            <a:r>
              <a:rPr lang="en-US" altLang="zh-CN" baseline="-25000" smtClean="0">
                <a:solidFill>
                  <a:srgbClr val="FF0000"/>
                </a:solidFill>
                <a:ea typeface="黑体" panose="02010609060101010101" pitchFamily="49" charset="-122"/>
              </a:rPr>
              <a:t>2</a:t>
            </a:r>
            <a:r>
              <a:rPr lang="pt-BR" altLang="zh-CN" i="1" smtClean="0">
                <a:solidFill>
                  <a:srgbClr val="FF0000"/>
                </a:solidFill>
                <a:ea typeface="黑体" panose="02010609060101010101" pitchFamily="49" charset="-122"/>
              </a:rPr>
              <a:t> · </a:t>
            </a:r>
            <a:r>
              <a:rPr lang="en-US" altLang="zh-CN" i="1" smtClean="0">
                <a:solidFill>
                  <a:srgbClr val="FF0000"/>
                </a:solidFill>
                <a:ea typeface="宋体" panose="02010600030101010101" pitchFamily="2" charset="-122"/>
              </a:rPr>
              <a:t>n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log</a:t>
            </a:r>
            <a:r>
              <a:rPr lang="en-US" altLang="zh-CN" baseline="-2500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b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</a:b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for </a:t>
            </a:r>
            <a:r>
              <a:rPr lang="en-US" altLang="zh-CN" i="1" smtClean="0">
                <a:solidFill>
                  <a:srgbClr val="FF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smtClean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</a:t>
            </a:r>
            <a:r>
              <a:rPr lang="en-US" altLang="zh-CN" i="1" smtClean="0">
                <a:solidFill>
                  <a:srgbClr val="FF0000"/>
                </a:solidFill>
                <a:ea typeface="黑体" panose="02010609060101010101" pitchFamily="49" charset="-122"/>
              </a:rPr>
              <a:t> n</a:t>
            </a:r>
            <a:r>
              <a:rPr lang="en-US" altLang="zh-CN" baseline="-25000" smtClean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  <a:t>.</a:t>
            </a:r>
            <a:endParaRPr lang="en-US" altLang="zh-CN" smtClean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  <a:t>Prove</a:t>
            </a:r>
            <a:b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</a:br>
            <a:r>
              <a:rPr lang="en-US" altLang="zh-CN" i="1" smtClean="0">
                <a:solidFill>
                  <a:srgbClr val="FF0000"/>
                </a:solidFill>
                <a:ea typeface="黑体" panose="02010609060101010101" pitchFamily="49" charset="-122"/>
              </a:rPr>
              <a:t>T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) ≤ </a:t>
            </a:r>
            <a:r>
              <a:rPr lang="en-US" altLang="zh-CN" i="1" smtClean="0">
                <a:solidFill>
                  <a:srgbClr val="FF0000"/>
                </a:solidFill>
                <a:ea typeface="黑体" panose="02010609060101010101" pitchFamily="49" charset="-122"/>
              </a:rPr>
              <a:t>c</a:t>
            </a:r>
            <a:r>
              <a:rPr lang="en-US" altLang="zh-CN" baseline="-25000" smtClean="0">
                <a:solidFill>
                  <a:srgbClr val="FF0000"/>
                </a:solidFill>
                <a:ea typeface="黑体" panose="02010609060101010101" pitchFamily="49" charset="-122"/>
              </a:rPr>
              <a:t>1</a:t>
            </a:r>
            <a:r>
              <a:rPr lang="pt-BR" altLang="zh-CN" i="1" smtClean="0">
                <a:solidFill>
                  <a:srgbClr val="FF0000"/>
                </a:solidFill>
                <a:ea typeface="黑体" panose="02010609060101010101" pitchFamily="49" charset="-122"/>
              </a:rPr>
              <a:t> · </a:t>
            </a:r>
            <a:r>
              <a:rPr lang="en-US" altLang="zh-CN" i="1" smtClean="0">
                <a:solidFill>
                  <a:srgbClr val="FF0000"/>
                </a:solidFill>
                <a:ea typeface="宋体" panose="02010600030101010101" pitchFamily="2" charset="-122"/>
              </a:rPr>
              <a:t>n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log</a:t>
            </a:r>
            <a:r>
              <a:rPr lang="en-US" altLang="zh-CN" baseline="-2500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 and </a:t>
            </a:r>
            <a:r>
              <a:rPr lang="en-US" altLang="zh-CN" i="1" smtClean="0">
                <a:solidFill>
                  <a:srgbClr val="FF0000"/>
                </a:solidFill>
                <a:ea typeface="黑体" panose="02010609060101010101" pitchFamily="49" charset="-122"/>
              </a:rPr>
              <a:t>T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) ≥ </a:t>
            </a:r>
            <a:r>
              <a:rPr lang="en-US" altLang="zh-CN" i="1" smtClean="0">
                <a:solidFill>
                  <a:srgbClr val="FF0000"/>
                </a:solidFill>
                <a:ea typeface="黑体" panose="02010609060101010101" pitchFamily="49" charset="-122"/>
              </a:rPr>
              <a:t>c</a:t>
            </a:r>
            <a:r>
              <a:rPr lang="en-US" altLang="zh-CN" baseline="-25000" smtClean="0">
                <a:solidFill>
                  <a:srgbClr val="FF0000"/>
                </a:solidFill>
                <a:ea typeface="黑体" panose="02010609060101010101" pitchFamily="49" charset="-122"/>
              </a:rPr>
              <a:t>2</a:t>
            </a:r>
            <a:r>
              <a:rPr lang="pt-BR" altLang="zh-CN" i="1" smtClean="0">
                <a:solidFill>
                  <a:srgbClr val="FF0000"/>
                </a:solidFill>
                <a:ea typeface="黑体" panose="02010609060101010101" pitchFamily="49" charset="-122"/>
              </a:rPr>
              <a:t> · </a:t>
            </a:r>
            <a:r>
              <a:rPr lang="en-US" altLang="zh-CN" i="1" smtClean="0">
                <a:solidFill>
                  <a:srgbClr val="FF0000"/>
                </a:solidFill>
                <a:ea typeface="宋体" panose="02010600030101010101" pitchFamily="2" charset="-122"/>
              </a:rPr>
              <a:t>n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log</a:t>
            </a:r>
            <a:r>
              <a:rPr lang="en-US" altLang="zh-CN" baseline="-2500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b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</a:br>
            <a: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  <a:t>by induction</a:t>
            </a:r>
            <a:r>
              <a:rPr lang="en-US" altLang="zh-CN" b="0" smtClean="0">
                <a:solidFill>
                  <a:schemeClr val="tx1"/>
                </a:solidFill>
                <a:ea typeface="黑体" panose="02010609060101010101" pitchFamily="49" charset="-122"/>
              </a:rPr>
              <a:t>.</a:t>
            </a: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96259" name="图片 1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1188" y="1268413"/>
            <a:ext cx="6337300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Apply Substitution to Merge Sort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i="1" smtClean="0">
                <a:solidFill>
                  <a:schemeClr val="tx1"/>
                </a:solidFill>
                <a:ea typeface="黑体" panose="02010609060101010101" pitchFamily="49" charset="-122"/>
              </a:rPr>
              <a:t>Proof </a:t>
            </a:r>
            <a: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  <a:t>:</a:t>
            </a: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 sz="3200" smtClean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200" smtClean="0">
                <a:solidFill>
                  <a:srgbClr val="009999"/>
                </a:solidFill>
                <a:ea typeface="宋体" panose="02010600030101010101" pitchFamily="2" charset="-122"/>
              </a:rPr>
              <a:t>) = 2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 sz="3200" smtClean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200" smtClean="0">
                <a:solidFill>
                  <a:srgbClr val="009999"/>
                </a:solidFill>
                <a:ea typeface="宋体" panose="02010600030101010101" pitchFamily="2" charset="-122"/>
              </a:rPr>
              <a:t>/2) + 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dn</a:t>
            </a:r>
            <a:endParaRPr lang="en-US" altLang="zh-CN" sz="3200" i="1" smtClean="0">
              <a:solidFill>
                <a:srgbClr val="009999"/>
              </a:solidFill>
              <a:ea typeface="宋体" panose="02010600030101010101" pitchFamily="2" charset="-122"/>
            </a:endParaRP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	    </a:t>
            </a:r>
            <a:r>
              <a:rPr lang="en-US" altLang="zh-CN" sz="3200" smtClean="0">
                <a:solidFill>
                  <a:srgbClr val="009999"/>
                </a:solidFill>
                <a:ea typeface="宋体" panose="02010600030101010101" pitchFamily="2" charset="-122"/>
              </a:rPr>
              <a:t>≤ 2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c</a:t>
            </a:r>
            <a:r>
              <a:rPr lang="en-US" altLang="zh-CN" sz="3200" baseline="-25000" smtClean="0">
                <a:solidFill>
                  <a:srgbClr val="009999"/>
                </a:solidFill>
                <a:ea typeface="宋体" panose="02010600030101010101" pitchFamily="2" charset="-122"/>
              </a:rPr>
              <a:t>1</a:t>
            </a:r>
            <a:r>
              <a:rPr lang="en-US" altLang="zh-CN" sz="3200" smtClean="0">
                <a:solidFill>
                  <a:srgbClr val="009999"/>
                </a:solidFill>
                <a:ea typeface="宋体" panose="02010600030101010101" pitchFamily="2" charset="-122"/>
              </a:rPr>
              <a:t> · (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200" smtClean="0">
                <a:solidFill>
                  <a:srgbClr val="009999"/>
                </a:solidFill>
                <a:ea typeface="宋体" panose="02010600030101010101" pitchFamily="2" charset="-122"/>
              </a:rPr>
              <a:t>/2) · log(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200" smtClean="0">
                <a:solidFill>
                  <a:srgbClr val="009999"/>
                </a:solidFill>
                <a:ea typeface="宋体" panose="02010600030101010101" pitchFamily="2" charset="-122"/>
              </a:rPr>
              <a:t>/2) 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+ dn</a:t>
            </a:r>
            <a:endParaRPr lang="en-US" altLang="zh-CN" sz="3200" i="1" smtClean="0">
              <a:solidFill>
                <a:srgbClr val="009999"/>
              </a:solidFill>
              <a:ea typeface="宋体" panose="02010600030101010101" pitchFamily="2" charset="-122"/>
            </a:endParaRP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	    = c</a:t>
            </a:r>
            <a:r>
              <a:rPr lang="en-US" altLang="zh-CN" sz="3200" baseline="-25000" smtClean="0">
                <a:solidFill>
                  <a:srgbClr val="009999"/>
                </a:solidFill>
                <a:ea typeface="宋体" panose="02010600030101010101" pitchFamily="2" charset="-122"/>
              </a:rPr>
              <a:t>1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n </a:t>
            </a:r>
            <a:r>
              <a:rPr lang="en-US" altLang="zh-CN" sz="3200" smtClean="0">
                <a:solidFill>
                  <a:srgbClr val="009999"/>
                </a:solidFill>
                <a:ea typeface="宋体" panose="02010600030101010101" pitchFamily="2" charset="-122"/>
              </a:rPr>
              <a:t>· (log</a:t>
            </a:r>
            <a:r>
              <a:rPr lang="en-US" altLang="zh-CN" sz="3200" baseline="-25000" smtClean="0">
                <a:solidFill>
                  <a:srgbClr val="0099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n-</a:t>
            </a:r>
            <a:r>
              <a:rPr lang="en-US" altLang="zh-CN" sz="3200" smtClean="0">
                <a:solidFill>
                  <a:srgbClr val="009999"/>
                </a:solidFill>
                <a:ea typeface="宋体" panose="02010600030101010101" pitchFamily="2" charset="-122"/>
              </a:rPr>
              <a:t>1) + 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dn</a:t>
            </a:r>
            <a:endParaRPr lang="en-US" altLang="zh-CN" sz="3200" i="1" smtClean="0">
              <a:solidFill>
                <a:srgbClr val="009999"/>
              </a:solidFill>
              <a:ea typeface="宋体" panose="02010600030101010101" pitchFamily="2" charset="-122"/>
            </a:endParaRP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	    = c</a:t>
            </a:r>
            <a:r>
              <a:rPr lang="en-US" altLang="zh-CN" sz="3200" baseline="-25000" smtClean="0">
                <a:solidFill>
                  <a:srgbClr val="009999"/>
                </a:solidFill>
                <a:ea typeface="宋体" panose="02010600030101010101" pitchFamily="2" charset="-122"/>
              </a:rPr>
              <a:t>1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200" smtClean="0">
                <a:solidFill>
                  <a:srgbClr val="009999"/>
                </a:solidFill>
                <a:ea typeface="宋体" panose="02010600030101010101" pitchFamily="2" charset="-122"/>
              </a:rPr>
              <a:t>log</a:t>
            </a:r>
            <a:r>
              <a:rPr lang="en-US" altLang="zh-CN" sz="3200" baseline="-25000" smtClean="0">
                <a:solidFill>
                  <a:srgbClr val="0099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n - </a:t>
            </a:r>
            <a:r>
              <a:rPr lang="en-US" altLang="zh-CN" sz="3200" smtClean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c</a:t>
            </a:r>
            <a:r>
              <a:rPr lang="en-US" altLang="zh-CN" sz="3200" baseline="-25000" smtClean="0">
                <a:solidFill>
                  <a:srgbClr val="009999"/>
                </a:solidFill>
                <a:ea typeface="宋体" panose="02010600030101010101" pitchFamily="2" charset="-122"/>
              </a:rPr>
              <a:t>1 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- d</a:t>
            </a:r>
            <a:r>
              <a:rPr lang="en-US" altLang="zh-CN" sz="3200" smtClean="0">
                <a:solidFill>
                  <a:srgbClr val="009999"/>
                </a:solidFill>
                <a:ea typeface="宋体" panose="02010600030101010101" pitchFamily="2" charset="-122"/>
              </a:rPr>
              <a:t>)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endParaRPr lang="en-US" altLang="zh-CN" sz="3200" i="1" smtClean="0">
              <a:solidFill>
                <a:srgbClr val="009999"/>
              </a:solidFill>
              <a:ea typeface="宋体" panose="02010600030101010101" pitchFamily="2" charset="-122"/>
            </a:endParaRP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→ if T</a:t>
            </a:r>
            <a:r>
              <a:rPr lang="en-US" altLang="zh-CN" sz="3200" smtClean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200" smtClean="0">
                <a:solidFill>
                  <a:srgbClr val="009999"/>
                </a:solidFill>
                <a:ea typeface="宋体" panose="02010600030101010101" pitchFamily="2" charset="-122"/>
              </a:rPr>
              <a:t>) ≤ 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c</a:t>
            </a:r>
            <a:r>
              <a:rPr lang="en-US" altLang="zh-CN" sz="3200" baseline="-25000" smtClean="0">
                <a:solidFill>
                  <a:srgbClr val="009999"/>
                </a:solidFill>
                <a:ea typeface="宋体" panose="02010600030101010101" pitchFamily="2" charset="-122"/>
              </a:rPr>
              <a:t>1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200" smtClean="0">
                <a:solidFill>
                  <a:srgbClr val="009999"/>
                </a:solidFill>
                <a:ea typeface="宋体" panose="02010600030101010101" pitchFamily="2" charset="-122"/>
              </a:rPr>
              <a:t>log</a:t>
            </a:r>
            <a:r>
              <a:rPr lang="en-US" altLang="zh-CN" sz="3200" baseline="-25000" smtClean="0">
                <a:solidFill>
                  <a:srgbClr val="0099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n for </a:t>
            </a:r>
            <a:r>
              <a:rPr lang="en-US" altLang="zh-CN" sz="3200" i="1" smtClean="0">
                <a:solidFill>
                  <a:srgbClr val="FF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3200" smtClean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</a:t>
            </a:r>
            <a:r>
              <a:rPr lang="en-US" altLang="zh-CN" sz="3200" i="1" smtClean="0">
                <a:solidFill>
                  <a:srgbClr val="FF0000"/>
                </a:solidFill>
                <a:ea typeface="黑体" panose="02010609060101010101" pitchFamily="49" charset="-122"/>
              </a:rPr>
              <a:t> n</a:t>
            </a:r>
            <a:r>
              <a:rPr lang="en-US" altLang="zh-CN" sz="3200" baseline="-25000" smtClean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3200" smtClean="0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endParaRPr lang="en-US" altLang="zh-CN" sz="3200" smtClean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200" i="1" smtClean="0">
                <a:solidFill>
                  <a:srgbClr val="FF000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then</a:t>
            </a:r>
            <a:r>
              <a:rPr lang="en-US" altLang="zh-CN" sz="3200" i="1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smtClean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c</a:t>
            </a:r>
            <a:r>
              <a:rPr lang="en-US" altLang="zh-CN" sz="3200" baseline="-25000" smtClean="0">
                <a:solidFill>
                  <a:srgbClr val="009999"/>
                </a:solidFill>
                <a:ea typeface="宋体" panose="02010600030101010101" pitchFamily="2" charset="-122"/>
              </a:rPr>
              <a:t>1 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- d</a:t>
            </a:r>
            <a:r>
              <a:rPr lang="en-US" altLang="zh-CN" sz="3200" smtClean="0">
                <a:solidFill>
                  <a:srgbClr val="009999"/>
                </a:solidFill>
                <a:ea typeface="宋体" panose="02010600030101010101" pitchFamily="2" charset="-122"/>
              </a:rPr>
              <a:t>)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n ≥ 0</a:t>
            </a:r>
            <a:endParaRPr lang="en-US" altLang="zh-CN" sz="3200" i="1" smtClean="0">
              <a:solidFill>
                <a:srgbClr val="009999"/>
              </a:solidFill>
              <a:ea typeface="宋体" panose="02010600030101010101" pitchFamily="2" charset="-122"/>
            </a:endParaRP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→ holds for </a:t>
            </a:r>
            <a:r>
              <a:rPr lang="en-US" altLang="zh-CN" i="1" smtClean="0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r>
              <a:rPr lang="en-US" altLang="zh-CN" baseline="-25000" smtClean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zh-CN" i="1" smtClean="0">
                <a:solidFill>
                  <a:srgbClr val="FF0000"/>
                </a:solidFill>
                <a:ea typeface="宋体" panose="02010600030101010101" pitchFamily="2" charset="-122"/>
              </a:rPr>
              <a:t> ≥ d</a:t>
            </a:r>
            <a:endParaRPr lang="en-US" altLang="zh-CN" i="1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i="1" smtClean="0">
                <a:solidFill>
                  <a:srgbClr val="009999"/>
                </a:solidFill>
                <a:ea typeface="宋体" panose="02010600030101010101" pitchFamily="2" charset="-122"/>
              </a:rPr>
              <a:t>→ T(n) = </a:t>
            </a:r>
            <a:r>
              <a:rPr lang="en-US" altLang="zh-CN" smtClean="0">
                <a:solidFill>
                  <a:srgbClr val="009999"/>
                </a:solidFill>
                <a:ea typeface="宋体" panose="02010600030101010101" pitchFamily="2" charset="-122"/>
              </a:rPr>
              <a:t>O</a:t>
            </a:r>
            <a:r>
              <a:rPr lang="en-US" altLang="zh-CN" i="1" smtClean="0">
                <a:solidFill>
                  <a:srgbClr val="009999"/>
                </a:solidFill>
                <a:ea typeface="宋体" panose="02010600030101010101" pitchFamily="2" charset="-122"/>
              </a:rPr>
              <a:t>(n log n) is proven.</a:t>
            </a: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Apply Substitution to Merge Sort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400675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 sz="3200" smtClean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200" smtClean="0">
                <a:solidFill>
                  <a:srgbClr val="009999"/>
                </a:solidFill>
                <a:ea typeface="宋体" panose="02010600030101010101" pitchFamily="2" charset="-122"/>
              </a:rPr>
              <a:t>) = 2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 sz="3200" smtClean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200" smtClean="0">
                <a:solidFill>
                  <a:srgbClr val="009999"/>
                </a:solidFill>
                <a:ea typeface="宋体" panose="02010600030101010101" pitchFamily="2" charset="-122"/>
              </a:rPr>
              <a:t>/2) + 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dn</a:t>
            </a:r>
            <a:endParaRPr lang="en-US" altLang="zh-CN" sz="3200" i="1" smtClean="0">
              <a:solidFill>
                <a:srgbClr val="009999"/>
              </a:solidFill>
              <a:ea typeface="宋体" panose="02010600030101010101" pitchFamily="2" charset="-122"/>
            </a:endParaRP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	     ≥ </a:t>
            </a:r>
            <a:r>
              <a:rPr lang="en-US" altLang="zh-CN" sz="3200" smtClean="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c</a:t>
            </a:r>
            <a:r>
              <a:rPr lang="en-US" altLang="zh-CN" sz="3200" baseline="-25000" smtClean="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  <a:r>
              <a:rPr lang="en-US" altLang="zh-CN" sz="3200" smtClean="0">
                <a:solidFill>
                  <a:srgbClr val="009999"/>
                </a:solidFill>
                <a:ea typeface="宋体" panose="02010600030101010101" pitchFamily="2" charset="-122"/>
              </a:rPr>
              <a:t> · (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200" smtClean="0">
                <a:solidFill>
                  <a:srgbClr val="009999"/>
                </a:solidFill>
                <a:ea typeface="宋体" panose="02010600030101010101" pitchFamily="2" charset="-122"/>
              </a:rPr>
              <a:t>/2) · log(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200" smtClean="0">
                <a:solidFill>
                  <a:srgbClr val="009999"/>
                </a:solidFill>
                <a:ea typeface="宋体" panose="02010600030101010101" pitchFamily="2" charset="-122"/>
              </a:rPr>
              <a:t>/2) 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+ dn</a:t>
            </a:r>
            <a:endParaRPr lang="en-US" altLang="zh-CN" sz="3200" i="1" smtClean="0">
              <a:solidFill>
                <a:srgbClr val="009999"/>
              </a:solidFill>
              <a:ea typeface="宋体" panose="02010600030101010101" pitchFamily="2" charset="-122"/>
            </a:endParaRP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	    = c</a:t>
            </a:r>
            <a:r>
              <a:rPr lang="en-US" altLang="zh-CN" sz="3200" baseline="-25000" smtClean="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n </a:t>
            </a:r>
            <a:r>
              <a:rPr lang="en-US" altLang="zh-CN" sz="3200" smtClean="0">
                <a:solidFill>
                  <a:srgbClr val="009999"/>
                </a:solidFill>
                <a:ea typeface="宋体" panose="02010600030101010101" pitchFamily="2" charset="-122"/>
              </a:rPr>
              <a:t>· (log</a:t>
            </a:r>
            <a:r>
              <a:rPr lang="en-US" altLang="zh-CN" sz="3200" baseline="-25000" smtClean="0">
                <a:solidFill>
                  <a:srgbClr val="0099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n-</a:t>
            </a:r>
            <a:r>
              <a:rPr lang="en-US" altLang="zh-CN" sz="3200" smtClean="0">
                <a:solidFill>
                  <a:srgbClr val="009999"/>
                </a:solidFill>
                <a:ea typeface="宋体" panose="02010600030101010101" pitchFamily="2" charset="-122"/>
              </a:rPr>
              <a:t>1) + 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dn</a:t>
            </a:r>
            <a:endParaRPr lang="en-US" altLang="zh-CN" sz="3200" i="1" smtClean="0">
              <a:solidFill>
                <a:srgbClr val="009999"/>
              </a:solidFill>
              <a:ea typeface="宋体" panose="02010600030101010101" pitchFamily="2" charset="-122"/>
            </a:endParaRP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	    = c</a:t>
            </a:r>
            <a:r>
              <a:rPr lang="en-US" altLang="zh-CN" sz="3200" baseline="-25000" smtClean="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200" smtClean="0">
                <a:solidFill>
                  <a:srgbClr val="009999"/>
                </a:solidFill>
                <a:ea typeface="宋体" panose="02010600030101010101" pitchFamily="2" charset="-122"/>
              </a:rPr>
              <a:t>log</a:t>
            </a:r>
            <a:r>
              <a:rPr lang="en-US" altLang="zh-CN" sz="3200" baseline="-25000" smtClean="0">
                <a:solidFill>
                  <a:srgbClr val="0099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n - </a:t>
            </a:r>
            <a:r>
              <a:rPr lang="en-US" altLang="zh-CN" sz="3200" smtClean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c</a:t>
            </a:r>
            <a:r>
              <a:rPr lang="en-US" altLang="zh-CN" sz="3200" baseline="-25000" smtClean="0">
                <a:solidFill>
                  <a:srgbClr val="009999"/>
                </a:solidFill>
                <a:ea typeface="宋体" panose="02010600030101010101" pitchFamily="2" charset="-122"/>
              </a:rPr>
              <a:t>2 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- d</a:t>
            </a:r>
            <a:r>
              <a:rPr lang="en-US" altLang="zh-CN" sz="3200" smtClean="0">
                <a:solidFill>
                  <a:srgbClr val="009999"/>
                </a:solidFill>
                <a:ea typeface="宋体" panose="02010600030101010101" pitchFamily="2" charset="-122"/>
              </a:rPr>
              <a:t>)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endParaRPr lang="en-US" altLang="zh-CN" sz="3200" i="1" smtClean="0">
              <a:solidFill>
                <a:srgbClr val="009999"/>
              </a:solidFill>
              <a:ea typeface="宋体" panose="02010600030101010101" pitchFamily="2" charset="-122"/>
            </a:endParaRP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→ if T</a:t>
            </a:r>
            <a:r>
              <a:rPr lang="en-US" altLang="zh-CN" sz="3200" smtClean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200" smtClean="0">
                <a:solidFill>
                  <a:srgbClr val="009999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≥</a:t>
            </a:r>
            <a:r>
              <a:rPr lang="en-US" altLang="zh-CN" sz="3200" smtClean="0">
                <a:solidFill>
                  <a:srgbClr val="0099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c</a:t>
            </a:r>
            <a:r>
              <a:rPr lang="en-US" altLang="zh-CN" sz="3200" baseline="-25000" smtClean="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200" smtClean="0">
                <a:solidFill>
                  <a:srgbClr val="009999"/>
                </a:solidFill>
                <a:ea typeface="宋体" panose="02010600030101010101" pitchFamily="2" charset="-122"/>
              </a:rPr>
              <a:t>log</a:t>
            </a:r>
            <a:r>
              <a:rPr lang="en-US" altLang="zh-CN" sz="3200" baseline="-25000" smtClean="0">
                <a:solidFill>
                  <a:srgbClr val="0099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n for </a:t>
            </a:r>
            <a:r>
              <a:rPr lang="en-US" altLang="zh-CN" sz="3200" i="1" smtClean="0">
                <a:solidFill>
                  <a:srgbClr val="FF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3200" smtClean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</a:t>
            </a:r>
            <a:r>
              <a:rPr lang="en-US" altLang="zh-CN" sz="3200" i="1" smtClean="0">
                <a:solidFill>
                  <a:srgbClr val="FF0000"/>
                </a:solidFill>
                <a:ea typeface="黑体" panose="02010609060101010101" pitchFamily="49" charset="-122"/>
              </a:rPr>
              <a:t> n</a:t>
            </a:r>
            <a:r>
              <a:rPr lang="en-US" altLang="zh-CN" sz="3200" baseline="-25000" smtClean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3200" smtClean="0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endParaRPr lang="en-US" altLang="zh-CN" sz="3200" smtClean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200" i="1" smtClean="0">
                <a:solidFill>
                  <a:srgbClr val="FF000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then</a:t>
            </a:r>
            <a:r>
              <a:rPr lang="en-US" altLang="zh-CN" sz="3200" i="1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smtClean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c</a:t>
            </a:r>
            <a:r>
              <a:rPr lang="en-US" altLang="zh-CN" sz="3200" baseline="-25000" smtClean="0">
                <a:solidFill>
                  <a:srgbClr val="009999"/>
                </a:solidFill>
                <a:ea typeface="宋体" panose="02010600030101010101" pitchFamily="2" charset="-122"/>
              </a:rPr>
              <a:t>2 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- d</a:t>
            </a:r>
            <a:r>
              <a:rPr lang="en-US" altLang="zh-CN" sz="3200" smtClean="0">
                <a:solidFill>
                  <a:srgbClr val="009999"/>
                </a:solidFill>
                <a:ea typeface="宋体" panose="02010600030101010101" pitchFamily="2" charset="-122"/>
              </a:rPr>
              <a:t>)</a:t>
            </a: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n ≤ 0</a:t>
            </a:r>
            <a:endParaRPr lang="en-US" altLang="zh-CN" sz="3200" i="1" smtClean="0">
              <a:solidFill>
                <a:srgbClr val="009999"/>
              </a:solidFill>
              <a:ea typeface="宋体" panose="02010600030101010101" pitchFamily="2" charset="-122"/>
            </a:endParaRP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200" i="1" smtClean="0">
                <a:solidFill>
                  <a:srgbClr val="009999"/>
                </a:solidFill>
                <a:ea typeface="宋体" panose="02010600030101010101" pitchFamily="2" charset="-122"/>
              </a:rPr>
              <a:t>→ holds for </a:t>
            </a:r>
            <a:r>
              <a:rPr lang="en-US" altLang="zh-CN" i="1" smtClean="0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r>
              <a:rPr lang="en-US" altLang="zh-CN" baseline="-25000" smtClean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i="1" smtClean="0">
                <a:solidFill>
                  <a:srgbClr val="FF0000"/>
                </a:solidFill>
                <a:ea typeface="宋体" panose="02010600030101010101" pitchFamily="2" charset="-122"/>
              </a:rPr>
              <a:t> ≤ d</a:t>
            </a:r>
            <a:endParaRPr lang="en-US" altLang="zh-CN" i="1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i="1" smtClean="0">
                <a:solidFill>
                  <a:srgbClr val="009999"/>
                </a:solidFill>
                <a:ea typeface="宋体" panose="02010600030101010101" pitchFamily="2" charset="-122"/>
              </a:rPr>
              <a:t>→ T(n) = </a:t>
            </a:r>
            <a:r>
              <a:rPr lang="el-GR" altLang="zh-CN" i="1" smtClean="0">
                <a:solidFill>
                  <a:srgbClr val="009999"/>
                </a:solidFill>
                <a:ea typeface="宋体" panose="02010600030101010101" pitchFamily="2" charset="-122"/>
              </a:rPr>
              <a:t>Ω</a:t>
            </a:r>
            <a:r>
              <a:rPr lang="en-US" altLang="zh-CN" i="1" smtClean="0">
                <a:solidFill>
                  <a:srgbClr val="009999"/>
                </a:solidFill>
                <a:ea typeface="宋体" panose="02010600030101010101" pitchFamily="2" charset="-122"/>
              </a:rPr>
              <a:t>(n log n) is proven.</a:t>
            </a:r>
            <a:endParaRPr lang="en-US" altLang="zh-CN" i="1" smtClean="0">
              <a:solidFill>
                <a:srgbClr val="009999"/>
              </a:solidFill>
              <a:ea typeface="宋体" panose="02010600030101010101" pitchFamily="2" charset="-122"/>
            </a:endParaRP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zh-CN" i="1" smtClean="0">
              <a:solidFill>
                <a:srgbClr val="009999"/>
              </a:solidFill>
              <a:ea typeface="宋体" panose="02010600030101010101" pitchFamily="2" charset="-122"/>
            </a:endParaRP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i="1" smtClean="0">
                <a:solidFill>
                  <a:srgbClr val="009999"/>
                </a:solidFill>
                <a:ea typeface="宋体" panose="02010600030101010101" pitchFamily="2" charset="-122"/>
              </a:rPr>
              <a:t>Thus, we have achieved that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T(</a:t>
            </a:r>
            <a:r>
              <a:rPr lang="en-US" altLang="zh-CN" i="1" smtClean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) </a:t>
            </a:r>
            <a:r>
              <a:rPr lang="en-US" altLang="zh-CN" i="1" smtClean="0">
                <a:solidFill>
                  <a:srgbClr val="FF0000"/>
                </a:solidFill>
                <a:ea typeface="宋体" panose="02010600030101010101" pitchFamily="2" charset="-122"/>
              </a:rPr>
              <a:t>= </a:t>
            </a:r>
            <a:r>
              <a:rPr lang="en-US" altLang="zh-CN" smtClean="0">
                <a:solidFill>
                  <a:srgbClr val="FF0000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Q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宋体" panose="02010600030101010101" pitchFamily="2" charset="-122"/>
              </a:rPr>
              <a:t>n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log</a:t>
            </a:r>
            <a:r>
              <a:rPr lang="en-US" altLang="zh-CN" baseline="-2500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) </a:t>
            </a:r>
            <a:endParaRPr lang="en-US" altLang="zh-CN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Exercise in Class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 rtlCol="0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600" dirty="0">
                <a:solidFill>
                  <a:schemeClr val="tx1"/>
                </a:solidFill>
                <a:ea typeface="宋体" panose="02010600030101010101" pitchFamily="2" charset="-122"/>
              </a:rPr>
              <a:t>F</a:t>
            </a:r>
            <a:r>
              <a:rPr lang="en-US" altLang="zh-CN" sz="3600" dirty="0" smtClean="0">
                <a:solidFill>
                  <a:schemeClr val="tx1"/>
                </a:solidFill>
                <a:ea typeface="宋体" panose="02010600030101010101" pitchFamily="2" charset="-122"/>
              </a:rPr>
              <a:t>or </a:t>
            </a:r>
            <a:r>
              <a:rPr lang="en-US" altLang="zh-CN" sz="3600" i="1" dirty="0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r>
              <a:rPr lang="en-US" altLang="zh-CN" sz="36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3600" i="1" dirty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600" dirty="0">
                <a:solidFill>
                  <a:schemeClr val="tx1"/>
                </a:solidFill>
                <a:ea typeface="宋体" panose="02010600030101010101" pitchFamily="2" charset="-122"/>
              </a:rPr>
              <a:t>) = 4</a:t>
            </a:r>
            <a:r>
              <a:rPr lang="en-US" altLang="zh-CN" sz="3600" i="1" dirty="0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r>
              <a:rPr lang="en-US" altLang="zh-CN" sz="36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3600" i="1" dirty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600" dirty="0">
                <a:solidFill>
                  <a:schemeClr val="tx1"/>
                </a:solidFill>
                <a:ea typeface="宋体" panose="02010600030101010101" pitchFamily="2" charset="-122"/>
              </a:rPr>
              <a:t>/2) + </a:t>
            </a:r>
            <a:r>
              <a:rPr lang="en-US" altLang="zh-CN" sz="3600" dirty="0">
                <a:latin typeface="Symbol" panose="05050102010706020507" pitchFamily="18" charset="2"/>
                <a:cs typeface="Arial" panose="020B0604020202020204" pitchFamily="34" charset="0"/>
              </a:rPr>
              <a:t>Q(</a:t>
            </a:r>
            <a:r>
              <a:rPr lang="en-US" altLang="zh-CN" sz="3600" i="1" dirty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600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sz="3600" i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3600" dirty="0">
                <a:solidFill>
                  <a:schemeClr val="tx1"/>
                </a:solidFill>
                <a:ea typeface="宋体" panose="02010600030101010101" pitchFamily="2" charset="-122"/>
              </a:rPr>
              <a:t>T(1) = </a:t>
            </a:r>
            <a:r>
              <a:rPr lang="en-US" altLang="zh-CN" sz="3600" dirty="0">
                <a:latin typeface="Symbol" panose="05050102010706020507" pitchFamily="18" charset="2"/>
                <a:cs typeface="Arial" panose="020B0604020202020204" pitchFamily="34" charset="0"/>
              </a:rPr>
              <a:t>Q(</a:t>
            </a:r>
            <a:r>
              <a:rPr lang="en-US" altLang="zh-CN" sz="36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3600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endParaRPr lang="en-US" altLang="zh-CN" sz="36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zh-CN" i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Can we prove that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 T(</a:t>
            </a:r>
            <a:r>
              <a:rPr lang="en-US" altLang="zh-CN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) = O(</a:t>
            </a:r>
            <a:r>
              <a:rPr lang="en-US" altLang="zh-CN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?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2076450"/>
            <a:ext cx="7048500" cy="1143000"/>
          </a:xfrm>
        </p:spPr>
        <p:txBody>
          <a:bodyPr/>
          <a:lstStyle/>
          <a:p>
            <a:r>
              <a:rPr lang="en-US" altLang="zh-CN" sz="3600" b="1" smtClean="0"/>
              <a:t>2.2.3 Recursion Tree</a:t>
            </a:r>
            <a:endParaRPr lang="en-US" altLang="zh-CN" sz="36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94" name="Rectangle 30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Merging Sort Pseudo Code</a:t>
            </a:r>
            <a:endParaRPr lang="en-US" altLang="zh-CN" dirty="0"/>
          </a:p>
        </p:txBody>
      </p:sp>
      <p:sp>
        <p:nvSpPr>
          <p:cNvPr id="190495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Input</a:t>
            </a:r>
            <a:r>
              <a:rPr lang="en-US" altLang="zh-CN" sz="2800" dirty="0" smtClean="0">
                <a:ea typeface="宋体" panose="02010600030101010101" pitchFamily="2" charset="-122"/>
              </a:rPr>
              <a:t>: the unsorted array </a:t>
            </a:r>
            <a:r>
              <a:rPr lang="en-US" altLang="zh-CN" sz="2800" i="1" dirty="0" smtClean="0">
                <a:ea typeface="宋体" panose="02010600030101010101" pitchFamily="2" charset="-122"/>
              </a:rPr>
              <a:t>A</a:t>
            </a:r>
            <a:r>
              <a:rPr lang="en-US" altLang="zh-CN" sz="2800" dirty="0" smtClean="0">
                <a:ea typeface="宋体" panose="02010600030101010101" pitchFamily="2" charset="-122"/>
              </a:rPr>
              <a:t>[</a:t>
            </a:r>
            <a:r>
              <a:rPr lang="en-US" altLang="zh-CN" sz="2800" i="1" dirty="0" smtClean="0">
                <a:ea typeface="宋体" panose="02010600030101010101" pitchFamily="2" charset="-122"/>
              </a:rPr>
              <a:t>p</a:t>
            </a:r>
            <a:r>
              <a:rPr lang="en-US" altLang="zh-CN" sz="2800" dirty="0" smtClean="0">
                <a:ea typeface="宋体" panose="02010600030101010101" pitchFamily="2" charset="-122"/>
              </a:rPr>
              <a:t>…</a:t>
            </a:r>
            <a:r>
              <a:rPr lang="en-US" altLang="zh-CN" sz="2800" i="1" dirty="0" smtClean="0">
                <a:ea typeface="宋体" panose="02010600030101010101" pitchFamily="2" charset="-122"/>
              </a:rPr>
              <a:t>r</a:t>
            </a:r>
            <a:r>
              <a:rPr lang="en-US" altLang="zh-CN" sz="2800" dirty="0" smtClean="0">
                <a:ea typeface="宋体" panose="02010600030101010101" pitchFamily="2" charset="-122"/>
              </a:rPr>
              <a:t>]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Output</a:t>
            </a:r>
            <a:r>
              <a:rPr lang="en-US" altLang="zh-CN" sz="2800" dirty="0" smtClean="0">
                <a:ea typeface="宋体" panose="02010600030101010101" pitchFamily="2" charset="-122"/>
              </a:rPr>
              <a:t>: the sorted array </a:t>
            </a:r>
            <a:r>
              <a:rPr lang="en-US" altLang="zh-CN" sz="2800" i="1" dirty="0" smtClean="0">
                <a:ea typeface="宋体" panose="02010600030101010101" pitchFamily="2" charset="-122"/>
              </a:rPr>
              <a:t>A</a:t>
            </a:r>
            <a:r>
              <a:rPr lang="en-US" altLang="zh-CN" sz="2800" dirty="0" smtClean="0">
                <a:ea typeface="宋体" panose="02010600030101010101" pitchFamily="2" charset="-122"/>
              </a:rPr>
              <a:t>’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58938" y="2908300"/>
            <a:ext cx="5000625" cy="296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Recursion-tree Method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Sometimes a good I.H. is intractable through guessing. </a:t>
            </a: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Fortunately, we can draw the recursion tree to help us obtain the I.H.</a:t>
            </a: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However, after achieving the I.H., we still </a:t>
            </a:r>
            <a:r>
              <a:rPr lang="en-US" altLang="zh-CN" smtClean="0">
                <a:solidFill>
                  <a:srgbClr val="FF9966"/>
                </a:solidFill>
                <a:ea typeface="宋体" panose="02010600030101010101" pitchFamily="2" charset="-122"/>
              </a:rPr>
              <a:t>need to prove the correctness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 of this I.H. by substitution.</a:t>
            </a: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Example of Recursion-tree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76262"/>
          </a:xfrm>
        </p:spPr>
        <p:txBody>
          <a:bodyPr rtlCol="0">
            <a:normAutofit fontScale="925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altLang="zh-CN" dirty="0">
                <a:solidFill>
                  <a:schemeClr val="tx1"/>
                </a:solidFill>
                <a:ea typeface="宋体" panose="02010600030101010101" pitchFamily="2" charset="-122"/>
              </a:rPr>
              <a:t>Solve 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) = 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/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4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) + 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/2) + </a:t>
            </a:r>
            <a:r>
              <a:rPr lang="en-US" altLang="zh-CN" dirty="0">
                <a:solidFill>
                  <a:srgbClr val="009999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Q(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pt-BR" altLang="zh-CN" baseline="30000" dirty="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), 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(1) =</a:t>
            </a:r>
            <a:r>
              <a:rPr lang="en-US" altLang="zh-CN" dirty="0">
                <a:solidFill>
                  <a:srgbClr val="009999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Q(1)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 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Example of Recursion-tree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76262"/>
          </a:xfrm>
        </p:spPr>
        <p:txBody>
          <a:bodyPr rtlCol="0">
            <a:normAutofit fontScale="925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altLang="zh-CN" dirty="0">
                <a:solidFill>
                  <a:schemeClr val="tx1"/>
                </a:solidFill>
                <a:ea typeface="宋体" panose="02010600030101010101" pitchFamily="2" charset="-122"/>
              </a:rPr>
              <a:t>Solve 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) = 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/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4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) + 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/2) + </a:t>
            </a:r>
            <a:r>
              <a:rPr lang="en-US" altLang="zh-CN" dirty="0">
                <a:solidFill>
                  <a:srgbClr val="009999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Q(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pt-BR" altLang="zh-CN" baseline="30000" dirty="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), 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(1) =</a:t>
            </a:r>
            <a:r>
              <a:rPr lang="en-US" altLang="zh-CN" dirty="0">
                <a:solidFill>
                  <a:srgbClr val="009999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Q(1)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 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104451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635375" y="1628775"/>
            <a:ext cx="10318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Example of Recursion-tree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76262"/>
          </a:xfrm>
        </p:spPr>
        <p:txBody>
          <a:bodyPr rtlCol="0">
            <a:normAutofit fontScale="925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altLang="zh-CN" dirty="0">
                <a:solidFill>
                  <a:schemeClr val="tx1"/>
                </a:solidFill>
                <a:ea typeface="宋体" panose="02010600030101010101" pitchFamily="2" charset="-122"/>
              </a:rPr>
              <a:t>Solve 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) = 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/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4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) + 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/2</a:t>
            </a:r>
            <a:r>
              <a:rPr lang="pt-BR" altLang="zh-CN" dirty="0" smtClean="0">
                <a:solidFill>
                  <a:srgbClr val="009999"/>
                </a:solidFill>
                <a:ea typeface="宋体" panose="02010600030101010101" pitchFamily="2" charset="-122"/>
              </a:rPr>
              <a:t>) + </a:t>
            </a:r>
            <a:r>
              <a:rPr lang="en-US" altLang="zh-CN" dirty="0" smtClean="0">
                <a:solidFill>
                  <a:srgbClr val="009999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Q</a:t>
            </a:r>
            <a:r>
              <a:rPr lang="en-US" altLang="zh-CN" dirty="0">
                <a:solidFill>
                  <a:srgbClr val="009999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(</a:t>
            </a:r>
            <a:r>
              <a:rPr lang="pt-BR" altLang="zh-CN" i="1" dirty="0" smtClean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pt-BR" altLang="zh-CN" baseline="30000" dirty="0" smtClean="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  <a:r>
              <a:rPr lang="pt-BR" altLang="zh-CN" dirty="0" smtClean="0">
                <a:solidFill>
                  <a:srgbClr val="009999"/>
                </a:solidFill>
                <a:ea typeface="宋体" panose="02010600030101010101" pitchFamily="2" charset="-122"/>
              </a:rPr>
              <a:t>), </a:t>
            </a:r>
            <a:r>
              <a:rPr lang="pt-BR" altLang="zh-CN" i="1" dirty="0" smtClean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pt-BR" altLang="zh-CN" dirty="0" smtClean="0">
                <a:solidFill>
                  <a:srgbClr val="009999"/>
                </a:solidFill>
                <a:ea typeface="宋体" panose="02010600030101010101" pitchFamily="2" charset="-122"/>
              </a:rPr>
              <a:t>(1) =</a:t>
            </a:r>
            <a:r>
              <a:rPr lang="en-US" altLang="zh-CN" dirty="0" smtClean="0">
                <a:solidFill>
                  <a:srgbClr val="009999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Q(1)</a:t>
            </a:r>
            <a:r>
              <a:rPr lang="pt-BR" altLang="zh-CN" dirty="0" smtClean="0">
                <a:solidFill>
                  <a:srgbClr val="009999"/>
                </a:solidFill>
                <a:ea typeface="宋体" panose="02010600030101010101" pitchFamily="2" charset="-122"/>
              </a:rPr>
              <a:t> 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105475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08175" y="1574800"/>
            <a:ext cx="4252913" cy="131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Example of Recursion-tree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76262"/>
          </a:xfrm>
        </p:spPr>
        <p:txBody>
          <a:bodyPr rtlCol="0">
            <a:normAutofit fontScale="925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altLang="zh-CN" dirty="0">
                <a:solidFill>
                  <a:schemeClr val="tx1"/>
                </a:solidFill>
                <a:ea typeface="宋体" panose="02010600030101010101" pitchFamily="2" charset="-122"/>
              </a:rPr>
              <a:t>Solve 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) = 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/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4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) + 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/2) + </a:t>
            </a:r>
            <a:r>
              <a:rPr lang="en-US" altLang="zh-CN" dirty="0">
                <a:solidFill>
                  <a:srgbClr val="009999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Q(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pt-BR" altLang="zh-CN" baseline="30000" dirty="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), 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(1) =</a:t>
            </a:r>
            <a:r>
              <a:rPr lang="en-US" altLang="zh-CN" dirty="0">
                <a:solidFill>
                  <a:srgbClr val="009999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Q(1)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 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42988" y="1555750"/>
            <a:ext cx="5846762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Example of Recursion-tree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76262"/>
          </a:xfrm>
        </p:spPr>
        <p:txBody>
          <a:bodyPr rtlCol="0">
            <a:normAutofit fontScale="925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altLang="zh-CN" dirty="0">
                <a:solidFill>
                  <a:schemeClr val="tx1"/>
                </a:solidFill>
                <a:ea typeface="宋体" panose="02010600030101010101" pitchFamily="2" charset="-122"/>
              </a:rPr>
              <a:t>Solve 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) = 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/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4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) + 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/2) + </a:t>
            </a:r>
            <a:r>
              <a:rPr lang="en-US" altLang="zh-CN" dirty="0">
                <a:solidFill>
                  <a:srgbClr val="009999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Q(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pt-BR" altLang="zh-CN" baseline="30000" dirty="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), 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(1) =</a:t>
            </a:r>
            <a:r>
              <a:rPr lang="en-US" altLang="zh-CN" dirty="0">
                <a:solidFill>
                  <a:srgbClr val="009999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Q(1)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 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107523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71550" y="1635125"/>
            <a:ext cx="5876925" cy="336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Example of Recursion-tree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76262"/>
          </a:xfrm>
        </p:spPr>
        <p:txBody>
          <a:bodyPr rtlCol="0">
            <a:normAutofit fontScale="925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altLang="zh-CN" dirty="0">
                <a:solidFill>
                  <a:schemeClr val="tx1"/>
                </a:solidFill>
                <a:ea typeface="宋体" panose="02010600030101010101" pitchFamily="2" charset="-122"/>
              </a:rPr>
              <a:t>Solve 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) = 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/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4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) + 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/2) + </a:t>
            </a:r>
            <a:r>
              <a:rPr lang="en-US" altLang="zh-CN" dirty="0">
                <a:solidFill>
                  <a:srgbClr val="009999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Q(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pt-BR" altLang="zh-CN" baseline="30000" dirty="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), </a:t>
            </a:r>
            <a:r>
              <a:rPr lang="pt-BR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(1) =</a:t>
            </a:r>
            <a:r>
              <a:rPr lang="en-US" altLang="zh-CN" dirty="0">
                <a:solidFill>
                  <a:srgbClr val="009999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Q(1)</a:t>
            </a:r>
            <a:r>
              <a:rPr lang="pt-BR" altLang="zh-CN" dirty="0">
                <a:solidFill>
                  <a:srgbClr val="009999"/>
                </a:solidFill>
                <a:ea typeface="宋体" panose="02010600030101010101" pitchFamily="2" charset="-122"/>
              </a:rPr>
              <a:t> 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108547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2663" y="1646238"/>
            <a:ext cx="7704137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7675" y="4386263"/>
            <a:ext cx="5957888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Exercise in Class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pt-BR" altLang="zh-CN" sz="3600" smtClean="0">
                <a:solidFill>
                  <a:schemeClr val="tx1"/>
                </a:solidFill>
                <a:ea typeface="宋体" panose="02010600030101010101" pitchFamily="2" charset="-122"/>
              </a:rPr>
              <a:t>For </a:t>
            </a:r>
            <a:endParaRPr lang="pt-BR" altLang="zh-CN" sz="360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br>
              <a:rPr lang="pt-BR" altLang="zh-CN" sz="3600" smtClean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pt-BR" altLang="zh-CN" sz="3600" smtClean="0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lang="pt-BR" altLang="zh-CN" sz="3600" i="1" smtClean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pt-BR" altLang="zh-CN" sz="3600" smtClean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pt-BR" altLang="zh-CN" sz="3600" i="1" smtClean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pt-BR" altLang="zh-CN" sz="3600" smtClean="0">
                <a:solidFill>
                  <a:srgbClr val="009999"/>
                </a:solidFill>
                <a:ea typeface="宋体" panose="02010600030101010101" pitchFamily="2" charset="-122"/>
              </a:rPr>
              <a:t>) = </a:t>
            </a:r>
            <a:r>
              <a:rPr lang="pt-BR" altLang="zh-CN" sz="3600" i="1" smtClean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pt-BR" altLang="zh-CN" sz="3600" smtClean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pt-BR" altLang="zh-CN" sz="3600" i="1" smtClean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pt-BR" altLang="zh-CN" sz="3600" smtClean="0">
                <a:solidFill>
                  <a:srgbClr val="009999"/>
                </a:solidFill>
                <a:ea typeface="宋体" panose="02010600030101010101" pitchFamily="2" charset="-122"/>
              </a:rPr>
              <a:t>/</a:t>
            </a:r>
            <a:r>
              <a:rPr lang="pt-BR" altLang="zh-CN" sz="3600" i="1" smtClean="0">
                <a:solidFill>
                  <a:srgbClr val="009999"/>
                </a:solidFill>
                <a:ea typeface="宋体" panose="02010600030101010101" pitchFamily="2" charset="-122"/>
              </a:rPr>
              <a:t>4</a:t>
            </a:r>
            <a:r>
              <a:rPr lang="pt-BR" altLang="zh-CN" sz="3600" smtClean="0">
                <a:solidFill>
                  <a:srgbClr val="009999"/>
                </a:solidFill>
                <a:ea typeface="宋体" panose="02010600030101010101" pitchFamily="2" charset="-122"/>
              </a:rPr>
              <a:t>) + </a:t>
            </a:r>
            <a:r>
              <a:rPr lang="pt-BR" altLang="zh-CN" sz="3600" i="1" smtClean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pt-BR" altLang="zh-CN" sz="3600" smtClean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pt-BR" altLang="zh-CN" sz="3600" i="1" smtClean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pt-BR" altLang="zh-CN" sz="3600" smtClean="0">
                <a:solidFill>
                  <a:srgbClr val="009999"/>
                </a:solidFill>
                <a:ea typeface="宋体" panose="02010600030101010101" pitchFamily="2" charset="-122"/>
              </a:rPr>
              <a:t>/2) + </a:t>
            </a:r>
            <a:r>
              <a:rPr lang="en-US" altLang="zh-CN" sz="3600" smtClean="0">
                <a:solidFill>
                  <a:srgbClr val="009999"/>
                </a:solidFill>
                <a:latin typeface="Symbol" panose="05050102010706020507" pitchFamily="18" charset="2"/>
                <a:ea typeface="黑体" panose="02010609060101010101" pitchFamily="49" charset="-122"/>
                <a:cs typeface="Arial" panose="020B0604020202020204" pitchFamily="34" charset="0"/>
              </a:rPr>
              <a:t>Q(</a:t>
            </a:r>
            <a:r>
              <a:rPr lang="pt-BR" altLang="zh-CN" sz="3600" i="1" smtClean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pt-BR" altLang="zh-CN" sz="3600" baseline="30000" smtClean="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  <a:r>
              <a:rPr lang="pt-BR" altLang="zh-CN" sz="3600" smtClean="0">
                <a:solidFill>
                  <a:srgbClr val="009999"/>
                </a:solidFill>
                <a:ea typeface="宋体" panose="02010600030101010101" pitchFamily="2" charset="-122"/>
              </a:rPr>
              <a:t>),</a:t>
            </a:r>
            <a:br>
              <a:rPr lang="pt-BR" altLang="zh-CN" sz="3600" smtClean="0">
                <a:solidFill>
                  <a:srgbClr val="009999"/>
                </a:solidFill>
                <a:ea typeface="宋体" panose="02010600030101010101" pitchFamily="2" charset="-122"/>
              </a:rPr>
            </a:br>
            <a:r>
              <a:rPr lang="pt-BR" altLang="zh-CN" sz="3600" smtClean="0">
                <a:solidFill>
                  <a:srgbClr val="009999"/>
                </a:solidFill>
                <a:ea typeface="宋体" panose="02010600030101010101" pitchFamily="2" charset="-122"/>
              </a:rPr>
              <a:t>	</a:t>
            </a:r>
            <a:r>
              <a:rPr lang="pt-BR" altLang="zh-CN" sz="3600" i="1" smtClean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pt-BR" altLang="zh-CN" sz="3600" smtClean="0">
                <a:solidFill>
                  <a:srgbClr val="009999"/>
                </a:solidFill>
                <a:ea typeface="宋体" panose="02010600030101010101" pitchFamily="2" charset="-122"/>
              </a:rPr>
              <a:t>(1) = </a:t>
            </a:r>
            <a:r>
              <a:rPr lang="en-US" altLang="zh-CN" sz="3600" smtClean="0">
                <a:solidFill>
                  <a:srgbClr val="009999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Q(1)</a:t>
            </a:r>
            <a:r>
              <a:rPr lang="pt-BR" altLang="zh-CN" sz="3600" smtClean="0">
                <a:solidFill>
                  <a:srgbClr val="009999"/>
                </a:solidFill>
                <a:ea typeface="宋体" panose="02010600030101010101" pitchFamily="2" charset="-122"/>
              </a:rPr>
              <a:t> </a:t>
            </a:r>
            <a:endParaRPr lang="en-US" altLang="zh-CN" sz="360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endParaRPr lang="en-US" altLang="zh-CN" i="1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Prove that </a:t>
            </a:r>
            <a:r>
              <a:rPr lang="pt-BR" altLang="zh-CN" smtClean="0">
                <a:solidFill>
                  <a:srgbClr val="009999"/>
                </a:solidFill>
                <a:ea typeface="宋体" panose="02010600030101010101" pitchFamily="2" charset="-122"/>
              </a:rPr>
              <a:t>T(</a:t>
            </a:r>
            <a:r>
              <a:rPr lang="pt-BR" altLang="zh-CN" i="1" smtClean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pt-BR" altLang="zh-CN" smtClean="0">
                <a:solidFill>
                  <a:srgbClr val="009999"/>
                </a:solidFill>
                <a:ea typeface="宋体" panose="02010600030101010101" pitchFamily="2" charset="-122"/>
              </a:rPr>
              <a:t>) = </a:t>
            </a:r>
            <a:r>
              <a:rPr lang="en-US" altLang="zh-CN" smtClean="0">
                <a:solidFill>
                  <a:srgbClr val="009999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Q(</a:t>
            </a:r>
            <a:r>
              <a:rPr lang="pt-BR" altLang="zh-CN" i="1" smtClean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pt-BR" altLang="zh-CN" baseline="30000" smtClean="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  <a:r>
              <a:rPr lang="pt-BR" altLang="zh-CN" smtClean="0">
                <a:solidFill>
                  <a:srgbClr val="009999"/>
                </a:solidFill>
                <a:ea typeface="宋体" panose="02010600030101010101" pitchFamily="2" charset="-122"/>
              </a:rPr>
              <a:t>) </a:t>
            </a:r>
            <a:r>
              <a:rPr lang="pt-BR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through</a:t>
            </a:r>
            <a:r>
              <a:rPr lang="pt-BR" altLang="zh-CN" smtClean="0">
                <a:solidFill>
                  <a:srgbClr val="009999"/>
                </a:solidFill>
                <a:ea typeface="宋体" panose="02010600030101010101" pitchFamily="2" charset="-122"/>
              </a:rPr>
              <a:t> substitution.</a:t>
            </a: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z="3600" smtClean="0">
                <a:solidFill>
                  <a:schemeClr val="tx1"/>
                </a:solidFill>
              </a:rPr>
              <a:t>Apply Recursion-tree to Merge Sort</a:t>
            </a:r>
            <a:endParaRPr altLang="en-US" sz="3600" smtClean="0">
              <a:solidFill>
                <a:srgbClr val="262626"/>
              </a:solidFill>
              <a:ea typeface="宋体" panose="02010600030101010101" pitchFamily="2" charset="-122"/>
            </a:endParaRPr>
          </a:p>
        </p:txBody>
      </p:sp>
      <p:pic>
        <p:nvPicPr>
          <p:cNvPr id="110594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39750" y="2238375"/>
            <a:ext cx="8208963" cy="453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5688" y="1028700"/>
            <a:ext cx="50292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Run-time Summary of Merge Sort</a:t>
            </a:r>
            <a:endParaRPr lang="en-US" altLang="zh-CN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The following table summarizes the run-times of merge sort</a:t>
            </a: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smtClean="0">
              <a:solidFill>
                <a:srgbClr val="0303BD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40333" name="Group 45"/>
          <p:cNvGraphicFramePr>
            <a:graphicFrameLocks noGrp="1"/>
          </p:cNvGraphicFramePr>
          <p:nvPr/>
        </p:nvGraphicFramePr>
        <p:xfrm>
          <a:off x="1187450" y="2924175"/>
          <a:ext cx="6864350" cy="1584960"/>
        </p:xfrm>
        <a:graphic>
          <a:graphicData uri="http://schemas.openxmlformats.org/drawingml/2006/table">
            <a:tbl>
              <a:tblPr/>
              <a:tblGrid>
                <a:gridCol w="1655763"/>
                <a:gridCol w="1657350"/>
                <a:gridCol w="3551237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Case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Run Time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Comments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Worst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3BD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log(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))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3BD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 worst case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303BD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Average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303BD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log(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))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3BD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303BD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Best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303BD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log(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))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3BD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 best case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3BD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94" name="Rectangle 30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 smtClean="0"/>
              <a:t>Pseudo Code of the Merge Procedure</a:t>
            </a:r>
            <a:endParaRPr lang="en-US" altLang="zh-CN" sz="4000" dirty="0"/>
          </a:p>
        </p:txBody>
      </p:sp>
      <p:grpSp>
        <p:nvGrpSpPr>
          <p:cNvPr id="6" name="Group 9"/>
          <p:cNvGrpSpPr/>
          <p:nvPr/>
        </p:nvGrpSpPr>
        <p:grpSpPr bwMode="auto">
          <a:xfrm>
            <a:off x="2628900" y="1143000"/>
            <a:ext cx="3743325" cy="5334000"/>
            <a:chOff x="1701" y="720"/>
            <a:chExt cx="2358" cy="3360"/>
          </a:xfrm>
        </p:grpSpPr>
        <p:pic>
          <p:nvPicPr>
            <p:cNvPr id="22531" name="Picture 6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701" y="720"/>
              <a:ext cx="2358" cy="3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32" name="Text Box 8"/>
            <p:cNvSpPr txBox="1">
              <a:spLocks noChangeArrowheads="1"/>
            </p:cNvSpPr>
            <p:nvPr/>
          </p:nvSpPr>
          <p:spPr bwMode="auto">
            <a:xfrm>
              <a:off x="1931" y="2413"/>
              <a:ext cx="81" cy="13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latin typeface="Calibri" panose="020F0502020204030204" pitchFamily="34" charset="0"/>
                </a:rPr>
                <a:t>R</a:t>
              </a:r>
              <a:endParaRPr lang="en-US" altLang="zh-CN" sz="1400" b="1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5" name="Picture 5" descr="x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42988" y="3714750"/>
            <a:ext cx="3457575" cy="295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Aside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smtClean="0">
                <a:solidFill>
                  <a:schemeClr val="tx1"/>
                </a:solidFill>
                <a:ea typeface="宋体" panose="02010600030101010101" pitchFamily="2" charset="-122"/>
              </a:rPr>
              <a:t>The (likely) first implementation of merge sort was on the ENIAC in 1945 by John von Neumann</a:t>
            </a:r>
            <a:endParaRPr lang="en-US" altLang="zh-CN" sz="280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The creator of the von Neumann</a:t>
            </a:r>
            <a:b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architecture used by all modern</a:t>
            </a:r>
            <a:b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computers:</a:t>
            </a: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4888" y="2435225"/>
            <a:ext cx="218598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C4860A-9910-44C6-95FC-3F0E84E606C6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571500" y="539750"/>
            <a:ext cx="3927475" cy="944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44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Master</a:t>
            </a:r>
            <a:r>
              <a:rPr lang="zh-CN" altLang="en-US" sz="4400" b="1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定理</a:t>
            </a:r>
            <a:endParaRPr lang="zh-CN" altLang="en-US" sz="4400" b="1" dirty="0">
              <a:solidFill>
                <a:srgbClr val="C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r>
              <a:rPr lang="zh-CN" altLang="en-US" sz="12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 </a:t>
            </a:r>
            <a:endParaRPr lang="zh-CN" altLang="en-US" dirty="0"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0" y="21764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0" y="21764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50825" y="1628775"/>
          <a:ext cx="8412163" cy="425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公式" r:id="rId1" imgW="3771900" imgH="1905000" progId="Equation.3">
                  <p:embed/>
                </p:oleObj>
              </mc:Choice>
              <mc:Fallback>
                <p:oleObj name="公式" r:id="rId1" imgW="3771900" imgH="1905000" progId="Equation.3">
                  <p:embed/>
                  <p:pic>
                    <p:nvPicPr>
                      <p:cNvPr id="0" name="图片 14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628775"/>
                        <a:ext cx="8412163" cy="425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fld id="{EEAF5223-1BB8-48FB-B447-7EF0244C8A71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>
                <a:latin typeface="宋体" panose="02010600030101010101" pitchFamily="2" charset="-122"/>
              </a:rPr>
              <a:t>证明</a:t>
            </a:r>
            <a:endParaRPr lang="zh-CN" altLang="en-US" sz="4400" smtClean="0">
              <a:latin typeface="宋体" panose="02010600030101010101" pitchFamily="2" charset="-122"/>
            </a:endParaRPr>
          </a:p>
        </p:txBody>
      </p:sp>
      <p:graphicFrame>
        <p:nvGraphicFramePr>
          <p:cNvPr id="2150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285875" y="1628775"/>
          <a:ext cx="6403975" cy="455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公式" r:id="rId1" imgW="3073400" imgH="2184400" progId="Equation.3">
                  <p:embed/>
                </p:oleObj>
              </mc:Choice>
              <mc:Fallback>
                <p:oleObj name="公式" r:id="rId1" imgW="3073400" imgH="2184400" progId="Equation.3">
                  <p:embed/>
                  <p:pic>
                    <p:nvPicPr>
                      <p:cNvPr id="0" name="图片 15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1628775"/>
                        <a:ext cx="6403975" cy="455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859338" y="4471988"/>
            <a:ext cx="309721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66FF"/>
                </a:solidFill>
              </a:rPr>
              <a:t>k=log</a:t>
            </a:r>
            <a:r>
              <a:rPr lang="en-US" altLang="zh-CN" sz="2000" baseline="-25000">
                <a:solidFill>
                  <a:srgbClr val="0066FF"/>
                </a:solidFill>
              </a:rPr>
              <a:t>b</a:t>
            </a:r>
            <a:r>
              <a:rPr lang="en-US" altLang="zh-CN" sz="2000">
                <a:solidFill>
                  <a:srgbClr val="0066FF"/>
                </a:solidFill>
              </a:rPr>
              <a:t>n</a:t>
            </a:r>
            <a:endParaRPr lang="en-US" altLang="zh-CN" sz="2000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fld id="{37C3C3C5-6552-4A75-97D8-11BC64995D64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Case 1</a:t>
            </a:r>
            <a:endParaRPr lang="en-US" altLang="zh-CN" smtClean="0"/>
          </a:p>
        </p:txBody>
      </p:sp>
      <p:graphicFrame>
        <p:nvGraphicFramePr>
          <p:cNvPr id="2253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124075" y="1643063"/>
          <a:ext cx="4570413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公式" r:id="rId1" imgW="1917700" imgH="2095500" progId="Equation.3">
                  <p:embed/>
                </p:oleObj>
              </mc:Choice>
              <mc:Fallback>
                <p:oleObj name="公式" r:id="rId1" imgW="1917700" imgH="2095500" progId="Equation.3">
                  <p:embed/>
                  <p:pic>
                    <p:nvPicPr>
                      <p:cNvPr id="0" name="图片 16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643063"/>
                        <a:ext cx="4570413" cy="447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2124075" y="944563"/>
          <a:ext cx="33845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公式" r:id="rId3" imgW="37388800" imgH="7721600" progId="Equation.3">
                  <p:embed/>
                </p:oleObj>
              </mc:Choice>
              <mc:Fallback>
                <p:oleObj name="公式" r:id="rId3" imgW="37388800" imgH="7721600" progId="Equation.3">
                  <p:embed/>
                  <p:pic>
                    <p:nvPicPr>
                      <p:cNvPr id="0" name="图片 16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944563"/>
                        <a:ext cx="33845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732588" y="4995863"/>
            <a:ext cx="2160587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66FF"/>
                </a:solidFill>
              </a:rPr>
              <a:t>分母常数扔掉，换底公式</a:t>
            </a:r>
            <a:endParaRPr lang="en-US" altLang="zh-CN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fld id="{49E6B562-F4A4-4D6B-88B9-99DE026FCC79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Case 2</a:t>
            </a:r>
            <a:endParaRPr lang="en-US" altLang="zh-CN" smtClean="0"/>
          </a:p>
        </p:txBody>
      </p:sp>
      <p:graphicFrame>
        <p:nvGraphicFramePr>
          <p:cNvPr id="2355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619250" y="1728788"/>
          <a:ext cx="4413250" cy="413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公式" r:id="rId1" imgW="1790700" imgH="1676400" progId="Equation.3">
                  <p:embed/>
                </p:oleObj>
              </mc:Choice>
              <mc:Fallback>
                <p:oleObj name="公式" r:id="rId1" imgW="1790700" imgH="1676400" progId="Equation.3">
                  <p:embed/>
                  <p:pic>
                    <p:nvPicPr>
                      <p:cNvPr id="0" name="图片 174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728788"/>
                        <a:ext cx="4413250" cy="413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618933" y="1013143"/>
          <a:ext cx="316865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公式" r:id="rId3" imgW="34137600" imgH="7721600" progId="Equation.3">
                  <p:embed/>
                </p:oleObj>
              </mc:Choice>
              <mc:Fallback>
                <p:oleObj name="公式" r:id="rId3" imgW="34137600" imgH="7721600" progId="Equation.3">
                  <p:embed/>
                  <p:pic>
                    <p:nvPicPr>
                      <p:cNvPr id="0" name="图片 174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8933" y="1013143"/>
                        <a:ext cx="3168650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fld id="{F0347C84-710A-4365-A42F-70A6AA4D0ACE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Case 3 </a:t>
            </a:r>
            <a:endParaRPr lang="en-US" altLang="zh-CN" smtClean="0"/>
          </a:p>
        </p:txBody>
      </p:sp>
      <p:graphicFrame>
        <p:nvGraphicFramePr>
          <p:cNvPr id="2457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904875" y="1700213"/>
          <a:ext cx="7550150" cy="434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公式" r:id="rId1" imgW="3263900" imgH="1879600" progId="Equation.3">
                  <p:embed/>
                </p:oleObj>
              </mc:Choice>
              <mc:Fallback>
                <p:oleObj name="公式" r:id="rId1" imgW="3263900" imgH="1879600" progId="Equation.3">
                  <p:embed/>
                  <p:pic>
                    <p:nvPicPr>
                      <p:cNvPr id="0" name="图片 184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700213"/>
                        <a:ext cx="7550150" cy="434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1008063" y="762000"/>
          <a:ext cx="5545137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公式" r:id="rId3" imgW="71526400" imgH="13004800" progId="Equation.3">
                  <p:embed/>
                </p:oleObj>
              </mc:Choice>
              <mc:Fallback>
                <p:oleObj name="公式" r:id="rId3" imgW="71526400" imgH="13004800" progId="Equation.3">
                  <p:embed/>
                  <p:pic>
                    <p:nvPicPr>
                      <p:cNvPr id="0" name="图片 184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762000"/>
                        <a:ext cx="5545137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211638" y="4214813"/>
            <a:ext cx="2881312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66FF"/>
                </a:solidFill>
              </a:rPr>
              <a:t>C</a:t>
            </a:r>
            <a:r>
              <a:rPr lang="zh-CN" altLang="en-US" sz="1800">
                <a:solidFill>
                  <a:srgbClr val="0066FF"/>
                </a:solidFill>
              </a:rPr>
              <a:t>小于一则合式收敛为常数</a:t>
            </a:r>
            <a:endParaRPr lang="zh-CN" altLang="en-US" sz="1800">
              <a:solidFill>
                <a:srgbClr val="0066FF"/>
              </a:solidFill>
            </a:endParaRP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258888" y="5942013"/>
            <a:ext cx="2881312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0066FF"/>
                </a:solidFill>
              </a:rPr>
              <a:t>后者阶高于前者</a:t>
            </a:r>
            <a:endParaRPr lang="zh-CN" altLang="en-US" sz="1800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8213A4-905E-4CE8-AB1A-7C6B3733D9F8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25606" name="Rectangle 2"/>
          <p:cNvSpPr>
            <a:spLocks noChangeArrowheads="1"/>
          </p:cNvSpPr>
          <p:nvPr/>
        </p:nvSpPr>
        <p:spPr bwMode="auto">
          <a:xfrm>
            <a:off x="539750" y="2708752"/>
            <a:ext cx="1008063" cy="518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  </a:t>
            </a:r>
            <a:endParaRPr lang="en-US" altLang="zh-CN">
              <a:solidFill>
                <a:srgbClr val="C00000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685925" y="2779713"/>
          <a:ext cx="367188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公式" r:id="rId1" imgW="1066165" imgH="177800" progId="Equation.3">
                  <p:embed/>
                </p:oleObj>
              </mc:Choice>
              <mc:Fallback>
                <p:oleObj name="公式" r:id="rId1" imgW="1066165" imgH="177800" progId="Equation.3">
                  <p:embed/>
                  <p:pic>
                    <p:nvPicPr>
                      <p:cNvPr id="0" name="图片 19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2779713"/>
                        <a:ext cx="3671888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403350" y="3427413"/>
          <a:ext cx="571182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公式" r:id="rId3" imgW="2019300" imgH="457200" progId="Equation.3">
                  <p:embed/>
                </p:oleObj>
              </mc:Choice>
              <mc:Fallback>
                <p:oleObj name="公式" r:id="rId3" imgW="2019300" imgH="457200" progId="Equation.3">
                  <p:embed/>
                  <p:pic>
                    <p:nvPicPr>
                      <p:cNvPr id="0" name="图片 194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427413"/>
                        <a:ext cx="5711825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552450" y="1773238"/>
          <a:ext cx="710247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公式" r:id="rId5" imgW="3022600" imgH="241300" progId="Equation.3">
                  <p:embed/>
                </p:oleObj>
              </mc:Choice>
              <mc:Fallback>
                <p:oleObj name="公式" r:id="rId5" imgW="3022600" imgH="241300" progId="Equation.3">
                  <p:embed/>
                  <p:pic>
                    <p:nvPicPr>
                      <p:cNvPr id="0" name="图片 19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1773238"/>
                        <a:ext cx="7102475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357188" y="571500"/>
            <a:ext cx="6996112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zh-CN" altLang="en-US" sz="4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定理的应用： </a:t>
            </a:r>
            <a:r>
              <a:rPr lang="en-US" altLang="zh-CN" sz="4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 1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3959BF-F609-4B61-9C1E-0A7D5E3CBE88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266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Master</a:t>
            </a:r>
            <a:r>
              <a:rPr lang="zh-CN" altLang="en-US" smtClean="0"/>
              <a:t>定理应用：</a:t>
            </a:r>
            <a:r>
              <a:rPr lang="en-US" altLang="zh-CN" smtClean="0"/>
              <a:t>Case  2</a:t>
            </a:r>
            <a:endParaRPr lang="en-US" altLang="zh-CN" smtClean="0"/>
          </a:p>
        </p:txBody>
      </p:sp>
      <p:graphicFrame>
        <p:nvGraphicFramePr>
          <p:cNvPr id="26626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1214438" y="3857625"/>
          <a:ext cx="7272337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公式" r:id="rId1" imgW="2857500" imgH="482600" progId="Equation.3">
                  <p:embed/>
                </p:oleObj>
              </mc:Choice>
              <mc:Fallback>
                <p:oleObj name="公式" r:id="rId1" imgW="2857500" imgH="482600" progId="Equation.3">
                  <p:embed/>
                  <p:pic>
                    <p:nvPicPr>
                      <p:cNvPr id="0" name="图片 20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857625"/>
                        <a:ext cx="7272337" cy="122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79613" y="2852738"/>
          <a:ext cx="352742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公式" r:id="rId3" imgW="1053465" imgH="177800" progId="Equation.3">
                  <p:embed/>
                </p:oleObj>
              </mc:Choice>
              <mc:Fallback>
                <p:oleObj name="公式" r:id="rId3" imgW="1053465" imgH="177800" progId="Equation.3">
                  <p:embed/>
                  <p:pic>
                    <p:nvPicPr>
                      <p:cNvPr id="0" name="图片 204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852738"/>
                        <a:ext cx="3527425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755650" y="2753202"/>
            <a:ext cx="1008063" cy="518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 </a:t>
            </a:r>
            <a:endParaRPr lang="en-US" altLang="zh-CN" sz="2400">
              <a:solidFill>
                <a:srgbClr val="C0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00125" y="1844675"/>
          <a:ext cx="70516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公式" r:id="rId5" imgW="2819400" imgH="241300" progId="Equation.3">
                  <p:embed/>
                </p:oleObj>
              </mc:Choice>
              <mc:Fallback>
                <p:oleObj name="公式" r:id="rId5" imgW="2819400" imgH="241300" progId="Equation.3">
                  <p:embed/>
                  <p:pic>
                    <p:nvPicPr>
                      <p:cNvPr id="0" name="图片 204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844675"/>
                        <a:ext cx="705167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7348EB-9D88-4173-9BFB-9EE233F18804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50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黑体" panose="02010609060101010101" pitchFamily="49" charset="-122"/>
              </a:rPr>
              <a:t>Master</a:t>
            </a:r>
            <a:r>
              <a:rPr lang="zh-CN" altLang="en-US" sz="4400" dirty="0" smtClean="0">
                <a:latin typeface="+mj-ea"/>
              </a:rPr>
              <a:t>定理应用：</a:t>
            </a:r>
            <a:r>
              <a:rPr lang="en-US" altLang="zh-CN" dirty="0" smtClean="0">
                <a:ea typeface="黑体" panose="02010609060101010101" pitchFamily="49" charset="-122"/>
              </a:rPr>
              <a:t>Case 3</a:t>
            </a:r>
            <a:endParaRPr lang="en-US" altLang="zh-CN" dirty="0" smtClean="0">
              <a:ea typeface="黑体" panose="02010609060101010101" pitchFamily="49" charset="-122"/>
            </a:endParaRPr>
          </a:p>
        </p:txBody>
      </p:sp>
      <p:graphicFrame>
        <p:nvGraphicFramePr>
          <p:cNvPr id="27650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928688" y="3733800"/>
          <a:ext cx="7500937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公式" r:id="rId1" imgW="2895600" imgH="1092200" progId="Equation.3">
                  <p:embed/>
                </p:oleObj>
              </mc:Choice>
              <mc:Fallback>
                <p:oleObj name="公式" r:id="rId1" imgW="2895600" imgH="1092200" progId="Equation.3">
                  <p:embed/>
                  <p:pic>
                    <p:nvPicPr>
                      <p:cNvPr id="0" name="图片 215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733800"/>
                        <a:ext cx="7500937" cy="257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58838" y="1557338"/>
          <a:ext cx="7313612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公式" r:id="rId3" imgW="3517900" imgH="469900" progId="Equation.3">
                  <p:embed/>
                </p:oleObj>
              </mc:Choice>
              <mc:Fallback>
                <p:oleObj name="公式" r:id="rId3" imgW="3517900" imgH="469900" progId="Equation.3">
                  <p:embed/>
                  <p:pic>
                    <p:nvPicPr>
                      <p:cNvPr id="0" name="图片 215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1557338"/>
                        <a:ext cx="7313612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763713" y="3041650"/>
          <a:ext cx="40322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公式" r:id="rId5" imgW="1205865" imgH="165100" progId="Equation.3">
                  <p:embed/>
                </p:oleObj>
              </mc:Choice>
              <mc:Fallback>
                <p:oleObj name="公式" r:id="rId5" imgW="1205865" imgH="165100" progId="Equation.3">
                  <p:embed/>
                  <p:pic>
                    <p:nvPicPr>
                      <p:cNvPr id="0" name="图片 215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041650"/>
                        <a:ext cx="403225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785813" y="2997200"/>
            <a:ext cx="565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400">
              <a:solidFill>
                <a:srgbClr val="C00000"/>
              </a:solidFill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777690" y="1351395"/>
            <a:ext cx="7010400" cy="1143000"/>
          </a:xfrm>
        </p:spPr>
        <p:txBody>
          <a:bodyPr/>
          <a:lstStyle/>
          <a:p>
            <a:r>
              <a:rPr lang="zh-CN" altLang="en-US" sz="3600" smtClean="0">
                <a:latin typeface="宋体" panose="02010600030101010101" pitchFamily="2" charset="-122"/>
                <a:cs typeface="Times New Roman" panose="02020603050405020304" pitchFamily="18" charset="0"/>
              </a:rPr>
              <a:t>递推方程中 </a:t>
            </a:r>
            <a:r>
              <a:rPr lang="zh-CN" altLang="en-US" sz="2800" smtClean="0"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3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smtClean="0"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1200" smtClean="0"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600" smtClean="0"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zh-CN" altLang="en-US" sz="1600" smtClean="0"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smtClean="0"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n-US" altLang="zh-CN" sz="3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smtClean="0"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n-US" altLang="zh-CN" sz="2800" smtClean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600" smtClean="0"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的处理</a:t>
            </a:r>
            <a:endParaRPr lang="zh-CN" altLang="en-US" sz="3600" smtClean="0">
              <a:latin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67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D9F484-04E9-4587-8F06-8E9BE5C70035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28678" name="Rectangle 2"/>
          <p:cNvSpPr>
            <a:spLocks noChangeArrowheads="1"/>
          </p:cNvSpPr>
          <p:nvPr/>
        </p:nvSpPr>
        <p:spPr bwMode="auto">
          <a:xfrm>
            <a:off x="777875" y="450850"/>
            <a:ext cx="7704138" cy="9931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defTabSz="-635">
              <a:tabLst>
                <a:tab pos="952500" algn="l"/>
              </a:tabLst>
            </a:pPr>
            <a:r>
              <a:rPr lang="zh-CN" altLang="en-US" sz="2800" b="1"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先猜想解，然后用数学归纳法证明</a:t>
            </a:r>
            <a:endParaRPr lang="zh-CN" altLang="en-US" sz="2800" b="1">
              <a:latin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defTabSz="-635" eaLnBrk="0" hangingPunct="0">
              <a:lnSpc>
                <a:spcPct val="130000"/>
              </a:lnSpc>
              <a:tabLst>
                <a:tab pos="952500" algn="l"/>
              </a:tabLst>
            </a:pPr>
            <a:r>
              <a:rPr lang="zh-CN" altLang="en-US" sz="2400" b="1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zh-CN" altLang="en-US" sz="2400" b="1"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估计以下递推关系的阶</a:t>
            </a:r>
            <a:endParaRPr lang="zh-CN" altLang="en-US" sz="2400" b="1">
              <a:latin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2553335" y="2293938"/>
          <a:ext cx="259238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公式" r:id="rId1" imgW="951865" imgH="419100" progId="Equation.3">
                  <p:embed/>
                </p:oleObj>
              </mc:Choice>
              <mc:Fallback>
                <p:oleObj name="公式" r:id="rId1" imgW="951865" imgH="419100" progId="Equation.3">
                  <p:embed/>
                  <p:pic>
                    <p:nvPicPr>
                      <p:cNvPr id="0" name="图片 225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3335" y="2293938"/>
                        <a:ext cx="2592388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500063" y="3786188"/>
            <a:ext cx="1250950" cy="639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indent="228600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/>
          </a:p>
          <a:p>
            <a:pPr indent="228600" eaLnBrk="0" hangingPunct="0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1">
                <a:latin typeface="宋体" panose="02010600030101010101" pitchFamily="2" charset="-122"/>
                <a:cs typeface="Times New Roman" panose="02020603050405020304" pitchFamily="18" charset="0"/>
              </a:rPr>
              <a:t>根据 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2040890" y="3559175"/>
          <a:ext cx="24923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公式" r:id="rId3" imgW="875665" imgH="304800" progId="Equation.3">
                  <p:embed/>
                </p:oleObj>
              </mc:Choice>
              <mc:Fallback>
                <p:oleObj name="公式" r:id="rId3" imgW="875665" imgH="304800" progId="Equation.3">
                  <p:embed/>
                  <p:pic>
                    <p:nvPicPr>
                      <p:cNvPr id="0" name="图片 225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0890" y="3559175"/>
                        <a:ext cx="2492375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 Box 6"/>
          <p:cNvSpPr txBox="1">
            <a:spLocks noChangeArrowheads="1"/>
          </p:cNvSpPr>
          <p:nvPr/>
        </p:nvSpPr>
        <p:spPr bwMode="auto">
          <a:xfrm>
            <a:off x="778510" y="4365625"/>
            <a:ext cx="7147560" cy="15163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i="1"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猜想原递推方程的解的阶是</a:t>
            </a:r>
            <a:r>
              <a:rPr lang="en-US" altLang="zh-CN" sz="2400" b="1" i="1">
                <a:latin typeface="Times New Roman" panose="02020603050405020304" pitchFamily="18" charset="0"/>
              </a:rPr>
              <a:t>O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</a:rPr>
              <a:t> log </a:t>
            </a:r>
            <a:r>
              <a:rPr lang="en-US" altLang="zh-CN" sz="2400" b="1" i="1"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证明：</a:t>
            </a:r>
            <a:r>
              <a:rPr lang="zh-CN" altLang="en-US" sz="2400" b="1">
                <a:sym typeface="Symbol" panose="05050102010706020507" pitchFamily="18" charset="2"/>
              </a:rPr>
              <a:t>用数学归纳法</a:t>
            </a:r>
            <a:r>
              <a:rPr lang="en-US" altLang="zh-CN" sz="24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</a:rPr>
              <a:t>)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</a:rPr>
              <a:t>cn</a:t>
            </a:r>
            <a:r>
              <a:rPr lang="en-US" altLang="zh-CN" sz="2400" b="1">
                <a:latin typeface="Times New Roman" panose="02020603050405020304" pitchFamily="18" charset="0"/>
              </a:rPr>
              <a:t> log </a:t>
            </a:r>
            <a:r>
              <a:rPr lang="en-US" altLang="zh-CN" sz="2400" b="1" i="1"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</a:rPr>
              <a:t>,</a:t>
            </a:r>
            <a:endParaRPr lang="zh-CN" altLang="en-US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endParaRPr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Merge Sort - Split </a:t>
            </a:r>
            <a:endParaRPr altLang="en-US" dirty="0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168400" y="1577975"/>
            <a:ext cx="6413500" cy="1079500"/>
            <a:chOff x="1168117" y="1577752"/>
            <a:chExt cx="6413345" cy="1080120"/>
          </a:xfrm>
        </p:grpSpPr>
        <p:sp>
          <p:nvSpPr>
            <p:cNvPr id="23618" name="Rectangle 20"/>
            <p:cNvSpPr>
              <a:spLocks noChangeArrowheads="1"/>
            </p:cNvSpPr>
            <p:nvPr/>
          </p:nvSpPr>
          <p:spPr bwMode="auto">
            <a:xfrm>
              <a:off x="1168117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L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619" name="Rectangle 21"/>
            <p:cNvSpPr>
              <a:spLocks noChangeArrowheads="1"/>
            </p:cNvSpPr>
            <p:nvPr/>
          </p:nvSpPr>
          <p:spPr bwMode="auto">
            <a:xfrm>
              <a:off x="1701517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A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620" name="Rectangle 22"/>
            <p:cNvSpPr>
              <a:spLocks noChangeArrowheads="1"/>
            </p:cNvSpPr>
            <p:nvPr/>
          </p:nvSpPr>
          <p:spPr bwMode="auto">
            <a:xfrm>
              <a:off x="2234917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R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621" name="Rectangle 23"/>
            <p:cNvSpPr>
              <a:spLocks noChangeArrowheads="1"/>
            </p:cNvSpPr>
            <p:nvPr/>
          </p:nvSpPr>
          <p:spPr bwMode="auto">
            <a:xfrm>
              <a:off x="2768317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O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622" name="Rectangle 24"/>
            <p:cNvSpPr>
              <a:spLocks noChangeArrowheads="1"/>
            </p:cNvSpPr>
            <p:nvPr/>
          </p:nvSpPr>
          <p:spPr bwMode="auto">
            <a:xfrm>
              <a:off x="3301717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G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623" name="Rectangle 20"/>
            <p:cNvSpPr>
              <a:spLocks noChangeArrowheads="1"/>
            </p:cNvSpPr>
            <p:nvPr/>
          </p:nvSpPr>
          <p:spPr bwMode="auto">
            <a:xfrm>
              <a:off x="4914462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I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624" name="Rectangle 21"/>
            <p:cNvSpPr>
              <a:spLocks noChangeArrowheads="1"/>
            </p:cNvSpPr>
            <p:nvPr/>
          </p:nvSpPr>
          <p:spPr bwMode="auto">
            <a:xfrm>
              <a:off x="5447862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T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625" name="Rectangle 22"/>
            <p:cNvSpPr>
              <a:spLocks noChangeArrowheads="1"/>
            </p:cNvSpPr>
            <p:nvPr/>
          </p:nvSpPr>
          <p:spPr bwMode="auto">
            <a:xfrm>
              <a:off x="5981262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M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626" name="Rectangle 23"/>
            <p:cNvSpPr>
              <a:spLocks noChangeArrowheads="1"/>
            </p:cNvSpPr>
            <p:nvPr/>
          </p:nvSpPr>
          <p:spPr bwMode="auto">
            <a:xfrm>
              <a:off x="6514662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H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627" name="Rectangle 24"/>
            <p:cNvSpPr>
              <a:spLocks noChangeArrowheads="1"/>
            </p:cNvSpPr>
            <p:nvPr/>
          </p:nvSpPr>
          <p:spPr bwMode="auto">
            <a:xfrm>
              <a:off x="7048062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S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cxnSp>
          <p:nvCxnSpPr>
            <p:cNvPr id="116" name="直接箭头连接符 115"/>
            <p:cNvCxnSpPr>
              <a:stCxn id="23562" idx="2"/>
              <a:endCxn id="23620" idx="0"/>
            </p:cNvCxnSpPr>
            <p:nvPr/>
          </p:nvCxnSpPr>
          <p:spPr>
            <a:xfrm flipH="1">
              <a:off x="2501585" y="1577752"/>
              <a:ext cx="625460" cy="698901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>
              <a:stCxn id="23565" idx="2"/>
              <a:endCxn id="23625" idx="0"/>
            </p:cNvCxnSpPr>
            <p:nvPr/>
          </p:nvCxnSpPr>
          <p:spPr>
            <a:xfrm>
              <a:off x="4727206" y="1577752"/>
              <a:ext cx="1520788" cy="698901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矩形 177"/>
            <p:cNvSpPr/>
            <p:nvPr/>
          </p:nvSpPr>
          <p:spPr>
            <a:xfrm>
              <a:off x="3943000" y="1744536"/>
              <a:ext cx="879454" cy="3653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split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755650" y="2657475"/>
            <a:ext cx="7223125" cy="1111250"/>
            <a:chOff x="755576" y="2657872"/>
            <a:chExt cx="7222777" cy="1110208"/>
          </a:xfrm>
        </p:grpSpPr>
        <p:sp>
          <p:nvSpPr>
            <p:cNvPr id="23602" name="Rectangle 20"/>
            <p:cNvSpPr>
              <a:spLocks noChangeArrowheads="1"/>
            </p:cNvSpPr>
            <p:nvPr/>
          </p:nvSpPr>
          <p:spPr bwMode="auto">
            <a:xfrm>
              <a:off x="755576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L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603" name="Rectangle 21"/>
            <p:cNvSpPr>
              <a:spLocks noChangeArrowheads="1"/>
            </p:cNvSpPr>
            <p:nvPr/>
          </p:nvSpPr>
          <p:spPr bwMode="auto">
            <a:xfrm>
              <a:off x="1288976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A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604" name="Rectangle 22"/>
            <p:cNvSpPr>
              <a:spLocks noChangeArrowheads="1"/>
            </p:cNvSpPr>
            <p:nvPr/>
          </p:nvSpPr>
          <p:spPr bwMode="auto">
            <a:xfrm>
              <a:off x="1822376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R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605" name="Rectangle 23"/>
            <p:cNvSpPr>
              <a:spLocks noChangeArrowheads="1"/>
            </p:cNvSpPr>
            <p:nvPr/>
          </p:nvSpPr>
          <p:spPr bwMode="auto">
            <a:xfrm>
              <a:off x="3001144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O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606" name="Rectangle 24"/>
            <p:cNvSpPr>
              <a:spLocks noChangeArrowheads="1"/>
            </p:cNvSpPr>
            <p:nvPr/>
          </p:nvSpPr>
          <p:spPr bwMode="auto">
            <a:xfrm>
              <a:off x="3534544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G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607" name="Rectangle 20"/>
            <p:cNvSpPr>
              <a:spLocks noChangeArrowheads="1"/>
            </p:cNvSpPr>
            <p:nvPr/>
          </p:nvSpPr>
          <p:spPr bwMode="auto">
            <a:xfrm>
              <a:off x="4644008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I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608" name="Rectangle 21"/>
            <p:cNvSpPr>
              <a:spLocks noChangeArrowheads="1"/>
            </p:cNvSpPr>
            <p:nvPr/>
          </p:nvSpPr>
          <p:spPr bwMode="auto">
            <a:xfrm>
              <a:off x="5177408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T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609" name="Rectangle 22"/>
            <p:cNvSpPr>
              <a:spLocks noChangeArrowheads="1"/>
            </p:cNvSpPr>
            <p:nvPr/>
          </p:nvSpPr>
          <p:spPr bwMode="auto">
            <a:xfrm>
              <a:off x="5710808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M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610" name="Rectangle 23"/>
            <p:cNvSpPr>
              <a:spLocks noChangeArrowheads="1"/>
            </p:cNvSpPr>
            <p:nvPr/>
          </p:nvSpPr>
          <p:spPr bwMode="auto">
            <a:xfrm>
              <a:off x="6911553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H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611" name="Rectangle 24"/>
            <p:cNvSpPr>
              <a:spLocks noChangeArrowheads="1"/>
            </p:cNvSpPr>
            <p:nvPr/>
          </p:nvSpPr>
          <p:spPr bwMode="auto">
            <a:xfrm>
              <a:off x="7444953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S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cxnSp>
          <p:nvCxnSpPr>
            <p:cNvPr id="123" name="直接箭头连接符 122"/>
            <p:cNvCxnSpPr>
              <a:stCxn id="23619" idx="2"/>
              <a:endCxn id="23603" idx="0"/>
            </p:cNvCxnSpPr>
            <p:nvPr/>
          </p:nvCxnSpPr>
          <p:spPr>
            <a:xfrm flipH="1">
              <a:off x="1555637" y="2657872"/>
              <a:ext cx="412730" cy="729565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23621" idx="2"/>
            </p:cNvCxnSpPr>
            <p:nvPr/>
          </p:nvCxnSpPr>
          <p:spPr>
            <a:xfrm>
              <a:off x="3035116" y="2657872"/>
              <a:ext cx="500039" cy="729565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endCxn id="23608" idx="0"/>
            </p:cNvCxnSpPr>
            <p:nvPr/>
          </p:nvCxnSpPr>
          <p:spPr>
            <a:xfrm flipH="1">
              <a:off x="5444825" y="2657872"/>
              <a:ext cx="269862" cy="729565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>
              <a:stCxn id="23626" idx="2"/>
            </p:cNvCxnSpPr>
            <p:nvPr/>
          </p:nvCxnSpPr>
          <p:spPr>
            <a:xfrm>
              <a:off x="6781436" y="2657872"/>
              <a:ext cx="663543" cy="729565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矩形 178"/>
            <p:cNvSpPr/>
            <p:nvPr/>
          </p:nvSpPr>
          <p:spPr>
            <a:xfrm>
              <a:off x="2096949" y="2875156"/>
              <a:ext cx="877845" cy="3647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split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5881367" y="2875156"/>
              <a:ext cx="879433" cy="3647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split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374650" y="3768725"/>
            <a:ext cx="7870825" cy="1244600"/>
            <a:chOff x="374576" y="3768080"/>
            <a:chExt cx="7870477" cy="1245907"/>
          </a:xfrm>
        </p:grpSpPr>
        <p:sp>
          <p:nvSpPr>
            <p:cNvPr id="23580" name="Rectangle 20"/>
            <p:cNvSpPr>
              <a:spLocks noChangeArrowheads="1"/>
            </p:cNvSpPr>
            <p:nvPr/>
          </p:nvSpPr>
          <p:spPr bwMode="auto">
            <a:xfrm>
              <a:off x="374576" y="463217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L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581" name="Rectangle 21"/>
            <p:cNvSpPr>
              <a:spLocks noChangeArrowheads="1"/>
            </p:cNvSpPr>
            <p:nvPr/>
          </p:nvSpPr>
          <p:spPr bwMode="auto">
            <a:xfrm>
              <a:off x="907976" y="463217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A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582" name="Rectangle 22"/>
            <p:cNvSpPr>
              <a:spLocks noChangeArrowheads="1"/>
            </p:cNvSpPr>
            <p:nvPr/>
          </p:nvSpPr>
          <p:spPr bwMode="auto">
            <a:xfrm>
              <a:off x="1974776" y="463217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R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583" name="Rectangle 23"/>
            <p:cNvSpPr>
              <a:spLocks noChangeArrowheads="1"/>
            </p:cNvSpPr>
            <p:nvPr/>
          </p:nvSpPr>
          <p:spPr bwMode="auto">
            <a:xfrm>
              <a:off x="2937959" y="463217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O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584" name="Rectangle 24"/>
            <p:cNvSpPr>
              <a:spLocks noChangeArrowheads="1"/>
            </p:cNvSpPr>
            <p:nvPr/>
          </p:nvSpPr>
          <p:spPr bwMode="auto">
            <a:xfrm>
              <a:off x="3811081" y="463217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G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585" name="Rectangle 20"/>
            <p:cNvSpPr>
              <a:spLocks noChangeArrowheads="1"/>
            </p:cNvSpPr>
            <p:nvPr/>
          </p:nvSpPr>
          <p:spPr bwMode="auto">
            <a:xfrm>
              <a:off x="4536402" y="463217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I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586" name="Rectangle 21"/>
            <p:cNvSpPr>
              <a:spLocks noChangeArrowheads="1"/>
            </p:cNvSpPr>
            <p:nvPr/>
          </p:nvSpPr>
          <p:spPr bwMode="auto">
            <a:xfrm>
              <a:off x="5069802" y="463217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T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587" name="Rectangle 22"/>
            <p:cNvSpPr>
              <a:spLocks noChangeArrowheads="1"/>
            </p:cNvSpPr>
            <p:nvPr/>
          </p:nvSpPr>
          <p:spPr bwMode="auto">
            <a:xfrm>
              <a:off x="6012160" y="463298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M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588" name="Rectangle 23"/>
            <p:cNvSpPr>
              <a:spLocks noChangeArrowheads="1"/>
            </p:cNvSpPr>
            <p:nvPr/>
          </p:nvSpPr>
          <p:spPr bwMode="auto">
            <a:xfrm>
              <a:off x="6867135" y="463217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H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589" name="Rectangle 24"/>
            <p:cNvSpPr>
              <a:spLocks noChangeArrowheads="1"/>
            </p:cNvSpPr>
            <p:nvPr/>
          </p:nvSpPr>
          <p:spPr bwMode="auto">
            <a:xfrm>
              <a:off x="7711653" y="463298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S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cxnSp>
          <p:nvCxnSpPr>
            <p:cNvPr id="136" name="直接箭头连接符 135"/>
            <p:cNvCxnSpPr/>
            <p:nvPr/>
          </p:nvCxnSpPr>
          <p:spPr>
            <a:xfrm flipH="1">
              <a:off x="907952" y="3768080"/>
              <a:ext cx="380983" cy="864507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>
              <a:endCxn id="23582" idx="0"/>
            </p:cNvCxnSpPr>
            <p:nvPr/>
          </p:nvCxnSpPr>
          <p:spPr>
            <a:xfrm>
              <a:off x="1822312" y="3768080"/>
              <a:ext cx="419081" cy="864507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>
              <a:stCxn id="23605" idx="2"/>
              <a:endCxn id="23583" idx="0"/>
            </p:cNvCxnSpPr>
            <p:nvPr/>
          </p:nvCxnSpPr>
          <p:spPr>
            <a:xfrm flipH="1">
              <a:off x="3204964" y="3768080"/>
              <a:ext cx="63497" cy="864507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>
              <a:stCxn id="23606" idx="2"/>
              <a:endCxn id="23584" idx="0"/>
            </p:cNvCxnSpPr>
            <p:nvPr/>
          </p:nvCxnSpPr>
          <p:spPr>
            <a:xfrm>
              <a:off x="3801837" y="3768080"/>
              <a:ext cx="276213" cy="864507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/>
            <p:nvPr/>
          </p:nvCxnSpPr>
          <p:spPr>
            <a:xfrm flipH="1">
              <a:off x="5070193" y="3768080"/>
              <a:ext cx="111120" cy="864507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endCxn id="23587" idx="0"/>
            </p:cNvCxnSpPr>
            <p:nvPr/>
          </p:nvCxnSpPr>
          <p:spPr>
            <a:xfrm>
              <a:off x="5703578" y="3768080"/>
              <a:ext cx="574650" cy="864507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/>
            <p:cNvCxnSpPr>
              <a:stCxn id="23610" idx="2"/>
              <a:endCxn id="23588" idx="0"/>
            </p:cNvCxnSpPr>
            <p:nvPr/>
          </p:nvCxnSpPr>
          <p:spPr>
            <a:xfrm flipH="1">
              <a:off x="7133852" y="3768080"/>
              <a:ext cx="44448" cy="864507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>
              <a:stCxn id="23611" idx="2"/>
              <a:endCxn id="23589" idx="0"/>
            </p:cNvCxnSpPr>
            <p:nvPr/>
          </p:nvCxnSpPr>
          <p:spPr>
            <a:xfrm>
              <a:off x="7711677" y="3768080"/>
              <a:ext cx="266688" cy="864507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矩形 180"/>
            <p:cNvSpPr/>
            <p:nvPr/>
          </p:nvSpPr>
          <p:spPr>
            <a:xfrm>
              <a:off x="1104794" y="4076378"/>
              <a:ext cx="879436" cy="3655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split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3128767" y="4079557"/>
              <a:ext cx="879436" cy="363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split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>
              <a:off x="5125754" y="4076378"/>
              <a:ext cx="879436" cy="3655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split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7076705" y="4079557"/>
              <a:ext cx="879436" cy="363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split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204788" y="5013325"/>
            <a:ext cx="5551487" cy="1223963"/>
            <a:chOff x="204866" y="5013176"/>
            <a:chExt cx="5552190" cy="1224136"/>
          </a:xfrm>
        </p:grpSpPr>
        <p:sp>
          <p:nvSpPr>
            <p:cNvPr id="23570" name="Rectangle 20"/>
            <p:cNvSpPr>
              <a:spLocks noChangeArrowheads="1"/>
            </p:cNvSpPr>
            <p:nvPr/>
          </p:nvSpPr>
          <p:spPr bwMode="auto">
            <a:xfrm>
              <a:off x="204866" y="585631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L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571" name="Rectangle 21"/>
            <p:cNvSpPr>
              <a:spLocks noChangeArrowheads="1"/>
            </p:cNvSpPr>
            <p:nvPr/>
          </p:nvSpPr>
          <p:spPr bwMode="auto">
            <a:xfrm>
              <a:off x="1060376" y="585631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A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572" name="Rectangle 20"/>
            <p:cNvSpPr>
              <a:spLocks noChangeArrowheads="1"/>
            </p:cNvSpPr>
            <p:nvPr/>
          </p:nvSpPr>
          <p:spPr bwMode="auto">
            <a:xfrm>
              <a:off x="4288533" y="5856245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I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573" name="Rectangle 21"/>
            <p:cNvSpPr>
              <a:spLocks noChangeArrowheads="1"/>
            </p:cNvSpPr>
            <p:nvPr/>
          </p:nvSpPr>
          <p:spPr bwMode="auto">
            <a:xfrm>
              <a:off x="5223656" y="5856245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T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cxnSp>
          <p:nvCxnSpPr>
            <p:cNvPr id="161" name="直接箭头连接符 160"/>
            <p:cNvCxnSpPr>
              <a:endCxn id="23570" idx="0"/>
            </p:cNvCxnSpPr>
            <p:nvPr/>
          </p:nvCxnSpPr>
          <p:spPr>
            <a:xfrm flipH="1">
              <a:off x="471600" y="5014764"/>
              <a:ext cx="284198" cy="841494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/>
            <p:cNvCxnSpPr>
              <a:endCxn id="23571" idx="0"/>
            </p:cNvCxnSpPr>
            <p:nvPr/>
          </p:nvCxnSpPr>
          <p:spPr>
            <a:xfrm>
              <a:off x="1060636" y="5014764"/>
              <a:ext cx="266734" cy="841494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>
              <a:stCxn id="23585" idx="2"/>
              <a:endCxn id="23572" idx="0"/>
            </p:cNvCxnSpPr>
            <p:nvPr/>
          </p:nvCxnSpPr>
          <p:spPr>
            <a:xfrm flipH="1">
              <a:off x="4555167" y="5013176"/>
              <a:ext cx="247681" cy="843082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/>
            <p:cNvCxnSpPr>
              <a:stCxn id="23586" idx="2"/>
              <a:endCxn id="23573" idx="0"/>
            </p:cNvCxnSpPr>
            <p:nvPr/>
          </p:nvCxnSpPr>
          <p:spPr>
            <a:xfrm>
              <a:off x="5336316" y="5013176"/>
              <a:ext cx="154006" cy="843082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矩形 184"/>
            <p:cNvSpPr/>
            <p:nvPr/>
          </p:nvSpPr>
          <p:spPr>
            <a:xfrm>
              <a:off x="447784" y="5368826"/>
              <a:ext cx="877999" cy="3651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split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矩形 185"/>
            <p:cNvSpPr/>
            <p:nvPr/>
          </p:nvSpPr>
          <p:spPr>
            <a:xfrm>
              <a:off x="4572631" y="5373590"/>
              <a:ext cx="877999" cy="363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split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558" name="组合 6"/>
          <p:cNvGrpSpPr/>
          <p:nvPr/>
        </p:nvGrpSpPr>
        <p:grpSpPr bwMode="auto">
          <a:xfrm>
            <a:off x="1258888" y="1196975"/>
            <a:ext cx="7561262" cy="381000"/>
            <a:chOff x="1259632" y="1196752"/>
            <a:chExt cx="7560841" cy="381000"/>
          </a:xfrm>
        </p:grpSpPr>
        <p:sp>
          <p:nvSpPr>
            <p:cNvPr id="23559" name="Rectangle 20"/>
            <p:cNvSpPr>
              <a:spLocks noChangeArrowheads="1"/>
            </p:cNvSpPr>
            <p:nvPr/>
          </p:nvSpPr>
          <p:spPr bwMode="auto">
            <a:xfrm>
              <a:off x="12596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L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560" name="Rectangle 21"/>
            <p:cNvSpPr>
              <a:spLocks noChangeArrowheads="1"/>
            </p:cNvSpPr>
            <p:nvPr/>
          </p:nvSpPr>
          <p:spPr bwMode="auto">
            <a:xfrm>
              <a:off x="17930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A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561" name="Rectangle 22"/>
            <p:cNvSpPr>
              <a:spLocks noChangeArrowheads="1"/>
            </p:cNvSpPr>
            <p:nvPr/>
          </p:nvSpPr>
          <p:spPr bwMode="auto">
            <a:xfrm>
              <a:off x="23264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R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562" name="Rectangle 23"/>
            <p:cNvSpPr>
              <a:spLocks noChangeArrowheads="1"/>
            </p:cNvSpPr>
            <p:nvPr/>
          </p:nvSpPr>
          <p:spPr bwMode="auto">
            <a:xfrm>
              <a:off x="28598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O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563" name="Rectangle 24"/>
            <p:cNvSpPr>
              <a:spLocks noChangeArrowheads="1"/>
            </p:cNvSpPr>
            <p:nvPr/>
          </p:nvSpPr>
          <p:spPr bwMode="auto">
            <a:xfrm>
              <a:off x="33932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G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564" name="Rectangle 25"/>
            <p:cNvSpPr>
              <a:spLocks noChangeArrowheads="1"/>
            </p:cNvSpPr>
            <p:nvPr/>
          </p:nvSpPr>
          <p:spPr bwMode="auto">
            <a:xfrm>
              <a:off x="39266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I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565" name="Rectangle 26"/>
            <p:cNvSpPr>
              <a:spLocks noChangeArrowheads="1"/>
            </p:cNvSpPr>
            <p:nvPr/>
          </p:nvSpPr>
          <p:spPr bwMode="auto">
            <a:xfrm>
              <a:off x="44600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T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566" name="Rectangle 27"/>
            <p:cNvSpPr>
              <a:spLocks noChangeArrowheads="1"/>
            </p:cNvSpPr>
            <p:nvPr/>
          </p:nvSpPr>
          <p:spPr bwMode="auto">
            <a:xfrm>
              <a:off x="49934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M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567" name="Rectangle 28"/>
            <p:cNvSpPr>
              <a:spLocks noChangeArrowheads="1"/>
            </p:cNvSpPr>
            <p:nvPr/>
          </p:nvSpPr>
          <p:spPr bwMode="auto">
            <a:xfrm>
              <a:off x="55268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H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3568" name="Rectangle 29"/>
            <p:cNvSpPr>
              <a:spLocks noChangeArrowheads="1"/>
            </p:cNvSpPr>
            <p:nvPr/>
          </p:nvSpPr>
          <p:spPr bwMode="auto">
            <a:xfrm>
              <a:off x="60602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S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6937803" y="1196752"/>
              <a:ext cx="1882670" cy="365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Initial Input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2435225" y="1822450"/>
            <a:ext cx="298450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09571" name="Object 3"/>
          <p:cNvGraphicFramePr>
            <a:graphicFrameLocks noChangeAspect="1"/>
          </p:cNvGraphicFramePr>
          <p:nvPr/>
        </p:nvGraphicFramePr>
        <p:xfrm>
          <a:off x="1028065" y="3585210"/>
          <a:ext cx="5469255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1" imgW="2667000" imgH="1079500" progId="Equation.DSMT4">
                  <p:embed/>
                </p:oleObj>
              </mc:Choice>
              <mc:Fallback>
                <p:oleObj name="Equation" r:id="rId1" imgW="2667000" imgH="1079500" progId="Equation.DSMT4">
                  <p:embed/>
                  <p:pic>
                    <p:nvPicPr>
                      <p:cNvPr id="0" name="图片 235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065" y="3585210"/>
                        <a:ext cx="5469255" cy="221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323215" y="235268"/>
            <a:ext cx="8497888" cy="2647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indent="400050">
              <a:lnSpc>
                <a:spcPct val="120000"/>
              </a:lnSpc>
            </a:pP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1">
                <a:latin typeface="宋体" panose="02010600030101010101" pitchFamily="2" charset="-122"/>
                <a:cs typeface="Times New Roman" panose="02020603050405020304" pitchFamily="18" charset="0"/>
              </a:rPr>
              <a:t>归纳基础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 indent="400050" eaLnBrk="0" hangingPunct="0">
              <a:lnSpc>
                <a:spcPct val="120000"/>
              </a:lnSpc>
            </a:pPr>
            <a:r>
              <a:rPr lang="zh-CN" altLang="en-US" sz="2400" b="1">
                <a:latin typeface="宋体" panose="02010600030101010101" pitchFamily="2" charset="-122"/>
              </a:rPr>
              <a:t>   </a:t>
            </a:r>
            <a:r>
              <a:rPr lang="zh-CN" altLang="en-US" sz="2400" b="1">
                <a:latin typeface="Times New Roman" panose="02020603050405020304" pitchFamily="18" charset="0"/>
              </a:rPr>
              <a:t>对于</a:t>
            </a:r>
            <a:r>
              <a:rPr lang="en-US" altLang="zh-CN" sz="24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</a:rPr>
              <a:t>(1)=1</a:t>
            </a:r>
            <a:r>
              <a:rPr lang="zh-CN" altLang="en-US" sz="2400" b="1">
                <a:latin typeface="Times New Roman" panose="02020603050405020304" pitchFamily="18" charset="0"/>
              </a:rPr>
              <a:t>，显然没有</a:t>
            </a:r>
            <a:r>
              <a:rPr lang="en-US" altLang="zh-CN" sz="24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</a:rPr>
              <a:t>(1)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</a:rPr>
              <a:t>c </a:t>
            </a:r>
            <a:r>
              <a:rPr lang="en-US" altLang="zh-CN" sz="2400" b="1">
                <a:latin typeface="Times New Roman" panose="02020603050405020304" pitchFamily="18" charset="0"/>
              </a:rPr>
              <a:t>1 log1=0. 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indent="400050" eaLnBrk="0" hangingPunct="0"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     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考虑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(2)</a:t>
            </a:r>
            <a:endParaRPr lang="en-US" altLang="zh-CN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indent="400050" eaLnBrk="0" hangingPunct="0"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 T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(2) = 2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(1</a:t>
            </a:r>
            <a:r>
              <a:rPr lang="en-US" altLang="zh-CN" sz="2400" b="1">
                <a:latin typeface="Times New Roman" panose="02020603050405020304" pitchFamily="18" charset="0"/>
              </a:rPr>
              <a:t>)+2 = 4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>
                <a:latin typeface="Times New Roman" panose="02020603050405020304" pitchFamily="18" charset="0"/>
              </a:rPr>
              <a:t> 2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b="1">
                <a:latin typeface="Times New Roman" panose="02020603050405020304" pitchFamily="18" charset="0"/>
              </a:rPr>
              <a:t>2 log2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</a:rPr>
              <a:t>=2</a:t>
            </a:r>
            <a:endParaRPr lang="en-US" altLang="zh-CN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indent="400050" eaLnBrk="0" hangingPunct="0"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归纳步骤</a:t>
            </a:r>
            <a:endParaRPr lang="zh-CN" altLang="en-US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indent="400050"/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     假设对于小于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的正整数命题为真，那么</a:t>
            </a:r>
            <a:endParaRPr lang="zh-CN" altLang="en-US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title"/>
          </p:nvPr>
        </p:nvSpPr>
        <p:spPr>
          <a:xfrm>
            <a:off x="761365" y="2857500"/>
            <a:ext cx="6727190" cy="727710"/>
          </a:xfrm>
        </p:spPr>
        <p:txBody>
          <a:bodyPr/>
          <a:lstStyle/>
          <a:p>
            <a:r>
              <a:rPr lang="zh-CN" altLang="en-US" sz="4400" smtClean="0"/>
              <a:t>证明</a:t>
            </a:r>
            <a:endParaRPr lang="zh-CN" altLang="en-US" sz="44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App1 </a:t>
            </a:r>
            <a:r>
              <a:rPr lang="zh-CN" altLang="en-US" sz="4000"/>
              <a:t>Strassen</a:t>
            </a:r>
            <a:r>
              <a:rPr lang="en-US" altLang="zh-CN" sz="4000"/>
              <a:t>‘</a:t>
            </a:r>
            <a:r>
              <a:rPr lang="zh-CN" altLang="en-US" sz="4000"/>
              <a:t>s Matrix Multiplication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215" y="1114425"/>
            <a:ext cx="8279765" cy="5005705"/>
          </a:xfrm>
        </p:spPr>
        <p:txBody>
          <a:bodyPr/>
          <a:p>
            <a:r>
              <a:rPr lang="zh-CN" altLang="en-US"/>
              <a:t>Introduction</a:t>
            </a:r>
            <a:endParaRPr lang="zh-CN" altLang="en-US"/>
          </a:p>
          <a:p>
            <a:pPr marL="0" indent="0">
              <a:buNone/>
            </a:pPr>
            <a:r>
              <a:rPr lang="zh-CN" altLang="en-US" sz="2800" b="0"/>
              <a:t>Volker Strassen is a German mathematician born in 1936. Strassen firstly published this algorithm in 1969 and proved that the n^3 algorithm isn</a:t>
            </a:r>
            <a:r>
              <a:rPr lang="en-US" altLang="zh-CN" sz="2800" b="0"/>
              <a:t>'</a:t>
            </a:r>
            <a:r>
              <a:rPr lang="zh-CN" altLang="en-US" sz="2800" b="0"/>
              <a:t>t the optimal one. </a:t>
            </a:r>
            <a:endParaRPr lang="zh-CN" altLang="en-US" sz="2800" b="0"/>
          </a:p>
          <a:p>
            <a:pPr marL="0" indent="0">
              <a:buNone/>
            </a:pPr>
            <a:r>
              <a:rPr lang="zh-CN" altLang="en-US" sz="2800" b="0"/>
              <a:t> Actually the given solution by Strassen is slightly better </a:t>
            </a:r>
            <a:r>
              <a:rPr lang="en-US" altLang="zh-CN" sz="2800" b="0"/>
              <a:t>(log7)</a:t>
            </a:r>
            <a:r>
              <a:rPr lang="zh-CN" altLang="en-US" sz="2800" b="0"/>
              <a:t>, </a:t>
            </a:r>
            <a:r>
              <a:rPr lang="en-US" altLang="zh-CN" sz="2800" b="0"/>
              <a:t>but </a:t>
            </a:r>
            <a:r>
              <a:rPr lang="zh-CN" altLang="en-US" sz="2800" b="0"/>
              <a:t>that led to some faster approaches, i.e. the Coppersmith-Winograd algorithm with O(n^2,3737).</a:t>
            </a:r>
            <a:endParaRPr lang="zh-CN" altLang="en-US" sz="2800" b="0"/>
          </a:p>
        </p:txBody>
      </p:sp>
    </p:spTree>
  </p:cSld>
  <p:clrMapOvr>
    <a:masterClrMapping/>
  </p:clrMapOvr>
  <p:transition spd="slow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Overview</a:t>
            </a:r>
            <a:endParaRPr lang="zh-CN" altLang="en-US"/>
          </a:p>
        </p:txBody>
      </p:sp>
      <p:pic>
        <p:nvPicPr>
          <p:cNvPr id="16" name="图片 13" descr="Commutative proble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15465" y="1700530"/>
            <a:ext cx="5905500" cy="3800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4" name="内容占位符 13" descr="Matrix Multiplica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6635" y="1385570"/>
            <a:ext cx="7064375" cy="4546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2" name="图片 15" descr="Rectangular Matrix Multiplica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6415" y="1164590"/>
            <a:ext cx="7415530" cy="47726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" name="图片 5" descr="IMG_25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40230" y="1440180"/>
            <a:ext cx="5498465" cy="4679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585" y="1088845"/>
            <a:ext cx="8280000" cy="4680000"/>
          </a:xfrm>
        </p:spPr>
        <p:txBody>
          <a:bodyPr/>
          <a:p>
            <a:endParaRPr lang="zh-CN" altLang="en-US" sz="2400" b="0"/>
          </a:p>
          <a:p>
            <a:r>
              <a:rPr lang="zh-CN" altLang="en-US" sz="2400" b="0"/>
              <a:t>1.for i = 1 to col // row  </a:t>
            </a:r>
            <a:endParaRPr lang="zh-CN" altLang="en-US" sz="2400" b="0"/>
          </a:p>
          <a:p>
            <a:r>
              <a:rPr lang="zh-CN" altLang="en-US" sz="2400" b="0"/>
              <a:t>2.    for j = 1 to row // col  </a:t>
            </a:r>
            <a:endParaRPr lang="zh-CN" altLang="en-US" sz="2400" b="0"/>
          </a:p>
          <a:p>
            <a:r>
              <a:rPr lang="zh-CN" altLang="en-US" sz="2400" b="0"/>
              <a:t>3.        tmp = 0  </a:t>
            </a:r>
            <a:endParaRPr lang="zh-CN" altLang="en-US" sz="2400" b="0"/>
          </a:p>
          <a:p>
            <a:r>
              <a:rPr lang="zh-CN" altLang="en-US" sz="2400" b="0"/>
              <a:t>4.        for k = 1 to col   </a:t>
            </a:r>
            <a:endParaRPr lang="zh-CN" altLang="en-US" sz="2400" b="0"/>
          </a:p>
          <a:p>
            <a:r>
              <a:rPr lang="zh-CN" altLang="en-US" sz="2400" b="0"/>
              <a:t>5.            tmp += A[i*col + k]*B[j + k*row]  </a:t>
            </a:r>
            <a:endParaRPr lang="zh-CN" altLang="en-US" sz="2400" b="0"/>
          </a:p>
          <a:p>
            <a:r>
              <a:rPr lang="zh-CN" altLang="en-US" sz="2400" b="0"/>
              <a:t>6.        end for  </a:t>
            </a:r>
            <a:endParaRPr lang="zh-CN" altLang="en-US" sz="2400" b="0"/>
          </a:p>
          <a:p>
            <a:r>
              <a:rPr lang="zh-CN" altLang="en-US" sz="2400" b="0"/>
              <a:t>7.        C[i*col + j] = tmp  </a:t>
            </a:r>
            <a:endParaRPr lang="zh-CN" altLang="en-US" sz="2400" b="0"/>
          </a:p>
          <a:p>
            <a:r>
              <a:rPr lang="zh-CN" altLang="en-US" sz="2400" b="0"/>
              <a:t>8.    end for  </a:t>
            </a:r>
            <a:endParaRPr lang="zh-CN" altLang="en-US" sz="2400" b="0"/>
          </a:p>
          <a:p>
            <a:r>
              <a:rPr lang="zh-CN" altLang="en-US" sz="2400" b="0"/>
              <a:t>9.end for  </a:t>
            </a:r>
            <a:endParaRPr lang="zh-CN" altLang="en-US" sz="2400" b="0"/>
          </a:p>
          <a:p>
            <a:r>
              <a:rPr lang="zh-CN" altLang="en-US" sz="2400" b="0"/>
              <a:t>在row = col = n 的情况下，那么很容易看出上面的代码由三个for循环来构成的，那么这个代码的时间复杂度为O(n^3)。</a:t>
            </a:r>
            <a:endParaRPr lang="zh-CN" altLang="en-US" sz="2400" b="0"/>
          </a:p>
        </p:txBody>
      </p:sp>
    </p:spTree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5" name="图片 16" descr="Divide and Conqu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3795" y="1568450"/>
            <a:ext cx="6388735" cy="4111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3" name="图片 17" descr="Divide and Conquer Resul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6610" y="1351915"/>
            <a:ext cx="6725920" cy="43281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一共有8个(n/2)*(n/2)的矩阵乘法和，4个(n/2)*(n/2)的矩阵加法。再次使用以前的Master Method，</a:t>
            </a:r>
            <a:endParaRPr lang="zh-CN" altLang="en-US"/>
          </a:p>
          <a:p>
            <a:r>
              <a:rPr lang="zh-CN" altLang="en-US"/>
              <a:t>T(n) = 8T(n/2) + T(n^2) 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8" descr="IMG_2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985" y="4249420"/>
            <a:ext cx="5810250" cy="1409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Merge Sort - </a:t>
            </a:r>
            <a:r>
              <a:rPr lang="en-US" altLang="zh-CN" dirty="0" smtClean="0"/>
              <a:t>Merge</a:t>
            </a:r>
            <a:endParaRPr altLang="en-US" dirty="0"/>
          </a:p>
        </p:txBody>
      </p:sp>
      <p:grpSp>
        <p:nvGrpSpPr>
          <p:cNvPr id="25602" name="组合 61"/>
          <p:cNvGrpSpPr/>
          <p:nvPr/>
        </p:nvGrpSpPr>
        <p:grpSpPr bwMode="auto">
          <a:xfrm>
            <a:off x="107950" y="1268413"/>
            <a:ext cx="8640763" cy="1512887"/>
            <a:chOff x="107504" y="1268760"/>
            <a:chExt cx="8640960" cy="1512168"/>
          </a:xfrm>
        </p:grpSpPr>
        <p:sp>
          <p:nvSpPr>
            <p:cNvPr id="25670" name="Rectangle 20"/>
            <p:cNvSpPr>
              <a:spLocks noChangeArrowheads="1"/>
            </p:cNvSpPr>
            <p:nvPr/>
          </p:nvSpPr>
          <p:spPr bwMode="auto">
            <a:xfrm>
              <a:off x="107504" y="126882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L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5671" name="Rectangle 21"/>
            <p:cNvSpPr>
              <a:spLocks noChangeArrowheads="1"/>
            </p:cNvSpPr>
            <p:nvPr/>
          </p:nvSpPr>
          <p:spPr bwMode="auto">
            <a:xfrm>
              <a:off x="1302296" y="126882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A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5672" name="Rectangle 20"/>
            <p:cNvSpPr>
              <a:spLocks noChangeArrowheads="1"/>
            </p:cNvSpPr>
            <p:nvPr/>
          </p:nvSpPr>
          <p:spPr bwMode="auto">
            <a:xfrm>
              <a:off x="4211960" y="126876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I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5673" name="Rectangle 21"/>
            <p:cNvSpPr>
              <a:spLocks noChangeArrowheads="1"/>
            </p:cNvSpPr>
            <p:nvPr/>
          </p:nvSpPr>
          <p:spPr bwMode="auto">
            <a:xfrm>
              <a:off x="5406752" y="126876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T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5674" name="Rectangle 22"/>
            <p:cNvSpPr>
              <a:spLocks noChangeArrowheads="1"/>
            </p:cNvSpPr>
            <p:nvPr/>
          </p:nvSpPr>
          <p:spPr bwMode="auto">
            <a:xfrm>
              <a:off x="2046139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R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5675" name="Rectangle 23"/>
            <p:cNvSpPr>
              <a:spLocks noChangeArrowheads="1"/>
            </p:cNvSpPr>
            <p:nvPr/>
          </p:nvSpPr>
          <p:spPr bwMode="auto">
            <a:xfrm>
              <a:off x="2771800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O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5676" name="Rectangle 24"/>
            <p:cNvSpPr>
              <a:spLocks noChangeArrowheads="1"/>
            </p:cNvSpPr>
            <p:nvPr/>
          </p:nvSpPr>
          <p:spPr bwMode="auto">
            <a:xfrm>
              <a:off x="3882444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G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5677" name="Rectangle 22"/>
            <p:cNvSpPr>
              <a:spLocks noChangeArrowheads="1"/>
            </p:cNvSpPr>
            <p:nvPr/>
          </p:nvSpPr>
          <p:spPr bwMode="auto">
            <a:xfrm>
              <a:off x="6083523" y="23999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M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5678" name="Rectangle 23"/>
            <p:cNvSpPr>
              <a:spLocks noChangeArrowheads="1"/>
            </p:cNvSpPr>
            <p:nvPr/>
          </p:nvSpPr>
          <p:spPr bwMode="auto">
            <a:xfrm>
              <a:off x="6938498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H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5679" name="Rectangle 24"/>
            <p:cNvSpPr>
              <a:spLocks noChangeArrowheads="1"/>
            </p:cNvSpPr>
            <p:nvPr/>
          </p:nvSpPr>
          <p:spPr bwMode="auto">
            <a:xfrm>
              <a:off x="8215064" y="23999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S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 bwMode="auto">
          <a:xfrm>
            <a:off x="374650" y="1649413"/>
            <a:ext cx="5300663" cy="1130300"/>
            <a:chOff x="374204" y="1649760"/>
            <a:chExt cx="5300361" cy="1130357"/>
          </a:xfrm>
        </p:grpSpPr>
        <p:sp>
          <p:nvSpPr>
            <p:cNvPr id="25660" name="Rectangle 20"/>
            <p:cNvSpPr>
              <a:spLocks noChangeArrowheads="1"/>
            </p:cNvSpPr>
            <p:nvPr/>
          </p:nvSpPr>
          <p:spPr bwMode="auto">
            <a:xfrm>
              <a:off x="445939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anose="02070309020205020404" pitchFamily="49" charset="0"/>
                </a:rPr>
                <a:t>A</a:t>
              </a:r>
              <a:endParaRPr lang="en-US" altLang="zh-CN" sz="2400" b="1">
                <a:solidFill>
                  <a:srgbClr val="0303BD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5661" name="Rectangle 21"/>
            <p:cNvSpPr>
              <a:spLocks noChangeArrowheads="1"/>
            </p:cNvSpPr>
            <p:nvPr/>
          </p:nvSpPr>
          <p:spPr bwMode="auto">
            <a:xfrm>
              <a:off x="979339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anose="02070309020205020404" pitchFamily="49" charset="0"/>
                </a:rPr>
                <a:t>L</a:t>
              </a:r>
              <a:endParaRPr lang="en-US" altLang="zh-CN" sz="2400" b="1">
                <a:solidFill>
                  <a:srgbClr val="0303BD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5662" name="Rectangle 20"/>
            <p:cNvSpPr>
              <a:spLocks noChangeArrowheads="1"/>
            </p:cNvSpPr>
            <p:nvPr/>
          </p:nvSpPr>
          <p:spPr bwMode="auto">
            <a:xfrm>
              <a:off x="4607765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I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5663" name="Rectangle 21"/>
            <p:cNvSpPr>
              <a:spLocks noChangeArrowheads="1"/>
            </p:cNvSpPr>
            <p:nvPr/>
          </p:nvSpPr>
          <p:spPr bwMode="auto">
            <a:xfrm>
              <a:off x="5141165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T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cxnSp>
          <p:nvCxnSpPr>
            <p:cNvPr id="50" name="直接箭头连接符 49"/>
            <p:cNvCxnSpPr>
              <a:stCxn id="25670" idx="2"/>
              <a:endCxn id="25660" idx="0"/>
            </p:cNvCxnSpPr>
            <p:nvPr/>
          </p:nvCxnSpPr>
          <p:spPr>
            <a:xfrm>
              <a:off x="374204" y="1649760"/>
              <a:ext cx="338119" cy="7493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25671" idx="2"/>
              <a:endCxn id="25661" idx="0"/>
            </p:cNvCxnSpPr>
            <p:nvPr/>
          </p:nvCxnSpPr>
          <p:spPr>
            <a:xfrm flipH="1">
              <a:off x="1245692" y="1649760"/>
              <a:ext cx="323832" cy="7493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25672" idx="2"/>
              <a:endCxn id="25662" idx="0"/>
            </p:cNvCxnSpPr>
            <p:nvPr/>
          </p:nvCxnSpPr>
          <p:spPr>
            <a:xfrm>
              <a:off x="4479245" y="1649760"/>
              <a:ext cx="395265" cy="7493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25673" idx="2"/>
              <a:endCxn id="25663" idx="0"/>
            </p:cNvCxnSpPr>
            <p:nvPr/>
          </p:nvCxnSpPr>
          <p:spPr>
            <a:xfrm flipH="1">
              <a:off x="5407880" y="1649760"/>
              <a:ext cx="265097" cy="7493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矩形 106"/>
            <p:cNvSpPr/>
            <p:nvPr/>
          </p:nvSpPr>
          <p:spPr>
            <a:xfrm>
              <a:off x="478973" y="1706913"/>
              <a:ext cx="1019117" cy="365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4611001" y="1706913"/>
              <a:ext cx="1019117" cy="365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 bwMode="auto">
          <a:xfrm>
            <a:off x="877888" y="2779713"/>
            <a:ext cx="7604125" cy="1174750"/>
            <a:chOff x="877615" y="2780117"/>
            <a:chExt cx="7604149" cy="1173899"/>
          </a:xfrm>
        </p:grpSpPr>
        <p:sp>
          <p:nvSpPr>
            <p:cNvPr id="25638" name="Rectangle 20"/>
            <p:cNvSpPr>
              <a:spLocks noChangeArrowheads="1"/>
            </p:cNvSpPr>
            <p:nvPr/>
          </p:nvSpPr>
          <p:spPr bwMode="auto">
            <a:xfrm>
              <a:off x="877615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A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5639" name="Rectangle 21"/>
            <p:cNvSpPr>
              <a:spLocks noChangeArrowheads="1"/>
            </p:cNvSpPr>
            <p:nvPr/>
          </p:nvSpPr>
          <p:spPr bwMode="auto">
            <a:xfrm>
              <a:off x="1411015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anose="02070309020205020404" pitchFamily="49" charset="0"/>
                </a:rPr>
                <a:t>L</a:t>
              </a:r>
              <a:endParaRPr lang="en-US" altLang="zh-CN" sz="2400" b="1">
                <a:solidFill>
                  <a:srgbClr val="0303BD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5640" name="Rectangle 22"/>
            <p:cNvSpPr>
              <a:spLocks noChangeArrowheads="1"/>
            </p:cNvSpPr>
            <p:nvPr/>
          </p:nvSpPr>
          <p:spPr bwMode="auto">
            <a:xfrm>
              <a:off x="1944415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anose="02070309020205020404" pitchFamily="49" charset="0"/>
                </a:rPr>
                <a:t>R</a:t>
              </a:r>
              <a:endParaRPr lang="en-US" altLang="zh-CN" sz="2400" b="1">
                <a:solidFill>
                  <a:srgbClr val="0303BD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5641" name="Rectangle 23"/>
            <p:cNvSpPr>
              <a:spLocks noChangeArrowheads="1"/>
            </p:cNvSpPr>
            <p:nvPr/>
          </p:nvSpPr>
          <p:spPr bwMode="auto">
            <a:xfrm>
              <a:off x="3123183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anose="02070309020205020404" pitchFamily="49" charset="0"/>
                </a:rPr>
                <a:t>G</a:t>
              </a:r>
              <a:endParaRPr lang="en-US" altLang="zh-CN" sz="2400" b="1">
                <a:solidFill>
                  <a:srgbClr val="0303BD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5642" name="Rectangle 24"/>
            <p:cNvSpPr>
              <a:spLocks noChangeArrowheads="1"/>
            </p:cNvSpPr>
            <p:nvPr/>
          </p:nvSpPr>
          <p:spPr bwMode="auto">
            <a:xfrm>
              <a:off x="3656583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anose="02070309020205020404" pitchFamily="49" charset="0"/>
                </a:rPr>
                <a:t>O</a:t>
              </a:r>
              <a:endParaRPr lang="en-US" altLang="zh-CN" sz="2400" b="1">
                <a:solidFill>
                  <a:srgbClr val="0303BD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5643" name="Rectangle 20"/>
            <p:cNvSpPr>
              <a:spLocks noChangeArrowheads="1"/>
            </p:cNvSpPr>
            <p:nvPr/>
          </p:nvSpPr>
          <p:spPr bwMode="auto">
            <a:xfrm>
              <a:off x="4766047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I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5644" name="Rectangle 21"/>
            <p:cNvSpPr>
              <a:spLocks noChangeArrowheads="1"/>
            </p:cNvSpPr>
            <p:nvPr/>
          </p:nvSpPr>
          <p:spPr bwMode="auto">
            <a:xfrm>
              <a:off x="5299447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anose="02070309020205020404" pitchFamily="49" charset="0"/>
                </a:rPr>
                <a:t>M</a:t>
              </a:r>
              <a:endParaRPr lang="en-US" altLang="zh-CN" sz="2400" b="1">
                <a:solidFill>
                  <a:srgbClr val="0303BD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5645" name="Rectangle 22"/>
            <p:cNvSpPr>
              <a:spLocks noChangeArrowheads="1"/>
            </p:cNvSpPr>
            <p:nvPr/>
          </p:nvSpPr>
          <p:spPr bwMode="auto">
            <a:xfrm>
              <a:off x="5832847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anose="02070309020205020404" pitchFamily="49" charset="0"/>
                </a:rPr>
                <a:t>T</a:t>
              </a:r>
              <a:endParaRPr lang="en-US" altLang="zh-CN" sz="2400" b="1">
                <a:solidFill>
                  <a:srgbClr val="0303BD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5646" name="Rectangle 23"/>
            <p:cNvSpPr>
              <a:spLocks noChangeArrowheads="1"/>
            </p:cNvSpPr>
            <p:nvPr/>
          </p:nvSpPr>
          <p:spPr bwMode="auto">
            <a:xfrm>
              <a:off x="7033592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H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5647" name="Rectangle 24"/>
            <p:cNvSpPr>
              <a:spLocks noChangeArrowheads="1"/>
            </p:cNvSpPr>
            <p:nvPr/>
          </p:nvSpPr>
          <p:spPr bwMode="auto">
            <a:xfrm>
              <a:off x="7566992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S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cxnSp>
          <p:nvCxnSpPr>
            <p:cNvPr id="63" name="直接箭头连接符 62"/>
            <p:cNvCxnSpPr>
              <a:endCxn id="25638" idx="0"/>
            </p:cNvCxnSpPr>
            <p:nvPr/>
          </p:nvCxnSpPr>
          <p:spPr>
            <a:xfrm>
              <a:off x="979215" y="2781703"/>
              <a:ext cx="165101" cy="79158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25674" idx="2"/>
            </p:cNvCxnSpPr>
            <p:nvPr/>
          </p:nvCxnSpPr>
          <p:spPr>
            <a:xfrm flipH="1">
              <a:off x="1944418" y="2780117"/>
              <a:ext cx="368301" cy="7931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25675" idx="2"/>
              <a:endCxn id="25641" idx="0"/>
            </p:cNvCxnSpPr>
            <p:nvPr/>
          </p:nvCxnSpPr>
          <p:spPr>
            <a:xfrm>
              <a:off x="3038209" y="2780117"/>
              <a:ext cx="352426" cy="7931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25676" idx="2"/>
              <a:endCxn id="25642" idx="0"/>
            </p:cNvCxnSpPr>
            <p:nvPr/>
          </p:nvCxnSpPr>
          <p:spPr>
            <a:xfrm flipH="1">
              <a:off x="3924037" y="2780117"/>
              <a:ext cx="225426" cy="7931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5141653" y="2780117"/>
              <a:ext cx="157162" cy="7931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25677" idx="2"/>
              <a:endCxn id="25645" idx="0"/>
            </p:cNvCxnSpPr>
            <p:nvPr/>
          </p:nvCxnSpPr>
          <p:spPr>
            <a:xfrm flipH="1">
              <a:off x="6098918" y="2781703"/>
              <a:ext cx="250826" cy="79158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25678" idx="2"/>
            </p:cNvCxnSpPr>
            <p:nvPr/>
          </p:nvCxnSpPr>
          <p:spPr>
            <a:xfrm>
              <a:off x="7205410" y="2780117"/>
              <a:ext cx="266701" cy="7931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25679" idx="2"/>
              <a:endCxn id="25647" idx="0"/>
            </p:cNvCxnSpPr>
            <p:nvPr/>
          </p:nvCxnSpPr>
          <p:spPr>
            <a:xfrm flipH="1">
              <a:off x="7834062" y="2781703"/>
              <a:ext cx="647702" cy="79158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矩形 108"/>
            <p:cNvSpPr/>
            <p:nvPr/>
          </p:nvSpPr>
          <p:spPr>
            <a:xfrm>
              <a:off x="1109391" y="2853089"/>
              <a:ext cx="1019178" cy="364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3112822" y="2853089"/>
              <a:ext cx="1020765" cy="364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5279766" y="2853089"/>
              <a:ext cx="1020766" cy="364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7268910" y="2853089"/>
              <a:ext cx="1020765" cy="364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 bwMode="auto">
          <a:xfrm>
            <a:off x="1403350" y="3954463"/>
            <a:ext cx="6481763" cy="1203325"/>
            <a:chOff x="1403648" y="3954016"/>
            <a:chExt cx="6480720" cy="1203176"/>
          </a:xfrm>
        </p:grpSpPr>
        <p:sp>
          <p:nvSpPr>
            <p:cNvPr id="25621" name="Rectangle 9"/>
            <p:cNvSpPr>
              <a:spLocks noChangeArrowheads="1"/>
            </p:cNvSpPr>
            <p:nvPr/>
          </p:nvSpPr>
          <p:spPr bwMode="auto">
            <a:xfrm>
              <a:off x="1403648" y="477619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A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5622" name="Rectangle 10"/>
            <p:cNvSpPr>
              <a:spLocks noChangeArrowheads="1"/>
            </p:cNvSpPr>
            <p:nvPr/>
          </p:nvSpPr>
          <p:spPr bwMode="auto">
            <a:xfrm>
              <a:off x="1937048" y="477619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anose="02070309020205020404" pitchFamily="49" charset="0"/>
                </a:rPr>
                <a:t>G</a:t>
              </a:r>
              <a:endParaRPr lang="en-US" altLang="zh-CN" sz="2400" b="1">
                <a:solidFill>
                  <a:srgbClr val="0303BD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5623" name="Rectangle 11"/>
            <p:cNvSpPr>
              <a:spLocks noChangeArrowheads="1"/>
            </p:cNvSpPr>
            <p:nvPr/>
          </p:nvSpPr>
          <p:spPr bwMode="auto">
            <a:xfrm>
              <a:off x="2470448" y="477619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anose="02070309020205020404" pitchFamily="49" charset="0"/>
                </a:rPr>
                <a:t>L</a:t>
              </a:r>
              <a:endParaRPr lang="en-US" altLang="zh-CN" sz="2400" b="1">
                <a:solidFill>
                  <a:srgbClr val="0303BD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5624" name="Rectangle 12"/>
            <p:cNvSpPr>
              <a:spLocks noChangeArrowheads="1"/>
            </p:cNvSpPr>
            <p:nvPr/>
          </p:nvSpPr>
          <p:spPr bwMode="auto">
            <a:xfrm>
              <a:off x="3003848" y="477619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anose="02070309020205020404" pitchFamily="49" charset="0"/>
                </a:rPr>
                <a:t>O</a:t>
              </a:r>
              <a:endParaRPr lang="en-US" altLang="zh-CN" sz="2400" b="1">
                <a:solidFill>
                  <a:srgbClr val="0303BD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5625" name="Rectangle 13"/>
            <p:cNvSpPr>
              <a:spLocks noChangeArrowheads="1"/>
            </p:cNvSpPr>
            <p:nvPr/>
          </p:nvSpPr>
          <p:spPr bwMode="auto">
            <a:xfrm>
              <a:off x="3537248" y="477619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anose="02070309020205020404" pitchFamily="49" charset="0"/>
                </a:rPr>
                <a:t>R</a:t>
              </a:r>
              <a:endParaRPr lang="en-US" altLang="zh-CN" sz="2400" b="1">
                <a:solidFill>
                  <a:srgbClr val="0303BD"/>
                </a:solidFill>
                <a:latin typeface="Courier New" panose="02070309020205020404" pitchFamily="49" charset="0"/>
              </a:endParaRPr>
            </a:p>
          </p:txBody>
        </p:sp>
        <p:grpSp>
          <p:nvGrpSpPr>
            <p:cNvPr id="25626" name="Group 14"/>
            <p:cNvGrpSpPr/>
            <p:nvPr/>
          </p:nvGrpSpPr>
          <p:grpSpPr bwMode="auto">
            <a:xfrm>
              <a:off x="5217368" y="4776192"/>
              <a:ext cx="2667000" cy="381000"/>
              <a:chOff x="2880" y="3264"/>
              <a:chExt cx="1680" cy="240"/>
            </a:xfrm>
          </p:grpSpPr>
          <p:sp>
            <p:nvSpPr>
              <p:cNvPr id="25633" name="Rectangle 15"/>
              <p:cNvSpPr>
                <a:spLocks noChangeArrowheads="1"/>
              </p:cNvSpPr>
              <p:nvPr/>
            </p:nvSpPr>
            <p:spPr bwMode="auto">
              <a:xfrm>
                <a:off x="2880" y="3264"/>
                <a:ext cx="336" cy="2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altLang="zh-CN" sz="2400" b="1">
                    <a:solidFill>
                      <a:srgbClr val="0303BD"/>
                    </a:solidFill>
                    <a:latin typeface="Courier New" panose="02070309020205020404" pitchFamily="49" charset="0"/>
                  </a:rPr>
                  <a:t>H</a:t>
                </a:r>
                <a:endParaRPr lang="en-US" altLang="zh-CN" sz="2400" b="1">
                  <a:solidFill>
                    <a:srgbClr val="0303BD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25634" name="Rectangle 16"/>
              <p:cNvSpPr>
                <a:spLocks noChangeArrowheads="1"/>
              </p:cNvSpPr>
              <p:nvPr/>
            </p:nvSpPr>
            <p:spPr bwMode="auto">
              <a:xfrm>
                <a:off x="3216" y="3264"/>
                <a:ext cx="336" cy="2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altLang="zh-CN" sz="2400" b="1">
                    <a:solidFill>
                      <a:srgbClr val="0303BD"/>
                    </a:solidFill>
                    <a:latin typeface="Courier New" panose="02070309020205020404" pitchFamily="49" charset="0"/>
                  </a:rPr>
                  <a:t>I</a:t>
                </a:r>
                <a:endParaRPr lang="en-US" altLang="zh-CN" sz="2400" b="1">
                  <a:solidFill>
                    <a:srgbClr val="0303BD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25635" name="Rectangle 17"/>
              <p:cNvSpPr>
                <a:spLocks noChangeArrowheads="1"/>
              </p:cNvSpPr>
              <p:nvPr/>
            </p:nvSpPr>
            <p:spPr bwMode="auto">
              <a:xfrm>
                <a:off x="3552" y="3264"/>
                <a:ext cx="336" cy="2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altLang="zh-CN" sz="2400" b="1">
                    <a:solidFill>
                      <a:srgbClr val="0303BD"/>
                    </a:solidFill>
                    <a:latin typeface="Courier New" panose="02070309020205020404" pitchFamily="49" charset="0"/>
                  </a:rPr>
                  <a:t>M</a:t>
                </a:r>
                <a:endParaRPr lang="en-US" altLang="zh-CN" sz="2400" b="1">
                  <a:solidFill>
                    <a:srgbClr val="0303BD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25636" name="Rectangle 18"/>
              <p:cNvSpPr>
                <a:spLocks noChangeArrowheads="1"/>
              </p:cNvSpPr>
              <p:nvPr/>
            </p:nvSpPr>
            <p:spPr bwMode="auto">
              <a:xfrm>
                <a:off x="3888" y="3264"/>
                <a:ext cx="336" cy="2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altLang="zh-CN" sz="2400" b="1">
                    <a:solidFill>
                      <a:srgbClr val="0303BD"/>
                    </a:solidFill>
                    <a:latin typeface="Courier New" panose="02070309020205020404" pitchFamily="49" charset="0"/>
                  </a:rPr>
                  <a:t>S</a:t>
                </a:r>
                <a:endParaRPr lang="en-US" altLang="zh-CN" sz="2400" b="1">
                  <a:solidFill>
                    <a:srgbClr val="0303BD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25637" name="Rectangle 19"/>
              <p:cNvSpPr>
                <a:spLocks noChangeArrowheads="1"/>
              </p:cNvSpPr>
              <p:nvPr/>
            </p:nvSpPr>
            <p:spPr bwMode="auto">
              <a:xfrm>
                <a:off x="4224" y="3264"/>
                <a:ext cx="336" cy="2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altLang="zh-CN" sz="2400" b="1">
                    <a:solidFill>
                      <a:srgbClr val="0303BD"/>
                    </a:solidFill>
                    <a:latin typeface="Courier New" panose="02070309020205020404" pitchFamily="49" charset="0"/>
                  </a:rPr>
                  <a:t>T</a:t>
                </a:r>
                <a:endParaRPr lang="en-US" altLang="zh-CN" sz="2400" b="1">
                  <a:solidFill>
                    <a:srgbClr val="0303BD"/>
                  </a:solidFill>
                  <a:latin typeface="Courier New" panose="02070309020205020404" pitchFamily="49" charset="0"/>
                </a:endParaRPr>
              </a:p>
            </p:txBody>
          </p:sp>
        </p:grpSp>
        <p:cxnSp>
          <p:nvCxnSpPr>
            <p:cNvPr id="89" name="直接箭头连接符 88"/>
            <p:cNvCxnSpPr>
              <a:stCxn id="25639" idx="2"/>
              <a:endCxn id="25622" idx="0"/>
            </p:cNvCxnSpPr>
            <p:nvPr/>
          </p:nvCxnSpPr>
          <p:spPr>
            <a:xfrm>
              <a:off x="1678242" y="3954016"/>
              <a:ext cx="525377" cy="8222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endCxn id="25624" idx="0"/>
            </p:cNvCxnSpPr>
            <p:nvPr/>
          </p:nvCxnSpPr>
          <p:spPr>
            <a:xfrm flipH="1">
              <a:off x="3270248" y="3954016"/>
              <a:ext cx="385701" cy="8222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25644" idx="2"/>
              <a:endCxn id="25634" idx="0"/>
            </p:cNvCxnSpPr>
            <p:nvPr/>
          </p:nvCxnSpPr>
          <p:spPr>
            <a:xfrm>
              <a:off x="5565403" y="3954016"/>
              <a:ext cx="452365" cy="8222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endCxn id="25636" idx="0"/>
            </p:cNvCxnSpPr>
            <p:nvPr/>
          </p:nvCxnSpPr>
          <p:spPr>
            <a:xfrm flipH="1">
              <a:off x="7084397" y="3954016"/>
              <a:ext cx="482522" cy="8222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矩形 112"/>
            <p:cNvSpPr/>
            <p:nvPr/>
          </p:nvSpPr>
          <p:spPr>
            <a:xfrm>
              <a:off x="2255999" y="4077826"/>
              <a:ext cx="1020598" cy="3634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6011419" y="4077826"/>
              <a:ext cx="1020598" cy="3634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 bwMode="auto">
          <a:xfrm>
            <a:off x="34925" y="5157788"/>
            <a:ext cx="7345363" cy="1230312"/>
            <a:chOff x="35496" y="5157192"/>
            <a:chExt cx="7344816" cy="1230695"/>
          </a:xfrm>
        </p:grpSpPr>
        <p:sp>
          <p:nvSpPr>
            <p:cNvPr id="25607" name="Rectangle 20"/>
            <p:cNvSpPr>
              <a:spLocks noChangeArrowheads="1"/>
            </p:cNvSpPr>
            <p:nvPr/>
          </p:nvSpPr>
          <p:spPr bwMode="auto">
            <a:xfrm>
              <a:off x="2046312" y="60003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A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5608" name="Rectangle 21"/>
            <p:cNvSpPr>
              <a:spLocks noChangeArrowheads="1"/>
            </p:cNvSpPr>
            <p:nvPr/>
          </p:nvSpPr>
          <p:spPr bwMode="auto">
            <a:xfrm>
              <a:off x="2579712" y="60003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G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5609" name="Rectangle 22"/>
            <p:cNvSpPr>
              <a:spLocks noChangeArrowheads="1"/>
            </p:cNvSpPr>
            <p:nvPr/>
          </p:nvSpPr>
          <p:spPr bwMode="auto">
            <a:xfrm>
              <a:off x="3113112" y="60003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anose="02070309020205020404" pitchFamily="49" charset="0"/>
                </a:rPr>
                <a:t>H</a:t>
              </a:r>
              <a:endParaRPr lang="en-US" altLang="zh-CN" sz="2400" b="1">
                <a:solidFill>
                  <a:srgbClr val="0303BD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5610" name="Rectangle 23"/>
            <p:cNvSpPr>
              <a:spLocks noChangeArrowheads="1"/>
            </p:cNvSpPr>
            <p:nvPr/>
          </p:nvSpPr>
          <p:spPr bwMode="auto">
            <a:xfrm>
              <a:off x="3646512" y="60003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anose="02070309020205020404" pitchFamily="49" charset="0"/>
                </a:rPr>
                <a:t>I</a:t>
              </a:r>
              <a:endParaRPr lang="en-US" altLang="zh-CN" sz="2400" b="1">
                <a:solidFill>
                  <a:srgbClr val="0303BD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5611" name="Rectangle 24"/>
            <p:cNvSpPr>
              <a:spLocks noChangeArrowheads="1"/>
            </p:cNvSpPr>
            <p:nvPr/>
          </p:nvSpPr>
          <p:spPr bwMode="auto">
            <a:xfrm>
              <a:off x="4179912" y="60003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anose="02070309020205020404" pitchFamily="49" charset="0"/>
                </a:rPr>
                <a:t>L</a:t>
              </a:r>
              <a:endParaRPr lang="en-US" altLang="zh-CN" sz="2400" b="1">
                <a:solidFill>
                  <a:srgbClr val="0303BD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5612" name="Rectangle 25"/>
            <p:cNvSpPr>
              <a:spLocks noChangeArrowheads="1"/>
            </p:cNvSpPr>
            <p:nvPr/>
          </p:nvSpPr>
          <p:spPr bwMode="auto">
            <a:xfrm>
              <a:off x="4713312" y="60003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anose="02070309020205020404" pitchFamily="49" charset="0"/>
                </a:rPr>
                <a:t>M</a:t>
              </a:r>
              <a:endParaRPr lang="en-US" altLang="zh-CN" sz="2400" b="1">
                <a:solidFill>
                  <a:srgbClr val="0303BD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5613" name="Rectangle 26"/>
            <p:cNvSpPr>
              <a:spLocks noChangeArrowheads="1"/>
            </p:cNvSpPr>
            <p:nvPr/>
          </p:nvSpPr>
          <p:spPr bwMode="auto">
            <a:xfrm>
              <a:off x="5246712" y="60003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anose="02070309020205020404" pitchFamily="49" charset="0"/>
                </a:rPr>
                <a:t>O</a:t>
              </a:r>
              <a:endParaRPr lang="en-US" altLang="zh-CN" sz="2400" b="1">
                <a:solidFill>
                  <a:srgbClr val="0303BD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5614" name="Rectangle 27"/>
            <p:cNvSpPr>
              <a:spLocks noChangeArrowheads="1"/>
            </p:cNvSpPr>
            <p:nvPr/>
          </p:nvSpPr>
          <p:spPr bwMode="auto">
            <a:xfrm>
              <a:off x="5780112" y="60003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anose="02070309020205020404" pitchFamily="49" charset="0"/>
                </a:rPr>
                <a:t>R</a:t>
              </a:r>
              <a:endParaRPr lang="en-US" altLang="zh-CN" sz="2400" b="1">
                <a:solidFill>
                  <a:srgbClr val="0303BD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5615" name="Rectangle 28"/>
            <p:cNvSpPr>
              <a:spLocks noChangeArrowheads="1"/>
            </p:cNvSpPr>
            <p:nvPr/>
          </p:nvSpPr>
          <p:spPr bwMode="auto">
            <a:xfrm>
              <a:off x="6313512" y="60003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S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sp>
          <p:nvSpPr>
            <p:cNvPr id="25616" name="Rectangle 29"/>
            <p:cNvSpPr>
              <a:spLocks noChangeArrowheads="1"/>
            </p:cNvSpPr>
            <p:nvPr/>
          </p:nvSpPr>
          <p:spPr bwMode="auto">
            <a:xfrm>
              <a:off x="6846912" y="60003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anose="02070309020205020404" pitchFamily="49" charset="0"/>
                </a:rPr>
                <a:t>T</a:t>
              </a:r>
              <a:endParaRPr lang="en-US" altLang="zh-CN" sz="2400" b="1">
                <a:latin typeface="Courier New" panose="02070309020205020404" pitchFamily="49" charset="0"/>
              </a:endParaRPr>
            </a:p>
          </p:txBody>
        </p:sp>
        <p:cxnSp>
          <p:nvCxnSpPr>
            <p:cNvPr id="101" name="直接箭头连接符 100"/>
            <p:cNvCxnSpPr>
              <a:stCxn id="25623" idx="2"/>
              <a:endCxn id="25609" idx="0"/>
            </p:cNvCxnSpPr>
            <p:nvPr/>
          </p:nvCxnSpPr>
          <p:spPr>
            <a:xfrm>
              <a:off x="2737220" y="5157192"/>
              <a:ext cx="642890" cy="8432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25635" idx="2"/>
              <a:endCxn id="25614" idx="0"/>
            </p:cNvCxnSpPr>
            <p:nvPr/>
          </p:nvCxnSpPr>
          <p:spPr>
            <a:xfrm flipH="1">
              <a:off x="6046911" y="5157192"/>
              <a:ext cx="503200" cy="8432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矩形 114"/>
            <p:cNvSpPr/>
            <p:nvPr/>
          </p:nvSpPr>
          <p:spPr>
            <a:xfrm>
              <a:off x="4235708" y="5373159"/>
              <a:ext cx="1019099" cy="3652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35496" y="6022648"/>
              <a:ext cx="2011213" cy="3652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Final Output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7" name="图片 18" descr="Strassen's Algorith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0135" y="1521460"/>
            <a:ext cx="6462395" cy="41586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>
                <a:sym typeface="+mn-ea"/>
              </a:rPr>
              <a:t>Complexity</a:t>
            </a:r>
            <a:endParaRPr lang="zh-CN" altLang="en-US"/>
          </a:p>
        </p:txBody>
      </p:sp>
      <p:pic>
        <p:nvPicPr>
          <p:cNvPr id="4" name="图片 9" descr="IMG_26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1460" y="1734820"/>
            <a:ext cx="5905500" cy="3752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10" descr="IMG_2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5694680"/>
            <a:ext cx="6153150" cy="476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Complexity</a:t>
            </a:r>
            <a:endParaRPr lang="zh-CN" altLang="en-US"/>
          </a:p>
        </p:txBody>
      </p:sp>
      <p:pic>
        <p:nvPicPr>
          <p:cNvPr id="18" name="图片 19" descr="Strassen's Complexity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2015" y="1487170"/>
            <a:ext cx="6565265" cy="40595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326515" y="5510530"/>
            <a:ext cx="672084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n&gt;30时会显示出效果，但是这要跟编程方法有关的，算法好不等于实现性能好。</a:t>
            </a:r>
            <a:endParaRPr lang="en-US" altLang="zh-CN"/>
          </a:p>
        </p:txBody>
      </p:sp>
    </p:spTree>
  </p:cSld>
  <p:clrMapOvr>
    <a:masterClrMapping/>
  </p:clrMapOvr>
  <p:transition spd="slow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App2 VLSI layout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问题描述：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怎样将一个n个叶子的完全二叉树布局，使得所占用面积最小？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基本实现方法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3168" y="2313305"/>
            <a:ext cx="6486525" cy="2933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H布线法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IMG_2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6995" y="2015490"/>
            <a:ext cx="6219190" cy="36302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要想得到一个线性复杂度的面积，则需要长宽(假设为矩形)的复杂度之乘积为线性的，那么最基本的想法是：</a:t>
            </a:r>
            <a:endParaRPr lang="zh-CN" altLang="en-US" sz="2000"/>
          </a:p>
          <a:p>
            <a:r>
              <a:rPr lang="zh-CN" altLang="en-US" sz="2000"/>
              <a:t>                  </a:t>
            </a:r>
            <a:r>
              <a:rPr lang="zh-CN" altLang="en-US" sz="2000">
                <a:solidFill>
                  <a:srgbClr val="FF0000"/>
                </a:solidFill>
              </a:rPr>
              <a:t>   W(n) = H(n) = Theta(sqrt(n))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zh-CN" altLang="en-US" sz="2000"/>
              <a:t>有了这个目标函数(也可以说Area =Theta(n)为目标函数)，怎么计算呢？？这便用到了上一讲的Master Method，即</a:t>
            </a:r>
            <a:endParaRPr lang="zh-CN" altLang="en-US" sz="2000"/>
          </a:p>
          <a:p>
            <a:r>
              <a:rPr lang="zh-CN" altLang="en-US" sz="2000"/>
              <a:t>                   </a:t>
            </a:r>
            <a:r>
              <a:rPr lang="zh-CN" altLang="en-US" sz="2000">
                <a:solidFill>
                  <a:srgbClr val="FF0000"/>
                </a:solidFill>
              </a:rPr>
              <a:t> T(n)= aT(n/2a) + O(n^(1/2-e))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zh-CN" altLang="en-US" sz="2000"/>
              <a:t>式中，e为一个小的数，第二项表示的意思是时间复杂度小于n^(1/2)</a:t>
            </a:r>
            <a:endParaRPr lang="zh-CN" altLang="en-US" sz="2000"/>
          </a:p>
          <a:p>
            <a:r>
              <a:rPr lang="zh-CN" altLang="en-US" sz="2000"/>
              <a:t>根据Master Method，case1，上式的时间复杂度显然为Theta(n)，那么，最简单的a=2，这便得到了上图中的方法</a:t>
            </a:r>
            <a:endParaRPr lang="zh-CN" altLang="en-US" sz="2000"/>
          </a:p>
          <a:p>
            <a:r>
              <a:rPr lang="zh-CN" altLang="en-US" sz="2000"/>
              <a:t>当然由该公式得到上面布线的idea还需要经验等等，但是这种由目标函数来反推解决方法总比盲目地尝试要来得快得多。</a:t>
            </a:r>
            <a:endParaRPr lang="zh-CN" altLang="en-US" sz="2000"/>
          </a:p>
        </p:txBody>
      </p:sp>
    </p:spTree>
  </p:cSld>
  <p:clrMapOvr>
    <a:masterClrMapping/>
  </p:clrMapOvr>
  <p:transition spd="slow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标题 1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rgbClr val="0303BD"/>
                </a:solidFill>
              </a:rPr>
              <a:t>Exercises</a:t>
            </a:r>
            <a:endParaRPr altLang="en-US" smtClean="0">
              <a:solidFill>
                <a:srgbClr val="0303BD"/>
              </a:solidFill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CLRS 4.2-2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mtClean="0"/>
              <a:t>CLRS 4.2-5</a:t>
            </a:r>
            <a:endParaRPr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038"/>
            <a:ext cx="4953000" cy="1416050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altLang="en-US" sz="1600" b="1" dirty="0" smtClean="0"/>
              <a:t>算法分析课程组</a:t>
            </a:r>
            <a:endParaRPr lang="en-US" altLang="zh-CN" sz="1600" b="1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altLang="en-US" sz="1600" b="1" dirty="0"/>
              <a:t>重庆大学计算机学院 </a:t>
            </a:r>
            <a:endParaRPr lang="en-US" altLang="zh-CN" sz="16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284538"/>
            <a:ext cx="7239000" cy="143986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8000" b="0" dirty="0" smtClean="0">
                <a:solidFill>
                  <a:prstClr val="white"/>
                </a:solidFill>
              </a:rPr>
              <a:t>End of Section.</a:t>
            </a:r>
            <a:endParaRPr sz="60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2010 简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11447</Words>
  <Application>WPS 演示</Application>
  <PresentationFormat>全屏显示(4:3)</PresentationFormat>
  <Paragraphs>2179</Paragraphs>
  <Slides>98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36</vt:i4>
      </vt:variant>
      <vt:variant>
        <vt:lpstr>幻灯片标题</vt:lpstr>
      </vt:variant>
      <vt:variant>
        <vt:i4>98</vt:i4>
      </vt:variant>
    </vt:vector>
  </HeadingPairs>
  <TitlesOfParts>
    <vt:vector size="149" baseType="lpstr">
      <vt:lpstr>Arial</vt:lpstr>
      <vt:lpstr>宋体</vt:lpstr>
      <vt:lpstr>Wingdings</vt:lpstr>
      <vt:lpstr>Calibri</vt:lpstr>
      <vt:lpstr>Times New Roman</vt:lpstr>
      <vt:lpstr>黑体</vt:lpstr>
      <vt:lpstr>Georgia</vt:lpstr>
      <vt:lpstr>华文楷体</vt:lpstr>
      <vt:lpstr>Courier New</vt:lpstr>
      <vt:lpstr>Symbol</vt:lpstr>
      <vt:lpstr>幼圆</vt:lpstr>
      <vt:lpstr>微软雅黑</vt:lpstr>
      <vt:lpstr>Euphemia</vt:lpstr>
      <vt:lpstr>Segoe Print</vt:lpstr>
      <vt:lpstr>PowerPoint 2010 简介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Algorithm Analysis &amp; Design  Introduction to Algorithm</vt:lpstr>
      <vt:lpstr>Chapter 4: Merge Sort and Recursion</vt:lpstr>
      <vt:lpstr>Outline</vt:lpstr>
      <vt:lpstr>2.1 Merge Sort</vt:lpstr>
      <vt:lpstr>Merging Sort</vt:lpstr>
      <vt:lpstr>Merging Sort Pseudo Code</vt:lpstr>
      <vt:lpstr>Pseudo Code of the Merge Procedure</vt:lpstr>
      <vt:lpstr>Merge Sort - Split </vt:lpstr>
      <vt:lpstr>Merge Sort - Merge</vt:lpstr>
      <vt:lpstr>Merging Example</vt:lpstr>
      <vt:lpstr>Merging Example</vt:lpstr>
      <vt:lpstr>Merging Example</vt:lpstr>
      <vt:lpstr>Merging Example</vt:lpstr>
      <vt:lpstr>Merging Example</vt:lpstr>
      <vt:lpstr>Merging Example</vt:lpstr>
      <vt:lpstr>Merging Example</vt:lpstr>
      <vt:lpstr>Merging Example</vt:lpstr>
      <vt:lpstr>Merging Example</vt:lpstr>
      <vt:lpstr>Merging Example</vt:lpstr>
      <vt:lpstr>Merging Example</vt:lpstr>
      <vt:lpstr>Merge Sort – Combine with Insertion Sort</vt:lpstr>
      <vt:lpstr>Merge Sort – Combine with Insertion Sort</vt:lpstr>
      <vt:lpstr>Merge Sort – Combine with Insertion Sort</vt:lpstr>
      <vt:lpstr>Merge Sort – Combine with Insertion Sort</vt:lpstr>
      <vt:lpstr>Merge Sort – Combine with Insertion Sort</vt:lpstr>
      <vt:lpstr>Merge Sort – Combine with Insertion Sort</vt:lpstr>
      <vt:lpstr>Merge Sort – Combine with Insertion Sort</vt:lpstr>
      <vt:lpstr>Merge Sort – Combine with Insertion Sort</vt:lpstr>
      <vt:lpstr>Merge Sort – Combine with Insertion Sort</vt:lpstr>
      <vt:lpstr>Merge Sort – Combine with Insertion Sort</vt:lpstr>
      <vt:lpstr>Merge Sort – Combine with Insertion Sort</vt:lpstr>
      <vt:lpstr>Exercise</vt:lpstr>
      <vt:lpstr>2.2 Recursion Analyzing</vt:lpstr>
      <vt:lpstr>Analyzing Merge Sort</vt:lpstr>
      <vt:lpstr>Recurrence for Merge Sort</vt:lpstr>
      <vt:lpstr>Contents</vt:lpstr>
      <vt:lpstr>2.2.1 Expansion</vt:lpstr>
      <vt:lpstr>Expansion Method</vt:lpstr>
      <vt:lpstr>Expansion Method</vt:lpstr>
      <vt:lpstr>Expansion Method</vt:lpstr>
      <vt:lpstr>Apply Expansion to Merge Sort</vt:lpstr>
      <vt:lpstr>Apply Expansion to Merge Sort</vt:lpstr>
      <vt:lpstr>Exercise in Class</vt:lpstr>
      <vt:lpstr>2.2.2 Substitution</vt:lpstr>
      <vt:lpstr>Substitution method</vt:lpstr>
      <vt:lpstr>Example of substitution</vt:lpstr>
      <vt:lpstr>Example of substitution</vt:lpstr>
      <vt:lpstr>Example of substitution</vt:lpstr>
      <vt:lpstr>Example of substitution</vt:lpstr>
      <vt:lpstr>Example of substitution</vt:lpstr>
      <vt:lpstr>Example of substitution</vt:lpstr>
      <vt:lpstr>Example of substitution</vt:lpstr>
      <vt:lpstr>Example of substitution</vt:lpstr>
      <vt:lpstr>Example of substitution</vt:lpstr>
      <vt:lpstr>Apply Substitution to Merge Sort</vt:lpstr>
      <vt:lpstr>Apply Substitution to Merge Sort</vt:lpstr>
      <vt:lpstr>Apply Substitution to Merge Sort</vt:lpstr>
      <vt:lpstr>Exercise in Class</vt:lpstr>
      <vt:lpstr>2.2.3 Recursion Tree</vt:lpstr>
      <vt:lpstr>Recursion-tree Method</vt:lpstr>
      <vt:lpstr>Example of Recursion-tree</vt:lpstr>
      <vt:lpstr>Example of Recursion-tree</vt:lpstr>
      <vt:lpstr>Example of Recursion-tree</vt:lpstr>
      <vt:lpstr>Example of Recursion-tree</vt:lpstr>
      <vt:lpstr>Example of Recursion-tree</vt:lpstr>
      <vt:lpstr>Example of Recursion-tree</vt:lpstr>
      <vt:lpstr>Exercise in Class</vt:lpstr>
      <vt:lpstr>Apply Recursion-tree to Merge Sort</vt:lpstr>
      <vt:lpstr>Run-time Summary of Merge Sort</vt:lpstr>
      <vt:lpstr>Aside</vt:lpstr>
      <vt:lpstr>PowerPoint 演示文稿</vt:lpstr>
      <vt:lpstr>证明</vt:lpstr>
      <vt:lpstr>Case 1</vt:lpstr>
      <vt:lpstr>Case 2</vt:lpstr>
      <vt:lpstr>Case 3 </vt:lpstr>
      <vt:lpstr>PowerPoint 演示文稿</vt:lpstr>
      <vt:lpstr>Master定理应用：Case  2</vt:lpstr>
      <vt:lpstr>Master定理应用：Case 3</vt:lpstr>
      <vt:lpstr>递推方程中 x 和 x 的处理</vt:lpstr>
      <vt:lpstr>证明</vt:lpstr>
      <vt:lpstr>App1 Strassen‘s Matrix Multiplication</vt:lpstr>
      <vt:lpstr>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Complexity</vt:lpstr>
      <vt:lpstr>Complexity</vt:lpstr>
      <vt:lpstr>App2 VLSI layout</vt:lpstr>
      <vt:lpstr>PowerPoint 演示文稿</vt:lpstr>
      <vt:lpstr>PowerPoint 演示文稿</vt:lpstr>
      <vt:lpstr>PowerPoint 演示文稿</vt:lpstr>
      <vt:lpstr>Exercises</vt:lpstr>
      <vt:lpstr>End of Section.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视觉系统疾病的电生理诊断</dc:title>
  <dc:creator/>
  <cp:lastModifiedBy>min</cp:lastModifiedBy>
  <cp:revision>23</cp:revision>
  <dcterms:created xsi:type="dcterms:W3CDTF">2010-11-18T06:31:00Z</dcterms:created>
  <dcterms:modified xsi:type="dcterms:W3CDTF">2016-10-08T07:56:32Z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