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523" r:id="rId2"/>
    <p:sldId id="506" r:id="rId3"/>
    <p:sldId id="510" r:id="rId4"/>
    <p:sldId id="459" r:id="rId5"/>
    <p:sldId id="512" r:id="rId6"/>
    <p:sldId id="460" r:id="rId7"/>
    <p:sldId id="462" r:id="rId8"/>
    <p:sldId id="464" r:id="rId9"/>
    <p:sldId id="465" r:id="rId10"/>
    <p:sldId id="458" r:id="rId11"/>
    <p:sldId id="466" r:id="rId12"/>
    <p:sldId id="467" r:id="rId13"/>
    <p:sldId id="513" r:id="rId14"/>
    <p:sldId id="468" r:id="rId15"/>
    <p:sldId id="469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514" r:id="rId28"/>
    <p:sldId id="485" r:id="rId29"/>
    <p:sldId id="486" r:id="rId30"/>
    <p:sldId id="515" r:id="rId31"/>
    <p:sldId id="487" r:id="rId32"/>
    <p:sldId id="488" r:id="rId33"/>
    <p:sldId id="516" r:id="rId34"/>
    <p:sldId id="489" r:id="rId35"/>
    <p:sldId id="517" r:id="rId36"/>
    <p:sldId id="490" r:id="rId37"/>
    <p:sldId id="491" r:id="rId38"/>
    <p:sldId id="518" r:id="rId39"/>
    <p:sldId id="492" r:id="rId40"/>
    <p:sldId id="519" r:id="rId41"/>
    <p:sldId id="493" r:id="rId42"/>
    <p:sldId id="494" r:id="rId43"/>
    <p:sldId id="520" r:id="rId44"/>
    <p:sldId id="521" r:id="rId45"/>
    <p:sldId id="522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7" r:id="rId54"/>
    <p:sldId id="508" r:id="rId55"/>
    <p:sldId id="509" r:id="rId56"/>
    <p:sldId id="502" r:id="rId57"/>
    <p:sldId id="503" r:id="rId58"/>
    <p:sldId id="504" r:id="rId59"/>
    <p:sldId id="524" r:id="rId60"/>
    <p:sldId id="526" r:id="rId61"/>
    <p:sldId id="527" r:id="rId62"/>
    <p:sldId id="525" r:id="rId63"/>
    <p:sldId id="528" r:id="rId64"/>
    <p:sldId id="505" r:id="rId65"/>
    <p:sldId id="425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523"/>
            <p14:sldId id="506"/>
            <p14:sldId id="510"/>
            <p14:sldId id="459"/>
            <p14:sldId id="512"/>
            <p14:sldId id="460"/>
            <p14:sldId id="462"/>
            <p14:sldId id="464"/>
            <p14:sldId id="465"/>
            <p14:sldId id="458"/>
            <p14:sldId id="466"/>
            <p14:sldId id="467"/>
            <p14:sldId id="513"/>
            <p14:sldId id="468"/>
            <p14:sldId id="469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514"/>
            <p14:sldId id="485"/>
            <p14:sldId id="486"/>
            <p14:sldId id="515"/>
            <p14:sldId id="487"/>
            <p14:sldId id="488"/>
            <p14:sldId id="516"/>
            <p14:sldId id="489"/>
            <p14:sldId id="517"/>
            <p14:sldId id="490"/>
            <p14:sldId id="491"/>
            <p14:sldId id="518"/>
            <p14:sldId id="492"/>
            <p14:sldId id="519"/>
            <p14:sldId id="493"/>
            <p14:sldId id="494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500"/>
            <p14:sldId id="501"/>
            <p14:sldId id="507"/>
            <p14:sldId id="508"/>
            <p14:sldId id="509"/>
            <p14:sldId id="502"/>
            <p14:sldId id="503"/>
            <p14:sldId id="504"/>
            <p14:sldId id="524"/>
            <p14:sldId id="526"/>
            <p14:sldId id="527"/>
            <p14:sldId id="525"/>
            <p14:sldId id="528"/>
            <p14:sldId id="505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0698E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317" autoAdjust="0"/>
  </p:normalViewPr>
  <p:slideViewPr>
    <p:cSldViewPr>
      <p:cViewPr>
        <p:scale>
          <a:sx n="95" d="100"/>
          <a:sy n="95" d="100"/>
        </p:scale>
        <p:origin x="77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49F31-D55F-423C-B115-E6F9C717B815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C7F5-C568-4985-A33B-634B67694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7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2016/10/12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689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本人是国际视觉电生理学会</a:t>
            </a:r>
            <a:r>
              <a:rPr lang="en-US" altLang="zh-CN" dirty="0"/>
              <a:t>(ISCEV)</a:t>
            </a:r>
            <a:r>
              <a:rPr lang="zh-CN" altLang="en-US" dirty="0"/>
              <a:t>的会员。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97879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本人是国际视觉电生理学会</a:t>
            </a:r>
            <a:r>
              <a:rPr lang="en-US" altLang="zh-CN" dirty="0"/>
              <a:t>(ISCEV)</a:t>
            </a:r>
            <a:r>
              <a:rPr lang="zh-CN" altLang="en-US" dirty="0"/>
              <a:t>的会员。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65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9409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2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媒体(带标题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zh-CN"/>
            </a:lvl1pPr>
          </a:lstStyle>
          <a:p>
            <a:pPr eaLnBrk="1" latinLnBrk="0" hangingPunct="1"/>
            <a:r>
              <a:rPr lang="zh-CN" altLang="en-US"/>
              <a:t>单击图标添加媒体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2016/10/12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76" r:id="rId9"/>
    <p:sldLayoutId id="2147483657" r:id="rId10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datastructure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altLang="zh-CN" sz="1600" b="1" dirty="0"/>
              <a:t>T&amp;R Team of Algorithm Design</a:t>
            </a:r>
          </a:p>
          <a:p>
            <a:r>
              <a:rPr lang="en-US" altLang="zh-CN" sz="1600" b="1" dirty="0"/>
              <a:t>College of Computer Science and Engineering, CQU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lang="zh-CN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64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Max Heap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7787208" cy="2808312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 heap where the maximum element is at the top of the heap and the next to be popped.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max-heap property: the value in the node is as large as or larger than the values in its children.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29208" y="4187404"/>
            <a:ext cx="2057400" cy="2017713"/>
            <a:chOff x="624" y="2256"/>
            <a:chExt cx="1296" cy="1271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Verdana" pitchFamily="34" charset="0"/>
                  <a:ea typeface="宋体" charset="-122"/>
                </a:rPr>
                <a:t>12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672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itchFamily="34" charset="0"/>
                  <a:ea typeface="宋体" charset="-122"/>
                </a:rPr>
                <a:t>8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8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itchFamily="34" charset="0"/>
                  <a:ea typeface="宋体" charset="-122"/>
                </a:rPr>
                <a:t>3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960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624" y="3120"/>
              <a:ext cx="124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Red node has the max-heap property</a:t>
              </a:r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3443808" y="4187404"/>
            <a:ext cx="1981200" cy="2017713"/>
            <a:chOff x="2208" y="2256"/>
            <a:chExt cx="1248" cy="1271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592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Verdana" pitchFamily="34" charset="0"/>
                  <a:ea typeface="宋体" charset="-122"/>
                </a:rPr>
                <a:t>12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20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itchFamily="34" charset="0"/>
                  <a:ea typeface="宋体" charset="-122"/>
                </a:rPr>
                <a:t>8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02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itchFamily="34" charset="0"/>
                  <a:ea typeface="宋体" charset="-122"/>
                </a:rPr>
                <a:t>12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496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928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208" y="3120"/>
              <a:ext cx="124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Red node has the max heap property</a:t>
              </a:r>
            </a:p>
          </p:txBody>
        </p:sp>
      </p:grp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5653608" y="4187404"/>
            <a:ext cx="2590800" cy="2017713"/>
            <a:chOff x="3600" y="2256"/>
            <a:chExt cx="1632" cy="1271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Verdana" pitchFamily="34" charset="0"/>
                  <a:ea typeface="宋体" charset="-122"/>
                </a:rPr>
                <a:t>12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74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itchFamily="34" charset="0"/>
                  <a:ea typeface="宋体" charset="-122"/>
                </a:rPr>
                <a:t>8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560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Verdana" pitchFamily="34" charset="0"/>
                  <a:ea typeface="宋体" charset="-122"/>
                </a:rPr>
                <a:t>14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464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600" y="3120"/>
              <a:ext cx="163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Red node does not have the max heap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82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Max-heap Property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All leaf nodes automatically have the heap property</a:t>
            </a: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 binary tree is a max-heap if all nodes in it have the max-heap property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009807" y="4733062"/>
            <a:ext cx="2363595" cy="2080314"/>
            <a:chOff x="3009807" y="4676703"/>
            <a:chExt cx="2363595" cy="2080314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3162672" y="4764360"/>
              <a:ext cx="2057400" cy="1905000"/>
              <a:chOff x="768" y="1104"/>
              <a:chExt cx="1296" cy="1200"/>
            </a:xfrm>
          </p:grpSpPr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768" y="1104"/>
                <a:ext cx="1296" cy="1200"/>
                <a:chOff x="3408" y="2352"/>
                <a:chExt cx="1296" cy="1200"/>
              </a:xfrm>
            </p:grpSpPr>
            <p:sp>
              <p:nvSpPr>
                <p:cNvPr id="8" name="Oval 34"/>
                <p:cNvSpPr>
                  <a:spLocks noChangeArrowheads="1"/>
                </p:cNvSpPr>
                <p:nvPr/>
              </p:nvSpPr>
              <p:spPr bwMode="auto">
                <a:xfrm>
                  <a:off x="4032" y="235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dirty="0">
                      <a:latin typeface="Verdana" pitchFamily="34" charset="0"/>
                      <a:ea typeface="宋体" charset="-122"/>
                    </a:rPr>
                    <a:t>14</a:t>
                  </a:r>
                </a:p>
              </p:txBody>
            </p:sp>
            <p:sp>
              <p:nvSpPr>
                <p:cNvPr id="9" name="Oval 35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>
                      <a:latin typeface="Verdana" pitchFamily="34" charset="0"/>
                      <a:ea typeface="宋体" charset="-122"/>
                    </a:rPr>
                    <a:t>12</a:t>
                  </a:r>
                </a:p>
              </p:txBody>
            </p:sp>
            <p:sp>
              <p:nvSpPr>
                <p:cNvPr id="1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936" y="259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Oval 37"/>
                <p:cNvSpPr>
                  <a:spLocks noChangeArrowheads="1"/>
                </p:cNvSpPr>
                <p:nvPr/>
              </p:nvSpPr>
              <p:spPr bwMode="auto">
                <a:xfrm>
                  <a:off x="4368" y="283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dirty="0">
                      <a:latin typeface="Verdana" pitchFamily="34" charset="0"/>
                      <a:ea typeface="宋体" charset="-122"/>
                    </a:rPr>
                    <a:t>5</a:t>
                  </a:r>
                </a:p>
              </p:txBody>
            </p:sp>
            <p:sp>
              <p:nvSpPr>
                <p:cNvPr id="12" name="Line 38"/>
                <p:cNvSpPr>
                  <a:spLocks noChangeShapeType="1"/>
                </p:cNvSpPr>
                <p:nvPr/>
              </p:nvSpPr>
              <p:spPr bwMode="auto">
                <a:xfrm>
                  <a:off x="4224" y="259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Oval 39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>
                      <a:latin typeface="Verdana" pitchFamily="34" charset="0"/>
                      <a:ea typeface="宋体" charset="-122"/>
                    </a:rPr>
                    <a:t>8</a:t>
                  </a:r>
                </a:p>
              </p:txBody>
            </p:sp>
            <p:sp>
              <p:nvSpPr>
                <p:cNvPr id="1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600" y="307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" name="Oval 41"/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latin typeface="Verdana" pitchFamily="34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7" name="Line 42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4000872" y="4676703"/>
              <a:ext cx="839130" cy="55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543207" y="5438703"/>
              <a:ext cx="839130" cy="55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34272" y="5438703"/>
              <a:ext cx="839130" cy="55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09807" y="6200703"/>
              <a:ext cx="839130" cy="55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52807" y="6200703"/>
              <a:ext cx="839130" cy="55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3810372" y="2430016"/>
            <a:ext cx="1524000" cy="1143000"/>
            <a:chOff x="3744" y="2352"/>
            <a:chExt cx="960" cy="720"/>
          </a:xfrm>
        </p:grpSpPr>
        <p:sp>
          <p:nvSpPr>
            <p:cNvPr id="19" name="Oval 34"/>
            <p:cNvSpPr>
              <a:spLocks noChangeArrowheads="1"/>
            </p:cNvSpPr>
            <p:nvPr/>
          </p:nvSpPr>
          <p:spPr bwMode="auto">
            <a:xfrm>
              <a:off x="4032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Verdana" pitchFamily="34" charset="0"/>
                  <a:ea typeface="宋体" charset="-122"/>
                </a:rPr>
                <a:t>11</a:t>
              </a:r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3744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Verdana" pitchFamily="34" charset="0"/>
                  <a:ea typeface="宋体" charset="-122"/>
                </a:rPr>
                <a:t>16</a:t>
              </a:r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 flipH="1">
              <a:off x="3936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436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Verdana" pitchFamily="34" charset="0"/>
                  <a:ea typeface="宋体" charset="-122"/>
                </a:rPr>
                <a:t>18</a:t>
              </a:r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422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2101652" y="3192016"/>
            <a:ext cx="1678260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Leaf Nodes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80112" y="3207202"/>
            <a:ext cx="2592288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Max-heap Property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57972" y="3089173"/>
            <a:ext cx="839130" cy="556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8572" y="3089173"/>
            <a:ext cx="839130" cy="556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80112" y="5437298"/>
            <a:ext cx="2808312" cy="671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Nodes Have the Max-heap Property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19782" y="2342359"/>
            <a:ext cx="839130" cy="5563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76056" y="2420888"/>
            <a:ext cx="3054052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This is not a max heap!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9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Percolating Down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Give a node the max-heap property by exchanging its value with the value of the larger child</a:t>
            </a: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Notice that this may lead to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lost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of the child’s max-heap property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5421288" y="4331420"/>
            <a:ext cx="1981200" cy="2017713"/>
            <a:chOff x="2208" y="2256"/>
            <a:chExt cx="1248" cy="1271"/>
          </a:xfrm>
        </p:grpSpPr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2592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  <a:latin typeface="Verdana" pitchFamily="34" charset="0"/>
                  <a:ea typeface="宋体" charset="-122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220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itchFamily="34" charset="0"/>
                  <a:ea typeface="宋体" charset="-122"/>
                </a:rPr>
                <a:t>8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302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itchFamily="34" charset="0"/>
                  <a:ea typeface="宋体" charset="-122"/>
                </a:rPr>
                <a:t>12</a:t>
              </a:r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 flipH="1">
              <a:off x="2496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2928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208" y="3120"/>
              <a:ext cx="124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Red node has the max-heap property</a:t>
              </a:r>
            </a:p>
          </p:txBody>
        </p:sp>
      </p:grpSp>
      <p:grpSp>
        <p:nvGrpSpPr>
          <p:cNvPr id="46" name="Group 12"/>
          <p:cNvGrpSpPr>
            <a:grpSpLocks/>
          </p:cNvGrpSpPr>
          <p:nvPr/>
        </p:nvGrpSpPr>
        <p:grpSpPr bwMode="auto">
          <a:xfrm>
            <a:off x="1763688" y="4331420"/>
            <a:ext cx="2590800" cy="2017713"/>
            <a:chOff x="3600" y="2256"/>
            <a:chExt cx="1632" cy="1271"/>
          </a:xfrm>
        </p:grpSpPr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Verdana" pitchFamily="34" charset="0"/>
                  <a:ea typeface="宋体" charset="-122"/>
                </a:rPr>
                <a:t>12</a:t>
              </a: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374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itchFamily="34" charset="0"/>
                  <a:ea typeface="宋体" charset="-122"/>
                </a:rPr>
                <a:t>8</a:t>
              </a: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4560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Verdana" pitchFamily="34" charset="0"/>
                  <a:ea typeface="宋体" charset="-122"/>
                </a:rPr>
                <a:t>14</a:t>
              </a: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600" y="3120"/>
              <a:ext cx="163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Red node does not have the max-heap property</a:t>
              </a:r>
            </a:p>
          </p:txBody>
        </p:sp>
      </p:grp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90256" y="4780384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8" name="肘形连接符 17"/>
          <p:cNvCxnSpPr>
            <a:stCxn id="47" idx="6"/>
            <a:endCxn id="49" idx="6"/>
          </p:cNvCxnSpPr>
          <p:nvPr/>
        </p:nvCxnSpPr>
        <p:spPr>
          <a:xfrm>
            <a:off x="3287688" y="4598120"/>
            <a:ext cx="685800" cy="838200"/>
          </a:xfrm>
          <a:prstGeom prst="curvedConnector3">
            <a:avLst>
              <a:gd name="adj1" fmla="val 123809"/>
            </a:avLst>
          </a:prstGeom>
          <a:ln w="1587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0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95736" y="2077200"/>
            <a:ext cx="684076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6.2 Constructing the Max Heap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688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Consider this unsorted array with starting index at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:</a:t>
            </a:r>
          </a:p>
          <a:p>
            <a:pPr marL="0" indent="0" algn="just">
              <a:buNone/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We can transform this array into the following complete tree: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Where for each node:</a:t>
            </a: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The children of the </a:t>
            </a:r>
            <a:r>
              <a:rPr lang="en-US" altLang="zh-CN" sz="2500" i="1" dirty="0" err="1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2500" dirty="0" err="1">
                <a:solidFill>
                  <a:srgbClr val="FF0000"/>
                </a:solidFill>
                <a:ea typeface="宋体" charset="-122"/>
              </a:rPr>
              <a:t>th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element are the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(2</a:t>
            </a:r>
            <a:r>
              <a:rPr lang="en-US" altLang="zh-CN" sz="2500" i="1" dirty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z="2500" dirty="0" err="1">
                <a:solidFill>
                  <a:srgbClr val="FF0000"/>
                </a:solidFill>
                <a:ea typeface="宋体" charset="-122"/>
              </a:rPr>
              <a:t>th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and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(2</a:t>
            </a:r>
            <a:r>
              <a:rPr lang="en-US" altLang="zh-CN" sz="2500" i="1" dirty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+1)</a:t>
            </a:r>
            <a:r>
              <a:rPr lang="en-US" altLang="zh-CN" sz="2500" dirty="0" err="1">
                <a:solidFill>
                  <a:srgbClr val="FF0000"/>
                </a:solidFill>
                <a:ea typeface="宋体" charset="-122"/>
              </a:rPr>
              <a:t>th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elements </a:t>
            </a: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The parent node of the </a:t>
            </a:r>
            <a:r>
              <a:rPr lang="en-US" altLang="zh-CN" sz="2500" i="1" dirty="0" err="1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2500" dirty="0" err="1">
                <a:solidFill>
                  <a:srgbClr val="FF0000"/>
                </a:solidFill>
                <a:ea typeface="宋体" charset="-122"/>
              </a:rPr>
              <a:t>th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element is the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⌊</a:t>
            </a:r>
            <a:r>
              <a:rPr lang="en-US" altLang="zh-CN" sz="2500" i="1" dirty="0">
                <a:solidFill>
                  <a:srgbClr val="FF0000"/>
                </a:solidFill>
                <a:ea typeface="宋体" charset="-122"/>
              </a:rPr>
              <a:t>k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/2⌋</a:t>
            </a:r>
          </a:p>
          <a:p>
            <a:pPr algn="just"/>
            <a:endParaRPr lang="en-US" altLang="zh-CN" sz="2900" dirty="0">
              <a:solidFill>
                <a:srgbClr val="FF0000"/>
              </a:solidFill>
              <a:ea typeface="宋体" charset="-122"/>
            </a:endParaRPr>
          </a:p>
          <a:p>
            <a:pPr algn="just"/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HOW TO TRANSFORM this array into a max-heap?</a:t>
            </a:r>
          </a:p>
          <a:p>
            <a:pPr lvl="1" algn="just"/>
            <a:endParaRPr lang="en-US" altLang="zh-CN" sz="2500" dirty="0">
              <a:solidFill>
                <a:srgbClr val="FF0000"/>
              </a:solidFill>
              <a:ea typeface="宋体" charset="-122"/>
            </a:endParaRPr>
          </a:p>
        </p:txBody>
      </p:sp>
      <p:pic>
        <p:nvPicPr>
          <p:cNvPr id="20" name="Picture 18" descr="heapsort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55" y="1636985"/>
            <a:ext cx="331311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 descr="maxheap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97" y="2418705"/>
            <a:ext cx="2735263" cy="17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1"/>
          <p:cNvSpPr/>
          <p:nvPr/>
        </p:nvSpPr>
        <p:spPr>
          <a:xfrm>
            <a:off x="5867103" y="2780928"/>
            <a:ext cx="2089273" cy="87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is NOT </a:t>
            </a:r>
            <a:b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max-heap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4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To see if this can be done, consider the following array: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It would be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exceptionally difficult 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to start by determining what should be in the root.</a:t>
            </a:r>
          </a:p>
          <a:p>
            <a:pPr lvl="1" algn="just"/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We can work bottom-up instead: each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LEAF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 node is a max-heap on its own.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13" descr="heapify0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1846"/>
            <a:ext cx="569436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43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Starting at the back, we note that all leaf nodes are trivial heaps.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Also, the sub-tree with the node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87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as the root is a max-heap.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5" name="Picture 14" descr="heapify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8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43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The sub-tree with node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23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is not a max-heap, but swapping it with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55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creates a max-heap.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This process is the aforementioned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percolating down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14" descr="heapify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52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The sub-tree with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as the root is not max-heap, but we can swap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the maximum of its children: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86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5" name="Picture 4" descr="heapify0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55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Starting with the next higher level, the sub-tree with root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48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can be turned into a max-heap by swapping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48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99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5" descr="heapify0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55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Chapter 6: Heap Sort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648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Similarly, swapping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61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95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creates a max-heap of the next sub-tree.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5" name="Picture 6" descr="heapify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01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As does swapping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35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92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7" descr="heapify0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29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The sub-tree with root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24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may be converted into a max-heap by first swapping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24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86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then swapping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24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28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5" name="Picture 8" descr="heapify0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27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The right-most sub-tree of the next higher level may be turned into a max-heap by swapping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77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99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9" descr="heapify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90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However, to turn the next sub-tree into a max-heap requires that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13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be percolated down to a leaf node.</a:t>
            </a:r>
          </a:p>
        </p:txBody>
      </p:sp>
      <p:pic>
        <p:nvPicPr>
          <p:cNvPr id="5" name="Picture 10" descr="heapify0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014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The root need only be percolated down by two levels.</a:t>
            </a:r>
          </a:p>
        </p:txBody>
      </p:sp>
      <p:pic>
        <p:nvPicPr>
          <p:cNvPr id="6" name="Picture 11" descr="heapify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12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Constructing a Max-heap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The final product is a max-heap.</a:t>
            </a:r>
          </a:p>
        </p:txBody>
      </p:sp>
      <p:pic>
        <p:nvPicPr>
          <p:cNvPr id="5" name="Picture 5" descr="heapify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814446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198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The General Idea of the Max-Heap-Construction</a:t>
            </a:r>
            <a:endParaRPr lang="en-US" altLang="zh-CN" sz="32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928992" cy="568863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A bottom-up approach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Starting from the last element of the given array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To ensure that the checked nodes all posses the max-heap property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For each node, find the max node of the triple {current-node, left-child, right-child}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Adjust the structure of the triple by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percolating down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sz="2500" dirty="0">
              <a:solidFill>
                <a:srgbClr val="FF0000"/>
              </a:solidFill>
              <a:ea typeface="宋体" charset="-122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Note that the percolating down could violate the max-heap-property of the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SUB-TREE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 by the current node.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 It is the most important to maintain the max-heap property of the sub-tree, which is done by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recursion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But note that to implement the percolating down, we only have to swap the current node with its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larger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 child; thus, we only have to examine the max-heap-property of this sub-tree. 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6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The Pseudo Code of Constructing a Max-heap</a:t>
            </a:r>
            <a:endParaRPr lang="en-US" altLang="zh-CN" sz="32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MAX_HEAPIFY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(A, </a:t>
            </a:r>
            <a:r>
              <a:rPr lang="en-US" altLang="zh-CN" sz="2900" i="1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)</a:t>
            </a: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l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← left(</a:t>
            </a:r>
            <a:r>
              <a:rPr lang="en-US" altLang="zh-CN" sz="2900" i="1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)</a:t>
            </a: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r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← right(</a:t>
            </a:r>
            <a:r>
              <a:rPr lang="en-US" altLang="zh-CN" sz="2900" i="1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)</a:t>
            </a: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sz="2900" dirty="0">
                <a:solidFill>
                  <a:srgbClr val="0000FF"/>
                </a:solidFill>
                <a:ea typeface="宋体" charset="-122"/>
              </a:rPr>
              <a:t>IF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l 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≤ heap-size(A) </a:t>
            </a:r>
            <a:r>
              <a:rPr lang="en-US" altLang="zh-CN" sz="2900" dirty="0">
                <a:solidFill>
                  <a:srgbClr val="0000FF"/>
                </a:solidFill>
                <a:ea typeface="宋体" charset="-122"/>
              </a:rPr>
              <a:t>AND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A[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l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] &gt;A[</a:t>
            </a:r>
            <a:r>
              <a:rPr lang="en-US" altLang="zh-CN" sz="2900" i="1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] </a:t>
            </a: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sz="2900" dirty="0">
                <a:solidFill>
                  <a:srgbClr val="0000FF"/>
                </a:solidFill>
                <a:ea typeface="宋体" charset="-122"/>
              </a:rPr>
              <a:t>THEN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900" dirty="0" err="1">
                <a:solidFill>
                  <a:schemeClr val="tx1"/>
                </a:solidFill>
                <a:ea typeface="宋体" charset="-122"/>
              </a:rPr>
              <a:t>largest←</a:t>
            </a:r>
            <a:r>
              <a:rPr lang="en-US" altLang="zh-CN" sz="2900" i="1" dirty="0" err="1">
                <a:solidFill>
                  <a:schemeClr val="tx1"/>
                </a:solidFill>
                <a:ea typeface="宋体" charset="-122"/>
              </a:rPr>
              <a:t>l</a:t>
            </a:r>
            <a:endParaRPr lang="en-US" altLang="zh-CN" sz="2900" i="1" dirty="0">
              <a:solidFill>
                <a:schemeClr val="tx1"/>
              </a:solidFill>
              <a:ea typeface="宋体" charset="-122"/>
            </a:endParaRP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sz="2900" dirty="0">
                <a:solidFill>
                  <a:srgbClr val="0000FF"/>
                </a:solidFill>
                <a:ea typeface="宋体" charset="-122"/>
              </a:rPr>
              <a:t>ELSE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largest ← </a:t>
            </a:r>
            <a:r>
              <a:rPr lang="en-US" altLang="zh-CN" sz="2900" i="1" dirty="0" err="1">
                <a:solidFill>
                  <a:schemeClr val="tx1"/>
                </a:solidFill>
                <a:ea typeface="宋体" charset="-122"/>
              </a:rPr>
              <a:t>i</a:t>
            </a:r>
            <a:endParaRPr lang="en-US" altLang="zh-CN" sz="2900" i="1" dirty="0">
              <a:solidFill>
                <a:schemeClr val="tx1"/>
              </a:solidFill>
              <a:ea typeface="宋体" charset="-122"/>
            </a:endParaRP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sz="2900" dirty="0">
                <a:solidFill>
                  <a:srgbClr val="0000FF"/>
                </a:solidFill>
                <a:ea typeface="宋体" charset="-122"/>
              </a:rPr>
              <a:t>IF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r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≤ heap-size(A) </a:t>
            </a:r>
            <a:r>
              <a:rPr lang="en-US" altLang="zh-CN" sz="2900" dirty="0">
                <a:solidFill>
                  <a:srgbClr val="0000FF"/>
                </a:solidFill>
                <a:ea typeface="宋体" charset="-122"/>
              </a:rPr>
              <a:t>AND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A[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r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] &gt; largest </a:t>
            </a: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sz="2900" dirty="0">
                <a:solidFill>
                  <a:srgbClr val="0000FF"/>
                </a:solidFill>
                <a:ea typeface="宋体" charset="-122"/>
              </a:rPr>
              <a:t>THEN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largest ← 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r</a:t>
            </a: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sz="2900" dirty="0">
                <a:solidFill>
                  <a:srgbClr val="0000FF"/>
                </a:solidFill>
                <a:ea typeface="宋体" charset="-122"/>
              </a:rPr>
              <a:t>IF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largest ≠ </a:t>
            </a:r>
            <a:r>
              <a:rPr lang="en-US" altLang="zh-CN" sz="2900" i="1" dirty="0" err="1">
                <a:solidFill>
                  <a:schemeClr val="tx1"/>
                </a:solidFill>
                <a:ea typeface="宋体" charset="-122"/>
              </a:rPr>
              <a:t>i</a:t>
            </a:r>
            <a:endParaRPr lang="en-US" altLang="zh-CN" sz="2900" i="1" dirty="0">
              <a:solidFill>
                <a:schemeClr val="tx1"/>
              </a:solidFill>
              <a:ea typeface="宋体" charset="-122"/>
            </a:endParaRP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sz="2900" dirty="0">
                <a:solidFill>
                  <a:srgbClr val="0000FF"/>
                </a:solidFill>
                <a:ea typeface="宋体" charset="-122"/>
              </a:rPr>
              <a:t>THEN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exchange A[</a:t>
            </a:r>
            <a:r>
              <a:rPr lang="en-US" altLang="zh-CN" sz="2900" i="1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] and A[largest] </a:t>
            </a:r>
          </a:p>
          <a:p>
            <a:pPr marL="0" indent="0" algn="just">
              <a:buNone/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	                      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MAX_HEAPIFY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(A, largest)</a:t>
            </a:r>
          </a:p>
        </p:txBody>
      </p:sp>
    </p:spTree>
    <p:extLst>
      <p:ext uri="{BB962C8B-B14F-4D97-AF65-F5344CB8AC3E}">
        <p14:creationId xmlns:p14="http://schemas.microsoft.com/office/powerpoint/2010/main" val="3635149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The Pseudo Code of Constructing a Max-heap</a:t>
            </a:r>
            <a:endParaRPr lang="en-US" altLang="zh-CN" sz="32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700" dirty="0">
                <a:solidFill>
                  <a:srgbClr val="FF0000"/>
                </a:solidFill>
                <a:ea typeface="宋体" charset="-122"/>
              </a:rPr>
              <a:t>BUILD_MAX_HEAP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(A)</a:t>
            </a:r>
          </a:p>
          <a:p>
            <a:pPr marL="0" indent="0" algn="just">
              <a:buNone/>
            </a:pP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sz="2700" dirty="0" err="1">
                <a:solidFill>
                  <a:schemeClr val="tx1"/>
                </a:solidFill>
                <a:ea typeface="宋体" charset="-122"/>
              </a:rPr>
              <a:t>heap_size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(A) = length(A)</a:t>
            </a:r>
          </a:p>
          <a:p>
            <a:pPr marL="0" indent="0" algn="just">
              <a:buNone/>
            </a:pP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sz="2700" dirty="0">
                <a:solidFill>
                  <a:srgbClr val="0000FF"/>
                </a:solidFill>
                <a:ea typeface="宋体" charset="-122"/>
              </a:rPr>
              <a:t>FOR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700" i="1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 ←</a:t>
            </a:r>
            <a:r>
              <a:rPr lang="en-US" altLang="zh-CN" sz="2700" dirty="0">
                <a:solidFill>
                  <a:schemeClr val="tx1"/>
                </a:solidFill>
                <a:latin typeface="Lucida Sans Unicode"/>
                <a:ea typeface="宋体" charset="-122"/>
                <a:cs typeface="Lucida Sans Unicode"/>
              </a:rPr>
              <a:t>⌊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length[A]/2</a:t>
            </a:r>
            <a:r>
              <a:rPr lang="en-US" altLang="zh-CN" sz="2700" dirty="0">
                <a:solidFill>
                  <a:schemeClr val="tx1"/>
                </a:solidFill>
                <a:latin typeface="Lucida Sans Unicode"/>
                <a:ea typeface="宋体" charset="-122"/>
                <a:cs typeface="Lucida Sans Unicode"/>
              </a:rPr>
              <a:t>⌋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700" dirty="0">
                <a:solidFill>
                  <a:srgbClr val="0000FF"/>
                </a:solidFill>
                <a:ea typeface="宋体" charset="-122"/>
              </a:rPr>
              <a:t>DOWNTO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 1</a:t>
            </a:r>
          </a:p>
          <a:p>
            <a:pPr marL="0" indent="0" algn="just">
              <a:buNone/>
            </a:pPr>
            <a:r>
              <a:rPr lang="en-US" altLang="zh-CN" sz="2700">
                <a:solidFill>
                  <a:schemeClr val="tx1"/>
                </a:solidFill>
                <a:ea typeface="宋体" charset="-122"/>
              </a:rPr>
              <a:t>	      </a:t>
            </a:r>
            <a:r>
              <a:rPr lang="en-US" altLang="zh-CN" sz="2700">
                <a:solidFill>
                  <a:srgbClr val="FF0000"/>
                </a:solidFill>
                <a:ea typeface="宋体" charset="-122"/>
              </a:rPr>
              <a:t>MAX_HEAPIFY</a:t>
            </a:r>
            <a:r>
              <a:rPr lang="en-US" altLang="zh-CN" sz="2700">
                <a:solidFill>
                  <a:schemeClr val="tx1"/>
                </a:solidFill>
                <a:ea typeface="宋体" charset="-122"/>
              </a:rPr>
              <a:t>(A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700" i="1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535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chemeClr val="tx1"/>
                </a:solidFill>
                <a:ea typeface="宋体" charset="-122"/>
              </a:rPr>
              <a:t>Outline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6.1 The Max (Min) Heap</a:t>
            </a: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6.2 Constructing the Max Heap</a:t>
            </a: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6.3 Heap Sort</a:t>
            </a: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6.4 Heap Sort Analysis</a:t>
            </a: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94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95736" y="2077200"/>
            <a:ext cx="684076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6.3 Heap Sort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67379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Recall the aforementioned array:</a:t>
            </a:r>
          </a:p>
          <a:p>
            <a:pPr marL="0" indent="0" algn="just">
              <a:buNone/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We must convert the unordered array with </a:t>
            </a:r>
            <a:r>
              <a:rPr lang="en-US" altLang="zh-CN" sz="25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 = 10 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elements into a max-heap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None of the leaf nodes needs</a:t>
            </a:r>
            <a:br>
              <a:rPr lang="en-US" altLang="zh-CN" sz="25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to be percolated down, and </a:t>
            </a:r>
            <a:br>
              <a:rPr lang="en-US" altLang="zh-CN" sz="25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the first non-leaf node is in </a:t>
            </a:r>
            <a:br>
              <a:rPr lang="en-US" altLang="zh-CN" sz="25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position </a:t>
            </a:r>
            <a:r>
              <a:rPr lang="en-US" altLang="zh-CN" sz="2500" dirty="0">
                <a:solidFill>
                  <a:srgbClr val="FF0000"/>
                </a:solidFill>
                <a:latin typeface="Lucida Sans Unicode"/>
                <a:ea typeface="宋体" charset="-122"/>
                <a:cs typeface="Lucida Sans Unicode"/>
              </a:rPr>
              <a:t>⌊</a:t>
            </a:r>
            <a:r>
              <a:rPr lang="en-US" altLang="zh-CN" sz="25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/2</a:t>
            </a:r>
            <a:r>
              <a:rPr lang="en-US" altLang="zh-CN" sz="2500" dirty="0">
                <a:solidFill>
                  <a:srgbClr val="FF0000"/>
                </a:solidFill>
                <a:latin typeface="Lucida Sans Unicode"/>
                <a:ea typeface="宋体" charset="-122"/>
                <a:cs typeface="Lucida Sans Unicode"/>
              </a:rPr>
              <a:t>⌋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Thus we start with position</a:t>
            </a:r>
            <a:br>
              <a:rPr lang="en-US" altLang="zh-CN" sz="25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500" dirty="0">
                <a:solidFill>
                  <a:srgbClr val="FF0000"/>
                </a:solidFill>
                <a:latin typeface="Lucida Sans Unicode"/>
                <a:ea typeface="宋体" charset="-122"/>
                <a:cs typeface="Lucida Sans Unicode"/>
              </a:rPr>
              <a:t>⌊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10/2</a:t>
            </a:r>
            <a:r>
              <a:rPr lang="en-US" altLang="zh-CN" sz="2500" dirty="0">
                <a:solidFill>
                  <a:srgbClr val="FF0000"/>
                </a:solidFill>
                <a:latin typeface="Lucida Sans Unicode"/>
                <a:ea typeface="宋体" charset="-122"/>
                <a:cs typeface="Lucida Sans Unicode"/>
              </a:rPr>
              <a:t>⌋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= 5</a:t>
            </a:r>
          </a:p>
          <a:p>
            <a:pPr lvl="1"/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4" name="Picture 5" descr="heapsort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70" y="2357065"/>
            <a:ext cx="4438810" cy="56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eapif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12" y="3861048"/>
            <a:ext cx="364186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925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We compare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with its child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95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swap them.</a:t>
            </a:r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5" descr="heapify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3240000"/>
            <a:ext cx="510976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33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We compare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3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with its child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95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swap them.</a:t>
            </a:r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82" y="2204864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13126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下箭头 1"/>
          <p:cNvSpPr/>
          <p:nvPr/>
        </p:nvSpPr>
        <p:spPr>
          <a:xfrm>
            <a:off x="4427984" y="4315935"/>
            <a:ext cx="484632" cy="409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29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We compare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17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with its two children and swap it with the maximum child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81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5" name="Picture 6" descr="heapify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3240000"/>
            <a:ext cx="510976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862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We compare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17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with its two children and swap it with the maximum child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81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492896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54" y="4725144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下箭头 1"/>
          <p:cNvSpPr/>
          <p:nvPr/>
        </p:nvSpPr>
        <p:spPr>
          <a:xfrm>
            <a:off x="4447408" y="4437112"/>
            <a:ext cx="484632" cy="244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63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We compare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28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with its two children,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63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and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34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, and swap it with the largest child.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7" descr="heapify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3240000"/>
            <a:ext cx="510976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064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We compare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52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with its children, swap it with the largest</a:t>
            </a: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Recursion, till no further swaps are needed</a:t>
            </a:r>
          </a:p>
          <a:p>
            <a:pPr lvl="1" algn="just"/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5" name="Picture 8" descr="heapify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3240000"/>
            <a:ext cx="5108400" cy="278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04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We compare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52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with its children, swap it with the largest</a:t>
            </a: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Recursion, till no further swaps are needed</a:t>
            </a:r>
          </a:p>
          <a:p>
            <a:pPr lvl="1" algn="just"/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6" y="3861048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54" y="3861048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4500636" y="4369036"/>
            <a:ext cx="35971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69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Finally, we swap the root with its largest child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95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, and </a:t>
            </a:r>
            <a:r>
              <a:rPr lang="en-US" altLang="zh-CN" sz="2900" dirty="0" err="1">
                <a:solidFill>
                  <a:schemeClr val="tx1"/>
                </a:solidFill>
                <a:ea typeface="宋体" charset="-122"/>
              </a:rPr>
              <a:t>recurse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, swapping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46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again with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81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, and then again with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70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4" descr="heapify2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968805"/>
            <a:ext cx="3384401" cy="377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0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Why Study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HEAP-SORT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It is a well-known, traditional sorting algorithm you will be expected to know.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Heap Sort is in-place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Heap-sort is always</a:t>
            </a:r>
            <a:r>
              <a:rPr lang="el-GR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log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Quicksort is usually O(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log 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) but in the worst case slows to O(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900" baseline="30000" dirty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);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Quicksort is generally faster, but </a:t>
            </a:r>
            <a:r>
              <a:rPr lang="en-US" altLang="zh-CN" sz="2900" dirty="0" err="1">
                <a:solidFill>
                  <a:schemeClr val="tx1"/>
                </a:solidFill>
                <a:ea typeface="宋体" charset="-122"/>
              </a:rPr>
              <a:t>Heapsort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is better in time-critical applications.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Heap-sort is 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really cool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algorithm!</a:t>
            </a:r>
          </a:p>
        </p:txBody>
      </p:sp>
    </p:spTree>
    <p:extLst>
      <p:ext uri="{BB962C8B-B14F-4D97-AF65-F5344CB8AC3E}">
        <p14:creationId xmlns:p14="http://schemas.microsoft.com/office/powerpoint/2010/main" val="865321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7859216" cy="144016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Finally, we swap the root with its largest child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95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, and </a:t>
            </a:r>
            <a:r>
              <a:rPr lang="en-US" altLang="zh-CN" sz="2900" dirty="0" err="1">
                <a:solidFill>
                  <a:schemeClr val="tx1"/>
                </a:solidFill>
                <a:ea typeface="宋体" charset="-122"/>
              </a:rPr>
              <a:t>recurse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, swapping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46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again with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81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, and then again with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70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.</a:t>
            </a:r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2492896"/>
            <a:ext cx="4251017" cy="20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28064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97152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813126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4283968" y="2780928"/>
            <a:ext cx="57638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6876256" y="4293096"/>
            <a:ext cx="484632" cy="376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4283646" y="5176616"/>
            <a:ext cx="57638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21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We have now converted the unsorted array</a:t>
            </a:r>
          </a:p>
          <a:p>
            <a:pPr marL="0" indent="0" algn="just">
              <a:buNone/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into a max-heap:</a:t>
            </a:r>
          </a:p>
        </p:txBody>
      </p:sp>
      <p:pic>
        <p:nvPicPr>
          <p:cNvPr id="5" name="Picture 5" descr="heapsort0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141041"/>
            <a:ext cx="4438810" cy="56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eapsort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436" y="3284984"/>
            <a:ext cx="527065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03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Sorting Strategy: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Build max heap from unordered array</a:t>
            </a: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Find maximum element (A[1])</a:t>
            </a: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Put it in correct position A[</a:t>
            </a:r>
            <a:r>
              <a:rPr lang="en-US" altLang="zh-CN" sz="25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],A[</a:t>
            </a:r>
            <a:r>
              <a:rPr lang="en-US" altLang="zh-CN" sz="25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] goes to A[1]</a:t>
            </a:r>
            <a:br>
              <a:rPr lang="en-US" altLang="zh-CN" sz="25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P.S.: New root could violate max heap property but children remain max heaps</a:t>
            </a: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Discard node </a:t>
            </a:r>
            <a:r>
              <a:rPr lang="en-US" altLang="zh-CN" sz="25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 from heap (decrement heap size)</a:t>
            </a:r>
          </a:p>
        </p:txBody>
      </p:sp>
    </p:spTree>
    <p:extLst>
      <p:ext uri="{BB962C8B-B14F-4D97-AF65-F5344CB8AC3E}">
        <p14:creationId xmlns:p14="http://schemas.microsoft.com/office/powerpoint/2010/main" val="748279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8291264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Suppose we swap the maximum element of this heap with the last element, and then pop it.</a:t>
            </a: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36195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33" y="5136232"/>
            <a:ext cx="3800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下箭头 1"/>
          <p:cNvSpPr/>
          <p:nvPr/>
        </p:nvSpPr>
        <p:spPr>
          <a:xfrm>
            <a:off x="4195218" y="4293096"/>
            <a:ext cx="4846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69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8291264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The sub trees of this heap are still max-heaps</a:t>
            </a: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However, the new root might violate the max-heap property.</a:t>
            </a: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4005064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599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91264" cy="129614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It would not matter, since we can call </a:t>
            </a:r>
            <a:br>
              <a:rPr lang="en-US" altLang="zh-CN" sz="28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MAX-HEAPIFY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again!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Note that we only have to call MAX-HEAPIFY on the sub tree which is rooted by the larger child.</a:t>
            </a: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49024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54" y="2450714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54" y="4813126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813126"/>
            <a:ext cx="4248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4283646" y="2925339"/>
            <a:ext cx="5767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flipH="1">
            <a:off x="4283646" y="5284988"/>
            <a:ext cx="5767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6876256" y="4365104"/>
            <a:ext cx="484632" cy="363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43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91264" cy="5614472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Pop the current-max-element which is always the root of this heap, and call the max-heap-construction process to remain the max-heap-property.</a:t>
            </a:r>
          </a:p>
          <a:p>
            <a:pPr lvl="1" algn="just"/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6" descr="heapsort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34828"/>
            <a:ext cx="4438800" cy="97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eapsort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87" y="3212976"/>
            <a:ext cx="429390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979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8291264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Place the largest element at the end of the array, which is out of the range of the current heap.</a:t>
            </a: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Repeat this process of popping the maximum element and then swapping it with the last element:</a:t>
            </a:r>
          </a:p>
        </p:txBody>
      </p:sp>
      <p:pic>
        <p:nvPicPr>
          <p:cNvPr id="7" name="Picture 8" descr="heapsort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4698670"/>
            <a:ext cx="4438800" cy="18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eapsort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665011"/>
            <a:ext cx="4438800" cy="76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757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8291264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Repeat this process</a:t>
            </a:r>
          </a:p>
          <a:p>
            <a:pPr lvl="1"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Pop and append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70</a:t>
            </a: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Pop and append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63</a:t>
            </a:r>
          </a:p>
          <a:p>
            <a:pPr lvl="1" algn="just"/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6" descr="heapsort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520000"/>
            <a:ext cx="4438800" cy="18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eapsort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4680000"/>
            <a:ext cx="4438800" cy="18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56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8291264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We have the 4 largest elements in order</a:t>
            </a:r>
          </a:p>
          <a:p>
            <a:pPr lvl="1"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Pop and append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52</a:t>
            </a: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Pop and append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40</a:t>
            </a:r>
          </a:p>
          <a:p>
            <a:pPr lvl="1" algn="just"/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7" name="Picture 6" descr="heapsort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520000"/>
            <a:ext cx="4438800" cy="18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eapsort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4680000"/>
            <a:ext cx="4438800" cy="18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87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83768" y="2077200"/>
            <a:ext cx="6552728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6.1 The Max (Min) Heap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58333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8291264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Continuing</a:t>
            </a:r>
          </a:p>
          <a:p>
            <a:pPr lvl="1"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Pop and append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34</a:t>
            </a: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Pop and append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28</a:t>
            </a:r>
          </a:p>
          <a:p>
            <a:pPr lvl="1" algn="just"/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Picture 6" descr="heapsort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520000"/>
            <a:ext cx="4438800" cy="18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eapsort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4680000"/>
            <a:ext cx="4438800" cy="182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832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8291264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Finally</a:t>
            </a:r>
          </a:p>
          <a:p>
            <a:pPr lvl="1"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pop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17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, swapping with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3</a:t>
            </a: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The given array is sorted.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  <a:p>
            <a:pPr lvl="1" algn="just"/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7" name="Picture 6" descr="heapsort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520000"/>
            <a:ext cx="4438800" cy="18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860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The Pseudo Code of Heap-sort</a:t>
            </a:r>
            <a:endParaRPr lang="en-US" altLang="zh-CN" sz="32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700" dirty="0">
                <a:solidFill>
                  <a:srgbClr val="FF0000"/>
                </a:solidFill>
                <a:ea typeface="宋体" charset="-122"/>
              </a:rPr>
              <a:t>HEAP_SORT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(A)</a:t>
            </a:r>
            <a:endParaRPr lang="en-US" altLang="zh-CN" sz="2700" dirty="0">
              <a:solidFill>
                <a:srgbClr val="FF0000"/>
              </a:solidFill>
              <a:ea typeface="宋体" charset="-122"/>
            </a:endParaRPr>
          </a:p>
          <a:p>
            <a:pPr marL="0" indent="0" algn="just">
              <a:buNone/>
            </a:pPr>
            <a:r>
              <a:rPr lang="en-US" altLang="zh-CN" sz="2700" dirty="0">
                <a:solidFill>
                  <a:srgbClr val="FF0000"/>
                </a:solidFill>
                <a:ea typeface="宋体" charset="-122"/>
              </a:rPr>
              <a:t>	BUILD MAX HEAP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(A)</a:t>
            </a:r>
          </a:p>
          <a:p>
            <a:pPr marL="0" indent="0" algn="just">
              <a:buNone/>
            </a:pP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	</a:t>
            </a:r>
            <a:r>
              <a:rPr lang="en-US" altLang="zh-CN" sz="2700" dirty="0">
                <a:solidFill>
                  <a:srgbClr val="0000FF"/>
                </a:solidFill>
                <a:ea typeface="宋体" charset="-122"/>
              </a:rPr>
              <a:t>FOR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70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 =length[A] </a:t>
            </a:r>
            <a:r>
              <a:rPr lang="en-US" altLang="zh-CN" sz="2700" dirty="0">
                <a:solidFill>
                  <a:srgbClr val="0000FF"/>
                </a:solidFill>
                <a:ea typeface="宋体" charset="-122"/>
              </a:rPr>
              <a:t>DOWNTO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 2</a:t>
            </a:r>
          </a:p>
          <a:p>
            <a:pPr marL="0" indent="0" algn="just">
              <a:buNone/>
            </a:pP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		exchange A[1] and A[</a:t>
            </a:r>
            <a:r>
              <a:rPr lang="en-US" altLang="zh-CN" sz="2700" dirty="0" err="1">
                <a:solidFill>
                  <a:schemeClr val="tx1"/>
                </a:solidFill>
                <a:ea typeface="宋体" charset="-122"/>
              </a:rPr>
              <a:t>i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]</a:t>
            </a:r>
          </a:p>
          <a:p>
            <a:pPr marL="0" indent="0" algn="just">
              <a:buNone/>
            </a:pP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sz="2700" dirty="0" err="1">
                <a:solidFill>
                  <a:schemeClr val="tx1"/>
                </a:solidFill>
                <a:ea typeface="宋体" charset="-122"/>
              </a:rPr>
              <a:t>heap_size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[A] = </a:t>
            </a:r>
            <a:r>
              <a:rPr lang="en-US" altLang="zh-CN" sz="2700" dirty="0" err="1">
                <a:solidFill>
                  <a:schemeClr val="tx1"/>
                </a:solidFill>
                <a:ea typeface="宋体" charset="-122"/>
              </a:rPr>
              <a:t>heap_size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[A] − 1 </a:t>
            </a:r>
          </a:p>
          <a:p>
            <a:pPr marL="0" indent="0" algn="just">
              <a:buNone/>
            </a:pP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		</a:t>
            </a:r>
            <a:r>
              <a:rPr lang="en-US" altLang="zh-CN" sz="2700" dirty="0">
                <a:solidFill>
                  <a:srgbClr val="FF0000"/>
                </a:solidFill>
                <a:ea typeface="宋体" charset="-122"/>
              </a:rPr>
              <a:t>MAX_HEAPIFY</a:t>
            </a:r>
            <a:r>
              <a:rPr lang="en-US" altLang="zh-CN" sz="2700" dirty="0">
                <a:solidFill>
                  <a:schemeClr val="tx1"/>
                </a:solidFill>
                <a:ea typeface="宋体" charset="-122"/>
              </a:rPr>
              <a:t>(A, 1)</a:t>
            </a:r>
          </a:p>
        </p:txBody>
      </p:sp>
    </p:spTree>
    <p:extLst>
      <p:ext uri="{BB962C8B-B14F-4D97-AF65-F5344CB8AC3E}">
        <p14:creationId xmlns:p14="http://schemas.microsoft.com/office/powerpoint/2010/main" val="1238728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Run-time Analysis of </a:t>
            </a:r>
            <a:r>
              <a:rPr lang="en-US" altLang="zh-CN" dirty="0" err="1">
                <a:solidFill>
                  <a:schemeClr val="tx1"/>
                </a:solidFill>
                <a:ea typeface="宋体" charset="-122"/>
              </a:rPr>
              <a:t>Heapify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7859216" cy="5400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Considering a perfect tree of height 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:</a:t>
            </a: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The maximum number of swaps which a second-lowest level would experience is 1; the next higher level, 2; and so on.</a:t>
            </a:r>
          </a:p>
        </p:txBody>
      </p:sp>
      <p:pic>
        <p:nvPicPr>
          <p:cNvPr id="6" name="Picture 6" descr="Heap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8596434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497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Run-time Analysis of </a:t>
            </a:r>
            <a:r>
              <a:rPr lang="en-US" altLang="zh-CN" dirty="0" err="1">
                <a:solidFill>
                  <a:schemeClr val="tx1"/>
                </a:solidFill>
                <a:ea typeface="宋体" charset="-122"/>
              </a:rPr>
              <a:t>Heapify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7859216" cy="504056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At depth 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, there are 2</a:t>
            </a:r>
            <a:r>
              <a:rPr lang="en-US" altLang="zh-CN" sz="2900" i="1" baseline="30000" dirty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nodes and in the worst case, all of these nodes would have to percolated down 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h 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– 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levels</a:t>
            </a:r>
          </a:p>
          <a:p>
            <a:pPr lvl="1" algn="just"/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In the worst case, this would requiring a total of 2</a:t>
            </a:r>
            <a:r>
              <a:rPr lang="en-US" altLang="zh-CN" sz="2500" i="1" baseline="30000" dirty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 – </a:t>
            </a:r>
            <a:r>
              <a:rPr lang="en-US" altLang="zh-CN" sz="2500" i="1" dirty="0">
                <a:solidFill>
                  <a:schemeClr val="tx1"/>
                </a:solidFill>
                <a:ea typeface="宋体" charset="-122"/>
              </a:rPr>
              <a:t>k</a:t>
            </a:r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) swaps</a:t>
            </a:r>
          </a:p>
          <a:p>
            <a:pPr lvl="1" algn="just"/>
            <a:endParaRPr lang="en-US" altLang="zh-CN" sz="25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2500" dirty="0">
                <a:solidFill>
                  <a:schemeClr val="tx1"/>
                </a:solidFill>
                <a:ea typeface="宋体" charset="-122"/>
              </a:rPr>
              <a:t>the mathematical expression of this sum comes to: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053675"/>
              </p:ext>
            </p:extLst>
          </p:nvPr>
        </p:nvGraphicFramePr>
        <p:xfrm>
          <a:off x="2555776" y="5466232"/>
          <a:ext cx="418556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4" imgW="2006280" imgH="431640" progId="Equation.3">
                  <p:embed/>
                </p:oleObj>
              </mc:Choice>
              <mc:Fallback>
                <p:oleObj name="公式" r:id="rId4" imgW="2006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466232"/>
                        <a:ext cx="4185567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325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Run-time Analysis of </a:t>
            </a:r>
            <a:r>
              <a:rPr lang="en-US" altLang="zh-CN" dirty="0" err="1">
                <a:solidFill>
                  <a:schemeClr val="tx1"/>
                </a:solidFill>
                <a:ea typeface="宋体" charset="-122"/>
              </a:rPr>
              <a:t>Heapify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859216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Recall that for a perfect tree, 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= 2</a:t>
            </a:r>
            <a:r>
              <a:rPr lang="en-US" altLang="zh-CN" sz="2900" i="1" baseline="30000" dirty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z="2900" baseline="30000" dirty="0">
                <a:solidFill>
                  <a:schemeClr val="tx1"/>
                </a:solidFill>
                <a:ea typeface="宋体" charset="-122"/>
              </a:rPr>
              <a:t>+1 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– 1 and</a:t>
            </a:r>
            <a:br>
              <a:rPr lang="en-US" altLang="zh-CN" sz="29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h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+ 1 = log(</a:t>
            </a:r>
            <a:r>
              <a:rPr lang="en-US" altLang="zh-CN" sz="29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+ 1), therefore</a:t>
            </a:r>
          </a:p>
          <a:p>
            <a:pPr algn="just"/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marL="0" indent="0" algn="just">
              <a:buNone/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marL="0" indent="0" algn="just">
              <a:buNone/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Each swap requires two comparisons (which child is greatest), so there is a maximum of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9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(or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O(</a:t>
            </a:r>
            <a:r>
              <a:rPr lang="en-US" altLang="zh-CN" sz="29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) comparisons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672048"/>
              </p:ext>
            </p:extLst>
          </p:nvPr>
        </p:nvGraphicFramePr>
        <p:xfrm>
          <a:off x="2454697" y="2816919"/>
          <a:ext cx="37734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4" imgW="1650960" imgH="393480" progId="Equation.DSMT4">
                  <p:embed/>
                </p:oleObj>
              </mc:Choice>
              <mc:Fallback>
                <p:oleObj name="Equation" r:id="rId4" imgW="1650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697" y="2816919"/>
                        <a:ext cx="37734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83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Analyzing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787208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BUILD_MAX_HEAP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(A) runs in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O(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 algn="just"/>
            <a:endParaRPr lang="en-US" altLang="zh-CN" sz="2800" dirty="0">
              <a:solidFill>
                <a:srgbClr val="FF0000"/>
              </a:solidFill>
              <a:ea typeface="宋体" charset="-122"/>
            </a:endParaRPr>
          </a:p>
          <a:p>
            <a:pPr algn="just"/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MAX_HEAPIFY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(A, 1) runs in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O(log(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))</a:t>
            </a: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Popping 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items from a heap of size 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, as we saw, runs in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O(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 log(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))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time</a:t>
            </a:r>
          </a:p>
          <a:p>
            <a:pPr algn="just"/>
            <a:endParaRPr lang="en-US" altLang="zh-CN" sz="2800" dirty="0">
              <a:solidFill>
                <a:srgbClr val="FF0000"/>
              </a:solidFill>
              <a:ea typeface="宋体" charset="-122"/>
            </a:endParaRP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Therefore, the total algorithm will run in </a:t>
            </a:r>
            <a:br>
              <a:rPr lang="en-US" altLang="zh-CN" sz="2800" dirty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O(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 log(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))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time</a:t>
            </a: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356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Analyzing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787208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There are no best-case and worst-case scenarios for heap sort.</a:t>
            </a:r>
          </a:p>
          <a:p>
            <a:pPr lvl="1" algn="just"/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2400" dirty="0" err="1">
                <a:solidFill>
                  <a:schemeClr val="tx1"/>
                </a:solidFill>
                <a:ea typeface="宋体" charset="-122"/>
              </a:rPr>
              <a:t>Dequeuing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 from the heap will always require the same number of operations regardless of the distribution of values in the heap.</a:t>
            </a:r>
          </a:p>
          <a:p>
            <a:pPr algn="just"/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The original order may speed up the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BUILD_MAX_HEAP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(A), however, this would only speed up an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O(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portion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8232982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Analyzing Heap-sort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5200"/>
            <a:ext cx="7787208" cy="5040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The following table summarizes the run-times of heap sort.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In-Place</a:t>
            </a:r>
          </a:p>
        </p:txBody>
      </p:sp>
      <p:graphicFrame>
        <p:nvGraphicFramePr>
          <p:cNvPr id="4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20583"/>
              </p:ext>
            </p:extLst>
          </p:nvPr>
        </p:nvGraphicFramePr>
        <p:xfrm>
          <a:off x="1164034" y="3040360"/>
          <a:ext cx="6864350" cy="1828800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Run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Worst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Arial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ln(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 worst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Arial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ln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cs typeface="Arial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ln(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 best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928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 err="1"/>
              <a:t>TopK</a:t>
            </a:r>
            <a:r>
              <a:rPr lang="zh-CN" altLang="en-US" dirty="0"/>
              <a:t>问题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 K</a:t>
            </a:r>
            <a:r>
              <a:rPr lang="zh-CN" altLang="en-US" dirty="0"/>
              <a:t>问题是这样的，给定一组任意顺序的数，假设有</a:t>
            </a:r>
            <a:r>
              <a:rPr lang="en-US" altLang="zh-CN" dirty="0"/>
              <a:t>n</a:t>
            </a:r>
            <a:r>
              <a:rPr lang="zh-CN" altLang="en-US" dirty="0"/>
              <a:t>个。如何尽快地找到它们的前</a:t>
            </a:r>
            <a:r>
              <a:rPr lang="en-US" altLang="zh-CN" dirty="0"/>
              <a:t>K</a:t>
            </a:r>
            <a:r>
              <a:rPr lang="zh-CN" altLang="en-US" dirty="0"/>
              <a:t>个最大</a:t>
            </a:r>
            <a:r>
              <a:rPr lang="en-US" altLang="zh-CN" dirty="0"/>
              <a:t>/</a:t>
            </a:r>
            <a:r>
              <a:rPr lang="zh-CN" altLang="en-US" dirty="0"/>
              <a:t>小的数？</a:t>
            </a:r>
            <a:endParaRPr lang="en-US" altLang="zh-CN" dirty="0"/>
          </a:p>
          <a:p>
            <a:r>
              <a:rPr lang="zh-CN" altLang="en-US" dirty="0"/>
              <a:t>在海量数据中找出出现频率最高的前</a:t>
            </a:r>
            <a:r>
              <a:rPr lang="en-US" altLang="zh-CN" dirty="0"/>
              <a:t>K</a:t>
            </a:r>
            <a:r>
              <a:rPr lang="zh-CN" altLang="en-US" dirty="0"/>
              <a:t>个数，或者从海量数据中找出最大的前</a:t>
            </a:r>
            <a:r>
              <a:rPr lang="en-US" altLang="zh-CN" dirty="0"/>
              <a:t>K</a:t>
            </a:r>
            <a:r>
              <a:rPr lang="zh-CN" altLang="en-US" dirty="0"/>
              <a:t>个数，这类问题通常称为“</a:t>
            </a:r>
            <a:r>
              <a:rPr lang="en-US" altLang="zh-CN" dirty="0"/>
              <a:t>top K”</a:t>
            </a:r>
            <a:r>
              <a:rPr lang="zh-CN" altLang="en-US" dirty="0"/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297831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What is a “Heap”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Definitions of “Heap”</a:t>
            </a: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1. A large area of memory from which the programmer can allocate blocks as needed, and </a:t>
            </a:r>
            <a:r>
              <a:rPr lang="en-US" altLang="zh-CN" sz="2900" dirty="0" err="1">
                <a:solidFill>
                  <a:schemeClr val="tx1"/>
                </a:solidFill>
                <a:ea typeface="宋体" charset="-122"/>
              </a:rPr>
              <a:t>deallocate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them when no longer needed</a:t>
            </a: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2. A balanced, left-justified binary tree (or complete tree) in which no node has a value greater than the value in its parent</a:t>
            </a: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dirty="0" err="1">
                <a:solidFill>
                  <a:schemeClr val="tx1"/>
                </a:solidFill>
                <a:ea typeface="宋体" charset="-122"/>
              </a:rPr>
              <a:t>Heapsort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uses the second definition</a:t>
            </a:r>
          </a:p>
        </p:txBody>
      </p:sp>
    </p:spTree>
    <p:extLst>
      <p:ext uri="{BB962C8B-B14F-4D97-AF65-F5344CB8AC3E}">
        <p14:creationId xmlns:p14="http://schemas.microsoft.com/office/powerpoint/2010/main" val="2800519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应用背景：</a:t>
            </a:r>
            <a:endParaRPr lang="en-US" altLang="zh-CN" dirty="0"/>
          </a:p>
          <a:p>
            <a:r>
              <a:rPr lang="zh-CN" altLang="en-US" dirty="0"/>
              <a:t>由于内存限制，长度为一亿的某类型的数组无法全部放入内存进行排序，进而无法取出前</a:t>
            </a:r>
            <a:r>
              <a:rPr lang="en-US" altLang="zh-CN" dirty="0"/>
              <a:t>100</a:t>
            </a:r>
            <a:r>
              <a:rPr lang="zh-CN" altLang="en-US" dirty="0"/>
              <a:t>的元素（多见于搜索排名，更恶劣的情况是这一亿条数据还分布在多台机器上 。）</a:t>
            </a:r>
            <a:endParaRPr lang="en-US" altLang="zh-CN" dirty="0"/>
          </a:p>
          <a:p>
            <a:r>
              <a:rPr lang="zh-CN" altLang="en-US" dirty="0"/>
              <a:t>在搜索引擎中，统计搜索最热门的</a:t>
            </a:r>
            <a:r>
              <a:rPr lang="en-US" altLang="zh-CN" dirty="0"/>
              <a:t>10</a:t>
            </a:r>
            <a:r>
              <a:rPr lang="zh-CN" altLang="en-US" dirty="0"/>
              <a:t>个查询词；在歌曲库中统计下载率最高的前</a:t>
            </a:r>
            <a:r>
              <a:rPr lang="en-US" altLang="zh-CN" dirty="0"/>
              <a:t>10</a:t>
            </a:r>
            <a:r>
              <a:rPr lang="zh-CN" altLang="en-US" dirty="0"/>
              <a:t>首歌等等。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392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首先，既然是找前</a:t>
            </a:r>
            <a:r>
              <a:rPr lang="en-US" altLang="zh-CN" dirty="0"/>
              <a:t>K</a:t>
            </a:r>
            <a:r>
              <a:rPr lang="zh-CN" altLang="en-US" dirty="0"/>
              <a:t>个最大的数，那么最直观的办法是，</a:t>
            </a:r>
            <a:r>
              <a:rPr lang="en-US" altLang="zh-CN" dirty="0"/>
              <a:t>n</a:t>
            </a:r>
            <a:r>
              <a:rPr lang="zh-CN" altLang="en-US" dirty="0"/>
              <a:t>个数全部都排序，然后挑出前</a:t>
            </a:r>
            <a:r>
              <a:rPr lang="en-US" altLang="zh-CN" dirty="0"/>
              <a:t>K</a:t>
            </a:r>
            <a:r>
              <a:rPr lang="zh-CN" altLang="en-US" dirty="0"/>
              <a:t>个最大数。但是这样显然做了一些不必要的事儿。</a:t>
            </a:r>
          </a:p>
          <a:p>
            <a:r>
              <a:rPr lang="zh-CN" altLang="en-US" dirty="0"/>
              <a:t>利用堆这种</a:t>
            </a:r>
            <a:r>
              <a:rPr lang="zh-CN" altLang="en-US" dirty="0">
                <a:hlinkClick r:id="rId2" tooltip="算法与数据结构知识库"/>
              </a:rPr>
              <a:t>数据结构</a:t>
            </a:r>
            <a:r>
              <a:rPr lang="zh-CN" altLang="en-US" dirty="0"/>
              <a:t>，借助维护堆的函数</a:t>
            </a:r>
            <a:r>
              <a:rPr lang="en-US" altLang="zh-CN" dirty="0"/>
              <a:t>, </a:t>
            </a:r>
            <a:r>
              <a:rPr lang="en-US" altLang="zh-CN" dirty="0" err="1"/>
              <a:t>min_heapify</a:t>
            </a:r>
            <a:r>
              <a:rPr lang="en-US" altLang="zh-CN" dirty="0"/>
              <a:t>( )</a:t>
            </a:r>
            <a:r>
              <a:rPr lang="zh-CN" altLang="en-US" dirty="0"/>
              <a:t>，就可以轻松解决</a:t>
            </a:r>
            <a:r>
              <a:rPr lang="en-US" altLang="zh-CN" dirty="0"/>
              <a:t>top K</a:t>
            </a:r>
            <a:r>
              <a:rPr lang="zh-CN" altLang="en-US" dirty="0"/>
              <a:t>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913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180" y="1268760"/>
            <a:ext cx="8229600" cy="4968552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原理与简化</a:t>
            </a:r>
            <a:r>
              <a:rPr lang="zh-CN" altLang="en-US" dirty="0"/>
              <a:t>：遍历长度为</a:t>
            </a:r>
            <a:r>
              <a:rPr lang="en-US" altLang="zh-CN" dirty="0"/>
              <a:t>N</a:t>
            </a:r>
            <a:r>
              <a:rPr lang="zh-CN" altLang="en-US" dirty="0"/>
              <a:t>的数组的前</a:t>
            </a:r>
            <a:r>
              <a:rPr lang="en-US" altLang="zh-CN" dirty="0"/>
              <a:t>K</a:t>
            </a:r>
            <a:r>
              <a:rPr lang="zh-CN" altLang="en-US" dirty="0"/>
              <a:t>个元素构建最小堆，对于剩余的</a:t>
            </a:r>
            <a:r>
              <a:rPr lang="en-US" altLang="zh-CN" dirty="0"/>
              <a:t>N-K</a:t>
            </a:r>
            <a:r>
              <a:rPr lang="zh-CN" altLang="en-US" dirty="0"/>
              <a:t>的元素：小于其根节点的过滤掉，大于根节点则替换之并</a:t>
            </a:r>
            <a:r>
              <a:rPr lang="en-US" altLang="zh-CN" dirty="0" err="1"/>
              <a:t>heapify</a:t>
            </a:r>
            <a:r>
              <a:rPr lang="zh-CN" altLang="en-US" dirty="0"/>
              <a:t>该最小堆 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1. </a:t>
            </a:r>
            <a:r>
              <a:rPr lang="zh-CN" altLang="en-US" dirty="0"/>
              <a:t>随意选出</a:t>
            </a:r>
            <a:r>
              <a:rPr lang="en-US" altLang="zh-CN" dirty="0"/>
              <a:t>K</a:t>
            </a:r>
            <a:r>
              <a:rPr lang="zh-CN" altLang="en-US" dirty="0"/>
              <a:t>个数，挑出这</a:t>
            </a:r>
            <a:r>
              <a:rPr lang="en-US" altLang="zh-CN" dirty="0"/>
              <a:t>K</a:t>
            </a:r>
            <a:r>
              <a:rPr lang="zh-CN" altLang="en-US" dirty="0"/>
              <a:t>个数的最小的数。这个过程可以用最小堆完成。</a:t>
            </a:r>
          </a:p>
          <a:p>
            <a:r>
              <a:rPr lang="en-US" altLang="zh-CN" dirty="0"/>
              <a:t>step 2. </a:t>
            </a:r>
            <a:r>
              <a:rPr lang="zh-CN" altLang="en-US" dirty="0"/>
              <a:t>在剩下的</a:t>
            </a:r>
            <a:r>
              <a:rPr lang="en-US" altLang="zh-CN" dirty="0"/>
              <a:t>n – K</a:t>
            </a:r>
            <a:r>
              <a:rPr lang="zh-CN" altLang="en-US" dirty="0"/>
              <a:t>个数中，挑出任意一个数</a:t>
            </a:r>
            <a:r>
              <a:rPr lang="en-US" altLang="zh-CN" dirty="0"/>
              <a:t>m</a:t>
            </a:r>
            <a:r>
              <a:rPr lang="zh-CN" altLang="en-US" dirty="0"/>
              <a:t>，和最小堆的堆顶进行比较，如果比最小堆的堆顶大，那么说明此数可以入围前</a:t>
            </a:r>
            <a:r>
              <a:rPr lang="en-US" altLang="zh-CN" dirty="0"/>
              <a:t>K</a:t>
            </a:r>
            <a:r>
              <a:rPr lang="zh-CN" altLang="en-US" dirty="0"/>
              <a:t>的队伍，于是将最小堆的堆顶置为当前的数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step 3. </a:t>
            </a:r>
            <a:r>
              <a:rPr lang="zh-CN" altLang="en-US" dirty="0"/>
              <a:t>调整最小堆。时间复杂度为</a:t>
            </a:r>
            <a:r>
              <a:rPr lang="en-US" altLang="zh-CN" i="1" dirty="0" err="1"/>
              <a:t>Olg</a:t>
            </a:r>
            <a:r>
              <a:rPr lang="en-US" altLang="zh-CN" i="1" dirty="0"/>
              <a:t>(K)</a:t>
            </a:r>
            <a:r>
              <a:rPr lang="zh-CN" altLang="en-US" dirty="0"/>
              <a:t>，由于</a:t>
            </a:r>
            <a:r>
              <a:rPr lang="en-US" altLang="zh-CN" dirty="0"/>
              <a:t>K</a:t>
            </a:r>
            <a:r>
              <a:rPr lang="zh-CN" altLang="en-US" dirty="0"/>
              <a:t>是</a:t>
            </a:r>
            <a:r>
              <a:rPr lang="en-US" altLang="zh-CN" dirty="0"/>
              <a:t>constant(</a:t>
            </a:r>
            <a:r>
              <a:rPr lang="zh-CN" altLang="en-US" dirty="0"/>
              <a:t>常数级别</a:t>
            </a:r>
            <a:r>
              <a:rPr lang="en-US" altLang="zh-CN" dirty="0"/>
              <a:t>)</a:t>
            </a:r>
            <a:r>
              <a:rPr lang="zh-CN" altLang="en-US" dirty="0"/>
              <a:t>，所以时间复杂度可以认为是常数级别。</a:t>
            </a:r>
          </a:p>
          <a:p>
            <a:r>
              <a:rPr lang="en-US" altLang="zh-CN" dirty="0"/>
              <a:t>step 4. </a:t>
            </a:r>
            <a:r>
              <a:rPr lang="zh-CN" altLang="en-US" dirty="0"/>
              <a:t>重复进行</a:t>
            </a:r>
            <a:r>
              <a:rPr lang="en-US" altLang="zh-CN" dirty="0"/>
              <a:t>step 2 ~ step 3</a:t>
            </a:r>
            <a:r>
              <a:rPr lang="zh-CN" altLang="en-US" dirty="0"/>
              <a:t>，直到剩下的</a:t>
            </a:r>
            <a:r>
              <a:rPr lang="en-US" altLang="zh-CN" dirty="0"/>
              <a:t>n – K</a:t>
            </a:r>
            <a:r>
              <a:rPr lang="zh-CN" altLang="en-US" dirty="0"/>
              <a:t>个数完成。进行了</a:t>
            </a:r>
            <a:r>
              <a:rPr lang="en-US" altLang="zh-CN" dirty="0"/>
              <a:t>n –constant</a:t>
            </a:r>
            <a:r>
              <a:rPr lang="zh-CN" altLang="en-US" dirty="0"/>
              <a:t>次，时间复杂度为</a:t>
            </a:r>
            <a:r>
              <a:rPr lang="en-US" altLang="zh-CN" i="1" dirty="0"/>
              <a:t>O(n </a:t>
            </a:r>
            <a:r>
              <a:rPr lang="en-US" altLang="zh-CN" i="1" dirty="0" err="1"/>
              <a:t>lgK</a:t>
            </a:r>
            <a:r>
              <a:rPr lang="en-US" altLang="zh-CN" i="1" dirty="0"/>
              <a:t>).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525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top k</a:t>
            </a:r>
            <a:r>
              <a:rPr lang="zh-CN" altLang="en-US" dirty="0"/>
              <a:t>类问题，通常比较好的方案是</a:t>
            </a:r>
            <a:r>
              <a:rPr lang="en-US" altLang="zh-CN" dirty="0"/>
              <a:t>【</a:t>
            </a:r>
            <a:r>
              <a:rPr lang="zh-CN" altLang="en-US" dirty="0"/>
              <a:t>分治</a:t>
            </a:r>
            <a:r>
              <a:rPr lang="en-US" altLang="zh-CN" dirty="0"/>
              <a:t>+</a:t>
            </a:r>
            <a:r>
              <a:rPr lang="en-US" altLang="zh-CN" dirty="0" err="1"/>
              <a:t>trie</a:t>
            </a:r>
            <a:r>
              <a:rPr lang="zh-CN" altLang="en-US" dirty="0"/>
              <a:t>树</a:t>
            </a:r>
            <a:r>
              <a:rPr lang="en-US" altLang="zh-CN" dirty="0"/>
              <a:t>/hash+</a:t>
            </a:r>
            <a:r>
              <a:rPr lang="zh-CN" altLang="en-US" dirty="0"/>
              <a:t>小顶堆</a:t>
            </a:r>
            <a:r>
              <a:rPr lang="en-US" altLang="zh-CN" dirty="0"/>
              <a:t>】</a:t>
            </a:r>
            <a:r>
              <a:rPr lang="zh-CN" altLang="en-US" dirty="0"/>
              <a:t>，即先将数据集按照</a:t>
            </a:r>
            <a:r>
              <a:rPr lang="en-US" altLang="zh-CN" dirty="0"/>
              <a:t>hash</a:t>
            </a:r>
            <a:r>
              <a:rPr lang="zh-CN" altLang="en-US" dirty="0"/>
              <a:t>方法分解成多个小数据集，然后使用</a:t>
            </a:r>
            <a:r>
              <a:rPr lang="en-US" altLang="zh-CN" dirty="0" err="1"/>
              <a:t>trie</a:t>
            </a:r>
            <a:r>
              <a:rPr lang="zh-CN" altLang="en-US" dirty="0"/>
              <a:t>树或者</a:t>
            </a:r>
            <a:r>
              <a:rPr lang="en-US" altLang="zh-CN" dirty="0"/>
              <a:t>hash</a:t>
            </a:r>
            <a:r>
              <a:rPr lang="zh-CN" altLang="en-US" dirty="0"/>
              <a:t>统计每个小数据集中的</a:t>
            </a:r>
            <a:r>
              <a:rPr lang="en-US" altLang="zh-CN" dirty="0"/>
              <a:t>query</a:t>
            </a:r>
            <a:r>
              <a:rPr lang="zh-CN" altLang="en-US" dirty="0"/>
              <a:t>词频，之后用小顶堆统计出每个数据集中出频率最高的前</a:t>
            </a:r>
            <a:r>
              <a:rPr lang="en-US" altLang="zh-CN" dirty="0"/>
              <a:t>K</a:t>
            </a:r>
            <a:r>
              <a:rPr lang="zh-CN" altLang="en-US" dirty="0"/>
              <a:t>个数，最后在所有</a:t>
            </a:r>
            <a:r>
              <a:rPr lang="en-US" altLang="zh-CN" dirty="0"/>
              <a:t>top K</a:t>
            </a:r>
            <a:r>
              <a:rPr lang="zh-CN" altLang="en-US" dirty="0"/>
              <a:t>中求出最终的</a:t>
            </a:r>
            <a:r>
              <a:rPr lang="en-US" altLang="zh-CN" dirty="0"/>
              <a:t>top 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在实际应用中，可能有足够大的内存，那么直接将数据扔到内存中一次性处理即可，也可能机器有多个核，这样可以采用多线程处理整个数据集。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500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CLRS 6.1-1</a:t>
            </a:r>
          </a:p>
          <a:p>
            <a:r>
              <a:rPr lang="en-US" altLang="zh-CN" dirty="0"/>
              <a:t>CLRS 6.1-2</a:t>
            </a:r>
          </a:p>
          <a:p>
            <a:r>
              <a:rPr lang="en-US" altLang="zh-CN" dirty="0"/>
              <a:t>CLRS 6.5-2</a:t>
            </a:r>
          </a:p>
          <a:p>
            <a:r>
              <a:rPr lang="en-US" altLang="zh-CN"/>
              <a:t>CLRS 6-1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37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zh-CN" altLang="en-US" sz="1600" b="1" dirty="0"/>
              <a:t>算法分析课程组</a:t>
            </a:r>
            <a:endParaRPr lang="en-US" altLang="zh-CN" sz="1600" b="1" dirty="0"/>
          </a:p>
          <a:p>
            <a:r>
              <a:rPr lang="zh-CN"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984"/>
            <a:ext cx="7239000" cy="1440160"/>
          </a:xfrm>
        </p:spPr>
        <p:txBody>
          <a:bodyPr>
            <a:normAutofit/>
          </a:bodyPr>
          <a:lstStyle/>
          <a:p>
            <a:r>
              <a:rPr lang="en-US" altLang="zh-CN" sz="8000" b="0" dirty="0">
                <a:solidFill>
                  <a:prstClr val="white"/>
                </a:solidFill>
              </a:rPr>
              <a:t>End of Section.</a:t>
            </a:r>
            <a:endParaRPr lang="zh-CN"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Balanced Binary Trees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Recall the binary trees</a:t>
            </a: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The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depth of a node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 is its distance from the root</a:t>
            </a: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The </a:t>
            </a:r>
            <a:r>
              <a:rPr lang="en-US" altLang="zh-CN" sz="2900" dirty="0">
                <a:solidFill>
                  <a:srgbClr val="FF0000"/>
                </a:solidFill>
                <a:ea typeface="宋体" charset="-122"/>
              </a:rPr>
              <a:t>depth of a tree </a:t>
            </a:r>
            <a:r>
              <a:rPr lang="en-US" altLang="zh-CN" sz="2900" dirty="0">
                <a:solidFill>
                  <a:schemeClr val="tx1"/>
                </a:solidFill>
                <a:ea typeface="宋体" charset="-122"/>
              </a:rPr>
              <a:t>is the depth of the deepest node</a:t>
            </a: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 binary tree of depth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is balanced if all the nodes at depths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through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-2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have two children</a:t>
            </a:r>
          </a:p>
        </p:txBody>
      </p:sp>
    </p:spTree>
    <p:extLst>
      <p:ext uri="{BB962C8B-B14F-4D97-AF65-F5344CB8AC3E}">
        <p14:creationId xmlns:p14="http://schemas.microsoft.com/office/powerpoint/2010/main" val="173917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 of Balanced Binary Trees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852259" y="1629040"/>
            <a:ext cx="3240000" cy="2160000"/>
            <a:chOff x="384" y="2640"/>
            <a:chExt cx="1536" cy="100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20" y="336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Balanced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719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28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910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624" y="326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768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06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84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432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624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816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 flipV="1">
              <a:off x="624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 flipV="1">
              <a:off x="816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 flipV="1">
              <a:off x="1008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1535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1344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1726" y="307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1440" y="326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1584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1822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1200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1248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V="1">
              <a:off x="1440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V="1">
              <a:off x="1632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 flipV="1">
              <a:off x="1440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H="1" flipV="1">
              <a:off x="1632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H="1" flipV="1">
              <a:off x="1824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104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816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flipH="1" flipV="1">
              <a:off x="1200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102"/>
          <p:cNvGrpSpPr>
            <a:grpSpLocks/>
          </p:cNvGrpSpPr>
          <p:nvPr/>
        </p:nvGrpSpPr>
        <p:grpSpPr bwMode="auto">
          <a:xfrm>
            <a:off x="5220072" y="1635732"/>
            <a:ext cx="3024336" cy="2160000"/>
            <a:chOff x="2208" y="2640"/>
            <a:chExt cx="1440" cy="1008"/>
          </a:xfrm>
        </p:grpSpPr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2592" y="336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Balanced</a:t>
              </a:r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2543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352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2734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2592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8"/>
            <p:cNvSpPr>
              <a:spLocks noChangeArrowheads="1"/>
            </p:cNvSpPr>
            <p:nvPr/>
          </p:nvSpPr>
          <p:spPr bwMode="auto">
            <a:xfrm>
              <a:off x="2830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2208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V="1">
              <a:off x="2256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flipV="1">
              <a:off x="2448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V="1">
              <a:off x="2640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 flipH="1" flipV="1">
              <a:off x="2640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 flipV="1">
              <a:off x="2832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56"/>
            <p:cNvSpPr>
              <a:spLocks noChangeArrowheads="1"/>
            </p:cNvSpPr>
            <p:nvPr/>
          </p:nvSpPr>
          <p:spPr bwMode="auto">
            <a:xfrm>
              <a:off x="3359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57"/>
            <p:cNvSpPr>
              <a:spLocks noChangeArrowheads="1"/>
            </p:cNvSpPr>
            <p:nvPr/>
          </p:nvSpPr>
          <p:spPr bwMode="auto">
            <a:xfrm>
              <a:off x="3168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Oval 58"/>
            <p:cNvSpPr>
              <a:spLocks noChangeArrowheads="1"/>
            </p:cNvSpPr>
            <p:nvPr/>
          </p:nvSpPr>
          <p:spPr bwMode="auto">
            <a:xfrm>
              <a:off x="3550" y="307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59"/>
            <p:cNvSpPr>
              <a:spLocks noChangeArrowheads="1"/>
            </p:cNvSpPr>
            <p:nvPr/>
          </p:nvSpPr>
          <p:spPr bwMode="auto">
            <a:xfrm>
              <a:off x="3264" y="326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 flipV="1">
              <a:off x="3264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 flipH="1" flipV="1">
              <a:off x="3264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 flipH="1" flipV="1">
              <a:off x="3456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69"/>
            <p:cNvSpPr>
              <a:spLocks noChangeArrowheads="1"/>
            </p:cNvSpPr>
            <p:nvPr/>
          </p:nvSpPr>
          <p:spPr bwMode="auto">
            <a:xfrm>
              <a:off x="2928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 flipV="1">
              <a:off x="2640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 flipH="1" flipV="1">
              <a:off x="3024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509360" y="3961286"/>
            <a:ext cx="3167096" cy="2160000"/>
            <a:chOff x="5509360" y="3961286"/>
            <a:chExt cx="3167096" cy="2160000"/>
          </a:xfrm>
        </p:grpSpPr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5509360" y="5504143"/>
              <a:ext cx="2687997" cy="617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Not balanced</a:t>
              </a:r>
            </a:p>
          </p:txBody>
        </p:sp>
        <p:sp>
          <p:nvSpPr>
            <p:cNvPr id="61" name="Oval 72"/>
            <p:cNvSpPr>
              <a:spLocks noChangeArrowheads="1"/>
            </p:cNvSpPr>
            <p:nvPr/>
          </p:nvSpPr>
          <p:spPr bwMode="auto">
            <a:xfrm>
              <a:off x="6042479" y="4469143"/>
              <a:ext cx="219520" cy="2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74"/>
            <p:cNvSpPr>
              <a:spLocks noChangeArrowheads="1"/>
            </p:cNvSpPr>
            <p:nvPr/>
          </p:nvSpPr>
          <p:spPr bwMode="auto">
            <a:xfrm>
              <a:off x="8244408" y="4869160"/>
              <a:ext cx="219520" cy="2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76"/>
            <p:cNvSpPr>
              <a:spLocks noChangeArrowheads="1"/>
            </p:cNvSpPr>
            <p:nvPr/>
          </p:nvSpPr>
          <p:spPr bwMode="auto">
            <a:xfrm>
              <a:off x="7923816" y="5294143"/>
              <a:ext cx="219520" cy="2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77"/>
            <p:cNvSpPr>
              <a:spLocks noChangeArrowheads="1"/>
            </p:cNvSpPr>
            <p:nvPr/>
          </p:nvSpPr>
          <p:spPr bwMode="auto">
            <a:xfrm>
              <a:off x="8456936" y="5294143"/>
              <a:ext cx="219520" cy="2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81"/>
            <p:cNvSpPr>
              <a:spLocks noChangeShapeType="1"/>
            </p:cNvSpPr>
            <p:nvPr/>
          </p:nvSpPr>
          <p:spPr bwMode="auto">
            <a:xfrm flipV="1">
              <a:off x="8031336" y="5088429"/>
              <a:ext cx="215040" cy="2057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3"/>
            <p:cNvSpPr>
              <a:spLocks noChangeShapeType="1"/>
            </p:cNvSpPr>
            <p:nvPr/>
          </p:nvSpPr>
          <p:spPr bwMode="auto">
            <a:xfrm flipH="1" flipV="1">
              <a:off x="8101376" y="4663446"/>
              <a:ext cx="215040" cy="2057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 flipH="1" flipV="1">
              <a:off x="8461416" y="5088429"/>
              <a:ext cx="107520" cy="2057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Oval 85"/>
            <p:cNvSpPr>
              <a:spLocks noChangeArrowheads="1"/>
            </p:cNvSpPr>
            <p:nvPr/>
          </p:nvSpPr>
          <p:spPr bwMode="auto">
            <a:xfrm>
              <a:off x="7870317" y="4475572"/>
              <a:ext cx="219520" cy="2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Oval 86"/>
            <p:cNvSpPr>
              <a:spLocks noChangeArrowheads="1"/>
            </p:cNvSpPr>
            <p:nvPr/>
          </p:nvSpPr>
          <p:spPr bwMode="auto">
            <a:xfrm>
              <a:off x="7442478" y="4884857"/>
              <a:ext cx="219520" cy="2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88"/>
            <p:cNvSpPr>
              <a:spLocks noChangeArrowheads="1"/>
            </p:cNvSpPr>
            <p:nvPr/>
          </p:nvSpPr>
          <p:spPr bwMode="auto">
            <a:xfrm>
              <a:off x="7596336" y="5296286"/>
              <a:ext cx="219520" cy="2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91"/>
            <p:cNvSpPr>
              <a:spLocks noChangeArrowheads="1"/>
            </p:cNvSpPr>
            <p:nvPr/>
          </p:nvSpPr>
          <p:spPr bwMode="auto">
            <a:xfrm>
              <a:off x="7160792" y="5300572"/>
              <a:ext cx="219520" cy="2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auto">
            <a:xfrm flipV="1">
              <a:off x="7309288" y="5094857"/>
              <a:ext cx="215040" cy="2057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auto">
            <a:xfrm flipV="1">
              <a:off x="7657518" y="4683429"/>
              <a:ext cx="215040" cy="2057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 flipH="1" flipV="1">
              <a:off x="7596336" y="5094857"/>
              <a:ext cx="107520" cy="2057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98"/>
            <p:cNvSpPr>
              <a:spLocks noChangeArrowheads="1"/>
            </p:cNvSpPr>
            <p:nvPr/>
          </p:nvSpPr>
          <p:spPr bwMode="auto">
            <a:xfrm>
              <a:off x="6904878" y="3961286"/>
              <a:ext cx="219520" cy="210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99"/>
            <p:cNvSpPr>
              <a:spLocks noChangeShapeType="1"/>
            </p:cNvSpPr>
            <p:nvPr/>
          </p:nvSpPr>
          <p:spPr bwMode="auto">
            <a:xfrm flipV="1">
              <a:off x="6259759" y="4167000"/>
              <a:ext cx="645119" cy="30857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00"/>
            <p:cNvSpPr>
              <a:spLocks noChangeShapeType="1"/>
            </p:cNvSpPr>
            <p:nvPr/>
          </p:nvSpPr>
          <p:spPr bwMode="auto">
            <a:xfrm flipH="1" flipV="1">
              <a:off x="7119918" y="4167000"/>
              <a:ext cx="752639" cy="30857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79512" y="2070260"/>
            <a:ext cx="648072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9512" y="2502308"/>
            <a:ext cx="648072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79512" y="2862348"/>
            <a:ext cx="648072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直接连接符 83"/>
          <p:cNvCxnSpPr>
            <a:stCxn id="3" idx="3"/>
          </p:cNvCxnSpPr>
          <p:nvPr/>
        </p:nvCxnSpPr>
        <p:spPr>
          <a:xfrm flipV="1">
            <a:off x="827584" y="2241897"/>
            <a:ext cx="7920880" cy="36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827584" y="2669570"/>
            <a:ext cx="7920880" cy="36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827584" y="3065283"/>
            <a:ext cx="7920880" cy="36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07504" y="4404454"/>
            <a:ext cx="648072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7504" y="4836502"/>
            <a:ext cx="648072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07504" y="5196542"/>
            <a:ext cx="648072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接连接符 94"/>
          <p:cNvCxnSpPr>
            <a:stCxn id="92" idx="3"/>
          </p:cNvCxnSpPr>
          <p:nvPr/>
        </p:nvCxnSpPr>
        <p:spPr>
          <a:xfrm flipV="1">
            <a:off x="755576" y="4576091"/>
            <a:ext cx="7920880" cy="36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755576" y="5003764"/>
            <a:ext cx="7920880" cy="36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755576" y="5399477"/>
            <a:ext cx="7920880" cy="36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103"/>
          <p:cNvGrpSpPr>
            <a:grpSpLocks/>
          </p:cNvGrpSpPr>
          <p:nvPr/>
        </p:nvGrpSpPr>
        <p:grpSpPr bwMode="auto">
          <a:xfrm>
            <a:off x="1099043" y="3933056"/>
            <a:ext cx="2905277" cy="2160000"/>
            <a:chOff x="3887" y="2640"/>
            <a:chExt cx="1297" cy="1008"/>
          </a:xfrm>
        </p:grpSpPr>
        <p:sp>
          <p:nvSpPr>
            <p:cNvPr id="99" name="Text Box 5"/>
            <p:cNvSpPr txBox="1">
              <a:spLocks noChangeArrowheads="1"/>
            </p:cNvSpPr>
            <p:nvPr/>
          </p:nvSpPr>
          <p:spPr bwMode="auto">
            <a:xfrm>
              <a:off x="3984" y="336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Not balanced</a:t>
              </a:r>
            </a:p>
          </p:txBody>
        </p:sp>
        <p:sp>
          <p:nvSpPr>
            <p:cNvPr id="100" name="Oval 72"/>
            <p:cNvSpPr>
              <a:spLocks noChangeArrowheads="1"/>
            </p:cNvSpPr>
            <p:nvPr/>
          </p:nvSpPr>
          <p:spPr bwMode="auto">
            <a:xfrm>
              <a:off x="4222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Oval 73"/>
            <p:cNvSpPr>
              <a:spLocks noChangeArrowheads="1"/>
            </p:cNvSpPr>
            <p:nvPr/>
          </p:nvSpPr>
          <p:spPr bwMode="auto">
            <a:xfrm>
              <a:off x="4031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74"/>
            <p:cNvSpPr>
              <a:spLocks noChangeArrowheads="1"/>
            </p:cNvSpPr>
            <p:nvPr/>
          </p:nvSpPr>
          <p:spPr bwMode="auto">
            <a:xfrm>
              <a:off x="4413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Oval 75"/>
            <p:cNvSpPr>
              <a:spLocks noChangeArrowheads="1"/>
            </p:cNvSpPr>
            <p:nvPr/>
          </p:nvSpPr>
          <p:spPr bwMode="auto">
            <a:xfrm>
              <a:off x="4127" y="326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Oval 76"/>
            <p:cNvSpPr>
              <a:spLocks noChangeArrowheads="1"/>
            </p:cNvSpPr>
            <p:nvPr/>
          </p:nvSpPr>
          <p:spPr bwMode="auto">
            <a:xfrm>
              <a:off x="4271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77"/>
            <p:cNvSpPr>
              <a:spLocks noChangeArrowheads="1"/>
            </p:cNvSpPr>
            <p:nvPr/>
          </p:nvSpPr>
          <p:spPr bwMode="auto">
            <a:xfrm>
              <a:off x="4509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Oval 78"/>
            <p:cNvSpPr>
              <a:spLocks noChangeArrowheads="1"/>
            </p:cNvSpPr>
            <p:nvPr/>
          </p:nvSpPr>
          <p:spPr bwMode="auto">
            <a:xfrm>
              <a:off x="3887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79"/>
            <p:cNvSpPr>
              <a:spLocks noChangeShapeType="1"/>
            </p:cNvSpPr>
            <p:nvPr/>
          </p:nvSpPr>
          <p:spPr bwMode="auto">
            <a:xfrm flipV="1">
              <a:off x="3935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80"/>
            <p:cNvSpPr>
              <a:spLocks noChangeShapeType="1"/>
            </p:cNvSpPr>
            <p:nvPr/>
          </p:nvSpPr>
          <p:spPr bwMode="auto">
            <a:xfrm flipV="1">
              <a:off x="4127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81"/>
            <p:cNvSpPr>
              <a:spLocks noChangeShapeType="1"/>
            </p:cNvSpPr>
            <p:nvPr/>
          </p:nvSpPr>
          <p:spPr bwMode="auto">
            <a:xfrm flipV="1">
              <a:off x="4319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82"/>
            <p:cNvSpPr>
              <a:spLocks noChangeShapeType="1"/>
            </p:cNvSpPr>
            <p:nvPr/>
          </p:nvSpPr>
          <p:spPr bwMode="auto">
            <a:xfrm flipH="1" flipV="1">
              <a:off x="4127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83"/>
            <p:cNvSpPr>
              <a:spLocks noChangeShapeType="1"/>
            </p:cNvSpPr>
            <p:nvPr/>
          </p:nvSpPr>
          <p:spPr bwMode="auto">
            <a:xfrm flipH="1" flipV="1">
              <a:off x="4319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84"/>
            <p:cNvSpPr>
              <a:spLocks noChangeShapeType="1"/>
            </p:cNvSpPr>
            <p:nvPr/>
          </p:nvSpPr>
          <p:spPr bwMode="auto">
            <a:xfrm flipH="1" flipV="1">
              <a:off x="4511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Oval 85"/>
            <p:cNvSpPr>
              <a:spLocks noChangeArrowheads="1"/>
            </p:cNvSpPr>
            <p:nvPr/>
          </p:nvSpPr>
          <p:spPr bwMode="auto">
            <a:xfrm>
              <a:off x="5038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Oval 86"/>
            <p:cNvSpPr>
              <a:spLocks noChangeArrowheads="1"/>
            </p:cNvSpPr>
            <p:nvPr/>
          </p:nvSpPr>
          <p:spPr bwMode="auto">
            <a:xfrm>
              <a:off x="4847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88"/>
            <p:cNvSpPr>
              <a:spLocks noChangeArrowheads="1"/>
            </p:cNvSpPr>
            <p:nvPr/>
          </p:nvSpPr>
          <p:spPr bwMode="auto">
            <a:xfrm>
              <a:off x="4943" y="326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Oval 91"/>
            <p:cNvSpPr>
              <a:spLocks noChangeArrowheads="1"/>
            </p:cNvSpPr>
            <p:nvPr/>
          </p:nvSpPr>
          <p:spPr bwMode="auto">
            <a:xfrm>
              <a:off x="4703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92"/>
            <p:cNvSpPr>
              <a:spLocks noChangeShapeType="1"/>
            </p:cNvSpPr>
            <p:nvPr/>
          </p:nvSpPr>
          <p:spPr bwMode="auto">
            <a:xfrm flipV="1">
              <a:off x="4751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93"/>
            <p:cNvSpPr>
              <a:spLocks noChangeShapeType="1"/>
            </p:cNvSpPr>
            <p:nvPr/>
          </p:nvSpPr>
          <p:spPr bwMode="auto">
            <a:xfrm flipV="1">
              <a:off x="4943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95"/>
            <p:cNvSpPr>
              <a:spLocks noChangeShapeType="1"/>
            </p:cNvSpPr>
            <p:nvPr/>
          </p:nvSpPr>
          <p:spPr bwMode="auto">
            <a:xfrm flipH="1" flipV="1">
              <a:off x="4943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4607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99"/>
            <p:cNvSpPr>
              <a:spLocks noChangeShapeType="1"/>
            </p:cNvSpPr>
            <p:nvPr/>
          </p:nvSpPr>
          <p:spPr bwMode="auto">
            <a:xfrm flipV="1">
              <a:off x="4319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00"/>
            <p:cNvSpPr>
              <a:spLocks noChangeShapeType="1"/>
            </p:cNvSpPr>
            <p:nvPr/>
          </p:nvSpPr>
          <p:spPr bwMode="auto">
            <a:xfrm flipH="1" flipV="1">
              <a:off x="4703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70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Left-justified Binary Trees (HEAP)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1309"/>
            <a:ext cx="7859216" cy="243773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 balanced binary tree is left-justified if:</a:t>
            </a: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all the leaves are at the </a:t>
            </a: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same</a:t>
            </a:r>
            <a:r>
              <a:rPr lang="en-US" altLang="zh-CN" sz="3200" dirty="0">
                <a:ea typeface="宋体" charset="-122"/>
              </a:rPr>
              <a:t> depth</a:t>
            </a:r>
            <a:r>
              <a:rPr lang="en-US" altLang="zh-CN" sz="3200">
                <a:ea typeface="宋体" charset="-122"/>
              </a:rPr>
              <a:t>, or</a:t>
            </a:r>
            <a:endParaRPr lang="en-US" altLang="zh-CN" sz="3200" dirty="0">
              <a:ea typeface="宋体" charset="-122"/>
            </a:endParaRP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3200" dirty="0">
                <a:ea typeface="宋体" charset="-122"/>
              </a:rPr>
              <a:t>all the leaves at depth </a:t>
            </a:r>
            <a:r>
              <a:rPr lang="en-US" altLang="zh-CN" sz="32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3200" dirty="0">
                <a:ea typeface="宋体" charset="-122"/>
              </a:rPr>
              <a:t> are to the left of all the nodes at depth </a:t>
            </a:r>
            <a:r>
              <a:rPr lang="en-US" altLang="zh-CN" sz="3200" i="1" dirty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3200" dirty="0">
                <a:solidFill>
                  <a:srgbClr val="FF0000"/>
                </a:solidFill>
                <a:ea typeface="宋体" charset="-122"/>
              </a:rPr>
              <a:t>-1</a:t>
            </a:r>
          </a:p>
          <a:p>
            <a:pPr lvl="1" algn="just">
              <a:lnSpc>
                <a:spcPct val="90000"/>
              </a:lnSpc>
            </a:pPr>
            <a:endParaRPr lang="en-US" altLang="zh-CN" sz="2900" dirty="0">
              <a:solidFill>
                <a:schemeClr val="tx1"/>
              </a:solidFill>
              <a:ea typeface="宋体" charset="-122"/>
            </a:endParaRP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317170" y="3861048"/>
            <a:ext cx="3038805" cy="2242662"/>
            <a:chOff x="864" y="2640"/>
            <a:chExt cx="1440" cy="110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056" y="345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Left-justified</a:t>
              </a: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199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1008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390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1104" y="326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1248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486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864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912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1104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1296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 flipV="1">
              <a:off x="1104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 flipV="1">
              <a:off x="1296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 flipV="1">
              <a:off x="1488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2015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1824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2206" y="307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1680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1728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V="1">
              <a:off x="1920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 flipV="1">
              <a:off x="2112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34"/>
            <p:cNvSpPr>
              <a:spLocks noChangeArrowheads="1"/>
            </p:cNvSpPr>
            <p:nvPr/>
          </p:nvSpPr>
          <p:spPr bwMode="auto">
            <a:xfrm>
              <a:off x="1584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 flipV="1">
              <a:off x="1296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flipH="1" flipV="1">
              <a:off x="1680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67"/>
          <p:cNvGrpSpPr>
            <a:grpSpLocks noChangeAspect="1"/>
          </p:cNvGrpSpPr>
          <p:nvPr/>
        </p:nvGrpSpPr>
        <p:grpSpPr bwMode="auto">
          <a:xfrm>
            <a:off x="4940424" y="3861048"/>
            <a:ext cx="3448000" cy="2242800"/>
            <a:chOff x="2976" y="2640"/>
            <a:chExt cx="1632" cy="1104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3072" y="345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charset="-122"/>
                </a:rPr>
                <a:t>Not left-justified</a:t>
              </a:r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3311" y="2877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3120" y="3068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auto">
            <a:xfrm>
              <a:off x="3502" y="307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3216" y="326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3598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43"/>
            <p:cNvSpPr>
              <a:spLocks noChangeArrowheads="1"/>
            </p:cNvSpPr>
            <p:nvPr/>
          </p:nvSpPr>
          <p:spPr bwMode="auto">
            <a:xfrm>
              <a:off x="2976" y="3262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 flipV="1">
              <a:off x="3024" y="3166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V="1">
              <a:off x="3216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 flipV="1">
              <a:off x="3216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H="1" flipV="1">
              <a:off x="3408" y="2974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H="1" flipV="1">
              <a:off x="3600" y="316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>
              <a:off x="4127" y="288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51"/>
            <p:cNvSpPr>
              <a:spLocks noChangeArrowheads="1"/>
            </p:cNvSpPr>
            <p:nvPr/>
          </p:nvSpPr>
          <p:spPr bwMode="auto">
            <a:xfrm>
              <a:off x="3936" y="3071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52"/>
            <p:cNvSpPr>
              <a:spLocks noChangeArrowheads="1"/>
            </p:cNvSpPr>
            <p:nvPr/>
          </p:nvSpPr>
          <p:spPr bwMode="auto">
            <a:xfrm>
              <a:off x="4318" y="3073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54"/>
            <p:cNvSpPr>
              <a:spLocks noChangeArrowheads="1"/>
            </p:cNvSpPr>
            <p:nvPr/>
          </p:nvSpPr>
          <p:spPr bwMode="auto">
            <a:xfrm>
              <a:off x="4176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55"/>
            <p:cNvSpPr>
              <a:spLocks noChangeArrowheads="1"/>
            </p:cNvSpPr>
            <p:nvPr/>
          </p:nvSpPr>
          <p:spPr bwMode="auto">
            <a:xfrm>
              <a:off x="4414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56"/>
            <p:cNvSpPr>
              <a:spLocks noChangeArrowheads="1"/>
            </p:cNvSpPr>
            <p:nvPr/>
          </p:nvSpPr>
          <p:spPr bwMode="auto">
            <a:xfrm>
              <a:off x="3792" y="3265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flipV="1">
              <a:off x="3840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8"/>
            <p:cNvSpPr>
              <a:spLocks noChangeShapeType="1"/>
            </p:cNvSpPr>
            <p:nvPr/>
          </p:nvSpPr>
          <p:spPr bwMode="auto">
            <a:xfrm flipV="1">
              <a:off x="4032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9"/>
            <p:cNvSpPr>
              <a:spLocks noChangeShapeType="1"/>
            </p:cNvSpPr>
            <p:nvPr/>
          </p:nvSpPr>
          <p:spPr bwMode="auto">
            <a:xfrm flipV="1">
              <a:off x="4224" y="3169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61"/>
            <p:cNvSpPr>
              <a:spLocks noChangeShapeType="1"/>
            </p:cNvSpPr>
            <p:nvPr/>
          </p:nvSpPr>
          <p:spPr bwMode="auto">
            <a:xfrm flipH="1" flipV="1">
              <a:off x="4224" y="2977"/>
              <a:ext cx="9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62"/>
            <p:cNvSpPr>
              <a:spLocks noChangeShapeType="1"/>
            </p:cNvSpPr>
            <p:nvPr/>
          </p:nvSpPr>
          <p:spPr bwMode="auto">
            <a:xfrm flipH="1" flipV="1">
              <a:off x="4416" y="3169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63"/>
            <p:cNvSpPr>
              <a:spLocks noChangeArrowheads="1"/>
            </p:cNvSpPr>
            <p:nvPr/>
          </p:nvSpPr>
          <p:spPr bwMode="auto">
            <a:xfrm>
              <a:off x="3696" y="2640"/>
              <a:ext cx="98" cy="9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64"/>
            <p:cNvSpPr>
              <a:spLocks noChangeShapeType="1"/>
            </p:cNvSpPr>
            <p:nvPr/>
          </p:nvSpPr>
          <p:spPr bwMode="auto">
            <a:xfrm flipV="1">
              <a:off x="3408" y="273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5"/>
            <p:cNvSpPr>
              <a:spLocks noChangeShapeType="1"/>
            </p:cNvSpPr>
            <p:nvPr/>
          </p:nvSpPr>
          <p:spPr bwMode="auto">
            <a:xfrm flipH="1" flipV="1">
              <a:off x="3792" y="2736"/>
              <a:ext cx="33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179512" y="4662548"/>
            <a:ext cx="648072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512" y="5022588"/>
            <a:ext cx="648072" cy="350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827584" y="4829810"/>
            <a:ext cx="7920880" cy="36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827584" y="5225523"/>
            <a:ext cx="7920880" cy="367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6627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2313</Words>
  <Application>Microsoft Office PowerPoint</Application>
  <PresentationFormat>全屏显示(4:3)</PresentationFormat>
  <Paragraphs>397</Paragraphs>
  <Slides>65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黑体</vt:lpstr>
      <vt:lpstr>华文楷体</vt:lpstr>
      <vt:lpstr>宋体</vt:lpstr>
      <vt:lpstr>Arial</vt:lpstr>
      <vt:lpstr>Calibri</vt:lpstr>
      <vt:lpstr>Georgia</vt:lpstr>
      <vt:lpstr>Lucida Sans Unicode</vt:lpstr>
      <vt:lpstr>Symbol</vt:lpstr>
      <vt:lpstr>Times New Roman</vt:lpstr>
      <vt:lpstr>Verdana</vt:lpstr>
      <vt:lpstr>PowerPoint 2010 简介</vt:lpstr>
      <vt:lpstr>公式</vt:lpstr>
      <vt:lpstr>Equation</vt:lpstr>
      <vt:lpstr>Algorithm Analysis &amp; Design  Introduction to Algorithm</vt:lpstr>
      <vt:lpstr>Chapter 6: Heap Sort</vt:lpstr>
      <vt:lpstr>Outline</vt:lpstr>
      <vt:lpstr>Why Study HEAP-SORT</vt:lpstr>
      <vt:lpstr>6.1 The Max (Min) Heap</vt:lpstr>
      <vt:lpstr>What is a “Heap”</vt:lpstr>
      <vt:lpstr>Balanced Binary Trees</vt:lpstr>
      <vt:lpstr>Example of Balanced Binary Trees</vt:lpstr>
      <vt:lpstr>Left-justified Binary Trees (HEAP)</vt:lpstr>
      <vt:lpstr>The Max Heap</vt:lpstr>
      <vt:lpstr>The Max-heap Property</vt:lpstr>
      <vt:lpstr>Percolating Down</vt:lpstr>
      <vt:lpstr>6.2 Constructing the Max Heap</vt:lpstr>
      <vt:lpstr>Constructing a Max-heap</vt:lpstr>
      <vt:lpstr>Constructing a Max-heap</vt:lpstr>
      <vt:lpstr>Constructing a Max-heap</vt:lpstr>
      <vt:lpstr>Constructing a Max-heap</vt:lpstr>
      <vt:lpstr>Constructing a Max-heap</vt:lpstr>
      <vt:lpstr>Constructing a Max-heap</vt:lpstr>
      <vt:lpstr>Constructing a Max-heap</vt:lpstr>
      <vt:lpstr>Constructing a Max-heap</vt:lpstr>
      <vt:lpstr>Constructing a Max-heap</vt:lpstr>
      <vt:lpstr>Constructing a Max-heap</vt:lpstr>
      <vt:lpstr>Constructing a Max-heap</vt:lpstr>
      <vt:lpstr>Constructing a Max-heap</vt:lpstr>
      <vt:lpstr>Constructing a Max-heap</vt:lpstr>
      <vt:lpstr>The General Idea of the Max-Heap-Construction</vt:lpstr>
      <vt:lpstr>The Pseudo Code of Constructing a Max-heap</vt:lpstr>
      <vt:lpstr>The Pseudo Code of Constructing a Max-heap</vt:lpstr>
      <vt:lpstr>6.3 Heap 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Example Heap-sort</vt:lpstr>
      <vt:lpstr>The Pseudo Code of Heap-sort</vt:lpstr>
      <vt:lpstr>Run-time Analysis of Heapify</vt:lpstr>
      <vt:lpstr>Run-time Analysis of Heapify</vt:lpstr>
      <vt:lpstr>Run-time Analysis of Heapify</vt:lpstr>
      <vt:lpstr>Analyzing Heap-sort</vt:lpstr>
      <vt:lpstr>Analyzing Heap-sort</vt:lpstr>
      <vt:lpstr>Analyzing Heap-sort</vt:lpstr>
      <vt:lpstr>扩展：TopK问题 </vt:lpstr>
      <vt:lpstr>PowerPoint 演示文稿</vt:lpstr>
      <vt:lpstr>PowerPoint 演示文稿</vt:lpstr>
      <vt:lpstr>PowerPoint 演示文稿</vt:lpstr>
      <vt:lpstr>常见解决方案</vt:lpstr>
      <vt:lpstr>Exercises</vt:lpstr>
      <vt:lpstr>End of Section.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视觉系统疾病的电生理诊断</dc:title>
  <dc:creator/>
  <cp:lastModifiedBy/>
  <cp:revision>1</cp:revision>
  <dcterms:created xsi:type="dcterms:W3CDTF">2010-11-18T06:31:59Z</dcterms:created>
  <dcterms:modified xsi:type="dcterms:W3CDTF">2016-10-12T12:42:38Z</dcterms:modified>
</cp:coreProperties>
</file>