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77"/>
  </p:handoutMasterIdLst>
  <p:sldIdLst>
    <p:sldId id="582" r:id="rId3"/>
    <p:sldId id="583" r:id="rId5"/>
    <p:sldId id="584" r:id="rId6"/>
    <p:sldId id="586" r:id="rId7"/>
    <p:sldId id="459" r:id="rId8"/>
    <p:sldId id="507" r:id="rId9"/>
    <p:sldId id="508" r:id="rId10"/>
    <p:sldId id="574" r:id="rId11"/>
    <p:sldId id="578" r:id="rId12"/>
    <p:sldId id="579" r:id="rId13"/>
    <p:sldId id="575" r:id="rId14"/>
    <p:sldId id="509" r:id="rId15"/>
    <p:sldId id="570" r:id="rId16"/>
    <p:sldId id="510" r:id="rId17"/>
    <p:sldId id="571" r:id="rId18"/>
    <p:sldId id="580" r:id="rId19"/>
    <p:sldId id="581" r:id="rId20"/>
    <p:sldId id="587" r:id="rId21"/>
    <p:sldId id="511" r:id="rId22"/>
    <p:sldId id="512" r:id="rId23"/>
    <p:sldId id="513" r:id="rId24"/>
    <p:sldId id="514" r:id="rId25"/>
    <p:sldId id="523" r:id="rId26"/>
    <p:sldId id="524" r:id="rId27"/>
    <p:sldId id="525" r:id="rId28"/>
    <p:sldId id="526" r:id="rId29"/>
    <p:sldId id="527" r:id="rId30"/>
    <p:sldId id="528" r:id="rId31"/>
    <p:sldId id="529" r:id="rId32"/>
    <p:sldId id="530" r:id="rId33"/>
    <p:sldId id="531" r:id="rId34"/>
    <p:sldId id="532" r:id="rId35"/>
    <p:sldId id="533" r:id="rId36"/>
    <p:sldId id="534" r:id="rId37"/>
    <p:sldId id="535" r:id="rId38"/>
    <p:sldId id="536" r:id="rId39"/>
    <p:sldId id="537" r:id="rId40"/>
    <p:sldId id="538" r:id="rId41"/>
    <p:sldId id="539" r:id="rId42"/>
    <p:sldId id="540" r:id="rId43"/>
    <p:sldId id="541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550" r:id="rId53"/>
    <p:sldId id="551" r:id="rId54"/>
    <p:sldId id="552" r:id="rId55"/>
    <p:sldId id="553" r:id="rId56"/>
    <p:sldId id="554" r:id="rId57"/>
    <p:sldId id="555" r:id="rId58"/>
    <p:sldId id="556" r:id="rId59"/>
    <p:sldId id="557" r:id="rId60"/>
    <p:sldId id="558" r:id="rId61"/>
    <p:sldId id="559" r:id="rId62"/>
    <p:sldId id="560" r:id="rId63"/>
    <p:sldId id="561" r:id="rId64"/>
    <p:sldId id="562" r:id="rId65"/>
    <p:sldId id="563" r:id="rId66"/>
    <p:sldId id="564" r:id="rId67"/>
    <p:sldId id="565" r:id="rId68"/>
    <p:sldId id="567" r:id="rId69"/>
    <p:sldId id="568" r:id="rId70"/>
    <p:sldId id="651" r:id="rId71"/>
    <p:sldId id="652" r:id="rId72"/>
    <p:sldId id="653" r:id="rId73"/>
    <p:sldId id="654" r:id="rId74"/>
    <p:sldId id="655" r:id="rId75"/>
    <p:sldId id="425" r:id="rId7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5050"/>
    <a:srgbClr val="0000FF"/>
    <a:srgbClr val="009999"/>
    <a:srgbClr val="00698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35" autoAdjust="0"/>
    <p:restoredTop sz="96317" autoAdjust="0"/>
  </p:normalViewPr>
  <p:slideViewPr>
    <p:cSldViewPr>
      <p:cViewPr varScale="1">
        <p:scale>
          <a:sx n="71" d="100"/>
          <a:sy n="71" d="100"/>
        </p:scale>
        <p:origin x="-5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bleStyles" Target="tableStyles.xml"/><Relationship Id="rId8" Type="http://schemas.openxmlformats.org/officeDocument/2006/relationships/slide" Target="slides/slide5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handoutMaster" Target="handoutMasters/handoutMaster1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A426972-2862-4E6C-8C28-D5D99C09583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B6028DD-87CD-4A66-A4C0-AE020525D09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6FF1E5F-0489-47B8-A08C-A475677A5A54}" type="datetimeFigureOut">
              <a:rPr altLang="en-US"/>
            </a:fld>
            <a:endParaRPr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noProof="0"/>
              <a:t>单击此处编辑母版文本样式</a:t>
            </a:r>
            <a:endParaRPr lang="zh-CN" noProof="0"/>
          </a:p>
          <a:p>
            <a:pPr lvl="1"/>
            <a:r>
              <a:rPr lang="zh-CN" noProof="0"/>
              <a:t>第二级</a:t>
            </a:r>
            <a:endParaRPr lang="zh-CN" noProof="0"/>
          </a:p>
          <a:p>
            <a:pPr lvl="2"/>
            <a:r>
              <a:rPr lang="zh-CN" noProof="0"/>
              <a:t>第三级</a:t>
            </a:r>
            <a:endParaRPr lang="zh-CN" noProof="0"/>
          </a:p>
          <a:p>
            <a:pPr lvl="3"/>
            <a:r>
              <a:rPr lang="zh-CN" noProof="0"/>
              <a:t>第四级</a:t>
            </a:r>
            <a:endParaRPr lang="zh-CN" noProof="0"/>
          </a:p>
          <a:p>
            <a:pPr lvl="4"/>
            <a:r>
              <a:rPr lang="zh-CN" noProof="0"/>
              <a:t>第五级</a:t>
            </a:r>
            <a:endParaRPr lang="zh-C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29F3B3E-A1E0-448E-8F03-9BEB9F1C240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altLang="en-US" smtClean="0">
                <a:ea typeface="宋体" panose="02010600030101010101" pitchFamily="2" charset="-122"/>
              </a:rPr>
              <a:t>本人是国际视觉电生理学会</a:t>
            </a:r>
            <a:r>
              <a:rPr lang="en-US" altLang="zh-CN" smtClean="0"/>
              <a:t>(ISCEV)</a:t>
            </a:r>
            <a:r>
              <a:rPr altLang="en-US" smtClean="0">
                <a:ea typeface="宋体" panose="02010600030101010101" pitchFamily="2" charset="-122"/>
              </a:rPr>
              <a:t>的会员。</a:t>
            </a:r>
            <a:endParaRPr altLang="en-US" smtClean="0">
              <a:ea typeface="宋体" panose="02010600030101010101" pitchFamily="2" charset="-12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605722-4F32-4E78-998E-4792E8733EB9}" type="slidenum">
              <a:rPr lang="en-US" altLang="zh-CN" smtClean="0"/>
            </a:fld>
            <a:endParaRPr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99EDB1-3ACD-4414-B061-3B9798FF99BB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A6FA34-1508-4780-A1E3-35E96749D3C7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7FCD3B9-D6B6-409A-AA60-7DBF55A326A2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A4BC98-EF7C-4F1A-9B21-87484611C7A4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D2482C-163D-45E5-B620-5405E623A72F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3B5B7B9-B262-4118-8A8B-CEDDD9A4D006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C6B4A7-F10A-4AE4-9E76-4BA0DE0F0418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C3FD1DD-0A19-4AD0-90E4-2107FD5CE4E0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ED5AC2-AEE4-4A67-B9C6-9BECE2F17979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14F7F9-A2A0-46CF-BDDC-9A59045381E7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3BD820-FE0A-403D-8002-A7A84C8795C4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BB81F3-EC9E-4639-97EF-84BBD16AD83D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A7674A-284D-42A8-BAB2-8F3389609CE5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5622F9-08FA-4763-875B-94425C2AECF3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7FFA1A-70C2-4C06-BF9C-ECE02D2745E6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1FAF7D-086C-449C-AB04-1BDB4858A78C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443FAC-34CD-4E9F-A775-C20F724C72D5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500A12-964B-4B19-B524-984166D08895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882B81-0AE6-4D89-A4B7-BF65C633BD7C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4B9DAD-EE19-4D79-98F5-9A2FABDF5E11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60B8FD-447D-4E81-8469-A63AC4AB4D50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962595-B9CD-4C86-BB56-A79C296ABAA1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586B79-3AC9-4188-B1CA-5FF573627399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91F601-97FC-4B4C-949E-8FD738B8922B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3BD965-F851-4AE9-9A2C-89AF5D2DBF54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193BBB-56F7-4EF4-9DD3-0882695FB008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AD4357-71D7-499E-8121-1D5B11AB6864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C20E89C-3689-44A8-807D-2C1FD3312BF1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7909F4-0510-4F57-B6AA-C8E11C73637C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66F072-89ED-40FB-A019-127516C19A7E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42DEE5-DC55-47B7-93EB-35D38F7D19D1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EBC479-098D-4170-AD9F-085216272EE5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E01668-855C-44B6-ACAB-FED93C9A3E8C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B304C8-153B-4FAD-B353-0F07B826C220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88B8B7-EC6C-4E3D-AF6C-62A73EBF9811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6423D2-911A-47CD-9193-9D8C2FE0A75A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B51B6C-AF14-4E2F-AAAC-2160EE415D83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B808C8-C0FE-44C4-BD13-CC3CA2F95BB1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C30892-60D1-4DE2-852A-8F1CCEF716E3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76F798-A0B7-4971-A087-CD9FE9E13C67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47F27B-36C7-49E9-BAAC-06563661A99D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4A4FC9-AE13-45A3-9C0A-C900C3E2E903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2A7E1C-D8D6-4C48-8BA0-246AE4C84D64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2EF6F3-52B2-457F-A66C-BB75D5453776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2E44B1-EAFB-4EC9-AA33-94EE1047EBAA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16D1FB-0007-479B-A492-3D8D2A7B3B79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AEF5BF-D832-4A11-B528-03DA30F3338F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459A19-4A11-4A58-BFCB-CBCF376B7505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6911FA-9779-4BDE-BEDC-BB668F2436A7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AEE0BCC-F23E-4993-B79E-5A251D2C0A66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B15C4F-6CAE-4E51-B81E-3C12EEC3F849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2BA01F-404A-40FD-B28D-1366990DF89F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F7FE8F-145F-4A5D-A291-0CA77110A2BB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37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48DD9A-1E97-47AD-974E-9851E84493F2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147EDA-628A-4D90-8760-983FAA087C3B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39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3288ED-A21A-4095-BF2D-E89371ED1005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41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7B62D9-5281-408B-A6E3-93AE53E97503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43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92EBFA-FE1C-4DAC-9D08-FBD779B559D7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altLang="en-US" smtClean="0">
                <a:ea typeface="宋体" panose="02010600030101010101" pitchFamily="2" charset="-122"/>
              </a:rPr>
              <a:t>本人是国际视觉电生理学会</a:t>
            </a:r>
            <a:r>
              <a:rPr lang="en-US" altLang="zh-CN" smtClean="0"/>
              <a:t>(ISCEV)</a:t>
            </a:r>
            <a:r>
              <a:rPr altLang="en-US" smtClean="0">
                <a:ea typeface="宋体" panose="02010600030101010101" pitchFamily="2" charset="-122"/>
              </a:rPr>
              <a:t>的会员。</a:t>
            </a:r>
            <a:endParaRPr altLang="en-US" smtClean="0">
              <a:ea typeface="宋体" panose="02010600030101010101" pitchFamily="2" charset="-122"/>
            </a:endParaRPr>
          </a:p>
        </p:txBody>
      </p:sp>
      <p:sp>
        <p:nvSpPr>
          <p:cNvPr id="145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F2DC01-7DF7-4A2E-9FC0-2116E6BD43AE}" type="slidenum">
              <a:rPr lang="en-US" altLang="zh-CN" smtClean="0"/>
            </a:fld>
            <a:endParaRPr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713A0A-0013-4BC3-A543-80A8AC120FF2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193914-9EA4-4DD4-972E-7D33ED67A99C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C9B928-D0CB-4EE7-8FD6-C0F50A55007E}" type="slidenum">
              <a:rPr lang="en-CA" altLang="zh-CN" smtClean="0">
                <a:cs typeface="Arial" panose="020B0604020202020204" pitchFamily="34" charset="0"/>
              </a:rPr>
            </a:fld>
            <a:endParaRPr lang="en-CA" altLang="zh-CN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/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320CC9-375C-46F2-9229-7A23CC025039}" type="datetimeFigureOut">
              <a:rPr altLang="en-US"/>
            </a:fld>
            <a:endParaRPr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24865BA-FD78-4CBA-8244-C32887AE12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      </a:t>
            </a:r>
            <a:endParaRPr lang="zh-CN"/>
          </a:p>
        </p:txBody>
      </p:sp>
      <p:sp>
        <p:nvSpPr>
          <p:cNvPr id="5" name="Rectangle 7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</a:t>
            </a:r>
            <a:endParaRPr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501C8B6-4F9B-494A-9E32-AE1A3951E5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440000"/>
            <a:ext cx="8280000" cy="5040000"/>
          </a:xfrm>
        </p:spPr>
        <p:txBody>
          <a:bodyPr/>
          <a:lstStyle>
            <a:lvl1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C63EC04B-DE2E-474B-97CD-87658BC94B0B}" type="datetimeFigureOut">
              <a:rPr altLang="en-US"/>
            </a:fld>
            <a:endParaRPr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C044CE8-4597-4725-BAEA-F613E0827D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64F29-030F-43B5-A474-2D3E6F4FEE9B}" type="datetimeFigureOut">
              <a:rPr altLang="en-US"/>
            </a:fld>
            <a:endParaRPr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B50A3-1775-447C-A9F8-AD1EF316A43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1947302-E75C-40BA-8301-3B1ECACFBAD1}" type="datetimeFigureOut">
              <a:rPr altLang="en-US"/>
            </a:fld>
            <a:endParaRPr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A990BF-D852-4D76-BC7B-DCFF055A11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299F6-3C66-4833-A4E8-6BBF4C615EA3}" type="datetimeFigureOut">
              <a:rPr altLang="en-US"/>
            </a:fld>
            <a:endParaRPr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BF8BD-7F7F-4F92-8341-CAD59EA0E4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04FD63-FA89-4236-B0B1-18AA1DC4FAC3}" type="datetimeFigureOut">
              <a:rPr altLang="en-US"/>
            </a:fld>
            <a:endParaRPr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2A5AAC9-B2F4-4859-97FD-0D6DD0F326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BE11A97-8368-4976-9031-FE5E4B7401D3}" type="datetimeFigureOut">
              <a:rPr altLang="en-US"/>
            </a:fld>
            <a:endParaRPr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6D9B27-9801-4ECC-A828-61072B073798}" type="slidenum">
              <a:rPr lang="en-US" altLang="zh-CN"/>
            </a:fld>
            <a:endParaRPr lang="en-US" altLang="zh-CN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6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67.png"/><Relationship Id="rId1" Type="http://schemas.openxmlformats.org/officeDocument/2006/relationships/image" Target="../media/image7.jpe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68.png"/><Relationship Id="rId1" Type="http://schemas.openxmlformats.org/officeDocument/2006/relationships/image" Target="../media/image7.jpeg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1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b="1" dirty="0" smtClean="0"/>
              <a:t>T&amp;R Team of Algorithm Design</a:t>
            </a:r>
            <a:endParaRPr lang="en-US" altLang="zh-CN" sz="1600" b="1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b="1" dirty="0" smtClean="0"/>
              <a:t>College of Computer Science and Engineering, CQU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Introduction to Algorithm</a:t>
            </a:r>
            <a:endParaRPr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</a:rPr>
              <a:t>A Simple Implementation – PARTITION</a:t>
            </a:r>
            <a:endParaRPr lang="en-US" altLang="zh-CN" sz="36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5157788"/>
            <a:ext cx="8280400" cy="1584325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 smtClean="0">
                <a:solidFill>
                  <a:schemeClr val="tx1"/>
                </a:solidFill>
                <a:ea typeface="黑体" panose="02010609060101010101" pitchFamily="49" charset="-122"/>
              </a:rPr>
              <a:t>The operation of Partition on the sample array. Lightly shaded array elements are all with values no greater than </a:t>
            </a:r>
            <a:r>
              <a:rPr lang="en-US" altLang="zh-CN" sz="2400" i="1" smtClean="0">
                <a:solidFill>
                  <a:schemeClr val="tx1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400" smtClean="0">
                <a:solidFill>
                  <a:schemeClr val="tx1"/>
                </a:solidFill>
                <a:ea typeface="黑体" panose="02010609060101010101" pitchFamily="49" charset="-122"/>
              </a:rPr>
              <a:t> (the pivot). Heavily shaded array elements are all with values greater than </a:t>
            </a:r>
            <a:r>
              <a:rPr lang="en-US" altLang="zh-CN" sz="2400" i="1" smtClean="0">
                <a:solidFill>
                  <a:schemeClr val="tx1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400" smtClean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en-US" altLang="zh-CN" sz="24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1950" y="1285875"/>
            <a:ext cx="40767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1971675"/>
            <a:ext cx="40671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809875"/>
            <a:ext cx="41052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3571875"/>
            <a:ext cx="4114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850" y="4292600"/>
            <a:ext cx="40957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05350" y="1295400"/>
            <a:ext cx="41052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05350" y="1971675"/>
            <a:ext cx="40957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95825" y="2852738"/>
            <a:ext cx="4086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76775" y="3590925"/>
            <a:ext cx="41433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824538" y="4221163"/>
            <a:ext cx="1914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</a:rPr>
              <a:t>A Simple Implementation – QUICKSORT</a:t>
            </a:r>
            <a:endParaRPr lang="en-US" altLang="zh-CN" sz="36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QUICKSORT</a:t>
            </a:r>
            <a:r>
              <a:rPr lang="en-US" altLang="zh-CN" sz="2800" dirty="0" smtClean="0">
                <a:solidFill>
                  <a:schemeClr val="tx1"/>
                </a:solidFill>
              </a:rPr>
              <a:t> (</a:t>
            </a:r>
            <a:r>
              <a:rPr lang="en-US" altLang="zh-CN" sz="2800" dirty="0">
                <a:solidFill>
                  <a:schemeClr val="tx1"/>
                </a:solidFill>
              </a:rPr>
              <a:t>A, p, r)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smtClean="0">
                <a:solidFill>
                  <a:srgbClr val="0000FF"/>
                </a:solidFill>
              </a:rPr>
              <a:t>IF</a:t>
            </a:r>
            <a:r>
              <a:rPr lang="en-US" altLang="zh-CN" sz="2800" dirty="0" smtClean="0">
                <a:solidFill>
                  <a:schemeClr val="tx1"/>
                </a:solidFill>
              </a:rPr>
              <a:t> p </a:t>
            </a:r>
            <a:r>
              <a:rPr lang="en-US" altLang="zh-CN" sz="2800" dirty="0">
                <a:solidFill>
                  <a:schemeClr val="tx1"/>
                </a:solidFill>
              </a:rPr>
              <a:t>&lt; r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smtClean="0">
                <a:solidFill>
                  <a:srgbClr val="0000FF"/>
                </a:solidFill>
              </a:rPr>
              <a:t>THEN</a:t>
            </a:r>
            <a:r>
              <a:rPr lang="en-US" altLang="zh-CN" sz="2800" dirty="0" smtClean="0">
                <a:solidFill>
                  <a:schemeClr val="tx1"/>
                </a:solidFill>
              </a:rPr>
              <a:t> q </a:t>
            </a:r>
            <a:r>
              <a:rPr lang="en-US" altLang="zh-CN" sz="2800" dirty="0">
                <a:solidFill>
                  <a:schemeClr val="tx1"/>
                </a:solidFill>
              </a:rPr>
              <a:t>← </a:t>
            </a:r>
            <a:r>
              <a:rPr lang="en-US" altLang="zh-CN" sz="2800" dirty="0" smtClean="0">
                <a:solidFill>
                  <a:srgbClr val="FF0000"/>
                </a:solidFill>
              </a:rPr>
              <a:t>PARTITION</a:t>
            </a:r>
            <a:r>
              <a:rPr lang="en-US" altLang="zh-CN" sz="2800" dirty="0" smtClean="0">
                <a:solidFill>
                  <a:schemeClr val="tx1"/>
                </a:solidFill>
              </a:rPr>
              <a:t> (</a:t>
            </a:r>
            <a:r>
              <a:rPr lang="en-US" altLang="zh-CN" sz="2800" dirty="0">
                <a:solidFill>
                  <a:schemeClr val="tx1"/>
                </a:solidFill>
              </a:rPr>
              <a:t>A, p, r)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		  </a:t>
            </a:r>
            <a:r>
              <a:rPr lang="en-US" altLang="zh-CN" sz="2800" dirty="0" smtClean="0">
                <a:solidFill>
                  <a:srgbClr val="FF0000"/>
                </a:solidFill>
              </a:rPr>
              <a:t>QUICKSORT</a:t>
            </a:r>
            <a:r>
              <a:rPr lang="en-US" altLang="zh-CN" sz="2800" dirty="0" smtClean="0">
                <a:solidFill>
                  <a:schemeClr val="tx1"/>
                </a:solidFill>
              </a:rPr>
              <a:t> (A</a:t>
            </a:r>
            <a:r>
              <a:rPr lang="en-US" altLang="zh-CN" sz="2800" dirty="0">
                <a:solidFill>
                  <a:schemeClr val="tx1"/>
                </a:solidFill>
              </a:rPr>
              <a:t>, p, q–1)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		  </a:t>
            </a:r>
            <a:r>
              <a:rPr lang="en-US" altLang="zh-CN" sz="2800" dirty="0" smtClean="0">
                <a:solidFill>
                  <a:srgbClr val="FF0000"/>
                </a:solidFill>
              </a:rPr>
              <a:t>QUICKSORT</a:t>
            </a:r>
            <a:r>
              <a:rPr lang="en-US" altLang="zh-CN" sz="2800" dirty="0" smtClean="0">
                <a:solidFill>
                  <a:schemeClr val="tx1"/>
                </a:solidFill>
              </a:rPr>
              <a:t> (A</a:t>
            </a:r>
            <a:r>
              <a:rPr lang="en-US" altLang="zh-CN" sz="2800" dirty="0">
                <a:solidFill>
                  <a:schemeClr val="tx1"/>
                </a:solidFill>
              </a:rPr>
              <a:t>, q+1, r)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Initial </a:t>
            </a:r>
            <a:r>
              <a:rPr lang="en-US" altLang="zh-CN" sz="2800" dirty="0">
                <a:solidFill>
                  <a:schemeClr val="tx1"/>
                </a:solidFill>
              </a:rPr>
              <a:t>call: QUICKSORT(A, 1, n)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Run-time Analysis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In the best case, the list will be split into two approximately equal sub-lists, and thus, the run time could be very similar to that of merge sort:  </a:t>
            </a:r>
            <a:r>
              <a:rPr lang="en-US" altLang="zh-CN" sz="2800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800" smtClean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smtClean="0">
                <a:solidFill>
                  <a:srgbClr val="FF0000"/>
                </a:solidFill>
                <a:ea typeface="宋体" panose="02010600030101010101" pitchFamily="2" charset="-122"/>
              </a:rPr>
              <a:t> log </a:t>
            </a:r>
            <a:r>
              <a:rPr lang="en-US" altLang="zh-CN" sz="2800" i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smtClean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80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Recursive Tree of the Best Case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05251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 smtClean="0">
                <a:solidFill>
                  <a:schemeClr val="tx1"/>
                </a:solidFill>
                <a:ea typeface="宋体" panose="02010600030101010101" pitchFamily="2" charset="-122"/>
              </a:rPr>
              <a:t>A recursion tree for quick sort in which the partition always balances the two sides of the partition equally. The resulting running time is </a:t>
            </a:r>
            <a:r>
              <a:rPr lang="en-US" altLang="zh-CN" sz="2400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 log </a:t>
            </a:r>
            <a:r>
              <a:rPr lang="en-US" altLang="zh-CN" sz="2400" i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40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endParaRPr lang="en-US" altLang="zh-CN" sz="240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smtClean="0">
                <a:solidFill>
                  <a:schemeClr val="tx1"/>
                </a:solidFill>
                <a:ea typeface="宋体" panose="02010600030101010101" pitchFamily="2" charset="-122"/>
              </a:rPr>
              <a:t>The question is: WHAT happens if we don’t get that 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lucky</a:t>
            </a:r>
            <a:r>
              <a:rPr lang="en-US" altLang="zh-CN" sz="2400" smtClean="0">
                <a:solidFill>
                  <a:schemeClr val="tx1"/>
                </a:solidFill>
                <a:ea typeface="宋体" panose="02010600030101010101" pitchFamily="2" charset="-122"/>
              </a:rPr>
              <a:t>?</a:t>
            </a:r>
            <a:endParaRPr lang="en-US" altLang="zh-CN" sz="24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10"/>
          <p:cNvGrpSpPr>
            <a:grpSpLocks noChangeAspect="1"/>
          </p:cNvGrpSpPr>
          <p:nvPr/>
        </p:nvGrpSpPr>
        <p:grpSpPr bwMode="auto">
          <a:xfrm>
            <a:off x="611188" y="3068638"/>
            <a:ext cx="7885112" cy="3600450"/>
            <a:chOff x="528" y="846"/>
            <a:chExt cx="4560" cy="2082"/>
          </a:xfrm>
        </p:grpSpPr>
        <p:pic>
          <p:nvPicPr>
            <p:cNvPr id="32772" name="Picture 6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28" y="846"/>
              <a:ext cx="4427" cy="2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3" name="Rectangle 9"/>
            <p:cNvSpPr>
              <a:spLocks noChangeArrowheads="1"/>
            </p:cNvSpPr>
            <p:nvPr/>
          </p:nvSpPr>
          <p:spPr bwMode="auto">
            <a:xfrm>
              <a:off x="4128" y="2688"/>
              <a:ext cx="960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Worst-case Scenario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Autofit/>
          </a:bodyPr>
          <a:lstStyle/>
          <a:p>
            <a:pPr algn="just" fontAlgn="auto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Suppose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we choose the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smallest element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as our pivot and we try ordering a sorted list: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Using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2, we partition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the original list into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still have to sort a list of size n – 1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The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run time is T(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 = T(</a:t>
            </a:r>
            <a:r>
              <a:rPr lang="en-US" altLang="zh-CN" sz="2800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– 1) + </a:t>
            </a:r>
            <a:r>
              <a:rPr lang="en-US" altLang="zh-CN" sz="2800" dirty="0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 = </a:t>
            </a:r>
            <a:r>
              <a:rPr lang="en-US" altLang="zh-CN" sz="2800" dirty="0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baseline="30000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algn="just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Thus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, the run time drops from </a:t>
            </a:r>
            <a:r>
              <a:rPr lang="en-US" altLang="zh-CN" sz="2400" dirty="0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log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to </a:t>
            </a:r>
            <a:r>
              <a:rPr lang="en-US" altLang="zh-CN" sz="2400" dirty="0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6013" y="2552700"/>
          <a:ext cx="72247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80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38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95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84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66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79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26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87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96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12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43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81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6013" y="3644900"/>
          <a:ext cx="7224712" cy="371475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2600"/>
                <a:gridCol w="481012"/>
                <a:gridCol w="481013"/>
                <a:gridCol w="482600"/>
                <a:gridCol w="481012"/>
                <a:gridCol w="482600"/>
                <a:gridCol w="481013"/>
                <a:gridCol w="481012"/>
                <a:gridCol w="482600"/>
                <a:gridCol w="481013"/>
                <a:gridCol w="481012"/>
                <a:gridCol w="482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kumimoji="0" lang="en-CA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80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38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95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84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66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79</a:t>
                      </a:r>
                      <a:endParaRPr kumimoji="0" lang="en-CA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26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87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96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81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endParaRPr kumimoji="0" lang="en-CA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Recursive Tree of the Worst Case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05251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 smtClean="0">
                <a:solidFill>
                  <a:schemeClr val="tx1"/>
                </a:solidFill>
                <a:ea typeface="宋体" panose="02010600030101010101" pitchFamily="2" charset="-122"/>
              </a:rPr>
              <a:t>A recursion tree for quick sort in which the partition always puts only a single element on one side of the partition. The resulting running time is  </a:t>
            </a:r>
            <a:r>
              <a:rPr lang="en-US" altLang="zh-CN" sz="2400" smtClean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baseline="3000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40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7675" y="2492375"/>
            <a:ext cx="6432550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1"/>
                </a:solidFill>
              </a:rPr>
              <a:t>Recursive Tree of the Balanced Case</a:t>
            </a:r>
            <a:endParaRPr lang="en-US" altLang="zh-C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What if the split is always 1:9?</a:t>
            </a: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 algn="just"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 algn="just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T(</a:t>
            </a:r>
            <a:r>
              <a:rPr lang="en-US" altLang="zh-CN" i="1" smtClean="0">
                <a:solidFill>
                  <a:schemeClr val="tx1"/>
                </a:solidFill>
                <a:ea typeface="黑体" panose="02010609060101010101" pitchFamily="49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) = T(9</a:t>
            </a:r>
            <a:r>
              <a:rPr lang="en-US" altLang="zh-CN" i="1" smtClean="0">
                <a:solidFill>
                  <a:schemeClr val="tx1"/>
                </a:solidFill>
                <a:ea typeface="黑体" panose="02010609060101010101" pitchFamily="49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/10) + T(</a:t>
            </a:r>
            <a:r>
              <a:rPr lang="en-US" altLang="zh-CN" i="1" smtClean="0">
                <a:solidFill>
                  <a:schemeClr val="tx1"/>
                </a:solidFill>
                <a:ea typeface="黑体" panose="02010609060101010101" pitchFamily="49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/10) + </a:t>
            </a:r>
            <a:r>
              <a:rPr lang="en-US" altLang="zh-CN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黑体" panose="02010609060101010101" pitchFamily="49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)</a:t>
            </a: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 algn="just"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 algn="just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What is the solution to this recurrence?</a:t>
            </a: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1"/>
                </a:solidFill>
              </a:rPr>
              <a:t>Recursive Tree of the Balanced Case</a:t>
            </a:r>
            <a:endParaRPr lang="en-US" altLang="zh-C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5211763"/>
            <a:ext cx="8280400" cy="1268412"/>
          </a:xfrm>
        </p:spPr>
        <p:txBody>
          <a:bodyPr rtlCol="0">
            <a:normAutofit fontScale="77500" lnSpcReduction="20000"/>
          </a:bodyPr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</a:rPr>
              <a:t> A recursion tree for </a:t>
            </a:r>
            <a:r>
              <a:rPr lang="en-US" altLang="zh-CN" dirty="0" smtClean="0">
                <a:solidFill>
                  <a:schemeClr val="tx1"/>
                </a:solidFill>
              </a:rPr>
              <a:t>quick sort in </a:t>
            </a:r>
            <a:r>
              <a:rPr lang="en-US" altLang="zh-CN" dirty="0">
                <a:solidFill>
                  <a:schemeClr val="tx1"/>
                </a:solidFill>
              </a:rPr>
              <a:t>which </a:t>
            </a:r>
            <a:r>
              <a:rPr lang="en-US" altLang="zh-CN" dirty="0" smtClean="0">
                <a:solidFill>
                  <a:schemeClr val="tx1"/>
                </a:solidFill>
              </a:rPr>
              <a:t>partition always </a:t>
            </a:r>
            <a:r>
              <a:rPr lang="en-US" altLang="zh-CN" dirty="0">
                <a:solidFill>
                  <a:schemeClr val="tx1"/>
                </a:solidFill>
              </a:rPr>
              <a:t>produces a 9-to-1 split, yielding a running time of 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i="1" dirty="0" smtClean="0">
                <a:solidFill>
                  <a:srgbClr val="FF0000"/>
                </a:solidFill>
              </a:rPr>
              <a:t>(n </a:t>
            </a:r>
            <a:r>
              <a:rPr lang="en-US" altLang="zh-CN" dirty="0" smtClean="0">
                <a:solidFill>
                  <a:srgbClr val="FF0000"/>
                </a:solidFill>
              </a:rPr>
              <a:t>log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i="1" dirty="0">
                <a:solidFill>
                  <a:srgbClr val="FF0000"/>
                </a:solidFill>
              </a:rPr>
              <a:t>)</a:t>
            </a:r>
            <a:endParaRPr lang="el-GR" altLang="zh-CN" dirty="0">
              <a:solidFill>
                <a:srgbClr val="FF0000"/>
              </a:solidFill>
            </a:endParaRP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52513" y="1052513"/>
            <a:ext cx="70389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0825" y="2076450"/>
            <a:ext cx="8785225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smtClean="0"/>
              <a:t>7.2 </a:t>
            </a:r>
            <a:r>
              <a:rPr lang="en-US" altLang="zh-CN" b="1" dirty="0"/>
              <a:t>Improving Quick Sort with Medians</a:t>
            </a:r>
            <a:endParaRPr lang="en-US" altLang="zh-CN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Alternate Strategy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Our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goal is to choose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median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element in the list as our pivot: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Unfortunately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, it’s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DIFFICULT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to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find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Alternate strategy: take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median of a subset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of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entries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example, take the median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first, middle, and last entries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aseline="30000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92200" y="2708275"/>
          <a:ext cx="7224713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80</a:t>
                      </a:r>
                      <a:endParaRPr lang="en-CA" sz="1800" b="1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38</a:t>
                      </a:r>
                      <a:endParaRPr lang="en-CA" sz="1800" b="1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95</a:t>
                      </a:r>
                      <a:endParaRPr lang="en-CA" sz="1800" b="1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84</a:t>
                      </a:r>
                      <a:endParaRPr lang="en-CA" sz="1800" b="1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rgbClr val="FF0000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66</a:t>
                      </a:r>
                      <a:endParaRPr lang="en-CA" sz="1800" b="1" dirty="0">
                        <a:solidFill>
                          <a:srgbClr val="FF0000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</a:t>
                      </a:r>
                      <a:endParaRPr lang="en-CA" sz="1800" b="1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79</a:t>
                      </a:r>
                      <a:endParaRPr lang="en-CA" sz="1800" b="1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en-CA" sz="1800" b="1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26</a:t>
                      </a:r>
                      <a:endParaRPr lang="en-CA" sz="1800" b="1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87</a:t>
                      </a:r>
                      <a:endParaRPr lang="en-CA" sz="1800" b="1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96</a:t>
                      </a:r>
                      <a:endParaRPr lang="en-CA" sz="1800" b="1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12</a:t>
                      </a:r>
                      <a:endParaRPr lang="en-CA" sz="1800" b="1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43</a:t>
                      </a:r>
                      <a:endParaRPr lang="en-CA" sz="1800" b="1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81</a:t>
                      </a:r>
                      <a:endParaRPr lang="en-CA" sz="1800" b="1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  <a:endParaRPr lang="en-CA" sz="1800" b="1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3"/>
          <p:cNvSpPr>
            <a:spLocks noGrp="1"/>
          </p:cNvSpPr>
          <p:nvPr>
            <p:ph type="title"/>
          </p:nvPr>
        </p:nvSpPr>
        <p:spPr>
          <a:xfrm>
            <a:off x="684213" y="2076450"/>
            <a:ext cx="8351837" cy="1143000"/>
          </a:xfrm>
        </p:spPr>
        <p:txBody>
          <a:bodyPr/>
          <a:lstStyle/>
          <a:p>
            <a:r>
              <a:rPr lang="en-US" altLang="zh-CN" b="1" smtClean="0"/>
              <a:t>Chapter 7: Quick Sort</a:t>
            </a:r>
            <a:endParaRPr altLang="en-US" b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Choose the Median-of-Three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dirty="0" smtClean="0">
                <a:solidFill>
                  <a:schemeClr val="tx1"/>
                </a:solidFill>
                <a:ea typeface="宋体" panose="02010600030101010101" pitchFamily="2" charset="-122"/>
              </a:rPr>
              <a:t>It 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is difficult to find the median so consider another strategy</a:t>
            </a:r>
            <a:r>
              <a:rPr lang="en-US" altLang="zh-CN" sz="3600" dirty="0" smtClean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en-US" altLang="zh-CN" sz="3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sz="3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3200" dirty="0" smtClean="0">
                <a:solidFill>
                  <a:schemeClr val="tx1"/>
                </a:solidFill>
                <a:ea typeface="宋体" panose="02010600030101010101" pitchFamily="2" charset="-122"/>
              </a:rPr>
              <a:t>Choose </a:t>
            </a: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</a:rPr>
              <a:t>the median of the first, middle, and last entries in the list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dirty="0" smtClean="0">
                <a:solidFill>
                  <a:schemeClr val="tx1"/>
                </a:solidFill>
                <a:ea typeface="宋体" panose="02010600030101010101" pitchFamily="2" charset="-122"/>
              </a:rPr>
              <a:t>This 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will usually give a </a:t>
            </a:r>
            <a:r>
              <a:rPr lang="en-US" altLang="zh-CN" sz="3600" dirty="0" smtClean="0">
                <a:solidFill>
                  <a:srgbClr val="FF0000"/>
                </a:solidFill>
                <a:ea typeface="宋体" panose="02010600030101010101" pitchFamily="2" charset="-122"/>
              </a:rPr>
              <a:t>much better 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</a:rPr>
              <a:t>approximation of the actual median</a:t>
            </a:r>
            <a:endParaRPr lang="en-US" altLang="zh-CN" sz="3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46083" name="Picture 5" descr="qs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87450" y="4292600"/>
            <a:ext cx="668178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Choose the Median-of-Three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Sorting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elements based 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44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results in two sub-lists, each of which must be sorted (again, using quicksort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We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select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26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to partition the first sub-list: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81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to partition the second sub-list: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48131" name="Picture 5" descr="qs0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39863" y="5661025"/>
            <a:ext cx="66817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6" descr="qs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4149725"/>
            <a:ext cx="6681787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Choose the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Median-of-Three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1">
            <a:blip r:embed="rId1"/>
            <a:stretch>
              <a:fillRect l="-1031" t="-967" r="-1105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altLang="en-US">
                <a:noFill/>
              </a:rPr>
              <a:t> </a:t>
            </a:r>
            <a:endParaRPr altLang="en-US">
              <a:noFill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First, we examine the first, middle, and last entries of the full list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The span below will indicate which list we are currently sorting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52227" name="Line 7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28" name="Line 8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29" name="Line 9"/>
          <p:cNvSpPr>
            <a:spLocks noChangeShapeType="1"/>
          </p:cNvSpPr>
          <p:nvPr/>
        </p:nvSpPr>
        <p:spPr bwMode="auto">
          <a:xfrm flipV="1">
            <a:off x="1403350" y="4149725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2230" name="Picture 4" descr="qs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95638"/>
            <a:ext cx="68770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select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57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to be our pivot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move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24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into the first location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54275" name="Line 7"/>
          <p:cNvSpPr>
            <a:spLocks noChangeShapeType="1"/>
          </p:cNvSpPr>
          <p:nvPr/>
        </p:nvSpPr>
        <p:spPr bwMode="auto">
          <a:xfrm>
            <a:off x="1403350" y="40830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76" name="Line 8"/>
          <p:cNvSpPr>
            <a:spLocks noChangeShapeType="1"/>
          </p:cNvSpPr>
          <p:nvPr/>
        </p:nvSpPr>
        <p:spPr bwMode="auto">
          <a:xfrm>
            <a:off x="8172450" y="40830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77" name="Line 9"/>
          <p:cNvSpPr>
            <a:spLocks noChangeShapeType="1"/>
          </p:cNvSpPr>
          <p:nvPr/>
        </p:nvSpPr>
        <p:spPr bwMode="auto">
          <a:xfrm flipV="1">
            <a:off x="1403350" y="4156075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4278" name="Picture 5" descr="qs0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0325" y="3141663"/>
            <a:ext cx="6877050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Starting at the 2</a:t>
            </a:r>
            <a:r>
              <a:rPr lang="en-US" altLang="zh-CN" sz="2800" baseline="30000" smtClean="0">
                <a:solidFill>
                  <a:schemeClr val="tx1"/>
                </a:solidFill>
                <a:ea typeface="黑体" panose="02010609060101010101" pitchFamily="49" charset="-122"/>
              </a:rPr>
              <a:t>nd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and 2</a:t>
            </a:r>
            <a:r>
              <a:rPr lang="en-US" altLang="zh-CN" sz="2800" baseline="30000" smtClean="0">
                <a:solidFill>
                  <a:schemeClr val="tx1"/>
                </a:solidFill>
                <a:ea typeface="黑体" panose="02010609060101010101" pitchFamily="49" charset="-122"/>
              </a:rPr>
              <a:t>nd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-last locations: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we search forward till we find	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70 &gt; 57</a:t>
            </a:r>
            <a:endParaRPr lang="en-US" altLang="zh-CN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we </a:t>
            </a:r>
            <a:r>
              <a:rPr lang="en-US" altLang="zh-CN" smtClean="0">
                <a:solidFill>
                  <a:srgbClr val="FF5050"/>
                </a:solidFill>
                <a:ea typeface="黑体" panose="02010609060101010101" pitchFamily="49" charset="-122"/>
              </a:rPr>
              <a:t>search backward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 till we find	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49 &lt; 57</a:t>
            </a:r>
            <a:endParaRPr lang="en-US" altLang="zh-CN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56323" name="Picture 7" descr="blah0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32138"/>
            <a:ext cx="6875462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Line 9"/>
          <p:cNvSpPr>
            <a:spLocks noChangeShapeType="1"/>
          </p:cNvSpPr>
          <p:nvPr/>
        </p:nvSpPr>
        <p:spPr bwMode="auto">
          <a:xfrm>
            <a:off x="14033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5" name="Line 10"/>
          <p:cNvSpPr>
            <a:spLocks noChangeShapeType="1"/>
          </p:cNvSpPr>
          <p:nvPr/>
        </p:nvSpPr>
        <p:spPr bwMode="auto">
          <a:xfrm>
            <a:off x="81724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6" name="Line 11"/>
          <p:cNvSpPr>
            <a:spLocks noChangeShapeType="1"/>
          </p:cNvSpPr>
          <p:nvPr/>
        </p:nvSpPr>
        <p:spPr bwMode="auto">
          <a:xfrm flipV="1">
            <a:off x="1403350" y="4148138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swap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70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and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49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, placing them in order with respect to each other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58371" name="Line 6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2" name="Line 7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3" name="Line 8"/>
          <p:cNvSpPr>
            <a:spLocks noChangeShapeType="1"/>
          </p:cNvSpPr>
          <p:nvPr/>
        </p:nvSpPr>
        <p:spPr bwMode="auto">
          <a:xfrm flipV="1">
            <a:off x="1403350" y="4149725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8374" name="Picture 2" descr="blah0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until we find	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97 </a:t>
            </a:r>
            <a:r>
              <a:rPr lang="en-US" altLang="zh-CN" sz="2800" dirty="0">
                <a:solidFill>
                  <a:srgbClr val="FF0000"/>
                </a:solidFill>
              </a:rPr>
              <a:t>&gt; 57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until we find	</a:t>
            </a:r>
            <a:r>
              <a:rPr lang="en-US" altLang="zh-CN" sz="2800" dirty="0" smtClean="0">
                <a:solidFill>
                  <a:srgbClr val="FF0000"/>
                </a:solidFill>
              </a:rPr>
              <a:t>16 </a:t>
            </a:r>
            <a:r>
              <a:rPr lang="en-US" altLang="zh-CN" sz="2800" dirty="0">
                <a:solidFill>
                  <a:srgbClr val="FF0000"/>
                </a:solidFill>
              </a:rPr>
              <a:t>&lt; 57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419" name="Picture 4" descr="qs0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0" name="Line 6"/>
          <p:cNvSpPr>
            <a:spLocks noChangeShapeType="1"/>
          </p:cNvSpPr>
          <p:nvPr/>
        </p:nvSpPr>
        <p:spPr bwMode="auto">
          <a:xfrm>
            <a:off x="14033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1" name="Line 7"/>
          <p:cNvSpPr>
            <a:spLocks noChangeShapeType="1"/>
          </p:cNvSpPr>
          <p:nvPr/>
        </p:nvSpPr>
        <p:spPr bwMode="auto">
          <a:xfrm>
            <a:off x="81724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2" name="Line 8"/>
          <p:cNvSpPr>
            <a:spLocks noChangeShapeType="1"/>
          </p:cNvSpPr>
          <p:nvPr/>
        </p:nvSpPr>
        <p:spPr bwMode="auto">
          <a:xfrm flipV="1">
            <a:off x="1403350" y="4148138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swap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16 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and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97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which are now in order with respect to each other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62467" name="Line 6"/>
          <p:cNvSpPr>
            <a:spLocks noChangeShapeType="1"/>
          </p:cNvSpPr>
          <p:nvPr/>
        </p:nvSpPr>
        <p:spPr bwMode="auto">
          <a:xfrm>
            <a:off x="14033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68" name="Line 7"/>
          <p:cNvSpPr>
            <a:spLocks noChangeShapeType="1"/>
          </p:cNvSpPr>
          <p:nvPr/>
        </p:nvSpPr>
        <p:spPr bwMode="auto">
          <a:xfrm>
            <a:off x="81724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69" name="Line 8"/>
          <p:cNvSpPr>
            <a:spLocks noChangeShapeType="1"/>
          </p:cNvSpPr>
          <p:nvPr/>
        </p:nvSpPr>
        <p:spPr bwMode="auto">
          <a:xfrm flipV="1">
            <a:off x="1403350" y="4148138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2470" name="Picture 5" descr="qs0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</a:t>
            </a:r>
            <a:r>
              <a:rPr lang="en-US" altLang="zh-CN" sz="2800" dirty="0" smtClean="0">
                <a:solidFill>
                  <a:schemeClr val="tx1"/>
                </a:solidFill>
              </a:rPr>
              <a:t>till 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63 &gt; 57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55 &lt; 57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515" name="Picture 4" descr="qs0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Line 6"/>
          <p:cNvSpPr>
            <a:spLocks noChangeShapeType="1"/>
          </p:cNvSpPr>
          <p:nvPr/>
        </p:nvSpPr>
        <p:spPr bwMode="auto">
          <a:xfrm>
            <a:off x="14033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17" name="Line 7"/>
          <p:cNvSpPr>
            <a:spLocks noChangeShapeType="1"/>
          </p:cNvSpPr>
          <p:nvPr/>
        </p:nvSpPr>
        <p:spPr bwMode="auto">
          <a:xfrm>
            <a:off x="81724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18" name="Line 8"/>
          <p:cNvSpPr>
            <a:spLocks noChangeShapeType="1"/>
          </p:cNvSpPr>
          <p:nvPr/>
        </p:nvSpPr>
        <p:spPr bwMode="auto">
          <a:xfrm flipV="1">
            <a:off x="1403350" y="4148138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800" smtClean="0">
                <a:solidFill>
                  <a:schemeClr val="tx1"/>
                </a:solidFill>
              </a:rPr>
              <a:t>Outline</a:t>
            </a:r>
            <a:endParaRPr lang="en-US" altLang="zh-CN" sz="4800" smtClean="0">
              <a:solidFill>
                <a:schemeClr val="tx1"/>
              </a:solidFill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6.1 Basic Quick Sort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6.2 Improving Quick Sort with Medians</a:t>
            </a: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5" descr="qs0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swap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63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and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55</a:t>
            </a:r>
            <a:endParaRPr lang="en-US" altLang="zh-CN" sz="280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66564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65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66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search forward till we find	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85 &gt; 57</a:t>
            </a:r>
            <a:endParaRPr lang="en-US" altLang="zh-CN" sz="280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search backward till we find	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36 &lt; 57</a:t>
            </a:r>
            <a:endParaRPr lang="en-US" altLang="zh-CN" sz="280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68611" name="Picture 4" descr="qs0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2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3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4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5" descr="qs1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swap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85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and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36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, placing them in order with respect to each other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70660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1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2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We </a:t>
            </a:r>
            <a:r>
              <a:rPr lang="en-US" altLang="zh-CN" dirty="0">
                <a:solidFill>
                  <a:schemeClr val="tx1"/>
                </a:solidFill>
              </a:rPr>
              <a:t>search forward until we find	 </a:t>
            </a:r>
            <a:r>
              <a:rPr lang="en-US" altLang="zh-CN" dirty="0">
                <a:solidFill>
                  <a:srgbClr val="FF0000"/>
                </a:solidFill>
              </a:rPr>
              <a:t>68 &gt; 57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We </a:t>
            </a:r>
            <a:r>
              <a:rPr lang="en-US" altLang="zh-CN" dirty="0">
                <a:solidFill>
                  <a:schemeClr val="tx1"/>
                </a:solidFill>
              </a:rPr>
              <a:t>search backward until we find	   </a:t>
            </a:r>
            <a:r>
              <a:rPr lang="en-US" altLang="zh-CN" dirty="0">
                <a:solidFill>
                  <a:srgbClr val="FF0000"/>
                </a:solidFill>
              </a:rPr>
              <a:t>9 &lt; 57</a:t>
            </a:r>
            <a:endParaRPr lang="en-US" altLang="zh-CN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707" name="Picture 4" descr="qs1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09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0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5" descr="qs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We </a:t>
            </a:r>
            <a:r>
              <a:rPr lang="en-US" altLang="zh-CN" dirty="0">
                <a:solidFill>
                  <a:schemeClr val="tx1"/>
                </a:solidFill>
              </a:rPr>
              <a:t>swap </a:t>
            </a:r>
            <a:r>
              <a:rPr lang="en-US" altLang="zh-CN" dirty="0">
                <a:solidFill>
                  <a:srgbClr val="FF0000"/>
                </a:solidFill>
              </a:rPr>
              <a:t>68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endParaRPr lang="en-US" altLang="zh-CN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6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57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58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We </a:t>
            </a:r>
            <a:r>
              <a:rPr lang="en-US" altLang="zh-CN" dirty="0">
                <a:solidFill>
                  <a:schemeClr val="tx1"/>
                </a:solidFill>
              </a:rPr>
              <a:t>search forward until we find	 </a:t>
            </a:r>
            <a:r>
              <a:rPr lang="en-US" altLang="zh-CN" dirty="0">
                <a:solidFill>
                  <a:srgbClr val="FF0000"/>
                </a:solidFill>
              </a:rPr>
              <a:t>76 &gt; 57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We </a:t>
            </a:r>
            <a:r>
              <a:rPr lang="en-US" altLang="zh-CN" dirty="0">
                <a:solidFill>
                  <a:schemeClr val="tx1"/>
                </a:solidFill>
              </a:rPr>
              <a:t>search backward until we find	   </a:t>
            </a:r>
            <a:r>
              <a:rPr lang="en-US" altLang="zh-CN" dirty="0">
                <a:solidFill>
                  <a:srgbClr val="FF0000"/>
                </a:solidFill>
              </a:rPr>
              <a:t>9 &lt; 57</a:t>
            </a:r>
            <a:endParaRPr lang="en-US" altLang="zh-CN" dirty="0">
              <a:solidFill>
                <a:srgbClr val="FF0000"/>
              </a:solidFill>
            </a:endParaRPr>
          </a:p>
          <a:p>
            <a:pPr lvl="1" algn="just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The indices are out of order, so we stop</a:t>
            </a:r>
            <a:endParaRPr lang="en-US" altLang="zh-CN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803" name="Picture 4" descr="qs1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5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6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 smtClean="0">
                <a:solidFill>
                  <a:schemeClr val="tx1"/>
                </a:solidFill>
                <a:ea typeface="黑体" panose="02010609060101010101" pitchFamily="49" charset="-122"/>
              </a:rPr>
              <a:t>We move the larger indexed item to the vacancy at the end of the array</a:t>
            </a:r>
            <a:endParaRPr lang="en-US" altLang="zh-CN" sz="240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smtClean="0">
                <a:solidFill>
                  <a:schemeClr val="tx1"/>
                </a:solidFill>
                <a:ea typeface="黑体" panose="02010609060101010101" pitchFamily="49" charset="-122"/>
              </a:rPr>
              <a:t>We fill the empty location with the pivot, </a:t>
            </a:r>
            <a:r>
              <a:rPr lang="en-US" altLang="zh-CN" sz="2400" smtClean="0">
                <a:solidFill>
                  <a:srgbClr val="FF0000"/>
                </a:solidFill>
                <a:ea typeface="黑体" panose="02010609060101010101" pitchFamily="49" charset="-122"/>
              </a:rPr>
              <a:t>57</a:t>
            </a:r>
            <a:endParaRPr lang="en-US" altLang="zh-CN" sz="240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smtClean="0">
                <a:solidFill>
                  <a:schemeClr val="tx1"/>
                </a:solidFill>
                <a:ea typeface="黑体" panose="02010609060101010101" pitchFamily="49" charset="-122"/>
              </a:rPr>
              <a:t>The pivot is now in the correct location</a:t>
            </a:r>
            <a:endParaRPr lang="en-US" altLang="zh-CN" sz="24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78851" name="Picture 5" descr="qs1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2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3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4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will now recursively call quick sort on the first half of the list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When we are finished, all entries &lt;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57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will be sorted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80899" name="Picture 4" descr="qs1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0" name="Line 5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1" name="Line 6"/>
          <p:cNvSpPr>
            <a:spLocks noChangeShapeType="1"/>
          </p:cNvSpPr>
          <p:nvPr/>
        </p:nvSpPr>
        <p:spPr bwMode="auto">
          <a:xfrm>
            <a:off x="3995738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2" name="Line 7"/>
          <p:cNvSpPr>
            <a:spLocks noChangeShapeType="1"/>
          </p:cNvSpPr>
          <p:nvPr/>
        </p:nvSpPr>
        <p:spPr bwMode="auto">
          <a:xfrm flipV="1">
            <a:off x="1403350" y="4140200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examine the first, middle, and last elements of this sub list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82947" name="Picture 4" descr="qs1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5" descr="qs1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choose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24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to be our pivot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move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9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into the first location in this sub-list 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84996" name="Line 9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997" name="Line 10"/>
          <p:cNvSpPr>
            <a:spLocks noChangeShapeType="1"/>
          </p:cNvSpPr>
          <p:nvPr/>
        </p:nvSpPr>
        <p:spPr bwMode="auto">
          <a:xfrm>
            <a:off x="39957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998" name="Line 11"/>
          <p:cNvSpPr>
            <a:spLocks noChangeShapeType="1"/>
          </p:cNvSpPr>
          <p:nvPr/>
        </p:nvSpPr>
        <p:spPr bwMode="auto">
          <a:xfrm flipV="1">
            <a:off x="1403350" y="41497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3"/>
          <p:cNvSpPr>
            <a:spLocks noGrp="1"/>
          </p:cNvSpPr>
          <p:nvPr>
            <p:ph type="title"/>
          </p:nvPr>
        </p:nvSpPr>
        <p:spPr>
          <a:xfrm>
            <a:off x="2484438" y="2076450"/>
            <a:ext cx="6551612" cy="1143000"/>
          </a:xfrm>
        </p:spPr>
        <p:txBody>
          <a:bodyPr/>
          <a:lstStyle/>
          <a:p>
            <a:r>
              <a:rPr lang="en-US" altLang="zh-CN" b="1" smtClean="0"/>
              <a:t>7.1 Basic Quick Sort</a:t>
            </a:r>
            <a:endParaRPr altLang="en-US" b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6" descr="qs1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49 &gt; 24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21 &lt; 24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44" name="Line 10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5" name="Line 11"/>
          <p:cNvSpPr>
            <a:spLocks noChangeShapeType="1"/>
          </p:cNvSpPr>
          <p:nvPr/>
        </p:nvSpPr>
        <p:spPr bwMode="auto">
          <a:xfrm>
            <a:off x="39957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6" name="Line 12"/>
          <p:cNvSpPr>
            <a:spLocks noChangeShapeType="1"/>
          </p:cNvSpPr>
          <p:nvPr/>
        </p:nvSpPr>
        <p:spPr bwMode="auto">
          <a:xfrm flipV="1">
            <a:off x="1403350" y="41497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9" name="Picture 8" descr="qs2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swap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49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and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21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, placing them in order with respect to each other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89092" name="Line 9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093" name="Line 10"/>
          <p:cNvSpPr>
            <a:spLocks noChangeShapeType="1"/>
          </p:cNvSpPr>
          <p:nvPr/>
        </p:nvSpPr>
        <p:spPr bwMode="auto">
          <a:xfrm>
            <a:off x="39957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094" name="Line 11"/>
          <p:cNvSpPr>
            <a:spLocks noChangeShapeType="1"/>
          </p:cNvSpPr>
          <p:nvPr/>
        </p:nvSpPr>
        <p:spPr bwMode="auto">
          <a:xfrm flipV="1">
            <a:off x="1403350" y="41497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38 &gt; 24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16 &lt; 24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</a:rPr>
              <a:t>The indices are reversed, so we stop</a:t>
            </a:r>
            <a:endParaRPr lang="en-US" altLang="zh-CN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1138" name="Picture 14" descr="qs2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40" name="Line 16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41" name="Line 17"/>
          <p:cNvSpPr>
            <a:spLocks noChangeShapeType="1"/>
          </p:cNvSpPr>
          <p:nvPr/>
        </p:nvSpPr>
        <p:spPr bwMode="auto">
          <a:xfrm>
            <a:off x="39957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42" name="Line 18"/>
          <p:cNvSpPr>
            <a:spLocks noChangeShapeType="1"/>
          </p:cNvSpPr>
          <p:nvPr/>
        </p:nvSpPr>
        <p:spPr bwMode="auto">
          <a:xfrm flipV="1">
            <a:off x="1403350" y="41497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move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38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to the vacant location and move the pivot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24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into the previous location of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38</a:t>
            </a:r>
            <a:endParaRPr lang="en-US" altLang="zh-CN" sz="280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marL="342900" lvl="1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24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 is now in the correct location</a:t>
            </a: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93187" name="Picture 5" descr="qs2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8" name="Line 6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89" name="Line 7"/>
          <p:cNvSpPr>
            <a:spLocks noChangeShapeType="1"/>
          </p:cNvSpPr>
          <p:nvPr/>
        </p:nvSpPr>
        <p:spPr bwMode="auto">
          <a:xfrm>
            <a:off x="39957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0" name="Line 8"/>
          <p:cNvSpPr>
            <a:spLocks noChangeShapeType="1"/>
          </p:cNvSpPr>
          <p:nvPr/>
        </p:nvSpPr>
        <p:spPr bwMode="auto">
          <a:xfrm flipV="1">
            <a:off x="1403350" y="41497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will now recursively call quick sort on the left and right halves of those entries which are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&lt; 57</a:t>
            </a:r>
            <a:endParaRPr lang="en-US" altLang="zh-CN" sz="280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95235" name="Picture 4" descr="qs2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8" descr="qs2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The first partition has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three entries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, so we sort it using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insertion sort</a:t>
            </a:r>
            <a:endParaRPr lang="en-US" altLang="zh-CN" sz="280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97284" name="Line 5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285" name="Line 6"/>
          <p:cNvSpPr>
            <a:spLocks noChangeShapeType="1"/>
          </p:cNvSpPr>
          <p:nvPr/>
        </p:nvSpPr>
        <p:spPr bwMode="auto">
          <a:xfrm>
            <a:off x="2339975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286" name="Line 7"/>
          <p:cNvSpPr>
            <a:spLocks noChangeShapeType="1"/>
          </p:cNvSpPr>
          <p:nvPr/>
        </p:nvSpPr>
        <p:spPr bwMode="auto">
          <a:xfrm flipV="1">
            <a:off x="1403350" y="41497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Picture 9" descr="qs2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The second partition also has only four entries, so again, we use insertion sort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27003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39243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34" name="Line 7"/>
          <p:cNvSpPr>
            <a:spLocks noChangeShapeType="1"/>
          </p:cNvSpPr>
          <p:nvPr/>
        </p:nvSpPr>
        <p:spPr bwMode="auto">
          <a:xfrm flipV="1">
            <a:off x="2700338" y="414972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First we examine the first, middle, and last entries of the sub-list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101379" name="Picture 4" descr="blah0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0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381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382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choose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74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to be our pivot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move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76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to the vacancy left by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74</a:t>
            </a:r>
            <a:endParaRPr lang="en-US" altLang="zh-CN" sz="2800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103427" name="Picture 4" descr="qs2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8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29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30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find	</a:t>
            </a:r>
            <a:r>
              <a:rPr lang="en-US" altLang="zh-CN" sz="2800" dirty="0" smtClean="0">
                <a:solidFill>
                  <a:srgbClr val="FF0000"/>
                </a:solidFill>
              </a:rPr>
              <a:t>81 </a:t>
            </a:r>
            <a:r>
              <a:rPr lang="en-US" altLang="zh-CN" sz="2800" dirty="0">
                <a:solidFill>
                  <a:srgbClr val="FF0000"/>
                </a:solidFill>
              </a:rPr>
              <a:t>&gt; 74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</a:t>
            </a:r>
            <a:r>
              <a:rPr lang="en-US" altLang="zh-CN" sz="2800" dirty="0" smtClean="0">
                <a:solidFill>
                  <a:schemeClr val="tx1"/>
                </a:solidFill>
              </a:rPr>
              <a:t>till </a:t>
            </a:r>
            <a:r>
              <a:rPr lang="en-US" altLang="zh-CN" sz="2800" dirty="0">
                <a:solidFill>
                  <a:schemeClr val="tx1"/>
                </a:solidFill>
              </a:rPr>
              <a:t>we </a:t>
            </a:r>
            <a:r>
              <a:rPr lang="en-US" altLang="zh-CN" sz="2800" dirty="0" smtClean="0">
                <a:solidFill>
                  <a:schemeClr val="tx1"/>
                </a:solidFill>
              </a:rPr>
              <a:t>find	</a:t>
            </a:r>
            <a:r>
              <a:rPr lang="en-US" altLang="zh-CN" sz="2800" dirty="0" smtClean="0">
                <a:solidFill>
                  <a:srgbClr val="FF0000"/>
                </a:solidFill>
              </a:rPr>
              <a:t>70 </a:t>
            </a:r>
            <a:r>
              <a:rPr lang="en-US" altLang="zh-CN" sz="2800" dirty="0">
                <a:solidFill>
                  <a:srgbClr val="FF0000"/>
                </a:solidFill>
              </a:rPr>
              <a:t>&lt; 74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475" name="Picture 5" descr="qs2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6" name="Line 7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477" name="Line 8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478" name="Line 9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QUICK SORT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62500" lnSpcReduction="20000"/>
          </a:bodyPr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900" dirty="0" smtClean="0">
                <a:solidFill>
                  <a:schemeClr val="tx1"/>
                </a:solidFill>
                <a:ea typeface="宋体" panose="02010600030101010101" pitchFamily="2" charset="-122"/>
              </a:rPr>
              <a:t>We have seen two O(</a:t>
            </a:r>
            <a:r>
              <a:rPr lang="en-US" altLang="zh-CN" sz="39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 </a:t>
            </a:r>
            <a:r>
              <a:rPr lang="en-US" altLang="zh-CN" sz="3900" dirty="0" smtClean="0">
                <a:solidFill>
                  <a:schemeClr val="tx1"/>
                </a:solidFill>
                <a:ea typeface="宋体" panose="02010600030101010101" pitchFamily="2" charset="-122"/>
              </a:rPr>
              <a:t>log </a:t>
            </a:r>
            <a:r>
              <a:rPr lang="en-US" altLang="zh-CN" sz="39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900" dirty="0" smtClean="0">
                <a:solidFill>
                  <a:schemeClr val="tx1"/>
                </a:solidFill>
                <a:ea typeface="宋体" panose="02010600030101010101" pitchFamily="2" charset="-122"/>
              </a:rPr>
              <a:t>) sorting algorithms:</a:t>
            </a:r>
            <a:endParaRPr lang="en-US" altLang="zh-CN" sz="39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sz="3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3400" dirty="0" smtClean="0">
                <a:solidFill>
                  <a:srgbClr val="FF0000"/>
                </a:solidFill>
                <a:ea typeface="宋体" panose="02010600030101010101" pitchFamily="2" charset="-122"/>
              </a:rPr>
              <a:t>Merge sort </a:t>
            </a:r>
            <a:r>
              <a:rPr lang="en-US" altLang="zh-CN" sz="3400" dirty="0" smtClean="0">
                <a:solidFill>
                  <a:schemeClr val="tx1"/>
                </a:solidFill>
                <a:ea typeface="宋体" panose="02010600030101010101" pitchFamily="2" charset="-122"/>
              </a:rPr>
              <a:t>which is faster but requires more memory</a:t>
            </a:r>
            <a:endParaRPr lang="en-US" altLang="zh-CN" sz="3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sz="3400" b="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3400" dirty="0" smtClean="0">
                <a:solidFill>
                  <a:srgbClr val="FF0000"/>
                </a:solidFill>
                <a:ea typeface="宋体" panose="02010600030101010101" pitchFamily="2" charset="-122"/>
              </a:rPr>
              <a:t>Heap sort</a:t>
            </a:r>
            <a:r>
              <a:rPr lang="en-US" altLang="zh-CN" sz="3400" dirty="0" smtClean="0">
                <a:solidFill>
                  <a:schemeClr val="tx1"/>
                </a:solidFill>
                <a:ea typeface="宋体" panose="02010600030101010101" pitchFamily="2" charset="-122"/>
              </a:rPr>
              <a:t> which allows in-place sorting</a:t>
            </a:r>
            <a:endParaRPr lang="en-US" altLang="zh-CN" sz="3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sz="3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900" dirty="0" smtClean="0">
                <a:solidFill>
                  <a:schemeClr val="tx1"/>
                </a:solidFill>
                <a:ea typeface="宋体" panose="02010600030101010101" pitchFamily="2" charset="-122"/>
              </a:rPr>
              <a:t>We will now look at a recursive algorithm which may be done </a:t>
            </a:r>
            <a:r>
              <a:rPr lang="en-US" altLang="zh-CN" sz="39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almost</a:t>
            </a:r>
            <a:r>
              <a:rPr lang="en-US" altLang="zh-CN" sz="3900" dirty="0" smtClean="0">
                <a:solidFill>
                  <a:schemeClr val="tx1"/>
                </a:solidFill>
                <a:ea typeface="宋体" panose="02010600030101010101" pitchFamily="2" charset="-122"/>
              </a:rPr>
              <a:t> in place and usually faster than heap sort</a:t>
            </a:r>
            <a:endParaRPr lang="en-US" altLang="zh-CN" sz="39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3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3400" dirty="0" smtClean="0">
                <a:solidFill>
                  <a:schemeClr val="tx1"/>
                </a:solidFill>
                <a:ea typeface="宋体" panose="02010600030101010101" pitchFamily="2" charset="-122"/>
              </a:rPr>
              <a:t>Use an object in the array (</a:t>
            </a:r>
            <a:r>
              <a:rPr lang="en-US" altLang="zh-CN" sz="3400" dirty="0" smtClean="0">
                <a:solidFill>
                  <a:srgbClr val="FF0000"/>
                </a:solidFill>
                <a:ea typeface="宋体" panose="02010600030101010101" pitchFamily="2" charset="-122"/>
              </a:rPr>
              <a:t>a pivot</a:t>
            </a:r>
            <a:r>
              <a:rPr lang="en-US" altLang="zh-CN" sz="3400" dirty="0" smtClean="0">
                <a:solidFill>
                  <a:schemeClr val="tx1"/>
                </a:solidFill>
                <a:ea typeface="宋体" panose="02010600030101010101" pitchFamily="2" charset="-122"/>
              </a:rPr>
              <a:t>) to divide the two</a:t>
            </a:r>
            <a:endParaRPr lang="en-US" altLang="zh-CN" sz="3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sz="3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3400" dirty="0" smtClean="0">
                <a:solidFill>
                  <a:schemeClr val="tx1"/>
                </a:solidFill>
                <a:ea typeface="宋体" panose="02010600030101010101" pitchFamily="2" charset="-122"/>
              </a:rPr>
              <a:t>Average case:	O(</a:t>
            </a:r>
            <a:r>
              <a:rPr lang="en-US" altLang="zh-CN" sz="34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400" dirty="0" smtClean="0">
                <a:solidFill>
                  <a:schemeClr val="tx1"/>
                </a:solidFill>
                <a:ea typeface="宋体" panose="02010600030101010101" pitchFamily="2" charset="-122"/>
              </a:rPr>
              <a:t> log </a:t>
            </a:r>
            <a:r>
              <a:rPr lang="en-US" altLang="zh-CN" sz="34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400" dirty="0" smtClean="0">
                <a:solidFill>
                  <a:schemeClr val="tx1"/>
                </a:solidFill>
                <a:ea typeface="宋体" panose="02010600030101010101" pitchFamily="2" charset="-122"/>
              </a:rPr>
              <a:t>) time and O(log </a:t>
            </a:r>
            <a:r>
              <a:rPr lang="en-US" altLang="zh-CN" sz="34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400" dirty="0" smtClean="0">
                <a:solidFill>
                  <a:schemeClr val="tx1"/>
                </a:solidFill>
                <a:ea typeface="宋体" panose="02010600030101010101" pitchFamily="2" charset="-122"/>
              </a:rPr>
              <a:t>) memory</a:t>
            </a:r>
            <a:endParaRPr lang="en-US" altLang="zh-CN" sz="3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sz="3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3400" dirty="0" smtClean="0">
                <a:solidFill>
                  <a:schemeClr val="tx1"/>
                </a:solidFill>
                <a:ea typeface="宋体" panose="02010600030101010101" pitchFamily="2" charset="-122"/>
              </a:rPr>
              <a:t>Worst case:	O(</a:t>
            </a:r>
            <a:r>
              <a:rPr lang="en-US" altLang="zh-CN" sz="34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400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400" dirty="0" smtClean="0">
                <a:solidFill>
                  <a:schemeClr val="tx1"/>
                </a:solidFill>
                <a:ea typeface="宋体" panose="02010600030101010101" pitchFamily="2" charset="-122"/>
              </a:rPr>
              <a:t>) time and O(</a:t>
            </a:r>
            <a:r>
              <a:rPr lang="en-US" altLang="zh-CN" sz="3400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400" dirty="0" smtClean="0">
                <a:solidFill>
                  <a:schemeClr val="tx1"/>
                </a:solidFill>
                <a:ea typeface="宋体" panose="02010600030101010101" pitchFamily="2" charset="-122"/>
              </a:rPr>
              <a:t>) memory</a:t>
            </a:r>
            <a:endParaRPr lang="en-US" altLang="zh-CN" sz="3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5" descr="qs3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swap </a:t>
            </a:r>
            <a:r>
              <a:rPr lang="en-US" altLang="zh-CN" sz="2800" dirty="0">
                <a:solidFill>
                  <a:srgbClr val="FF0000"/>
                </a:solidFill>
              </a:rPr>
              <a:t>70</a:t>
            </a:r>
            <a:r>
              <a:rPr lang="en-US" altLang="zh-CN" sz="2800" dirty="0">
                <a:solidFill>
                  <a:schemeClr val="tx1"/>
                </a:solidFill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</a:rPr>
              <a:t>84</a:t>
            </a:r>
            <a:r>
              <a:rPr lang="en-US" altLang="zh-CN" sz="2800" dirty="0">
                <a:solidFill>
                  <a:schemeClr val="tx1"/>
                </a:solidFill>
              </a:rPr>
              <a:t> placing them in order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524" name="Line 6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25" name="Line 7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26" name="Line 8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8" descr="qs3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</a:t>
            </a:r>
            <a:r>
              <a:rPr lang="en-US" altLang="zh-CN" sz="2800" dirty="0" smtClean="0">
                <a:solidFill>
                  <a:schemeClr val="tx1"/>
                </a:solidFill>
              </a:rPr>
              <a:t>till we </a:t>
            </a:r>
            <a:r>
              <a:rPr lang="en-US" altLang="zh-CN" sz="2800" dirty="0">
                <a:solidFill>
                  <a:schemeClr val="tx1"/>
                </a:solidFill>
              </a:rPr>
              <a:t>find	</a:t>
            </a:r>
            <a:r>
              <a:rPr lang="en-US" altLang="zh-CN" sz="2800" dirty="0" smtClean="0">
                <a:solidFill>
                  <a:srgbClr val="FF0000"/>
                </a:solidFill>
              </a:rPr>
              <a:t>85 </a:t>
            </a:r>
            <a:r>
              <a:rPr lang="en-US" altLang="zh-CN" sz="2800" dirty="0">
                <a:solidFill>
                  <a:srgbClr val="FF0000"/>
                </a:solidFill>
              </a:rPr>
              <a:t>&gt; 74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</a:t>
            </a:r>
            <a:r>
              <a:rPr lang="en-US" altLang="zh-CN" sz="2800" dirty="0" smtClean="0">
                <a:solidFill>
                  <a:schemeClr val="tx1"/>
                </a:solidFill>
              </a:rPr>
              <a:t>till we find	</a:t>
            </a:r>
            <a:r>
              <a:rPr lang="en-US" altLang="zh-CN" sz="2800" dirty="0" smtClean="0">
                <a:solidFill>
                  <a:srgbClr val="FF0000"/>
                </a:solidFill>
              </a:rPr>
              <a:t>61 </a:t>
            </a:r>
            <a:r>
              <a:rPr lang="en-US" altLang="zh-CN" sz="2800" dirty="0">
                <a:solidFill>
                  <a:srgbClr val="FF0000"/>
                </a:solidFill>
              </a:rPr>
              <a:t>&lt; 74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572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73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74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8" descr="qs3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swap </a:t>
            </a:r>
            <a:r>
              <a:rPr lang="en-US" altLang="zh-CN" sz="2800" dirty="0">
                <a:solidFill>
                  <a:srgbClr val="FF0000"/>
                </a:solidFill>
              </a:rPr>
              <a:t>85</a:t>
            </a:r>
            <a:r>
              <a:rPr lang="en-US" altLang="zh-CN" sz="2800" dirty="0">
                <a:solidFill>
                  <a:schemeClr val="tx1"/>
                </a:solidFill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</a:rPr>
              <a:t>61</a:t>
            </a:r>
            <a:r>
              <a:rPr lang="en-US" altLang="zh-CN" sz="2800" dirty="0">
                <a:solidFill>
                  <a:schemeClr val="tx1"/>
                </a:solidFill>
              </a:rPr>
              <a:t> placing them in order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620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1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2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</a:t>
            </a:r>
            <a:r>
              <a:rPr lang="en-US" altLang="zh-CN" sz="2800" dirty="0" smtClean="0">
                <a:solidFill>
                  <a:schemeClr val="tx1"/>
                </a:solidFill>
              </a:rPr>
              <a:t>till we </a:t>
            </a:r>
            <a:r>
              <a:rPr lang="en-US" altLang="zh-CN" sz="2800" dirty="0">
                <a:solidFill>
                  <a:schemeClr val="tx1"/>
                </a:solidFill>
              </a:rPr>
              <a:t>find	</a:t>
            </a:r>
            <a:r>
              <a:rPr lang="en-US" altLang="zh-CN" sz="2800" dirty="0" smtClean="0">
                <a:solidFill>
                  <a:srgbClr val="FF0000"/>
                </a:solidFill>
              </a:rPr>
              <a:t>79 </a:t>
            </a:r>
            <a:r>
              <a:rPr lang="en-US" altLang="zh-CN" sz="2800" dirty="0">
                <a:solidFill>
                  <a:srgbClr val="FF0000"/>
                </a:solidFill>
              </a:rPr>
              <a:t>&gt; 74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</a:t>
            </a:r>
            <a:r>
              <a:rPr lang="en-US" altLang="zh-CN" sz="2800" dirty="0" smtClean="0">
                <a:solidFill>
                  <a:srgbClr val="FF0000"/>
                </a:solidFill>
              </a:rPr>
              <a:t>63 </a:t>
            </a:r>
            <a:r>
              <a:rPr lang="en-US" altLang="zh-CN" sz="2800" dirty="0">
                <a:solidFill>
                  <a:srgbClr val="FF0000"/>
                </a:solidFill>
              </a:rPr>
              <a:t>&lt; 74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The </a:t>
            </a:r>
            <a:r>
              <a:rPr lang="en-US" altLang="zh-CN" sz="2800" dirty="0">
                <a:solidFill>
                  <a:schemeClr val="tx1"/>
                </a:solidFill>
              </a:rPr>
              <a:t>indices are reversed, so we stop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667" name="Picture 4" descr="qs3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8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69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0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8" descr="qs3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move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79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to the vacant location and move the pivot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74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into previous location of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79</a:t>
            </a:r>
            <a:endParaRPr lang="en-US" altLang="zh-CN" sz="280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74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is now in the correct location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15716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17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18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sort the left sub-list first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It has 4 elements, so we simply use insertion sort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117763" name="Picture 11" descr="qs3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4" name="Line 13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5" name="Line 14"/>
          <p:cNvSpPr>
            <a:spLocks noChangeShapeType="1"/>
          </p:cNvSpPr>
          <p:nvPr/>
        </p:nvSpPr>
        <p:spPr bwMode="auto">
          <a:xfrm>
            <a:off x="5580063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6" name="Line 15"/>
          <p:cNvSpPr>
            <a:spLocks noChangeShapeType="1"/>
          </p:cNvSpPr>
          <p:nvPr/>
        </p:nvSpPr>
        <p:spPr bwMode="auto">
          <a:xfrm flipV="1">
            <a:off x="4356100" y="414972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39863"/>
            <a:ext cx="8229600" cy="452596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Having sorted the four elements, we focus on the remaining sub-list of seven entries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119810" name="Picture 5" descr="blah0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812" name="Line 6"/>
          <p:cNvSpPr>
            <a:spLocks noChangeShapeType="1"/>
          </p:cNvSpPr>
          <p:nvPr/>
        </p:nvSpPr>
        <p:spPr bwMode="auto">
          <a:xfrm>
            <a:off x="5940425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3" name="Line 7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4" name="Line 8"/>
          <p:cNvSpPr>
            <a:spLocks noChangeShapeType="1"/>
          </p:cNvSpPr>
          <p:nvPr/>
        </p:nvSpPr>
        <p:spPr bwMode="auto">
          <a:xfrm flipV="1">
            <a:off x="5940425" y="41497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859" name="Rectangle 7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To sort the next sub-list, we examine the first, middle, and last entries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121860" name="Picture 6" descr="blah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61" name="Line 8"/>
          <p:cNvSpPr>
            <a:spLocks noChangeShapeType="1"/>
          </p:cNvSpPr>
          <p:nvPr/>
        </p:nvSpPr>
        <p:spPr bwMode="auto">
          <a:xfrm>
            <a:off x="5940425" y="40782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1862" name="Line 9"/>
          <p:cNvSpPr>
            <a:spLocks noChangeShapeType="1"/>
          </p:cNvSpPr>
          <p:nvPr/>
        </p:nvSpPr>
        <p:spPr bwMode="auto">
          <a:xfrm>
            <a:off x="8243888" y="40782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1863" name="Line 10"/>
          <p:cNvSpPr>
            <a:spLocks noChangeShapeType="1"/>
          </p:cNvSpPr>
          <p:nvPr/>
        </p:nvSpPr>
        <p:spPr bwMode="auto">
          <a:xfrm flipV="1">
            <a:off x="5940425" y="415131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select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79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as our pivot and move: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342900" lvl="1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76 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into the lowest position</a:t>
            </a: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342900" lvl="1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85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 into the highest position</a:t>
            </a: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123908" name="Picture 11" descr="blah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09" name="Line 12"/>
          <p:cNvSpPr>
            <a:spLocks noChangeShapeType="1"/>
          </p:cNvSpPr>
          <p:nvPr/>
        </p:nvSpPr>
        <p:spPr bwMode="auto">
          <a:xfrm>
            <a:off x="5940425" y="40814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10" name="Line 13"/>
          <p:cNvSpPr>
            <a:spLocks noChangeShapeType="1"/>
          </p:cNvSpPr>
          <p:nvPr/>
        </p:nvSpPr>
        <p:spPr bwMode="auto">
          <a:xfrm>
            <a:off x="8243888" y="40814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11" name="Line 14"/>
          <p:cNvSpPr>
            <a:spLocks noChangeShapeType="1"/>
          </p:cNvSpPr>
          <p:nvPr/>
        </p:nvSpPr>
        <p:spPr bwMode="auto">
          <a:xfrm flipV="1">
            <a:off x="5940425" y="4154488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</a:t>
            </a:r>
            <a:r>
              <a:rPr lang="en-US" altLang="zh-CN" sz="2800" dirty="0" smtClean="0">
                <a:solidFill>
                  <a:schemeClr val="tx1"/>
                </a:solidFill>
              </a:rPr>
              <a:t>till 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85 &gt; 79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77 &lt; 79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5956" name="Picture 5" descr="qs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3213100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7" name="Picture 6" descr="qs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</a:rPr>
              <a:t>QUICK SORT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Merge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sort splits the array sub-lists and sorts them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larger problem is split into two sub-problems based on location in the array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Consider the following alternative: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Chose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an object in the array and partition the remaining objects into two groups relative to the chosen entry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swap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85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and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77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, placing them in order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128003" name="Picture 7" descr="qs3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4" name="Line 10"/>
          <p:cNvSpPr>
            <a:spLocks noChangeShapeType="1"/>
          </p:cNvSpPr>
          <p:nvPr/>
        </p:nvSpPr>
        <p:spPr bwMode="auto">
          <a:xfrm>
            <a:off x="5940425" y="40735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005" name="Line 11"/>
          <p:cNvSpPr>
            <a:spLocks noChangeShapeType="1"/>
          </p:cNvSpPr>
          <p:nvPr/>
        </p:nvSpPr>
        <p:spPr bwMode="auto">
          <a:xfrm>
            <a:off x="8243888" y="40735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006" name="Line 12"/>
          <p:cNvSpPr>
            <a:spLocks noChangeShapeType="1"/>
          </p:cNvSpPr>
          <p:nvPr/>
        </p:nvSpPr>
        <p:spPr bwMode="auto">
          <a:xfrm flipV="1">
            <a:off x="5940425" y="4146550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search forward till we find	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97 &gt; 79</a:t>
            </a:r>
            <a:endParaRPr lang="en-US" altLang="zh-CN" sz="280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search backward till we find	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77 &lt; 79</a:t>
            </a:r>
            <a:endParaRPr lang="en-US" altLang="zh-CN" sz="280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The indices are reversed, so we stop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130051" name="Picture 8" descr="qs4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2" name="Line 10"/>
          <p:cNvSpPr>
            <a:spLocks noChangeShapeType="1"/>
          </p:cNvSpPr>
          <p:nvPr/>
        </p:nvSpPr>
        <p:spPr bwMode="auto">
          <a:xfrm>
            <a:off x="5940425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53" name="Line 11"/>
          <p:cNvSpPr>
            <a:spLocks noChangeShapeType="1"/>
          </p:cNvSpPr>
          <p:nvPr/>
        </p:nvSpPr>
        <p:spPr bwMode="auto">
          <a:xfrm>
            <a:off x="824388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54" name="Line 12"/>
          <p:cNvSpPr>
            <a:spLocks noChangeShapeType="1"/>
          </p:cNvSpPr>
          <p:nvPr/>
        </p:nvSpPr>
        <p:spPr bwMode="auto">
          <a:xfrm flipV="1">
            <a:off x="5940425" y="4149725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Finally, we move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97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to the vacant location and copy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</a:rPr>
              <a:t>79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into the appropriate location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342900" lvl="1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79 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is now in the correct location</a:t>
            </a: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132099" name="Picture 9" descr="qs4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00" name="Line 10"/>
          <p:cNvSpPr>
            <a:spLocks noChangeShapeType="1"/>
          </p:cNvSpPr>
          <p:nvPr/>
        </p:nvSpPr>
        <p:spPr bwMode="auto">
          <a:xfrm>
            <a:off x="5940425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2101" name="Line 11"/>
          <p:cNvSpPr>
            <a:spLocks noChangeShapeType="1"/>
          </p:cNvSpPr>
          <p:nvPr/>
        </p:nvSpPr>
        <p:spPr bwMode="auto">
          <a:xfrm>
            <a:off x="824388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2102" name="Line 12"/>
          <p:cNvSpPr>
            <a:spLocks noChangeShapeType="1"/>
          </p:cNvSpPr>
          <p:nvPr/>
        </p:nvSpPr>
        <p:spPr bwMode="auto">
          <a:xfrm flipV="1">
            <a:off x="5940425" y="4149725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This splits the sub-list into two sub-lists of size 2 and 4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use insertion sort for the first sub-list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134147" name="Picture 5" descr="qs4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48" name="Line 6"/>
          <p:cNvSpPr>
            <a:spLocks noChangeShapeType="1"/>
          </p:cNvSpPr>
          <p:nvPr/>
        </p:nvSpPr>
        <p:spPr bwMode="auto">
          <a:xfrm>
            <a:off x="5940425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49" name="Line 7"/>
          <p:cNvSpPr>
            <a:spLocks noChangeShapeType="1"/>
          </p:cNvSpPr>
          <p:nvPr/>
        </p:nvSpPr>
        <p:spPr bwMode="auto">
          <a:xfrm>
            <a:off x="651668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0" name="Line 8"/>
          <p:cNvSpPr>
            <a:spLocks noChangeShapeType="1"/>
          </p:cNvSpPr>
          <p:nvPr/>
        </p:nvSpPr>
        <p:spPr bwMode="auto">
          <a:xfrm flipV="1">
            <a:off x="5940425" y="41497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We are left with one sub-list with four entries, so again, we use insertion sort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136195" name="Picture 4" descr="qs4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196" name="Line 6"/>
          <p:cNvSpPr>
            <a:spLocks noChangeShapeType="1"/>
          </p:cNvSpPr>
          <p:nvPr/>
        </p:nvSpPr>
        <p:spPr bwMode="auto">
          <a:xfrm>
            <a:off x="68770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197" name="Line 7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198" name="Line 8"/>
          <p:cNvSpPr>
            <a:spLocks noChangeShapeType="1"/>
          </p:cNvSpPr>
          <p:nvPr/>
        </p:nvSpPr>
        <p:spPr bwMode="auto">
          <a:xfrm flipV="1">
            <a:off x="6877050" y="41497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Improved Quick Sort Example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Sorting the last sub-list, we arrive at an ordered list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138243" name="Picture 4" descr="qs4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1913" y="3141663"/>
            <a:ext cx="6872287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The Memory Requirement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The additional memory required is O(log </a:t>
            </a:r>
            <a:r>
              <a:rPr lang="en-US" altLang="zh-CN" i="1" smtClean="0">
                <a:solidFill>
                  <a:schemeClr val="tx1"/>
                </a:solidFill>
                <a:ea typeface="黑体" panose="02010609060101010101" pitchFamily="49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)</a:t>
            </a: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342900" lvl="1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320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342900" lvl="1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smtClean="0">
                <a:solidFill>
                  <a:schemeClr val="tx1"/>
                </a:solidFill>
                <a:ea typeface="黑体" panose="02010609060101010101" pitchFamily="49" charset="-122"/>
              </a:rPr>
              <a:t>Each recursive function call places its local variables, parameters, etc., on a </a:t>
            </a:r>
            <a:r>
              <a:rPr lang="en-US" altLang="zh-CN" sz="3200" smtClean="0">
                <a:solidFill>
                  <a:srgbClr val="FF5050"/>
                </a:solidFill>
                <a:ea typeface="黑体" panose="02010609060101010101" pitchFamily="49" charset="-122"/>
              </a:rPr>
              <a:t>stack</a:t>
            </a:r>
            <a:endParaRPr lang="en-US" altLang="zh-CN" sz="3200" smtClean="0">
              <a:solidFill>
                <a:srgbClr val="FF5050"/>
              </a:solidFill>
              <a:ea typeface="黑体" panose="02010609060101010101" pitchFamily="49" charset="-122"/>
            </a:endParaRPr>
          </a:p>
          <a:p>
            <a:pPr marL="342900" lvl="1" indent="-342900" algn="just"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342900" lvl="1" indent="-342900" algn="just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The depth of the recursion tree is O(log </a:t>
            </a:r>
            <a:r>
              <a:rPr lang="en-US" altLang="zh-CN" i="1" smtClean="0">
                <a:solidFill>
                  <a:schemeClr val="tx1"/>
                </a:solidFill>
                <a:ea typeface="黑体" panose="02010609060101010101" pitchFamily="49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)</a:t>
            </a: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342900" lvl="1" indent="-342900" algn="just"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342900" lvl="1" indent="-342900" algn="just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Unfortunately, if the run time is O(</a:t>
            </a:r>
            <a:r>
              <a:rPr lang="en-US" altLang="zh-CN" i="1" smtClean="0">
                <a:solidFill>
                  <a:schemeClr val="tx1"/>
                </a:solidFill>
                <a:ea typeface="黑体" panose="02010609060101010101" pitchFamily="49" charset="-122"/>
              </a:rPr>
              <a:t>n</a:t>
            </a:r>
            <a:r>
              <a:rPr lang="en-US" altLang="zh-CN" baseline="30000" smtClean="0">
                <a:solidFill>
                  <a:schemeClr val="tx1"/>
                </a:solidFill>
                <a:ea typeface="黑体" panose="02010609060101010101" pitchFamily="49" charset="-122"/>
              </a:rPr>
              <a:t>2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), the memory use is O(</a:t>
            </a:r>
            <a:r>
              <a:rPr lang="en-US" altLang="zh-CN" i="1" smtClean="0">
                <a:solidFill>
                  <a:schemeClr val="tx1"/>
                </a:solidFill>
                <a:ea typeface="黑体" panose="02010609060101010101" pitchFamily="49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黑体" panose="02010609060101010101" pitchFamily="49" charset="-122"/>
              </a:rPr>
              <a:t>)</a:t>
            </a:r>
            <a:endParaRPr lang="en-US" altLang="zh-CN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2">
              <a:spcBef>
                <a:spcPct val="0"/>
              </a:spcBef>
            </a:pPr>
            <a:endParaRPr lang="en-US" altLang="zh-CN" smtClean="0">
              <a:solidFill>
                <a:srgbClr val="26262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Run Time Summery 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To summarize all three O(</a:t>
            </a:r>
            <a:r>
              <a:rPr lang="en-US" altLang="zh-CN" sz="2800" i="1" smtClean="0">
                <a:solidFill>
                  <a:schemeClr val="tx1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 log </a:t>
            </a:r>
            <a:r>
              <a:rPr lang="en-US" altLang="zh-CN" sz="2800" i="1" smtClean="0">
                <a:solidFill>
                  <a:schemeClr val="tx1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smtClean="0">
                <a:solidFill>
                  <a:schemeClr val="tx1"/>
                </a:solidFill>
                <a:ea typeface="黑体" panose="02010609060101010101" pitchFamily="49" charset="-122"/>
              </a:rPr>
              <a:t>) algorithms</a:t>
            </a:r>
            <a:endParaRPr lang="en-US" altLang="zh-CN" sz="280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82638" y="2571750"/>
          <a:ext cx="7461250" cy="2586038"/>
        </p:xfrm>
        <a:graphic>
          <a:graphicData uri="http://schemas.openxmlformats.org/drawingml/2006/table">
            <a:tbl>
              <a:tblPr/>
              <a:tblGrid>
                <a:gridCol w="1967854"/>
                <a:gridCol w="1311903"/>
                <a:gridCol w="1475891"/>
                <a:gridCol w="1229909"/>
                <a:gridCol w="1475891"/>
              </a:tblGrid>
              <a:tr h="943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Average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Run Time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Worst-case</a:t>
                      </a:r>
                      <a:endParaRPr kumimoji="0" lang="en-CA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Run Time</a:t>
                      </a:r>
                      <a:endParaRPr kumimoji="0" lang="en-CA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Average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Memory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Worst-case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Memory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Heap Sort</a:t>
                      </a:r>
                      <a:endParaRPr kumimoji="0" lang="en-CA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log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O(1)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54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Merge Sort</a:t>
                      </a:r>
                      <a:endParaRPr kumimoji="0" lang="en-CA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log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54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Quick Sort</a:t>
                      </a:r>
                      <a:endParaRPr kumimoji="0" lang="en-CA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log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O(log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2369" name="TextBox 4"/>
          <p:cNvSpPr txBox="1">
            <a:spLocks noChangeArrowheads="1"/>
          </p:cNvSpPr>
          <p:nvPr/>
        </p:nvSpPr>
        <p:spPr bwMode="auto">
          <a:xfrm>
            <a:off x="1214438" y="5000625"/>
            <a:ext cx="6786562" cy="175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B050"/>
                </a:solidFill>
                <a:latin typeface="Calibri" panose="020F0502020204030204" pitchFamily="34" charset="0"/>
              </a:rPr>
              <a:t>归并排序每次递归都要用到一个辅助表，长度与待排序的表长度相同，虽然递归次数是</a:t>
            </a:r>
            <a:r>
              <a:rPr lang="en-US" altLang="zh-CN">
                <a:solidFill>
                  <a:srgbClr val="00B050"/>
                </a:solidFill>
                <a:latin typeface="Calibri" panose="020F0502020204030204" pitchFamily="34" charset="0"/>
              </a:rPr>
              <a:t>O(logn)</a:t>
            </a:r>
            <a:r>
              <a:rPr lang="zh-CN" altLang="en-US">
                <a:solidFill>
                  <a:srgbClr val="00B050"/>
                </a:solidFill>
                <a:latin typeface="Calibri" panose="020F0502020204030204" pitchFamily="34" charset="0"/>
              </a:rPr>
              <a:t>，但每次递归都会释放掉所占的辅助空间，所以下次递归的栈空间和辅助空间与这部分释放的空间就不相关了，此外用于递归的栈空间需要</a:t>
            </a:r>
            <a:r>
              <a:rPr lang="en-US" altLang="zh-CN">
                <a:solidFill>
                  <a:srgbClr val="00B050"/>
                </a:solidFill>
                <a:latin typeface="Calibri" panose="020F0502020204030204" pitchFamily="34" charset="0"/>
              </a:rPr>
              <a:t>O(logn)【</a:t>
            </a:r>
            <a:r>
              <a:rPr lang="zh-CN" altLang="en-US">
                <a:solidFill>
                  <a:srgbClr val="00B050"/>
                </a:solidFill>
                <a:latin typeface="Calibri" panose="020F0502020204030204" pitchFamily="34" charset="0"/>
              </a:rPr>
              <a:t>每次递归</a:t>
            </a:r>
            <a:r>
              <a:rPr lang="en-US" altLang="zh-CN">
                <a:solidFill>
                  <a:srgbClr val="00B050"/>
                </a:solidFill>
                <a:latin typeface="Calibri" panose="020F0502020204030204" pitchFamily="34" charset="0"/>
              </a:rPr>
              <a:t>c</a:t>
            </a:r>
            <a:r>
              <a:rPr lang="zh-CN" altLang="en-US">
                <a:solidFill>
                  <a:srgbClr val="00B050"/>
                </a:solidFill>
                <a:latin typeface="Calibri" panose="020F0502020204030204" pitchFamily="34" charset="0"/>
              </a:rPr>
              <a:t>常数空间，递归深度</a:t>
            </a:r>
            <a:r>
              <a:rPr lang="en-US" altLang="zh-CN">
                <a:solidFill>
                  <a:srgbClr val="00B050"/>
                </a:solidFill>
                <a:latin typeface="Calibri" panose="020F0502020204030204" pitchFamily="34" charset="0"/>
              </a:rPr>
              <a:t>O(logn)】 </a:t>
            </a:r>
            <a:r>
              <a:rPr lang="zh-CN" altLang="en-US">
                <a:solidFill>
                  <a:srgbClr val="00B050"/>
                </a:solidFill>
                <a:latin typeface="Calibri" panose="020F0502020204030204" pitchFamily="34" charset="0"/>
              </a:rPr>
              <a:t>，因而总空间复杂度还是</a:t>
            </a:r>
            <a:r>
              <a:rPr lang="en-US" altLang="zh-CN">
                <a:solidFill>
                  <a:srgbClr val="00B050"/>
                </a:solidFill>
                <a:latin typeface="Calibri" panose="020F0502020204030204" pitchFamily="34" charset="0"/>
              </a:rPr>
              <a:t>O</a:t>
            </a:r>
            <a:r>
              <a:rPr lang="zh-CN" altLang="en-US">
                <a:solidFill>
                  <a:srgbClr val="00B050"/>
                </a:solidFill>
                <a:latin typeface="Calibri" panose="020F0502020204030204" pitchFamily="34" charset="0"/>
              </a:rPr>
              <a:t>（</a:t>
            </a:r>
            <a:r>
              <a:rPr lang="en-US" altLang="zh-CN">
                <a:solidFill>
                  <a:srgbClr val="00B050"/>
                </a:solidFill>
                <a:latin typeface="Calibri" panose="020F0502020204030204" pitchFamily="34" charset="0"/>
              </a:rPr>
              <a:t>n</a:t>
            </a:r>
            <a:r>
              <a:rPr lang="zh-CN" altLang="en-US">
                <a:solidFill>
                  <a:srgbClr val="00B050"/>
                </a:solidFill>
                <a:latin typeface="Calibri" panose="020F0502020204030204" pitchFamily="34" charset="0"/>
              </a:rPr>
              <a:t>）。而，快速排序没有辅助表，只有用于递归的栈空间需要</a:t>
            </a:r>
            <a:r>
              <a:rPr lang="en-US" altLang="zh-CN">
                <a:solidFill>
                  <a:srgbClr val="00B050"/>
                </a:solidFill>
                <a:latin typeface="Calibri" panose="020F0502020204030204" pitchFamily="34" charset="0"/>
              </a:rPr>
              <a:t>O(logn)</a:t>
            </a:r>
            <a:endParaRPr lang="zh-CN" altLang="en-US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r>
              <a:rPr lang="zh-CN" altLang="en-US"/>
              <a:t>快速排序的优化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对于分治算法，当每次划分时，算法若都能分成两个等长的子序列时，那么分治算法效率会达到最大。也就是说，基准的选择是很重要的。选择基准的方式决定了两个分割后两个子序列的长度，进而对整个算法的效率产生决定性影响。最理想的方法是，选择的基准恰好能把待排序序列分成两个等长的子序列。</a:t>
            </a:r>
            <a:endParaRPr lang="zh-CN" altLang="en-US" sz="2000"/>
          </a:p>
          <a:p>
            <a:endParaRPr lang="zh-CN" altLang="en-US" sz="1800"/>
          </a:p>
          <a:p>
            <a:r>
              <a:rPr lang="zh-CN" altLang="en-US" sz="2000">
                <a:solidFill>
                  <a:srgbClr val="FF0000"/>
                </a:solidFill>
              </a:rPr>
              <a:t>方法一</a:t>
            </a:r>
            <a:r>
              <a:rPr lang="zh-CN" altLang="en-US" sz="2000"/>
              <a:t>：</a:t>
            </a:r>
            <a:r>
              <a:rPr lang="zh-CN" altLang="en-US" sz="2000">
                <a:solidFill>
                  <a:srgbClr val="FF0000"/>
                </a:solidFill>
              </a:rPr>
              <a:t>固定基准元（基本的快速排序）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/>
              <a:t>思想：取序列的第一个或最后一个元素作为基准元。</a:t>
            </a:r>
            <a:endParaRPr lang="zh-CN" altLang="en-US" sz="2000"/>
          </a:p>
          <a:p>
            <a:r>
              <a:rPr lang="zh-CN" altLang="en-US" sz="2000"/>
              <a:t>测试数据：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4518660"/>
            <a:ext cx="7376160" cy="820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olidFill>
                  <a:srgbClr val="FF0000"/>
                </a:solidFill>
              </a:rPr>
              <a:t>方法二：随机基准元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思想：取待排序列中任意一个元素作为基准元。</a:t>
            </a:r>
            <a:endParaRPr lang="zh-CN" altLang="en-US" sz="2400"/>
          </a:p>
          <a:p>
            <a:r>
              <a:rPr lang="zh-CN" altLang="en-US" sz="2400"/>
              <a:t>引入的原因：在待排序列是部分有序时，固定选取基准元使快排效率底下，要缓解这种情况，就引入了随机选取基准元。实际上，随机化快速排序得到理论最坏情况的可能性仅为1/(2^n）。</a:t>
            </a:r>
            <a:endParaRPr lang="zh-CN" altLang="en-US" sz="2400"/>
          </a:p>
          <a:p>
            <a:r>
              <a:rPr lang="zh-CN" altLang="en-US" sz="2400"/>
              <a:t>测试数据：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375" y="3992880"/>
            <a:ext cx="7586980" cy="10083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</a:rPr>
              <a:t>QUICK SORT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For example, given an unsorted array:</a:t>
            </a:r>
            <a:endParaRPr lang="en-US" altLang="zh-CN" sz="280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endParaRPr lang="en-US" altLang="zh-CN" sz="280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endParaRPr lang="en-US" altLang="zh-CN" sz="280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We can select the last entry, </a:t>
            </a:r>
            <a:r>
              <a:rPr lang="en-US" altLang="zh-CN" sz="2800" smtClean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, and sort the remaining entries into two groups, those less than </a:t>
            </a:r>
            <a:r>
              <a:rPr lang="en-US" altLang="zh-CN" sz="2800" smtClean="0">
                <a:solidFill>
                  <a:srgbClr val="FF0000"/>
                </a:solidFill>
                <a:ea typeface="宋体" panose="02010600030101010101" pitchFamily="2" charset="-122"/>
              </a:rPr>
              <a:t>4 </a:t>
            </a: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and those greater than </a:t>
            </a:r>
            <a:r>
              <a:rPr lang="en-US" altLang="zh-CN" sz="2800" smtClean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en-US" altLang="zh-CN" sz="280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endParaRPr lang="en-US" altLang="zh-CN" sz="280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endParaRPr lang="en-US" altLang="zh-CN" sz="280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Note that </a:t>
            </a:r>
            <a:r>
              <a:rPr lang="en-US" altLang="zh-CN" sz="2800" smtClean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 is now in the correct location once the list is sorted</a:t>
            </a:r>
            <a:endParaRPr lang="en-US" altLang="zh-CN" sz="280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algn="just">
              <a:spcBef>
                <a:spcPct val="0"/>
              </a:spcBef>
            </a:pPr>
            <a:r>
              <a:rPr lang="en-US" altLang="zh-CN" sz="2400" smtClean="0">
                <a:solidFill>
                  <a:schemeClr val="tx1"/>
                </a:solidFill>
                <a:ea typeface="宋体" panose="02010600030101010101" pitchFamily="2" charset="-122"/>
              </a:rPr>
              <a:t>Proceed by applying the algorithm to the 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first 3 </a:t>
            </a:r>
            <a:r>
              <a:rPr lang="en-US" altLang="zh-CN" sz="2400" smtClean="0">
                <a:solidFill>
                  <a:schemeClr val="tx1"/>
                </a:solidFill>
                <a:ea typeface="宋体" panose="02010600030101010101" pitchFamily="2" charset="-122"/>
              </a:rPr>
              <a:t>and 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last 4 </a:t>
            </a:r>
            <a:r>
              <a:rPr lang="en-US" altLang="zh-CN" sz="2400" smtClean="0">
                <a:solidFill>
                  <a:schemeClr val="tx1"/>
                </a:solidFill>
                <a:ea typeface="宋体" panose="02010600030101010101" pitchFamily="2" charset="-122"/>
              </a:rPr>
              <a:t>entries</a:t>
            </a:r>
            <a:endParaRPr lang="en-US" altLang="zh-CN" sz="24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9363" y="2193925"/>
          <a:ext cx="385445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8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7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6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2519363" y="4292600"/>
          <a:ext cx="3854450" cy="371475"/>
        </p:xfrm>
        <a:graphic>
          <a:graphicData uri="http://schemas.openxmlformats.org/drawingml/2006/table">
            <a:tbl>
              <a:tblPr/>
              <a:tblGrid>
                <a:gridCol w="482600"/>
                <a:gridCol w="481012"/>
                <a:gridCol w="482600"/>
                <a:gridCol w="481013"/>
                <a:gridCol w="481012"/>
                <a:gridCol w="482600"/>
                <a:gridCol w="481013"/>
                <a:gridCol w="482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CA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CA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CA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rgbClr val="FF0000"/>
                </a:solidFill>
              </a:rPr>
              <a:t>方法三：三数取中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000"/>
              <a:t>引入的原因：虽然随机选取基准时，减少出现不好分割的几率，但是还是最坏情况下还是O(n^2），要缓解这种情况，就引入了三数取中选取基准。具体思想：对待排序序列中low、mid、high三个位置上数据进行排序，取他们中间的那个数据作为基准，并用0下标元素存储基准。</a:t>
            </a:r>
            <a:endParaRPr lang="zh-CN" altLang="en-US" sz="2000"/>
          </a:p>
          <a:p>
            <a:r>
              <a:rPr lang="zh-CN" altLang="en-US" sz="2000"/>
              <a:t>测试数据：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 descr="IMG_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5" y="4154805"/>
            <a:ext cx="7374890" cy="1167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>
                <a:solidFill>
                  <a:srgbClr val="FF0000"/>
                </a:solidFill>
              </a:rPr>
              <a:t>方法四：当待排序序列的长度分割到一定大小后，使用插入排序</a:t>
            </a:r>
            <a:endParaRPr lang="zh-CN" altLang="en-US" sz="1800">
              <a:solidFill>
                <a:srgbClr val="FF0000"/>
              </a:solidFill>
            </a:endParaRPr>
          </a:p>
          <a:p>
            <a:r>
              <a:rPr lang="zh-CN" altLang="en-US" sz="1800"/>
              <a:t>原因：对于很小和部分有序的数组，快排不如插排好。当待排序序列的长度分割到一定大小后，继续分割的效率比插入排序要差，此时可以使用插排而不是快排。</a:t>
            </a:r>
            <a:endParaRPr lang="zh-CN" altLang="en-US" sz="1800"/>
          </a:p>
          <a:p>
            <a:r>
              <a:rPr lang="zh-CN" altLang="en-US" sz="1800"/>
              <a:t>截止范围：待排序序列长度N = 10，虽然在5~20之间任一截止范围都有可能产生类似的结果，这种做法也避免了一些有害的退化情形。</a:t>
            </a:r>
            <a:endParaRPr lang="zh-CN" altLang="en-US" sz="1800"/>
          </a:p>
          <a:p>
            <a:r>
              <a:rPr lang="zh-CN" altLang="en-US" sz="1800"/>
              <a:t>—-摘自《数据结构与算法分析》Mark</a:t>
            </a:r>
            <a:r>
              <a:rPr lang="zh-CN" altLang="en-US" sz="1200"/>
              <a:t> </a:t>
            </a:r>
            <a:r>
              <a:rPr lang="zh-CN" altLang="en-US" sz="2000"/>
              <a:t>Allen Weiness 著</a:t>
            </a:r>
            <a:endParaRPr lang="zh-CN" altLang="en-US" sz="2000"/>
          </a:p>
          <a:p>
            <a:r>
              <a:rPr lang="zh-CN" altLang="en-US" sz="2000"/>
              <a:t>测试数据：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5" name="图片 4" descr="IMG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3860165"/>
            <a:ext cx="7609840" cy="1419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olidFill>
                  <a:srgbClr val="FF0000"/>
                </a:solidFill>
              </a:rPr>
              <a:t>方法五：在一次分割结束后，可以把与Key相等的元素聚在一起，继续下次分割时，不用再对与key相等元素分割。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/>
              <a:t>具体过程：在处理过程中，会有两个步骤</a:t>
            </a:r>
            <a:endParaRPr lang="zh-CN" altLang="en-US" sz="2000"/>
          </a:p>
          <a:p>
            <a:r>
              <a:rPr lang="zh-CN" altLang="en-US" sz="2000"/>
              <a:t>第一步，在划分过程中，把与key相等元素放入数组的两端</a:t>
            </a:r>
            <a:endParaRPr lang="zh-CN" altLang="en-US" sz="2000"/>
          </a:p>
          <a:p>
            <a:r>
              <a:rPr lang="zh-CN" altLang="en-US" sz="2000"/>
              <a:t>第二步，划分结束后，把与key相等的元素移到枢轴周围</a:t>
            </a:r>
            <a:endParaRPr lang="zh-CN" altLang="en-US" sz="2000"/>
          </a:p>
          <a:p>
            <a:r>
              <a:rPr lang="zh-CN" altLang="en-US" sz="2000"/>
              <a:t>测试数据: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5" descr="IMG_2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3569970"/>
            <a:ext cx="7603490" cy="1622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altLang="en-US" sz="1600" b="1" dirty="0" smtClean="0"/>
              <a:t>算法分析课程组</a:t>
            </a:r>
            <a:endParaRPr lang="en-US" altLang="zh-CN" sz="1600" b="1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altLang="en-US" sz="1600" b="1" dirty="0"/>
              <a:t>重庆大学计算机学院 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284538"/>
            <a:ext cx="7239000" cy="14398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8000" b="0" dirty="0" smtClean="0">
                <a:solidFill>
                  <a:prstClr val="white"/>
                </a:solidFill>
              </a:rPr>
              <a:t>End of Section.</a:t>
            </a:r>
            <a:endParaRPr sz="6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</a:rPr>
              <a:t>A Simple Implementation – PARTITION</a:t>
            </a:r>
            <a:endParaRPr lang="en-US" altLang="zh-CN" sz="36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PARTITION</a:t>
            </a:r>
            <a:r>
              <a:rPr lang="en-US" altLang="zh-CN" sz="2800" dirty="0" smtClean="0"/>
              <a:t> (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p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 </a:t>
            </a:r>
            <a:r>
              <a:rPr lang="en-US" altLang="zh-CN" sz="2800" i="1" dirty="0"/>
              <a:t>r</a:t>
            </a:r>
            <a:r>
              <a:rPr lang="en-US" altLang="zh-CN" sz="2800" dirty="0" smtClean="0"/>
              <a:t>) </a:t>
            </a:r>
            <a:endParaRPr lang="en-US" altLang="zh-CN" sz="28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i="1" dirty="0" smtClean="0"/>
              <a:t>	x </a:t>
            </a:r>
            <a:r>
              <a:rPr lang="en-US" altLang="zh-CN" sz="2800" dirty="0"/>
              <a:t>← </a:t>
            </a:r>
            <a:r>
              <a:rPr lang="en-US" altLang="zh-CN" sz="2800" i="1" dirty="0" smtClean="0"/>
              <a:t>A</a:t>
            </a:r>
            <a:r>
              <a:rPr lang="en-US" altLang="zh-CN" sz="2800" dirty="0" smtClean="0"/>
              <a:t>[</a:t>
            </a:r>
            <a:r>
              <a:rPr lang="en-US" altLang="zh-CN" sz="2800" i="1" dirty="0"/>
              <a:t>r</a:t>
            </a:r>
            <a:r>
              <a:rPr lang="en-US" altLang="zh-CN" sz="2800" dirty="0" smtClean="0"/>
              <a:t>]</a:t>
            </a:r>
            <a:endParaRPr lang="en-US" altLang="zh-CN" sz="28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i="1" dirty="0" smtClean="0"/>
              <a:t>	</a:t>
            </a:r>
            <a:r>
              <a:rPr lang="en-US" altLang="zh-CN" sz="2800" i="1" dirty="0" err="1" smtClean="0"/>
              <a:t>i</a:t>
            </a:r>
            <a:r>
              <a:rPr lang="en-US" altLang="zh-CN" sz="2800" i="1" dirty="0" smtClean="0"/>
              <a:t>  </a:t>
            </a:r>
            <a:r>
              <a:rPr lang="en-US" altLang="zh-CN" sz="2800" dirty="0"/>
              <a:t>←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-1</a:t>
            </a:r>
            <a:endParaRPr lang="en-US" altLang="zh-CN" sz="28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rgbClr val="0000FF"/>
                </a:solidFill>
              </a:rPr>
              <a:t>FOR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j </a:t>
            </a:r>
            <a:r>
              <a:rPr lang="en-US" altLang="zh-CN" sz="2800" dirty="0"/>
              <a:t>← </a:t>
            </a:r>
            <a:r>
              <a:rPr lang="en-US" altLang="zh-CN" sz="2800" i="1" dirty="0"/>
              <a:t>p </a:t>
            </a:r>
            <a:r>
              <a:rPr lang="en-US" altLang="zh-CN" sz="2800" dirty="0" smtClean="0">
                <a:solidFill>
                  <a:srgbClr val="0000FF"/>
                </a:solidFill>
              </a:rPr>
              <a:t>TO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r</a:t>
            </a:r>
            <a:r>
              <a:rPr lang="en-US" altLang="zh-CN" sz="2800" dirty="0" smtClean="0"/>
              <a:t>-1</a:t>
            </a:r>
            <a:endParaRPr lang="en-US" altLang="zh-CN" sz="28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 smtClean="0"/>
              <a:t>		</a:t>
            </a:r>
            <a:r>
              <a:rPr lang="en-US" altLang="zh-CN" sz="2800" dirty="0" smtClean="0">
                <a:solidFill>
                  <a:srgbClr val="0000FF"/>
                </a:solidFill>
              </a:rPr>
              <a:t>IF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A</a:t>
            </a:r>
            <a:r>
              <a:rPr lang="en-US" altLang="zh-CN" sz="2800" dirty="0"/>
              <a:t>[ </a:t>
            </a:r>
            <a:r>
              <a:rPr lang="en-US" altLang="zh-CN" sz="2800" i="1" dirty="0"/>
              <a:t>j</a:t>
            </a:r>
            <a:r>
              <a:rPr lang="en-US" altLang="zh-CN" sz="2800" dirty="0"/>
              <a:t>] ≤ </a:t>
            </a:r>
            <a:r>
              <a:rPr lang="en-US" altLang="zh-CN" sz="2800" i="1" dirty="0"/>
              <a:t>x</a:t>
            </a:r>
            <a:endParaRPr lang="en-US" altLang="zh-CN" sz="2800" i="1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 smtClean="0"/>
              <a:t>			</a:t>
            </a:r>
            <a:r>
              <a:rPr lang="en-US" altLang="zh-CN" sz="2800" dirty="0" smtClean="0">
                <a:solidFill>
                  <a:srgbClr val="0000FF"/>
                </a:solidFill>
              </a:rPr>
              <a:t>THEN </a:t>
            </a:r>
            <a:r>
              <a:rPr lang="en-US" altLang="zh-CN" sz="2800" i="1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800" i="1" dirty="0" smtClean="0">
                <a:solidFill>
                  <a:srgbClr val="00B050"/>
                </a:solidFill>
              </a:rPr>
              <a:t> </a:t>
            </a:r>
            <a:r>
              <a:rPr lang="en-US" altLang="zh-CN" sz="2800" dirty="0">
                <a:solidFill>
                  <a:srgbClr val="00B050"/>
                </a:solidFill>
              </a:rPr>
              <a:t>← </a:t>
            </a:r>
            <a:r>
              <a:rPr lang="en-US" altLang="zh-CN" sz="2800" i="1" dirty="0" err="1">
                <a:solidFill>
                  <a:srgbClr val="00B050"/>
                </a:solidFill>
              </a:rPr>
              <a:t>i</a:t>
            </a:r>
            <a:r>
              <a:rPr lang="en-US" altLang="zh-CN" sz="2800" i="1" dirty="0">
                <a:solidFill>
                  <a:srgbClr val="00B050"/>
                </a:solidFill>
              </a:rPr>
              <a:t> </a:t>
            </a:r>
            <a:r>
              <a:rPr lang="en-US" altLang="zh-CN" sz="2800" dirty="0">
                <a:solidFill>
                  <a:srgbClr val="00B050"/>
                </a:solidFill>
              </a:rPr>
              <a:t>+ 1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 smtClean="0"/>
              <a:t>				  </a:t>
            </a:r>
            <a:r>
              <a:rPr lang="en-US" altLang="zh-CN" sz="2800" dirty="0" smtClean="0">
                <a:solidFill>
                  <a:srgbClr val="00B050"/>
                </a:solidFill>
              </a:rPr>
              <a:t>exchange </a:t>
            </a:r>
            <a:r>
              <a:rPr lang="en-US" altLang="zh-CN" sz="2800" i="1" dirty="0">
                <a:solidFill>
                  <a:srgbClr val="00B050"/>
                </a:solidFill>
              </a:rPr>
              <a:t>A</a:t>
            </a:r>
            <a:r>
              <a:rPr lang="en-US" altLang="zh-CN" sz="2800" dirty="0">
                <a:solidFill>
                  <a:srgbClr val="00B050"/>
                </a:solidFill>
              </a:rPr>
              <a:t>[</a:t>
            </a:r>
            <a:r>
              <a:rPr lang="en-US" altLang="zh-CN" sz="2800" i="1" dirty="0" err="1">
                <a:solidFill>
                  <a:srgbClr val="00B050"/>
                </a:solidFill>
              </a:rPr>
              <a:t>i</a:t>
            </a:r>
            <a:r>
              <a:rPr lang="en-US" altLang="zh-CN" sz="2800" dirty="0">
                <a:solidFill>
                  <a:srgbClr val="00B050"/>
                </a:solidFill>
              </a:rPr>
              <a:t>] ↔ </a:t>
            </a:r>
            <a:r>
              <a:rPr lang="en-US" altLang="zh-CN" sz="2800" i="1" dirty="0">
                <a:solidFill>
                  <a:srgbClr val="00B050"/>
                </a:solidFill>
              </a:rPr>
              <a:t>A</a:t>
            </a:r>
            <a:r>
              <a:rPr lang="en-US" altLang="zh-CN" sz="2800" dirty="0">
                <a:solidFill>
                  <a:srgbClr val="00B050"/>
                </a:solidFill>
              </a:rPr>
              <a:t>[ </a:t>
            </a:r>
            <a:r>
              <a:rPr lang="en-US" altLang="zh-CN" sz="2800" i="1" dirty="0">
                <a:solidFill>
                  <a:srgbClr val="00B050"/>
                </a:solidFill>
              </a:rPr>
              <a:t>j</a:t>
            </a:r>
            <a:r>
              <a:rPr lang="en-US" altLang="zh-CN" sz="2800" dirty="0">
                <a:solidFill>
                  <a:srgbClr val="00B050"/>
                </a:solidFill>
              </a:rPr>
              <a:t>]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 smtClean="0"/>
              <a:t>	exchange </a:t>
            </a:r>
            <a:r>
              <a:rPr lang="en-US" altLang="zh-CN" sz="2800" i="1" dirty="0" smtClean="0"/>
              <a:t>A</a:t>
            </a:r>
            <a:r>
              <a:rPr lang="en-US" altLang="zh-CN" sz="2800" dirty="0" smtClean="0"/>
              <a:t>[</a:t>
            </a:r>
            <a:r>
              <a:rPr lang="en-US" altLang="zh-CN" sz="2800" i="1" dirty="0" smtClean="0"/>
              <a:t>i</a:t>
            </a:r>
            <a:r>
              <a:rPr lang="en-US" altLang="zh-CN" sz="2800" dirty="0" smtClean="0"/>
              <a:t>+1] </a:t>
            </a:r>
            <a:r>
              <a:rPr lang="en-US" altLang="zh-CN" sz="2800" dirty="0"/>
              <a:t>↔ </a:t>
            </a:r>
            <a:r>
              <a:rPr lang="en-US" altLang="zh-CN" sz="2800" i="1" dirty="0" smtClean="0"/>
              <a:t>A</a:t>
            </a:r>
            <a:r>
              <a:rPr lang="en-US" altLang="zh-CN" sz="2800" dirty="0" smtClean="0"/>
              <a:t>[</a:t>
            </a:r>
            <a:r>
              <a:rPr lang="en-US" altLang="zh-CN" sz="2800" i="1" dirty="0" smtClean="0"/>
              <a:t>r</a:t>
            </a:r>
            <a:r>
              <a:rPr lang="en-US" altLang="zh-CN" sz="2800" dirty="0" smtClean="0"/>
              <a:t>]</a:t>
            </a:r>
            <a:endParaRPr lang="en-US" altLang="zh-CN" sz="28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i+1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4786313" y="3214688"/>
            <a:ext cx="278606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alibri" panose="020F0502020204030204" pitchFamily="34" charset="0"/>
              </a:rPr>
              <a:t>找到小于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pivot</a:t>
            </a:r>
            <a:r>
              <a:rPr lang="zh-CN" altLang="en-US">
                <a:solidFill>
                  <a:srgbClr val="FF0000"/>
                </a:solidFill>
                <a:latin typeface="Calibri" panose="020F0502020204030204" pitchFamily="34" charset="0"/>
              </a:rPr>
              <a:t>才做</a:t>
            </a:r>
            <a:endParaRPr lang="zh-CN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2325" y="4257675"/>
            <a:ext cx="7488238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</a:rPr>
              <a:t>A Simple Implementation – PARTITION</a:t>
            </a:r>
            <a:endParaRPr lang="en-US" altLang="zh-CN" sz="36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031875"/>
            <a:ext cx="7551738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15"/>
          <p:cNvGrpSpPr/>
          <p:nvPr/>
        </p:nvGrpSpPr>
        <p:grpSpPr bwMode="auto">
          <a:xfrm>
            <a:off x="349250" y="5516563"/>
            <a:ext cx="3286125" cy="730250"/>
            <a:chOff x="148" y="3216"/>
            <a:chExt cx="2070" cy="460"/>
          </a:xfrm>
        </p:grpSpPr>
        <p:sp>
          <p:nvSpPr>
            <p:cNvPr id="24591" name="Text Box 10"/>
            <p:cNvSpPr txBox="1">
              <a:spLocks noChangeArrowheads="1"/>
            </p:cNvSpPr>
            <p:nvPr/>
          </p:nvSpPr>
          <p:spPr bwMode="auto">
            <a:xfrm>
              <a:off x="148" y="3443"/>
              <a:ext cx="2070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A[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… , 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]: known to be </a:t>
              </a: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≤ pivot</a:t>
              </a:r>
              <a:endPara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2" name="Line 11"/>
            <p:cNvSpPr>
              <a:spLocks noChangeShapeType="1"/>
            </p:cNvSpPr>
            <p:nvPr/>
          </p:nvSpPr>
          <p:spPr bwMode="auto">
            <a:xfrm flipV="1">
              <a:off x="1008" y="3216"/>
              <a:ext cx="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Group 16"/>
          <p:cNvGrpSpPr/>
          <p:nvPr/>
        </p:nvGrpSpPr>
        <p:grpSpPr bwMode="auto">
          <a:xfrm>
            <a:off x="2476500" y="5583238"/>
            <a:ext cx="3679825" cy="1158875"/>
            <a:chOff x="1412" y="3312"/>
            <a:chExt cx="2318" cy="730"/>
          </a:xfrm>
        </p:grpSpPr>
        <p:sp>
          <p:nvSpPr>
            <p:cNvPr id="24589" name="Text Box 9"/>
            <p:cNvSpPr txBox="1">
              <a:spLocks noChangeArrowheads="1"/>
            </p:cNvSpPr>
            <p:nvPr/>
          </p:nvSpPr>
          <p:spPr bwMode="auto">
            <a:xfrm>
              <a:off x="1412" y="3809"/>
              <a:ext cx="231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A[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+1, … , 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-1]: known to be </a:t>
              </a: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 pivot</a:t>
              </a:r>
              <a:endPara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448" y="3312"/>
              <a:ext cx="0" cy="52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" name="Group 17"/>
          <p:cNvGrpSpPr/>
          <p:nvPr/>
        </p:nvGrpSpPr>
        <p:grpSpPr bwMode="auto">
          <a:xfrm>
            <a:off x="5087938" y="5546725"/>
            <a:ext cx="3013075" cy="762000"/>
            <a:chOff x="3040" y="3264"/>
            <a:chExt cx="1898" cy="480"/>
          </a:xfrm>
        </p:grpSpPr>
        <p:sp>
          <p:nvSpPr>
            <p:cNvPr id="24587" name="Text Box 8"/>
            <p:cNvSpPr txBox="1">
              <a:spLocks noChangeArrowheads="1"/>
            </p:cNvSpPr>
            <p:nvPr/>
          </p:nvSpPr>
          <p:spPr bwMode="auto">
            <a:xfrm>
              <a:off x="3040" y="3511"/>
              <a:ext cx="189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A[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 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r-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1]: </a:t>
              </a: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 yet examined</a:t>
              </a:r>
              <a:endPara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88" name="Line 13"/>
            <p:cNvSpPr>
              <a:spLocks noChangeShapeType="1"/>
            </p:cNvSpPr>
            <p:nvPr/>
          </p:nvSpPr>
          <p:spPr bwMode="auto">
            <a:xfrm flipV="1">
              <a:off x="3984" y="3264"/>
              <a:ext cx="0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" name="Group 18"/>
          <p:cNvGrpSpPr/>
          <p:nvPr/>
        </p:nvGrpSpPr>
        <p:grpSpPr bwMode="auto">
          <a:xfrm>
            <a:off x="7518400" y="5043488"/>
            <a:ext cx="1230313" cy="1625600"/>
            <a:chOff x="4548" y="3024"/>
            <a:chExt cx="775" cy="1024"/>
          </a:xfrm>
        </p:grpSpPr>
        <p:sp>
          <p:nvSpPr>
            <p:cNvPr id="24585" name="Text Box 7"/>
            <p:cNvSpPr txBox="1">
              <a:spLocks noChangeArrowheads="1"/>
            </p:cNvSpPr>
            <p:nvPr/>
          </p:nvSpPr>
          <p:spPr bwMode="auto">
            <a:xfrm>
              <a:off x="4548" y="3815"/>
              <a:ext cx="77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A[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]: pivot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86" name="Line 14"/>
            <p:cNvSpPr>
              <a:spLocks noChangeShapeType="1"/>
            </p:cNvSpPr>
            <p:nvPr/>
          </p:nvSpPr>
          <p:spPr bwMode="auto">
            <a:xfrm flipH="1" flipV="1">
              <a:off x="4896" y="3024"/>
              <a:ext cx="0" cy="81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584" name="TextBox 16"/>
          <p:cNvSpPr txBox="1">
            <a:spLocks noChangeArrowheads="1"/>
          </p:cNvSpPr>
          <p:nvPr/>
        </p:nvSpPr>
        <p:spPr bwMode="auto">
          <a:xfrm>
            <a:off x="2500313" y="2000250"/>
            <a:ext cx="40005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alibri" panose="020F0502020204030204" pitchFamily="34" charset="0"/>
              </a:rPr>
              <a:t>当前最后一个小于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pivot</a:t>
            </a:r>
            <a:r>
              <a:rPr lang="zh-CN" altLang="en-US">
                <a:solidFill>
                  <a:srgbClr val="FF0000"/>
                </a:solidFill>
                <a:latin typeface="Calibri" panose="020F0502020204030204" pitchFamily="34" charset="0"/>
              </a:rPr>
              <a:t>的元素位置</a:t>
            </a:r>
            <a:endParaRPr lang="zh-CN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罗辛_第七章_快速排序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灰度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灰度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灰度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10251</Words>
  <Application>WPS 演示</Application>
  <PresentationFormat>全屏显示(4:3)</PresentationFormat>
  <Paragraphs>608</Paragraphs>
  <Slides>73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7" baseType="lpstr">
      <vt:lpstr>Arial</vt:lpstr>
      <vt:lpstr>宋体</vt:lpstr>
      <vt:lpstr>Wingdings</vt:lpstr>
      <vt:lpstr>Calibri</vt:lpstr>
      <vt:lpstr>Times New Roman</vt:lpstr>
      <vt:lpstr>黑体</vt:lpstr>
      <vt:lpstr>华文楷体</vt:lpstr>
      <vt:lpstr>Courier New</vt:lpstr>
      <vt:lpstr>Symbol</vt:lpstr>
      <vt:lpstr>Arial Unicode MS</vt:lpstr>
      <vt:lpstr>微软雅黑</vt:lpstr>
      <vt:lpstr>Euphemia</vt:lpstr>
      <vt:lpstr>Segoe Print</vt:lpstr>
      <vt:lpstr>罗辛_第七章_快速排序</vt:lpstr>
      <vt:lpstr>Algorithm Analysis &amp; Design  Introduction to Algorithm</vt:lpstr>
      <vt:lpstr>Chapter 7: Quick Sort</vt:lpstr>
      <vt:lpstr>Outline</vt:lpstr>
      <vt:lpstr>7.1 Basic Quick Sort</vt:lpstr>
      <vt:lpstr>QUICK SORT</vt:lpstr>
      <vt:lpstr>QUICK SORT</vt:lpstr>
      <vt:lpstr>QUICK SORT</vt:lpstr>
      <vt:lpstr>A Simple Implementation – PARTITION</vt:lpstr>
      <vt:lpstr>A Simple Implementation – PARTITION</vt:lpstr>
      <vt:lpstr>A Simple Implementation – PARTITION</vt:lpstr>
      <vt:lpstr>A Simple Implementation – QUICKSORT</vt:lpstr>
      <vt:lpstr>Run-time Analysis</vt:lpstr>
      <vt:lpstr>Recursive Tree of the Best Case</vt:lpstr>
      <vt:lpstr>Worst-case Scenario</vt:lpstr>
      <vt:lpstr>Recursive Tree of the Worst Case</vt:lpstr>
      <vt:lpstr>Recursive Tree of the Balanced Case</vt:lpstr>
      <vt:lpstr>Recursive Tree of the Balanced Case</vt:lpstr>
      <vt:lpstr>7.2 Improving Quick Sort with Medians</vt:lpstr>
      <vt:lpstr>Alternate Strategy</vt:lpstr>
      <vt:lpstr>Choose the Median-of-Three</vt:lpstr>
      <vt:lpstr>Choose the Median-of-Three</vt:lpstr>
      <vt:lpstr>Choose the Median-of-Three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The Memory Requirement</vt:lpstr>
      <vt:lpstr>Run Time Summery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Section.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&amp; Design  Introduction to Algorithm</dc:title>
  <dc:creator/>
  <cp:lastModifiedBy>min</cp:lastModifiedBy>
  <cp:revision>5</cp:revision>
  <dcterms:created xsi:type="dcterms:W3CDTF">2012-02-10T01:00:00Z</dcterms:created>
  <dcterms:modified xsi:type="dcterms:W3CDTF">2016-10-19T12:19:56Z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