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2" r:id="rId61"/>
    <p:sldId id="341" r:id="rId62"/>
    <p:sldId id="343" r:id="rId63"/>
    <p:sldId id="344" r:id="rId64"/>
    <p:sldId id="345" r:id="rId65"/>
    <p:sldId id="347" r:id="rId66"/>
    <p:sldId id="348" r:id="rId67"/>
    <p:sldId id="349" r:id="rId68"/>
    <p:sldId id="350" r:id="rId69"/>
    <p:sldId id="351" r:id="rId70"/>
    <p:sldId id="352" r:id="rId71"/>
    <p:sldId id="355" r:id="rId72"/>
    <p:sldId id="356" r:id="rId73"/>
    <p:sldId id="357" r:id="rId74"/>
    <p:sldId id="354" r:id="rId75"/>
    <p:sldId id="346" r:id="rId7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6"/>
    <p:restoredTop sz="94594"/>
  </p:normalViewPr>
  <p:slideViewPr>
    <p:cSldViewPr showGuides="1">
      <p:cViewPr varScale="1">
        <p:scale>
          <a:sx n="75" d="100"/>
          <a:sy n="75" d="100"/>
        </p:scale>
        <p:origin x="-1002" y="-90"/>
      </p:cViewPr>
      <p:guideLst>
        <p:guide orient="horz" pos="21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0638" y="5089525"/>
            <a:ext cx="9097962" cy="1738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13"/>
          <p:cNvSpPr/>
          <p:nvPr/>
        </p:nvSpPr>
        <p:spPr>
          <a:xfrm>
            <a:off x="8755063" y="2470150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strike="noStrike" noProof="1">
              <a:solidFill>
                <a:srgbClr val="F47F28"/>
              </a:solidFill>
            </a:endParaRPr>
          </a:p>
        </p:txBody>
      </p:sp>
      <p:pic>
        <p:nvPicPr>
          <p:cNvPr id="7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863" y="2819400"/>
            <a:ext cx="1460500" cy="2293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8" y="2817813"/>
            <a:ext cx="7669212" cy="2297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3613" y="20638"/>
            <a:ext cx="5624512" cy="2825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8" y="20638"/>
            <a:ext cx="3498850" cy="2825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+mn-ea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buClr>
                <a:srgbClr val="000000"/>
              </a:buClr>
            </a:pPr>
            <a:endParaRPr lang="zh-CN" altLang="en-US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buClr>
                <a:srgbClr val="000000"/>
              </a:buClr>
            </a:pPr>
            <a:endParaRPr lang="zh-CN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buClr>
                <a:srgbClr val="000000"/>
              </a:buClr>
            </a:pPr>
            <a:fld id="{9A0DB2DC-4C9A-4742-B13C-FB6460FD3503}" type="slidenum">
              <a:rPr lang="zh-CN" dirty="0">
                <a:solidFill>
                  <a:schemeClr val="bg2"/>
                </a:solidFill>
                <a:latin typeface="Tahoma" panose="020B0604030504040204" pitchFamily="34" charset="0"/>
              </a:rPr>
            </a:fld>
            <a:endParaRPr lang="zh-CN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1792288" y="4800600"/>
            <a:ext cx="5500688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b="1" strike="noStrike" noProof="1"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 fontAlgn="base"/>
            <a:r>
              <a:rPr lang="zh-CN" altLang="en-US" strike="noStrike" noProof="0" smtClean="0"/>
              <a:t>单击图标添加图片</a:t>
            </a:r>
            <a:endParaRPr lang="zh-CN" strike="noStrik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trike="noStrike" noProof="1"/>
              <a:t>             </a:t>
            </a:r>
            <a:endParaRPr lang="zh-CN" strike="noStrike" noProof="1"/>
          </a:p>
        </p:txBody>
      </p:sp>
      <p:sp>
        <p:nvSpPr>
          <p:cNvPr id="5" name="Rectangle 7"/>
          <p:cNvSpPr/>
          <p:nvPr/>
        </p:nvSpPr>
        <p:spPr>
          <a:xfrm>
            <a:off x="8686800" y="5265738"/>
            <a:ext cx="457200" cy="9683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trike="noStrike" noProof="1">
                <a:solidFill>
                  <a:srgbClr val="FF6600"/>
                </a:solidFill>
              </a:rPr>
              <a:t>           </a:t>
            </a:r>
            <a:endParaRPr lang="zh-CN" strike="noStrike" noProof="1">
              <a:solidFill>
                <a:srgbClr val="FF6600"/>
              </a:solidFill>
            </a:endParaRPr>
          </a:p>
        </p:txBody>
      </p:sp>
      <p:sp>
        <p:nvSpPr>
          <p:cNvPr id="6" name="Oval 8"/>
          <p:cNvSpPr/>
          <p:nvPr/>
        </p:nvSpPr>
        <p:spPr>
          <a:xfrm>
            <a:off x="1008063" y="1992313"/>
            <a:ext cx="1582738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trike="noStrike" noProof="1"/>
              <a:t>       </a:t>
            </a:r>
            <a:endParaRPr lang="zh-CN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slow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3494FD7-E52C-4A66-88F1-928B085928D8}" type="datetimeFigureOut">
              <a:rPr lang="zh-CN" altLang="en-US" noProof="1">
                <a:latin typeface="+mn-lt"/>
                <a:ea typeface="+mn-ea"/>
                <a:cs typeface="+mn-cs"/>
              </a:rPr>
            </a:fld>
            <a:endParaRPr lang="zh-CN" altLang="en-US" noProof="1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C75584BC-6338-45A6-8632-28A2F793866A}" type="slidenum">
              <a:rPr lang="en-US" altLang="zh-CN" noProof="1">
                <a:latin typeface="+mn-lt"/>
                <a:ea typeface="+mn-ea"/>
                <a:cs typeface="+mn-cs"/>
              </a:rPr>
            </a:fld>
            <a:endParaRPr lang="en-US" altLang="zh-CN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2444750" cy="228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8DF0A889-EA94-499E-9756-8B20AFF98965}" type="datetimeFigureOut">
              <a:rPr lang="zh-CN" altLang="en-US" noProof="1">
                <a:latin typeface="+mn-lt"/>
                <a:ea typeface="+mn-ea"/>
                <a:cs typeface="+mn-cs"/>
              </a:rPr>
            </a:fld>
            <a:endParaRPr lang="zh-CN" altLang="en-US" noProof="1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60CB56A4-5FFC-4DAE-9D9D-F05E9FADD5D2}" type="slidenum">
              <a:rPr lang="en-US" altLang="zh-CN" noProof="1">
                <a:latin typeface="+mn-lt"/>
                <a:ea typeface="+mn-ea"/>
                <a:cs typeface="+mn-cs"/>
              </a:rPr>
            </a:fld>
            <a:endParaRPr lang="en-US" altLang="zh-CN" noProof="1"/>
          </a:p>
        </p:txBody>
      </p:sp>
    </p:spTree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strike="noStrike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smtClean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+mn-ea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85DA5A7-34DD-4AC9-9D25-0D099E185261}" type="datetimeFigureOut">
              <a:rPr lang="zh-CN" altLang="en-US" noProof="1">
                <a:latin typeface="+mn-lt"/>
                <a:ea typeface="+mn-ea"/>
                <a:cs typeface="+mn-cs"/>
              </a:rPr>
            </a:fld>
            <a:endParaRPr lang="zh-CN" altLang="en-US" noProof="1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DA354F5-8BF2-45EB-990C-98F53F0090D2}" type="slidenum">
              <a:rPr lang="en-US" altLang="zh-CN" noProof="1">
                <a:latin typeface="+mn-lt"/>
                <a:ea typeface="+mn-ea"/>
                <a:cs typeface="+mn-cs"/>
              </a:rPr>
            </a:fld>
            <a:endParaRPr lang="en-US" altLang="zh-CN" noProof="1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595313" y="4800600"/>
            <a:ext cx="4873625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b="1" strike="noStrike" noProof="1">
              <a:latin typeface="Georgia" panose="020405020504050203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smtClean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 hasCustomPrompt="1"/>
          </p:nvPr>
        </p:nvSpPr>
        <p:spPr>
          <a:xfrm>
            <a:off x="587022" y="838200"/>
            <a:ext cx="4873752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 fontAlgn="base"/>
            <a:r>
              <a:rPr lang="zh-CN" altLang="en-US" strike="noStrike" noProof="0" smtClean="0"/>
              <a:t>单击图标添加媒体</a:t>
            </a:r>
            <a:endParaRPr lang="zh-CN" strike="noStrike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C1FDA49-91C2-4B2B-A3FC-A7567E33A6BC}" type="datetimeFigureOut">
              <a:rPr lang="zh-CN" altLang="en-US" noProof="1">
                <a:latin typeface="+mn-lt"/>
                <a:ea typeface="+mn-ea"/>
                <a:cs typeface="+mn-cs"/>
              </a:rPr>
            </a:fld>
            <a:endParaRPr lang="zh-CN" altLang="en-US" noProof="1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6BA2F0E-933C-4F3B-834E-1F472D6B0C09}" type="slidenum">
              <a:rPr lang="en-US" altLang="zh-CN" noProof="1">
                <a:latin typeface="+mn-lt"/>
                <a:ea typeface="+mn-ea"/>
                <a:cs typeface="+mn-cs"/>
              </a:rPr>
            </a:fld>
            <a:endParaRPr lang="en-US" altLang="zh-CN" noProof="1"/>
          </a:p>
        </p:txBody>
      </p:sp>
    </p:spTree>
  </p:cSld>
  <p:clrMapOvr>
    <a:masterClrMapping/>
  </p:clrMapOvr>
  <p:transition spd="slow">
    <p:wip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  <p:sp>
        <p:nvSpPr>
          <p:cNvPr id="1030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e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3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1" Type="http://schemas.openxmlformats.org/officeDocument/2006/relationships/image" Target="../media/image28.wmf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4.wmf"/><Relationship Id="rId4" Type="http://schemas.openxmlformats.org/officeDocument/2006/relationships/image" Target="../media/image33.png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10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9.png"/><Relationship Id="rId2" Type="http://schemas.openxmlformats.org/officeDocument/2006/relationships/image" Target="../media/image42.wmf"/><Relationship Id="rId1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4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4.w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文本占位符 2049"/>
          <p:cNvSpPr>
            <a:spLocks noGrp="1"/>
          </p:cNvSpPr>
          <p:nvPr>
            <p:ph type="body" sz="quarter" idx="14"/>
          </p:nvPr>
        </p:nvSpPr>
        <p:spPr>
          <a:ln/>
        </p:spPr>
        <p:txBody>
          <a:bodyPr anchor="b"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ym typeface="+mn-ea"/>
              </a:rPr>
              <a:t>《</a:t>
            </a:r>
            <a:r>
              <a:rPr altLang="en-US" b="1" dirty="0" smtClean="0">
                <a:sym typeface="+mn-ea"/>
              </a:rPr>
              <a:t>算法分析与设计</a:t>
            </a:r>
            <a:r>
              <a:rPr lang="en-US" altLang="zh-CN" b="1" dirty="0" smtClean="0">
                <a:sym typeface="+mn-ea"/>
              </a:rPr>
              <a:t>》</a:t>
            </a:r>
            <a:r>
              <a:rPr altLang="en-US" b="1" dirty="0" smtClean="0">
                <a:sym typeface="+mn-ea"/>
              </a:rPr>
              <a:t>课程组</a:t>
            </a:r>
            <a:endParaRPr lang="en-US" altLang="zh-CN" b="1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altLang="en-US" b="1" dirty="0">
                <a:sym typeface="+mn-ea"/>
              </a:rPr>
              <a:t>重庆大学计算机学院 </a:t>
            </a:r>
            <a:endParaRPr lang="en-US" altLang="zh-CN" b="1" dirty="0"/>
          </a:p>
          <a:p>
            <a:pPr defTabSz="914400">
              <a:buNone/>
            </a:pPr>
            <a:r>
              <a:rPr lang="en-US" altLang="zh-CN" kern="1200" baseline="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kern="1200" baseline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9049" y="3462655"/>
            <a:ext cx="7315200" cy="914400"/>
          </a:xfrm>
        </p:spPr>
        <p:txBody>
          <a:bodyPr>
            <a:normAutofit fontScale="90000"/>
          </a:bodyPr>
          <a:p>
            <a:r>
              <a:rPr lang="en-US" altLang="zh-CN" b="0" dirty="0" smtClean="0">
                <a:solidFill>
                  <a:prstClr val="white"/>
                </a:solidFill>
                <a:sym typeface="+mn-ea"/>
              </a:rPr>
              <a:t>Algorithm Design &amp; Analysis</a:t>
            </a:r>
            <a:br>
              <a:rPr lang="en-US" altLang="zh-CN" b="0" dirty="0" smtClean="0">
                <a:solidFill>
                  <a:prstClr val="white"/>
                </a:solidFill>
                <a:sym typeface="+mn-ea"/>
              </a:rPr>
            </a:br>
            <a:r>
              <a:rPr lang="en-US" altLang="zh-CN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Introduction to Algorithm</a:t>
            </a:r>
            <a:br>
              <a:rPr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51300" y="262255"/>
            <a:ext cx="448119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0000FF"/>
                </a:solidFill>
                <a:latin typeface="Calibri" panose="020F0502020204030204" charset="0"/>
                <a:sym typeface="+mn-ea"/>
              </a:rPr>
              <a:t>Chapter 8:</a:t>
            </a:r>
            <a:br>
              <a:rPr lang="en-US" altLang="zh-CN" sz="3600" b="1">
                <a:solidFill>
                  <a:srgbClr val="0000FF"/>
                </a:solidFill>
                <a:latin typeface="Calibri" panose="020F0502020204030204" charset="0"/>
                <a:sym typeface="+mn-ea"/>
              </a:rPr>
            </a:br>
            <a:r>
              <a:rPr lang="en-US" sz="3600" b="1">
                <a:solidFill>
                  <a:srgbClr val="0000FF"/>
                </a:solidFill>
                <a:latin typeface="Calibri" panose="020F0502020204030204" charset="0"/>
                <a:sym typeface="+mn-ea"/>
              </a:rPr>
              <a:t>Sorting in linear time</a:t>
            </a:r>
            <a:endParaRPr lang="en-US" sz="3600" b="1">
              <a:solidFill>
                <a:srgbClr val="0000FF"/>
              </a:solidFill>
              <a:latin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2" name="文本框 150531"/>
          <p:cNvSpPr txBox="1"/>
          <p:nvPr/>
        </p:nvSpPr>
        <p:spPr>
          <a:xfrm>
            <a:off x="457200" y="1319213"/>
            <a:ext cx="8686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Can be turned into a Decision tree</a:t>
            </a:r>
            <a:endParaRPr lang="el-GR" altLang="zh-CN" sz="2400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pic>
        <p:nvPicPr>
          <p:cNvPr id="150533" name="图片 1505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386013"/>
            <a:ext cx="8066088" cy="3190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0534" name="文本框 150533"/>
          <p:cNvSpPr txBox="1"/>
          <p:nvPr/>
        </p:nvSpPr>
        <p:spPr>
          <a:xfrm>
            <a:off x="541020" y="7842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Any comparison sort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0535" name="对象 150534"/>
          <p:cNvGraphicFramePr/>
          <p:nvPr/>
        </p:nvGraphicFramePr>
        <p:xfrm>
          <a:off x="4953000" y="862013"/>
          <a:ext cx="4114800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" imgW="3883660" imgH="2686685" progId="Visio.Drawing.11">
                  <p:embed/>
                </p:oleObj>
              </mc:Choice>
              <mc:Fallback>
                <p:oleObj name="" r:id="rId2" imgW="3883660" imgH="2686685" progId="Visio.Drawing.11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53000" y="862013"/>
                        <a:ext cx="4114800" cy="2835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0536" name="曲线连接符 150535"/>
          <p:cNvCxnSpPr>
            <a:stCxn id="150533" idx="0"/>
            <a:endCxn id="150535" idx="1"/>
          </p:cNvCxnSpPr>
          <p:nvPr/>
        </p:nvCxnSpPr>
        <p:spPr>
          <a:xfrm rot="16200000">
            <a:off x="4630738" y="2063750"/>
            <a:ext cx="106362" cy="538163"/>
          </a:xfrm>
          <a:prstGeom prst="curvedConnector2">
            <a:avLst/>
          </a:prstGeom>
          <a:ln w="2857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6" name="文本框 151555"/>
          <p:cNvSpPr txBox="1"/>
          <p:nvPr/>
        </p:nvSpPr>
        <p:spPr>
          <a:xfrm>
            <a:off x="457200" y="1319213"/>
            <a:ext cx="8686800" cy="8223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Theorem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. Any comparison sorting algorithm requires </a:t>
            </a:r>
            <a:r>
              <a:rPr lang="el-GR" altLang="zh-CN" sz="2400" i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Ω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(n lgn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)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comparisons in the worst case</a:t>
            </a:r>
            <a:endParaRPr lang="el-GR" altLang="zh-CN" sz="2400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51557" name="文本框 151556"/>
          <p:cNvSpPr txBox="1"/>
          <p:nvPr/>
        </p:nvSpPr>
        <p:spPr>
          <a:xfrm>
            <a:off x="533400" y="120968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Lower Bound for decision-tree Sorting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1558" name="文本框 151557"/>
          <p:cNvSpPr txBox="1"/>
          <p:nvPr/>
        </p:nvSpPr>
        <p:spPr>
          <a:xfrm>
            <a:off x="457200" y="2233613"/>
            <a:ext cx="8686800" cy="15525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Proof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. Worst case dictated by tree height 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>
                <a:latin typeface="Tahoma" panose="020B0604030504040204" pitchFamily="34" charset="0"/>
                <a:ea typeface="Tahoma" panose="020B0604030504040204" pitchFamily="34" charset="0"/>
              </a:rPr>
              <a:t>    --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n!</a:t>
            </a:r>
            <a:r>
              <a:rPr lang="en-US" altLang="zh-CN" sz="2400">
                <a:latin typeface="Tahoma" panose="020B0604030504040204" pitchFamily="34" charset="0"/>
                <a:ea typeface="Tahoma" panose="020B0604030504040204" pitchFamily="34" charset="0"/>
              </a:rPr>
              <a:t> different orderings</a:t>
            </a:r>
            <a:endParaRPr lang="en-US" altLang="zh-CN" sz="240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>
                <a:latin typeface="Tahoma" panose="020B0604030504040204" pitchFamily="34" charset="0"/>
                <a:ea typeface="Tahoma" panose="020B0604030504040204" pitchFamily="34" charset="0"/>
              </a:rPr>
              <a:t>    --One (or more) leaves corresponding to each ordering</a:t>
            </a:r>
            <a:endParaRPr lang="en-US" altLang="zh-CN" sz="240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>
                <a:latin typeface="Tahoma" panose="020B0604030504040204" pitchFamily="34" charset="0"/>
                <a:ea typeface="Tahoma" panose="020B0604030504040204" pitchFamily="34" charset="0"/>
              </a:rPr>
              <a:t>    --Binary tree with 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n!</a:t>
            </a:r>
            <a:r>
              <a:rPr lang="el-GR" altLang="zh-CN" sz="2400" dirty="0">
                <a:latin typeface="Tahoma" panose="020B0604030504040204" pitchFamily="34" charset="0"/>
                <a:ea typeface="Tahoma" panose="020B0604030504040204" pitchFamily="34" charset="0"/>
              </a:rPr>
              <a:t> leaves must have height      </a:t>
            </a:r>
            <a:endParaRPr lang="el-GR" altLang="zh-CN" sz="2400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51559" name="文本框 151558"/>
          <p:cNvSpPr txBox="1"/>
          <p:nvPr/>
        </p:nvSpPr>
        <p:spPr>
          <a:xfrm>
            <a:off x="1371600" y="3992563"/>
            <a:ext cx="6324600" cy="13112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0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∴ h ≥ lg</a:t>
            </a: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(n!)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0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≥ lg (n/e)</a:t>
            </a:r>
            <a:r>
              <a:rPr lang="en-US" altLang="zh-CN" sz="2000" i="1" baseline="30000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endParaRPr lang="en-US" altLang="zh-CN" sz="2000" i="1" baseline="30000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0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= n lg n - n lg</a:t>
            </a: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e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=</a:t>
            </a:r>
            <a:r>
              <a:rPr lang="el-GR" altLang="zh-CN" sz="2000" i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Ω</a:t>
            </a:r>
            <a:r>
              <a:rPr lang="en-US" altLang="zh-CN" sz="2000" i="1" err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(n lg</a:t>
            </a:r>
            <a:r>
              <a:rPr lang="el-GR" altLang="zh-CN" sz="2000" i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n)</a:t>
            </a:r>
            <a:endParaRPr lang="el-GR" altLang="zh-CN" sz="2000" i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51560" name="文本框 151559"/>
          <p:cNvSpPr txBox="1"/>
          <p:nvPr/>
        </p:nvSpPr>
        <p:spPr>
          <a:xfrm>
            <a:off x="3962400" y="3910013"/>
            <a:ext cx="2627313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err="1">
                <a:latin typeface="Tahoma" panose="020B0604030504040204" pitchFamily="34" charset="0"/>
                <a:ea typeface="宋体" panose="02010600030101010101" pitchFamily="2" charset="-122"/>
              </a:rPr>
              <a:t>lg</a:t>
            </a: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 is mono. increasing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1561" name="文本框 151560"/>
          <p:cNvSpPr txBox="1"/>
          <p:nvPr/>
        </p:nvSpPr>
        <p:spPr>
          <a:xfrm>
            <a:off x="3956050" y="4276725"/>
            <a:ext cx="244475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000" err="1">
                <a:latin typeface="Tahoma" panose="020B0604030504040204" pitchFamily="34" charset="0"/>
                <a:ea typeface="宋体" panose="02010600030101010101" pitchFamily="2" charset="-122"/>
              </a:rPr>
              <a:t>Stirling’s</a:t>
            </a: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 formula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charRg st="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6">
                                            <p:txEl>
                                              <p:charRg st="0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8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>
                                            <p:txEl>
                                              <p:charRg st="4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58">
                                            <p:txEl>
                                              <p:charRg st="46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>
                                            <p:txEl>
                                              <p:charRg st="75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58">
                                            <p:txEl>
                                              <p:charRg st="75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>
                                            <p:txEl>
                                              <p:charRg st="133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58">
                                            <p:txEl>
                                              <p:charRg st="133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build="p"/>
      <p:bldP spid="151558" grpId="0" build="p"/>
      <p:bldP spid="151559" grpId="0"/>
      <p:bldP spid="151560" grpId="0"/>
      <p:bldP spid="1515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52580" name="文本框 152579"/>
          <p:cNvSpPr txBox="1"/>
          <p:nvPr/>
        </p:nvSpPr>
        <p:spPr>
          <a:xfrm>
            <a:off x="457200" y="1319213"/>
            <a:ext cx="8534400" cy="8223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Corollary</a:t>
            </a:r>
            <a:r>
              <a:rPr lang="en-US" altLang="zh-CN" sz="2400" err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. Heapsort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and merge sort are asymptotically optimal comparison sorting algorithms.</a:t>
            </a:r>
            <a:endParaRPr lang="el-GR" altLang="zh-CN" sz="2400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52581" name="文本框 152580"/>
          <p:cNvSpPr txBox="1"/>
          <p:nvPr/>
        </p:nvSpPr>
        <p:spPr>
          <a:xfrm>
            <a:off x="582930" y="15208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Lower Bound for Comparison Sorting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4" name="文本框 153603"/>
          <p:cNvSpPr txBox="1"/>
          <p:nvPr/>
        </p:nvSpPr>
        <p:spPr>
          <a:xfrm>
            <a:off x="457200" y="1247775"/>
            <a:ext cx="8686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Is there a faster algorithm?</a:t>
            </a:r>
            <a:endParaRPr lang="el-GR" altLang="zh-CN" sz="2400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53605" name="文本框 153604"/>
          <p:cNvSpPr txBox="1"/>
          <p:nvPr/>
        </p:nvSpPr>
        <p:spPr>
          <a:xfrm>
            <a:off x="533400" y="113030"/>
            <a:ext cx="7162800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Sorting Lower bound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606" name="文本框 153605"/>
          <p:cNvSpPr txBox="1"/>
          <p:nvPr/>
        </p:nvSpPr>
        <p:spPr>
          <a:xfrm>
            <a:off x="457200" y="1781175"/>
            <a:ext cx="8686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How if using a different model of computation, …</a:t>
            </a:r>
            <a:endParaRPr lang="el-GR" altLang="zh-CN" sz="2400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pic>
        <p:nvPicPr>
          <p:cNvPr id="153607" name="图片 1536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619375"/>
            <a:ext cx="8066088" cy="3190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/>
      <p:bldP spid="1536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8" name="标题 15462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dirty="0"/>
              <a:t>8.2 Counting Sort</a:t>
            </a:r>
            <a:r>
              <a:rPr lang="zh-CN" altLang="en-US" dirty="0"/>
              <a:t>计数排序</a:t>
            </a:r>
            <a:endParaRPr lang="zh-CN" altLang="en-US" dirty="0"/>
          </a:p>
        </p:txBody>
      </p:sp>
      <p:sp>
        <p:nvSpPr>
          <p:cNvPr id="154629" name="内容占位符 154628"/>
          <p:cNvSpPr>
            <a:spLocks noGrp="1"/>
          </p:cNvSpPr>
          <p:nvPr>
            <p:ph idx="1"/>
          </p:nvPr>
        </p:nvSpPr>
        <p:spPr>
          <a:xfrm>
            <a:off x="267970" y="1074420"/>
            <a:ext cx="8229600" cy="4525963"/>
          </a:xfrm>
          <a:ln/>
        </p:spPr>
        <p:txBody>
          <a:bodyPr/>
          <a:p>
            <a:r>
              <a:rPr lang="en-US" altLang="zh-CN" sz="2400"/>
              <a:t>Counting sort: No comparisons between elements</a:t>
            </a:r>
            <a:endParaRPr lang="en-US" altLang="zh-CN" sz="2400"/>
          </a:p>
          <a:p>
            <a:pPr lvl="1"/>
            <a:r>
              <a:rPr lang="en-US" altLang="zh-CN" sz="2000"/>
              <a:t>Input: </a:t>
            </a:r>
            <a:r>
              <a:rPr lang="en-US" altLang="zh-CN" sz="2000" i="1"/>
              <a:t>A[1..n]</a:t>
            </a:r>
            <a:r>
              <a:rPr lang="en-US" altLang="zh-CN" sz="2000"/>
              <a:t>, where </a:t>
            </a:r>
            <a:r>
              <a:rPr lang="en-US" altLang="zh-CN" sz="2000" i="1" err="1"/>
              <a:t>A[j</a:t>
            </a:r>
            <a:r>
              <a:rPr lang="en-US" altLang="zh-CN" sz="2000" i="1"/>
              <a:t>] ∈{1,2,…,k}</a:t>
            </a:r>
            <a:endParaRPr lang="en-US" altLang="zh-CN" sz="2000" i="1"/>
          </a:p>
          <a:p>
            <a:pPr lvl="1"/>
            <a:r>
              <a:rPr lang="en-US" altLang="zh-CN" sz="2000"/>
              <a:t>Output: </a:t>
            </a:r>
            <a:r>
              <a:rPr lang="en-US" altLang="zh-CN" sz="2000" i="1"/>
              <a:t>B[1..n],</a:t>
            </a:r>
            <a:r>
              <a:rPr lang="en-US" altLang="zh-CN" sz="2000"/>
              <a:t> sorted</a:t>
            </a:r>
            <a:endParaRPr lang="en-US" altLang="zh-CN" sz="2000"/>
          </a:p>
          <a:p>
            <a:pPr lvl="1"/>
            <a:r>
              <a:rPr lang="en-US" altLang="zh-CN" sz="2000"/>
              <a:t>Auxiliary storage: </a:t>
            </a:r>
            <a:r>
              <a:rPr lang="en-US" altLang="zh-CN" sz="2000" i="1"/>
              <a:t>C[1..k]</a:t>
            </a:r>
            <a:endParaRPr lang="en-US" altLang="zh-CN" sz="2000" i="1"/>
          </a:p>
          <a:p>
            <a:pPr lvl="1"/>
            <a:endParaRPr lang="en-US" altLang="zh-CN" sz="2000" i="1"/>
          </a:p>
          <a:p>
            <a:r>
              <a:rPr lang="en-US" altLang="zh-CN" sz="2400"/>
              <a:t>For </a:t>
            </a:r>
            <a:r>
              <a:rPr lang="en-US" altLang="zh-CN" sz="2400" i="1"/>
              <a:t>x</a:t>
            </a:r>
            <a:r>
              <a:rPr lang="en-US" altLang="zh-CN" sz="2400"/>
              <a:t> in A, if there are </a:t>
            </a:r>
            <a:r>
              <a:rPr lang="en-US" altLang="zh-CN" sz="2400" i="1">
                <a:solidFill>
                  <a:schemeClr val="folHlink"/>
                </a:solidFill>
              </a:rPr>
              <a:t>17</a:t>
            </a:r>
            <a:r>
              <a:rPr lang="en-US" altLang="zh-CN" sz="2400"/>
              <a:t> elements less than </a:t>
            </a:r>
            <a:r>
              <a:rPr lang="en-US" altLang="zh-CN" sz="2400" i="1"/>
              <a:t>x</a:t>
            </a:r>
            <a:r>
              <a:rPr lang="en-US" altLang="zh-CN" sz="2400"/>
              <a:t> in A, then </a:t>
            </a:r>
            <a:r>
              <a:rPr lang="en-US" altLang="zh-CN" sz="2400" i="1"/>
              <a:t>x</a:t>
            </a:r>
            <a:r>
              <a:rPr lang="en-US" altLang="zh-CN" sz="2400"/>
              <a:t> belongs in output position </a:t>
            </a:r>
            <a:r>
              <a:rPr lang="en-US" altLang="zh-CN" sz="2400" i="1">
                <a:solidFill>
                  <a:schemeClr val="folHlink"/>
                </a:solidFill>
              </a:rPr>
              <a:t>18</a:t>
            </a:r>
            <a:r>
              <a:rPr lang="en-US" altLang="zh-CN" sz="2400" dirty="0">
                <a:solidFill>
                  <a:schemeClr val="folHlink"/>
                </a:solidFill>
              </a:rPr>
              <a:t>(</a:t>
            </a:r>
            <a:r>
              <a:rPr lang="zh-CN" altLang="en-US" sz="2400" dirty="0">
                <a:solidFill>
                  <a:schemeClr val="folHlink"/>
                </a:solidFill>
              </a:rPr>
              <a:t>值为ｘ的元素唯一</a:t>
            </a:r>
            <a:r>
              <a:rPr lang="en-US" altLang="zh-CN" sz="2400">
                <a:solidFill>
                  <a:schemeClr val="folHlink"/>
                </a:solidFill>
              </a:rPr>
              <a:t>)</a:t>
            </a:r>
            <a:endParaRPr lang="en-US" altLang="zh-CN" sz="2400">
              <a:solidFill>
                <a:schemeClr val="folHlink"/>
              </a:solidFill>
            </a:endParaRPr>
          </a:p>
          <a:p>
            <a:endParaRPr lang="en-US" altLang="zh-CN" sz="2400"/>
          </a:p>
          <a:p>
            <a:r>
              <a:rPr lang="en-US" altLang="zh-CN" sz="2400"/>
              <a:t>How if several elements in A have the same value? </a:t>
            </a:r>
            <a:r>
              <a:rPr lang="en-US" altLang="zh-CN" sz="2400" dirty="0">
                <a:solidFill>
                  <a:schemeClr val="folHlink"/>
                </a:solidFill>
              </a:rPr>
              <a:t>(</a:t>
            </a:r>
            <a:r>
              <a:rPr lang="zh-CN" altLang="en-US" sz="2400" dirty="0">
                <a:solidFill>
                  <a:schemeClr val="folHlink"/>
                </a:solidFill>
              </a:rPr>
              <a:t>值为ｘ的元素不唯一</a:t>
            </a:r>
            <a:r>
              <a:rPr lang="en-US" altLang="zh-CN" sz="2400">
                <a:solidFill>
                  <a:schemeClr val="folHlink"/>
                </a:solidFill>
              </a:rPr>
              <a:t>)</a:t>
            </a:r>
            <a:endParaRPr lang="en-US" altLang="zh-CN" sz="2400"/>
          </a:p>
          <a:p>
            <a:pPr lvl="1"/>
            <a:r>
              <a:rPr lang="en-US" altLang="zh-CN" sz="2000"/>
              <a:t>Put the </a:t>
            </a:r>
            <a:r>
              <a:rPr lang="en-US" altLang="zh-CN" sz="2000" i="1"/>
              <a:t>1st</a:t>
            </a:r>
            <a:r>
              <a:rPr lang="en-US" altLang="zh-CN" sz="2000"/>
              <a:t> in position </a:t>
            </a:r>
            <a:r>
              <a:rPr lang="en-US" altLang="zh-CN" sz="2000" i="1"/>
              <a:t>18</a:t>
            </a:r>
            <a:r>
              <a:rPr lang="en-US" altLang="zh-CN" sz="2000"/>
              <a:t>, </a:t>
            </a:r>
            <a:r>
              <a:rPr lang="en-US" altLang="zh-CN" sz="2000" i="1"/>
              <a:t>2nd</a:t>
            </a:r>
            <a:r>
              <a:rPr lang="en-US" altLang="zh-CN" sz="2000"/>
              <a:t> in position </a:t>
            </a:r>
            <a:r>
              <a:rPr lang="en-US" altLang="zh-CN" sz="2000" i="1"/>
              <a:t>19</a:t>
            </a:r>
            <a:r>
              <a:rPr lang="en-US" altLang="zh-CN" sz="2000"/>
              <a:t>,</a:t>
            </a:r>
            <a:r>
              <a:rPr lang="en-US" altLang="zh-CN" sz="2000" i="1"/>
              <a:t>3rd</a:t>
            </a:r>
            <a:r>
              <a:rPr lang="en-US" altLang="zh-CN" sz="2000"/>
              <a:t> in position </a:t>
            </a:r>
            <a:r>
              <a:rPr lang="en-US" altLang="zh-CN" sz="2000" i="1"/>
              <a:t>20</a:t>
            </a:r>
            <a:r>
              <a:rPr lang="en-US" altLang="zh-CN" sz="2000"/>
              <a:t>,…</a:t>
            </a:r>
            <a:endParaRPr lang="en-US" altLang="zh-CN" sz="2000"/>
          </a:p>
          <a:p>
            <a:r>
              <a:rPr lang="en-US" altLang="zh-CN" sz="2400"/>
              <a:t>How if there are </a:t>
            </a:r>
            <a:r>
              <a:rPr lang="en-US" altLang="zh-CN" sz="2400" i="1"/>
              <a:t>17</a:t>
            </a:r>
            <a:r>
              <a:rPr lang="en-US" altLang="zh-CN" sz="2400"/>
              <a:t> elements not greater than </a:t>
            </a:r>
            <a:r>
              <a:rPr lang="en-US" altLang="zh-CN" sz="2400" i="1"/>
              <a:t>x</a:t>
            </a:r>
            <a:r>
              <a:rPr lang="en-US" altLang="zh-CN" sz="2400"/>
              <a:t> in A? </a:t>
            </a:r>
            <a:r>
              <a:rPr lang="en-US" altLang="zh-CN" sz="2400" dirty="0">
                <a:solidFill>
                  <a:schemeClr val="folHlink"/>
                </a:solidFill>
              </a:rPr>
              <a:t>(</a:t>
            </a:r>
            <a:r>
              <a:rPr lang="zh-CN" altLang="en-US" sz="2400" dirty="0">
                <a:solidFill>
                  <a:schemeClr val="folHlink"/>
                </a:solidFill>
              </a:rPr>
              <a:t>值为ｘ的元素可能不唯一</a:t>
            </a:r>
            <a:r>
              <a:rPr lang="en-US" altLang="zh-CN" sz="2400">
                <a:solidFill>
                  <a:schemeClr val="folHlink"/>
                </a:solidFill>
              </a:rPr>
              <a:t>)</a:t>
            </a:r>
            <a:endParaRPr lang="en-US" altLang="zh-CN" sz="2400"/>
          </a:p>
          <a:p>
            <a:pPr lvl="1"/>
            <a:r>
              <a:rPr lang="en-US" altLang="zh-CN" sz="2000"/>
              <a:t>Put the </a:t>
            </a:r>
            <a:r>
              <a:rPr lang="en-US" altLang="zh-CN" sz="2000" i="1"/>
              <a:t>last one</a:t>
            </a:r>
            <a:r>
              <a:rPr lang="en-US" altLang="zh-CN" sz="2000"/>
              <a:t> in position </a:t>
            </a:r>
            <a:r>
              <a:rPr lang="en-US" altLang="zh-CN" sz="2000" i="1"/>
              <a:t>17</a:t>
            </a:r>
            <a:r>
              <a:rPr lang="en-US" altLang="zh-CN" sz="2000"/>
              <a:t>, the </a:t>
            </a:r>
            <a:r>
              <a:rPr lang="en-US" altLang="zh-CN" sz="2000" i="1"/>
              <a:t>penultimate one</a:t>
            </a:r>
            <a:r>
              <a:rPr lang="en-US" altLang="zh-CN" sz="2000"/>
              <a:t> in position </a:t>
            </a:r>
            <a:r>
              <a:rPr lang="en-US" altLang="zh-CN" sz="2000" i="1"/>
              <a:t>16</a:t>
            </a:r>
            <a:r>
              <a:rPr lang="en-US" altLang="zh-CN" sz="2000"/>
              <a:t>,…</a:t>
            </a:r>
            <a:endParaRPr lang="en-US" altLang="zh-CN" sz="200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55652" name="文本框 155651"/>
          <p:cNvSpPr txBox="1"/>
          <p:nvPr/>
        </p:nvSpPr>
        <p:spPr>
          <a:xfrm>
            <a:off x="1241425" y="333375"/>
            <a:ext cx="7162800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 Sort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55653" name="图片 1556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144588"/>
            <a:ext cx="8280400" cy="4827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5654" name="矩形 155653"/>
          <p:cNvSpPr/>
          <p:nvPr/>
        </p:nvSpPr>
        <p:spPr>
          <a:xfrm>
            <a:off x="860425" y="3457575"/>
            <a:ext cx="5486400" cy="30480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5655" name="矩形 155654"/>
          <p:cNvSpPr/>
          <p:nvPr/>
        </p:nvSpPr>
        <p:spPr>
          <a:xfrm>
            <a:off x="860425" y="4524375"/>
            <a:ext cx="6553200" cy="30480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56676" name="文本框 156675"/>
          <p:cNvSpPr txBox="1"/>
          <p:nvPr/>
        </p:nvSpPr>
        <p:spPr>
          <a:xfrm>
            <a:off x="1371600" y="40481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6773" name="表格 156772"/>
          <p:cNvGraphicFramePr/>
          <p:nvPr/>
        </p:nvGraphicFramePr>
        <p:xfrm>
          <a:off x="1555750" y="5021263"/>
          <a:ext cx="2743200" cy="517525"/>
        </p:xfrm>
        <a:graphic>
          <a:graphicData uri="http://schemas.openxmlformats.org/drawingml/2006/table">
            <a:tbl>
              <a:tblPr/>
              <a:tblGrid>
                <a:gridCol w="533400"/>
                <a:gridCol w="563563"/>
                <a:gridCol w="549275"/>
                <a:gridCol w="547687"/>
                <a:gridCol w="549275"/>
              </a:tblGrid>
              <a:tr h="5175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691" name="表格 156690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9" name="文本框 156708"/>
          <p:cNvSpPr txBox="1"/>
          <p:nvPr/>
        </p:nvSpPr>
        <p:spPr>
          <a:xfrm>
            <a:off x="946150" y="505301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6774" name="表格 156773"/>
          <p:cNvGraphicFramePr/>
          <p:nvPr/>
        </p:nvGraphicFramePr>
        <p:xfrm>
          <a:off x="5365750" y="5021263"/>
          <a:ext cx="2193925" cy="517525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5175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22" name="表格 156721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37" name="文本框 156736"/>
          <p:cNvSpPr txBox="1"/>
          <p:nvPr/>
        </p:nvSpPr>
        <p:spPr>
          <a:xfrm>
            <a:off x="4756150" y="505301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6775" name="表格 156774"/>
          <p:cNvGraphicFramePr/>
          <p:nvPr/>
        </p:nvGraphicFramePr>
        <p:xfrm>
          <a:off x="1555750" y="6011863"/>
          <a:ext cx="2743200" cy="517525"/>
        </p:xfrm>
        <a:graphic>
          <a:graphicData uri="http://schemas.openxmlformats.org/drawingml/2006/table">
            <a:tbl>
              <a:tblPr/>
              <a:tblGrid>
                <a:gridCol w="533400"/>
                <a:gridCol w="563563"/>
                <a:gridCol w="549275"/>
                <a:gridCol w="547687"/>
                <a:gridCol w="549275"/>
              </a:tblGrid>
              <a:tr h="5175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52" name="表格 156751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70" name="文本框 156769"/>
          <p:cNvSpPr txBox="1"/>
          <p:nvPr/>
        </p:nvSpPr>
        <p:spPr>
          <a:xfrm>
            <a:off x="947738" y="604361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56771" name="图片 1567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113506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6772" name="文本框 156771"/>
          <p:cNvSpPr txBox="1"/>
          <p:nvPr/>
        </p:nvSpPr>
        <p:spPr>
          <a:xfrm>
            <a:off x="107950" y="4487863"/>
            <a:ext cx="1173163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n=5,k=4</a:t>
            </a:r>
            <a:endParaRPr lang="en-US" altLang="zh-CN" sz="200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67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.000000"/>
                                          </p:val>
                                        </p:tav>
                                        <p:tav tm="69900">
                                          <p:val>
                                            <p:fltVal val="45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6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6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6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6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6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6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6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6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6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6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6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37" grpId="0"/>
      <p:bldP spid="156770" grpId="0"/>
      <p:bldP spid="1567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57700" name="文本框 157699"/>
          <p:cNvSpPr txBox="1"/>
          <p:nvPr/>
        </p:nvSpPr>
        <p:spPr>
          <a:xfrm>
            <a:off x="1371600" y="40481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7797" name="表格 157796"/>
          <p:cNvGraphicFramePr/>
          <p:nvPr/>
        </p:nvGraphicFramePr>
        <p:xfrm>
          <a:off x="1600200" y="4976813"/>
          <a:ext cx="2743200" cy="517525"/>
        </p:xfrm>
        <a:graphic>
          <a:graphicData uri="http://schemas.openxmlformats.org/drawingml/2006/table">
            <a:tbl>
              <a:tblPr/>
              <a:tblGrid>
                <a:gridCol w="533400"/>
                <a:gridCol w="563563"/>
                <a:gridCol w="549275"/>
                <a:gridCol w="547687"/>
                <a:gridCol w="549275"/>
              </a:tblGrid>
              <a:tr h="5175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715" name="表格 157714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33" name="文本框 157732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7798" name="表格 157797"/>
          <p:cNvGraphicFramePr/>
          <p:nvPr/>
        </p:nvGraphicFramePr>
        <p:xfrm>
          <a:off x="5410200" y="4976813"/>
          <a:ext cx="2193925" cy="517525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5175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746" name="表格 157745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61" name="文本框 157760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7799" name="表格 157798"/>
          <p:cNvGraphicFramePr/>
          <p:nvPr/>
        </p:nvGraphicFramePr>
        <p:xfrm>
          <a:off x="1600200" y="5967413"/>
          <a:ext cx="2743200" cy="517525"/>
        </p:xfrm>
        <a:graphic>
          <a:graphicData uri="http://schemas.openxmlformats.org/drawingml/2006/table">
            <a:tbl>
              <a:tblPr/>
              <a:tblGrid>
                <a:gridCol w="533400"/>
                <a:gridCol w="563563"/>
                <a:gridCol w="549275"/>
                <a:gridCol w="547687"/>
                <a:gridCol w="549275"/>
              </a:tblGrid>
              <a:tr h="5175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776" name="表格 157775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94" name="文本框 157793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57795" name="图片 1577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7796" name="矩形 157795"/>
          <p:cNvSpPr/>
          <p:nvPr/>
        </p:nvSpPr>
        <p:spPr>
          <a:xfrm>
            <a:off x="1600200" y="1700213"/>
            <a:ext cx="2057400" cy="5143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7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7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58724" name="文本框 158723"/>
          <p:cNvSpPr txBox="1"/>
          <p:nvPr/>
        </p:nvSpPr>
        <p:spPr>
          <a:xfrm>
            <a:off x="1371600" y="40481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8821" name="表格 158820"/>
          <p:cNvGraphicFramePr/>
          <p:nvPr/>
        </p:nvGraphicFramePr>
        <p:xfrm>
          <a:off x="1555750" y="5006023"/>
          <a:ext cx="2743200" cy="517525"/>
        </p:xfrm>
        <a:graphic>
          <a:graphicData uri="http://schemas.openxmlformats.org/drawingml/2006/table">
            <a:tbl>
              <a:tblPr/>
              <a:tblGrid>
                <a:gridCol w="533400"/>
                <a:gridCol w="563563"/>
                <a:gridCol w="549275"/>
                <a:gridCol w="547687"/>
                <a:gridCol w="549275"/>
              </a:tblGrid>
              <a:tr h="5175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739" name="表格 158738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8757" name="文本框 158756"/>
          <p:cNvSpPr txBox="1"/>
          <p:nvPr/>
        </p:nvSpPr>
        <p:spPr>
          <a:xfrm>
            <a:off x="946150" y="503777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8822" name="表格 158821"/>
          <p:cNvGraphicFramePr/>
          <p:nvPr/>
        </p:nvGraphicFramePr>
        <p:xfrm>
          <a:off x="5365750" y="5006023"/>
          <a:ext cx="2193925" cy="517525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5175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770" name="表格 158769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8785" name="文本框 158784"/>
          <p:cNvSpPr txBox="1"/>
          <p:nvPr/>
        </p:nvSpPr>
        <p:spPr>
          <a:xfrm>
            <a:off x="4756150" y="503777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8823" name="表格 158822"/>
          <p:cNvGraphicFramePr/>
          <p:nvPr/>
        </p:nvGraphicFramePr>
        <p:xfrm>
          <a:off x="1600200" y="5967413"/>
          <a:ext cx="2743200" cy="517525"/>
        </p:xfrm>
        <a:graphic>
          <a:graphicData uri="http://schemas.openxmlformats.org/drawingml/2006/table">
            <a:tbl>
              <a:tblPr/>
              <a:tblGrid>
                <a:gridCol w="533400"/>
                <a:gridCol w="563563"/>
                <a:gridCol w="549275"/>
                <a:gridCol w="547687"/>
                <a:gridCol w="549275"/>
              </a:tblGrid>
              <a:tr h="5175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800" name="表格 158799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8818" name="文本框 158817"/>
          <p:cNvSpPr txBox="1"/>
          <p:nvPr/>
        </p:nvSpPr>
        <p:spPr>
          <a:xfrm>
            <a:off x="947738" y="602837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58819" name="图片 1588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111982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8820" name="矩形 158819"/>
          <p:cNvSpPr/>
          <p:nvPr/>
        </p:nvSpPr>
        <p:spPr>
          <a:xfrm>
            <a:off x="1600200" y="1700213"/>
            <a:ext cx="2057400" cy="5143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685800"/>
          </a:xfrm>
        </p:spPr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59748" name="文本框 159747"/>
          <p:cNvSpPr txBox="1"/>
          <p:nvPr/>
        </p:nvSpPr>
        <p:spPr>
          <a:xfrm>
            <a:off x="679450" y="18256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9845" name="表格 159844"/>
          <p:cNvGraphicFramePr/>
          <p:nvPr/>
        </p:nvGraphicFramePr>
        <p:xfrm>
          <a:off x="1555750" y="5006023"/>
          <a:ext cx="2743200" cy="517525"/>
        </p:xfrm>
        <a:graphic>
          <a:graphicData uri="http://schemas.openxmlformats.org/drawingml/2006/table">
            <a:tbl>
              <a:tblPr/>
              <a:tblGrid>
                <a:gridCol w="533400"/>
                <a:gridCol w="563563"/>
                <a:gridCol w="549275"/>
                <a:gridCol w="547687"/>
                <a:gridCol w="549275"/>
              </a:tblGrid>
              <a:tr h="5175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763" name="表格 159762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9781" name="文本框 159780"/>
          <p:cNvSpPr txBox="1"/>
          <p:nvPr/>
        </p:nvSpPr>
        <p:spPr>
          <a:xfrm>
            <a:off x="946150" y="503777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9846" name="表格 159845"/>
          <p:cNvGraphicFramePr/>
          <p:nvPr/>
        </p:nvGraphicFramePr>
        <p:xfrm>
          <a:off x="5365750" y="5006023"/>
          <a:ext cx="2193925" cy="517525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5175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794" name="表格 159793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79437"/>
                <a:gridCol w="51752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9809" name="文本框 159808"/>
          <p:cNvSpPr txBox="1"/>
          <p:nvPr/>
        </p:nvSpPr>
        <p:spPr>
          <a:xfrm>
            <a:off x="4756150" y="503777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9847" name="表格 159846"/>
          <p:cNvGraphicFramePr/>
          <p:nvPr/>
        </p:nvGraphicFramePr>
        <p:xfrm>
          <a:off x="1600200" y="5967413"/>
          <a:ext cx="2743200" cy="517525"/>
        </p:xfrm>
        <a:graphic>
          <a:graphicData uri="http://schemas.openxmlformats.org/drawingml/2006/table">
            <a:tbl>
              <a:tblPr/>
              <a:tblGrid>
                <a:gridCol w="533400"/>
                <a:gridCol w="563563"/>
                <a:gridCol w="549275"/>
                <a:gridCol w="547687"/>
                <a:gridCol w="549275"/>
              </a:tblGrid>
              <a:tr h="5175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824" name="表格 159823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9842" name="文本框 159841"/>
          <p:cNvSpPr txBox="1"/>
          <p:nvPr/>
        </p:nvSpPr>
        <p:spPr>
          <a:xfrm>
            <a:off x="947738" y="602837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59843" name="图片 1598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111982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9844" name="矩形 159843"/>
          <p:cNvSpPr/>
          <p:nvPr/>
        </p:nvSpPr>
        <p:spPr>
          <a:xfrm>
            <a:off x="1600200" y="2252663"/>
            <a:ext cx="3124200" cy="5143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4915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endParaRPr lang="zh-CN" altLang="en-US" sz="4000" dirty="0"/>
          </a:p>
        </p:txBody>
      </p:sp>
      <p:sp>
        <p:nvSpPr>
          <p:cNvPr id="49156" name="文本框 49155"/>
          <p:cNvSpPr txBox="1"/>
          <p:nvPr/>
        </p:nvSpPr>
        <p:spPr>
          <a:xfrm>
            <a:off x="395605" y="1125855"/>
            <a:ext cx="8748395" cy="432689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b="1" smtClean="0">
              <a:latin typeface="+mn-lt"/>
              <a:ea typeface="+mn-ea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3200" b="1" smtClean="0">
                <a:latin typeface="+mn-lt"/>
                <a:ea typeface="+mn-ea"/>
                <a:cs typeface="+mn-cs"/>
              </a:rPr>
              <a:t>8.1 lower bound for sort</a:t>
            </a:r>
            <a:endParaRPr lang="en-US" altLang="zh-CN" sz="3200" b="1" smtClean="0">
              <a:latin typeface="+mn-lt"/>
              <a:ea typeface="+mn-ea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har char="•"/>
            </a:pPr>
            <a:endParaRPr lang="en-US" altLang="zh-CN" sz="3200" b="1" smtClean="0">
              <a:latin typeface="+mn-lt"/>
              <a:ea typeface="+mn-ea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3200" b="1" smtClean="0">
                <a:latin typeface="+mn-lt"/>
                <a:ea typeface="+mn-ea"/>
                <a:cs typeface="+mn-cs"/>
              </a:rPr>
              <a:t>8.2 Counting sort</a:t>
            </a:r>
            <a:endParaRPr lang="en-US" altLang="zh-CN" sz="3200" b="1" smtClean="0">
              <a:latin typeface="+mn-lt"/>
              <a:ea typeface="+mn-ea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har char="•"/>
            </a:pPr>
            <a:endParaRPr lang="en-US" altLang="zh-CN" sz="3200" b="1" smtClean="0">
              <a:latin typeface="+mn-lt"/>
              <a:ea typeface="+mn-ea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3200" b="1" smtClean="0">
                <a:latin typeface="+mn-lt"/>
                <a:ea typeface="+mn-ea"/>
                <a:cs typeface="+mn-cs"/>
              </a:rPr>
              <a:t>8.3 Radix sort</a:t>
            </a:r>
            <a:endParaRPr lang="en-US" altLang="zh-CN" sz="3200" b="1" smtClean="0">
              <a:latin typeface="+mn-lt"/>
              <a:ea typeface="+mn-ea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har char="•"/>
            </a:pPr>
            <a:endParaRPr lang="en-US" altLang="zh-CN" sz="3200" b="1" smtClean="0">
              <a:latin typeface="+mn-lt"/>
              <a:ea typeface="+mn-ea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3200" b="1" smtClean="0">
                <a:latin typeface="+mn-lt"/>
                <a:ea typeface="+mn-ea"/>
                <a:cs typeface="+mn-cs"/>
              </a:rPr>
              <a:t>8.4 Bucket sort </a:t>
            </a:r>
            <a:endParaRPr lang="en-US" altLang="zh-CN" sz="3200" b="1" smtClean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0772" name="矩形 160771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0773" name="文本框 160772"/>
          <p:cNvSpPr txBox="1"/>
          <p:nvPr/>
        </p:nvSpPr>
        <p:spPr>
          <a:xfrm>
            <a:off x="582295" y="18256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0774" name="矩形 160773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0775" name="矩形 160774"/>
          <p:cNvSpPr/>
          <p:nvPr/>
        </p:nvSpPr>
        <p:spPr>
          <a:xfrm>
            <a:off x="3186113" y="4988878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0776" name="矩形 160775"/>
          <p:cNvSpPr/>
          <p:nvPr/>
        </p:nvSpPr>
        <p:spPr>
          <a:xfrm>
            <a:off x="2636838" y="4988878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0777" name="矩形 160776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0778" name="矩形 160777"/>
          <p:cNvSpPr/>
          <p:nvPr/>
        </p:nvSpPr>
        <p:spPr>
          <a:xfrm>
            <a:off x="1539875" y="4988878"/>
            <a:ext cx="533400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0779" name="直接连接符 160778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0" name="直接连接符 160779"/>
          <p:cNvSpPr/>
          <p:nvPr/>
        </p:nvSpPr>
        <p:spPr>
          <a:xfrm>
            <a:off x="1539875" y="5446078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1" name="直接连接符 160780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2" name="直接连接符 160781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3" name="直接连接符 160782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4" name="直接连接符 160783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5" name="直接连接符 160784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6" name="直接连接符 160785"/>
          <p:cNvSpPr/>
          <p:nvPr/>
        </p:nvSpPr>
        <p:spPr>
          <a:xfrm>
            <a:off x="4282440" y="4988878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0787" name="表格 160786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0805" name="文本框 160804"/>
          <p:cNvSpPr txBox="1"/>
          <p:nvPr/>
        </p:nvSpPr>
        <p:spPr>
          <a:xfrm>
            <a:off x="930275" y="503269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0806" name="矩形 160805"/>
          <p:cNvSpPr/>
          <p:nvPr/>
        </p:nvSpPr>
        <p:spPr>
          <a:xfrm>
            <a:off x="7056438" y="4976813"/>
            <a:ext cx="547687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0807" name="矩形 160806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0808" name="矩形 160807"/>
          <p:cNvSpPr/>
          <p:nvPr/>
        </p:nvSpPr>
        <p:spPr>
          <a:xfrm>
            <a:off x="5899150" y="4988878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0809" name="矩形 160808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0810" name="直接连接符 160809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811" name="直接连接符 160810"/>
          <p:cNvSpPr/>
          <p:nvPr/>
        </p:nvSpPr>
        <p:spPr>
          <a:xfrm>
            <a:off x="5349240" y="5446078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812" name="直接连接符 160811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813" name="直接连接符 160812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814" name="直接连接符 160813"/>
          <p:cNvSpPr/>
          <p:nvPr/>
        </p:nvSpPr>
        <p:spPr>
          <a:xfrm>
            <a:off x="6446203" y="4988878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815" name="直接连接符 160814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816" name="直接连接符 160815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0817" name="表格 160816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0832" name="文本框 160831"/>
          <p:cNvSpPr txBox="1"/>
          <p:nvPr/>
        </p:nvSpPr>
        <p:spPr>
          <a:xfrm>
            <a:off x="4739640" y="5020628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0833" name="矩形 160832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0834" name="矩形 160833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0835" name="矩形 160834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0836" name="矩形 160835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0837" name="矩形 160836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0838" name="直接连接符 160837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839" name="直接连接符 160838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840" name="直接连接符 160839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841" name="直接连接符 160840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842" name="直接连接符 160841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843" name="直接连接符 160842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844" name="直接连接符 160843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845" name="直接连接符 160844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0846" name="表格 160845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0864" name="文本框 160863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60865" name="图片 1608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175" y="1110298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0866" name="矩形 160865"/>
          <p:cNvSpPr/>
          <p:nvPr/>
        </p:nvSpPr>
        <p:spPr>
          <a:xfrm>
            <a:off x="1600200" y="2252663"/>
            <a:ext cx="3124200" cy="5143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8" grpId="0" bldLvl="0" animBg="1"/>
      <p:bldP spid="1608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1796" name="矩形 161795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1797" name="矩形 161796"/>
          <p:cNvSpPr/>
          <p:nvPr/>
        </p:nvSpPr>
        <p:spPr>
          <a:xfrm>
            <a:off x="5410200" y="4981575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1798" name="矩形 161797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1799" name="文本框 161798"/>
          <p:cNvSpPr txBox="1"/>
          <p:nvPr/>
        </p:nvSpPr>
        <p:spPr>
          <a:xfrm>
            <a:off x="1371600" y="40481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1800" name="矩形 161799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1801" name="矩形 161800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1802" name="矩形 161801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1803" name="矩形 161802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1804" name="矩形 161803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1805" name="直接连接符 161804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1806" name="直接连接符 161805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1807" name="直接连接符 161806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1808" name="直接连接符 161807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1809" name="直接连接符 161808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1810" name="直接连接符 161809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1811" name="直接连接符 161810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1812" name="直接连接符 161811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1813" name="表格 161812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1831" name="文本框 161830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1832" name="矩形 161831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1833" name="矩形 161832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1834" name="直接连接符 161833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1835" name="直接连接符 161834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1836" name="直接连接符 161835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1837" name="直接连接符 161836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1838" name="直接连接符 161837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1839" name="直接连接符 161838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1840" name="直接连接符 161839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1841" name="表格 161840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1856" name="文本框 161855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1857" name="矩形 161856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1858" name="矩形 161857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1859" name="矩形 161858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1860" name="矩形 161859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1861" name="矩形 161860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1862" name="直接连接符 161861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1863" name="直接连接符 161862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1864" name="直接连接符 161863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1865" name="直接连接符 161864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1866" name="直接连接符 161865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1867" name="直接连接符 161866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1868" name="直接连接符 161867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1869" name="直接连接符 161868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1870" name="表格 161869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1888" name="文本框 161887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61889" name="图片 161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1890" name="矩形 161889"/>
          <p:cNvSpPr/>
          <p:nvPr/>
        </p:nvSpPr>
        <p:spPr>
          <a:xfrm>
            <a:off x="1600200" y="2252663"/>
            <a:ext cx="3124200" cy="5143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 animBg="1"/>
      <p:bldP spid="16180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2820" name="矩形 162819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2821" name="矩形 162820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2822" name="矩形 162821"/>
          <p:cNvSpPr/>
          <p:nvPr/>
        </p:nvSpPr>
        <p:spPr>
          <a:xfrm>
            <a:off x="6508750" y="4981575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2823" name="矩形 162822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2824" name="文本框 162823"/>
          <p:cNvSpPr txBox="1"/>
          <p:nvPr/>
        </p:nvSpPr>
        <p:spPr>
          <a:xfrm>
            <a:off x="551180" y="12922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25" name="矩形 162824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2826" name="矩形 162825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2827" name="矩形 162826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2828" name="矩形 162827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2829" name="矩形 162828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2830" name="直接连接符 162829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31" name="直接连接符 162830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32" name="直接连接符 162831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33" name="直接连接符 162832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34" name="直接连接符 162833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35" name="直接连接符 162834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36" name="直接连接符 162835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37" name="直接连接符 162836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2838" name="表格 162837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2856" name="文本框 162855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57" name="矩形 162856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2858" name="直接连接符 162857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59" name="直接连接符 162858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60" name="直接连接符 162859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61" name="直接连接符 162860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62" name="直接连接符 162861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63" name="直接连接符 162862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64" name="直接连接符 162863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2865" name="表格 162864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2880" name="文本框 162879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81" name="矩形 162880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2882" name="矩形 162881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2883" name="矩形 162882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2884" name="矩形 162883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2885" name="矩形 162884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2886" name="直接连接符 162885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87" name="直接连接符 162886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88" name="直接连接符 162887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89" name="直接连接符 162888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90" name="直接连接符 162889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91" name="直接连接符 162890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92" name="直接连接符 162891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93" name="直接连接符 162892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2894" name="表格 162893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2912" name="文本框 162911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62913" name="图片 1629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2914" name="矩形 162913"/>
          <p:cNvSpPr/>
          <p:nvPr/>
        </p:nvSpPr>
        <p:spPr>
          <a:xfrm>
            <a:off x="1600200" y="2252663"/>
            <a:ext cx="3124200" cy="5143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2" grpId="0" animBg="1"/>
      <p:bldP spid="1628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3844" name="矩形 163843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3845" name="矩形 163844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3846" name="矩形 163845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3847" name="矩形 163846"/>
          <p:cNvSpPr/>
          <p:nvPr/>
        </p:nvSpPr>
        <p:spPr>
          <a:xfrm>
            <a:off x="7056438" y="4981575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3848" name="文本框 163847"/>
          <p:cNvSpPr txBox="1"/>
          <p:nvPr/>
        </p:nvSpPr>
        <p:spPr>
          <a:xfrm>
            <a:off x="457200" y="181293"/>
            <a:ext cx="7162800" cy="58039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849" name="矩形 163848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3850" name="矩形 163849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3851" name="矩形 163850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3852" name="矩形 163851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3853" name="矩形 163852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3854" name="直接连接符 163853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55" name="直接连接符 163854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56" name="直接连接符 163855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57" name="直接连接符 163856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58" name="直接连接符 163857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59" name="直接连接符 163858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60" name="直接连接符 163859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61" name="直接连接符 163860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3862" name="表格 163861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880" name="文本框 163879"/>
          <p:cNvSpPr txBox="1"/>
          <p:nvPr/>
        </p:nvSpPr>
        <p:spPr>
          <a:xfrm>
            <a:off x="991711" y="5008563"/>
            <a:ext cx="424815" cy="39751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881" name="矩形 163880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3882" name="直接连接符 163881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83" name="直接连接符 163882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84" name="直接连接符 163883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85" name="直接连接符 163884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86" name="直接连接符 163885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87" name="直接连接符 163886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88" name="直接连接符 163887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3889" name="表格 163888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904" name="文本框 163903"/>
          <p:cNvSpPr txBox="1"/>
          <p:nvPr/>
        </p:nvSpPr>
        <p:spPr>
          <a:xfrm>
            <a:off x="4801712" y="5008563"/>
            <a:ext cx="424815" cy="39751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05" name="矩形 163904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3906" name="矩形 163905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3907" name="矩形 163906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3908" name="矩形 163907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3909" name="矩形 163908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3910" name="直接连接符 163909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11" name="直接连接符 163910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12" name="直接连接符 163911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13" name="直接连接符 163912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14" name="直接连接符 163913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15" name="直接连接符 163914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16" name="直接连接符 163915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17" name="直接连接符 163916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3918" name="表格 163917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936" name="文本框 163935"/>
          <p:cNvSpPr txBox="1"/>
          <p:nvPr/>
        </p:nvSpPr>
        <p:spPr>
          <a:xfrm>
            <a:off x="992981" y="5999163"/>
            <a:ext cx="422275" cy="39751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63937" name="图片 1639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38" name="矩形 163937"/>
          <p:cNvSpPr/>
          <p:nvPr/>
        </p:nvSpPr>
        <p:spPr>
          <a:xfrm>
            <a:off x="1600200" y="2252663"/>
            <a:ext cx="3124200" cy="5143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7" grpId="0" animBg="1"/>
      <p:bldP spid="16385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4868" name="矩形 164867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4869" name="矩形 164868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4870" name="矩形 164869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4871" name="矩形 164870"/>
          <p:cNvSpPr/>
          <p:nvPr/>
        </p:nvSpPr>
        <p:spPr>
          <a:xfrm>
            <a:off x="6505575" y="4981575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4872" name="文本框 164871"/>
          <p:cNvSpPr txBox="1"/>
          <p:nvPr/>
        </p:nvSpPr>
        <p:spPr>
          <a:xfrm>
            <a:off x="572135" y="12922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4873" name="矩形 164872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4874" name="矩形 164873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4875" name="矩形 164874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4876" name="矩形 164875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4877" name="矩形 164876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4878" name="直接连接符 164877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79" name="直接连接符 164878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80" name="直接连接符 164879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81" name="直接连接符 164880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82" name="直接连接符 164881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83" name="直接连接符 164882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84" name="直接连接符 164883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85" name="直接连接符 164884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4886" name="表格 164885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904" name="文本框 164903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4905" name="矩形 164904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4906" name="直接连接符 164905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907" name="直接连接符 164906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908" name="直接连接符 164907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909" name="直接连接符 164908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910" name="直接连接符 164909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911" name="直接连接符 164910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912" name="直接连接符 164911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4913" name="表格 164912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928" name="文本框 164927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4929" name="矩形 164928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4930" name="矩形 164929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4931" name="矩形 164930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4932" name="矩形 164931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4933" name="矩形 164932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4934" name="直接连接符 164933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935" name="直接连接符 164934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936" name="直接连接符 164935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937" name="直接连接符 164936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938" name="直接连接符 164937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939" name="直接连接符 164938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940" name="直接连接符 164939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941" name="直接连接符 164940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4942" name="表格 164941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960" name="文本框 164959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64961" name="图片 1649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962" name="矩形 164961"/>
          <p:cNvSpPr/>
          <p:nvPr/>
        </p:nvSpPr>
        <p:spPr>
          <a:xfrm>
            <a:off x="1600200" y="2252663"/>
            <a:ext cx="3124200" cy="5143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87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5892" name="矩形 165891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5893" name="矩形 165892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5894" name="矩形 165893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5895" name="矩形 165894"/>
          <p:cNvSpPr/>
          <p:nvPr/>
        </p:nvSpPr>
        <p:spPr>
          <a:xfrm>
            <a:off x="6505575" y="4981575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5896" name="文本框 165895"/>
          <p:cNvSpPr txBox="1"/>
          <p:nvPr/>
        </p:nvSpPr>
        <p:spPr>
          <a:xfrm>
            <a:off x="582930" y="7588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5897" name="矩形 165896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5898" name="矩形 165897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5899" name="矩形 165898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5900" name="矩形 165899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5901" name="矩形 165900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5902" name="直接连接符 165901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03" name="直接连接符 165902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04" name="直接连接符 165903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05" name="直接连接符 165904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06" name="直接连接符 165905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07" name="直接连接符 165906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08" name="直接连接符 165907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09" name="直接连接符 165908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5910" name="表格 165909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928" name="文本框 165927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5929" name="矩形 165928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5930" name="直接连接符 165929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31" name="直接连接符 165930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32" name="直接连接符 165931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33" name="直接连接符 165932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34" name="直接连接符 165933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35" name="直接连接符 165934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36" name="直接连接符 165935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5937" name="表格 165936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952" name="文本框 165951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5953" name="矩形 165952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5954" name="矩形 165953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5955" name="矩形 165954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5956" name="矩形 165955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5957" name="矩形 165956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5958" name="直接连接符 165957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59" name="直接连接符 165958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60" name="直接连接符 165959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61" name="直接连接符 165960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62" name="直接连接符 165961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63" name="直接连接符 165962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64" name="直接连接符 165963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65" name="直接连接符 165964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5966" name="表格 165965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984" name="文本框 165983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65985" name="图片 1659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5986" name="矩形 165985"/>
          <p:cNvSpPr/>
          <p:nvPr/>
        </p:nvSpPr>
        <p:spPr>
          <a:xfrm>
            <a:off x="1600200" y="2733675"/>
            <a:ext cx="4419600" cy="30480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6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6916" name="矩形 166915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6917" name="矩形 166916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6918" name="矩形 166917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6919" name="矩形 166918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6920" name="矩形 166919"/>
          <p:cNvSpPr/>
          <p:nvPr/>
        </p:nvSpPr>
        <p:spPr>
          <a:xfrm>
            <a:off x="5957888" y="4981575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6921" name="文本框 166920"/>
          <p:cNvSpPr txBox="1"/>
          <p:nvPr/>
        </p:nvSpPr>
        <p:spPr>
          <a:xfrm>
            <a:off x="723900" y="18256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6922" name="矩形 166921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6923" name="矩形 166922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6924" name="矩形 166923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6925" name="矩形 166924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6926" name="矩形 166925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6927" name="直接连接符 166926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928" name="直接连接符 166927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929" name="直接连接符 166928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930" name="直接连接符 166929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931" name="直接连接符 166930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932" name="直接连接符 166931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933" name="直接连接符 166932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934" name="直接连接符 166933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6935" name="表格 166934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6953" name="文本框 166952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6954" name="直接连接符 166953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955" name="直接连接符 166954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956" name="直接连接符 166955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957" name="直接连接符 166956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958" name="直接连接符 166957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959" name="直接连接符 166958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960" name="直接连接符 166959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6961" name="表格 166960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6976" name="文本框 166975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6977" name="矩形 166976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6978" name="矩形 166977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6979" name="矩形 166978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6980" name="矩形 166979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6981" name="矩形 166980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6982" name="直接连接符 166981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983" name="直接连接符 166982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984" name="直接连接符 166983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985" name="直接连接符 166984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986" name="直接连接符 166985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987" name="直接连接符 166986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988" name="直接连接符 166987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989" name="直接连接符 166988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6990" name="表格 166989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7008" name="文本框 167007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67009" name="图片 167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7010" name="矩形 167009"/>
          <p:cNvSpPr/>
          <p:nvPr/>
        </p:nvSpPr>
        <p:spPr>
          <a:xfrm>
            <a:off x="1676400" y="3014663"/>
            <a:ext cx="3124200" cy="5143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7940" name="矩形 167939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7941" name="矩形 167940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7942" name="矩形 167941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7943" name="矩形 167942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7944" name="矩形 167943"/>
          <p:cNvSpPr/>
          <p:nvPr/>
        </p:nvSpPr>
        <p:spPr>
          <a:xfrm>
            <a:off x="5957888" y="4981575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7945" name="文本框 167944"/>
          <p:cNvSpPr txBox="1"/>
          <p:nvPr/>
        </p:nvSpPr>
        <p:spPr>
          <a:xfrm>
            <a:off x="635635" y="12922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7946" name="矩形 167945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7947" name="矩形 167946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7948" name="矩形 167947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7949" name="矩形 167948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7950" name="矩形 167949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7951" name="直接连接符 167950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7952" name="直接连接符 167951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7953" name="直接连接符 167952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7954" name="直接连接符 167953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7955" name="直接连接符 167954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7956" name="直接连接符 167955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7957" name="直接连接符 167956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7958" name="直接连接符 167957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7959" name="表格 167958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7977" name="文本框 167976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7978" name="直接连接符 167977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7979" name="直接连接符 167978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7980" name="直接连接符 167979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7981" name="直接连接符 167980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7982" name="直接连接符 167981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7983" name="直接连接符 167982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7984" name="直接连接符 167983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7985" name="表格 167984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8000" name="文本框 167999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8001" name="矩形 168000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8002" name="矩形 168001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8003" name="矩形 168002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8004" name="矩形 168003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8005" name="矩形 168004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8006" name="直接连接符 168005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8007" name="直接连接符 168006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8008" name="直接连接符 168007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8009" name="直接连接符 168008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8010" name="直接连接符 168009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8011" name="直接连接符 168010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8012" name="直接连接符 168011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8013" name="直接连接符 168012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8014" name="表格 168013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8032" name="文本框 168031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68033" name="图片 1680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8034" name="矩形 168033"/>
          <p:cNvSpPr/>
          <p:nvPr/>
        </p:nvSpPr>
        <p:spPr>
          <a:xfrm>
            <a:off x="1676400" y="3014663"/>
            <a:ext cx="3124200" cy="5143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8964" name="矩形 168963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8965" name="矩形 168964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8966" name="矩形 168965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8967" name="矩形 168966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8968" name="矩形 168967"/>
          <p:cNvSpPr/>
          <p:nvPr/>
        </p:nvSpPr>
        <p:spPr>
          <a:xfrm>
            <a:off x="6503988" y="4981575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8969" name="文本框 168968"/>
          <p:cNvSpPr txBox="1"/>
          <p:nvPr/>
        </p:nvSpPr>
        <p:spPr>
          <a:xfrm>
            <a:off x="593090" y="18256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8970" name="矩形 168969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8971" name="矩形 168970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8972" name="矩形 168971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8973" name="矩形 168972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8974" name="矩形 168973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8975" name="直接连接符 168974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8976" name="直接连接符 168975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8977" name="直接连接符 168976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8978" name="直接连接符 168977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8979" name="直接连接符 168978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8980" name="直接连接符 168979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8981" name="直接连接符 168980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8982" name="直接连接符 168981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8983" name="表格 168982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9001" name="文本框 169000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9002" name="直接连接符 169001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003" name="直接连接符 169002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004" name="直接连接符 169003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005" name="直接连接符 169004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006" name="直接连接符 169005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007" name="直接连接符 169006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008" name="直接连接符 169007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9009" name="表格 169008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9024" name="文本框 169023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9025" name="矩形 169024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9026" name="矩形 169025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9027" name="矩形 169026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9028" name="矩形 169027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9029" name="矩形 169028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69030" name="直接连接符 169029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031" name="直接连接符 169030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032" name="直接连接符 169031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033" name="直接连接符 169032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034" name="直接连接符 169033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035" name="直接连接符 169034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036" name="直接连接符 169035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037" name="直接连接符 169036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9038" name="表格 169037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9056" name="文本框 169055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69057" name="图片 1690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9058" name="矩形 169057"/>
          <p:cNvSpPr/>
          <p:nvPr/>
        </p:nvSpPr>
        <p:spPr>
          <a:xfrm>
            <a:off x="1676400" y="3014663"/>
            <a:ext cx="3124200" cy="5143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9988" name="矩形 169987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9989" name="矩形 169988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9990" name="矩形 169989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9991" name="矩形 169990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9992" name="矩形 169991"/>
          <p:cNvSpPr/>
          <p:nvPr/>
        </p:nvSpPr>
        <p:spPr>
          <a:xfrm>
            <a:off x="7056438" y="4981575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9993" name="文本框 169992"/>
          <p:cNvSpPr txBox="1"/>
          <p:nvPr/>
        </p:nvSpPr>
        <p:spPr>
          <a:xfrm>
            <a:off x="624840" y="18256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9994" name="矩形 169993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9995" name="矩形 169994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9996" name="矩形 169995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9997" name="矩形 169996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9998" name="矩形 169997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9999" name="直接连接符 169998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000" name="直接连接符 169999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001" name="直接连接符 170000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002" name="直接连接符 170001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003" name="直接连接符 170002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004" name="直接连接符 170003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005" name="直接连接符 170004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006" name="直接连接符 170005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0007" name="表格 170006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0025" name="文本框 170024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0026" name="直接连接符 170025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027" name="直接连接符 170026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028" name="直接连接符 170027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029" name="直接连接符 170028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030" name="直接连接符 170029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031" name="直接连接符 170030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032" name="直接连接符 170031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0033" name="表格 170032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0048" name="文本框 170047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0049" name="矩形 170048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0050" name="矩形 170049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0051" name="矩形 170050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0052" name="矩形 170051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0053" name="矩形 170052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0054" name="直接连接符 170053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055" name="直接连接符 170054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056" name="直接连接符 170055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057" name="直接连接符 170056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058" name="直接连接符 170057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059" name="直接连接符 170058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060" name="直接连接符 170059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061" name="直接连接符 170060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0062" name="表格 170061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0080" name="文本框 170079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70081" name="图片 1700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0082" name="矩形 170081"/>
          <p:cNvSpPr/>
          <p:nvPr/>
        </p:nvSpPr>
        <p:spPr>
          <a:xfrm>
            <a:off x="1676400" y="3014663"/>
            <a:ext cx="3124200" cy="5143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标题 14336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x-none" sz="4000"/>
              <a:t>8.1 Sorting in linear time</a:t>
            </a:r>
            <a:endParaRPr lang="en-US" altLang="x-none" sz="40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43364" name="文本框 143363"/>
          <p:cNvSpPr txBox="1"/>
          <p:nvPr/>
        </p:nvSpPr>
        <p:spPr>
          <a:xfrm>
            <a:off x="457200" y="1052513"/>
            <a:ext cx="8686800" cy="22828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All the sorting algorithms we have seen so far are </a:t>
            </a:r>
            <a:r>
              <a:rPr lang="en-US" altLang="zh-CN" sz="240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comparison sorts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: only use comparisons to determine the relative order of elements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比较排序算法</a:t>
            </a:r>
            <a:endParaRPr lang="zh-CN" altLang="en-US" sz="2400" dirty="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zh-CN" altLang="en-US" sz="2400" err="1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   </a:t>
            </a:r>
            <a:r>
              <a:rPr lang="en-US" altLang="zh-CN" sz="2400" err="1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--E.g., insertion sort, merge sort, quicksort, heapsort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.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   --The best worst-case running time that we’ve seen for comparison sorting is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O(n lgn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)</a:t>
            </a:r>
            <a:r>
              <a:rPr lang="el-GR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.</a:t>
            </a:r>
            <a:endParaRPr lang="el-GR" altLang="zh-CN" sz="24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43365" name="文本框 143364"/>
          <p:cNvSpPr txBox="1"/>
          <p:nvPr/>
        </p:nvSpPr>
        <p:spPr>
          <a:xfrm>
            <a:off x="468313" y="3644900"/>
            <a:ext cx="8305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: Is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O(n lgn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the best we can do?</a:t>
            </a:r>
            <a:endParaRPr lang="el-GR" altLang="zh-CN" sz="2400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43366" name="文本框 143365"/>
          <p:cNvSpPr txBox="1"/>
          <p:nvPr/>
        </p:nvSpPr>
        <p:spPr>
          <a:xfrm>
            <a:off x="457200" y="4359275"/>
            <a:ext cx="8305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: Yes, as long as we use comparison sorts</a:t>
            </a:r>
            <a:endParaRPr lang="el-GR" altLang="zh-CN" sz="2400" dirty="0">
              <a:solidFill>
                <a:srgbClr val="CC0000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43367" name="文本框 143366"/>
          <p:cNvSpPr txBox="1"/>
          <p:nvPr/>
        </p:nvSpPr>
        <p:spPr>
          <a:xfrm>
            <a:off x="457200" y="5029200"/>
            <a:ext cx="8305800" cy="8223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TODAY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: Prove any comparison sort has </a:t>
            </a:r>
            <a:r>
              <a:rPr lang="el-GR" altLang="zh-CN" sz="2400" i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Ω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(n lgn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)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 worst case running time.</a:t>
            </a:r>
            <a:endParaRPr lang="el-GR" altLang="zh-CN" sz="2400" dirty="0">
              <a:solidFill>
                <a:srgbClr val="CC0000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/>
      <p:bldP spid="143365" grpId="0"/>
      <p:bldP spid="143366" grpId="0"/>
      <p:bldP spid="1433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71012" name="矩形 171011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71013" name="矩形 171012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1014" name="矩形 171013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1015" name="矩形 171014"/>
          <p:cNvSpPr/>
          <p:nvPr/>
        </p:nvSpPr>
        <p:spPr>
          <a:xfrm>
            <a:off x="6505575" y="4981575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1016" name="文本框 171015"/>
          <p:cNvSpPr txBox="1"/>
          <p:nvPr/>
        </p:nvSpPr>
        <p:spPr>
          <a:xfrm>
            <a:off x="624840" y="18256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1017" name="矩形 171016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1018" name="矩形 171017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1019" name="矩形 171018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1020" name="矩形 171019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1021" name="矩形 171020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1022" name="直接连接符 171021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23" name="直接连接符 171022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24" name="直接连接符 171023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25" name="直接连接符 171024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26" name="直接连接符 171025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27" name="直接连接符 171026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28" name="直接连接符 171027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29" name="直接连接符 171028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1030" name="表格 171029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1048" name="文本框 171047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1049" name="矩形 171048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1050" name="直接连接符 171049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51" name="直接连接符 171050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52" name="直接连接符 171051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53" name="直接连接符 171052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54" name="直接连接符 171053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55" name="直接连接符 171054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56" name="直接连接符 171055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1057" name="表格 171056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1072" name="文本框 171071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1073" name="矩形 171072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1074" name="矩形 171073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1075" name="矩形 171074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1076" name="矩形 171075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1077" name="矩形 171076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1078" name="直接连接符 171077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79" name="直接连接符 171078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80" name="直接连接符 171079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81" name="直接连接符 171080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82" name="直接连接符 171081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83" name="直接连接符 171082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84" name="直接连接符 171083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85" name="直接连接符 171084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1086" name="表格 171085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1104" name="文本框 171103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71105" name="图片 1711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1106" name="矩形 171105"/>
          <p:cNvSpPr/>
          <p:nvPr/>
        </p:nvSpPr>
        <p:spPr>
          <a:xfrm>
            <a:off x="1600200" y="3529013"/>
            <a:ext cx="4953000" cy="30480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7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72036" name="矩形 172035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72037" name="矩形 172036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2038" name="矩形 172037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2039" name="矩形 172038"/>
          <p:cNvSpPr/>
          <p:nvPr/>
        </p:nvSpPr>
        <p:spPr>
          <a:xfrm>
            <a:off x="6505575" y="4981575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2040" name="文本框 172039"/>
          <p:cNvSpPr txBox="1"/>
          <p:nvPr/>
        </p:nvSpPr>
        <p:spPr>
          <a:xfrm>
            <a:off x="614680" y="18256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2041" name="矩形 172040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2042" name="矩形 172041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2043" name="矩形 172042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2044" name="矩形 172043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2045" name="矩形 172044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2046" name="直接连接符 172045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47" name="直接连接符 172046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48" name="直接连接符 172047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49" name="直接连接符 172048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50" name="直接连接符 172049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51" name="直接连接符 172050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52" name="直接连接符 172051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53" name="直接连接符 172052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2054" name="表格 172053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2072" name="文本框 172071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2073" name="矩形 172072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2074" name="直接连接符 172073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75" name="直接连接符 172074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76" name="直接连接符 172075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77" name="直接连接符 172076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78" name="直接连接符 172077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79" name="直接连接符 172078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80" name="直接连接符 172079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2081" name="表格 172080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2096" name="文本框 172095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2097" name="矩形 172096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2098" name="矩形 172097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2099" name="矩形 172098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2100" name="矩形 172099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2101" name="矩形 172100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2102" name="直接连接符 172101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103" name="直接连接符 172102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104" name="直接连接符 172103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105" name="直接连接符 172104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106" name="直接连接符 172105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107" name="直接连接符 172106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108" name="直接连接符 172107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109" name="直接连接符 172108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2110" name="表格 172109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2128" name="文本框 172127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72129" name="图片 172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2130" name="矩形 172129"/>
          <p:cNvSpPr/>
          <p:nvPr/>
        </p:nvSpPr>
        <p:spPr>
          <a:xfrm>
            <a:off x="1600200" y="3776663"/>
            <a:ext cx="3352800" cy="8191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73060" name="矩形 173059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3061" name="矩形 173060"/>
          <p:cNvSpPr/>
          <p:nvPr/>
        </p:nvSpPr>
        <p:spPr>
          <a:xfrm>
            <a:off x="2684463" y="5962650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3062" name="矩形 173061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3063" name="矩形 173062"/>
          <p:cNvSpPr/>
          <p:nvPr/>
        </p:nvSpPr>
        <p:spPr>
          <a:xfrm>
            <a:off x="6505575" y="4967288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3064" name="矩形 173063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73065" name="矩形 173064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3066" name="文本框 173065"/>
          <p:cNvSpPr txBox="1"/>
          <p:nvPr/>
        </p:nvSpPr>
        <p:spPr>
          <a:xfrm>
            <a:off x="487680" y="18256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3067" name="矩形 173066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3068" name="矩形 173067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3069" name="矩形 173068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3070" name="矩形 173069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3071" name="矩形 173070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3072" name="直接连接符 173071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73" name="直接连接符 173072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74" name="直接连接符 173073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75" name="直接连接符 173074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76" name="直接连接符 173075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77" name="直接连接符 173076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78" name="直接连接符 173077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79" name="直接连接符 173078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3080" name="表格 173079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3098" name="文本框 173097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3099" name="矩形 173098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3100" name="直接连接符 173099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101" name="直接连接符 173100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102" name="直接连接符 173101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103" name="直接连接符 173102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104" name="直接连接符 173103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105" name="直接连接符 173104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106" name="直接连接符 173105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3107" name="表格 173106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3122" name="文本框 173121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3123" name="矩形 173122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3124" name="矩形 173123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3125" name="矩形 173124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3126" name="矩形 173125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3127" name="直接连接符 173126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128" name="直接连接符 173127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129" name="直接连接符 173128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130" name="直接连接符 173129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131" name="直接连接符 173130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132" name="直接连接符 173131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133" name="直接连接符 173132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134" name="直接连接符 173133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3135" name="表格 173134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3153" name="文本框 173152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73154" name="图片 1731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3155" name="矩形 173154"/>
          <p:cNvSpPr/>
          <p:nvPr/>
        </p:nvSpPr>
        <p:spPr>
          <a:xfrm>
            <a:off x="1600200" y="3776663"/>
            <a:ext cx="3352800" cy="8191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3156" name="直接连接符 173155"/>
          <p:cNvSpPr/>
          <p:nvPr/>
        </p:nvSpPr>
        <p:spPr>
          <a:xfrm flipH="1">
            <a:off x="2971800" y="5434013"/>
            <a:ext cx="1066800" cy="533400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headEnd type="none" w="med" len="med"/>
            <a:tailEnd type="stealth" w="lg" len="lg"/>
          </a:ln>
        </p:spPr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animBg="1"/>
      <p:bldP spid="173063" grpId="0" animBg="1"/>
      <p:bldP spid="17306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74084" name="矩形 174083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4085" name="矩形 174084"/>
          <p:cNvSpPr/>
          <p:nvPr/>
        </p:nvSpPr>
        <p:spPr>
          <a:xfrm>
            <a:off x="2684463" y="5962650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4086" name="矩形 174085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4087" name="矩形 174086"/>
          <p:cNvSpPr/>
          <p:nvPr/>
        </p:nvSpPr>
        <p:spPr>
          <a:xfrm>
            <a:off x="6505575" y="4967288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4088" name="矩形 174087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74089" name="矩形 174088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4090" name="文本框 174089"/>
          <p:cNvSpPr txBox="1"/>
          <p:nvPr/>
        </p:nvSpPr>
        <p:spPr>
          <a:xfrm>
            <a:off x="593090" y="18256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091" name="矩形 174090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4092" name="矩形 174091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4093" name="矩形 174092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4094" name="矩形 174093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4095" name="矩形 174094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4096" name="直接连接符 174095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097" name="直接连接符 174096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098" name="直接连接符 174097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099" name="直接连接符 174098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00" name="直接连接符 174099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01" name="直接连接符 174100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02" name="直接连接符 174101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03" name="直接连接符 174102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4104" name="表格 174103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22" name="文本框 174121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23" name="矩形 174122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4124" name="直接连接符 174123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25" name="直接连接符 174124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26" name="直接连接符 174125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27" name="直接连接符 174126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28" name="直接连接符 174127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29" name="直接连接符 174128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30" name="直接连接符 174129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4131" name="表格 174130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46" name="文本框 174145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47" name="矩形 174146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4148" name="矩形 174147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4149" name="矩形 174148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4150" name="矩形 174149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4151" name="直接连接符 174150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52" name="直接连接符 174151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53" name="直接连接符 174152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54" name="直接连接符 174153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55" name="直接连接符 174154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56" name="直接连接符 174155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57" name="直接连接符 174156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58" name="直接连接符 174157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4159" name="表格 174158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77" name="文本框 174176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74178" name="图片 1741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79" name="矩形 174178"/>
          <p:cNvSpPr/>
          <p:nvPr/>
        </p:nvSpPr>
        <p:spPr>
          <a:xfrm>
            <a:off x="1600200" y="3776663"/>
            <a:ext cx="3352800" cy="8191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80" name="直接连接符 174179"/>
          <p:cNvSpPr/>
          <p:nvPr/>
        </p:nvSpPr>
        <p:spPr>
          <a:xfrm flipH="1">
            <a:off x="2971800" y="5434013"/>
            <a:ext cx="1066800" cy="533400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74181" name="上箭头 174180"/>
          <p:cNvSpPr/>
          <p:nvPr/>
        </p:nvSpPr>
        <p:spPr>
          <a:xfrm>
            <a:off x="6553200" y="5510213"/>
            <a:ext cx="533400" cy="3810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CCCC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4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75108" name="矩形 175107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75109" name="矩形 175108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5110" name="矩形 175109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5111" name="矩形 175110"/>
          <p:cNvSpPr/>
          <p:nvPr/>
        </p:nvSpPr>
        <p:spPr>
          <a:xfrm>
            <a:off x="6505575" y="4981575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5112" name="文本框 175111"/>
          <p:cNvSpPr txBox="1"/>
          <p:nvPr/>
        </p:nvSpPr>
        <p:spPr>
          <a:xfrm>
            <a:off x="487680" y="12922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5113" name="矩形 175112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5114" name="矩形 175113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5115" name="矩形 175114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5116" name="矩形 175115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5117" name="矩形 175116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5118" name="直接连接符 175117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19" name="直接连接符 175118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20" name="直接连接符 175119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21" name="直接连接符 175120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22" name="直接连接符 175121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23" name="直接连接符 175122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24" name="直接连接符 175123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25" name="直接连接符 175124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5126" name="表格 175125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5144" name="文本框 175143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5145" name="矩形 175144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5146" name="直接连接符 175145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47" name="直接连接符 175146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48" name="直接连接符 175147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49" name="直接连接符 175148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50" name="直接连接符 175149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51" name="直接连接符 175150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52" name="直接连接符 175151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5153" name="表格 175152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5168" name="文本框 175167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5169" name="矩形 175168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5170" name="矩形 175169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5171" name="矩形 175170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5172" name="矩形 175171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5173" name="矩形 175172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5174" name="直接连接符 175173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75" name="直接连接符 175174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76" name="直接连接符 175175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77" name="直接连接符 175176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78" name="直接连接符 175177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79" name="直接连接符 175178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80" name="直接连接符 175179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81" name="直接连接符 175180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5182" name="表格 175181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5200" name="文本框 175199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75201" name="图片 1752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5202" name="矩形 175201"/>
          <p:cNvSpPr/>
          <p:nvPr/>
        </p:nvSpPr>
        <p:spPr>
          <a:xfrm>
            <a:off x="1600200" y="3776663"/>
            <a:ext cx="3352800" cy="8191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76132" name="矩形 176131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6133" name="矩形 176132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76134" name="矩形 176133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6135" name="矩形 176134"/>
          <p:cNvSpPr/>
          <p:nvPr/>
        </p:nvSpPr>
        <p:spPr>
          <a:xfrm>
            <a:off x="3794125" y="5962650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6136" name="矩形 176135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6137" name="矩形 176136"/>
          <p:cNvSpPr/>
          <p:nvPr/>
        </p:nvSpPr>
        <p:spPr>
          <a:xfrm>
            <a:off x="7056438" y="4967288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76138" name="矩形 176137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6139" name="文本框 176138"/>
          <p:cNvSpPr txBox="1"/>
          <p:nvPr/>
        </p:nvSpPr>
        <p:spPr>
          <a:xfrm>
            <a:off x="551180" y="12922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6140" name="矩形 176139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6141" name="矩形 176140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6142" name="矩形 176141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6143" name="矩形 176142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6144" name="矩形 176143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6145" name="直接连接符 176144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6146" name="直接连接符 176145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6147" name="直接连接符 176146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6148" name="直接连接符 176147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6149" name="直接连接符 176148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6150" name="直接连接符 176149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6151" name="直接连接符 176150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6152" name="直接连接符 176151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6153" name="表格 176152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171" name="文本框 176170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6172" name="矩形 176171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6173" name="直接连接符 176172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6174" name="直接连接符 176173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6175" name="直接连接符 176174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6176" name="直接连接符 176175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6177" name="直接连接符 176176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6178" name="直接连接符 176177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6179" name="直接连接符 176178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6180" name="表格 176179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195" name="文本框 176194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6196" name="矩形 176195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6197" name="矩形 176196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6198" name="矩形 176197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6199" name="直接连接符 176198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6200" name="直接连接符 176199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6201" name="直接连接符 176200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6202" name="直接连接符 176201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6203" name="直接连接符 176202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6204" name="直接连接符 176203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6205" name="直接连接符 176204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6206" name="直接连接符 176205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6207" name="表格 176206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63562"/>
                <a:gridCol w="533400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225" name="文本框 176224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76226" name="图片 1762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6227" name="矩形 176226"/>
          <p:cNvSpPr/>
          <p:nvPr/>
        </p:nvSpPr>
        <p:spPr>
          <a:xfrm>
            <a:off x="1600200" y="3776663"/>
            <a:ext cx="3352800" cy="8191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6228" name="直接连接符 176227"/>
          <p:cNvSpPr/>
          <p:nvPr/>
        </p:nvSpPr>
        <p:spPr>
          <a:xfrm>
            <a:off x="3581400" y="5434013"/>
            <a:ext cx="533400" cy="533400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headEnd type="none" w="med" len="med"/>
            <a:tailEnd type="stealth" w="lg" len="lg"/>
          </a:ln>
        </p:spPr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5" grpId="0" animBg="1"/>
      <p:bldP spid="1761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77156" name="矩形 177155"/>
          <p:cNvSpPr/>
          <p:nvPr/>
        </p:nvSpPr>
        <p:spPr>
          <a:xfrm>
            <a:off x="7058025" y="4976813"/>
            <a:ext cx="547688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77157" name="矩形 177156"/>
          <p:cNvSpPr/>
          <p:nvPr/>
        </p:nvSpPr>
        <p:spPr>
          <a:xfrm>
            <a:off x="7056438" y="4967288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7158" name="矩形 177157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7159" name="矩形 177158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7160" name="矩形 177159"/>
          <p:cNvSpPr/>
          <p:nvPr/>
        </p:nvSpPr>
        <p:spPr>
          <a:xfrm>
            <a:off x="3794125" y="5962650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7161" name="矩形 177160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7162" name="矩形 177161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7163" name="文本框 177162"/>
          <p:cNvSpPr txBox="1"/>
          <p:nvPr/>
        </p:nvSpPr>
        <p:spPr>
          <a:xfrm>
            <a:off x="561340" y="18256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7164" name="矩形 177163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7165" name="矩形 177164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7166" name="矩形 177165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7167" name="矩形 177166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7168" name="矩形 177167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7169" name="直接连接符 177168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170" name="直接连接符 177169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171" name="直接连接符 177170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172" name="直接连接符 177171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173" name="直接连接符 177172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174" name="直接连接符 177173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175" name="直接连接符 177174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176" name="直接连接符 177175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7177" name="表格 177176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7195" name="文本框 177194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7196" name="矩形 177195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7197" name="直接连接符 177196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198" name="直接连接符 177197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199" name="直接连接符 177198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200" name="直接连接符 177199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201" name="直接连接符 177200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202" name="直接连接符 177201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203" name="直接连接符 177202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7204" name="表格 177203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7219" name="文本框 177218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7220" name="矩形 177219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7221" name="矩形 177220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7222" name="矩形 177221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7223" name="直接连接符 177222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224" name="直接连接符 177223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225" name="直接连接符 177224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226" name="直接连接符 177225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227" name="直接连接符 177226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228" name="直接连接符 177227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229" name="直接连接符 177228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230" name="直接连接符 177229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7231" name="表格 177230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63562"/>
                <a:gridCol w="533400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7249" name="文本框 177248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77250" name="图片 1772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7251" name="矩形 177250"/>
          <p:cNvSpPr/>
          <p:nvPr/>
        </p:nvSpPr>
        <p:spPr>
          <a:xfrm>
            <a:off x="1600200" y="3776663"/>
            <a:ext cx="3352800" cy="8191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7252" name="直接连接符 177251"/>
          <p:cNvSpPr/>
          <p:nvPr/>
        </p:nvSpPr>
        <p:spPr>
          <a:xfrm>
            <a:off x="3581400" y="5434013"/>
            <a:ext cx="533400" cy="533400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77253" name="上箭头 177252"/>
          <p:cNvSpPr/>
          <p:nvPr/>
        </p:nvSpPr>
        <p:spPr>
          <a:xfrm>
            <a:off x="7086600" y="5510213"/>
            <a:ext cx="533400" cy="3810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CCCC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7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78180" name="矩形 178179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8181" name="矩形 178180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8182" name="矩形 178181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8183" name="矩形 178182"/>
          <p:cNvSpPr/>
          <p:nvPr/>
        </p:nvSpPr>
        <p:spPr>
          <a:xfrm>
            <a:off x="6505575" y="4981575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8184" name="文本框 178183"/>
          <p:cNvSpPr txBox="1"/>
          <p:nvPr/>
        </p:nvSpPr>
        <p:spPr>
          <a:xfrm>
            <a:off x="603885" y="12922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8185" name="矩形 178184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8186" name="矩形 178185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8187" name="矩形 178186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8188" name="矩形 178187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8189" name="矩形 178188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8190" name="直接连接符 178189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8191" name="直接连接符 178190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8192" name="直接连接符 178191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8193" name="直接连接符 178192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8194" name="直接连接符 178193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8195" name="直接连接符 178194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8196" name="直接连接符 178195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8197" name="直接连接符 178196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8198" name="表格 178197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216" name="文本框 178215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8217" name="矩形 178216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8218" name="直接连接符 178217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8219" name="直接连接符 178218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8220" name="直接连接符 178219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8221" name="直接连接符 178220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8222" name="直接连接符 178221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8223" name="直接连接符 178222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8224" name="直接连接符 178223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8225" name="表格 178224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240" name="文本框 178239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8241" name="矩形 178240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8242" name="矩形 178241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8243" name="矩形 178242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8244" name="矩形 178243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8245" name="矩形 178244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8246" name="直接连接符 178245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8247" name="直接连接符 178246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8248" name="直接连接符 178247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8249" name="直接连接符 178248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8250" name="直接连接符 178249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8251" name="直接连接符 178250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8252" name="直接连接符 178251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8253" name="直接连接符 178252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8254" name="表格 178253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272" name="文本框 178271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78273" name="图片 1782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8274" name="矩形 178273"/>
          <p:cNvSpPr/>
          <p:nvPr/>
        </p:nvSpPr>
        <p:spPr>
          <a:xfrm>
            <a:off x="1600200" y="3776663"/>
            <a:ext cx="3352800" cy="8191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79204" name="矩形 179203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9205" name="矩形 179204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9206" name="矩形 179205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9207" name="矩形 179206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9208" name="矩形 179207"/>
          <p:cNvSpPr/>
          <p:nvPr/>
        </p:nvSpPr>
        <p:spPr>
          <a:xfrm>
            <a:off x="2133600" y="5962650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9209" name="矩形 179208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9210" name="矩形 179209"/>
          <p:cNvSpPr/>
          <p:nvPr/>
        </p:nvSpPr>
        <p:spPr>
          <a:xfrm>
            <a:off x="6505575" y="4967288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9211" name="矩形 179210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9212" name="文本框 179211"/>
          <p:cNvSpPr txBox="1"/>
          <p:nvPr/>
        </p:nvSpPr>
        <p:spPr>
          <a:xfrm>
            <a:off x="487045" y="18256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9213" name="矩形 179212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9214" name="矩形 179213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9215" name="矩形 179214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9216" name="矩形 179215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9217" name="矩形 179216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9218" name="直接连接符 179217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9219" name="直接连接符 179218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9220" name="直接连接符 179219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9221" name="直接连接符 179220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9222" name="直接连接符 179221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9223" name="直接连接符 179222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9224" name="直接连接符 179223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9225" name="直接连接符 179224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9226" name="表格 179225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9244" name="文本框 179243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9245" name="矩形 179244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9246" name="直接连接符 179245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9247" name="直接连接符 179246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9248" name="直接连接符 179247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9249" name="直接连接符 179248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9250" name="直接连接符 179249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9251" name="直接连接符 179250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9252" name="直接连接符 179251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9253" name="表格 179252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9268" name="文本框 179267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9269" name="矩形 179268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9270" name="矩形 179269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79271" name="直接连接符 179270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9272" name="直接连接符 179271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9273" name="直接连接符 179272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9274" name="直接连接符 179273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9275" name="直接连接符 179274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9276" name="直接连接符 179275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9277" name="直接连接符 179276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9278" name="直接连接符 179277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9279" name="表格 179278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63562"/>
                <a:gridCol w="533400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9297" name="文本框 179296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79298" name="图片 1792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9299" name="矩形 179298"/>
          <p:cNvSpPr/>
          <p:nvPr/>
        </p:nvSpPr>
        <p:spPr>
          <a:xfrm>
            <a:off x="1600200" y="3776663"/>
            <a:ext cx="3352800" cy="8191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9300" name="直接连接符 179299"/>
          <p:cNvSpPr/>
          <p:nvPr/>
        </p:nvSpPr>
        <p:spPr>
          <a:xfrm flipH="1">
            <a:off x="2438400" y="5434013"/>
            <a:ext cx="533400" cy="533400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headEnd type="none" w="med" len="med"/>
            <a:tailEnd type="stealth" w="lg" len="lg"/>
          </a:ln>
        </p:spPr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8" grpId="0" animBg="1"/>
      <p:bldP spid="1792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80228" name="矩形 180227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80229" name="矩形 180228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0230" name="矩形 180229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0231" name="矩形 180230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0232" name="矩形 180231"/>
          <p:cNvSpPr/>
          <p:nvPr/>
        </p:nvSpPr>
        <p:spPr>
          <a:xfrm>
            <a:off x="2133600" y="5962650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0233" name="矩形 180232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0234" name="矩形 180233"/>
          <p:cNvSpPr/>
          <p:nvPr/>
        </p:nvSpPr>
        <p:spPr>
          <a:xfrm>
            <a:off x="6505575" y="4967288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0235" name="矩形 180234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0236" name="文本框 180235"/>
          <p:cNvSpPr txBox="1"/>
          <p:nvPr/>
        </p:nvSpPr>
        <p:spPr>
          <a:xfrm>
            <a:off x="551180" y="12922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0237" name="矩形 180236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0238" name="矩形 180237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0239" name="矩形 180238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0240" name="矩形 180239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0241" name="矩形 180240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0242" name="直接连接符 180241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43" name="直接连接符 180242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44" name="直接连接符 180243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45" name="直接连接符 180244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46" name="直接连接符 180245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47" name="直接连接符 180246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48" name="直接连接符 180247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49" name="直接连接符 180248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0250" name="表格 180249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68" name="文本框 180267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0269" name="矩形 180268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0270" name="直接连接符 180269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71" name="直接连接符 180270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72" name="直接连接符 180271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73" name="直接连接符 180272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74" name="直接连接符 180273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75" name="直接连接符 180274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76" name="直接连接符 180275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0277" name="表格 180276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92" name="文本框 180291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0293" name="矩形 180292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80294" name="矩形 180293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80295" name="直接连接符 180294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96" name="直接连接符 180295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97" name="直接连接符 180296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98" name="直接连接符 180297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99" name="直接连接符 180298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300" name="直接连接符 180299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301" name="直接连接符 180300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302" name="直接连接符 180301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0303" name="表格 180302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63562"/>
                <a:gridCol w="533400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321" name="文本框 180320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80322" name="图片 1803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0323" name="矩形 180322"/>
          <p:cNvSpPr/>
          <p:nvPr/>
        </p:nvSpPr>
        <p:spPr>
          <a:xfrm>
            <a:off x="1600200" y="3776663"/>
            <a:ext cx="3352800" cy="8191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0324" name="直接连接符 180323"/>
          <p:cNvSpPr/>
          <p:nvPr/>
        </p:nvSpPr>
        <p:spPr>
          <a:xfrm flipH="1">
            <a:off x="2438400" y="5434013"/>
            <a:ext cx="533400" cy="533400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80325" name="上箭头 180324"/>
          <p:cNvSpPr/>
          <p:nvPr/>
        </p:nvSpPr>
        <p:spPr>
          <a:xfrm>
            <a:off x="6553200" y="5510213"/>
            <a:ext cx="533400" cy="3810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CCCC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0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0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92" name="文本框 144391"/>
          <p:cNvSpPr txBox="1"/>
          <p:nvPr/>
        </p:nvSpPr>
        <p:spPr>
          <a:xfrm>
            <a:off x="800100" y="182563"/>
            <a:ext cx="7162800" cy="58039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Decision-tree example</a:t>
            </a:r>
            <a:endParaRPr lang="zh-CN" altLang="en-US" sz="3200" dirty="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4393" name="文本框 144392"/>
          <p:cNvSpPr txBox="1"/>
          <p:nvPr/>
        </p:nvSpPr>
        <p:spPr>
          <a:xfrm>
            <a:off x="457200" y="1319213"/>
            <a:ext cx="8686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Sort 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&lt;a</a:t>
            </a:r>
            <a:r>
              <a:rPr lang="en-US" altLang="zh-CN" sz="2400" i="1" baseline="-250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,a</a:t>
            </a:r>
            <a:r>
              <a:rPr lang="en-US" altLang="zh-CN" sz="2400" i="1" baseline="-250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,…,a</a:t>
            </a:r>
            <a:r>
              <a:rPr lang="en-US" altLang="zh-CN" sz="2400" i="1" baseline="-250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</a:t>
            </a:r>
            <a:endParaRPr lang="el-GR" altLang="zh-CN" sz="2400" i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44394" name="文本框 144393"/>
          <p:cNvSpPr txBox="1"/>
          <p:nvPr/>
        </p:nvSpPr>
        <p:spPr>
          <a:xfrm>
            <a:off x="457200" y="5205413"/>
            <a:ext cx="8686800" cy="11874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 err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Each internal node is labelled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i:j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for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i,j</a:t>
            </a:r>
            <a:r>
              <a:rPr lang="el-GR" altLang="zh-CN" sz="2400" i="1" dirty="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∈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{1,2,…,n}</a:t>
            </a:r>
            <a:endParaRPr lang="en-US" altLang="zh-CN" sz="24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err="1">
                <a:latin typeface="Tahoma" panose="020B0604030504040204" pitchFamily="34" charset="0"/>
                <a:ea typeface="宋体" panose="02010600030101010101" pitchFamily="2" charset="-122"/>
              </a:rPr>
              <a:t>--The left subtree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shows subsequent comparisons if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l-GR" altLang="zh-CN" sz="2400" i="1" dirty="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≤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j</a:t>
            </a:r>
            <a:endParaRPr lang="en-US" altLang="zh-CN" sz="2400" i="1" baseline="-25000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err="1">
                <a:latin typeface="Tahoma" panose="020B0604030504040204" pitchFamily="34" charset="0"/>
                <a:ea typeface="宋体" panose="02010600030101010101" pitchFamily="2" charset="-122"/>
              </a:rPr>
              <a:t>    --The right subtree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show subsequent comparisons if 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&gt;a</a:t>
            </a:r>
            <a:r>
              <a:rPr lang="en-US" altLang="zh-CN" sz="2400" i="1" baseline="-25000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j</a:t>
            </a:r>
            <a:endParaRPr lang="el-GR" altLang="zh-CN" sz="2400" i="1" baseline="-25000" dirty="0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4395" name="对象 144394"/>
          <p:cNvGraphicFramePr/>
          <p:nvPr/>
        </p:nvGraphicFramePr>
        <p:xfrm>
          <a:off x="2286000" y="1936750"/>
          <a:ext cx="4191000" cy="288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883660" imgH="2686685" progId="Visio.Drawing.11">
                  <p:embed/>
                </p:oleObj>
              </mc:Choice>
              <mc:Fallback>
                <p:oleObj name="" r:id="rId1" imgW="3883660" imgH="268668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1936750"/>
                        <a:ext cx="4191000" cy="288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81252" name="矩形 181251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1253" name="矩形 181252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1254" name="矩形 181253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1255" name="矩形 181254"/>
          <p:cNvSpPr/>
          <p:nvPr/>
        </p:nvSpPr>
        <p:spPr>
          <a:xfrm>
            <a:off x="6505575" y="4981575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1256" name="文本框 181255"/>
          <p:cNvSpPr txBox="1"/>
          <p:nvPr/>
        </p:nvSpPr>
        <p:spPr>
          <a:xfrm>
            <a:off x="603885" y="12922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1257" name="矩形 181256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1258" name="矩形 181257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1259" name="矩形 181258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1260" name="矩形 181259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1261" name="矩形 181260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1262" name="直接连接符 181261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63" name="直接连接符 181262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64" name="直接连接符 181263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65" name="直接连接符 181264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66" name="直接连接符 181265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67" name="直接连接符 181266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68" name="直接连接符 181267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69" name="直接连接符 181268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1270" name="表格 181269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1288" name="文本框 181287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1289" name="矩形 181288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1290" name="直接连接符 181289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91" name="直接连接符 181290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92" name="直接连接符 181291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93" name="直接连接符 181292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94" name="直接连接符 181293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95" name="直接连接符 181294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96" name="直接连接符 181295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1297" name="表格 181296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1312" name="文本框 181311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1313" name="矩形 181312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1314" name="矩形 181313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81315" name="矩形 181314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1316" name="矩形 181315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1317" name="矩形 181316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81318" name="直接连接符 181317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319" name="直接连接符 181318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320" name="直接连接符 181319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321" name="直接连接符 181320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322" name="直接连接符 181321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323" name="直接连接符 181322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324" name="直接连接符 181323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325" name="直接连接符 181324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1326" name="表格 181325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1344" name="文本框 181343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81345" name="图片 1813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1346" name="矩形 181345"/>
          <p:cNvSpPr/>
          <p:nvPr/>
        </p:nvSpPr>
        <p:spPr>
          <a:xfrm>
            <a:off x="1600200" y="3776663"/>
            <a:ext cx="3352800" cy="8191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82276" name="矩形 182275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82277" name="矩形 182276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2278" name="矩形 182277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2279" name="矩形 182278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2280" name="矩形 182279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2281" name="矩形 182280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2282" name="矩形 182281"/>
          <p:cNvSpPr/>
          <p:nvPr/>
        </p:nvSpPr>
        <p:spPr>
          <a:xfrm>
            <a:off x="1581150" y="5962650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2283" name="矩形 182282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2284" name="矩形 182283"/>
          <p:cNvSpPr/>
          <p:nvPr/>
        </p:nvSpPr>
        <p:spPr>
          <a:xfrm>
            <a:off x="5410200" y="4967288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2285" name="文本框 182284"/>
          <p:cNvSpPr txBox="1"/>
          <p:nvPr/>
        </p:nvSpPr>
        <p:spPr>
          <a:xfrm>
            <a:off x="487680" y="12922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2286" name="矩形 182285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2287" name="矩形 182286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2288" name="矩形 182287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2289" name="矩形 182288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2290" name="矩形 182289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2291" name="直接连接符 182290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2292" name="直接连接符 182291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2293" name="直接连接符 182292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2294" name="直接连接符 182293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2295" name="直接连接符 182294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2296" name="直接连接符 182295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2297" name="直接连接符 182296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2298" name="直接连接符 182297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2299" name="表格 182298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2317" name="文本框 182316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2318" name="矩形 182317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2319" name="直接连接符 182318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2320" name="直接连接符 182319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2321" name="直接连接符 182320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2322" name="直接连接符 182321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2323" name="直接连接符 182322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2324" name="直接连接符 182323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2325" name="直接连接符 182324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2326" name="表格 182325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2341" name="文本框 182340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2342" name="矩形 182341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82343" name="直接连接符 182342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2344" name="直接连接符 182343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2345" name="直接连接符 182344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2346" name="直接连接符 182345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2347" name="直接连接符 182346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2348" name="直接连接符 182347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2349" name="直接连接符 182348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2350" name="直接连接符 182349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2351" name="表格 182350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17525"/>
                <a:gridCol w="579438"/>
                <a:gridCol w="563562"/>
                <a:gridCol w="533400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2369" name="文本框 182368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82370" name="图片 1823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2371" name="矩形 182370"/>
          <p:cNvSpPr/>
          <p:nvPr/>
        </p:nvSpPr>
        <p:spPr>
          <a:xfrm>
            <a:off x="1600200" y="3776663"/>
            <a:ext cx="3352800" cy="8191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2372" name="直接连接符 182371"/>
          <p:cNvSpPr/>
          <p:nvPr/>
        </p:nvSpPr>
        <p:spPr>
          <a:xfrm flipH="1">
            <a:off x="1905000" y="5434013"/>
            <a:ext cx="533400" cy="533400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headEnd type="none" w="med" len="med"/>
            <a:tailEnd type="stealth" w="lg" len="lg"/>
          </a:ln>
        </p:spPr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2" grpId="0" animBg="1"/>
      <p:bldP spid="18228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83300" name="矩形 183299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3301" name="矩形 183300"/>
          <p:cNvSpPr/>
          <p:nvPr/>
        </p:nvSpPr>
        <p:spPr>
          <a:xfrm>
            <a:off x="5410200" y="4967288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83302" name="矩形 183301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83303" name="矩形 183302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3304" name="矩形 183303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3305" name="矩形 183304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3306" name="矩形 183305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3307" name="矩形 183306"/>
          <p:cNvSpPr/>
          <p:nvPr/>
        </p:nvSpPr>
        <p:spPr>
          <a:xfrm>
            <a:off x="1581150" y="5962650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3308" name="矩形 183307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3309" name="文本框 183308"/>
          <p:cNvSpPr txBox="1"/>
          <p:nvPr/>
        </p:nvSpPr>
        <p:spPr>
          <a:xfrm>
            <a:off x="561975" y="18256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3310" name="矩形 183309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3311" name="矩形 183310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3312" name="矩形 183311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3313" name="矩形 183312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3314" name="矩形 183313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3315" name="直接连接符 183314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16" name="直接连接符 183315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17" name="直接连接符 183316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18" name="直接连接符 183317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19" name="直接连接符 183318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20" name="直接连接符 183319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21" name="直接连接符 183320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22" name="直接连接符 183321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3323" name="表格 183322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41" name="文本框 183340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3342" name="矩形 183341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3343" name="直接连接符 183342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44" name="直接连接符 183343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45" name="直接连接符 183344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46" name="直接连接符 183345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47" name="直接连接符 183346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48" name="直接连接符 183347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49" name="直接连接符 183348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3350" name="表格 183349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65" name="文本框 183364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3366" name="矩形 183365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83367" name="直接连接符 183366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68" name="直接连接符 183367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69" name="直接连接符 183368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70" name="直接连接符 183369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71" name="直接连接符 183370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72" name="直接连接符 183371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73" name="直接连接符 183372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74" name="直接连接符 183373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3375" name="表格 183374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17525"/>
                <a:gridCol w="579438"/>
                <a:gridCol w="563562"/>
                <a:gridCol w="533400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93" name="文本框 183392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83394" name="图片 1833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3395" name="矩形 183394"/>
          <p:cNvSpPr/>
          <p:nvPr/>
        </p:nvSpPr>
        <p:spPr>
          <a:xfrm>
            <a:off x="1600200" y="3776663"/>
            <a:ext cx="3352800" cy="8191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3396" name="直接连接符 183395"/>
          <p:cNvSpPr/>
          <p:nvPr/>
        </p:nvSpPr>
        <p:spPr>
          <a:xfrm flipH="1">
            <a:off x="1905000" y="5434013"/>
            <a:ext cx="533400" cy="533400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83397" name="上箭头 183396"/>
          <p:cNvSpPr/>
          <p:nvPr/>
        </p:nvSpPr>
        <p:spPr>
          <a:xfrm>
            <a:off x="5410200" y="5510213"/>
            <a:ext cx="533400" cy="3810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CCCC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3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3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3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3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84324" name="矩形 184323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4325" name="矩形 184324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4326" name="矩形 184325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84327" name="矩形 184326"/>
          <p:cNvSpPr/>
          <p:nvPr/>
        </p:nvSpPr>
        <p:spPr>
          <a:xfrm>
            <a:off x="6505575" y="4981575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4328" name="文本框 184327"/>
          <p:cNvSpPr txBox="1"/>
          <p:nvPr/>
        </p:nvSpPr>
        <p:spPr>
          <a:xfrm>
            <a:off x="603250" y="18256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29" name="矩形 184328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4330" name="矩形 184329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4331" name="矩形 184330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4332" name="矩形 184331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4333" name="矩形 184332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4334" name="直接连接符 184333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35" name="直接连接符 184334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36" name="直接连接符 184335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37" name="直接连接符 184336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38" name="直接连接符 184337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39" name="直接连接符 184338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40" name="直接连接符 184339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41" name="直接连接符 184340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4342" name="表格 184341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360" name="文本框 184359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61" name="矩形 184360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4362" name="直接连接符 184361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63" name="直接连接符 184362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64" name="直接连接符 184363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65" name="直接连接符 184364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66" name="直接连接符 184365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67" name="直接连接符 184366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68" name="直接连接符 184367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4369" name="表格 184368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384" name="文本框 184383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85" name="矩形 184384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4386" name="矩形 184385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84387" name="矩形 184386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4388" name="矩形 184387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4389" name="矩形 184388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4390" name="直接连接符 184389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91" name="直接连接符 184390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92" name="直接连接符 184391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93" name="直接连接符 184392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94" name="直接连接符 184393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95" name="直接连接符 184394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96" name="直接连接符 184395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97" name="直接连接符 184396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4398" name="表格 184397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416" name="文本框 184415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84417" name="图片 1844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418" name="矩形 184417"/>
          <p:cNvSpPr/>
          <p:nvPr/>
        </p:nvSpPr>
        <p:spPr>
          <a:xfrm>
            <a:off x="1600200" y="3776663"/>
            <a:ext cx="3352800" cy="8191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85348" name="矩形 185347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85349" name="矩形 185348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5350" name="矩形 185349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85351" name="矩形 185350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5352" name="矩形 185351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5353" name="矩形 185352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5354" name="矩形 185353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5355" name="矩形 185354"/>
          <p:cNvSpPr/>
          <p:nvPr/>
        </p:nvSpPr>
        <p:spPr>
          <a:xfrm>
            <a:off x="3246438" y="5962650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5356" name="矩形 185355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5357" name="矩形 185356"/>
          <p:cNvSpPr/>
          <p:nvPr/>
        </p:nvSpPr>
        <p:spPr>
          <a:xfrm>
            <a:off x="7056438" y="4967288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5358" name="文本框 185357"/>
          <p:cNvSpPr txBox="1"/>
          <p:nvPr/>
        </p:nvSpPr>
        <p:spPr>
          <a:xfrm>
            <a:off x="572135" y="18256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5359" name="矩形 185358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5360" name="矩形 185359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5361" name="矩形 185360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5362" name="矩形 185361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5363" name="矩形 185362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5364" name="直接连接符 185363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365" name="直接连接符 185364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366" name="直接连接符 185365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367" name="直接连接符 185366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368" name="直接连接符 185367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369" name="直接连接符 185368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370" name="直接连接符 185369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371" name="直接连接符 185370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5372" name="表格 185371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390" name="文本框 185389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5391" name="矩形 185390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5392" name="直接连接符 185391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393" name="直接连接符 185392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394" name="直接连接符 185393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395" name="直接连接符 185394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396" name="直接连接符 185395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397" name="直接连接符 185396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398" name="直接连接符 185397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5399" name="表格 185398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414" name="文本框 185413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5415" name="直接连接符 185414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416" name="直接连接符 185415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417" name="直接连接符 185416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418" name="直接连接符 185417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419" name="直接连接符 185418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420" name="直接连接符 185419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421" name="直接连接符 185420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422" name="直接连接符 185421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5423" name="表格 185422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17525"/>
                <a:gridCol w="579438"/>
                <a:gridCol w="563562"/>
                <a:gridCol w="533400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441" name="文本框 185440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85442" name="图片 1854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5443" name="矩形 185442"/>
          <p:cNvSpPr/>
          <p:nvPr/>
        </p:nvSpPr>
        <p:spPr>
          <a:xfrm>
            <a:off x="1600200" y="3776663"/>
            <a:ext cx="3352800" cy="8191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5444" name="直接连接符 185443"/>
          <p:cNvSpPr/>
          <p:nvPr/>
        </p:nvSpPr>
        <p:spPr>
          <a:xfrm>
            <a:off x="1905000" y="5434013"/>
            <a:ext cx="1600200" cy="533400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headEnd type="none" w="med" len="med"/>
            <a:tailEnd type="stealth" w="lg" len="lg"/>
          </a:ln>
        </p:spPr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5" grpId="0" animBg="1"/>
      <p:bldP spid="18536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86372" name="矩形 186371"/>
          <p:cNvSpPr/>
          <p:nvPr/>
        </p:nvSpPr>
        <p:spPr>
          <a:xfrm>
            <a:off x="7058025" y="4962525"/>
            <a:ext cx="547688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6373" name="矩形 186372"/>
          <p:cNvSpPr/>
          <p:nvPr/>
        </p:nvSpPr>
        <p:spPr>
          <a:xfrm>
            <a:off x="7056438" y="4967288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6374" name="矩形 186373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endParaRPr lang="en-US" altLang="x-none"/>
          </a:p>
        </p:txBody>
      </p:sp>
      <p:sp>
        <p:nvSpPr>
          <p:cNvPr id="186375" name="矩形 186374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6376" name="矩形 186375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86377" name="矩形 186376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6378" name="矩形 186377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6379" name="矩形 186378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6380" name="矩形 186379"/>
          <p:cNvSpPr/>
          <p:nvPr/>
        </p:nvSpPr>
        <p:spPr>
          <a:xfrm>
            <a:off x="3246438" y="5962650"/>
            <a:ext cx="549275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6381" name="矩形 186380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6382" name="文本框 186381"/>
          <p:cNvSpPr txBox="1"/>
          <p:nvPr/>
        </p:nvSpPr>
        <p:spPr>
          <a:xfrm>
            <a:off x="723900" y="18256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6383" name="矩形 186382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6384" name="矩形 186383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6385" name="矩形 186384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6386" name="矩形 186385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6387" name="矩形 186386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6388" name="直接连接符 186387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6389" name="直接连接符 186388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6390" name="直接连接符 186389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6391" name="直接连接符 186390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6392" name="直接连接符 186391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6393" name="直接连接符 186392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6394" name="直接连接符 186393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6395" name="直接连接符 186394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6396" name="表格 186395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6414" name="文本框 186413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6415" name="矩形 186414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6416" name="直接连接符 186415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6417" name="直接连接符 186416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6418" name="直接连接符 186417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6419" name="直接连接符 186418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6420" name="直接连接符 186419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6421" name="直接连接符 186420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6422" name="直接连接符 186421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6423" name="表格 186422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6438" name="文本框 186437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6439" name="直接连接符 186438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6440" name="直接连接符 186439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6441" name="直接连接符 186440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6442" name="直接连接符 186441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6443" name="直接连接符 186442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6444" name="直接连接符 186443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6445" name="直接连接符 186444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6446" name="直接连接符 186445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6447" name="表格 186446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17525"/>
                <a:gridCol w="579438"/>
                <a:gridCol w="563562"/>
                <a:gridCol w="533400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6465" name="文本框 186464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86466" name="图片 1864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6467" name="矩形 186466"/>
          <p:cNvSpPr/>
          <p:nvPr/>
        </p:nvSpPr>
        <p:spPr>
          <a:xfrm>
            <a:off x="1600200" y="3776663"/>
            <a:ext cx="3352800" cy="8191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6468" name="直接连接符 186467"/>
          <p:cNvSpPr/>
          <p:nvPr/>
        </p:nvSpPr>
        <p:spPr>
          <a:xfrm>
            <a:off x="1905000" y="5434013"/>
            <a:ext cx="1600200" cy="533400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86469" name="上箭头 186468"/>
          <p:cNvSpPr/>
          <p:nvPr/>
        </p:nvSpPr>
        <p:spPr>
          <a:xfrm>
            <a:off x="7086600" y="5510213"/>
            <a:ext cx="533400" cy="3810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CCCC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6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6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87396" name="矩形 187395"/>
          <p:cNvSpPr/>
          <p:nvPr/>
        </p:nvSpPr>
        <p:spPr>
          <a:xfrm>
            <a:off x="7058025" y="4991100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7397" name="矩形 187396"/>
          <p:cNvSpPr/>
          <p:nvPr/>
        </p:nvSpPr>
        <p:spPr>
          <a:xfrm>
            <a:off x="650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7398" name="矩形 187397"/>
          <p:cNvSpPr/>
          <p:nvPr/>
        </p:nvSpPr>
        <p:spPr>
          <a:xfrm>
            <a:off x="5410200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87399" name="矩形 187398"/>
          <p:cNvSpPr/>
          <p:nvPr/>
        </p:nvSpPr>
        <p:spPr>
          <a:xfrm>
            <a:off x="6505575" y="4981575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7400" name="文本框 187399"/>
          <p:cNvSpPr txBox="1"/>
          <p:nvPr/>
        </p:nvSpPr>
        <p:spPr>
          <a:xfrm>
            <a:off x="624840" y="18256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Counting-sort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7401" name="矩形 187400"/>
          <p:cNvSpPr/>
          <p:nvPr/>
        </p:nvSpPr>
        <p:spPr>
          <a:xfrm>
            <a:off x="3794125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7402" name="矩形 187401"/>
          <p:cNvSpPr/>
          <p:nvPr/>
        </p:nvSpPr>
        <p:spPr>
          <a:xfrm>
            <a:off x="3246438" y="49768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7403" name="矩形 187402"/>
          <p:cNvSpPr/>
          <p:nvPr/>
        </p:nvSpPr>
        <p:spPr>
          <a:xfrm>
            <a:off x="2697163" y="49768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7404" name="矩形 187403"/>
          <p:cNvSpPr/>
          <p:nvPr/>
        </p:nvSpPr>
        <p:spPr>
          <a:xfrm>
            <a:off x="2133600" y="49768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7405" name="矩形 187404"/>
          <p:cNvSpPr/>
          <p:nvPr/>
        </p:nvSpPr>
        <p:spPr>
          <a:xfrm>
            <a:off x="1600200" y="49768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7406" name="直接连接符 187405"/>
          <p:cNvSpPr/>
          <p:nvPr/>
        </p:nvSpPr>
        <p:spPr>
          <a:xfrm>
            <a:off x="1600200" y="49768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07" name="直接连接符 187406"/>
          <p:cNvSpPr/>
          <p:nvPr/>
        </p:nvSpPr>
        <p:spPr>
          <a:xfrm>
            <a:off x="1600200" y="54340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08" name="直接连接符 187407"/>
          <p:cNvSpPr/>
          <p:nvPr/>
        </p:nvSpPr>
        <p:spPr>
          <a:xfrm>
            <a:off x="160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09" name="直接连接符 187408"/>
          <p:cNvSpPr/>
          <p:nvPr/>
        </p:nvSpPr>
        <p:spPr>
          <a:xfrm>
            <a:off x="2133600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10" name="直接连接符 187409"/>
          <p:cNvSpPr/>
          <p:nvPr/>
        </p:nvSpPr>
        <p:spPr>
          <a:xfrm>
            <a:off x="269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11" name="直接连接符 187410"/>
          <p:cNvSpPr/>
          <p:nvPr/>
        </p:nvSpPr>
        <p:spPr>
          <a:xfrm>
            <a:off x="324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12" name="直接连接符 187411"/>
          <p:cNvSpPr/>
          <p:nvPr/>
        </p:nvSpPr>
        <p:spPr>
          <a:xfrm>
            <a:off x="379412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13" name="直接连接符 187412"/>
          <p:cNvSpPr/>
          <p:nvPr/>
        </p:nvSpPr>
        <p:spPr>
          <a:xfrm>
            <a:off x="43434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7414" name="表格 187413"/>
          <p:cNvGraphicFramePr/>
          <p:nvPr/>
        </p:nvGraphicFramePr>
        <p:xfrm>
          <a:off x="1600200" y="45958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432" name="文本框 187431"/>
          <p:cNvSpPr txBox="1"/>
          <p:nvPr/>
        </p:nvSpPr>
        <p:spPr>
          <a:xfrm>
            <a:off x="99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7433" name="矩形 187432"/>
          <p:cNvSpPr/>
          <p:nvPr/>
        </p:nvSpPr>
        <p:spPr>
          <a:xfrm>
            <a:off x="5959475" y="4976813"/>
            <a:ext cx="547688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7434" name="直接连接符 187433"/>
          <p:cNvSpPr/>
          <p:nvPr/>
        </p:nvSpPr>
        <p:spPr>
          <a:xfrm>
            <a:off x="5410200" y="49768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35" name="直接连接符 187434"/>
          <p:cNvSpPr/>
          <p:nvPr/>
        </p:nvSpPr>
        <p:spPr>
          <a:xfrm>
            <a:off x="5410200" y="5434013"/>
            <a:ext cx="21939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36" name="直接连接符 187435"/>
          <p:cNvSpPr/>
          <p:nvPr/>
        </p:nvSpPr>
        <p:spPr>
          <a:xfrm>
            <a:off x="5410200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37" name="直接连接符 187436"/>
          <p:cNvSpPr/>
          <p:nvPr/>
        </p:nvSpPr>
        <p:spPr>
          <a:xfrm>
            <a:off x="5959475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38" name="直接连接符 187437"/>
          <p:cNvSpPr/>
          <p:nvPr/>
        </p:nvSpPr>
        <p:spPr>
          <a:xfrm>
            <a:off x="6507163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39" name="直接连接符 187438"/>
          <p:cNvSpPr/>
          <p:nvPr/>
        </p:nvSpPr>
        <p:spPr>
          <a:xfrm>
            <a:off x="7056438" y="49768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40" name="直接连接符 187439"/>
          <p:cNvSpPr/>
          <p:nvPr/>
        </p:nvSpPr>
        <p:spPr>
          <a:xfrm>
            <a:off x="7604125" y="49768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7441" name="表格 187440"/>
          <p:cNvGraphicFramePr/>
          <p:nvPr/>
        </p:nvGraphicFramePr>
        <p:xfrm>
          <a:off x="5410200" y="4595813"/>
          <a:ext cx="2193925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456" name="文本框 187455"/>
          <p:cNvSpPr txBox="1"/>
          <p:nvPr/>
        </p:nvSpPr>
        <p:spPr>
          <a:xfrm>
            <a:off x="4800600" y="5008563"/>
            <a:ext cx="427038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7457" name="矩形 187456"/>
          <p:cNvSpPr/>
          <p:nvPr/>
        </p:nvSpPr>
        <p:spPr>
          <a:xfrm>
            <a:off x="3794125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7458" name="矩形 187457"/>
          <p:cNvSpPr/>
          <p:nvPr/>
        </p:nvSpPr>
        <p:spPr>
          <a:xfrm>
            <a:off x="3246438" y="5967413"/>
            <a:ext cx="547687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7459" name="矩形 187458"/>
          <p:cNvSpPr/>
          <p:nvPr/>
        </p:nvSpPr>
        <p:spPr>
          <a:xfrm>
            <a:off x="2697163" y="5967413"/>
            <a:ext cx="549275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7460" name="矩形 187459"/>
          <p:cNvSpPr/>
          <p:nvPr/>
        </p:nvSpPr>
        <p:spPr>
          <a:xfrm>
            <a:off x="2133600" y="5967413"/>
            <a:ext cx="563563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7461" name="矩形 187460"/>
          <p:cNvSpPr/>
          <p:nvPr/>
        </p:nvSpPr>
        <p:spPr>
          <a:xfrm>
            <a:off x="1600200" y="5967413"/>
            <a:ext cx="533400" cy="4572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>
              <a:buClr>
                <a:schemeClr val="hlink"/>
              </a:buClr>
              <a:defRPr sz="2400" kern="1200"/>
            </a:lvl2pPr>
            <a:lvl3pPr marL="1143000" lvl="2" indent="-228600">
              <a:buClr>
                <a:schemeClr val="folHlink"/>
              </a:buClr>
              <a:defRPr sz="2000" kern="1200"/>
            </a:lvl3pPr>
            <a:lvl4pPr marL="1600200" lvl="3" indent="-228600">
              <a:buClr>
                <a:schemeClr val="accent2"/>
              </a:buClr>
              <a:defRPr sz="1800" kern="1200"/>
            </a:lvl4pPr>
            <a:lvl5pPr marL="2057400" lvl="4" indent="-228600">
              <a:buClr>
                <a:schemeClr val="accent1"/>
              </a:buClr>
              <a:defRPr sz="1800" kern="1200"/>
            </a:lvl5pPr>
          </a:lstStyle>
          <a:p>
            <a:pPr marL="0" lvl="0" indent="0" algn="ctr" fontAlgn="ctr">
              <a:buNone/>
            </a:pP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7462" name="直接连接符 187461"/>
          <p:cNvSpPr/>
          <p:nvPr/>
        </p:nvSpPr>
        <p:spPr>
          <a:xfrm>
            <a:off x="1600200" y="59674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63" name="直接连接符 187462"/>
          <p:cNvSpPr/>
          <p:nvPr/>
        </p:nvSpPr>
        <p:spPr>
          <a:xfrm>
            <a:off x="1600200" y="6424613"/>
            <a:ext cx="2743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64" name="直接连接符 187463"/>
          <p:cNvSpPr/>
          <p:nvPr/>
        </p:nvSpPr>
        <p:spPr>
          <a:xfrm>
            <a:off x="16002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65" name="直接连接符 187464"/>
          <p:cNvSpPr/>
          <p:nvPr/>
        </p:nvSpPr>
        <p:spPr>
          <a:xfrm>
            <a:off x="2133600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66" name="直接连接符 187465"/>
          <p:cNvSpPr/>
          <p:nvPr/>
        </p:nvSpPr>
        <p:spPr>
          <a:xfrm>
            <a:off x="2697163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67" name="直接连接符 187466"/>
          <p:cNvSpPr/>
          <p:nvPr/>
        </p:nvSpPr>
        <p:spPr>
          <a:xfrm>
            <a:off x="3246438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68" name="直接连接符 187467"/>
          <p:cNvSpPr/>
          <p:nvPr/>
        </p:nvSpPr>
        <p:spPr>
          <a:xfrm>
            <a:off x="3794125" y="5967413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69" name="直接连接符 187468"/>
          <p:cNvSpPr/>
          <p:nvPr/>
        </p:nvSpPr>
        <p:spPr>
          <a:xfrm>
            <a:off x="4343400" y="5967413"/>
            <a:ext cx="0" cy="4572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7470" name="表格 187469"/>
          <p:cNvGraphicFramePr/>
          <p:nvPr/>
        </p:nvGraphicFramePr>
        <p:xfrm>
          <a:off x="1600200" y="5586413"/>
          <a:ext cx="2743200" cy="4572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488" name="文本框 187487"/>
          <p:cNvSpPr txBox="1"/>
          <p:nvPr/>
        </p:nvSpPr>
        <p:spPr>
          <a:xfrm>
            <a:off x="992188" y="5999163"/>
            <a:ext cx="423862" cy="396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B: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87489" name="图片 1874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090613"/>
            <a:ext cx="6019800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7490" name="矩形 187489"/>
          <p:cNvSpPr/>
          <p:nvPr/>
        </p:nvSpPr>
        <p:spPr>
          <a:xfrm>
            <a:off x="1600200" y="3776663"/>
            <a:ext cx="3352800" cy="8191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88420" name="文本框 188419"/>
          <p:cNvSpPr txBox="1"/>
          <p:nvPr/>
        </p:nvSpPr>
        <p:spPr>
          <a:xfrm>
            <a:off x="457200" y="5815013"/>
            <a:ext cx="8686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The overall time is </a:t>
            </a:r>
            <a:r>
              <a:rPr lang="el-GR" altLang="zh-CN" sz="2400" b="1" i="1" dirty="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Θ</a:t>
            </a:r>
            <a:r>
              <a:rPr lang="en-US" altLang="zh-CN" sz="2400" b="1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(k+n</a:t>
            </a:r>
            <a:r>
              <a:rPr lang="el-GR" altLang="zh-CN" sz="2400" b="1" i="1" dirty="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endParaRPr lang="el-GR" altLang="zh-CN" sz="2400" b="1" i="1" dirty="0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8421" name="文本框 188420"/>
          <p:cNvSpPr txBox="1"/>
          <p:nvPr/>
        </p:nvSpPr>
        <p:spPr>
          <a:xfrm>
            <a:off x="603885" y="18256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Analysis of Counting Sort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8422" name="组合 188421"/>
          <p:cNvGrpSpPr/>
          <p:nvPr/>
        </p:nvGrpSpPr>
        <p:grpSpPr>
          <a:xfrm>
            <a:off x="990600" y="1395413"/>
            <a:ext cx="6897688" cy="4333875"/>
            <a:chOff x="624" y="912"/>
            <a:chExt cx="4345" cy="2730"/>
          </a:xfrm>
        </p:grpSpPr>
        <p:pic>
          <p:nvPicPr>
            <p:cNvPr id="188423" name="图片 1884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4" y="912"/>
              <a:ext cx="4345" cy="27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8424" name="矩形 188423"/>
            <p:cNvSpPr/>
            <p:nvPr/>
          </p:nvSpPr>
          <p:spPr>
            <a:xfrm>
              <a:off x="3168" y="1392"/>
              <a:ext cx="1104" cy="768"/>
            </a:xfrm>
            <a:prstGeom prst="rect">
              <a:avLst/>
            </a:prstGeom>
            <a:solidFill>
              <a:srgbClr val="FFFFCC"/>
            </a:solidFill>
            <a:ln w="285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8425" name="矩形 188424"/>
            <p:cNvSpPr/>
            <p:nvPr/>
          </p:nvSpPr>
          <p:spPr>
            <a:xfrm>
              <a:off x="3168" y="2439"/>
              <a:ext cx="1056" cy="384"/>
            </a:xfrm>
            <a:prstGeom prst="rect">
              <a:avLst/>
            </a:prstGeom>
            <a:solidFill>
              <a:srgbClr val="FFFFCC"/>
            </a:solidFill>
            <a:ln w="285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8426" name="矩形 188425"/>
            <p:cNvSpPr/>
            <p:nvPr/>
          </p:nvSpPr>
          <p:spPr>
            <a:xfrm>
              <a:off x="3237" y="3102"/>
              <a:ext cx="1056" cy="480"/>
            </a:xfrm>
            <a:prstGeom prst="rect">
              <a:avLst/>
            </a:prstGeom>
            <a:solidFill>
              <a:srgbClr val="FFFFCC"/>
            </a:solidFill>
            <a:ln w="2857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88427" name="右大括号 188426"/>
          <p:cNvSpPr/>
          <p:nvPr/>
        </p:nvSpPr>
        <p:spPr>
          <a:xfrm>
            <a:off x="4732338" y="2203450"/>
            <a:ext cx="220662" cy="441325"/>
          </a:xfrm>
          <a:prstGeom prst="rightBrace">
            <a:avLst>
              <a:gd name="adj1" fmla="val 16666"/>
              <a:gd name="adj2" fmla="val 50000"/>
            </a:avLst>
          </a:prstGeom>
          <a:noFill/>
          <a:ln w="28575" cap="flat" cmpd="sng">
            <a:solidFill>
              <a:srgbClr val="990000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lvl="0" algn="ctr">
              <a:buClr>
                <a:srgbClr val="000000"/>
              </a:buClr>
            </a:pPr>
            <a:endParaRPr lang="en-US" altLang="x-none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8428" name="文本框 188427"/>
          <p:cNvSpPr txBox="1"/>
          <p:nvPr/>
        </p:nvSpPr>
        <p:spPr>
          <a:xfrm>
            <a:off x="4916488" y="2190750"/>
            <a:ext cx="862012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l-GR" altLang="zh-CN" sz="24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Θ</a:t>
            </a:r>
            <a:r>
              <a:rPr lang="en-US" altLang="zh-CN" sz="2400" b="1" i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(k)</a:t>
            </a:r>
            <a:endParaRPr lang="en-US" altLang="zh-CN" sz="2400" b="1" i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429" name="右大括号 188428"/>
          <p:cNvSpPr/>
          <p:nvPr/>
        </p:nvSpPr>
        <p:spPr>
          <a:xfrm>
            <a:off x="5160963" y="2932113"/>
            <a:ext cx="220662" cy="441325"/>
          </a:xfrm>
          <a:prstGeom prst="rightBrace">
            <a:avLst>
              <a:gd name="adj1" fmla="val 16666"/>
              <a:gd name="adj2" fmla="val 50000"/>
            </a:avLst>
          </a:prstGeom>
          <a:noFill/>
          <a:ln w="28575" cap="flat" cmpd="sng">
            <a:solidFill>
              <a:srgbClr val="990000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lvl="0" algn="ctr">
              <a:buClr>
                <a:srgbClr val="000000"/>
              </a:buClr>
            </a:pPr>
            <a:endParaRPr lang="en-US" altLang="x-none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8430" name="文本框 188429"/>
          <p:cNvSpPr txBox="1"/>
          <p:nvPr/>
        </p:nvSpPr>
        <p:spPr>
          <a:xfrm>
            <a:off x="5337175" y="2919413"/>
            <a:ext cx="877888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l-GR" altLang="zh-CN" sz="24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Θ</a:t>
            </a:r>
            <a:r>
              <a:rPr lang="en-US" altLang="zh-CN" sz="2400" b="1" i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(n)</a:t>
            </a:r>
            <a:endParaRPr lang="en-US" altLang="zh-CN" sz="2400" b="1" i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431" name="右大括号 188430"/>
          <p:cNvSpPr/>
          <p:nvPr/>
        </p:nvSpPr>
        <p:spPr>
          <a:xfrm>
            <a:off x="5105400" y="3846513"/>
            <a:ext cx="220663" cy="441325"/>
          </a:xfrm>
          <a:prstGeom prst="rightBrace">
            <a:avLst>
              <a:gd name="adj1" fmla="val 16666"/>
              <a:gd name="adj2" fmla="val 50000"/>
            </a:avLst>
          </a:prstGeom>
          <a:noFill/>
          <a:ln w="28575" cap="flat" cmpd="sng">
            <a:solidFill>
              <a:srgbClr val="990000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lvl="0" algn="ctr">
              <a:buClr>
                <a:srgbClr val="000000"/>
              </a:buClr>
            </a:pPr>
            <a:endParaRPr lang="en-US" altLang="x-none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8432" name="文本框 188431"/>
          <p:cNvSpPr txBox="1"/>
          <p:nvPr/>
        </p:nvSpPr>
        <p:spPr>
          <a:xfrm>
            <a:off x="5289550" y="3833813"/>
            <a:ext cx="862013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l-GR" altLang="zh-CN" sz="24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Θ</a:t>
            </a:r>
            <a:r>
              <a:rPr lang="en-US" altLang="zh-CN" sz="2400" b="1" i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(k)</a:t>
            </a:r>
            <a:endParaRPr lang="en-US" altLang="zh-CN" sz="2400" b="1" i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433" name="右大括号 188432"/>
          <p:cNvSpPr/>
          <p:nvPr/>
        </p:nvSpPr>
        <p:spPr>
          <a:xfrm>
            <a:off x="5160963" y="4824413"/>
            <a:ext cx="325437" cy="784225"/>
          </a:xfrm>
          <a:prstGeom prst="rightBrace">
            <a:avLst>
              <a:gd name="adj1" fmla="val 20081"/>
              <a:gd name="adj2" fmla="val 50000"/>
            </a:avLst>
          </a:prstGeom>
          <a:noFill/>
          <a:ln w="28575" cap="flat" cmpd="sng">
            <a:solidFill>
              <a:srgbClr val="99000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 algn="ctr">
              <a:buClr>
                <a:srgbClr val="000000"/>
              </a:buClr>
            </a:pPr>
            <a:endParaRPr lang="en-US" altLang="x-none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8434" name="文本框 188433"/>
          <p:cNvSpPr txBox="1"/>
          <p:nvPr/>
        </p:nvSpPr>
        <p:spPr>
          <a:xfrm>
            <a:off x="5453063" y="4976813"/>
            <a:ext cx="877887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l-GR" altLang="zh-CN" sz="2400" b="1" i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Θ</a:t>
            </a:r>
            <a:r>
              <a:rPr lang="en-US" altLang="zh-CN" sz="2400" b="1" i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(n)</a:t>
            </a:r>
            <a:endParaRPr lang="en-US" altLang="zh-CN" sz="2400" b="1" i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8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/>
      <p:bldP spid="188427" grpId="0" animBg="1"/>
      <p:bldP spid="188428" grpId="0"/>
      <p:bldP spid="188429" grpId="0" animBg="1"/>
      <p:bldP spid="188430" grpId="0"/>
      <p:bldP spid="188431" grpId="0" animBg="1"/>
      <p:bldP spid="188432" grpId="0"/>
      <p:bldP spid="188433" grpId="0" animBg="1"/>
      <p:bldP spid="18843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89444" name="文本框 189443"/>
          <p:cNvSpPr txBox="1"/>
          <p:nvPr/>
        </p:nvSpPr>
        <p:spPr>
          <a:xfrm>
            <a:off x="228600" y="1319213"/>
            <a:ext cx="8686800" cy="11874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If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k = O(n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),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then counting sort takes </a:t>
            </a:r>
            <a:r>
              <a:rPr lang="el-GR" altLang="zh-CN" sz="2400" i="1" dirty="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Θ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(n)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time.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--But, sorting takes </a:t>
            </a:r>
            <a:r>
              <a:rPr lang="el-GR" altLang="zh-CN" sz="2400" i="1" dirty="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(n lgn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time!</a:t>
            </a:r>
            <a:endParaRPr lang="en-US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l-GR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    --Where’s the fallacy?</a:t>
            </a:r>
            <a:endParaRPr lang="el-GR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9445" name="文本框 189444"/>
          <p:cNvSpPr txBox="1"/>
          <p:nvPr/>
        </p:nvSpPr>
        <p:spPr>
          <a:xfrm>
            <a:off x="1371600" y="40481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Running time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9446" name="文本框 189445"/>
          <p:cNvSpPr txBox="1"/>
          <p:nvPr/>
        </p:nvSpPr>
        <p:spPr>
          <a:xfrm>
            <a:off x="228600" y="2767013"/>
            <a:ext cx="8686800" cy="15525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Answer: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--Comparison sorting takes </a:t>
            </a:r>
            <a:r>
              <a:rPr lang="el-GR" altLang="zh-CN" sz="2400" i="1" dirty="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(n lgn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time.</a:t>
            </a:r>
            <a:endParaRPr lang="en-US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   --Counting sort is not a </a:t>
            </a:r>
            <a:r>
              <a:rPr lang="en-US" altLang="zh-CN" sz="240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comparison sort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.</a:t>
            </a:r>
            <a:endParaRPr lang="en-US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l-GR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    -- In fact, not a single comparison between elements occurs!</a:t>
            </a:r>
            <a:endParaRPr lang="el-GR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4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charRg st="5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444">
                                            <p:txEl>
                                              <p:charRg st="50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charRg st="90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9444">
                                            <p:txEl>
                                              <p:charRg st="90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944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charRg st="9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9446">
                                            <p:txEl>
                                              <p:charRg st="9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charRg st="55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9446">
                                            <p:txEl>
                                              <p:charRg st="55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charRg st="101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9446">
                                            <p:txEl>
                                              <p:charRg st="101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 build="p"/>
      <p:bldP spid="18944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90468" name="文本框 190467"/>
          <p:cNvSpPr txBox="1"/>
          <p:nvPr/>
        </p:nvSpPr>
        <p:spPr>
          <a:xfrm>
            <a:off x="457200" y="1319213"/>
            <a:ext cx="8686800" cy="8223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Counting sort is a stable sort: it preserves the input order among equal elements.</a:t>
            </a:r>
            <a:endParaRPr lang="el-GR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0469" name="文本框 190468"/>
          <p:cNvSpPr txBox="1"/>
          <p:nvPr/>
        </p:nvSpPr>
        <p:spPr>
          <a:xfrm>
            <a:off x="647065" y="12922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Stable sorting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0470" name="文本框 190469"/>
          <p:cNvSpPr txBox="1"/>
          <p:nvPr/>
        </p:nvSpPr>
        <p:spPr>
          <a:xfrm>
            <a:off x="457200" y="5586413"/>
            <a:ext cx="8686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Exercise: Where other sorts have this property?</a:t>
            </a:r>
            <a:endParaRPr lang="el-GR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90471" name="对象 190470"/>
          <p:cNvGraphicFramePr/>
          <p:nvPr/>
        </p:nvGraphicFramePr>
        <p:xfrm>
          <a:off x="2362200" y="2538413"/>
          <a:ext cx="373221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2573655" imgH="474345" progId="Visio.Drawing.11">
                  <p:embed/>
                </p:oleObj>
              </mc:Choice>
              <mc:Fallback>
                <p:oleObj name="" r:id="rId1" imgW="2573655" imgH="474345" progId="Visio.Drawing.11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2538413"/>
                        <a:ext cx="3732213" cy="677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2" name="对象 190471"/>
          <p:cNvGraphicFramePr/>
          <p:nvPr/>
        </p:nvGraphicFramePr>
        <p:xfrm>
          <a:off x="2362200" y="4062413"/>
          <a:ext cx="37338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2573655" imgH="474345" progId="Visio.Drawing.11">
                  <p:embed/>
                </p:oleObj>
              </mc:Choice>
              <mc:Fallback>
                <p:oleObj name="" r:id="rId3" imgW="2573655" imgH="474345" progId="Visio.Drawing.11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4062413"/>
                        <a:ext cx="3733800" cy="677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3" name="直接连接符 190472"/>
          <p:cNvSpPr/>
          <p:nvPr/>
        </p:nvSpPr>
        <p:spPr>
          <a:xfrm flipH="1">
            <a:off x="3276600" y="3224213"/>
            <a:ext cx="609600" cy="838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0474" name="直接连接符 190473"/>
          <p:cNvSpPr/>
          <p:nvPr/>
        </p:nvSpPr>
        <p:spPr>
          <a:xfrm flipH="1">
            <a:off x="3962400" y="3224213"/>
            <a:ext cx="457200" cy="8382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0475" name="直接连接符 190474"/>
          <p:cNvSpPr/>
          <p:nvPr/>
        </p:nvSpPr>
        <p:spPr>
          <a:xfrm flipH="1">
            <a:off x="4572000" y="3224213"/>
            <a:ext cx="1143000" cy="8382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0476" name="直接连接符 190475"/>
          <p:cNvSpPr/>
          <p:nvPr/>
        </p:nvSpPr>
        <p:spPr>
          <a:xfrm>
            <a:off x="3352800" y="3224213"/>
            <a:ext cx="1752600" cy="8382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0477" name="直接连接符 190476"/>
          <p:cNvSpPr/>
          <p:nvPr/>
        </p:nvSpPr>
        <p:spPr>
          <a:xfrm>
            <a:off x="5181600" y="3224213"/>
            <a:ext cx="533400" cy="8382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/>
      <p:bldP spid="1904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2" name="文本框 145411"/>
          <p:cNvSpPr txBox="1"/>
          <p:nvPr/>
        </p:nvSpPr>
        <p:spPr>
          <a:xfrm>
            <a:off x="593090" y="120968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Decision-tree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5413" name="文本框 145412"/>
          <p:cNvSpPr txBox="1"/>
          <p:nvPr/>
        </p:nvSpPr>
        <p:spPr>
          <a:xfrm>
            <a:off x="457200" y="1319213"/>
            <a:ext cx="8686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Sort 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&lt;a</a:t>
            </a:r>
            <a:r>
              <a:rPr lang="en-US" altLang="zh-CN" sz="2400" i="1" baseline="-250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,a</a:t>
            </a:r>
            <a:r>
              <a:rPr lang="en-US" altLang="zh-CN" sz="2400" i="1" baseline="-250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a</a:t>
            </a:r>
            <a:r>
              <a:rPr lang="en-US" altLang="zh-CN" sz="2400" i="1" baseline="-250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&gt;=&lt;9,4,6&gt;</a:t>
            </a:r>
            <a:endParaRPr lang="el-GR" altLang="zh-CN" sz="2400" i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45414" name="文本框 145413"/>
          <p:cNvSpPr txBox="1"/>
          <p:nvPr/>
        </p:nvSpPr>
        <p:spPr>
          <a:xfrm>
            <a:off x="457200" y="5205413"/>
            <a:ext cx="8686800" cy="11874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 err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Each internal node is labelled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i:j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for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i,j</a:t>
            </a:r>
            <a:r>
              <a:rPr lang="el-GR" altLang="zh-CN" sz="2400" i="1" dirty="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∈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{1,2,…,n}</a:t>
            </a:r>
            <a:endParaRPr lang="en-US" altLang="zh-CN" sz="24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err="1">
                <a:latin typeface="Tahoma" panose="020B0604030504040204" pitchFamily="34" charset="0"/>
                <a:ea typeface="宋体" panose="02010600030101010101" pitchFamily="2" charset="-122"/>
              </a:rPr>
              <a:t>--The left subtree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shows subsequent comparisons if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l-GR" altLang="zh-CN" sz="2400" i="1" dirty="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≤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j</a:t>
            </a:r>
            <a:endParaRPr lang="en-US" altLang="zh-CN" sz="2400" i="1" baseline="-25000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err="1">
                <a:latin typeface="Tahoma" panose="020B0604030504040204" pitchFamily="34" charset="0"/>
                <a:ea typeface="宋体" panose="02010600030101010101" pitchFamily="2" charset="-122"/>
              </a:rPr>
              <a:t>    --The right subtree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show subsequent comparisons if 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&gt;a</a:t>
            </a:r>
            <a:r>
              <a:rPr lang="en-US" altLang="zh-CN" sz="2400" i="1" baseline="-25000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j</a:t>
            </a:r>
            <a:endParaRPr lang="el-GR" altLang="zh-CN" sz="2400" i="1" baseline="-25000" dirty="0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5415" name="对象 145414"/>
          <p:cNvGraphicFramePr/>
          <p:nvPr/>
        </p:nvGraphicFramePr>
        <p:xfrm>
          <a:off x="2286000" y="1936750"/>
          <a:ext cx="4191000" cy="288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883660" imgH="2686685" progId="Visio.Drawing.11">
                  <p:embed/>
                </p:oleObj>
              </mc:Choice>
              <mc:Fallback>
                <p:oleObj name="" r:id="rId1" imgW="3883660" imgH="2686685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1936750"/>
                        <a:ext cx="4191000" cy="288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91492" name="文本框 191491"/>
          <p:cNvSpPr txBox="1"/>
          <p:nvPr/>
        </p:nvSpPr>
        <p:spPr>
          <a:xfrm>
            <a:off x="569595" y="182563"/>
            <a:ext cx="7239000" cy="58039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8.3 Radix sort</a:t>
            </a:r>
            <a:r>
              <a:rPr lang="zh-CN" altLang="en-US" sz="32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基数排序</a:t>
            </a:r>
            <a:endParaRPr lang="zh-CN" altLang="en-US" sz="3200" dirty="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1493" name="文本框 191492"/>
          <p:cNvSpPr txBox="1"/>
          <p:nvPr/>
        </p:nvSpPr>
        <p:spPr>
          <a:xfrm>
            <a:off x="457200" y="1471613"/>
            <a:ext cx="8686800" cy="8223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Origin</a:t>
            </a:r>
            <a:r>
              <a:rPr lang="en-US" altLang="zh-CN" sz="2400" err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: Herman Hollerith’s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card-sorting machine for the 1890 U.S. Census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穿卡机上排序算法</a:t>
            </a:r>
            <a:endParaRPr lang="zh-CN" altLang="el-GR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1494" name="文本框 191493"/>
          <p:cNvSpPr txBox="1"/>
          <p:nvPr/>
        </p:nvSpPr>
        <p:spPr>
          <a:xfrm>
            <a:off x="457200" y="2538413"/>
            <a:ext cx="8305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Digit-by-digit sort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逐位排序</a:t>
            </a:r>
            <a:endParaRPr lang="zh-CN" altLang="el-GR" sz="2400" dirty="0">
              <a:solidFill>
                <a:srgbClr val="CC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1495" name="文本框 191494"/>
          <p:cNvSpPr txBox="1"/>
          <p:nvPr/>
        </p:nvSpPr>
        <p:spPr>
          <a:xfrm>
            <a:off x="457200" y="3148013"/>
            <a:ext cx="8305800" cy="8223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 err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Hollerith’s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original (bad) idea: sort on most-significant digit first</a:t>
            </a:r>
            <a:endParaRPr lang="el-GR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1496" name="文本框 191495"/>
          <p:cNvSpPr txBox="1"/>
          <p:nvPr/>
        </p:nvSpPr>
        <p:spPr>
          <a:xfrm>
            <a:off x="468313" y="4221163"/>
            <a:ext cx="8305800" cy="8223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Good idea: Sort on </a:t>
            </a:r>
            <a:r>
              <a:rPr lang="en-US" altLang="zh-CN" sz="240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least-significant digit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first with auxiliary </a:t>
            </a:r>
            <a:r>
              <a:rPr lang="en-US" altLang="zh-CN" sz="240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stable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sort</a:t>
            </a:r>
            <a:endParaRPr lang="el-GR" altLang="zh-CN" sz="2400" dirty="0">
              <a:solidFill>
                <a:srgbClr val="CC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3" grpId="0"/>
      <p:bldP spid="191494" grpId="0"/>
      <p:bldP spid="191495" grpId="0"/>
      <p:bldP spid="19149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92516" name="文本框 192515"/>
          <p:cNvSpPr txBox="1"/>
          <p:nvPr/>
        </p:nvSpPr>
        <p:spPr>
          <a:xfrm>
            <a:off x="533083" y="129540"/>
            <a:ext cx="7456487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 err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Herman Hollerith</a:t>
            </a: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(1860-1929)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赫尔曼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霍尔瑞斯</a:t>
            </a: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2517" name="文本框 192516"/>
          <p:cNvSpPr txBox="1"/>
          <p:nvPr/>
        </p:nvSpPr>
        <p:spPr>
          <a:xfrm>
            <a:off x="206375" y="1409700"/>
            <a:ext cx="8686800" cy="8223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The 1880 U.S. Census took almost 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10 years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to process</a:t>
            </a:r>
            <a:endParaRPr lang="el-GR" altLang="zh-CN" sz="2400" dirty="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2518" name="文本框 192517"/>
          <p:cNvSpPr txBox="1"/>
          <p:nvPr/>
        </p:nvSpPr>
        <p:spPr>
          <a:xfrm>
            <a:off x="206375" y="2476500"/>
            <a:ext cx="8305800" cy="8223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 err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While a lecturer at MIT, Hollerith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>
                <a:solidFill>
                  <a:srgbClr val="CC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</a:t>
            </a:r>
            <a:r>
              <a:rPr lang="el-GR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prototyped punched-card technology</a:t>
            </a:r>
            <a:endParaRPr lang="el-GR" altLang="zh-CN" sz="2400" dirty="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2519" name="文本框 192518"/>
          <p:cNvSpPr txBox="1"/>
          <p:nvPr/>
        </p:nvSpPr>
        <p:spPr>
          <a:xfrm>
            <a:off x="206375" y="3695700"/>
            <a:ext cx="8305800" cy="8223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His machines, including a “card sorter,” allowed the 1890 census total to be reported in </a:t>
            </a:r>
            <a:r>
              <a:rPr lang="en-US" altLang="zh-CN" sz="24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 weeks</a:t>
            </a:r>
            <a:endParaRPr lang="el-GR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2520" name="文本框 192519"/>
          <p:cNvSpPr txBox="1"/>
          <p:nvPr/>
        </p:nvSpPr>
        <p:spPr>
          <a:xfrm>
            <a:off x="206375" y="4762500"/>
            <a:ext cx="8305800" cy="11874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He founded the Tabulating Machine Company in </a:t>
            </a:r>
            <a:r>
              <a:rPr lang="en-US" altLang="zh-CN" sz="24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1896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which merged with other companies in </a:t>
            </a:r>
            <a:r>
              <a:rPr lang="en-US" altLang="zh-CN" sz="24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1924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to form International Business Machines</a:t>
            </a:r>
            <a:endParaRPr lang="el-GR" altLang="zh-CN" sz="2400" dirty="0">
              <a:solidFill>
                <a:srgbClr val="CC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92521" name="图片 1925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7175" y="876300"/>
            <a:ext cx="1885950" cy="2609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/>
      <p:bldP spid="192518" grpId="0"/>
      <p:bldP spid="192519" grpId="0"/>
      <p:bldP spid="19252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93540" name="文本框 193539"/>
          <p:cNvSpPr txBox="1"/>
          <p:nvPr/>
        </p:nvSpPr>
        <p:spPr>
          <a:xfrm>
            <a:off x="1554163" y="1166813"/>
            <a:ext cx="350837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3541" name="文本框 193540"/>
          <p:cNvSpPr txBox="1"/>
          <p:nvPr/>
        </p:nvSpPr>
        <p:spPr>
          <a:xfrm>
            <a:off x="1571625" y="1166813"/>
            <a:ext cx="350838" cy="48387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3542" name="文本框 193541"/>
          <p:cNvSpPr txBox="1"/>
          <p:nvPr/>
        </p:nvSpPr>
        <p:spPr>
          <a:xfrm>
            <a:off x="632460" y="182563"/>
            <a:ext cx="72390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Operation of radix sort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3543" name="文本框 193542"/>
          <p:cNvSpPr txBox="1"/>
          <p:nvPr/>
        </p:nvSpPr>
        <p:spPr>
          <a:xfrm>
            <a:off x="900113" y="1166813"/>
            <a:ext cx="350837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3544" name="文本框 193543"/>
          <p:cNvSpPr txBox="1"/>
          <p:nvPr/>
        </p:nvSpPr>
        <p:spPr>
          <a:xfrm>
            <a:off x="1249363" y="1166813"/>
            <a:ext cx="350837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3545" name="文本框 193544"/>
          <p:cNvSpPr txBox="1"/>
          <p:nvPr/>
        </p:nvSpPr>
        <p:spPr>
          <a:xfrm>
            <a:off x="2971800" y="1166813"/>
            <a:ext cx="350838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3546" name="文本框 193545"/>
          <p:cNvSpPr txBox="1"/>
          <p:nvPr/>
        </p:nvSpPr>
        <p:spPr>
          <a:xfrm>
            <a:off x="3321050" y="1166813"/>
            <a:ext cx="350838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3547" name="文本框 193546"/>
          <p:cNvSpPr txBox="1"/>
          <p:nvPr/>
        </p:nvSpPr>
        <p:spPr>
          <a:xfrm>
            <a:off x="3657600" y="1166813"/>
            <a:ext cx="350838" cy="48387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3548" name="右箭头 193547"/>
          <p:cNvSpPr/>
          <p:nvPr/>
        </p:nvSpPr>
        <p:spPr>
          <a:xfrm>
            <a:off x="2012950" y="2867025"/>
            <a:ext cx="987425" cy="1323975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Stable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sort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1" grpId="0" animBg="1"/>
      <p:bldP spid="193545" grpId="0"/>
      <p:bldP spid="193546" grpId="0"/>
      <p:bldP spid="193547" grpId="0" animBg="1"/>
      <p:bldP spid="19354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94564" name="文本框 194563"/>
          <p:cNvSpPr txBox="1"/>
          <p:nvPr/>
        </p:nvSpPr>
        <p:spPr>
          <a:xfrm>
            <a:off x="1554163" y="1166813"/>
            <a:ext cx="350837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565" name="文本框 194564"/>
          <p:cNvSpPr txBox="1"/>
          <p:nvPr/>
        </p:nvSpPr>
        <p:spPr>
          <a:xfrm>
            <a:off x="1571625" y="1166813"/>
            <a:ext cx="350838" cy="48387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566" name="文本框 194565"/>
          <p:cNvSpPr txBox="1"/>
          <p:nvPr/>
        </p:nvSpPr>
        <p:spPr>
          <a:xfrm>
            <a:off x="622300" y="75883"/>
            <a:ext cx="72390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Operation of radix sort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567" name="文本框 194566"/>
          <p:cNvSpPr txBox="1"/>
          <p:nvPr/>
        </p:nvSpPr>
        <p:spPr>
          <a:xfrm>
            <a:off x="900113" y="1166813"/>
            <a:ext cx="350837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568" name="文本框 194567"/>
          <p:cNvSpPr txBox="1"/>
          <p:nvPr/>
        </p:nvSpPr>
        <p:spPr>
          <a:xfrm>
            <a:off x="1249363" y="1166813"/>
            <a:ext cx="350837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569" name="文本框 194568"/>
          <p:cNvSpPr txBox="1"/>
          <p:nvPr/>
        </p:nvSpPr>
        <p:spPr>
          <a:xfrm>
            <a:off x="2971800" y="1166813"/>
            <a:ext cx="350838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570" name="文本框 194569"/>
          <p:cNvSpPr txBox="1"/>
          <p:nvPr/>
        </p:nvSpPr>
        <p:spPr>
          <a:xfrm>
            <a:off x="3321050" y="1166813"/>
            <a:ext cx="350838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571" name="文本框 194570"/>
          <p:cNvSpPr txBox="1"/>
          <p:nvPr/>
        </p:nvSpPr>
        <p:spPr>
          <a:xfrm>
            <a:off x="3657600" y="1166813"/>
            <a:ext cx="350838" cy="48387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572" name="右箭头 194571"/>
          <p:cNvSpPr/>
          <p:nvPr/>
        </p:nvSpPr>
        <p:spPr>
          <a:xfrm>
            <a:off x="2012950" y="2867025"/>
            <a:ext cx="987425" cy="1323975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Stable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sort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573" name="文本框 194572"/>
          <p:cNvSpPr txBox="1"/>
          <p:nvPr/>
        </p:nvSpPr>
        <p:spPr>
          <a:xfrm>
            <a:off x="3276600" y="1166813"/>
            <a:ext cx="350838" cy="48387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574" name="文本框 194573"/>
          <p:cNvSpPr txBox="1"/>
          <p:nvPr/>
        </p:nvSpPr>
        <p:spPr>
          <a:xfrm>
            <a:off x="5273675" y="1166813"/>
            <a:ext cx="350838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575" name="文本框 194574"/>
          <p:cNvSpPr txBox="1"/>
          <p:nvPr/>
        </p:nvSpPr>
        <p:spPr>
          <a:xfrm>
            <a:off x="5622925" y="1166813"/>
            <a:ext cx="350838" cy="48387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576" name="文本框 194575"/>
          <p:cNvSpPr txBox="1"/>
          <p:nvPr/>
        </p:nvSpPr>
        <p:spPr>
          <a:xfrm>
            <a:off x="5943600" y="1166813"/>
            <a:ext cx="350838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577" name="右箭头 194576"/>
          <p:cNvSpPr/>
          <p:nvPr/>
        </p:nvSpPr>
        <p:spPr>
          <a:xfrm>
            <a:off x="4162425" y="2843213"/>
            <a:ext cx="987425" cy="1323975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Stable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sort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3" grpId="0" animBg="1"/>
      <p:bldP spid="194574" grpId="0"/>
      <p:bldP spid="194575" grpId="0" animBg="1"/>
      <p:bldP spid="194576" grpId="0"/>
      <p:bldP spid="19457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95588" name="文本框 195587"/>
          <p:cNvSpPr txBox="1"/>
          <p:nvPr/>
        </p:nvSpPr>
        <p:spPr>
          <a:xfrm>
            <a:off x="1554163" y="1219200"/>
            <a:ext cx="350837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5589" name="文本框 195588"/>
          <p:cNvSpPr txBox="1"/>
          <p:nvPr/>
        </p:nvSpPr>
        <p:spPr>
          <a:xfrm>
            <a:off x="1571625" y="1219200"/>
            <a:ext cx="350838" cy="48387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5590" name="文本框 195589"/>
          <p:cNvSpPr txBox="1"/>
          <p:nvPr/>
        </p:nvSpPr>
        <p:spPr>
          <a:xfrm>
            <a:off x="675005" y="76200"/>
            <a:ext cx="7239000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Operation of radix sort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5591" name="文本框 195590"/>
          <p:cNvSpPr txBox="1"/>
          <p:nvPr/>
        </p:nvSpPr>
        <p:spPr>
          <a:xfrm>
            <a:off x="900113" y="1219200"/>
            <a:ext cx="350837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5592" name="文本框 195591"/>
          <p:cNvSpPr txBox="1"/>
          <p:nvPr/>
        </p:nvSpPr>
        <p:spPr>
          <a:xfrm>
            <a:off x="1249363" y="1219200"/>
            <a:ext cx="350837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5593" name="文本框 195592"/>
          <p:cNvSpPr txBox="1"/>
          <p:nvPr/>
        </p:nvSpPr>
        <p:spPr>
          <a:xfrm>
            <a:off x="2971800" y="1219200"/>
            <a:ext cx="350838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5594" name="文本框 195593"/>
          <p:cNvSpPr txBox="1"/>
          <p:nvPr/>
        </p:nvSpPr>
        <p:spPr>
          <a:xfrm>
            <a:off x="3321050" y="1219200"/>
            <a:ext cx="350838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5595" name="文本框 195594"/>
          <p:cNvSpPr txBox="1"/>
          <p:nvPr/>
        </p:nvSpPr>
        <p:spPr>
          <a:xfrm>
            <a:off x="3657600" y="1219200"/>
            <a:ext cx="350838" cy="4838700"/>
          </a:xfrm>
          <a:prstGeom prst="rect">
            <a:avLst/>
          </a:prstGeom>
          <a:solidFill>
            <a:srgbClr val="FFFF66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5596" name="右箭头 195595"/>
          <p:cNvSpPr/>
          <p:nvPr/>
        </p:nvSpPr>
        <p:spPr>
          <a:xfrm>
            <a:off x="2012950" y="2919413"/>
            <a:ext cx="987425" cy="1323975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Stable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sort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5597" name="文本框 195596"/>
          <p:cNvSpPr txBox="1"/>
          <p:nvPr/>
        </p:nvSpPr>
        <p:spPr>
          <a:xfrm>
            <a:off x="3276600" y="1219200"/>
            <a:ext cx="350838" cy="48387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5598" name="文本框 195597"/>
          <p:cNvSpPr txBox="1"/>
          <p:nvPr/>
        </p:nvSpPr>
        <p:spPr>
          <a:xfrm>
            <a:off x="5273675" y="1219200"/>
            <a:ext cx="350838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5599" name="文本框 195598"/>
          <p:cNvSpPr txBox="1"/>
          <p:nvPr/>
        </p:nvSpPr>
        <p:spPr>
          <a:xfrm>
            <a:off x="5622925" y="1219200"/>
            <a:ext cx="350838" cy="48387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5600" name="文本框 195599"/>
          <p:cNvSpPr txBox="1"/>
          <p:nvPr/>
        </p:nvSpPr>
        <p:spPr>
          <a:xfrm>
            <a:off x="5943600" y="1219200"/>
            <a:ext cx="350838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5601" name="右箭头 195600"/>
          <p:cNvSpPr/>
          <p:nvPr/>
        </p:nvSpPr>
        <p:spPr>
          <a:xfrm>
            <a:off x="4162425" y="2895600"/>
            <a:ext cx="987425" cy="1323975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Stable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sort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5602" name="文本框 195601"/>
          <p:cNvSpPr txBox="1"/>
          <p:nvPr/>
        </p:nvSpPr>
        <p:spPr>
          <a:xfrm>
            <a:off x="5245100" y="1219200"/>
            <a:ext cx="350838" cy="4838700"/>
          </a:xfrm>
          <a:prstGeom prst="rect">
            <a:avLst/>
          </a:prstGeom>
          <a:solidFill>
            <a:srgbClr val="CCCCFF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5603" name="右箭头 195602"/>
          <p:cNvSpPr/>
          <p:nvPr/>
        </p:nvSpPr>
        <p:spPr>
          <a:xfrm>
            <a:off x="6365875" y="2895600"/>
            <a:ext cx="987425" cy="1323975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Stable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sort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5604" name="文本框 195603"/>
          <p:cNvSpPr txBox="1"/>
          <p:nvPr/>
        </p:nvSpPr>
        <p:spPr>
          <a:xfrm>
            <a:off x="7391400" y="1219200"/>
            <a:ext cx="350838" cy="4838700"/>
          </a:xfrm>
          <a:prstGeom prst="rect">
            <a:avLst/>
          </a:prstGeom>
          <a:solidFill>
            <a:srgbClr val="CCCCFF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5605" name="文本框 195604"/>
          <p:cNvSpPr txBox="1"/>
          <p:nvPr/>
        </p:nvSpPr>
        <p:spPr>
          <a:xfrm>
            <a:off x="7740650" y="1219200"/>
            <a:ext cx="350838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5606" name="文本框 195605"/>
          <p:cNvSpPr txBox="1"/>
          <p:nvPr/>
        </p:nvSpPr>
        <p:spPr>
          <a:xfrm>
            <a:off x="8077200" y="1219200"/>
            <a:ext cx="350838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02" grpId="0" animBg="1"/>
      <p:bldP spid="195603" grpId="0" animBg="1"/>
      <p:bldP spid="195604" grpId="0" animBg="1"/>
      <p:bldP spid="195605" grpId="0"/>
      <p:bldP spid="19560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96612" name="文本框 196611"/>
          <p:cNvSpPr txBox="1"/>
          <p:nvPr/>
        </p:nvSpPr>
        <p:spPr>
          <a:xfrm>
            <a:off x="5273675" y="1166813"/>
            <a:ext cx="350838" cy="4838700"/>
          </a:xfrm>
          <a:prstGeom prst="rect">
            <a:avLst/>
          </a:prstGeom>
          <a:solidFill>
            <a:srgbClr val="CCCCFF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6613" name="文本框 196612"/>
          <p:cNvSpPr txBox="1"/>
          <p:nvPr/>
        </p:nvSpPr>
        <p:spPr>
          <a:xfrm>
            <a:off x="5622925" y="1166813"/>
            <a:ext cx="350838" cy="48387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6614" name="文本框 196613"/>
          <p:cNvSpPr txBox="1"/>
          <p:nvPr/>
        </p:nvSpPr>
        <p:spPr>
          <a:xfrm>
            <a:off x="5943600" y="1166813"/>
            <a:ext cx="350838" cy="48387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6615" name="文本框 196614"/>
          <p:cNvSpPr txBox="1"/>
          <p:nvPr/>
        </p:nvSpPr>
        <p:spPr>
          <a:xfrm>
            <a:off x="7391400" y="1166813"/>
            <a:ext cx="350838" cy="4838700"/>
          </a:xfrm>
          <a:prstGeom prst="rect">
            <a:avLst/>
          </a:prstGeom>
          <a:solidFill>
            <a:srgbClr val="CCCCFF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6616" name="文本框 196615"/>
          <p:cNvSpPr txBox="1"/>
          <p:nvPr/>
        </p:nvSpPr>
        <p:spPr>
          <a:xfrm>
            <a:off x="7740650" y="1166813"/>
            <a:ext cx="350838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6617" name="文本框 196616"/>
          <p:cNvSpPr txBox="1"/>
          <p:nvPr/>
        </p:nvSpPr>
        <p:spPr>
          <a:xfrm>
            <a:off x="8077200" y="1166813"/>
            <a:ext cx="350838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6618" name="文本框 196617"/>
          <p:cNvSpPr txBox="1"/>
          <p:nvPr/>
        </p:nvSpPr>
        <p:spPr>
          <a:xfrm>
            <a:off x="664210" y="129223"/>
            <a:ext cx="72390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Operation of radix sort-correctness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6619" name="文本框 196618"/>
          <p:cNvSpPr txBox="1"/>
          <p:nvPr/>
        </p:nvSpPr>
        <p:spPr>
          <a:xfrm>
            <a:off x="457200" y="1471613"/>
            <a:ext cx="8686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Induction on digit position</a:t>
            </a:r>
            <a:endParaRPr lang="el-GR" altLang="zh-CN" sz="2400" dirty="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6620" name="文本框 196619"/>
          <p:cNvSpPr txBox="1"/>
          <p:nvPr/>
        </p:nvSpPr>
        <p:spPr>
          <a:xfrm>
            <a:off x="457200" y="2386013"/>
            <a:ext cx="4724400" cy="11874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Assume that the numbers are sorted by their low-order 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 – 1</a:t>
            </a:r>
            <a:r>
              <a:rPr lang="el-GR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digits.</a:t>
            </a:r>
            <a:endParaRPr lang="el-GR" altLang="zh-CN" sz="2400" dirty="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6621" name="文本框 196620"/>
          <p:cNvSpPr txBox="1"/>
          <p:nvPr/>
        </p:nvSpPr>
        <p:spPr>
          <a:xfrm>
            <a:off x="457200" y="3925888"/>
            <a:ext cx="8305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Sort on digit 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  <a:endParaRPr lang="el-GR" altLang="zh-CN" sz="2400" i="1" dirty="0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6622" name="右箭头 196621"/>
          <p:cNvSpPr/>
          <p:nvPr/>
        </p:nvSpPr>
        <p:spPr>
          <a:xfrm>
            <a:off x="6365875" y="2843213"/>
            <a:ext cx="987425" cy="1323975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 cap="flat" cmpd="sng">
            <a:solidFill>
              <a:srgbClr val="B2B2B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>
                <a:solidFill>
                  <a:srgbClr val="B2B2B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Stable</a:t>
            </a:r>
            <a:endParaRPr lang="en-US" altLang="zh-CN" sz="2000">
              <a:solidFill>
                <a:srgbClr val="B2B2B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000">
                <a:solidFill>
                  <a:srgbClr val="B2B2B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sort</a:t>
            </a:r>
            <a:endParaRPr lang="en-US" altLang="zh-CN" sz="2000">
              <a:solidFill>
                <a:srgbClr val="B2B2B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 animBg="1"/>
      <p:bldP spid="196613" grpId="0" animBg="1"/>
      <p:bldP spid="196614" grpId="0" animBg="1"/>
      <p:bldP spid="196615" grpId="0" animBg="1"/>
      <p:bldP spid="196616" grpId="0"/>
      <p:bldP spid="196617" grpId="0"/>
      <p:bldP spid="196619" grpId="0"/>
      <p:bldP spid="196620" grpId="0"/>
      <p:bldP spid="196621" grpId="0"/>
      <p:bldP spid="19662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97636" name="文本框 197635"/>
          <p:cNvSpPr txBox="1"/>
          <p:nvPr/>
        </p:nvSpPr>
        <p:spPr>
          <a:xfrm>
            <a:off x="5273675" y="1166813"/>
            <a:ext cx="350838" cy="4838700"/>
          </a:xfrm>
          <a:prstGeom prst="rect">
            <a:avLst/>
          </a:prstGeom>
          <a:solidFill>
            <a:srgbClr val="CCCCFF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7637" name="文本框 197636"/>
          <p:cNvSpPr txBox="1"/>
          <p:nvPr/>
        </p:nvSpPr>
        <p:spPr>
          <a:xfrm>
            <a:off x="5622925" y="1166813"/>
            <a:ext cx="350838" cy="48387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7638" name="文本框 197637"/>
          <p:cNvSpPr txBox="1"/>
          <p:nvPr/>
        </p:nvSpPr>
        <p:spPr>
          <a:xfrm>
            <a:off x="5943600" y="1166813"/>
            <a:ext cx="350838" cy="48387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7639" name="文本框 197638"/>
          <p:cNvSpPr txBox="1"/>
          <p:nvPr/>
        </p:nvSpPr>
        <p:spPr>
          <a:xfrm>
            <a:off x="7391400" y="1166813"/>
            <a:ext cx="350838" cy="4838700"/>
          </a:xfrm>
          <a:prstGeom prst="rect">
            <a:avLst/>
          </a:prstGeom>
          <a:solidFill>
            <a:srgbClr val="CCCCFF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7640" name="文本框 197639"/>
          <p:cNvSpPr txBox="1"/>
          <p:nvPr/>
        </p:nvSpPr>
        <p:spPr>
          <a:xfrm>
            <a:off x="7740650" y="1166813"/>
            <a:ext cx="350838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7641" name="文本框 197640"/>
          <p:cNvSpPr txBox="1"/>
          <p:nvPr/>
        </p:nvSpPr>
        <p:spPr>
          <a:xfrm>
            <a:off x="8077200" y="1166813"/>
            <a:ext cx="350838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7642" name="文本框 197641"/>
          <p:cNvSpPr txBox="1"/>
          <p:nvPr/>
        </p:nvSpPr>
        <p:spPr>
          <a:xfrm>
            <a:off x="611505" y="182563"/>
            <a:ext cx="72390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Operation of radix sort-correctness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7643" name="文本框 197642"/>
          <p:cNvSpPr txBox="1"/>
          <p:nvPr/>
        </p:nvSpPr>
        <p:spPr>
          <a:xfrm>
            <a:off x="457200" y="1471613"/>
            <a:ext cx="8686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Induction on digit position</a:t>
            </a:r>
            <a:endParaRPr lang="el-GR" altLang="zh-CN" sz="2400" dirty="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7644" name="文本框 197643"/>
          <p:cNvSpPr txBox="1"/>
          <p:nvPr/>
        </p:nvSpPr>
        <p:spPr>
          <a:xfrm>
            <a:off x="457200" y="2386013"/>
            <a:ext cx="4724400" cy="11874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Assume that the numbers are sorted by their low-order 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 – 1</a:t>
            </a:r>
            <a:r>
              <a:rPr lang="el-GR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digits.</a:t>
            </a:r>
            <a:endParaRPr lang="el-GR" altLang="zh-CN" sz="2400" dirty="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7645" name="文本框 197644"/>
          <p:cNvSpPr txBox="1"/>
          <p:nvPr/>
        </p:nvSpPr>
        <p:spPr>
          <a:xfrm>
            <a:off x="457200" y="3925888"/>
            <a:ext cx="8305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Sort on digit 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  <a:endParaRPr lang="el-GR" altLang="zh-CN" sz="2400" i="1" dirty="0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7646" name="右箭头 197645"/>
          <p:cNvSpPr/>
          <p:nvPr/>
        </p:nvSpPr>
        <p:spPr>
          <a:xfrm>
            <a:off x="6365875" y="2843213"/>
            <a:ext cx="987425" cy="1323975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 cap="flat" cmpd="sng">
            <a:solidFill>
              <a:srgbClr val="B2B2B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>
                <a:solidFill>
                  <a:srgbClr val="B2B2B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Stable</a:t>
            </a:r>
            <a:endParaRPr lang="en-US" altLang="zh-CN" sz="2000">
              <a:solidFill>
                <a:srgbClr val="B2B2B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000">
                <a:solidFill>
                  <a:srgbClr val="B2B2B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sort</a:t>
            </a:r>
            <a:endParaRPr lang="en-US" altLang="zh-CN" sz="2000">
              <a:solidFill>
                <a:srgbClr val="B2B2B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7647" name="矩形 197646"/>
          <p:cNvSpPr/>
          <p:nvPr/>
        </p:nvSpPr>
        <p:spPr>
          <a:xfrm>
            <a:off x="304800" y="4367213"/>
            <a:ext cx="4533900" cy="8223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Two numbers that differ in digit 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l-GR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 are correctly sorted.</a:t>
            </a:r>
            <a:endParaRPr lang="el-GR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7648" name="直接连接符 197647"/>
          <p:cNvSpPr/>
          <p:nvPr/>
        </p:nvSpPr>
        <p:spPr>
          <a:xfrm>
            <a:off x="4724400" y="1395413"/>
            <a:ext cx="533400" cy="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97649" name="直接连接符 197648"/>
          <p:cNvSpPr/>
          <p:nvPr/>
        </p:nvSpPr>
        <p:spPr>
          <a:xfrm>
            <a:off x="4724400" y="2157413"/>
            <a:ext cx="533400" cy="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97650" name="直接连接符 197649"/>
          <p:cNvSpPr/>
          <p:nvPr/>
        </p:nvSpPr>
        <p:spPr>
          <a:xfrm>
            <a:off x="6324600" y="1395413"/>
            <a:ext cx="1066800" cy="3657600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97651" name="直接连接符 197650"/>
          <p:cNvSpPr/>
          <p:nvPr/>
        </p:nvSpPr>
        <p:spPr>
          <a:xfrm flipV="1">
            <a:off x="6324600" y="1395413"/>
            <a:ext cx="1066800" cy="762000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headEnd type="none" w="med" len="med"/>
            <a:tailEnd type="stealth" w="lg" len="lg"/>
          </a:ln>
        </p:spPr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98660" name="文本框 198659"/>
          <p:cNvSpPr txBox="1"/>
          <p:nvPr/>
        </p:nvSpPr>
        <p:spPr>
          <a:xfrm>
            <a:off x="5273675" y="1166813"/>
            <a:ext cx="350838" cy="4838700"/>
          </a:xfrm>
          <a:prstGeom prst="rect">
            <a:avLst/>
          </a:prstGeom>
          <a:solidFill>
            <a:srgbClr val="CCCCFF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8661" name="文本框 198660"/>
          <p:cNvSpPr txBox="1"/>
          <p:nvPr/>
        </p:nvSpPr>
        <p:spPr>
          <a:xfrm>
            <a:off x="5622925" y="1166813"/>
            <a:ext cx="350838" cy="48387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8662" name="文本框 198661"/>
          <p:cNvSpPr txBox="1"/>
          <p:nvPr/>
        </p:nvSpPr>
        <p:spPr>
          <a:xfrm>
            <a:off x="5943600" y="1166813"/>
            <a:ext cx="350838" cy="4838700"/>
          </a:xfrm>
          <a:prstGeom prst="rect">
            <a:avLst/>
          </a:prstGeom>
          <a:solidFill>
            <a:srgbClr val="FF99FF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8663" name="文本框 198662"/>
          <p:cNvSpPr txBox="1"/>
          <p:nvPr/>
        </p:nvSpPr>
        <p:spPr>
          <a:xfrm>
            <a:off x="7391400" y="1166813"/>
            <a:ext cx="350838" cy="4838700"/>
          </a:xfrm>
          <a:prstGeom prst="rect">
            <a:avLst/>
          </a:prstGeom>
          <a:solidFill>
            <a:srgbClr val="CCCCFF"/>
          </a:solidFill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8664" name="文本框 198663"/>
          <p:cNvSpPr txBox="1"/>
          <p:nvPr/>
        </p:nvSpPr>
        <p:spPr>
          <a:xfrm>
            <a:off x="7740650" y="1166813"/>
            <a:ext cx="350838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8665" name="文本框 198664"/>
          <p:cNvSpPr txBox="1"/>
          <p:nvPr/>
        </p:nvSpPr>
        <p:spPr>
          <a:xfrm>
            <a:off x="8077200" y="1166813"/>
            <a:ext cx="350838" cy="48387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8666" name="文本框 198665"/>
          <p:cNvSpPr txBox="1"/>
          <p:nvPr/>
        </p:nvSpPr>
        <p:spPr>
          <a:xfrm>
            <a:off x="685800" y="129223"/>
            <a:ext cx="72390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Operation of radix sort-correctness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8667" name="文本框 198666"/>
          <p:cNvSpPr txBox="1"/>
          <p:nvPr/>
        </p:nvSpPr>
        <p:spPr>
          <a:xfrm>
            <a:off x="457200" y="1471613"/>
            <a:ext cx="8686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Induction on digit position</a:t>
            </a:r>
            <a:endParaRPr lang="el-GR" altLang="zh-CN" sz="2400" dirty="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8668" name="文本框 198667"/>
          <p:cNvSpPr txBox="1"/>
          <p:nvPr/>
        </p:nvSpPr>
        <p:spPr>
          <a:xfrm>
            <a:off x="457200" y="2386013"/>
            <a:ext cx="4724400" cy="11874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Assume that the numbers are sorted by their low-order 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 – 1</a:t>
            </a:r>
            <a:r>
              <a:rPr lang="el-GR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digits</a:t>
            </a:r>
            <a:endParaRPr lang="el-GR" altLang="zh-CN" sz="2400" dirty="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8669" name="文本框 198668"/>
          <p:cNvSpPr txBox="1"/>
          <p:nvPr/>
        </p:nvSpPr>
        <p:spPr>
          <a:xfrm>
            <a:off x="457200" y="3925888"/>
            <a:ext cx="8305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Sort on digit 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  <a:endParaRPr lang="el-GR" altLang="zh-CN" sz="2400" i="1" dirty="0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8670" name="右箭头 198669"/>
          <p:cNvSpPr/>
          <p:nvPr/>
        </p:nvSpPr>
        <p:spPr>
          <a:xfrm>
            <a:off x="6365875" y="2843213"/>
            <a:ext cx="987425" cy="1323975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 cap="flat" cmpd="sng">
            <a:solidFill>
              <a:srgbClr val="B2B2B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000">
                <a:solidFill>
                  <a:srgbClr val="B2B2B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Stable</a:t>
            </a:r>
            <a:endParaRPr lang="en-US" altLang="zh-CN" sz="2000">
              <a:solidFill>
                <a:srgbClr val="B2B2B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r>
              <a:rPr lang="en-US" altLang="zh-CN" sz="2000">
                <a:solidFill>
                  <a:srgbClr val="B2B2B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sort</a:t>
            </a:r>
            <a:endParaRPr lang="en-US" altLang="zh-CN" sz="2000">
              <a:solidFill>
                <a:srgbClr val="B2B2B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8671" name="矩形 198670"/>
          <p:cNvSpPr/>
          <p:nvPr/>
        </p:nvSpPr>
        <p:spPr>
          <a:xfrm>
            <a:off x="304800" y="4367213"/>
            <a:ext cx="4533900" cy="8223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2400" i="1">
                <a:solidFill>
                  <a:srgbClr val="80808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80808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Two numbers that differ in digit </a:t>
            </a:r>
            <a:r>
              <a:rPr lang="en-US" altLang="zh-CN" sz="2400" i="1">
                <a:solidFill>
                  <a:srgbClr val="80808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l-GR" altLang="zh-CN" sz="2400" dirty="0">
                <a:solidFill>
                  <a:srgbClr val="80808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are correctly sorted.</a:t>
            </a:r>
            <a:endParaRPr lang="el-GR" altLang="zh-CN" sz="2400" dirty="0">
              <a:solidFill>
                <a:srgbClr val="80808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8672" name="直接连接符 198671"/>
          <p:cNvSpPr/>
          <p:nvPr/>
        </p:nvSpPr>
        <p:spPr>
          <a:xfrm>
            <a:off x="4724400" y="2843213"/>
            <a:ext cx="533400" cy="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98673" name="直接连接符 198672"/>
          <p:cNvSpPr/>
          <p:nvPr/>
        </p:nvSpPr>
        <p:spPr>
          <a:xfrm>
            <a:off x="4724400" y="5053013"/>
            <a:ext cx="533400" cy="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98674" name="直接连接符 198673"/>
          <p:cNvSpPr/>
          <p:nvPr/>
        </p:nvSpPr>
        <p:spPr>
          <a:xfrm flipV="1">
            <a:off x="6324600" y="3681413"/>
            <a:ext cx="990600" cy="1371600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98675" name="直接连接符 198674"/>
          <p:cNvSpPr/>
          <p:nvPr/>
        </p:nvSpPr>
        <p:spPr>
          <a:xfrm flipV="1">
            <a:off x="6324600" y="2843213"/>
            <a:ext cx="990600" cy="0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98676" name="矩形 198675"/>
          <p:cNvSpPr/>
          <p:nvPr/>
        </p:nvSpPr>
        <p:spPr>
          <a:xfrm>
            <a:off x="685800" y="5205413"/>
            <a:ext cx="4343400" cy="11874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Two numbers equal in digit 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are put in the same order as the input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 correct order</a:t>
            </a:r>
            <a:endParaRPr lang="en-US" altLang="zh-CN" sz="2400"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9753" name="标题 199752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RADIX-SORT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199771" name="表格 199770"/>
          <p:cNvGraphicFramePr/>
          <p:nvPr/>
        </p:nvGraphicFramePr>
        <p:xfrm>
          <a:off x="919163" y="1004888"/>
          <a:ext cx="7529512" cy="455612"/>
        </p:xfrm>
        <a:graphic>
          <a:graphicData uri="http://schemas.openxmlformats.org/drawingml/2006/table">
            <a:tbl>
              <a:tblPr/>
              <a:tblGrid>
                <a:gridCol w="7529513"/>
              </a:tblGrid>
              <a:tr h="4556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RADIX-SORT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9770" name="表格 199769"/>
          <p:cNvGraphicFramePr/>
          <p:nvPr/>
        </p:nvGraphicFramePr>
        <p:xfrm>
          <a:off x="919163" y="1385888"/>
          <a:ext cx="7529512" cy="1331912"/>
        </p:xfrm>
        <a:graphic>
          <a:graphicData uri="http://schemas.openxmlformats.org/drawingml/2006/table">
            <a:tbl>
              <a:tblPr/>
              <a:tblGrid>
                <a:gridCol w="7529513"/>
              </a:tblGrid>
              <a:tr h="13319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381000" lvl="0" indent="-381000">
                        <a:buNone/>
                      </a:pPr>
                      <a:r>
                        <a:rPr lang="en-US" altLang="zh-CN" sz="2400"/>
                        <a:t>RADIX-SORT( </a:t>
                      </a:r>
                      <a:r>
                        <a:rPr lang="en-US" altLang="zh-CN" sz="2400" i="1"/>
                        <a:t>A ,  d </a:t>
                      </a:r>
                      <a:r>
                        <a:rPr lang="en-US" altLang="zh-CN" sz="2400"/>
                        <a:t>)</a:t>
                      </a:r>
                      <a:endParaRPr lang="en-US" altLang="zh-CN" sz="2400"/>
                    </a:p>
                    <a:p>
                      <a:pPr marL="381000" lvl="0" indent="-381000">
                        <a:buNone/>
                      </a:pPr>
                      <a:r>
                        <a:rPr lang="en-US" altLang="zh-CN" sz="2400"/>
                        <a:t>1    for </a:t>
                      </a:r>
                      <a:r>
                        <a:rPr lang="en-US" altLang="zh-CN" sz="2400" i="1"/>
                        <a:t>i</a:t>
                      </a:r>
                      <a:r>
                        <a:rPr lang="en-US" altLang="zh-CN" sz="2400"/>
                        <a:t> </a:t>
                      </a:r>
                      <a:r>
                        <a:rPr lang="en-US" altLang="zh-CN" sz="2400">
                          <a:ea typeface="Times New Roman" panose="02020603050405020304" pitchFamily="18" charset="0"/>
                        </a:rPr>
                        <a:t>← 1 to </a:t>
                      </a:r>
                      <a:r>
                        <a:rPr lang="en-US" altLang="zh-CN" sz="2400" i="1">
                          <a:ea typeface="Times New Roman" panose="02020603050405020304" pitchFamily="18" charset="0"/>
                        </a:rPr>
                        <a:t>d</a:t>
                      </a:r>
                      <a:endParaRPr lang="en-US" altLang="zh-CN" sz="2400" i="1">
                        <a:ea typeface="Times New Roman" panose="02020603050405020304" pitchFamily="18" charset="0"/>
                      </a:endParaRPr>
                    </a:p>
                    <a:p>
                      <a:pPr marL="381000" lvl="0" indent="-381000">
                        <a:buNone/>
                      </a:pPr>
                      <a:r>
                        <a:rPr lang="en-US" altLang="zh-CN" sz="2400">
                          <a:ea typeface="Times New Roman" panose="02020603050405020304" pitchFamily="18" charset="0"/>
                        </a:rPr>
                        <a:t>2          do</a:t>
                      </a:r>
                      <a:r>
                        <a:rPr lang="en-US" altLang="zh-CN" sz="2400" i="1">
                          <a:ea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2400">
                          <a:ea typeface="Times New Roman" panose="02020603050405020304" pitchFamily="18" charset="0"/>
                        </a:rPr>
                        <a:t>use a stable sort to sort array </a:t>
                      </a:r>
                      <a:r>
                        <a:rPr lang="en-US" altLang="zh-CN" sz="2400" i="1">
                          <a:solidFill>
                            <a:srgbClr val="008000"/>
                          </a:solidFill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>
                          <a:ea typeface="Times New Roman" panose="02020603050405020304" pitchFamily="18" charset="0"/>
                        </a:rPr>
                        <a:t> on digit</a:t>
                      </a:r>
                      <a:r>
                        <a:rPr lang="en-US" altLang="zh-CN" sz="2400" i="1"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i="1">
                          <a:solidFill>
                            <a:srgbClr val="008000"/>
                          </a:solidFill>
                          <a:ea typeface="Times New Roman" panose="02020603050405020304" pitchFamily="18" charset="0"/>
                        </a:rPr>
                        <a:t>i</a:t>
                      </a:r>
                      <a:endParaRPr lang="zh-CN" altLang="en-US" sz="2400" i="1">
                        <a:solidFill>
                          <a:srgbClr val="008000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99766" name="文本框 199765"/>
          <p:cNvSpPr txBox="1"/>
          <p:nvPr/>
        </p:nvSpPr>
        <p:spPr>
          <a:xfrm>
            <a:off x="762000" y="3124200"/>
            <a:ext cx="7913688" cy="8223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l-GR" altLang="zh-CN" sz="2400" i="1" dirty="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Θ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(d (n+k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)), </a:t>
            </a:r>
            <a:r>
              <a:rPr lang="en-US" altLang="zh-CN" sz="2400">
                <a:solidFill>
                  <a:srgbClr val="0033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if we use 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counting sort</a:t>
            </a:r>
            <a:r>
              <a:rPr lang="en-US" altLang="zh-CN" sz="2400">
                <a:solidFill>
                  <a:srgbClr val="0033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2400" i="1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lang="en-US" altLang="zh-CN" sz="2400">
                <a:solidFill>
                  <a:srgbClr val="0033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is constant, </a:t>
            </a:r>
            <a:r>
              <a:rPr lang="en-US" altLang="zh-CN" sz="2400" i="1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2400">
                <a:solidFill>
                  <a:srgbClr val="0033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is the possible values which each digit can take, </a:t>
            </a:r>
            <a:r>
              <a:rPr lang="el-GR" altLang="zh-CN" sz="2400" i="1" dirty="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Θ</a:t>
            </a:r>
            <a:r>
              <a:rPr lang="el-GR" altLang="zh-CN" sz="2400" i="1" dirty="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(n)</a:t>
            </a:r>
            <a:endParaRPr lang="el-GR" altLang="zh-CN" sz="2400" i="1" dirty="0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9767" name="文本框 199766"/>
          <p:cNvSpPr txBox="1"/>
          <p:nvPr/>
        </p:nvSpPr>
        <p:spPr>
          <a:xfrm>
            <a:off x="762000" y="4221163"/>
            <a:ext cx="83820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l-GR" altLang="zh-CN" sz="2400" i="1" dirty="0">
                <a:solidFill>
                  <a:srgbClr val="0000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LSD</a:t>
            </a:r>
            <a:r>
              <a:rPr lang="zh-CN" altLang="el-GR" sz="2400" i="1" dirty="0">
                <a:solidFill>
                  <a:srgbClr val="0000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：</a:t>
            </a:r>
            <a:r>
              <a:rPr lang="el-GR" altLang="zh-CN" sz="2400" dirty="0">
                <a:solidFill>
                  <a:srgbClr val="0000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sorting</a:t>
            </a:r>
            <a:r>
              <a:rPr lang="en-US" altLang="zh-CN" sz="2400">
                <a:solidFill>
                  <a:srgbClr val="0000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numbers on their 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Least Significant Digit</a:t>
            </a:r>
            <a:r>
              <a:rPr lang="el-GR" altLang="zh-CN" sz="2400" dirty="0">
                <a:solidFill>
                  <a:srgbClr val="0000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first</a:t>
            </a:r>
            <a:endParaRPr lang="el-GR" altLang="zh-CN" sz="2400" dirty="0">
              <a:solidFill>
                <a:srgbClr val="000099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9768" name="文本框 199767"/>
          <p:cNvSpPr txBox="1"/>
          <p:nvPr/>
        </p:nvSpPr>
        <p:spPr>
          <a:xfrm>
            <a:off x="762000" y="5103813"/>
            <a:ext cx="8131175" cy="8223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l-GR" altLang="zh-CN" sz="2400" dirty="0">
                <a:solidFill>
                  <a:srgbClr val="0000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How</a:t>
            </a:r>
            <a:r>
              <a:rPr lang="en-US" altLang="zh-CN" sz="2400">
                <a:solidFill>
                  <a:srgbClr val="0000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if we use </a:t>
            </a:r>
            <a:r>
              <a:rPr lang="el-GR" altLang="zh-CN" sz="2400" i="1" dirty="0">
                <a:solidFill>
                  <a:srgbClr val="0000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MSD</a:t>
            </a:r>
            <a:r>
              <a:rPr lang="zh-CN" altLang="el-GR" sz="2400" i="1" dirty="0">
                <a:solidFill>
                  <a:srgbClr val="0000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：</a:t>
            </a:r>
            <a:r>
              <a:rPr lang="el-GR" altLang="zh-CN" sz="2400" dirty="0">
                <a:solidFill>
                  <a:srgbClr val="0000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sorting</a:t>
            </a:r>
            <a:r>
              <a:rPr lang="en-US" altLang="zh-CN" sz="2400">
                <a:solidFill>
                  <a:srgbClr val="0000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numbers on their 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Most Significant Digit</a:t>
            </a:r>
            <a:r>
              <a:rPr lang="el-GR" altLang="zh-CN" sz="2400" dirty="0">
                <a:solidFill>
                  <a:srgbClr val="0000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first?</a:t>
            </a:r>
            <a:endParaRPr lang="el-GR" altLang="zh-CN" sz="2400" dirty="0">
              <a:solidFill>
                <a:srgbClr val="000099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66" grpId="0"/>
      <p:bldP spid="199767" grpId="0"/>
      <p:bldP spid="19976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1732" name="矩形 201731"/>
          <p:cNvSpPr/>
          <p:nvPr/>
        </p:nvSpPr>
        <p:spPr>
          <a:xfrm>
            <a:off x="1116013" y="115888"/>
            <a:ext cx="6624637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400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Radix sort</a:t>
            </a:r>
            <a:r>
              <a:rPr lang="zh-CN" altLang="en-US" sz="400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性能分析</a:t>
            </a:r>
            <a:endParaRPr lang="en-US" altLang="x-none" sz="400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01734" name="图片 2017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1052513"/>
            <a:ext cx="7559675" cy="1169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1735" name="图片 2017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924175"/>
            <a:ext cx="7273925" cy="1685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6" name="文本框 146435"/>
          <p:cNvSpPr txBox="1"/>
          <p:nvPr/>
        </p:nvSpPr>
        <p:spPr>
          <a:xfrm>
            <a:off x="603885" y="89218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Decision-tree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6437" name="文本框 146436"/>
          <p:cNvSpPr txBox="1"/>
          <p:nvPr/>
        </p:nvSpPr>
        <p:spPr>
          <a:xfrm>
            <a:off x="457200" y="1319213"/>
            <a:ext cx="8686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Sort 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&lt;a</a:t>
            </a:r>
            <a:r>
              <a:rPr lang="en-US" altLang="zh-CN" sz="2400" i="1" baseline="-250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,a</a:t>
            </a:r>
            <a:r>
              <a:rPr lang="en-US" altLang="zh-CN" sz="2400" i="1" baseline="-250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a</a:t>
            </a:r>
            <a:r>
              <a:rPr lang="en-US" altLang="zh-CN" sz="2400" i="1" baseline="-250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&gt;=&lt;9,4,6&gt;</a:t>
            </a:r>
            <a:endParaRPr lang="el-GR" altLang="zh-CN" sz="2400" i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46438" name="文本框 146437"/>
          <p:cNvSpPr txBox="1"/>
          <p:nvPr/>
        </p:nvSpPr>
        <p:spPr>
          <a:xfrm>
            <a:off x="457200" y="5205413"/>
            <a:ext cx="8686800" cy="11874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 err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Each internal node is labelled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i:j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for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i,j</a:t>
            </a:r>
            <a:r>
              <a:rPr lang="el-GR" altLang="zh-CN" sz="2400" i="1" dirty="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∈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{1,2,…,n}</a:t>
            </a:r>
            <a:endParaRPr lang="en-US" altLang="zh-CN" sz="24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err="1">
                <a:latin typeface="Tahoma" panose="020B0604030504040204" pitchFamily="34" charset="0"/>
                <a:ea typeface="宋体" panose="02010600030101010101" pitchFamily="2" charset="-122"/>
              </a:rPr>
              <a:t>--The left subtree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shows subsequent comparisons if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l-GR" altLang="zh-CN" sz="2400" i="1" dirty="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≤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j</a:t>
            </a:r>
            <a:endParaRPr lang="en-US" altLang="zh-CN" sz="2400" i="1" baseline="-25000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err="1">
                <a:latin typeface="Tahoma" panose="020B0604030504040204" pitchFamily="34" charset="0"/>
                <a:ea typeface="宋体" panose="02010600030101010101" pitchFamily="2" charset="-122"/>
              </a:rPr>
              <a:t>    --The right subtree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show subsequent comparisons if 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i="1" baseline="-250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400" i="1" baseline="-250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j</a:t>
            </a:r>
            <a:endParaRPr lang="el-GR" altLang="zh-CN" sz="2400" i="1" baseline="-25000" dirty="0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6439" name="对象 146438"/>
          <p:cNvGraphicFramePr/>
          <p:nvPr/>
        </p:nvGraphicFramePr>
        <p:xfrm>
          <a:off x="2268538" y="1916113"/>
          <a:ext cx="4191000" cy="288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392170" imgH="2339975" progId="Visio.Drawing.11">
                  <p:embed/>
                </p:oleObj>
              </mc:Choice>
              <mc:Fallback>
                <p:oleObj name="" r:id="rId1" imgW="3392170" imgH="2339975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8538" y="1916113"/>
                        <a:ext cx="4191000" cy="2887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0708" name="矩形 200707"/>
          <p:cNvSpPr/>
          <p:nvPr/>
        </p:nvSpPr>
        <p:spPr>
          <a:xfrm>
            <a:off x="1116013" y="115888"/>
            <a:ext cx="6624637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400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Radix sort</a:t>
            </a:r>
            <a:r>
              <a:rPr lang="zh-CN" altLang="en-US" sz="400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性能分析</a:t>
            </a:r>
            <a:endParaRPr lang="en-US" altLang="x-none" sz="400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00709" name="图片 2007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981075"/>
            <a:ext cx="7273925" cy="987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0710" name="图片 2007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2392363"/>
            <a:ext cx="8280400" cy="290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2756" name="矩形 202755"/>
          <p:cNvSpPr/>
          <p:nvPr/>
        </p:nvSpPr>
        <p:spPr>
          <a:xfrm>
            <a:off x="1116013" y="115888"/>
            <a:ext cx="6624637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400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Radix sort</a:t>
            </a:r>
            <a:r>
              <a:rPr lang="zh-CN" altLang="en-US" sz="400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性能分析</a:t>
            </a:r>
            <a:endParaRPr lang="en-US" altLang="x-none" sz="400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02757" name="图片 2027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1052513"/>
            <a:ext cx="7561262" cy="601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2758" name="图片 2027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060575"/>
            <a:ext cx="6840538" cy="769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2759" name="图片 2027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3" y="3068638"/>
            <a:ext cx="7345362" cy="661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2760" name="图片 2027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4221163"/>
            <a:ext cx="7058025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2761" name="图片 2027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50" y="5373688"/>
            <a:ext cx="7056438" cy="866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3778" name="标题 20377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4000" err="1"/>
              <a:t>Radix sort vs</a:t>
            </a:r>
            <a:r>
              <a:rPr lang="en-US" altLang="zh-CN" sz="4000"/>
              <a:t> comparison-based sort</a:t>
            </a:r>
            <a:endParaRPr lang="en-US" altLang="zh-CN" sz="40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03780" name="图片 2037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052513"/>
            <a:ext cx="7704137" cy="3667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02" name="标题 20480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4000" err="1"/>
              <a:t>Radix sort vs</a:t>
            </a:r>
            <a:r>
              <a:rPr lang="en-US" altLang="zh-CN" sz="4000"/>
              <a:t> comparison-based sort</a:t>
            </a:r>
            <a:endParaRPr lang="en-US" altLang="zh-CN" sz="40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04804" name="图片 2048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268413"/>
            <a:ext cx="7848600" cy="3960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6855" name="文本框 206854"/>
          <p:cNvSpPr txBox="1"/>
          <p:nvPr/>
        </p:nvSpPr>
        <p:spPr>
          <a:xfrm>
            <a:off x="552450" y="128905"/>
            <a:ext cx="7239000" cy="58039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8.4 Bucket Sort</a:t>
            </a:r>
            <a:r>
              <a:rPr lang="zh-CN" altLang="en-US" sz="32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桶排序</a:t>
            </a:r>
            <a:endParaRPr lang="zh-CN" altLang="en-US" sz="3200" dirty="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6856" name="文本框 206855"/>
          <p:cNvSpPr txBox="1"/>
          <p:nvPr/>
        </p:nvSpPr>
        <p:spPr>
          <a:xfrm>
            <a:off x="250825" y="3838575"/>
            <a:ext cx="8305800" cy="15525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Idea of Bucket Sort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>
                <a:solidFill>
                  <a:srgbClr val="CC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-- Divide the interval </a:t>
            </a:r>
            <a:r>
              <a:rPr lang="en-US" altLang="zh-CN" sz="24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[0,1)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into 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equal-sized subintervals, or bucket, and then distribute the 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l-GR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 input number into the buckets</a:t>
            </a:r>
            <a:endParaRPr lang="el-GR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6857" name="文本框 206856"/>
          <p:cNvSpPr txBox="1"/>
          <p:nvPr/>
        </p:nvSpPr>
        <p:spPr>
          <a:xfrm>
            <a:off x="250825" y="1125538"/>
            <a:ext cx="8305800" cy="22828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Like counting sort, bucket sort is fast because it assumes something about the input. Whereas counting sort assumes that the input consists of integers in a small range, bucket sort assumes that the input is generated by a 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random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process that 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distributes elements uniformly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输入是由一个随机过程产生，该过程将元素均匀地分布在某个区间上</a:t>
            </a:r>
            <a:endParaRPr lang="zh-CN" altLang="el-GR" sz="2400" dirty="0">
              <a:solidFill>
                <a:srgbClr val="CC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6" grpId="0"/>
      <p:bldP spid="20685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7876" name="文本框 207875"/>
          <p:cNvSpPr txBox="1"/>
          <p:nvPr/>
        </p:nvSpPr>
        <p:spPr>
          <a:xfrm>
            <a:off x="563245" y="181610"/>
            <a:ext cx="7239000" cy="58039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8.4 Bucket Sort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7877" name="文本框 207876"/>
          <p:cNvSpPr txBox="1"/>
          <p:nvPr/>
        </p:nvSpPr>
        <p:spPr>
          <a:xfrm>
            <a:off x="250825" y="3000375"/>
            <a:ext cx="8305800" cy="26479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Bucket sort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>
                <a:solidFill>
                  <a:srgbClr val="CC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-- </a:t>
            </a: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①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Allocate a bucket for each value of the key </a:t>
            </a:r>
            <a:endParaRPr lang="en-US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       &gt;&gt; That is, insert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A[i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into list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B[ n A[i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]  ]</a:t>
            </a:r>
            <a:endParaRPr lang="en-US" altLang="zh-CN" sz="24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   -- </a:t>
            </a: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②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For each bucket </a:t>
            </a:r>
            <a:endParaRPr lang="en-US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       &gt;&gt; sort list 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B[ i ] 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with insertion sort</a:t>
            </a:r>
            <a:endParaRPr lang="el-GR" altLang="zh-CN" sz="2400" i="1" dirty="0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   -- </a:t>
            </a: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③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concatenate the list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B[0], B[1],…,B[n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- 1]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together in order</a:t>
            </a:r>
            <a:endParaRPr lang="el-GR" altLang="zh-CN" sz="2400" i="1" dirty="0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7878" name="文本框 207877"/>
          <p:cNvSpPr txBox="1"/>
          <p:nvPr/>
        </p:nvSpPr>
        <p:spPr>
          <a:xfrm>
            <a:off x="250825" y="1125538"/>
            <a:ext cx="8305800" cy="11874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Assume that all the input is generated by a random process that distributes elements uniform over the interval </a:t>
            </a:r>
            <a:r>
              <a:rPr lang="en-US" altLang="zh-CN" sz="24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[0,1) </a:t>
            </a:r>
            <a:endParaRPr lang="el-GR" altLang="zh-CN" sz="2400" dirty="0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7879" name="对象 207878"/>
          <p:cNvGraphicFramePr/>
          <p:nvPr/>
        </p:nvGraphicFramePr>
        <p:xfrm>
          <a:off x="5551488" y="3803650"/>
          <a:ext cx="10128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469900" imgH="228600" progId="Equation.3">
                  <p:embed/>
                </p:oleObj>
              </mc:Choice>
              <mc:Fallback>
                <p:oleObj name="" r:id="rId1" imgW="469900" imgH="228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51488" y="3803650"/>
                        <a:ext cx="1012825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87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charRg st="14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877">
                                            <p:txEl>
                                              <p:charRg st="14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charRg st="68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7877">
                                            <p:txEl>
                                              <p:charRg st="68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charRg st="123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7877">
                                            <p:txEl>
                                              <p:charRg st="123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charRg st="149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7877">
                                            <p:txEl>
                                              <p:charRg st="149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charRg st="198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7877">
                                            <p:txEl>
                                              <p:charRg st="198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7" grpId="0" build="p"/>
      <p:bldP spid="20787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8900" name="文本框 208899"/>
          <p:cNvSpPr txBox="1"/>
          <p:nvPr/>
        </p:nvSpPr>
        <p:spPr>
          <a:xfrm>
            <a:off x="541655" y="181293"/>
            <a:ext cx="7239000" cy="58039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8.4 Bucket Sort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8901" name="文本框 208900"/>
          <p:cNvSpPr txBox="1"/>
          <p:nvPr/>
        </p:nvSpPr>
        <p:spPr>
          <a:xfrm>
            <a:off x="5124450" y="3443288"/>
            <a:ext cx="3505200" cy="11874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Sorted list:</a:t>
            </a:r>
            <a:endParaRPr lang="en-US" altLang="zh-CN" sz="24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0.1, 0.1, 0.2, 0.3, 0.3, 0.4, 0.4, 0.5, 0.5, 0.5</a:t>
            </a:r>
            <a:endParaRPr lang="el-GR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8902" name="文本框 208901"/>
          <p:cNvSpPr txBox="1"/>
          <p:nvPr/>
        </p:nvSpPr>
        <p:spPr>
          <a:xfrm>
            <a:off x="323850" y="1385888"/>
            <a:ext cx="8305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A=(0.5, 0.1,0.3,0.4,0.3,0.2,0.1,0.5,0.4,0.5) </a:t>
            </a:r>
            <a:endParaRPr lang="el-GR" altLang="zh-CN" sz="2400" dirty="0">
              <a:solidFill>
                <a:srgbClr val="CC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8903" name="下箭头 208902"/>
          <p:cNvSpPr/>
          <p:nvPr/>
        </p:nvSpPr>
        <p:spPr>
          <a:xfrm>
            <a:off x="2914650" y="1843088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66"/>
          </a:solidFill>
          <a:ln w="2857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8904" name="右箭头 208903"/>
          <p:cNvSpPr/>
          <p:nvPr/>
        </p:nvSpPr>
        <p:spPr>
          <a:xfrm>
            <a:off x="4362450" y="4129088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000066"/>
          </a:solidFill>
          <a:ln w="2857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08905" name="组合 208904"/>
          <p:cNvGrpSpPr/>
          <p:nvPr/>
        </p:nvGrpSpPr>
        <p:grpSpPr>
          <a:xfrm>
            <a:off x="1771650" y="2633663"/>
            <a:ext cx="2457450" cy="3171825"/>
            <a:chOff x="1200" y="1698"/>
            <a:chExt cx="1548" cy="1998"/>
          </a:xfrm>
        </p:grpSpPr>
        <p:pic>
          <p:nvPicPr>
            <p:cNvPr id="208906" name="图片 20890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" y="1698"/>
              <a:ext cx="1548" cy="199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8907" name="矩形 208906"/>
            <p:cNvSpPr/>
            <p:nvPr/>
          </p:nvSpPr>
          <p:spPr>
            <a:xfrm>
              <a:off x="2361" y="2067"/>
              <a:ext cx="336" cy="240"/>
            </a:xfrm>
            <a:prstGeom prst="rect">
              <a:avLst/>
            </a:prstGeom>
            <a:solidFill>
              <a:srgbClr val="FFFFCC"/>
            </a:solidFill>
            <a:ln w="2857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1" grpId="0"/>
      <p:bldP spid="20890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9924" name="文本框 209923"/>
          <p:cNvSpPr txBox="1"/>
          <p:nvPr/>
        </p:nvSpPr>
        <p:spPr>
          <a:xfrm>
            <a:off x="456883" y="181610"/>
            <a:ext cx="7239000" cy="58039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8.4 Bucket Sort Algorithm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9925" name="组合 209924"/>
          <p:cNvGrpSpPr/>
          <p:nvPr/>
        </p:nvGrpSpPr>
        <p:grpSpPr>
          <a:xfrm>
            <a:off x="323850" y="1690688"/>
            <a:ext cx="8431213" cy="3228975"/>
            <a:chOff x="225" y="1143"/>
            <a:chExt cx="5311" cy="2034"/>
          </a:xfrm>
        </p:grpSpPr>
        <p:pic>
          <p:nvPicPr>
            <p:cNvPr id="209926" name="图片 20992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5" y="1143"/>
              <a:ext cx="5311" cy="20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9927" name="文本框 209926"/>
            <p:cNvSpPr txBox="1"/>
            <p:nvPr/>
          </p:nvSpPr>
          <p:spPr>
            <a:xfrm>
              <a:off x="1206" y="2472"/>
              <a:ext cx="116" cy="154"/>
            </a:xfrm>
            <a:prstGeom prst="rect">
              <a:avLst/>
            </a:prstGeom>
            <a:solidFill>
              <a:srgbClr val="FFFFCC"/>
            </a:solidFill>
            <a:ln w="28575">
              <a:noFill/>
            </a:ln>
          </p:spPr>
          <p:txBody>
            <a:bodyPr lIns="0" tIns="0" rIns="0" bIns="0">
              <a:spAutoFit/>
            </a:bodyPr>
            <a:p>
              <a:pPr lvl="0" algn="ctr">
                <a:spcBef>
                  <a:spcPct val="50000"/>
                </a:spcBef>
                <a:buClr>
                  <a:srgbClr val="000000"/>
                </a:buClr>
              </a:pPr>
              <a:r>
                <a:rPr lang="en-US" altLang="zh-CN" sz="1600" b="1"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en-US" altLang="zh-CN" sz="16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10948" name="图片 2109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7563" y="1000125"/>
            <a:ext cx="4886325" cy="451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0949" name="文本框 210948"/>
          <p:cNvSpPr txBox="1"/>
          <p:nvPr/>
        </p:nvSpPr>
        <p:spPr>
          <a:xfrm>
            <a:off x="539433" y="182245"/>
            <a:ext cx="7239000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Another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0950" name="文本框 210949"/>
          <p:cNvSpPr txBox="1"/>
          <p:nvPr/>
        </p:nvSpPr>
        <p:spPr>
          <a:xfrm>
            <a:off x="395288" y="5362575"/>
            <a:ext cx="8610600" cy="10064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0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(a) The input array </a:t>
            </a: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A[1..10]</a:t>
            </a:r>
            <a:endParaRPr lang="en-US" altLang="zh-CN" sz="20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0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(b) The array </a:t>
            </a:r>
            <a:r>
              <a:rPr lang="en-US" altLang="zh-CN" sz="20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B[0..9]</a:t>
            </a:r>
            <a:r>
              <a:rPr lang="en-US" altLang="zh-CN" sz="20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of sorted lists (buckets) after line 5 of the algorithm. Bucket i holds values in the half-open interval </a:t>
            </a:r>
            <a:r>
              <a:rPr lang="zh-CN" altLang="el-GR" sz="2000" i="1" dirty="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[i / 10, (i + 1) /10)</a:t>
            </a:r>
            <a:endParaRPr lang="zh-CN" altLang="el-GR" sz="2000" i="1" dirty="0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10951" name="图片 2109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8" y="1019175"/>
            <a:ext cx="904875" cy="4476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0950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>
                                            <p:txEl>
                                              <p:charRg st="29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0950">
                                            <p:txEl>
                                              <p:charRg st="29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11972" name="文本框 211971"/>
          <p:cNvSpPr txBox="1"/>
          <p:nvPr/>
        </p:nvSpPr>
        <p:spPr>
          <a:xfrm>
            <a:off x="575945" y="129223"/>
            <a:ext cx="72390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Algorithm Analysis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1973" name="文本框 211972"/>
          <p:cNvSpPr txBox="1"/>
          <p:nvPr/>
        </p:nvSpPr>
        <p:spPr>
          <a:xfrm>
            <a:off x="323850" y="3630613"/>
            <a:ext cx="8686800" cy="11874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All lines except line 5 take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O(n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time in the worst case. Total time to examine all buckets in line 5 is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O(n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),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without the sorting time.</a:t>
            </a:r>
            <a:endParaRPr lang="el-GR" altLang="zh-CN" sz="2400" dirty="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1974" name="文本框 211973"/>
          <p:cNvSpPr txBox="1"/>
          <p:nvPr/>
        </p:nvSpPr>
        <p:spPr>
          <a:xfrm>
            <a:off x="323850" y="4748213"/>
            <a:ext cx="8305800" cy="11874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To analyze sorting time, let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i="1" baseline="-25000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be a random variable denoting the number of elements placed in bucket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B[i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].</a:t>
            </a:r>
            <a:r>
              <a:rPr lang="el-GR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The total time to sort is </a:t>
            </a:r>
            <a:endParaRPr lang="el-GR" altLang="zh-CN" sz="2400" dirty="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1975" name="对象 211974"/>
          <p:cNvGraphicFramePr/>
          <p:nvPr/>
        </p:nvGraphicFramePr>
        <p:xfrm>
          <a:off x="3600450" y="5446713"/>
          <a:ext cx="3048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459865" imgH="431800" progId="Equation.3">
                  <p:embed/>
                </p:oleObj>
              </mc:Choice>
              <mc:Fallback>
                <p:oleObj name="" r:id="rId1" imgW="1459865" imgH="431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00450" y="5446713"/>
                        <a:ext cx="30480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6" name="文本框 211975"/>
          <p:cNvSpPr txBox="1"/>
          <p:nvPr/>
        </p:nvSpPr>
        <p:spPr>
          <a:xfrm>
            <a:off x="6850063" y="1412875"/>
            <a:ext cx="2114550" cy="103505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000" b="1" err="1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Θ(n</a:t>
            </a:r>
            <a:r>
              <a:rPr lang="en-US" altLang="zh-CN" sz="2000" b="1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20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en-US" altLang="zh-CN" sz="2000" b="1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l-GR" altLang="zh-CN" sz="20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under uniform distribution</a:t>
            </a:r>
            <a:endParaRPr lang="el-GR" altLang="zh-CN" sz="2000" b="1" dirty="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11977" name="组合 211976"/>
          <p:cNvGrpSpPr/>
          <p:nvPr/>
        </p:nvGrpSpPr>
        <p:grpSpPr>
          <a:xfrm>
            <a:off x="323850" y="1090613"/>
            <a:ext cx="6400800" cy="2451100"/>
            <a:chOff x="240" y="720"/>
            <a:chExt cx="4032" cy="1544"/>
          </a:xfrm>
        </p:grpSpPr>
        <p:pic>
          <p:nvPicPr>
            <p:cNvPr id="211978" name="图片 2119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" y="720"/>
              <a:ext cx="4032" cy="154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11979" name="文本框 211978"/>
            <p:cNvSpPr txBox="1"/>
            <p:nvPr/>
          </p:nvSpPr>
          <p:spPr>
            <a:xfrm>
              <a:off x="1000" y="1712"/>
              <a:ext cx="116" cy="134"/>
            </a:xfrm>
            <a:prstGeom prst="rect">
              <a:avLst/>
            </a:prstGeom>
            <a:solidFill>
              <a:srgbClr val="FFFFCC"/>
            </a:solidFill>
            <a:ln w="28575">
              <a:noFill/>
            </a:ln>
          </p:spPr>
          <p:txBody>
            <a:bodyPr lIns="0" tIns="0" rIns="0" bIns="0">
              <a:spAutoFit/>
            </a:bodyPr>
            <a:p>
              <a:pPr lvl="0" algn="ctr">
                <a:spcBef>
                  <a:spcPct val="50000"/>
                </a:spcBef>
                <a:buClr>
                  <a:srgbClr val="000000"/>
                </a:buClr>
              </a:pPr>
              <a:r>
                <a:rPr lang="en-US" altLang="zh-CN" sz="1400" b="1"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en-US" altLang="zh-CN" sz="1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11980" name="直接连接符 211979"/>
          <p:cNvSpPr/>
          <p:nvPr/>
        </p:nvSpPr>
        <p:spPr>
          <a:xfrm flipH="1">
            <a:off x="6156325" y="2420938"/>
            <a:ext cx="1511300" cy="3168650"/>
          </a:xfrm>
          <a:prstGeom prst="line">
            <a:avLst/>
          </a:prstGeom>
          <a:ln w="3175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3" grpId="0"/>
      <p:bldP spid="211974" grpId="0"/>
      <p:bldP spid="2119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60" name="文本框 147459"/>
          <p:cNvSpPr txBox="1"/>
          <p:nvPr/>
        </p:nvSpPr>
        <p:spPr>
          <a:xfrm>
            <a:off x="540385" y="15208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Decision-tree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7461" name="文本框 147460"/>
          <p:cNvSpPr txBox="1"/>
          <p:nvPr/>
        </p:nvSpPr>
        <p:spPr>
          <a:xfrm>
            <a:off x="457200" y="1319213"/>
            <a:ext cx="8686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Sort 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&lt;a</a:t>
            </a:r>
            <a:r>
              <a:rPr lang="en-US" altLang="zh-CN" sz="2400" i="1" baseline="-250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,a</a:t>
            </a:r>
            <a:r>
              <a:rPr lang="en-US" altLang="zh-CN" sz="2400" i="1" baseline="-250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a</a:t>
            </a:r>
            <a:r>
              <a:rPr lang="en-US" altLang="zh-CN" sz="2400" i="1" baseline="-250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&gt;=&lt;9,4,6&gt;</a:t>
            </a:r>
            <a:endParaRPr lang="el-GR" altLang="zh-CN" sz="2400" i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47462" name="文本框 147461"/>
          <p:cNvSpPr txBox="1"/>
          <p:nvPr/>
        </p:nvSpPr>
        <p:spPr>
          <a:xfrm>
            <a:off x="457200" y="5205413"/>
            <a:ext cx="8686800" cy="11874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 err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Each internal node is labelled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i:j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for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i,j</a:t>
            </a:r>
            <a:r>
              <a:rPr lang="el-GR" altLang="zh-CN" sz="2400" i="1" dirty="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∈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{1,2,…,n}</a:t>
            </a:r>
            <a:endParaRPr lang="en-US" altLang="zh-CN" sz="24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err="1">
                <a:latin typeface="Tahoma" panose="020B0604030504040204" pitchFamily="34" charset="0"/>
                <a:ea typeface="宋体" panose="02010600030101010101" pitchFamily="2" charset="-122"/>
              </a:rPr>
              <a:t>--The left subtree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shows subsequent comparisons if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l-GR" altLang="zh-CN" sz="2400" i="1" dirty="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≤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j</a:t>
            </a:r>
            <a:endParaRPr lang="en-US" altLang="zh-CN" sz="2400" i="1" baseline="-25000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err="1">
                <a:latin typeface="Tahoma" panose="020B0604030504040204" pitchFamily="34" charset="0"/>
                <a:ea typeface="宋体" panose="02010600030101010101" pitchFamily="2" charset="-122"/>
              </a:rPr>
              <a:t>    --The right subtree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show subsequent comparisons if 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&gt;a</a:t>
            </a:r>
            <a:r>
              <a:rPr lang="en-US" altLang="zh-CN" sz="2400" i="1" baseline="-25000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j</a:t>
            </a:r>
            <a:endParaRPr lang="el-GR" altLang="zh-CN" sz="2400" i="1" baseline="-25000" dirty="0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7463" name="对象 147462"/>
          <p:cNvGraphicFramePr/>
          <p:nvPr/>
        </p:nvGraphicFramePr>
        <p:xfrm>
          <a:off x="2286000" y="1928813"/>
          <a:ext cx="4191000" cy="288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392170" imgH="2339975" progId="Visio.Drawing.11">
                  <p:embed/>
                </p:oleObj>
              </mc:Choice>
              <mc:Fallback>
                <p:oleObj name="" r:id="rId1" imgW="3392170" imgH="2339975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1928813"/>
                        <a:ext cx="4191000" cy="2887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7090" name="标题 21708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4000">
                <a:solidFill>
                  <a:srgbClr val="000066"/>
                </a:solidFill>
              </a:rPr>
              <a:t>Algorithm Analysis</a:t>
            </a:r>
            <a:endParaRPr lang="en-US" altLang="zh-CN" sz="4000">
              <a:solidFill>
                <a:srgbClr val="000066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17092" name="图片 2170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1196975"/>
            <a:ext cx="6551612" cy="3394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8114" name="标题 2181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4000">
                <a:solidFill>
                  <a:srgbClr val="000066"/>
                </a:solidFill>
              </a:rPr>
              <a:t>Algorithm Analysis</a:t>
            </a:r>
            <a:endParaRPr lang="en-US" altLang="zh-CN" sz="4000">
              <a:solidFill>
                <a:srgbClr val="000066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18116" name="图片 2181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1268413"/>
            <a:ext cx="6264275" cy="3384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9140" name="标题 21913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 sz="4000"/>
              <a:t>Algorithm Analysis</a:t>
            </a:r>
            <a:endParaRPr lang="en-US" altLang="zh-CN" sz="40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19142" name="图片 2191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125538"/>
            <a:ext cx="8964612" cy="508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14020" name="文本框 214019"/>
          <p:cNvSpPr txBox="1"/>
          <p:nvPr/>
        </p:nvSpPr>
        <p:spPr>
          <a:xfrm>
            <a:off x="728663" y="129223"/>
            <a:ext cx="72390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Summary of sorting algorithms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4021" name="文本框 214020"/>
          <p:cNvSpPr txBox="1"/>
          <p:nvPr/>
        </p:nvSpPr>
        <p:spPr>
          <a:xfrm>
            <a:off x="395288" y="5967413"/>
            <a:ext cx="8305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Which stable?</a:t>
            </a:r>
            <a:endParaRPr lang="el-GR" altLang="zh-CN" sz="2400" dirty="0">
              <a:solidFill>
                <a:srgbClr val="CC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4022" name="文本框 214021"/>
          <p:cNvSpPr txBox="1"/>
          <p:nvPr/>
        </p:nvSpPr>
        <p:spPr>
          <a:xfrm>
            <a:off x="395288" y="5510213"/>
            <a:ext cx="8305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Which in place?</a:t>
            </a:r>
            <a:endParaRPr lang="el-GR" altLang="zh-CN" sz="2400" dirty="0">
              <a:solidFill>
                <a:srgbClr val="CC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4102" name="表格 214101"/>
          <p:cNvGraphicFramePr/>
          <p:nvPr/>
        </p:nvGraphicFramePr>
        <p:xfrm>
          <a:off x="852488" y="908050"/>
          <a:ext cx="7543800" cy="4473575"/>
        </p:xfrm>
        <a:graphic>
          <a:graphicData uri="http://schemas.openxmlformats.org/drawingml/2006/table">
            <a:tbl>
              <a:tblPr/>
              <a:tblGrid>
                <a:gridCol w="1470025"/>
                <a:gridCol w="971550"/>
                <a:gridCol w="973138"/>
                <a:gridCol w="973137"/>
                <a:gridCol w="3155950"/>
              </a:tblGrid>
              <a:tr h="7159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Sorting methods</a:t>
                      </a: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36000" marB="360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36000" marB="36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Best </a:t>
                      </a:r>
                      <a:endParaRPr lang="en-US" altLang="zh-CN" sz="1800">
                        <a:solidFill>
                          <a:schemeClr val="bg1"/>
                        </a:solidFill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Case</a:t>
                      </a: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36000" marB="36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36000" marB="36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Application</a:t>
                      </a: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36000" marB="360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Insert Sort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zh-CN" sz="1800" baseline="30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aseline="300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zh-CN" sz="1800" baseline="30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aseline="300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Very fast when n&lt;50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Bubble Sort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zh-CN" sz="1800" baseline="30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zh-CN" sz="1800" baseline="30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aseline="300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Very fast when n&lt;50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6413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Merge Sort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err="1">
                          <a:solidFill>
                            <a:schemeClr val="tx1"/>
                          </a:solidFill>
                        </a:rPr>
                        <a:t>n lgn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err="1">
                          <a:solidFill>
                            <a:schemeClr val="tx1"/>
                          </a:solidFill>
                        </a:rPr>
                        <a:t>n lgn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err="1">
                          <a:solidFill>
                            <a:schemeClr val="tx1"/>
                          </a:solidFill>
                        </a:rPr>
                        <a:t>n lgn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Need extra space; good for external sort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Heap Sort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err="1">
                          <a:solidFill>
                            <a:schemeClr val="tx1"/>
                          </a:solidFill>
                        </a:rPr>
                        <a:t>n lgn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err="1">
                          <a:solidFill>
                            <a:schemeClr val="tx1"/>
                          </a:solidFill>
                        </a:rPr>
                        <a:t>n lgn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err="1">
                          <a:solidFill>
                            <a:schemeClr val="tx1"/>
                          </a:solidFill>
                        </a:rPr>
                        <a:t>n lgn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Good for real-time app.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Quick Sort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zh-CN" sz="1800" baseline="30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aseline="300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err="1">
                          <a:solidFill>
                            <a:schemeClr val="tx1"/>
                          </a:solidFill>
                        </a:rPr>
                        <a:t>n lgn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err="1">
                          <a:solidFill>
                            <a:schemeClr val="tx1"/>
                          </a:solidFill>
                        </a:rPr>
                        <a:t>n lgn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Practical and fast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6413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Counting Sort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err="1">
                          <a:solidFill>
                            <a:schemeClr val="tx1"/>
                          </a:solidFill>
                        </a:rPr>
                        <a:t>k+n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err="1">
                          <a:solidFill>
                            <a:schemeClr val="tx1"/>
                          </a:solidFill>
                        </a:rPr>
                        <a:t>k+n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err="1">
                          <a:solidFill>
                            <a:schemeClr val="tx1"/>
                          </a:solidFill>
                        </a:rPr>
                        <a:t>k+n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Small, fixed range; Need extra space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6413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Radix Sort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err="1">
                          <a:solidFill>
                            <a:schemeClr val="tx1"/>
                          </a:solidFill>
                        </a:rPr>
                        <a:t>d(k+n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err="1">
                          <a:solidFill>
                            <a:schemeClr val="tx1"/>
                          </a:solidFill>
                        </a:rPr>
                        <a:t>d(k+n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err="1">
                          <a:solidFill>
                            <a:schemeClr val="tx1"/>
                          </a:solidFill>
                        </a:rPr>
                        <a:t>d(k+n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Fixed range; Need extra space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Bucket Sort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Uniform distribution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  <p:bldP spid="21402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26" name="标题 20582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 sz="4000" dirty="0"/>
              <a:t>思考题</a:t>
            </a:r>
            <a:endParaRPr lang="zh-CN" altLang="en-US" sz="4000" dirty="0"/>
          </a:p>
        </p:txBody>
      </p:sp>
      <p:sp>
        <p:nvSpPr>
          <p:cNvPr id="205827" name="内容占位符 205826"/>
          <p:cNvSpPr>
            <a:spLocks noGrp="1"/>
          </p:cNvSpPr>
          <p:nvPr>
            <p:ph idx="1"/>
          </p:nvPr>
        </p:nvSpPr>
        <p:spPr>
          <a:ln/>
        </p:spPr>
        <p:txBody>
          <a:bodyPr/>
          <a:p>
            <a:r>
              <a:rPr lang="en-US" altLang="zh-CN"/>
              <a:t>Page 173 </a:t>
            </a:r>
            <a:endParaRPr lang="en-US" altLang="zh-CN"/>
          </a:p>
          <a:p>
            <a:pPr>
              <a:buNone/>
            </a:pPr>
            <a:r>
              <a:rPr lang="en-US" altLang="zh-CN"/>
              <a:t>   8.2-1     </a:t>
            </a:r>
            <a:endParaRPr lang="en-US" altLang="zh-CN"/>
          </a:p>
          <a:p>
            <a:pPr>
              <a:buNone/>
            </a:pPr>
            <a:r>
              <a:rPr lang="en-US" altLang="zh-CN"/>
              <a:t>   8.3-1,2,3,4</a:t>
            </a:r>
            <a:endParaRPr lang="en-US" altLang="zh-CN"/>
          </a:p>
          <a:p>
            <a:pPr>
              <a:buNone/>
            </a:pPr>
            <a:r>
              <a:rPr lang="en-US" altLang="zh-CN"/>
              <a:t>   8.4-1,2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4" name="文本框 148483"/>
          <p:cNvSpPr txBox="1"/>
          <p:nvPr/>
        </p:nvSpPr>
        <p:spPr>
          <a:xfrm>
            <a:off x="551180" y="120333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Decision-tree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8485" name="文本框 148484"/>
          <p:cNvSpPr txBox="1"/>
          <p:nvPr/>
        </p:nvSpPr>
        <p:spPr>
          <a:xfrm>
            <a:off x="457200" y="1319213"/>
            <a:ext cx="8686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Sort 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&lt;a</a:t>
            </a:r>
            <a:r>
              <a:rPr lang="en-US" altLang="zh-CN" sz="2400" i="1" baseline="-250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,a</a:t>
            </a:r>
            <a:r>
              <a:rPr lang="en-US" altLang="zh-CN" sz="2400" i="1" baseline="-250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a</a:t>
            </a:r>
            <a:r>
              <a:rPr lang="en-US" altLang="zh-CN" sz="2400" i="1" baseline="-250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&gt;=&lt;9,4,6&gt;</a:t>
            </a:r>
            <a:endParaRPr lang="el-GR" altLang="zh-CN" sz="2400" i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48486" name="文本框 148485"/>
          <p:cNvSpPr txBox="1"/>
          <p:nvPr/>
        </p:nvSpPr>
        <p:spPr>
          <a:xfrm>
            <a:off x="457200" y="5205413"/>
            <a:ext cx="8686800" cy="11874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 err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Each internal node is labelled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i:j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for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i,j</a:t>
            </a:r>
            <a:r>
              <a:rPr lang="el-GR" altLang="zh-CN" sz="2400" i="1" dirty="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∈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{1,2,…,n}</a:t>
            </a:r>
            <a:endParaRPr lang="en-US" altLang="zh-CN" sz="2400" i="1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err="1">
                <a:latin typeface="Tahoma" panose="020B0604030504040204" pitchFamily="34" charset="0"/>
                <a:ea typeface="宋体" panose="02010600030101010101" pitchFamily="2" charset="-122"/>
              </a:rPr>
              <a:t>--The left subtree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shows subsequent comparisons if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l-GR" altLang="zh-CN" sz="2400" i="1" dirty="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≤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j</a:t>
            </a:r>
            <a:endParaRPr lang="en-US" altLang="zh-CN" sz="2400" i="1" baseline="-25000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err="1">
                <a:latin typeface="Tahoma" panose="020B0604030504040204" pitchFamily="34" charset="0"/>
                <a:ea typeface="宋体" panose="02010600030101010101" pitchFamily="2" charset="-122"/>
              </a:rPr>
              <a:t>    --The right subtree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show subsequent comparisons if  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i="1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&gt;a</a:t>
            </a:r>
            <a:r>
              <a:rPr lang="en-US" altLang="zh-CN" sz="2400" i="1" baseline="-25000" err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j</a:t>
            </a:r>
            <a:endParaRPr lang="el-GR" altLang="zh-CN" sz="2400" i="1" baseline="-25000" dirty="0">
              <a:solidFill>
                <a:srgbClr val="0066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8487" name="对象 148486"/>
          <p:cNvGraphicFramePr/>
          <p:nvPr/>
        </p:nvGraphicFramePr>
        <p:xfrm>
          <a:off x="2286000" y="1928813"/>
          <a:ext cx="4191000" cy="288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883660" imgH="2686685" progId="Visio.Drawing.11">
                  <p:embed/>
                </p:oleObj>
              </mc:Choice>
              <mc:Fallback>
                <p:oleObj name="" r:id="rId1" imgW="3883660" imgH="2686685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1928813"/>
                        <a:ext cx="4191000" cy="2887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8" name="文本框 149507"/>
          <p:cNvSpPr txBox="1"/>
          <p:nvPr/>
        </p:nvSpPr>
        <p:spPr>
          <a:xfrm>
            <a:off x="457200" y="115888"/>
            <a:ext cx="71628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Decision-tree example</a:t>
            </a:r>
            <a:endParaRPr lang="en-US" altLang="zh-CN" sz="320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9509" name="文本框 149508"/>
          <p:cNvSpPr txBox="1"/>
          <p:nvPr/>
        </p:nvSpPr>
        <p:spPr>
          <a:xfrm>
            <a:off x="457200" y="1335088"/>
            <a:ext cx="8686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Sort 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&lt;a</a:t>
            </a:r>
            <a:r>
              <a:rPr lang="en-US" altLang="zh-CN" sz="2400" i="1" baseline="-250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,a</a:t>
            </a:r>
            <a:r>
              <a:rPr lang="en-US" altLang="zh-CN" sz="2400" i="1" baseline="-250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a</a:t>
            </a:r>
            <a:r>
              <a:rPr lang="en-US" altLang="zh-CN" sz="2400" i="1" baseline="-250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400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&gt;=&lt;9,4,6&gt;</a:t>
            </a:r>
            <a:endParaRPr lang="el-GR" altLang="zh-CN" sz="2400" i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49510" name="文本框 149509"/>
          <p:cNvSpPr txBox="1"/>
          <p:nvPr/>
        </p:nvSpPr>
        <p:spPr>
          <a:xfrm>
            <a:off x="457200" y="5221288"/>
            <a:ext cx="8686800" cy="11874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24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Each leaf contains a permutation </a:t>
            </a:r>
            <a:r>
              <a:rPr lang="en-US" altLang="zh-CN" sz="2400" b="1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&lt;</a:t>
            </a:r>
            <a:r>
              <a:rPr lang="el-GR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π(1), π(2),…, π</a:t>
            </a:r>
            <a:r>
              <a:rPr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(n)&gt;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to indicate that the ordering </a:t>
            </a:r>
            <a:r>
              <a:rPr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a</a:t>
            </a:r>
            <a:r>
              <a:rPr lang="el-GR" altLang="zh-CN" sz="2400" b="1" i="1" baseline="-25000" dirty="0">
                <a:solidFill>
                  <a:srgbClr val="006600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π</a:t>
            </a:r>
            <a:r>
              <a:rPr lang="en-US" altLang="zh-CN" sz="2400" b="1" i="1" baseline="-25000">
                <a:solidFill>
                  <a:srgbClr val="006600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(1)</a:t>
            </a:r>
            <a:r>
              <a:rPr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≤ </a:t>
            </a:r>
            <a:r>
              <a:rPr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a</a:t>
            </a:r>
            <a:r>
              <a:rPr lang="el-GR" altLang="zh-CN" sz="2400" b="1" i="1" baseline="-25000" dirty="0">
                <a:solidFill>
                  <a:srgbClr val="006600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π</a:t>
            </a:r>
            <a:r>
              <a:rPr lang="en-US" altLang="zh-CN" sz="2400" b="1" i="1" baseline="-25000">
                <a:solidFill>
                  <a:srgbClr val="006600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(2)</a:t>
            </a:r>
            <a:r>
              <a:rPr lang="en-US" altLang="zh-CN" sz="2000" b="1" i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≤…≤ </a:t>
            </a:r>
            <a:r>
              <a:rPr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a</a:t>
            </a:r>
            <a:r>
              <a:rPr lang="el-GR" altLang="zh-CN" sz="2400" b="1" i="1" baseline="-25000" dirty="0">
                <a:solidFill>
                  <a:srgbClr val="006600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π</a:t>
            </a:r>
            <a:r>
              <a:rPr lang="en-US" altLang="zh-CN" sz="2400" b="1" i="1" baseline="-25000">
                <a:solidFill>
                  <a:srgbClr val="006600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(n)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 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Tahoma" panose="020B0604030504040204" pitchFamily="34" charset="0"/>
              </a:rPr>
              <a:t>has been established.</a:t>
            </a:r>
            <a:endParaRPr lang="en-US" altLang="zh-CN" sz="2400" b="1">
              <a:solidFill>
                <a:srgbClr val="000066"/>
              </a:solidFill>
              <a:latin typeface="Times New Roman" panose="02020603050405020304" pitchFamily="18" charset="0"/>
              <a:ea typeface="Tahoma" panose="020B0604030504040204" pitchFamily="34" charset="0"/>
            </a:endParaRPr>
          </a:p>
        </p:txBody>
      </p:sp>
      <p:graphicFrame>
        <p:nvGraphicFramePr>
          <p:cNvPr id="149511" name="对象 149510"/>
          <p:cNvGraphicFramePr/>
          <p:nvPr/>
        </p:nvGraphicFramePr>
        <p:xfrm>
          <a:off x="2286000" y="1951038"/>
          <a:ext cx="4191000" cy="317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883660" imgH="2957830" progId="Visio.Drawing.11">
                  <p:embed/>
                </p:oleObj>
              </mc:Choice>
              <mc:Fallback>
                <p:oleObj name="" r:id="rId1" imgW="3883660" imgH="2957830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1951038"/>
                        <a:ext cx="4191000" cy="3179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2" name="文本框 149511"/>
          <p:cNvSpPr txBox="1"/>
          <p:nvPr/>
        </p:nvSpPr>
        <p:spPr>
          <a:xfrm>
            <a:off x="4419600" y="115888"/>
            <a:ext cx="4495800" cy="2219325"/>
          </a:xfrm>
          <a:prstGeom prst="rect">
            <a:avLst/>
          </a:prstGeom>
          <a:solidFill>
            <a:srgbClr val="CCCCFF"/>
          </a:solidFill>
          <a:ln w="2857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Char char="•"/>
            </a:pPr>
            <a:r>
              <a:rPr lang="en-US" altLang="zh-CN" sz="14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A decision tree can model the execution of any comparison sort:</a:t>
            </a:r>
            <a:endParaRPr lang="en-US" altLang="zh-CN" sz="1400" b="1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1400" b="1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   </a:t>
            </a:r>
            <a:r>
              <a:rPr lang="en-US" altLang="zh-CN" sz="1400" b="1">
                <a:latin typeface="Tahoma" panose="020B0604030504040204" pitchFamily="34" charset="0"/>
                <a:ea typeface="Tahoma" panose="020B0604030504040204" pitchFamily="34" charset="0"/>
              </a:rPr>
              <a:t>--One tree for each input size n.</a:t>
            </a:r>
            <a:endParaRPr lang="en-US" altLang="zh-CN" sz="1400" b="1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1400" b="1">
                <a:latin typeface="Tahoma" panose="020B0604030504040204" pitchFamily="34" charset="0"/>
                <a:ea typeface="Tahoma" panose="020B0604030504040204" pitchFamily="34" charset="0"/>
              </a:rPr>
              <a:t>    --View the algorithm as splitting whenever it compares two elements.</a:t>
            </a:r>
            <a:endParaRPr lang="en-US" altLang="zh-CN" sz="1400" b="1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1400" b="1">
                <a:latin typeface="Tahoma" panose="020B0604030504040204" pitchFamily="34" charset="0"/>
                <a:ea typeface="Tahoma" panose="020B0604030504040204" pitchFamily="34" charset="0"/>
              </a:rPr>
              <a:t>    -- The tree contains the comparisons along all possible instruction traces.</a:t>
            </a:r>
            <a:endParaRPr lang="en-US" altLang="zh-CN" sz="1400" b="1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1400" b="1">
                <a:latin typeface="Tahoma" panose="020B0604030504040204" pitchFamily="34" charset="0"/>
                <a:ea typeface="Tahoma" panose="020B0604030504040204" pitchFamily="34" charset="0"/>
              </a:rPr>
              <a:t>    --The running time of the algorithm = the length of the path taken.</a:t>
            </a:r>
            <a:endParaRPr lang="en-US" altLang="zh-CN" sz="1400" b="1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lvl="0">
              <a:buClr>
                <a:srgbClr val="000000"/>
              </a:buClr>
            </a:pPr>
            <a:r>
              <a:rPr lang="el-GR" altLang="zh-CN" sz="1400" b="1" dirty="0">
                <a:latin typeface="Tahoma" panose="020B0604030504040204" pitchFamily="34" charset="0"/>
                <a:ea typeface="Tahoma" panose="020B0604030504040204" pitchFamily="34" charset="0"/>
              </a:rPr>
              <a:t>    -- Worst-case running time = height of tree.</a:t>
            </a:r>
            <a:endParaRPr lang="el-GR" altLang="zh-CN" sz="1400" b="1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12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>
                                            <p:txEl>
                                              <p:charRg st="6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12">
                                            <p:txEl>
                                              <p:charRg st="66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>
                                            <p:txEl>
                                              <p:charRg st="10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12">
                                            <p:txEl>
                                              <p:charRg st="104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>
                                            <p:txEl>
                                              <p:charRg st="177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512">
                                            <p:txEl>
                                              <p:charRg st="177" end="2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>
                                            <p:txEl>
                                              <p:charRg st="257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9512">
                                            <p:txEl>
                                              <p:charRg st="257" end="3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>
                                            <p:txEl>
                                              <p:charRg st="329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9512">
                                            <p:txEl>
                                              <p:charRg st="329" end="3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0" grpId="0"/>
      <p:bldP spid="149512" grpId="0" animBg="1" build="p"/>
    </p:bldLst>
  </p:timing>
</p:sld>
</file>

<file path=ppt/theme/theme1.xml><?xml version="1.0" encoding="utf-8"?>
<a:theme xmlns:a="http://schemas.openxmlformats.org/drawingml/2006/main" name="PowerPoint 2010 简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10094</Words>
  <Application>WPS 演示</Application>
  <PresentationFormat/>
  <Paragraphs>2940</Paragraphs>
  <Slides>74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74</vt:i4>
      </vt:variant>
    </vt:vector>
  </HeadingPairs>
  <TitlesOfParts>
    <vt:vector size="99" baseType="lpstr">
      <vt:lpstr>Arial</vt:lpstr>
      <vt:lpstr>宋体</vt:lpstr>
      <vt:lpstr>Wingdings</vt:lpstr>
      <vt:lpstr>Tahoma</vt:lpstr>
      <vt:lpstr>华文行楷</vt:lpstr>
      <vt:lpstr>华文仿宋</vt:lpstr>
      <vt:lpstr>Times New Roman</vt:lpstr>
      <vt:lpstr>微软雅黑</vt:lpstr>
      <vt:lpstr>Calibri</vt:lpstr>
      <vt:lpstr>Calibri Light</vt:lpstr>
      <vt:lpstr>黑体</vt:lpstr>
      <vt:lpstr>Georgia</vt:lpstr>
      <vt:lpstr>华文楷体</vt:lpstr>
      <vt:lpstr>PowerPoint 2010 简介</vt:lpstr>
      <vt:lpstr>Visio.Drawing.11</vt:lpstr>
      <vt:lpstr>Equation.3</vt:lpstr>
      <vt:lpstr>Equation.3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min</cp:lastModifiedBy>
  <cp:revision>7</cp:revision>
  <dcterms:created xsi:type="dcterms:W3CDTF">2011-04-18T01:21:14Z</dcterms:created>
  <dcterms:modified xsi:type="dcterms:W3CDTF">2016-10-23T10:56:48Z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