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35"/>
  </p:notesMasterIdLst>
  <p:handoutMasterIdLst>
    <p:handoutMasterId r:id="rId36"/>
  </p:handoutMasterIdLst>
  <p:sldIdLst>
    <p:sldId id="269" r:id="rId2"/>
    <p:sldId id="256" r:id="rId3"/>
    <p:sldId id="270" r:id="rId4"/>
    <p:sldId id="271" r:id="rId5"/>
    <p:sldId id="272" r:id="rId6"/>
    <p:sldId id="280" r:id="rId7"/>
    <p:sldId id="274" r:id="rId8"/>
    <p:sldId id="297" r:id="rId9"/>
    <p:sldId id="303" r:id="rId10"/>
    <p:sldId id="298" r:id="rId11"/>
    <p:sldId id="301" r:id="rId12"/>
    <p:sldId id="283" r:id="rId13"/>
    <p:sldId id="286" r:id="rId14"/>
    <p:sldId id="266" r:id="rId15"/>
    <p:sldId id="290" r:id="rId16"/>
    <p:sldId id="299" r:id="rId17"/>
    <p:sldId id="304" r:id="rId18"/>
    <p:sldId id="305" r:id="rId19"/>
    <p:sldId id="324" r:id="rId20"/>
    <p:sldId id="308" r:id="rId21"/>
    <p:sldId id="310" r:id="rId22"/>
    <p:sldId id="311" r:id="rId23"/>
    <p:sldId id="312" r:id="rId24"/>
    <p:sldId id="313" r:id="rId25"/>
    <p:sldId id="323" r:id="rId26"/>
    <p:sldId id="314" r:id="rId27"/>
    <p:sldId id="318" r:id="rId28"/>
    <p:sldId id="319" r:id="rId29"/>
    <p:sldId id="320" r:id="rId30"/>
    <p:sldId id="321" r:id="rId31"/>
    <p:sldId id="322" r:id="rId32"/>
    <p:sldId id="315" r:id="rId33"/>
    <p:sldId id="2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F5B263-5F19-4B34-ABD4-C84B0D2FA6B0}">
          <p14:sldIdLst>
            <p14:sldId id="269"/>
            <p14:sldId id="256"/>
            <p14:sldId id="270"/>
            <p14:sldId id="271"/>
            <p14:sldId id="272"/>
            <p14:sldId id="280"/>
            <p14:sldId id="274"/>
            <p14:sldId id="297"/>
            <p14:sldId id="303"/>
            <p14:sldId id="298"/>
            <p14:sldId id="301"/>
            <p14:sldId id="283"/>
            <p14:sldId id="286"/>
            <p14:sldId id="266"/>
            <p14:sldId id="290"/>
            <p14:sldId id="299"/>
            <p14:sldId id="304"/>
            <p14:sldId id="305"/>
            <p14:sldId id="324"/>
            <p14:sldId id="308"/>
            <p14:sldId id="310"/>
            <p14:sldId id="311"/>
            <p14:sldId id="312"/>
            <p14:sldId id="313"/>
            <p14:sldId id="323"/>
            <p14:sldId id="314"/>
            <p14:sldId id="318"/>
            <p14:sldId id="319"/>
            <p14:sldId id="320"/>
            <p14:sldId id="321"/>
            <p14:sldId id="322"/>
            <p14:sldId id="315"/>
            <p14:sldId id="277"/>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99" autoAdjust="0"/>
  </p:normalViewPr>
  <p:slideViewPr>
    <p:cSldViewPr snapToGrid="0">
      <p:cViewPr varScale="1">
        <p:scale>
          <a:sx n="68" d="100"/>
          <a:sy n="68" d="100"/>
        </p:scale>
        <p:origin x="616" y="5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E547F7-70C5-4547-A4AE-C43BB740706B}" type="datetimeFigureOut">
              <a:rPr lang="en-GB" smtClean="0"/>
              <a:t>14/10/2017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0C04F3-CC13-41A5-B13A-8C10666C3805}" type="slidenum">
              <a:rPr lang="en-GB" smtClean="0"/>
              <a:t>‹#›</a:t>
            </a:fld>
            <a:endParaRPr lang="en-GB"/>
          </a:p>
        </p:txBody>
      </p:sp>
    </p:spTree>
    <p:extLst>
      <p:ext uri="{BB962C8B-B14F-4D97-AF65-F5344CB8AC3E}">
        <p14:creationId xmlns:p14="http://schemas.microsoft.com/office/powerpoint/2010/main" val="791521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16BFF-E995-4642-B57B-66CC9E10AD5D}" type="datetimeFigureOut">
              <a:rPr lang="en-GB" smtClean="0"/>
              <a:t>14/10/2017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7B493-CC15-4F00-8529-84ACDCBBA3B8}" type="slidenum">
              <a:rPr lang="en-GB" smtClean="0"/>
              <a:t>‹#›</a:t>
            </a:fld>
            <a:endParaRPr lang="en-GB"/>
          </a:p>
        </p:txBody>
      </p:sp>
    </p:spTree>
    <p:extLst>
      <p:ext uri="{BB962C8B-B14F-4D97-AF65-F5344CB8AC3E}">
        <p14:creationId xmlns:p14="http://schemas.microsoft.com/office/powerpoint/2010/main" val="36372454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7A2DC60-7AAB-4447-96F0-2D53A29BCED7}" type="datetime1">
              <a:rPr lang="en-GB" smtClean="0"/>
              <a:t>14/10/2017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85783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5425B41-1259-416A-9201-2D081FB3DA44}" type="datetime1">
              <a:rPr lang="en-GB" smtClean="0"/>
              <a:t>14/10/2017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05786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6FFA46-90CE-430D-B788-6D5F590585DE}" type="datetime1">
              <a:rPr lang="en-GB" smtClean="0"/>
              <a:t>14/10/2017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3025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357778-D470-41BA-B7AA-A739B8CD456F}" type="datetime1">
              <a:rPr lang="en-GB" smtClean="0"/>
              <a:t>14/10/2017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74641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9CD7CD-50E9-452E-9434-4D15B6C1C393}" type="datetime1">
              <a:rPr lang="en-GB" smtClean="0"/>
              <a:t>14/10/2017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31193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143386D-EBCE-4EE9-B5A2-D503FA6DC607}" type="datetime1">
              <a:rPr lang="en-GB" smtClean="0"/>
              <a:t>14/10/2017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5350971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17B2199-D56A-49CA-B76E-8278B7A2BCCF}" type="datetime1">
              <a:rPr lang="en-GB" smtClean="0"/>
              <a:t>14/10/2017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4463825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0979C6E-1826-4945-9E39-555E9E9F1028}" type="datetime1">
              <a:rPr lang="en-GB" smtClean="0"/>
              <a:t>14/10/2017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1086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E3535-1057-4B43-91F6-C4CEB62CF370}" type="datetime1">
              <a:rPr lang="en-GB" smtClean="0"/>
              <a:t>14/10/2017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66812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057F50-AF40-4C7E-B3B6-020F0638C2AB}" type="datetime1">
              <a:rPr lang="en-GB" smtClean="0"/>
              <a:t>14/10/2017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42345732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4FFAD-9F2C-41BC-922F-B2C238348111}" type="datetime1">
              <a:rPr lang="en-GB" smtClean="0"/>
              <a:t>14/10/2017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91509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5B5-A28D-4B96-B86E-E4E1CB16FF9D}" type="datetime1">
              <a:rPr lang="en-GB" smtClean="0"/>
              <a:t>14/10/2017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DC477-FFC4-434B-A94F-DE31C8DB8F7B}" type="slidenum">
              <a:rPr lang="en-GB" smtClean="0"/>
              <a:t>‹#›</a:t>
            </a:fld>
            <a:endParaRPr lang="en-GB"/>
          </a:p>
        </p:txBody>
      </p:sp>
    </p:spTree>
    <p:extLst>
      <p:ext uri="{BB962C8B-B14F-4D97-AF65-F5344CB8AC3E}">
        <p14:creationId xmlns:p14="http://schemas.microsoft.com/office/powerpoint/2010/main" val="2415979339"/>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1294"/>
            <a:ext cx="10515600" cy="1325563"/>
          </a:xfrm>
        </p:spPr>
        <p:txBody>
          <a:bodyPr>
            <a:normAutofit/>
          </a:bodyPr>
          <a:lstStyle/>
          <a:p>
            <a:pPr algn="ctr"/>
            <a:r>
              <a:rPr lang="en-US" sz="2800" b="1" dirty="0"/>
              <a:t>A Research Project (IFN702)</a:t>
            </a:r>
            <a:endParaRPr lang="en-GB" sz="2800" b="1" dirty="0"/>
          </a:p>
        </p:txBody>
      </p:sp>
      <p:sp>
        <p:nvSpPr>
          <p:cNvPr id="3" name="Content Placeholder 2"/>
          <p:cNvSpPr>
            <a:spLocks noGrp="1"/>
          </p:cNvSpPr>
          <p:nvPr>
            <p:ph idx="1"/>
          </p:nvPr>
        </p:nvSpPr>
        <p:spPr/>
        <p:txBody>
          <a:bodyPr/>
          <a:lstStyle/>
          <a:p>
            <a:pPr marL="0" indent="0" algn="ctr">
              <a:buNone/>
            </a:pPr>
            <a:endParaRPr lang="en-GB" sz="3200" b="1" dirty="0">
              <a:solidFill>
                <a:schemeClr val="accent1">
                  <a:lumMod val="75000"/>
                </a:schemeClr>
              </a:solidFill>
            </a:endParaRPr>
          </a:p>
          <a:p>
            <a:pPr marL="0" indent="0" algn="ctr">
              <a:buNone/>
            </a:pPr>
            <a:r>
              <a:rPr lang="en-US" sz="3600" b="1" dirty="0"/>
              <a:t>Educational Data Mining:</a:t>
            </a:r>
            <a:endParaRPr lang="en-GB" sz="3600" dirty="0"/>
          </a:p>
          <a:p>
            <a:pPr marL="0" indent="0" algn="ctr">
              <a:buNone/>
            </a:pPr>
            <a:r>
              <a:rPr lang="en-US" sz="3600" b="1" dirty="0"/>
              <a:t>Analyze and Predict student’s academic performance</a:t>
            </a:r>
            <a:endParaRPr lang="en-GB" sz="3600" dirty="0"/>
          </a:p>
          <a:p>
            <a:pPr marL="0" indent="0">
              <a:buNone/>
            </a:pPr>
            <a:endParaRPr lang="en-GB" dirty="0"/>
          </a:p>
        </p:txBody>
      </p:sp>
    </p:spTree>
    <p:extLst>
      <p:ext uri="{BB962C8B-B14F-4D97-AF65-F5344CB8AC3E}">
        <p14:creationId xmlns:p14="http://schemas.microsoft.com/office/powerpoint/2010/main" val="129729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2032-B71D-4841-88BD-3F15D97A3F28}"/>
              </a:ext>
            </a:extLst>
          </p:cNvPr>
          <p:cNvSpPr>
            <a:spLocks noGrp="1"/>
          </p:cNvSpPr>
          <p:nvPr>
            <p:ph type="title"/>
          </p:nvPr>
        </p:nvSpPr>
        <p:spPr>
          <a:xfrm>
            <a:off x="838200" y="365125"/>
            <a:ext cx="10515600" cy="662397"/>
          </a:xfrm>
        </p:spPr>
        <p:txBody>
          <a:bodyPr>
            <a:normAutofit fontScale="90000"/>
          </a:bodyPr>
          <a:lstStyle/>
          <a:p>
            <a:r>
              <a:rPr lang="en-GB" b="1" dirty="0"/>
              <a:t>Main steps of this project:</a:t>
            </a:r>
          </a:p>
        </p:txBody>
      </p:sp>
      <p:sp>
        <p:nvSpPr>
          <p:cNvPr id="3" name="Content Placeholder 2">
            <a:extLst>
              <a:ext uri="{FF2B5EF4-FFF2-40B4-BE49-F238E27FC236}">
                <a16:creationId xmlns:a16="http://schemas.microsoft.com/office/drawing/2014/main" id="{600B8653-BB78-4B00-B601-40FEC2BB096F}"/>
              </a:ext>
            </a:extLst>
          </p:cNvPr>
          <p:cNvSpPr>
            <a:spLocks noGrp="1"/>
          </p:cNvSpPr>
          <p:nvPr>
            <p:ph idx="1"/>
          </p:nvPr>
        </p:nvSpPr>
        <p:spPr>
          <a:xfrm>
            <a:off x="838200" y="1140644"/>
            <a:ext cx="10515600" cy="5036320"/>
          </a:xfrm>
        </p:spPr>
        <p:txBody>
          <a:bodyPr>
            <a:normAutofit fontScale="92500"/>
          </a:bodyPr>
          <a:lstStyle/>
          <a:p>
            <a:pPr marL="0" indent="0">
              <a:buNone/>
            </a:pPr>
            <a:r>
              <a:rPr lang="en-GB" dirty="0"/>
              <a:t>1. Pre-process of the datasets. Clean the dataset, remove the useless columns or rows; and</a:t>
            </a:r>
          </a:p>
          <a:p>
            <a:pPr marL="0" indent="0">
              <a:buNone/>
            </a:pPr>
            <a:r>
              <a:rPr lang="en-GB" dirty="0"/>
              <a:t>2. Explore the datasets. Explore the distribution of the datasets in different features: gender, nationality, grade, topic, parental satisfaction etc. (like girls raises more hand, more discussions in high school etc.); and</a:t>
            </a:r>
          </a:p>
          <a:p>
            <a:pPr marL="0" indent="0">
              <a:buNone/>
            </a:pPr>
            <a:r>
              <a:rPr lang="en-GB" dirty="0"/>
              <a:t>3. Find underlying relationships. Like parent who are not satisfied and not answer survey, connection with study activity and performance (raising hand, discussion, absence, parental satisfaction, answering survey etc.); and</a:t>
            </a:r>
          </a:p>
          <a:p>
            <a:pPr marL="0" indent="0">
              <a:buNone/>
            </a:pPr>
            <a:r>
              <a:rPr lang="en-GB" dirty="0"/>
              <a:t>4. Build prediction model, like decision tree or regression model to predict the student’s academic performance.</a:t>
            </a:r>
          </a:p>
          <a:p>
            <a:pPr marL="0" indent="0">
              <a:buNone/>
            </a:pPr>
            <a:r>
              <a:rPr lang="en-GB" dirty="0"/>
              <a:t>5. Evaluate the predictive results of models and improve the models by comparing the accuracy. </a:t>
            </a:r>
          </a:p>
          <a:p>
            <a:endParaRPr lang="en-GB" dirty="0"/>
          </a:p>
        </p:txBody>
      </p:sp>
    </p:spTree>
    <p:extLst>
      <p:ext uri="{BB962C8B-B14F-4D97-AF65-F5344CB8AC3E}">
        <p14:creationId xmlns:p14="http://schemas.microsoft.com/office/powerpoint/2010/main" val="303960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54344"/>
          </a:xfrm>
        </p:spPr>
        <p:txBody>
          <a:bodyPr/>
          <a:lstStyle/>
          <a:p>
            <a:r>
              <a:rPr lang="en-US" b="1" dirty="0"/>
              <a:t>Project management Approach</a:t>
            </a:r>
            <a:br>
              <a:rPr lang="en-US" b="1" dirty="0"/>
            </a:br>
            <a:r>
              <a:rPr lang="en-US" b="1" dirty="0"/>
              <a:t> </a:t>
            </a:r>
            <a:endParaRPr lang="en-GB" sz="2800" dirty="0"/>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Project </a:t>
            </a:r>
            <a:r>
              <a:rPr kumimoji="0" lang="en-US" altLang="zh-CN"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approach</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A5972240-A800-4639-962C-8765B592FA25}"/>
              </a:ext>
            </a:extLst>
          </p:cNvPr>
          <p:cNvSpPr>
            <a:spLocks noGrp="1"/>
          </p:cNvSpPr>
          <p:nvPr>
            <p:ph idx="1"/>
          </p:nvPr>
        </p:nvSpPr>
        <p:spPr>
          <a:xfrm>
            <a:off x="838200" y="1630837"/>
            <a:ext cx="10515600" cy="4546126"/>
          </a:xfrm>
        </p:spPr>
        <p:txBody>
          <a:bodyPr>
            <a:normAutofit fontScale="92500" lnSpcReduction="20000"/>
          </a:bodyPr>
          <a:lstStyle/>
          <a:p>
            <a:pPr marL="0" indent="0">
              <a:buNone/>
            </a:pPr>
            <a:r>
              <a:rPr lang="en-GB" dirty="0"/>
              <a:t>Waterfall software development methodologies are good for small projects that contain clear requirements</a:t>
            </a:r>
          </a:p>
          <a:p>
            <a:pPr marL="0" indent="0">
              <a:buNone/>
            </a:pPr>
            <a:endParaRPr lang="de-DE" dirty="0"/>
          </a:p>
          <a:p>
            <a:pPr marL="0" indent="0">
              <a:buNone/>
            </a:pPr>
            <a:r>
              <a:rPr lang="de-DE" dirty="0"/>
              <a:t>1. Planning and Requirements.</a:t>
            </a:r>
            <a:endParaRPr lang="en-GB" dirty="0"/>
          </a:p>
          <a:p>
            <a:pPr marL="0" indent="0">
              <a:buNone/>
            </a:pPr>
            <a:r>
              <a:rPr lang="de-DE" dirty="0"/>
              <a:t>2. Design and modeling the project.</a:t>
            </a:r>
            <a:endParaRPr lang="en-GB" dirty="0"/>
          </a:p>
          <a:p>
            <a:pPr marL="0" indent="0">
              <a:buNone/>
            </a:pPr>
            <a:r>
              <a:rPr lang="de-DE" dirty="0"/>
              <a:t>3. Follow the plan to develop the R program to analyse and predic the datasets.</a:t>
            </a:r>
            <a:br>
              <a:rPr lang="de-DE" dirty="0"/>
            </a:br>
            <a:r>
              <a:rPr lang="de-DE" dirty="0"/>
              <a:t>4. Test and evaluate the results to ensure the quality of the project.</a:t>
            </a:r>
            <a:endParaRPr lang="en-GB" dirty="0"/>
          </a:p>
          <a:p>
            <a:pPr marL="0" indent="0">
              <a:buNone/>
            </a:pPr>
            <a:r>
              <a:rPr lang="de-DE" dirty="0"/>
              <a:t>5. Analyse, evaluate and improvement.</a:t>
            </a:r>
            <a:endParaRPr lang="en-GB" dirty="0"/>
          </a:p>
          <a:p>
            <a:pPr marL="0" indent="0">
              <a:buNone/>
            </a:pPr>
            <a:endParaRPr lang="de-DE" dirty="0"/>
          </a:p>
          <a:p>
            <a:pPr marL="0" indent="0">
              <a:buNone/>
            </a:pPr>
            <a:r>
              <a:rPr lang="de-DE" dirty="0"/>
              <a:t>Also make gan chart Project Gantt Chart to manage the project an control risk</a:t>
            </a:r>
            <a:endParaRPr lang="en-GB" dirty="0"/>
          </a:p>
          <a:p>
            <a:endParaRPr lang="en-GB" dirty="0"/>
          </a:p>
        </p:txBody>
      </p:sp>
    </p:spTree>
    <p:extLst>
      <p:ext uri="{BB962C8B-B14F-4D97-AF65-F5344CB8AC3E}">
        <p14:creationId xmlns:p14="http://schemas.microsoft.com/office/powerpoint/2010/main" val="143039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3549" y="665138"/>
            <a:ext cx="8865704" cy="5351858"/>
          </a:xfrm>
          <a:prstGeom prst="rect">
            <a:avLst/>
          </a:prstGeom>
        </p:spPr>
      </p:pic>
    </p:spTree>
    <p:extLst>
      <p:ext uri="{BB962C8B-B14F-4D97-AF65-F5344CB8AC3E}">
        <p14:creationId xmlns:p14="http://schemas.microsoft.com/office/powerpoint/2010/main" val="191896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9762"/>
          </a:xfrm>
        </p:spPr>
        <p:txBody>
          <a:bodyPr>
            <a:normAutofit fontScale="90000"/>
          </a:bodyPr>
          <a:lstStyle/>
          <a:p>
            <a:r>
              <a:rPr lang="en-GB" b="1" dirty="0"/>
              <a:t>Project Gantt Chart</a:t>
            </a:r>
          </a:p>
        </p:txBody>
      </p:sp>
      <p:sp>
        <p:nvSpPr>
          <p:cNvPr id="5" name="Content Placeholder 4">
            <a:extLst>
              <a:ext uri="{FF2B5EF4-FFF2-40B4-BE49-F238E27FC236}">
                <a16:creationId xmlns:a16="http://schemas.microsoft.com/office/drawing/2014/main" id="{060791E4-4338-4976-8F85-A8A14B1ADA60}"/>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A763E8DD-E6AA-4634-B217-88B0E4956D42}"/>
              </a:ext>
            </a:extLst>
          </p:cNvPr>
          <p:cNvPicPr/>
          <p:nvPr/>
        </p:nvPicPr>
        <p:blipFill>
          <a:blip r:embed="rId2">
            <a:extLst>
              <a:ext uri="{28A0092B-C50C-407E-A947-70E740481C1C}">
                <a14:useLocalDpi xmlns:a14="http://schemas.microsoft.com/office/drawing/2010/main" val="0"/>
              </a:ext>
            </a:extLst>
          </a:blip>
          <a:stretch>
            <a:fillRect/>
          </a:stretch>
        </p:blipFill>
        <p:spPr>
          <a:xfrm>
            <a:off x="335281" y="834888"/>
            <a:ext cx="11297920" cy="5911352"/>
          </a:xfrm>
          <a:prstGeom prst="rect">
            <a:avLst/>
          </a:prstGeom>
        </p:spPr>
      </p:pic>
    </p:spTree>
    <p:extLst>
      <p:ext uri="{BB962C8B-B14F-4D97-AF65-F5344CB8AC3E}">
        <p14:creationId xmlns:p14="http://schemas.microsoft.com/office/powerpoint/2010/main" val="315898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59834" y="409239"/>
            <a:ext cx="5493249" cy="534256"/>
          </a:xfrm>
          <a:noFill/>
          <a:ln>
            <a:noFill/>
          </a:ln>
          <a:effectLst>
            <a:outerShdw blurRad="419100" dist="114300" sx="38000" sy="38000" algn="l" rotWithShape="0">
              <a:schemeClr val="accent1">
                <a:alpha val="77000"/>
              </a:schemeClr>
            </a:outerShdw>
            <a:softEdge rad="12700"/>
          </a:effectLst>
        </p:spPr>
        <p:txBody>
          <a:bodyPr>
            <a:noAutofit/>
          </a:bodyPr>
          <a:lstStyle/>
          <a:p>
            <a:pPr algn="l"/>
            <a:r>
              <a:rPr lang="en-GB" sz="4800" dirty="0">
                <a:solidFill>
                  <a:schemeClr val="accent1">
                    <a:lumMod val="75000"/>
                  </a:schemeClr>
                </a:solidFill>
                <a:latin typeface="Arial" panose="020B0604020202020204" pitchFamily="34" charset="0"/>
                <a:cs typeface="Arial" panose="020B0604020202020204" pitchFamily="34" charset="0"/>
              </a:rPr>
              <a:t>Project Controlling</a:t>
            </a:r>
          </a:p>
        </p:txBody>
      </p:sp>
      <p:sp>
        <p:nvSpPr>
          <p:cNvPr id="3" name="Subtitle 2"/>
          <p:cNvSpPr>
            <a:spLocks noGrp="1"/>
          </p:cNvSpPr>
          <p:nvPr>
            <p:ph type="subTitle" idx="1"/>
          </p:nvPr>
        </p:nvSpPr>
        <p:spPr>
          <a:xfrm>
            <a:off x="959834" y="943495"/>
            <a:ext cx="8382000" cy="3647440"/>
          </a:xfrm>
        </p:spPr>
        <p:txBody>
          <a:bodyPr/>
          <a:lstStyle/>
          <a:p>
            <a:pPr algn="l"/>
            <a:r>
              <a:rPr lang="en-GB" dirty="0"/>
              <a:t>Communication Plan</a:t>
            </a:r>
          </a:p>
          <a:p>
            <a:pPr algn="l"/>
            <a:endParaRPr lang="en-GB" dirty="0"/>
          </a:p>
        </p:txBody>
      </p:sp>
      <p:graphicFrame>
        <p:nvGraphicFramePr>
          <p:cNvPr id="5" name="Table 4">
            <a:extLst>
              <a:ext uri="{FF2B5EF4-FFF2-40B4-BE49-F238E27FC236}">
                <a16:creationId xmlns:a16="http://schemas.microsoft.com/office/drawing/2014/main" id="{12AA1BE3-444A-460D-9543-7A2FF925C381}"/>
              </a:ext>
            </a:extLst>
          </p:cNvPr>
          <p:cNvGraphicFramePr>
            <a:graphicFrameLocks noGrp="1"/>
          </p:cNvGraphicFramePr>
          <p:nvPr>
            <p:extLst>
              <p:ext uri="{D42A27DB-BD31-4B8C-83A1-F6EECF244321}">
                <p14:modId xmlns:p14="http://schemas.microsoft.com/office/powerpoint/2010/main" val="2838402013"/>
              </p:ext>
            </p:extLst>
          </p:nvPr>
        </p:nvGraphicFramePr>
        <p:xfrm>
          <a:off x="959834" y="1376313"/>
          <a:ext cx="9862137" cy="5230835"/>
        </p:xfrm>
        <a:graphic>
          <a:graphicData uri="http://schemas.openxmlformats.org/drawingml/2006/table">
            <a:tbl>
              <a:tblPr firstRow="1" firstCol="1" bandRow="1">
                <a:tableStyleId>{5C22544A-7EE6-4342-B048-85BDC9FD1C3A}</a:tableStyleId>
              </a:tblPr>
              <a:tblGrid>
                <a:gridCol w="1387102">
                  <a:extLst>
                    <a:ext uri="{9D8B030D-6E8A-4147-A177-3AD203B41FA5}">
                      <a16:colId xmlns:a16="http://schemas.microsoft.com/office/drawing/2014/main" val="3419330438"/>
                    </a:ext>
                  </a:extLst>
                </a:gridCol>
                <a:gridCol w="2826711">
                  <a:extLst>
                    <a:ext uri="{9D8B030D-6E8A-4147-A177-3AD203B41FA5}">
                      <a16:colId xmlns:a16="http://schemas.microsoft.com/office/drawing/2014/main" val="1597577171"/>
                    </a:ext>
                  </a:extLst>
                </a:gridCol>
                <a:gridCol w="1309507">
                  <a:extLst>
                    <a:ext uri="{9D8B030D-6E8A-4147-A177-3AD203B41FA5}">
                      <a16:colId xmlns:a16="http://schemas.microsoft.com/office/drawing/2014/main" val="1271094361"/>
                    </a:ext>
                  </a:extLst>
                </a:gridCol>
                <a:gridCol w="1296164">
                  <a:extLst>
                    <a:ext uri="{9D8B030D-6E8A-4147-A177-3AD203B41FA5}">
                      <a16:colId xmlns:a16="http://schemas.microsoft.com/office/drawing/2014/main" val="2576608979"/>
                    </a:ext>
                  </a:extLst>
                </a:gridCol>
                <a:gridCol w="1670750">
                  <a:extLst>
                    <a:ext uri="{9D8B030D-6E8A-4147-A177-3AD203B41FA5}">
                      <a16:colId xmlns:a16="http://schemas.microsoft.com/office/drawing/2014/main" val="1489599960"/>
                    </a:ext>
                  </a:extLst>
                </a:gridCol>
                <a:gridCol w="1371903">
                  <a:extLst>
                    <a:ext uri="{9D8B030D-6E8A-4147-A177-3AD203B41FA5}">
                      <a16:colId xmlns:a16="http://schemas.microsoft.com/office/drawing/2014/main" val="3975143885"/>
                    </a:ext>
                  </a:extLst>
                </a:gridCol>
              </a:tblGrid>
              <a:tr h="555547">
                <a:tc>
                  <a:txBody>
                    <a:bodyPr/>
                    <a:lstStyle/>
                    <a:p>
                      <a:pPr>
                        <a:lnSpc>
                          <a:spcPct val="107000"/>
                        </a:lnSpc>
                        <a:spcAft>
                          <a:spcPts val="0"/>
                        </a:spcAft>
                      </a:pPr>
                      <a:r>
                        <a:rPr lang="en-US" sz="1600" kern="1200">
                          <a:effectLst/>
                        </a:rPr>
                        <a:t>Communication Type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Objective of Communication</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Medium</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Frequency</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Audience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Deliverable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val="3360850559"/>
                  </a:ext>
                </a:extLst>
              </a:tr>
              <a:tr h="1013262">
                <a:tc>
                  <a:txBody>
                    <a:bodyPr/>
                    <a:lstStyle/>
                    <a:p>
                      <a:pPr>
                        <a:lnSpc>
                          <a:spcPct val="107000"/>
                        </a:lnSpc>
                        <a:spcAft>
                          <a:spcPts val="0"/>
                        </a:spcAft>
                      </a:pPr>
                      <a:r>
                        <a:rPr lang="en-US" sz="1600" kern="1200">
                          <a:effectLst/>
                        </a:rPr>
                        <a:t>Project progress meeting</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Review the progress and improvement for the next week</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Meeting</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Every week</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Academic supervisor</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Agenda meeting minutes</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val="3710823223"/>
                  </a:ext>
                </a:extLst>
              </a:tr>
              <a:tr h="858820">
                <a:tc>
                  <a:txBody>
                    <a:bodyPr/>
                    <a:lstStyle/>
                    <a:p>
                      <a:pPr>
                        <a:lnSpc>
                          <a:spcPct val="107000"/>
                        </a:lnSpc>
                        <a:spcAft>
                          <a:spcPts val="0"/>
                        </a:spcAft>
                      </a:pPr>
                      <a:r>
                        <a:rPr lang="en-US" sz="1600" kern="1200">
                          <a:effectLst/>
                        </a:rPr>
                        <a:t>Phase Report</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Summarize the progress and problems in each phase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Reporting </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Phase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Academic supervisor &amp; Project Team</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Phased Report</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val="3766666260"/>
                  </a:ext>
                </a:extLst>
              </a:tr>
              <a:tr h="1013262">
                <a:tc>
                  <a:txBody>
                    <a:bodyPr/>
                    <a:lstStyle/>
                    <a:p>
                      <a:pPr>
                        <a:lnSpc>
                          <a:spcPct val="107000"/>
                        </a:lnSpc>
                        <a:spcAft>
                          <a:spcPts val="800"/>
                        </a:spcAft>
                      </a:pPr>
                      <a:r>
                        <a:rPr lang="en-US" sz="1600" dirty="0">
                          <a:effectLst/>
                        </a:rPr>
                        <a:t>Daily notice</a:t>
                      </a: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1032" marR="91032" marT="45516" marB="45516"/>
                </a:tc>
                <a:tc>
                  <a:txBody>
                    <a:bodyPr/>
                    <a:lstStyle/>
                    <a:p>
                      <a:pPr>
                        <a:lnSpc>
                          <a:spcPct val="107000"/>
                        </a:lnSpc>
                        <a:spcAft>
                          <a:spcPts val="0"/>
                        </a:spcAft>
                      </a:pPr>
                      <a:r>
                        <a:rPr lang="en-US" sz="1600" kern="1200" dirty="0">
                          <a:effectLst/>
                        </a:rPr>
                        <a:t>Receive all the mission or seek help from academic supervisor</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Communication in Slack</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Casual</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Academic supervisor &amp; Project Team</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Slack communication records</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val="3902622114"/>
                  </a:ext>
                </a:extLst>
              </a:tr>
              <a:tr h="1013262">
                <a:tc>
                  <a:txBody>
                    <a:bodyPr/>
                    <a:lstStyle/>
                    <a:p>
                      <a:pPr>
                        <a:lnSpc>
                          <a:spcPct val="107000"/>
                        </a:lnSpc>
                        <a:spcAft>
                          <a:spcPts val="0"/>
                        </a:spcAft>
                      </a:pPr>
                      <a:r>
                        <a:rPr lang="en-US" sz="1600" b="1" kern="1200" dirty="0">
                          <a:solidFill>
                            <a:schemeClr val="lt1"/>
                          </a:solidFill>
                          <a:effectLst/>
                          <a:latin typeface="+mn-lt"/>
                          <a:ea typeface="+mn-ea"/>
                          <a:cs typeface="+mn-cs"/>
                        </a:rPr>
                        <a:t>Weekly</a:t>
                      </a:r>
                      <a:r>
                        <a:rPr lang="en-US" sz="1200" dirty="0">
                          <a:effectLst/>
                          <a:latin typeface="Calibri" panose="020F0502020204030204" pitchFamily="34" charset="0"/>
                          <a:ea typeface="SimSun" panose="02010600030101010101" pitchFamily="2" charset="-122"/>
                          <a:cs typeface="Calibri" panose="020F0502020204030204" pitchFamily="34" charset="0"/>
                        </a:rPr>
                        <a:t> </a:t>
                      </a:r>
                      <a:r>
                        <a:rPr lang="en-US" sz="1600" b="1" kern="1200" dirty="0">
                          <a:solidFill>
                            <a:schemeClr val="lt1"/>
                          </a:solidFill>
                          <a:effectLst/>
                          <a:latin typeface="+mn-lt"/>
                          <a:ea typeface="+mn-ea"/>
                          <a:cs typeface="+mn-cs"/>
                        </a:rPr>
                        <a:t>attendance</a:t>
                      </a:r>
                      <a:r>
                        <a:rPr lang="en-US" sz="1200" dirty="0">
                          <a:effectLst/>
                          <a:latin typeface="Calibri" panose="020F0502020204030204" pitchFamily="34" charset="0"/>
                          <a:ea typeface="SimSun" panose="02010600030101010101" pitchFamily="2" charset="-122"/>
                          <a:cs typeface="Calibri" panose="020F0502020204030204" pitchFamily="34" charset="0"/>
                        </a:rPr>
                        <a:t> </a:t>
                      </a:r>
                      <a:r>
                        <a:rPr lang="en-US" sz="1600" b="1" kern="1200" dirty="0">
                          <a:solidFill>
                            <a:schemeClr val="lt1"/>
                          </a:solidFill>
                          <a:effectLst/>
                          <a:latin typeface="+mn-lt"/>
                          <a:ea typeface="+mn-ea"/>
                          <a:cs typeface="+mn-cs"/>
                        </a:rPr>
                        <a:t>to</a:t>
                      </a:r>
                      <a:r>
                        <a:rPr lang="en-US" sz="1200" dirty="0">
                          <a:effectLst/>
                          <a:latin typeface="Calibri" panose="020F0502020204030204" pitchFamily="34" charset="0"/>
                          <a:ea typeface="SimSun" panose="02010600030101010101" pitchFamily="2" charset="-122"/>
                          <a:cs typeface="Calibri" panose="020F0502020204030204" pitchFamily="34" charset="0"/>
                        </a:rPr>
                        <a:t> </a:t>
                      </a:r>
                      <a:r>
                        <a:rPr lang="en-US" sz="1600" b="1" kern="1200" dirty="0">
                          <a:solidFill>
                            <a:schemeClr val="lt1"/>
                          </a:solidFill>
                          <a:effectLst/>
                          <a:latin typeface="+mn-lt"/>
                          <a:ea typeface="+mn-ea"/>
                          <a:cs typeface="+mn-cs"/>
                        </a:rPr>
                        <a:t>Lab</a:t>
                      </a:r>
                      <a:endParaRPr lang="en-GB" sz="1600" b="1" kern="1200" dirty="0">
                        <a:solidFill>
                          <a:schemeClr val="lt1"/>
                        </a:solidFill>
                        <a:effectLst/>
                        <a:latin typeface="+mn-lt"/>
                        <a:ea typeface="+mn-ea"/>
                        <a:cs typeface="+mn-cs"/>
                      </a:endParaRPr>
                    </a:p>
                  </a:txBody>
                  <a:tcPr/>
                </a:tc>
                <a:tc>
                  <a:txBody>
                    <a:bodyPr/>
                    <a:lstStyle/>
                    <a:p>
                      <a:pPr marL="0" algn="l" defTabSz="914400" rtl="0" eaLnBrk="1" latinLnBrk="0" hangingPunct="1">
                        <a:lnSpc>
                          <a:spcPct val="107000"/>
                        </a:lnSpc>
                        <a:spcAft>
                          <a:spcPts val="0"/>
                        </a:spcAft>
                      </a:pPr>
                      <a:r>
                        <a:rPr lang="en-US" sz="1600" kern="1200" dirty="0">
                          <a:solidFill>
                            <a:schemeClr val="dk1"/>
                          </a:solidFill>
                          <a:effectLst/>
                          <a:latin typeface="+mn-lt"/>
                          <a:ea typeface="+mn-ea"/>
                          <a:cs typeface="+mn-cs"/>
                        </a:rPr>
                        <a:t>Communication with other student who work on the similar projects</a:t>
                      </a:r>
                      <a:endParaRPr lang="en-GB" sz="1600" kern="1200" dirty="0">
                        <a:solidFill>
                          <a:schemeClr val="dk1"/>
                        </a:solidFill>
                        <a:effectLst/>
                        <a:latin typeface="+mn-lt"/>
                        <a:ea typeface="+mn-ea"/>
                        <a:cs typeface="+mn-cs"/>
                      </a:endParaRPr>
                    </a:p>
                  </a:txBody>
                  <a:tcPr/>
                </a:tc>
                <a:tc>
                  <a:txBody>
                    <a:bodyPr/>
                    <a:lstStyle/>
                    <a:p>
                      <a:pPr marL="0" algn="l" defTabSz="914400" rtl="0" eaLnBrk="1" latinLnBrk="0" hangingPunct="1">
                        <a:lnSpc>
                          <a:spcPct val="107000"/>
                        </a:lnSpc>
                        <a:spcAft>
                          <a:spcPts val="0"/>
                        </a:spcAft>
                      </a:pPr>
                      <a:r>
                        <a:rPr lang="en-US" sz="1600" kern="1200" dirty="0">
                          <a:solidFill>
                            <a:schemeClr val="dk1"/>
                          </a:solidFill>
                          <a:effectLst/>
                          <a:latin typeface="+mn-lt"/>
                          <a:ea typeface="+mn-ea"/>
                          <a:cs typeface="+mn-cs"/>
                        </a:rPr>
                        <a:t>Lab</a:t>
                      </a:r>
                      <a:endParaRPr lang="en-GB" sz="1600" kern="1200" dirty="0">
                        <a:solidFill>
                          <a:schemeClr val="dk1"/>
                        </a:solidFill>
                        <a:effectLst/>
                        <a:latin typeface="+mn-lt"/>
                        <a:ea typeface="+mn-ea"/>
                        <a:cs typeface="+mn-cs"/>
                      </a:endParaRPr>
                    </a:p>
                  </a:txBody>
                  <a:tcPr/>
                </a:tc>
                <a:tc>
                  <a:txBody>
                    <a:bodyPr/>
                    <a:lstStyle/>
                    <a:p>
                      <a:pPr marL="0" algn="l" defTabSz="914400" rtl="0" eaLnBrk="1" latinLnBrk="0" hangingPunct="1">
                        <a:lnSpc>
                          <a:spcPct val="107000"/>
                        </a:lnSpc>
                        <a:spcAft>
                          <a:spcPts val="0"/>
                        </a:spcAft>
                      </a:pPr>
                      <a:r>
                        <a:rPr lang="en-US" sz="1600" kern="1200" dirty="0">
                          <a:solidFill>
                            <a:schemeClr val="dk1"/>
                          </a:solidFill>
                          <a:effectLst/>
                          <a:latin typeface="+mn-lt"/>
                          <a:ea typeface="+mn-ea"/>
                          <a:cs typeface="+mn-cs"/>
                        </a:rPr>
                        <a:t>Every week</a:t>
                      </a:r>
                      <a:endParaRPr lang="en-GB" sz="1600" kern="1200" dirty="0">
                        <a:solidFill>
                          <a:schemeClr val="dk1"/>
                        </a:solidFill>
                        <a:effectLst/>
                        <a:latin typeface="+mn-lt"/>
                        <a:ea typeface="+mn-ea"/>
                        <a:cs typeface="+mn-cs"/>
                      </a:endParaRPr>
                    </a:p>
                  </a:txBody>
                  <a:tcPr/>
                </a:tc>
                <a:tc>
                  <a:txBody>
                    <a:bodyPr/>
                    <a:lstStyle/>
                    <a:p>
                      <a:pPr marL="0" algn="l" defTabSz="914400" rtl="0" eaLnBrk="1" latinLnBrk="0" hangingPunct="1">
                        <a:lnSpc>
                          <a:spcPct val="107000"/>
                        </a:lnSpc>
                        <a:spcAft>
                          <a:spcPts val="0"/>
                        </a:spcAft>
                      </a:pPr>
                      <a:r>
                        <a:rPr lang="en-US" sz="1600" kern="1200" dirty="0">
                          <a:solidFill>
                            <a:schemeClr val="dk1"/>
                          </a:solidFill>
                          <a:effectLst/>
                          <a:latin typeface="+mn-lt"/>
                          <a:ea typeface="+mn-ea"/>
                          <a:cs typeface="+mn-cs"/>
                        </a:rPr>
                        <a:t>Project Team</a:t>
                      </a:r>
                      <a:endParaRPr lang="en-GB" sz="1600" kern="1200" dirty="0">
                        <a:solidFill>
                          <a:schemeClr val="dk1"/>
                        </a:solidFill>
                        <a:effectLst/>
                        <a:latin typeface="+mn-lt"/>
                        <a:ea typeface="+mn-ea"/>
                        <a:cs typeface="+mn-cs"/>
                      </a:endParaRPr>
                    </a:p>
                  </a:txBody>
                  <a:tcPr/>
                </a:tc>
                <a:tc>
                  <a:txBody>
                    <a:bodyPr/>
                    <a:lstStyle/>
                    <a:p>
                      <a:pPr marL="0" algn="l" defTabSz="914400" rtl="0" eaLnBrk="1" latinLnBrk="0" hangingPunct="1">
                        <a:lnSpc>
                          <a:spcPct val="107000"/>
                        </a:lnSpc>
                        <a:spcAft>
                          <a:spcPts val="0"/>
                        </a:spcAft>
                      </a:pPr>
                      <a:r>
                        <a:rPr lang="en-US" sz="1600" kern="1200" dirty="0">
                          <a:solidFill>
                            <a:schemeClr val="dk1"/>
                          </a:solidFill>
                          <a:effectLst/>
                          <a:latin typeface="+mn-lt"/>
                          <a:ea typeface="+mn-ea"/>
                          <a:cs typeface="+mn-cs"/>
                        </a:rPr>
                        <a:t>Lab attendance records</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2920387522"/>
                  </a:ext>
                </a:extLst>
              </a:tr>
              <a:tr h="704377">
                <a:tc>
                  <a:txBody>
                    <a:bodyPr/>
                    <a:lstStyle/>
                    <a:p>
                      <a:pPr>
                        <a:lnSpc>
                          <a:spcPct val="107000"/>
                        </a:lnSpc>
                        <a:spcAft>
                          <a:spcPts val="800"/>
                        </a:spcAft>
                      </a:pPr>
                      <a:r>
                        <a:rPr lang="en-US" sz="1600">
                          <a:effectLst/>
                        </a:rPr>
                        <a:t>Final</a:t>
                      </a:r>
                      <a:endParaRPr lang="en-GB" sz="1600">
                        <a:effectLst/>
                        <a:latin typeface="Calibri" panose="020F0502020204030204" pitchFamily="34" charset="0"/>
                        <a:ea typeface="SimSun" panose="02010600030101010101" pitchFamily="2" charset="-122"/>
                        <a:cs typeface="Times New Roman" panose="02020603050405020304" pitchFamily="18" charset="0"/>
                      </a:endParaRPr>
                    </a:p>
                  </a:txBody>
                  <a:tcPr marL="91032" marR="91032" marT="45516" marB="45516"/>
                </a:tc>
                <a:tc>
                  <a:txBody>
                    <a:bodyPr/>
                    <a:lstStyle/>
                    <a:p>
                      <a:pPr>
                        <a:lnSpc>
                          <a:spcPct val="107000"/>
                        </a:lnSpc>
                        <a:spcAft>
                          <a:spcPts val="0"/>
                        </a:spcAft>
                      </a:pPr>
                      <a:r>
                        <a:rPr lang="en-US" sz="1600" kern="1200">
                          <a:effectLst/>
                        </a:rPr>
                        <a:t>Represent all outcome of this project</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Meeting</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Final</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All stakeholders</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Project Report</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val="1291085650"/>
                  </a:ext>
                </a:extLst>
              </a:tr>
            </a:tbl>
          </a:graphicData>
        </a:graphic>
      </p:graphicFrame>
    </p:spTree>
    <p:extLst>
      <p:ext uri="{BB962C8B-B14F-4D97-AF65-F5344CB8AC3E}">
        <p14:creationId xmlns:p14="http://schemas.microsoft.com/office/powerpoint/2010/main" val="154013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561"/>
            <a:ext cx="10515600" cy="784945"/>
          </a:xfrm>
        </p:spPr>
        <p:txBody>
          <a:bodyPr/>
          <a:lstStyle/>
          <a:p>
            <a:r>
              <a:rPr lang="en-US" b="1" dirty="0"/>
              <a:t>3.Contributions</a:t>
            </a:r>
            <a:endParaRPr lang="en-GB" dirty="0"/>
          </a:p>
        </p:txBody>
      </p:sp>
      <p:sp>
        <p:nvSpPr>
          <p:cNvPr id="3" name="Content Placeholder 2"/>
          <p:cNvSpPr>
            <a:spLocks noGrp="1"/>
          </p:cNvSpPr>
          <p:nvPr>
            <p:ph idx="1"/>
          </p:nvPr>
        </p:nvSpPr>
        <p:spPr>
          <a:xfrm>
            <a:off x="838200" y="754143"/>
            <a:ext cx="10515600" cy="5986021"/>
          </a:xfrm>
        </p:spPr>
        <p:txBody>
          <a:bodyPr>
            <a:normAutofit fontScale="70000" lnSpcReduction="20000"/>
          </a:bodyPr>
          <a:lstStyle/>
          <a:p>
            <a:pPr marL="0" indent="0">
              <a:buNone/>
            </a:pPr>
            <a:r>
              <a:rPr lang="en-US" sz="2900" b="1" dirty="0"/>
              <a:t>3.1 Implementation steps:</a:t>
            </a:r>
            <a:endParaRPr lang="de-DE" sz="2900" dirty="0"/>
          </a:p>
          <a:p>
            <a:pPr marL="0" indent="0">
              <a:buNone/>
            </a:pPr>
            <a:r>
              <a:rPr lang="en-US" b="1" dirty="0"/>
              <a:t>Task 1. Exploration of the students' academic performance datasets</a:t>
            </a:r>
            <a:endParaRPr lang="en-GB" b="1" dirty="0"/>
          </a:p>
          <a:p>
            <a:pPr marL="0" indent="0">
              <a:buNone/>
            </a:pPr>
            <a:r>
              <a:rPr lang="en-US" dirty="0"/>
              <a:t>     Task 1.1. Preprocess the data set:  Reorder the "Class"" column,  "H","L","M“ =&gt; "H","M","L" …</a:t>
            </a:r>
            <a:endParaRPr lang="en-GB" dirty="0"/>
          </a:p>
          <a:p>
            <a:pPr marL="0" indent="0">
              <a:buNone/>
            </a:pPr>
            <a:r>
              <a:rPr lang="en-US" dirty="0"/>
              <a:t>     Task 1.2. Bar plots of classification values distribution:</a:t>
            </a:r>
            <a:endParaRPr lang="en-GB" dirty="0"/>
          </a:p>
          <a:p>
            <a:pPr marL="0" indent="0">
              <a:buNone/>
            </a:pPr>
            <a:r>
              <a:rPr lang="en-US" dirty="0"/>
              <a:t>     Task 1.3. Histogram of numerical values distribution:</a:t>
            </a:r>
            <a:endParaRPr lang="en-GB" dirty="0"/>
          </a:p>
          <a:p>
            <a:pPr marL="0" indent="0">
              <a:buNone/>
            </a:pPr>
            <a:r>
              <a:rPr lang="en-US" b="1" dirty="0"/>
              <a:t>Task 2. Exploration of the relationships between different features of the students' academic performance datasets</a:t>
            </a:r>
            <a:endParaRPr lang="en-GB" b="1" dirty="0"/>
          </a:p>
          <a:p>
            <a:pPr marL="0" indent="0">
              <a:buNone/>
            </a:pPr>
            <a:r>
              <a:rPr lang="en-US" b="1" dirty="0"/>
              <a:t>Task 3. Build prediction models to predict the students' academic performance, and evaluate the performance</a:t>
            </a:r>
            <a:endParaRPr lang="en-GB" dirty="0"/>
          </a:p>
          <a:p>
            <a:pPr marL="0" indent="0">
              <a:buNone/>
            </a:pPr>
            <a:r>
              <a:rPr lang="en-US" dirty="0"/>
              <a:t>      Preprocess:  remove some unimportant features.</a:t>
            </a:r>
            <a:endParaRPr lang="en-GB" dirty="0"/>
          </a:p>
          <a:p>
            <a:pPr marL="0" indent="0">
              <a:buNone/>
            </a:pPr>
            <a:r>
              <a:rPr lang="en-US" dirty="0"/>
              <a:t>      Prediction model 1 -- Decision tree</a:t>
            </a:r>
          </a:p>
          <a:p>
            <a:pPr marL="0" indent="0">
              <a:buNone/>
            </a:pPr>
            <a:r>
              <a:rPr lang="en-US" dirty="0"/>
              <a:t>      Prediction model 2 – Random Forest</a:t>
            </a:r>
          </a:p>
          <a:p>
            <a:pPr marL="0" indent="0">
              <a:buNone/>
            </a:pPr>
            <a:r>
              <a:rPr lang="en-US" dirty="0"/>
              <a:t>      Prediction model 3 -- Support Vector Machines</a:t>
            </a:r>
          </a:p>
          <a:p>
            <a:pPr marL="0" indent="0">
              <a:buNone/>
            </a:pPr>
            <a:r>
              <a:rPr lang="en-US" b="1" dirty="0"/>
              <a:t>Task 4. Improvement of these prediction models using N-folder cross validation for the prediction models above</a:t>
            </a:r>
            <a:endParaRPr lang="en-GB" b="1" dirty="0"/>
          </a:p>
          <a:p>
            <a:pPr marL="0" indent="0">
              <a:buNone/>
            </a:pPr>
            <a:r>
              <a:rPr lang="en-US" dirty="0"/>
              <a:t>      Using N-folder cross validation on prediction model 1 -- Decision tree</a:t>
            </a:r>
            <a:endParaRPr lang="en-GB" dirty="0"/>
          </a:p>
          <a:p>
            <a:pPr marL="0" indent="0">
              <a:buNone/>
            </a:pPr>
            <a:r>
              <a:rPr lang="en-US" dirty="0"/>
              <a:t>      Using N-folder cross validation on prediction model 2 -- Random Forest</a:t>
            </a:r>
            <a:endParaRPr lang="en-GB" dirty="0"/>
          </a:p>
          <a:p>
            <a:pPr marL="0" indent="0">
              <a:buNone/>
            </a:pPr>
            <a:r>
              <a:rPr lang="en-US" dirty="0"/>
              <a:t>      Using N-folder cross validation on prediction model 3 -- Support Vector Machines</a:t>
            </a:r>
            <a:endParaRPr lang="en-GB" dirty="0"/>
          </a:p>
          <a:p>
            <a:pPr marL="0" indent="0">
              <a:buNone/>
            </a:pPr>
            <a:endParaRPr lang="en-GB" dirty="0"/>
          </a:p>
          <a:p>
            <a:pPr marL="0" indent="0">
              <a:buNone/>
            </a:pPr>
            <a:endParaRPr lang="en-GB" dirty="0"/>
          </a:p>
          <a:p>
            <a:pPr marL="0" indent="0">
              <a:buNone/>
            </a:pPr>
            <a:endParaRPr lang="en-GB" dirty="0"/>
          </a:p>
          <a:p>
            <a:endParaRPr lang="en-GB" dirty="0"/>
          </a:p>
          <a:p>
            <a:pPr marL="0" indent="0">
              <a:buNone/>
            </a:pPr>
            <a:endParaRPr lang="en-GB" dirty="0"/>
          </a:p>
        </p:txBody>
      </p:sp>
    </p:spTree>
    <p:extLst>
      <p:ext uri="{BB962C8B-B14F-4D97-AF65-F5344CB8AC3E}">
        <p14:creationId xmlns:p14="http://schemas.microsoft.com/office/powerpoint/2010/main" val="4056753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4656"/>
          </a:xfrm>
        </p:spPr>
        <p:txBody>
          <a:bodyPr/>
          <a:lstStyle/>
          <a:p>
            <a:r>
              <a:rPr lang="en-US" b="1" dirty="0"/>
              <a:t>3.2 Findings</a:t>
            </a:r>
            <a:endParaRPr lang="en-GB" dirty="0"/>
          </a:p>
        </p:txBody>
      </p:sp>
      <p:sp>
        <p:nvSpPr>
          <p:cNvPr id="3" name="Content Placeholder 2"/>
          <p:cNvSpPr>
            <a:spLocks noGrp="1"/>
          </p:cNvSpPr>
          <p:nvPr>
            <p:ph idx="1"/>
          </p:nvPr>
        </p:nvSpPr>
        <p:spPr>
          <a:xfrm>
            <a:off x="838200" y="942680"/>
            <a:ext cx="10515600" cy="5788057"/>
          </a:xfrm>
        </p:spPr>
        <p:txBody>
          <a:bodyPr>
            <a:normAutofit fontScale="77500" lnSpcReduction="20000"/>
          </a:bodyPr>
          <a:lstStyle/>
          <a:p>
            <a:pPr marL="0" indent="0">
              <a:buNone/>
            </a:pPr>
            <a:r>
              <a:rPr lang="en-US" b="1" dirty="0"/>
              <a:t>Main findings of Task 1: </a:t>
            </a:r>
          </a:p>
          <a:p>
            <a:pPr marL="0" indent="0">
              <a:buNone/>
            </a:pPr>
            <a:r>
              <a:rPr lang="en-US" dirty="0"/>
              <a:t> 1. Girls have higher rate in high class but lower rate in low class, boys are the opposite. Girls' parents have higher school satisfaction than boys. Boys has higher rate of above 7 absence days. Very few girls in low class.</a:t>
            </a:r>
            <a:endParaRPr lang="en-GB" dirty="0"/>
          </a:p>
          <a:p>
            <a:pPr marL="0" indent="0">
              <a:buNone/>
            </a:pPr>
            <a:r>
              <a:rPr lang="en-US" dirty="0"/>
              <a:t> 2. The differences of class performance between place of birth and nationality are very tiny. The findings between pace of birth and nationality are very similar. It’s enough for us to just use nationality instead of both for the next steps.</a:t>
            </a:r>
            <a:endParaRPr lang="en-GB" dirty="0"/>
          </a:p>
          <a:p>
            <a:pPr marL="0" indent="0">
              <a:buNone/>
            </a:pPr>
            <a:r>
              <a:rPr lang="en-US" dirty="0"/>
              <a:t> 3. Middle school has the most students. Lower-level has higher rate of above 7 days of student absence. Lower-level has the highest rate of low class students. Highschool has the highest rate of high class students. Middle school has the highest rate of medium class students.</a:t>
            </a:r>
            <a:endParaRPr lang="en-GB" dirty="0"/>
          </a:p>
          <a:p>
            <a:pPr marL="0" indent="0">
              <a:buNone/>
            </a:pPr>
            <a:r>
              <a:rPr lang="en-US" dirty="0"/>
              <a:t> 4. Biology has the highest ratio of high class students. It has the highest ratio of low class students. Geology has the highest ratio of medium class students.</a:t>
            </a:r>
            <a:endParaRPr lang="en-GB" dirty="0"/>
          </a:p>
          <a:p>
            <a:pPr marL="0" indent="0">
              <a:buNone/>
            </a:pPr>
            <a:r>
              <a:rPr lang="en-US" dirty="0"/>
              <a:t> 5. The students who have moms as guardians have higher chances to get high class marks. Students whose parents answer the survey are the ones getting good marks. Student getting absent are the ones getting low marks.</a:t>
            </a:r>
            <a:endParaRPr lang="en-GB" dirty="0"/>
          </a:p>
          <a:p>
            <a:pPr marL="0" indent="0">
              <a:buNone/>
            </a:pPr>
            <a:r>
              <a:rPr lang="en-US" dirty="0"/>
              <a:t> 6. Most of the students with high class have many times of raised hands, visited resource, viewed announcements and discussion, most of the students with low class raised hands, visited resource, viewed announcements and discussed few times. </a:t>
            </a:r>
            <a:endParaRPr lang="en-GB" dirty="0"/>
          </a:p>
        </p:txBody>
      </p:sp>
    </p:spTree>
    <p:extLst>
      <p:ext uri="{BB962C8B-B14F-4D97-AF65-F5344CB8AC3E}">
        <p14:creationId xmlns:p14="http://schemas.microsoft.com/office/powerpoint/2010/main" val="35754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7CE22-70BF-43E4-9443-7EBA5BE77EE0}"/>
              </a:ext>
            </a:extLst>
          </p:cNvPr>
          <p:cNvSpPr>
            <a:spLocks noGrp="1"/>
          </p:cNvSpPr>
          <p:nvPr>
            <p:ph idx="1"/>
          </p:nvPr>
        </p:nvSpPr>
        <p:spPr>
          <a:xfrm>
            <a:off x="838200" y="113122"/>
            <a:ext cx="10515600" cy="6744878"/>
          </a:xfrm>
        </p:spPr>
        <p:txBody>
          <a:bodyPr>
            <a:normAutofit lnSpcReduction="10000"/>
          </a:bodyPr>
          <a:lstStyle/>
          <a:p>
            <a:pPr marL="0" indent="0">
              <a:buNone/>
            </a:pPr>
            <a:r>
              <a:rPr lang="en-US" b="1" dirty="0"/>
              <a:t>Main findings of Task 2:</a:t>
            </a:r>
          </a:p>
          <a:p>
            <a:pPr marL="0" indent="0">
              <a:buNone/>
            </a:pPr>
            <a:r>
              <a:rPr lang="en-US" dirty="0"/>
              <a:t>1. It further confirmed our findings in the previous step: Students who have the higher class raised hands, visited resource, viewed announcements and discussed more times. </a:t>
            </a:r>
            <a:endParaRPr lang="en-GB" dirty="0"/>
          </a:p>
          <a:p>
            <a:pPr marL="0" indent="0">
              <a:buNone/>
            </a:pPr>
            <a:r>
              <a:rPr lang="en-US" dirty="0"/>
              <a:t>2. Girls have more hand raises and visit more resources.  </a:t>
            </a:r>
            <a:endParaRPr lang="en-GB" dirty="0"/>
          </a:p>
          <a:p>
            <a:pPr marL="0" indent="0">
              <a:buNone/>
            </a:pPr>
            <a:r>
              <a:rPr lang="en-US" dirty="0"/>
              <a:t>3. More raised hands, visited resources and announcements view in middle schools. More discussions in high schools.</a:t>
            </a:r>
            <a:endParaRPr lang="en-GB" dirty="0"/>
          </a:p>
          <a:p>
            <a:pPr marL="0" indent="0">
              <a:buNone/>
            </a:pPr>
            <a:r>
              <a:rPr lang="en-US" dirty="0"/>
              <a:t>4. IT has very few hand raises interestingly although most students study there.</a:t>
            </a:r>
            <a:endParaRPr lang="en-GB" dirty="0"/>
          </a:p>
          <a:p>
            <a:pPr marL="0" indent="0">
              <a:buNone/>
            </a:pPr>
            <a:r>
              <a:rPr lang="en-US" dirty="0"/>
              <a:t>5. Students with Guardians mother,  have more hand raises, visited resources and announcements view.</a:t>
            </a:r>
            <a:endParaRPr lang="en-GB" dirty="0"/>
          </a:p>
          <a:p>
            <a:pPr marL="0" indent="0">
              <a:buNone/>
            </a:pPr>
            <a:r>
              <a:rPr lang="en-US" dirty="0"/>
              <a:t>6. Students whose parent answering survey and parents with good satisfaction have more hand raises, visited resources, announcements view and discussion.</a:t>
            </a:r>
          </a:p>
          <a:p>
            <a:pPr marL="0" indent="0">
              <a:buNone/>
            </a:pPr>
            <a:r>
              <a:rPr lang="en-US" dirty="0"/>
              <a:t>7. Students have the more leaves the less raised hands, visited resources, announcements and discussion.</a:t>
            </a:r>
            <a:endParaRPr lang="en-GB" dirty="0"/>
          </a:p>
          <a:p>
            <a:pPr marL="0" indent="0">
              <a:buNone/>
            </a:pPr>
            <a:endParaRPr lang="en-US" b="1" dirty="0"/>
          </a:p>
          <a:p>
            <a:pPr marL="0" indent="0">
              <a:buNone/>
            </a:pPr>
            <a:endParaRPr lang="en-GB" dirty="0"/>
          </a:p>
        </p:txBody>
      </p:sp>
    </p:spTree>
    <p:extLst>
      <p:ext uri="{BB962C8B-B14F-4D97-AF65-F5344CB8AC3E}">
        <p14:creationId xmlns:p14="http://schemas.microsoft.com/office/powerpoint/2010/main" val="3210601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B8B7-7057-41AB-9E25-120640CC932B}"/>
              </a:ext>
            </a:extLst>
          </p:cNvPr>
          <p:cNvSpPr>
            <a:spLocks noGrp="1"/>
          </p:cNvSpPr>
          <p:nvPr>
            <p:ph type="title"/>
          </p:nvPr>
        </p:nvSpPr>
        <p:spPr>
          <a:xfrm>
            <a:off x="838200" y="80645"/>
            <a:ext cx="10515600" cy="1097915"/>
          </a:xfrm>
        </p:spPr>
        <p:txBody>
          <a:bodyPr/>
          <a:lstStyle/>
          <a:p>
            <a:r>
              <a:rPr lang="en-GB" dirty="0"/>
              <a:t>Features correlation plot</a:t>
            </a:r>
          </a:p>
        </p:txBody>
      </p:sp>
      <p:pic>
        <p:nvPicPr>
          <p:cNvPr id="4" name="Content Placeholder 3">
            <a:extLst>
              <a:ext uri="{FF2B5EF4-FFF2-40B4-BE49-F238E27FC236}">
                <a16:creationId xmlns:a16="http://schemas.microsoft.com/office/drawing/2014/main" id="{CB6D102C-BBBB-4478-94AD-C8FCA1B5282B}"/>
              </a:ext>
            </a:extLst>
          </p:cNvPr>
          <p:cNvPicPr>
            <a:picLocks noGrp="1" noChangeAspect="1"/>
          </p:cNvPicPr>
          <p:nvPr>
            <p:ph idx="1"/>
          </p:nvPr>
        </p:nvPicPr>
        <p:blipFill>
          <a:blip r:embed="rId2"/>
          <a:stretch>
            <a:fillRect/>
          </a:stretch>
        </p:blipFill>
        <p:spPr>
          <a:xfrm>
            <a:off x="965200" y="883920"/>
            <a:ext cx="6905792" cy="5876813"/>
          </a:xfrm>
          <a:prstGeom prst="rect">
            <a:avLst/>
          </a:prstGeom>
        </p:spPr>
      </p:pic>
    </p:spTree>
    <p:extLst>
      <p:ext uri="{BB962C8B-B14F-4D97-AF65-F5344CB8AC3E}">
        <p14:creationId xmlns:p14="http://schemas.microsoft.com/office/powerpoint/2010/main" val="2844665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B8B7-7057-41AB-9E25-120640CC932B}"/>
              </a:ext>
            </a:extLst>
          </p:cNvPr>
          <p:cNvSpPr>
            <a:spLocks noGrp="1"/>
          </p:cNvSpPr>
          <p:nvPr>
            <p:ph type="title"/>
          </p:nvPr>
        </p:nvSpPr>
        <p:spPr>
          <a:xfrm>
            <a:off x="838200" y="80645"/>
            <a:ext cx="10515600" cy="1097915"/>
          </a:xfrm>
        </p:spPr>
        <p:txBody>
          <a:bodyPr/>
          <a:lstStyle/>
          <a:p>
            <a:r>
              <a:rPr lang="en-GB" dirty="0"/>
              <a:t>Features correlation plot</a:t>
            </a:r>
          </a:p>
        </p:txBody>
      </p:sp>
      <p:pic>
        <p:nvPicPr>
          <p:cNvPr id="4" name="Content Placeholder 3">
            <a:extLst>
              <a:ext uri="{FF2B5EF4-FFF2-40B4-BE49-F238E27FC236}">
                <a16:creationId xmlns:a16="http://schemas.microsoft.com/office/drawing/2014/main" id="{CB6D102C-BBBB-4478-94AD-C8FCA1B5282B}"/>
              </a:ext>
            </a:extLst>
          </p:cNvPr>
          <p:cNvPicPr>
            <a:picLocks noGrp="1" noChangeAspect="1"/>
          </p:cNvPicPr>
          <p:nvPr>
            <p:ph idx="1"/>
          </p:nvPr>
        </p:nvPicPr>
        <p:blipFill>
          <a:blip r:embed="rId2"/>
          <a:stretch>
            <a:fillRect/>
          </a:stretch>
        </p:blipFill>
        <p:spPr>
          <a:xfrm>
            <a:off x="965200" y="883920"/>
            <a:ext cx="6905792" cy="5876813"/>
          </a:xfrm>
          <a:prstGeom prst="rect">
            <a:avLst/>
          </a:prstGeom>
        </p:spPr>
      </p:pic>
      <p:sp>
        <p:nvSpPr>
          <p:cNvPr id="3" name="Rectangle 2">
            <a:extLst>
              <a:ext uri="{FF2B5EF4-FFF2-40B4-BE49-F238E27FC236}">
                <a16:creationId xmlns:a16="http://schemas.microsoft.com/office/drawing/2014/main" id="{ADDBAF80-4449-4849-BBA1-06AC62849F4F}"/>
              </a:ext>
            </a:extLst>
          </p:cNvPr>
          <p:cNvSpPr/>
          <p:nvPr/>
        </p:nvSpPr>
        <p:spPr>
          <a:xfrm>
            <a:off x="1583703" y="4458879"/>
            <a:ext cx="5440837" cy="772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7C4305F-53F9-47E1-A386-2184931D5C02}"/>
              </a:ext>
            </a:extLst>
          </p:cNvPr>
          <p:cNvSpPr/>
          <p:nvPr/>
        </p:nvSpPr>
        <p:spPr>
          <a:xfrm>
            <a:off x="1583702" y="5948313"/>
            <a:ext cx="5440838" cy="3110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F765D20E-1B20-44D2-9192-26CEC622E0FA}"/>
              </a:ext>
            </a:extLst>
          </p:cNvPr>
          <p:cNvSpPr txBox="1">
            <a:spLocks/>
          </p:cNvSpPr>
          <p:nvPr/>
        </p:nvSpPr>
        <p:spPr>
          <a:xfrm>
            <a:off x="7588576" y="1638167"/>
            <a:ext cx="4603423" cy="376339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Important features:</a:t>
            </a:r>
          </a:p>
          <a:p>
            <a:r>
              <a:rPr lang="en-GB" dirty="0" err="1"/>
              <a:t>Raisehands</a:t>
            </a:r>
            <a:endParaRPr lang="en-GB" dirty="0"/>
          </a:p>
          <a:p>
            <a:r>
              <a:rPr lang="en-GB" dirty="0" err="1"/>
              <a:t>VisitedResources</a:t>
            </a:r>
            <a:endParaRPr lang="en-GB" dirty="0"/>
          </a:p>
          <a:p>
            <a:r>
              <a:rPr lang="en-GB" dirty="0" err="1"/>
              <a:t>AnnouncementView</a:t>
            </a:r>
            <a:endParaRPr lang="en-GB" dirty="0"/>
          </a:p>
          <a:p>
            <a:r>
              <a:rPr lang="en-GB" dirty="0" err="1"/>
              <a:t>StudentAbsenceDays</a:t>
            </a:r>
            <a:endParaRPr lang="en-GB" dirty="0"/>
          </a:p>
        </p:txBody>
      </p:sp>
      <p:sp>
        <p:nvSpPr>
          <p:cNvPr id="7" name="Rectangle 6">
            <a:extLst>
              <a:ext uri="{FF2B5EF4-FFF2-40B4-BE49-F238E27FC236}">
                <a16:creationId xmlns:a16="http://schemas.microsoft.com/office/drawing/2014/main" id="{D463EF64-9FA2-40CF-A012-97C79A4C3921}"/>
              </a:ext>
            </a:extLst>
          </p:cNvPr>
          <p:cNvSpPr/>
          <p:nvPr/>
        </p:nvSpPr>
        <p:spPr>
          <a:xfrm>
            <a:off x="6523348" y="1772238"/>
            <a:ext cx="501192" cy="48359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4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5198" y="81280"/>
            <a:ext cx="7264401" cy="1191802"/>
          </a:xfrm>
          <a:noFill/>
          <a:ln>
            <a:noFill/>
          </a:ln>
          <a:effectLst>
            <a:outerShdw blurRad="419100" dist="114300" sx="38000" sy="38000" algn="l" rotWithShape="0">
              <a:schemeClr val="accent1">
                <a:alpha val="77000"/>
              </a:schemeClr>
            </a:outerShdw>
            <a:softEdge rad="12700"/>
          </a:effectLst>
        </p:spPr>
        <p:txBody>
          <a:bodyPr>
            <a:normAutofit/>
          </a:bodyPr>
          <a:lstStyle/>
          <a:p>
            <a:pPr algn="l"/>
            <a:r>
              <a:rPr lang="en-AU" sz="4800" dirty="0">
                <a:solidFill>
                  <a:schemeClr val="accent1">
                    <a:lumMod val="75000"/>
                  </a:schemeClr>
                </a:solidFill>
                <a:latin typeface="Arial" panose="020B0604020202020204" pitchFamily="34" charset="0"/>
                <a:cs typeface="Arial" panose="020B0604020202020204" pitchFamily="34" charset="0"/>
              </a:rPr>
              <a:t>Acknowledgements</a:t>
            </a:r>
            <a:endParaRPr lang="en-GB" sz="4800" dirty="0">
              <a:solidFill>
                <a:schemeClr val="accent1">
                  <a:lumMod val="75000"/>
                </a:schemeClr>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86517149"/>
              </p:ext>
            </p:extLst>
          </p:nvPr>
        </p:nvGraphicFramePr>
        <p:xfrm>
          <a:off x="801278" y="1536568"/>
          <a:ext cx="10548594" cy="4019544"/>
        </p:xfrm>
        <a:graphic>
          <a:graphicData uri="http://schemas.openxmlformats.org/drawingml/2006/table">
            <a:tbl>
              <a:tblPr firstRow="1" bandRow="1">
                <a:tableStyleId>{5C22544A-7EE6-4342-B048-85BDC9FD1C3A}</a:tableStyleId>
              </a:tblPr>
              <a:tblGrid>
                <a:gridCol w="3693626">
                  <a:extLst>
                    <a:ext uri="{9D8B030D-6E8A-4147-A177-3AD203B41FA5}">
                      <a16:colId xmlns:a16="http://schemas.microsoft.com/office/drawing/2014/main" val="1698767686"/>
                    </a:ext>
                  </a:extLst>
                </a:gridCol>
                <a:gridCol w="6854968">
                  <a:extLst>
                    <a:ext uri="{9D8B030D-6E8A-4147-A177-3AD203B41FA5}">
                      <a16:colId xmlns:a16="http://schemas.microsoft.com/office/drawing/2014/main" val="3739461072"/>
                    </a:ext>
                  </a:extLst>
                </a:gridCol>
              </a:tblGrid>
              <a:tr h="899702">
                <a:tc>
                  <a:txBody>
                    <a:bodyPr/>
                    <a:lstStyle/>
                    <a:p>
                      <a:pPr algn="ctr"/>
                      <a:r>
                        <a:rPr lang="en-GB" sz="3600" dirty="0"/>
                        <a:t>Roles</a:t>
                      </a:r>
                    </a:p>
                  </a:txBody>
                  <a:tcPr/>
                </a:tc>
                <a:tc>
                  <a:txBody>
                    <a:bodyPr/>
                    <a:lstStyle/>
                    <a:p>
                      <a:pPr algn="ctr"/>
                      <a:r>
                        <a:rPr lang="en-GB" sz="3600" dirty="0"/>
                        <a:t>Name</a:t>
                      </a:r>
                    </a:p>
                  </a:txBody>
                  <a:tcPr/>
                </a:tc>
                <a:extLst>
                  <a:ext uri="{0D108BD9-81ED-4DB2-BD59-A6C34878D82A}">
                    <a16:rowId xmlns:a16="http://schemas.microsoft.com/office/drawing/2014/main" val="1585607559"/>
                  </a:ext>
                </a:extLst>
              </a:tr>
              <a:tr h="1021470">
                <a:tc>
                  <a:txBody>
                    <a:bodyPr/>
                    <a:lstStyle/>
                    <a:p>
                      <a:pPr algn="ctr"/>
                      <a:r>
                        <a:rPr lang="en-GB" sz="3600" dirty="0"/>
                        <a:t>Author</a:t>
                      </a:r>
                    </a:p>
                  </a:txBody>
                  <a:tcPr/>
                </a:tc>
                <a:tc>
                  <a:txBody>
                    <a:bodyPr/>
                    <a:lstStyle/>
                    <a:p>
                      <a:pPr algn="ctr"/>
                      <a:r>
                        <a:rPr lang="en-GB" sz="3600" dirty="0"/>
                        <a:t>Zhiying Zhou </a:t>
                      </a:r>
                    </a:p>
                    <a:p>
                      <a:pPr algn="ctr"/>
                      <a:r>
                        <a:rPr lang="en-GB" sz="3600" dirty="0"/>
                        <a:t>(9835580)</a:t>
                      </a:r>
                    </a:p>
                  </a:txBody>
                  <a:tcPr/>
                </a:tc>
                <a:extLst>
                  <a:ext uri="{0D108BD9-81ED-4DB2-BD59-A6C34878D82A}">
                    <a16:rowId xmlns:a16="http://schemas.microsoft.com/office/drawing/2014/main" val="655889649"/>
                  </a:ext>
                </a:extLst>
              </a:tr>
              <a:tr h="579809">
                <a:tc>
                  <a:txBody>
                    <a:bodyPr/>
                    <a:lstStyle/>
                    <a:p>
                      <a:pPr algn="ctr"/>
                      <a:r>
                        <a:rPr lang="en-GB" sz="3600" dirty="0"/>
                        <a:t>Academic Supervisor</a:t>
                      </a:r>
                    </a:p>
                  </a:txBody>
                  <a:tcPr/>
                </a:tc>
                <a:tc>
                  <a:txBody>
                    <a:bodyPr/>
                    <a:lstStyle/>
                    <a:p>
                      <a:pPr algn="ctr"/>
                      <a:r>
                        <a:rPr lang="en-US" sz="3600" kern="1200" dirty="0">
                          <a:solidFill>
                            <a:schemeClr val="dk1"/>
                          </a:solidFill>
                          <a:effectLst/>
                          <a:latin typeface="+mn-lt"/>
                          <a:ea typeface="+mn-ea"/>
                          <a:cs typeface="+mn-cs"/>
                        </a:rPr>
                        <a:t>Dr. Guido </a:t>
                      </a:r>
                      <a:r>
                        <a:rPr lang="en-US" sz="3600" kern="1200" dirty="0" err="1">
                          <a:solidFill>
                            <a:schemeClr val="dk1"/>
                          </a:solidFill>
                          <a:effectLst/>
                          <a:latin typeface="+mn-lt"/>
                          <a:ea typeface="+mn-ea"/>
                          <a:cs typeface="+mn-cs"/>
                        </a:rPr>
                        <a:t>Zuccon</a:t>
                      </a:r>
                      <a:endParaRPr lang="en-GB" sz="3600" dirty="0"/>
                    </a:p>
                  </a:txBody>
                  <a:tcPr/>
                </a:tc>
                <a:extLst>
                  <a:ext uri="{0D108BD9-81ED-4DB2-BD59-A6C34878D82A}">
                    <a16:rowId xmlns:a16="http://schemas.microsoft.com/office/drawing/2014/main" val="308279976"/>
                  </a:ext>
                </a:extLst>
              </a:tr>
              <a:tr h="742402">
                <a:tc>
                  <a:txBody>
                    <a:bodyPr/>
                    <a:lstStyle/>
                    <a:p>
                      <a:pPr algn="ctr"/>
                      <a:r>
                        <a:rPr lang="en-US" sz="3600" kern="1200" dirty="0">
                          <a:solidFill>
                            <a:schemeClr val="dk1"/>
                          </a:solidFill>
                          <a:effectLst/>
                          <a:latin typeface="+mn-lt"/>
                          <a:ea typeface="+mn-ea"/>
                          <a:cs typeface="+mn-cs"/>
                        </a:rPr>
                        <a:t>Coordinator</a:t>
                      </a:r>
                      <a:endParaRPr lang="en-GB" sz="3600" dirty="0"/>
                    </a:p>
                  </a:txBody>
                  <a:tcPr/>
                </a:tc>
                <a:tc>
                  <a:txBody>
                    <a:bodyPr/>
                    <a:lstStyle/>
                    <a:p>
                      <a:pPr algn="ctr"/>
                      <a:r>
                        <a:rPr lang="en-US" sz="3600" kern="1200" dirty="0">
                          <a:solidFill>
                            <a:schemeClr val="dk1"/>
                          </a:solidFill>
                          <a:effectLst/>
                          <a:latin typeface="+mn-lt"/>
                          <a:ea typeface="+mn-ea"/>
                          <a:cs typeface="+mn-cs"/>
                        </a:rPr>
                        <a:t>Dr. Charles Wang</a:t>
                      </a:r>
                      <a:endParaRPr lang="en-GB" sz="3600" dirty="0"/>
                    </a:p>
                  </a:txBody>
                  <a:tcPr/>
                </a:tc>
                <a:extLst>
                  <a:ext uri="{0D108BD9-81ED-4DB2-BD59-A6C34878D82A}">
                    <a16:rowId xmlns:a16="http://schemas.microsoft.com/office/drawing/2014/main" val="855150034"/>
                  </a:ext>
                </a:extLst>
              </a:tr>
            </a:tbl>
          </a:graphicData>
        </a:graphic>
      </p:graphicFrame>
    </p:spTree>
    <p:extLst>
      <p:ext uri="{BB962C8B-B14F-4D97-AF65-F5344CB8AC3E}">
        <p14:creationId xmlns:p14="http://schemas.microsoft.com/office/powerpoint/2010/main" val="1136349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626745" y="1046376"/>
            <a:ext cx="10982960" cy="601663"/>
          </a:xfrm>
        </p:spPr>
        <p:txBody>
          <a:bodyPr>
            <a:normAutofit fontScale="90000"/>
          </a:bodyPr>
          <a:lstStyle/>
          <a:p>
            <a:r>
              <a:rPr lang="en-GB" dirty="0"/>
              <a:t>Decision tree           Random forest                SVM</a:t>
            </a:r>
          </a:p>
        </p:txBody>
      </p:sp>
      <p:pic>
        <p:nvPicPr>
          <p:cNvPr id="4" name="Content Placeholder 3">
            <a:extLst>
              <a:ext uri="{FF2B5EF4-FFF2-40B4-BE49-F238E27FC236}">
                <a16:creationId xmlns:a16="http://schemas.microsoft.com/office/drawing/2014/main" id="{B2A8F714-557D-4348-9CD0-8AB1C8407F45}"/>
              </a:ext>
            </a:extLst>
          </p:cNvPr>
          <p:cNvPicPr>
            <a:picLocks noGrp="1" noChangeAspect="1"/>
          </p:cNvPicPr>
          <p:nvPr>
            <p:ph idx="1"/>
          </p:nvPr>
        </p:nvPicPr>
        <p:blipFill>
          <a:blip r:embed="rId2"/>
          <a:stretch>
            <a:fillRect/>
          </a:stretch>
        </p:blipFill>
        <p:spPr>
          <a:xfrm>
            <a:off x="626745" y="1540885"/>
            <a:ext cx="3148494" cy="1967231"/>
          </a:xfrm>
          <a:prstGeom prst="rect">
            <a:avLst/>
          </a:prstGeom>
        </p:spPr>
      </p:pic>
      <p:sp>
        <p:nvSpPr>
          <p:cNvPr id="5" name="Title 1">
            <a:extLst>
              <a:ext uri="{FF2B5EF4-FFF2-40B4-BE49-F238E27FC236}">
                <a16:creationId xmlns:a16="http://schemas.microsoft.com/office/drawing/2014/main" id="{ADBAD747-B5C6-46BB-B3B8-8B8AF3AB97FB}"/>
              </a:ext>
            </a:extLst>
          </p:cNvPr>
          <p:cNvSpPr txBox="1">
            <a:spLocks/>
          </p:cNvSpPr>
          <p:nvPr/>
        </p:nvSpPr>
        <p:spPr>
          <a:xfrm>
            <a:off x="756920" y="23550"/>
            <a:ext cx="10515600" cy="1022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basic models and heat maps</a:t>
            </a:r>
          </a:p>
        </p:txBody>
      </p:sp>
      <p:pic>
        <p:nvPicPr>
          <p:cNvPr id="6" name="Picture 5">
            <a:extLst>
              <a:ext uri="{FF2B5EF4-FFF2-40B4-BE49-F238E27FC236}">
                <a16:creationId xmlns:a16="http://schemas.microsoft.com/office/drawing/2014/main"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pic>
        <p:nvPicPr>
          <p:cNvPr id="8" name="Content Placeholder 3">
            <a:extLst>
              <a:ext uri="{FF2B5EF4-FFF2-40B4-BE49-F238E27FC236}">
                <a16:creationId xmlns:a16="http://schemas.microsoft.com/office/drawing/2014/main" id="{3B13F995-875D-4D2D-A5C5-DD92CA01265D}"/>
              </a:ext>
            </a:extLst>
          </p:cNvPr>
          <p:cNvPicPr>
            <a:picLocks noChangeAspect="1"/>
          </p:cNvPicPr>
          <p:nvPr/>
        </p:nvPicPr>
        <p:blipFill>
          <a:blip r:embed="rId5"/>
          <a:stretch>
            <a:fillRect/>
          </a:stretch>
        </p:blipFill>
        <p:spPr>
          <a:xfrm>
            <a:off x="230696" y="3344121"/>
            <a:ext cx="3865670" cy="2665095"/>
          </a:xfrm>
          <a:prstGeom prst="rect">
            <a:avLst/>
          </a:prstGeom>
        </p:spPr>
      </p:pic>
      <p:pic>
        <p:nvPicPr>
          <p:cNvPr id="9" name="Picture 8">
            <a:extLst>
              <a:ext uri="{FF2B5EF4-FFF2-40B4-BE49-F238E27FC236}">
                <a16:creationId xmlns:a16="http://schemas.microsoft.com/office/drawing/2014/main" id="{02189670-977E-41F1-93B1-F5D823AA5D61}"/>
              </a:ext>
            </a:extLst>
          </p:cNvPr>
          <p:cNvPicPr>
            <a:picLocks noChangeAspect="1"/>
          </p:cNvPicPr>
          <p:nvPr/>
        </p:nvPicPr>
        <p:blipFill>
          <a:blip r:embed="rId6"/>
          <a:stretch>
            <a:fillRect/>
          </a:stretch>
        </p:blipFill>
        <p:spPr>
          <a:xfrm>
            <a:off x="4116575" y="3344121"/>
            <a:ext cx="4222161" cy="2628131"/>
          </a:xfrm>
          <a:prstGeom prst="rect">
            <a:avLst/>
          </a:prstGeom>
        </p:spPr>
      </p:pic>
      <p:pic>
        <p:nvPicPr>
          <p:cNvPr id="11" name="Picture 10">
            <a:extLst>
              <a:ext uri="{FF2B5EF4-FFF2-40B4-BE49-F238E27FC236}">
                <a16:creationId xmlns:a16="http://schemas.microsoft.com/office/drawing/2014/main" id="{1B301697-0061-4023-A588-790715D20A36}"/>
              </a:ext>
            </a:extLst>
          </p:cNvPr>
          <p:cNvPicPr>
            <a:picLocks noChangeAspect="1"/>
          </p:cNvPicPr>
          <p:nvPr/>
        </p:nvPicPr>
        <p:blipFill>
          <a:blip r:embed="rId7"/>
          <a:stretch>
            <a:fillRect/>
          </a:stretch>
        </p:blipFill>
        <p:spPr>
          <a:xfrm>
            <a:off x="8158606" y="3344121"/>
            <a:ext cx="4033394" cy="2628131"/>
          </a:xfrm>
          <a:prstGeom prst="rect">
            <a:avLst/>
          </a:prstGeom>
        </p:spPr>
      </p:pic>
    </p:spTree>
    <p:extLst>
      <p:ext uri="{BB962C8B-B14F-4D97-AF65-F5344CB8AC3E}">
        <p14:creationId xmlns:p14="http://schemas.microsoft.com/office/powerpoint/2010/main" val="276218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pic>
        <p:nvPicPr>
          <p:cNvPr id="4" name="Content Placeholder 3">
            <a:extLst>
              <a:ext uri="{FF2B5EF4-FFF2-40B4-BE49-F238E27FC236}">
                <a16:creationId xmlns:a16="http://schemas.microsoft.com/office/drawing/2014/main" id="{B2A8F714-557D-4348-9CD0-8AB1C8407F45}"/>
              </a:ext>
            </a:extLst>
          </p:cNvPr>
          <p:cNvPicPr>
            <a:picLocks noGrp="1" noChangeAspect="1"/>
          </p:cNvPicPr>
          <p:nvPr>
            <p:ph idx="1"/>
          </p:nvPr>
        </p:nvPicPr>
        <p:blipFill>
          <a:blip r:embed="rId2"/>
          <a:stretch>
            <a:fillRect/>
          </a:stretch>
        </p:blipFill>
        <p:spPr>
          <a:xfrm>
            <a:off x="1187777" y="1594462"/>
            <a:ext cx="3148494" cy="1967231"/>
          </a:xfrm>
          <a:prstGeom prst="rect">
            <a:avLst/>
          </a:prstGeom>
        </p:spPr>
      </p:pic>
      <p:sp>
        <p:nvSpPr>
          <p:cNvPr id="5" name="Title 1">
            <a:extLst>
              <a:ext uri="{FF2B5EF4-FFF2-40B4-BE49-F238E27FC236}">
                <a16:creationId xmlns:a16="http://schemas.microsoft.com/office/drawing/2014/main"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pic>
        <p:nvPicPr>
          <p:cNvPr id="6" name="Picture 5">
            <a:extLst>
              <a:ext uri="{FF2B5EF4-FFF2-40B4-BE49-F238E27FC236}">
                <a16:creationId xmlns:a16="http://schemas.microsoft.com/office/drawing/2014/main"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sp>
        <p:nvSpPr>
          <p:cNvPr id="10" name="Title 1">
            <a:extLst>
              <a:ext uri="{FF2B5EF4-FFF2-40B4-BE49-F238E27FC236}">
                <a16:creationId xmlns:a16="http://schemas.microsoft.com/office/drawing/2014/main"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id="{C929FE3B-73AD-43F4-B8CD-1654A81DDF47}"/>
              </a:ext>
            </a:extLst>
          </p:cNvPr>
          <p:cNvPicPr>
            <a:picLocks noChangeAspect="1"/>
          </p:cNvPicPr>
          <p:nvPr/>
        </p:nvPicPr>
        <p:blipFill>
          <a:blip r:embed="rId5"/>
          <a:stretch>
            <a:fillRect/>
          </a:stretch>
        </p:blipFill>
        <p:spPr>
          <a:xfrm>
            <a:off x="1187777" y="3739481"/>
            <a:ext cx="3148494" cy="1780223"/>
          </a:xfrm>
          <a:prstGeom prst="rect">
            <a:avLst/>
          </a:prstGeom>
        </p:spPr>
      </p:pic>
      <p:pic>
        <p:nvPicPr>
          <p:cNvPr id="12" name="Picture 11">
            <a:extLst>
              <a:ext uri="{FF2B5EF4-FFF2-40B4-BE49-F238E27FC236}">
                <a16:creationId xmlns:a16="http://schemas.microsoft.com/office/drawing/2014/main" id="{42AD9D06-EB30-4313-9F6F-42617BAB28EF}"/>
              </a:ext>
            </a:extLst>
          </p:cNvPr>
          <p:cNvPicPr>
            <a:picLocks noChangeAspect="1"/>
          </p:cNvPicPr>
          <p:nvPr/>
        </p:nvPicPr>
        <p:blipFill>
          <a:blip r:embed="rId6"/>
          <a:stretch>
            <a:fillRect/>
          </a:stretch>
        </p:blipFill>
        <p:spPr>
          <a:xfrm>
            <a:off x="4454954" y="3739481"/>
            <a:ext cx="3155619" cy="1615920"/>
          </a:xfrm>
          <a:prstGeom prst="rect">
            <a:avLst/>
          </a:prstGeom>
        </p:spPr>
      </p:pic>
      <p:pic>
        <p:nvPicPr>
          <p:cNvPr id="13" name="Picture 12">
            <a:extLst>
              <a:ext uri="{FF2B5EF4-FFF2-40B4-BE49-F238E27FC236}">
                <a16:creationId xmlns:a16="http://schemas.microsoft.com/office/drawing/2014/main" id="{C2C8D329-6F9D-4348-B1A7-009652F26B92}"/>
              </a:ext>
            </a:extLst>
          </p:cNvPr>
          <p:cNvPicPr>
            <a:picLocks noChangeAspect="1"/>
          </p:cNvPicPr>
          <p:nvPr/>
        </p:nvPicPr>
        <p:blipFill>
          <a:blip r:embed="rId7"/>
          <a:stretch>
            <a:fillRect/>
          </a:stretch>
        </p:blipFill>
        <p:spPr>
          <a:xfrm>
            <a:off x="7938700" y="3739481"/>
            <a:ext cx="3118941" cy="1648583"/>
          </a:xfrm>
          <a:prstGeom prst="rect">
            <a:avLst/>
          </a:prstGeom>
        </p:spPr>
      </p:pic>
      <p:sp>
        <p:nvSpPr>
          <p:cNvPr id="16" name="Content Placeholder 2">
            <a:extLst>
              <a:ext uri="{FF2B5EF4-FFF2-40B4-BE49-F238E27FC236}">
                <a16:creationId xmlns:a16="http://schemas.microsoft.com/office/drawing/2014/main" id="{51614195-F03E-476E-A4B9-4499F77402ED}"/>
              </a:ext>
            </a:extLst>
          </p:cNvPr>
          <p:cNvSpPr txBox="1">
            <a:spLocks/>
          </p:cNvSpPr>
          <p:nvPr/>
        </p:nvSpPr>
        <p:spPr>
          <a:xfrm>
            <a:off x="-1" y="2064362"/>
            <a:ext cx="1385741" cy="60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Basic</a:t>
            </a:r>
          </a:p>
        </p:txBody>
      </p:sp>
      <p:sp>
        <p:nvSpPr>
          <p:cNvPr id="17" name="Content Placeholder 2">
            <a:extLst>
              <a:ext uri="{FF2B5EF4-FFF2-40B4-BE49-F238E27FC236}">
                <a16:creationId xmlns:a16="http://schemas.microsoft.com/office/drawing/2014/main" id="{ED1634C0-8470-4BAC-AAA9-C1FE07ACD9D1}"/>
              </a:ext>
            </a:extLst>
          </p:cNvPr>
          <p:cNvSpPr txBox="1">
            <a:spLocks/>
          </p:cNvSpPr>
          <p:nvPr/>
        </p:nvSpPr>
        <p:spPr>
          <a:xfrm>
            <a:off x="14004" y="3739482"/>
            <a:ext cx="1597980" cy="13415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10-folder</a:t>
            </a:r>
          </a:p>
          <a:p>
            <a:pPr marL="0" indent="0">
              <a:buFont typeface="Arial" panose="020B0604020202020204" pitchFamily="34" charset="0"/>
              <a:buNone/>
            </a:pPr>
            <a:r>
              <a:rPr lang="en-GB" b="1" dirty="0">
                <a:solidFill>
                  <a:srgbClr val="FF0000"/>
                </a:solidFill>
              </a:rPr>
              <a:t>Cross Validation</a:t>
            </a:r>
          </a:p>
        </p:txBody>
      </p:sp>
    </p:spTree>
    <p:extLst>
      <p:ext uri="{BB962C8B-B14F-4D97-AF65-F5344CB8AC3E}">
        <p14:creationId xmlns:p14="http://schemas.microsoft.com/office/powerpoint/2010/main" val="4001711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pic>
        <p:nvPicPr>
          <p:cNvPr id="4" name="Content Placeholder 3">
            <a:extLst>
              <a:ext uri="{FF2B5EF4-FFF2-40B4-BE49-F238E27FC236}">
                <a16:creationId xmlns:a16="http://schemas.microsoft.com/office/drawing/2014/main" id="{B2A8F714-557D-4348-9CD0-8AB1C8407F45}"/>
              </a:ext>
            </a:extLst>
          </p:cNvPr>
          <p:cNvPicPr>
            <a:picLocks noGrp="1" noChangeAspect="1"/>
          </p:cNvPicPr>
          <p:nvPr>
            <p:ph idx="1"/>
          </p:nvPr>
        </p:nvPicPr>
        <p:blipFill>
          <a:blip r:embed="rId2"/>
          <a:stretch>
            <a:fillRect/>
          </a:stretch>
        </p:blipFill>
        <p:spPr>
          <a:xfrm>
            <a:off x="1187777" y="1502480"/>
            <a:ext cx="3148494" cy="1967231"/>
          </a:xfrm>
          <a:prstGeom prst="rect">
            <a:avLst/>
          </a:prstGeom>
        </p:spPr>
      </p:pic>
      <p:sp>
        <p:nvSpPr>
          <p:cNvPr id="5" name="Title 1">
            <a:extLst>
              <a:ext uri="{FF2B5EF4-FFF2-40B4-BE49-F238E27FC236}">
                <a16:creationId xmlns:a16="http://schemas.microsoft.com/office/drawing/2014/main"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pic>
        <p:nvPicPr>
          <p:cNvPr id="6" name="Picture 5">
            <a:extLst>
              <a:ext uri="{FF2B5EF4-FFF2-40B4-BE49-F238E27FC236}">
                <a16:creationId xmlns:a16="http://schemas.microsoft.com/office/drawing/2014/main"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sp>
        <p:nvSpPr>
          <p:cNvPr id="10" name="Title 1">
            <a:extLst>
              <a:ext uri="{FF2B5EF4-FFF2-40B4-BE49-F238E27FC236}">
                <a16:creationId xmlns:a16="http://schemas.microsoft.com/office/drawing/2014/main"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id="{C929FE3B-73AD-43F4-B8CD-1654A81DDF47}"/>
              </a:ext>
            </a:extLst>
          </p:cNvPr>
          <p:cNvPicPr>
            <a:picLocks noChangeAspect="1"/>
          </p:cNvPicPr>
          <p:nvPr/>
        </p:nvPicPr>
        <p:blipFill>
          <a:blip r:embed="rId5"/>
          <a:stretch>
            <a:fillRect/>
          </a:stretch>
        </p:blipFill>
        <p:spPr>
          <a:xfrm>
            <a:off x="1187777" y="3739481"/>
            <a:ext cx="3148494" cy="1780223"/>
          </a:xfrm>
          <a:prstGeom prst="rect">
            <a:avLst/>
          </a:prstGeom>
        </p:spPr>
      </p:pic>
      <p:pic>
        <p:nvPicPr>
          <p:cNvPr id="12" name="Picture 11">
            <a:extLst>
              <a:ext uri="{FF2B5EF4-FFF2-40B4-BE49-F238E27FC236}">
                <a16:creationId xmlns:a16="http://schemas.microsoft.com/office/drawing/2014/main" id="{42AD9D06-EB30-4313-9F6F-42617BAB28EF}"/>
              </a:ext>
            </a:extLst>
          </p:cNvPr>
          <p:cNvPicPr>
            <a:picLocks noChangeAspect="1"/>
          </p:cNvPicPr>
          <p:nvPr/>
        </p:nvPicPr>
        <p:blipFill>
          <a:blip r:embed="rId6"/>
          <a:stretch>
            <a:fillRect/>
          </a:stretch>
        </p:blipFill>
        <p:spPr>
          <a:xfrm>
            <a:off x="4454954" y="3739481"/>
            <a:ext cx="3155619" cy="1615920"/>
          </a:xfrm>
          <a:prstGeom prst="rect">
            <a:avLst/>
          </a:prstGeom>
        </p:spPr>
      </p:pic>
      <p:pic>
        <p:nvPicPr>
          <p:cNvPr id="13" name="Picture 12">
            <a:extLst>
              <a:ext uri="{FF2B5EF4-FFF2-40B4-BE49-F238E27FC236}">
                <a16:creationId xmlns:a16="http://schemas.microsoft.com/office/drawing/2014/main" id="{C2C8D329-6F9D-4348-B1A7-009652F26B92}"/>
              </a:ext>
            </a:extLst>
          </p:cNvPr>
          <p:cNvPicPr>
            <a:picLocks noChangeAspect="1"/>
          </p:cNvPicPr>
          <p:nvPr/>
        </p:nvPicPr>
        <p:blipFill>
          <a:blip r:embed="rId7"/>
          <a:stretch>
            <a:fillRect/>
          </a:stretch>
        </p:blipFill>
        <p:spPr>
          <a:xfrm>
            <a:off x="7938700" y="3739481"/>
            <a:ext cx="3118941" cy="1648583"/>
          </a:xfrm>
          <a:prstGeom prst="rect">
            <a:avLst/>
          </a:prstGeom>
        </p:spPr>
      </p:pic>
      <p:sp>
        <p:nvSpPr>
          <p:cNvPr id="16" name="Content Placeholder 2">
            <a:extLst>
              <a:ext uri="{FF2B5EF4-FFF2-40B4-BE49-F238E27FC236}">
                <a16:creationId xmlns:a16="http://schemas.microsoft.com/office/drawing/2014/main" id="{51614195-F03E-476E-A4B9-4499F77402ED}"/>
              </a:ext>
            </a:extLst>
          </p:cNvPr>
          <p:cNvSpPr txBox="1">
            <a:spLocks/>
          </p:cNvSpPr>
          <p:nvPr/>
        </p:nvSpPr>
        <p:spPr>
          <a:xfrm>
            <a:off x="-1" y="2064362"/>
            <a:ext cx="1385741" cy="60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Basic</a:t>
            </a:r>
          </a:p>
        </p:txBody>
      </p:sp>
      <p:sp>
        <p:nvSpPr>
          <p:cNvPr id="17" name="Content Placeholder 2">
            <a:extLst>
              <a:ext uri="{FF2B5EF4-FFF2-40B4-BE49-F238E27FC236}">
                <a16:creationId xmlns:a16="http://schemas.microsoft.com/office/drawing/2014/main" id="{ED1634C0-8470-4BAC-AAA9-C1FE07ACD9D1}"/>
              </a:ext>
            </a:extLst>
          </p:cNvPr>
          <p:cNvSpPr txBox="1">
            <a:spLocks/>
          </p:cNvSpPr>
          <p:nvPr/>
        </p:nvSpPr>
        <p:spPr>
          <a:xfrm>
            <a:off x="14004" y="3739482"/>
            <a:ext cx="1597980" cy="13415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10-folder</a:t>
            </a:r>
          </a:p>
          <a:p>
            <a:pPr marL="0" indent="0">
              <a:buFont typeface="Arial" panose="020B0604020202020204" pitchFamily="34" charset="0"/>
              <a:buNone/>
            </a:pPr>
            <a:r>
              <a:rPr lang="en-GB" b="1" dirty="0">
                <a:solidFill>
                  <a:srgbClr val="FF0000"/>
                </a:solidFill>
              </a:rPr>
              <a:t>Cross Validation</a:t>
            </a:r>
          </a:p>
        </p:txBody>
      </p:sp>
      <p:cxnSp>
        <p:nvCxnSpPr>
          <p:cNvPr id="18" name="Straight Connector 17">
            <a:extLst>
              <a:ext uri="{FF2B5EF4-FFF2-40B4-BE49-F238E27FC236}">
                <a16:creationId xmlns:a16="http://schemas.microsoft.com/office/drawing/2014/main" id="{8D6B047D-62D2-4CAA-8745-150F5749442F}"/>
              </a:ext>
            </a:extLst>
          </p:cNvPr>
          <p:cNvCxnSpPr/>
          <p:nvPr/>
        </p:nvCxnSpPr>
        <p:spPr>
          <a:xfrm>
            <a:off x="2997724" y="2449292"/>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5E25EC-1775-4432-871D-C98242593FC5}"/>
              </a:ext>
            </a:extLst>
          </p:cNvPr>
          <p:cNvCxnSpPr/>
          <p:nvPr/>
        </p:nvCxnSpPr>
        <p:spPr>
          <a:xfrm>
            <a:off x="6146218" y="2404387"/>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6934499-30D6-48A7-B1F7-E2236A6115D5}"/>
              </a:ext>
            </a:extLst>
          </p:cNvPr>
          <p:cNvCxnSpPr/>
          <p:nvPr/>
        </p:nvCxnSpPr>
        <p:spPr>
          <a:xfrm>
            <a:off x="9688725" y="2443294"/>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3F6FFC-E9AF-4B60-9179-A908DD2E934C}"/>
              </a:ext>
            </a:extLst>
          </p:cNvPr>
          <p:cNvCxnSpPr/>
          <p:nvPr/>
        </p:nvCxnSpPr>
        <p:spPr>
          <a:xfrm>
            <a:off x="2997724"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61A8249-1076-4FB9-A7C4-C3FB5ACCABF6}"/>
              </a:ext>
            </a:extLst>
          </p:cNvPr>
          <p:cNvCxnSpPr/>
          <p:nvPr/>
        </p:nvCxnSpPr>
        <p:spPr>
          <a:xfrm>
            <a:off x="6329300"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01F0D3-DCBD-4DF8-9FB4-39A02A97EA59}"/>
              </a:ext>
            </a:extLst>
          </p:cNvPr>
          <p:cNvCxnSpPr/>
          <p:nvPr/>
        </p:nvCxnSpPr>
        <p:spPr>
          <a:xfrm>
            <a:off x="9796021" y="4410265"/>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349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pic>
        <p:nvPicPr>
          <p:cNvPr id="4" name="Content Placeholder 3">
            <a:extLst>
              <a:ext uri="{FF2B5EF4-FFF2-40B4-BE49-F238E27FC236}">
                <a16:creationId xmlns:a16="http://schemas.microsoft.com/office/drawing/2014/main" id="{B2A8F714-557D-4348-9CD0-8AB1C8407F45}"/>
              </a:ext>
            </a:extLst>
          </p:cNvPr>
          <p:cNvPicPr>
            <a:picLocks noGrp="1" noChangeAspect="1"/>
          </p:cNvPicPr>
          <p:nvPr>
            <p:ph idx="1"/>
          </p:nvPr>
        </p:nvPicPr>
        <p:blipFill>
          <a:blip r:embed="rId2"/>
          <a:stretch>
            <a:fillRect/>
          </a:stretch>
        </p:blipFill>
        <p:spPr>
          <a:xfrm>
            <a:off x="1187777" y="1502480"/>
            <a:ext cx="3148494" cy="1967231"/>
          </a:xfrm>
          <a:prstGeom prst="rect">
            <a:avLst/>
          </a:prstGeom>
        </p:spPr>
      </p:pic>
      <p:sp>
        <p:nvSpPr>
          <p:cNvPr id="5" name="Title 1">
            <a:extLst>
              <a:ext uri="{FF2B5EF4-FFF2-40B4-BE49-F238E27FC236}">
                <a16:creationId xmlns:a16="http://schemas.microsoft.com/office/drawing/2014/main"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pic>
        <p:nvPicPr>
          <p:cNvPr id="6" name="Picture 5">
            <a:extLst>
              <a:ext uri="{FF2B5EF4-FFF2-40B4-BE49-F238E27FC236}">
                <a16:creationId xmlns:a16="http://schemas.microsoft.com/office/drawing/2014/main"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sp>
        <p:nvSpPr>
          <p:cNvPr id="10" name="Title 1">
            <a:extLst>
              <a:ext uri="{FF2B5EF4-FFF2-40B4-BE49-F238E27FC236}">
                <a16:creationId xmlns:a16="http://schemas.microsoft.com/office/drawing/2014/main"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id="{C929FE3B-73AD-43F4-B8CD-1654A81DDF47}"/>
              </a:ext>
            </a:extLst>
          </p:cNvPr>
          <p:cNvPicPr>
            <a:picLocks noChangeAspect="1"/>
          </p:cNvPicPr>
          <p:nvPr/>
        </p:nvPicPr>
        <p:blipFill>
          <a:blip r:embed="rId5"/>
          <a:stretch>
            <a:fillRect/>
          </a:stretch>
        </p:blipFill>
        <p:spPr>
          <a:xfrm>
            <a:off x="1187777" y="3739481"/>
            <a:ext cx="3148494" cy="1780223"/>
          </a:xfrm>
          <a:prstGeom prst="rect">
            <a:avLst/>
          </a:prstGeom>
        </p:spPr>
      </p:pic>
      <p:pic>
        <p:nvPicPr>
          <p:cNvPr id="12" name="Picture 11">
            <a:extLst>
              <a:ext uri="{FF2B5EF4-FFF2-40B4-BE49-F238E27FC236}">
                <a16:creationId xmlns:a16="http://schemas.microsoft.com/office/drawing/2014/main" id="{42AD9D06-EB30-4313-9F6F-42617BAB28EF}"/>
              </a:ext>
            </a:extLst>
          </p:cNvPr>
          <p:cNvPicPr>
            <a:picLocks noChangeAspect="1"/>
          </p:cNvPicPr>
          <p:nvPr/>
        </p:nvPicPr>
        <p:blipFill>
          <a:blip r:embed="rId6"/>
          <a:stretch>
            <a:fillRect/>
          </a:stretch>
        </p:blipFill>
        <p:spPr>
          <a:xfrm>
            <a:off x="4454954" y="3739481"/>
            <a:ext cx="3155619" cy="1615920"/>
          </a:xfrm>
          <a:prstGeom prst="rect">
            <a:avLst/>
          </a:prstGeom>
        </p:spPr>
      </p:pic>
      <p:pic>
        <p:nvPicPr>
          <p:cNvPr id="13" name="Picture 12">
            <a:extLst>
              <a:ext uri="{FF2B5EF4-FFF2-40B4-BE49-F238E27FC236}">
                <a16:creationId xmlns:a16="http://schemas.microsoft.com/office/drawing/2014/main" id="{C2C8D329-6F9D-4348-B1A7-009652F26B92}"/>
              </a:ext>
            </a:extLst>
          </p:cNvPr>
          <p:cNvPicPr>
            <a:picLocks noChangeAspect="1"/>
          </p:cNvPicPr>
          <p:nvPr/>
        </p:nvPicPr>
        <p:blipFill>
          <a:blip r:embed="rId7"/>
          <a:stretch>
            <a:fillRect/>
          </a:stretch>
        </p:blipFill>
        <p:spPr>
          <a:xfrm>
            <a:off x="7938700" y="3739481"/>
            <a:ext cx="3118941" cy="1648583"/>
          </a:xfrm>
          <a:prstGeom prst="rect">
            <a:avLst/>
          </a:prstGeom>
        </p:spPr>
      </p:pic>
      <p:sp>
        <p:nvSpPr>
          <p:cNvPr id="16" name="Content Placeholder 2">
            <a:extLst>
              <a:ext uri="{FF2B5EF4-FFF2-40B4-BE49-F238E27FC236}">
                <a16:creationId xmlns:a16="http://schemas.microsoft.com/office/drawing/2014/main" id="{51614195-F03E-476E-A4B9-4499F77402ED}"/>
              </a:ext>
            </a:extLst>
          </p:cNvPr>
          <p:cNvSpPr txBox="1">
            <a:spLocks/>
          </p:cNvSpPr>
          <p:nvPr/>
        </p:nvSpPr>
        <p:spPr>
          <a:xfrm>
            <a:off x="-1" y="2064362"/>
            <a:ext cx="1385741" cy="60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Basic</a:t>
            </a:r>
          </a:p>
        </p:txBody>
      </p:sp>
      <p:sp>
        <p:nvSpPr>
          <p:cNvPr id="17" name="Content Placeholder 2">
            <a:extLst>
              <a:ext uri="{FF2B5EF4-FFF2-40B4-BE49-F238E27FC236}">
                <a16:creationId xmlns:a16="http://schemas.microsoft.com/office/drawing/2014/main" id="{ED1634C0-8470-4BAC-AAA9-C1FE07ACD9D1}"/>
              </a:ext>
            </a:extLst>
          </p:cNvPr>
          <p:cNvSpPr txBox="1">
            <a:spLocks/>
          </p:cNvSpPr>
          <p:nvPr/>
        </p:nvSpPr>
        <p:spPr>
          <a:xfrm>
            <a:off x="14004" y="3739482"/>
            <a:ext cx="1597980" cy="13415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10-folder</a:t>
            </a:r>
          </a:p>
          <a:p>
            <a:pPr marL="0" indent="0">
              <a:buFont typeface="Arial" panose="020B0604020202020204" pitchFamily="34" charset="0"/>
              <a:buNone/>
            </a:pPr>
            <a:r>
              <a:rPr lang="en-GB" b="1" dirty="0">
                <a:solidFill>
                  <a:srgbClr val="FF0000"/>
                </a:solidFill>
              </a:rPr>
              <a:t>Cross Validation</a:t>
            </a:r>
          </a:p>
        </p:txBody>
      </p:sp>
      <p:cxnSp>
        <p:nvCxnSpPr>
          <p:cNvPr id="18" name="Straight Connector 17">
            <a:extLst>
              <a:ext uri="{FF2B5EF4-FFF2-40B4-BE49-F238E27FC236}">
                <a16:creationId xmlns:a16="http://schemas.microsoft.com/office/drawing/2014/main" id="{8D6B047D-62D2-4CAA-8745-150F5749442F}"/>
              </a:ext>
            </a:extLst>
          </p:cNvPr>
          <p:cNvCxnSpPr/>
          <p:nvPr/>
        </p:nvCxnSpPr>
        <p:spPr>
          <a:xfrm>
            <a:off x="2997724" y="2449292"/>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5E25EC-1775-4432-871D-C98242593FC5}"/>
              </a:ext>
            </a:extLst>
          </p:cNvPr>
          <p:cNvCxnSpPr/>
          <p:nvPr/>
        </p:nvCxnSpPr>
        <p:spPr>
          <a:xfrm>
            <a:off x="6146218" y="2404387"/>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6934499-30D6-48A7-B1F7-E2236A6115D5}"/>
              </a:ext>
            </a:extLst>
          </p:cNvPr>
          <p:cNvCxnSpPr/>
          <p:nvPr/>
        </p:nvCxnSpPr>
        <p:spPr>
          <a:xfrm>
            <a:off x="9688725" y="2443294"/>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3F6FFC-E9AF-4B60-9179-A908DD2E934C}"/>
              </a:ext>
            </a:extLst>
          </p:cNvPr>
          <p:cNvCxnSpPr/>
          <p:nvPr/>
        </p:nvCxnSpPr>
        <p:spPr>
          <a:xfrm>
            <a:off x="2997724"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61A8249-1076-4FB9-A7C4-C3FB5ACCABF6}"/>
              </a:ext>
            </a:extLst>
          </p:cNvPr>
          <p:cNvCxnSpPr/>
          <p:nvPr/>
        </p:nvCxnSpPr>
        <p:spPr>
          <a:xfrm>
            <a:off x="6329300"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01F0D3-DCBD-4DF8-9FB4-39A02A97EA59}"/>
              </a:ext>
            </a:extLst>
          </p:cNvPr>
          <p:cNvCxnSpPr/>
          <p:nvPr/>
        </p:nvCxnSpPr>
        <p:spPr>
          <a:xfrm>
            <a:off x="9796021" y="4410265"/>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72AAC99-F01F-491C-92B7-26AD95DCAE99}"/>
              </a:ext>
            </a:extLst>
          </p:cNvPr>
          <p:cNvSpPr/>
          <p:nvPr/>
        </p:nvSpPr>
        <p:spPr>
          <a:xfrm>
            <a:off x="7843042" y="1502480"/>
            <a:ext cx="3662508" cy="196723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193842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pic>
        <p:nvPicPr>
          <p:cNvPr id="4" name="Content Placeholder 3">
            <a:extLst>
              <a:ext uri="{FF2B5EF4-FFF2-40B4-BE49-F238E27FC236}">
                <a16:creationId xmlns:a16="http://schemas.microsoft.com/office/drawing/2014/main" id="{B2A8F714-557D-4348-9CD0-8AB1C8407F45}"/>
              </a:ext>
            </a:extLst>
          </p:cNvPr>
          <p:cNvPicPr>
            <a:picLocks noGrp="1" noChangeAspect="1"/>
          </p:cNvPicPr>
          <p:nvPr>
            <p:ph idx="1"/>
          </p:nvPr>
        </p:nvPicPr>
        <p:blipFill>
          <a:blip r:embed="rId2"/>
          <a:stretch>
            <a:fillRect/>
          </a:stretch>
        </p:blipFill>
        <p:spPr>
          <a:xfrm>
            <a:off x="1187777" y="1502480"/>
            <a:ext cx="3148494" cy="1967231"/>
          </a:xfrm>
          <a:prstGeom prst="rect">
            <a:avLst/>
          </a:prstGeom>
        </p:spPr>
      </p:pic>
      <p:sp>
        <p:nvSpPr>
          <p:cNvPr id="5" name="Title 1">
            <a:extLst>
              <a:ext uri="{FF2B5EF4-FFF2-40B4-BE49-F238E27FC236}">
                <a16:creationId xmlns:a16="http://schemas.microsoft.com/office/drawing/2014/main"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pic>
        <p:nvPicPr>
          <p:cNvPr id="6" name="Picture 5">
            <a:extLst>
              <a:ext uri="{FF2B5EF4-FFF2-40B4-BE49-F238E27FC236}">
                <a16:creationId xmlns:a16="http://schemas.microsoft.com/office/drawing/2014/main"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sp>
        <p:nvSpPr>
          <p:cNvPr id="10" name="Title 1">
            <a:extLst>
              <a:ext uri="{FF2B5EF4-FFF2-40B4-BE49-F238E27FC236}">
                <a16:creationId xmlns:a16="http://schemas.microsoft.com/office/drawing/2014/main"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id="{C929FE3B-73AD-43F4-B8CD-1654A81DDF47}"/>
              </a:ext>
            </a:extLst>
          </p:cNvPr>
          <p:cNvPicPr>
            <a:picLocks noChangeAspect="1"/>
          </p:cNvPicPr>
          <p:nvPr/>
        </p:nvPicPr>
        <p:blipFill>
          <a:blip r:embed="rId5"/>
          <a:stretch>
            <a:fillRect/>
          </a:stretch>
        </p:blipFill>
        <p:spPr>
          <a:xfrm>
            <a:off x="1187777" y="3739481"/>
            <a:ext cx="3148494" cy="1780223"/>
          </a:xfrm>
          <a:prstGeom prst="rect">
            <a:avLst/>
          </a:prstGeom>
        </p:spPr>
      </p:pic>
      <p:pic>
        <p:nvPicPr>
          <p:cNvPr id="12" name="Picture 11">
            <a:extLst>
              <a:ext uri="{FF2B5EF4-FFF2-40B4-BE49-F238E27FC236}">
                <a16:creationId xmlns:a16="http://schemas.microsoft.com/office/drawing/2014/main" id="{42AD9D06-EB30-4313-9F6F-42617BAB28EF}"/>
              </a:ext>
            </a:extLst>
          </p:cNvPr>
          <p:cNvPicPr>
            <a:picLocks noChangeAspect="1"/>
          </p:cNvPicPr>
          <p:nvPr/>
        </p:nvPicPr>
        <p:blipFill>
          <a:blip r:embed="rId6"/>
          <a:stretch>
            <a:fillRect/>
          </a:stretch>
        </p:blipFill>
        <p:spPr>
          <a:xfrm>
            <a:off x="4454954" y="3739481"/>
            <a:ext cx="3155619" cy="1615920"/>
          </a:xfrm>
          <a:prstGeom prst="rect">
            <a:avLst/>
          </a:prstGeom>
        </p:spPr>
      </p:pic>
      <p:pic>
        <p:nvPicPr>
          <p:cNvPr id="13" name="Picture 12">
            <a:extLst>
              <a:ext uri="{FF2B5EF4-FFF2-40B4-BE49-F238E27FC236}">
                <a16:creationId xmlns:a16="http://schemas.microsoft.com/office/drawing/2014/main" id="{C2C8D329-6F9D-4348-B1A7-009652F26B92}"/>
              </a:ext>
            </a:extLst>
          </p:cNvPr>
          <p:cNvPicPr>
            <a:picLocks noChangeAspect="1"/>
          </p:cNvPicPr>
          <p:nvPr/>
        </p:nvPicPr>
        <p:blipFill>
          <a:blip r:embed="rId7"/>
          <a:stretch>
            <a:fillRect/>
          </a:stretch>
        </p:blipFill>
        <p:spPr>
          <a:xfrm>
            <a:off x="7938700" y="3739481"/>
            <a:ext cx="3118941" cy="1648583"/>
          </a:xfrm>
          <a:prstGeom prst="rect">
            <a:avLst/>
          </a:prstGeom>
        </p:spPr>
      </p:pic>
      <p:sp>
        <p:nvSpPr>
          <p:cNvPr id="16" name="Content Placeholder 2">
            <a:extLst>
              <a:ext uri="{FF2B5EF4-FFF2-40B4-BE49-F238E27FC236}">
                <a16:creationId xmlns:a16="http://schemas.microsoft.com/office/drawing/2014/main" id="{51614195-F03E-476E-A4B9-4499F77402ED}"/>
              </a:ext>
            </a:extLst>
          </p:cNvPr>
          <p:cNvSpPr txBox="1">
            <a:spLocks/>
          </p:cNvSpPr>
          <p:nvPr/>
        </p:nvSpPr>
        <p:spPr>
          <a:xfrm>
            <a:off x="-1" y="2064362"/>
            <a:ext cx="1385741" cy="60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Basic</a:t>
            </a:r>
          </a:p>
        </p:txBody>
      </p:sp>
      <p:sp>
        <p:nvSpPr>
          <p:cNvPr id="17" name="Content Placeholder 2">
            <a:extLst>
              <a:ext uri="{FF2B5EF4-FFF2-40B4-BE49-F238E27FC236}">
                <a16:creationId xmlns:a16="http://schemas.microsoft.com/office/drawing/2014/main" id="{ED1634C0-8470-4BAC-AAA9-C1FE07ACD9D1}"/>
              </a:ext>
            </a:extLst>
          </p:cNvPr>
          <p:cNvSpPr txBox="1">
            <a:spLocks/>
          </p:cNvSpPr>
          <p:nvPr/>
        </p:nvSpPr>
        <p:spPr>
          <a:xfrm>
            <a:off x="14004" y="3739482"/>
            <a:ext cx="1597980" cy="13415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10-folder</a:t>
            </a:r>
          </a:p>
          <a:p>
            <a:pPr marL="0" indent="0">
              <a:buFont typeface="Arial" panose="020B0604020202020204" pitchFamily="34" charset="0"/>
              <a:buNone/>
            </a:pPr>
            <a:r>
              <a:rPr lang="en-GB" b="1" dirty="0">
                <a:solidFill>
                  <a:srgbClr val="FF0000"/>
                </a:solidFill>
              </a:rPr>
              <a:t>Cross Validation</a:t>
            </a:r>
          </a:p>
        </p:txBody>
      </p:sp>
      <p:cxnSp>
        <p:nvCxnSpPr>
          <p:cNvPr id="18" name="Straight Connector 17">
            <a:extLst>
              <a:ext uri="{FF2B5EF4-FFF2-40B4-BE49-F238E27FC236}">
                <a16:creationId xmlns:a16="http://schemas.microsoft.com/office/drawing/2014/main" id="{8D6B047D-62D2-4CAA-8745-150F5749442F}"/>
              </a:ext>
            </a:extLst>
          </p:cNvPr>
          <p:cNvCxnSpPr/>
          <p:nvPr/>
        </p:nvCxnSpPr>
        <p:spPr>
          <a:xfrm>
            <a:off x="2997724" y="2449292"/>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5E25EC-1775-4432-871D-C98242593FC5}"/>
              </a:ext>
            </a:extLst>
          </p:cNvPr>
          <p:cNvCxnSpPr/>
          <p:nvPr/>
        </p:nvCxnSpPr>
        <p:spPr>
          <a:xfrm>
            <a:off x="6146218" y="2404387"/>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6934499-30D6-48A7-B1F7-E2236A6115D5}"/>
              </a:ext>
            </a:extLst>
          </p:cNvPr>
          <p:cNvCxnSpPr/>
          <p:nvPr/>
        </p:nvCxnSpPr>
        <p:spPr>
          <a:xfrm>
            <a:off x="9688725" y="2443294"/>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3F6FFC-E9AF-4B60-9179-A908DD2E934C}"/>
              </a:ext>
            </a:extLst>
          </p:cNvPr>
          <p:cNvCxnSpPr/>
          <p:nvPr/>
        </p:nvCxnSpPr>
        <p:spPr>
          <a:xfrm>
            <a:off x="2997724"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61A8249-1076-4FB9-A7C4-C3FB5ACCABF6}"/>
              </a:ext>
            </a:extLst>
          </p:cNvPr>
          <p:cNvCxnSpPr/>
          <p:nvPr/>
        </p:nvCxnSpPr>
        <p:spPr>
          <a:xfrm>
            <a:off x="6329300"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01F0D3-DCBD-4DF8-9FB4-39A02A97EA59}"/>
              </a:ext>
            </a:extLst>
          </p:cNvPr>
          <p:cNvCxnSpPr/>
          <p:nvPr/>
        </p:nvCxnSpPr>
        <p:spPr>
          <a:xfrm>
            <a:off x="9796021" y="4410265"/>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72AAC99-F01F-491C-92B7-26AD95DCAE99}"/>
              </a:ext>
            </a:extLst>
          </p:cNvPr>
          <p:cNvSpPr/>
          <p:nvPr/>
        </p:nvSpPr>
        <p:spPr>
          <a:xfrm>
            <a:off x="4409933" y="3619988"/>
            <a:ext cx="3662508" cy="196723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6" name="Oval 25">
            <a:extLst>
              <a:ext uri="{FF2B5EF4-FFF2-40B4-BE49-F238E27FC236}">
                <a16:creationId xmlns:a16="http://schemas.microsoft.com/office/drawing/2014/main" id="{A9B4397F-885E-43C7-95BC-B2847D5E7513}"/>
              </a:ext>
            </a:extLst>
          </p:cNvPr>
          <p:cNvSpPr/>
          <p:nvPr/>
        </p:nvSpPr>
        <p:spPr>
          <a:xfrm>
            <a:off x="7995442" y="1654880"/>
            <a:ext cx="3662508" cy="196723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1266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8968-DE91-425E-BD8D-741A296A1EE6}"/>
              </a:ext>
            </a:extLst>
          </p:cNvPr>
          <p:cNvSpPr>
            <a:spLocks noGrp="1"/>
          </p:cNvSpPr>
          <p:nvPr>
            <p:ph type="title"/>
          </p:nvPr>
        </p:nvSpPr>
        <p:spPr>
          <a:xfrm>
            <a:off x="687370" y="103695"/>
            <a:ext cx="10515600" cy="1325563"/>
          </a:xfrm>
        </p:spPr>
        <p:txBody>
          <a:bodyPr/>
          <a:lstStyle/>
          <a:p>
            <a:r>
              <a:rPr lang="en-GB" b="1" dirty="0"/>
              <a:t>Summary of the performance of models</a:t>
            </a:r>
          </a:p>
        </p:txBody>
      </p:sp>
      <p:graphicFrame>
        <p:nvGraphicFramePr>
          <p:cNvPr id="4" name="Content Placeholder 3">
            <a:extLst>
              <a:ext uri="{FF2B5EF4-FFF2-40B4-BE49-F238E27FC236}">
                <a16:creationId xmlns:a16="http://schemas.microsoft.com/office/drawing/2014/main" id="{253205ED-EB82-4F1F-AC4D-6CF6E3C2F5CC}"/>
              </a:ext>
            </a:extLst>
          </p:cNvPr>
          <p:cNvGraphicFramePr>
            <a:graphicFrameLocks noGrp="1"/>
          </p:cNvGraphicFramePr>
          <p:nvPr>
            <p:ph idx="1"/>
            <p:extLst>
              <p:ext uri="{D42A27DB-BD31-4B8C-83A1-F6EECF244321}">
                <p14:modId xmlns:p14="http://schemas.microsoft.com/office/powerpoint/2010/main" val="2702383093"/>
              </p:ext>
            </p:extLst>
          </p:nvPr>
        </p:nvGraphicFramePr>
        <p:xfrm>
          <a:off x="687370" y="1293993"/>
          <a:ext cx="10515599" cy="4842856"/>
        </p:xfrm>
        <a:graphic>
          <a:graphicData uri="http://schemas.openxmlformats.org/drawingml/2006/table">
            <a:tbl>
              <a:tblPr firstRow="1" firstCol="1" bandRow="1">
                <a:tableStyleId>{5C22544A-7EE6-4342-B048-85BDC9FD1C3A}</a:tableStyleId>
              </a:tblPr>
              <a:tblGrid>
                <a:gridCol w="1993077">
                  <a:extLst>
                    <a:ext uri="{9D8B030D-6E8A-4147-A177-3AD203B41FA5}">
                      <a16:colId xmlns:a16="http://schemas.microsoft.com/office/drawing/2014/main" val="1321865565"/>
                    </a:ext>
                  </a:extLst>
                </a:gridCol>
                <a:gridCol w="2438308">
                  <a:extLst>
                    <a:ext uri="{9D8B030D-6E8A-4147-A177-3AD203B41FA5}">
                      <a16:colId xmlns:a16="http://schemas.microsoft.com/office/drawing/2014/main" val="621221694"/>
                    </a:ext>
                  </a:extLst>
                </a:gridCol>
                <a:gridCol w="2714919">
                  <a:extLst>
                    <a:ext uri="{9D8B030D-6E8A-4147-A177-3AD203B41FA5}">
                      <a16:colId xmlns:a16="http://schemas.microsoft.com/office/drawing/2014/main" val="618433142"/>
                    </a:ext>
                  </a:extLst>
                </a:gridCol>
                <a:gridCol w="3369295">
                  <a:extLst>
                    <a:ext uri="{9D8B030D-6E8A-4147-A177-3AD203B41FA5}">
                      <a16:colId xmlns:a16="http://schemas.microsoft.com/office/drawing/2014/main" val="1187566209"/>
                    </a:ext>
                  </a:extLst>
                </a:gridCol>
              </a:tblGrid>
              <a:tr h="954006">
                <a:tc>
                  <a:txBody>
                    <a:bodyPr/>
                    <a:lstStyle/>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Models</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Accuracy</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Mean Precision</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444932"/>
                  </a:ext>
                </a:extLst>
              </a:tr>
              <a:tr h="483556">
                <a:tc rowSpan="3">
                  <a:txBody>
                    <a:bodyPr/>
                    <a:lstStyle/>
                    <a:p>
                      <a:pPr>
                        <a:lnSpc>
                          <a:spcPct val="107000"/>
                        </a:lnSpc>
                        <a:spcAft>
                          <a:spcPts val="0"/>
                        </a:spcAft>
                      </a:pPr>
                      <a:r>
                        <a:rPr lang="en-US" sz="2800">
                          <a:effectLst/>
                          <a:latin typeface="+mn-lt"/>
                        </a:rPr>
                        <a:t>Basic dataset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Decision Tree</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0.7083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0.8411</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2944227"/>
                  </a:ext>
                </a:extLst>
              </a:tr>
              <a:tr h="968572">
                <a:tc vMerge="1">
                  <a:txBody>
                    <a:bodyPr/>
                    <a:lstStyle/>
                    <a:p>
                      <a:endParaRPr lang="en-GB"/>
                    </a:p>
                  </a:txBody>
                  <a:tcPr/>
                </a:tc>
                <a:tc>
                  <a:txBody>
                    <a:bodyPr/>
                    <a:lstStyle/>
                    <a:p>
                      <a:pPr>
                        <a:lnSpc>
                          <a:spcPct val="107000"/>
                        </a:lnSpc>
                        <a:spcAft>
                          <a:spcPts val="0"/>
                        </a:spcAft>
                      </a:pPr>
                      <a:r>
                        <a:rPr lang="en-US" sz="2800" dirty="0">
                          <a:effectLst/>
                          <a:latin typeface="+mn-lt"/>
                        </a:rPr>
                        <a:t>Random</a:t>
                      </a:r>
                      <a:endParaRPr lang="en-GB" sz="2800" dirty="0">
                        <a:effectLst/>
                        <a:latin typeface="+mn-lt"/>
                      </a:endParaRPr>
                    </a:p>
                    <a:p>
                      <a:pPr>
                        <a:lnSpc>
                          <a:spcPct val="107000"/>
                        </a:lnSpc>
                        <a:spcAft>
                          <a:spcPts val="0"/>
                        </a:spcAft>
                      </a:pPr>
                      <a:r>
                        <a:rPr lang="en-US" sz="2800" dirty="0">
                          <a:effectLst/>
                          <a:latin typeface="+mn-lt"/>
                        </a:rPr>
                        <a:t>Forest</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0.7583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0.8742</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3529964"/>
                  </a:ext>
                </a:extLst>
              </a:tr>
              <a:tr h="499578">
                <a:tc vMerge="1">
                  <a:txBody>
                    <a:bodyPr/>
                    <a:lstStyle/>
                    <a:p>
                      <a:endParaRPr lang="en-GB"/>
                    </a:p>
                  </a:txBody>
                  <a:tcPr/>
                </a:tc>
                <a:tc>
                  <a:txBody>
                    <a:bodyPr/>
                    <a:lstStyle/>
                    <a:p>
                      <a:pPr>
                        <a:lnSpc>
                          <a:spcPct val="107000"/>
                        </a:lnSpc>
                        <a:spcAft>
                          <a:spcPts val="0"/>
                        </a:spcAft>
                      </a:pPr>
                      <a:r>
                        <a:rPr lang="en-US" sz="2800">
                          <a:effectLst/>
                          <a:latin typeface="+mn-lt"/>
                        </a:rPr>
                        <a:t>VSM</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0.7917</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0.8920</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2869693"/>
                  </a:ext>
                </a:extLst>
              </a:tr>
              <a:tr h="468994">
                <a:tc rowSpan="3">
                  <a:txBody>
                    <a:bodyPr/>
                    <a:lstStyle/>
                    <a:p>
                      <a:pPr>
                        <a:lnSpc>
                          <a:spcPct val="107000"/>
                        </a:lnSpc>
                        <a:spcAft>
                          <a:spcPts val="0"/>
                        </a:spcAft>
                      </a:pPr>
                      <a:r>
                        <a:rPr lang="en-US" sz="2800">
                          <a:effectLst/>
                          <a:latin typeface="+mn-lt"/>
                        </a:rPr>
                        <a:t>N-folder Cross Validation</a:t>
                      </a:r>
                      <a:endParaRPr lang="en-GB" sz="2800">
                        <a:effectLst/>
                        <a:latin typeface="+mn-lt"/>
                      </a:endParaRPr>
                    </a:p>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Decision Tree</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0.75</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0.8713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7473240"/>
                  </a:ext>
                </a:extLst>
              </a:tr>
              <a:tr h="984594">
                <a:tc vMerge="1">
                  <a:txBody>
                    <a:bodyPr/>
                    <a:lstStyle/>
                    <a:p>
                      <a:endParaRPr lang="en-GB"/>
                    </a:p>
                  </a:txBody>
                  <a:tcPr/>
                </a:tc>
                <a:tc>
                  <a:txBody>
                    <a:bodyPr/>
                    <a:lstStyle/>
                    <a:p>
                      <a:pPr>
                        <a:lnSpc>
                          <a:spcPct val="107000"/>
                        </a:lnSpc>
                        <a:spcAft>
                          <a:spcPts val="0"/>
                        </a:spcAft>
                      </a:pPr>
                      <a:r>
                        <a:rPr lang="en-US" sz="2800" dirty="0">
                          <a:solidFill>
                            <a:srgbClr val="FF0000"/>
                          </a:solidFill>
                          <a:effectLst/>
                          <a:latin typeface="+mn-lt"/>
                        </a:rPr>
                        <a:t>Random</a:t>
                      </a:r>
                      <a:endParaRPr lang="en-GB" sz="2800" dirty="0">
                        <a:solidFill>
                          <a:srgbClr val="FF0000"/>
                        </a:solidFill>
                        <a:effectLst/>
                        <a:latin typeface="+mn-lt"/>
                      </a:endParaRPr>
                    </a:p>
                    <a:p>
                      <a:pPr>
                        <a:lnSpc>
                          <a:spcPct val="107000"/>
                        </a:lnSpc>
                        <a:spcAft>
                          <a:spcPts val="0"/>
                        </a:spcAft>
                      </a:pPr>
                      <a:r>
                        <a:rPr lang="en-US" sz="2800" dirty="0">
                          <a:solidFill>
                            <a:srgbClr val="FF0000"/>
                          </a:solidFill>
                          <a:effectLst/>
                          <a:latin typeface="+mn-lt"/>
                        </a:rPr>
                        <a:t>Forest</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0.8083</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0.8963</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3074434"/>
                  </a:ext>
                </a:extLst>
              </a:tr>
              <a:tr h="483556">
                <a:tc vMerge="1">
                  <a:txBody>
                    <a:bodyPr/>
                    <a:lstStyle/>
                    <a:p>
                      <a:endParaRPr lang="en-GB"/>
                    </a:p>
                  </a:txBody>
                  <a:tcPr/>
                </a:tc>
                <a:tc>
                  <a:txBody>
                    <a:bodyPr/>
                    <a:lstStyle/>
                    <a:p>
                      <a:pPr>
                        <a:lnSpc>
                          <a:spcPct val="107000"/>
                        </a:lnSpc>
                        <a:spcAft>
                          <a:spcPts val="0"/>
                        </a:spcAft>
                      </a:pPr>
                      <a:r>
                        <a:rPr lang="en-US" sz="2800">
                          <a:effectLst/>
                          <a:latin typeface="+mn-lt"/>
                        </a:rPr>
                        <a:t>VSM</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0.75</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0.8625</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2940022"/>
                  </a:ext>
                </a:extLst>
              </a:tr>
            </a:tbl>
          </a:graphicData>
        </a:graphic>
      </p:graphicFrame>
    </p:spTree>
    <p:extLst>
      <p:ext uri="{BB962C8B-B14F-4D97-AF65-F5344CB8AC3E}">
        <p14:creationId xmlns:p14="http://schemas.microsoft.com/office/powerpoint/2010/main" val="2107028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lstStyle/>
          <a:p>
            <a:r>
              <a:rPr lang="en-GB" b="1" dirty="0"/>
              <a:t>Variable importance plot</a:t>
            </a:r>
          </a:p>
        </p:txBody>
      </p:sp>
      <p:pic>
        <p:nvPicPr>
          <p:cNvPr id="4" name="Content Placeholder 3">
            <a:extLst>
              <a:ext uri="{FF2B5EF4-FFF2-40B4-BE49-F238E27FC236}">
                <a16:creationId xmlns:a16="http://schemas.microsoft.com/office/drawing/2014/main" id="{81CA707F-1731-4AF6-9910-EC1B6C4F2349}"/>
              </a:ext>
            </a:extLst>
          </p:cNvPr>
          <p:cNvPicPr>
            <a:picLocks noGrp="1" noChangeAspect="1"/>
          </p:cNvPicPr>
          <p:nvPr>
            <p:ph idx="1"/>
          </p:nvPr>
        </p:nvPicPr>
        <p:blipFill>
          <a:blip r:embed="rId2"/>
          <a:stretch>
            <a:fillRect/>
          </a:stretch>
        </p:blipFill>
        <p:spPr>
          <a:xfrm>
            <a:off x="0" y="1684453"/>
            <a:ext cx="7368417" cy="4554855"/>
          </a:xfrm>
          <a:prstGeom prst="rect">
            <a:avLst/>
          </a:prstGeom>
        </p:spPr>
      </p:pic>
      <p:sp>
        <p:nvSpPr>
          <p:cNvPr id="5" name="Title 1">
            <a:extLst>
              <a:ext uri="{FF2B5EF4-FFF2-40B4-BE49-F238E27FC236}">
                <a16:creationId xmlns:a16="http://schemas.microsoft.com/office/drawing/2014/main" id="{EAEA55F8-1AA8-452F-A614-E8535B9DBA53}"/>
              </a:ext>
            </a:extLst>
          </p:cNvPr>
          <p:cNvSpPr txBox="1">
            <a:spLocks/>
          </p:cNvSpPr>
          <p:nvPr/>
        </p:nvSpPr>
        <p:spPr>
          <a:xfrm>
            <a:off x="838200" y="1263196"/>
            <a:ext cx="10515600" cy="5343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1. Decision tree model </a:t>
            </a:r>
          </a:p>
        </p:txBody>
      </p:sp>
      <p:pic>
        <p:nvPicPr>
          <p:cNvPr id="6" name="Picture 5">
            <a:extLst>
              <a:ext uri="{FF2B5EF4-FFF2-40B4-BE49-F238E27FC236}">
                <a16:creationId xmlns:a16="http://schemas.microsoft.com/office/drawing/2014/main" id="{3D2EDC6F-77EA-42AF-AA8B-73CA352AB050}"/>
              </a:ext>
            </a:extLst>
          </p:cNvPr>
          <p:cNvPicPr>
            <a:picLocks noChangeAspect="1"/>
          </p:cNvPicPr>
          <p:nvPr/>
        </p:nvPicPr>
        <p:blipFill>
          <a:blip r:embed="rId3"/>
          <a:stretch>
            <a:fillRect/>
          </a:stretch>
        </p:blipFill>
        <p:spPr>
          <a:xfrm>
            <a:off x="7235231" y="2484551"/>
            <a:ext cx="4956769" cy="2285411"/>
          </a:xfrm>
          <a:prstGeom prst="rect">
            <a:avLst/>
          </a:prstGeom>
        </p:spPr>
      </p:pic>
    </p:spTree>
    <p:extLst>
      <p:ext uri="{BB962C8B-B14F-4D97-AF65-F5344CB8AC3E}">
        <p14:creationId xmlns:p14="http://schemas.microsoft.com/office/powerpoint/2010/main" val="3536664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lstStyle/>
          <a:p>
            <a:r>
              <a:rPr lang="en-GB" b="1" dirty="0"/>
              <a:t>Variable importance plot</a:t>
            </a:r>
          </a:p>
        </p:txBody>
      </p:sp>
      <p:pic>
        <p:nvPicPr>
          <p:cNvPr id="4" name="Content Placeholder 3">
            <a:extLst>
              <a:ext uri="{FF2B5EF4-FFF2-40B4-BE49-F238E27FC236}">
                <a16:creationId xmlns:a16="http://schemas.microsoft.com/office/drawing/2014/main" id="{81CA707F-1731-4AF6-9910-EC1B6C4F2349}"/>
              </a:ext>
            </a:extLst>
          </p:cNvPr>
          <p:cNvPicPr>
            <a:picLocks noGrp="1" noChangeAspect="1"/>
          </p:cNvPicPr>
          <p:nvPr>
            <p:ph idx="1"/>
          </p:nvPr>
        </p:nvPicPr>
        <p:blipFill>
          <a:blip r:embed="rId2"/>
          <a:stretch>
            <a:fillRect/>
          </a:stretch>
        </p:blipFill>
        <p:spPr>
          <a:xfrm>
            <a:off x="0" y="1684453"/>
            <a:ext cx="7368417" cy="4554855"/>
          </a:xfrm>
          <a:prstGeom prst="rect">
            <a:avLst/>
          </a:prstGeom>
        </p:spPr>
      </p:pic>
      <p:sp>
        <p:nvSpPr>
          <p:cNvPr id="5" name="Title 1">
            <a:extLst>
              <a:ext uri="{FF2B5EF4-FFF2-40B4-BE49-F238E27FC236}">
                <a16:creationId xmlns:a16="http://schemas.microsoft.com/office/drawing/2014/main" id="{EAEA55F8-1AA8-452F-A614-E8535B9DBA53}"/>
              </a:ext>
            </a:extLst>
          </p:cNvPr>
          <p:cNvSpPr txBox="1">
            <a:spLocks/>
          </p:cNvSpPr>
          <p:nvPr/>
        </p:nvSpPr>
        <p:spPr>
          <a:xfrm>
            <a:off x="838200" y="1263196"/>
            <a:ext cx="10515600" cy="5343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1. Decision tree model </a:t>
            </a:r>
          </a:p>
        </p:txBody>
      </p:sp>
      <p:pic>
        <p:nvPicPr>
          <p:cNvPr id="6" name="Picture 5">
            <a:extLst>
              <a:ext uri="{FF2B5EF4-FFF2-40B4-BE49-F238E27FC236}">
                <a16:creationId xmlns:a16="http://schemas.microsoft.com/office/drawing/2014/main" id="{3D2EDC6F-77EA-42AF-AA8B-73CA352AB050}"/>
              </a:ext>
            </a:extLst>
          </p:cNvPr>
          <p:cNvPicPr>
            <a:picLocks noChangeAspect="1"/>
          </p:cNvPicPr>
          <p:nvPr/>
        </p:nvPicPr>
        <p:blipFill>
          <a:blip r:embed="rId3"/>
          <a:stretch>
            <a:fillRect/>
          </a:stretch>
        </p:blipFill>
        <p:spPr>
          <a:xfrm>
            <a:off x="7235231" y="2484551"/>
            <a:ext cx="4956769" cy="2285411"/>
          </a:xfrm>
          <a:prstGeom prst="rect">
            <a:avLst/>
          </a:prstGeom>
        </p:spPr>
      </p:pic>
      <p:sp>
        <p:nvSpPr>
          <p:cNvPr id="7" name="Rectangle 6">
            <a:extLst>
              <a:ext uri="{FF2B5EF4-FFF2-40B4-BE49-F238E27FC236}">
                <a16:creationId xmlns:a16="http://schemas.microsoft.com/office/drawing/2014/main" id="{6C71EA6B-B2FB-439F-AD6D-FDBAE18F815A}"/>
              </a:ext>
            </a:extLst>
          </p:cNvPr>
          <p:cNvSpPr/>
          <p:nvPr/>
        </p:nvSpPr>
        <p:spPr>
          <a:xfrm>
            <a:off x="292231" y="2218831"/>
            <a:ext cx="7010198" cy="12101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5970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Random Forest model </a:t>
            </a:r>
            <a:br>
              <a:rPr lang="en-GB" b="1" dirty="0"/>
            </a:br>
            <a:endParaRPr lang="en-GB" b="1" dirty="0"/>
          </a:p>
        </p:txBody>
      </p:sp>
      <p:pic>
        <p:nvPicPr>
          <p:cNvPr id="6" name="Picture 5">
            <a:extLst>
              <a:ext uri="{FF2B5EF4-FFF2-40B4-BE49-F238E27FC236}">
                <a16:creationId xmlns:a16="http://schemas.microsoft.com/office/drawing/2014/main" id="{D856841F-F801-4B38-9A6B-9FAE902EF12B}"/>
              </a:ext>
            </a:extLst>
          </p:cNvPr>
          <p:cNvPicPr>
            <a:picLocks noChangeAspect="1"/>
          </p:cNvPicPr>
          <p:nvPr/>
        </p:nvPicPr>
        <p:blipFill>
          <a:blip r:embed="rId2"/>
          <a:stretch>
            <a:fillRect/>
          </a:stretch>
        </p:blipFill>
        <p:spPr>
          <a:xfrm>
            <a:off x="6786880" y="1159497"/>
            <a:ext cx="5260035" cy="4773253"/>
          </a:xfrm>
          <a:prstGeom prst="rect">
            <a:avLst/>
          </a:prstGeom>
        </p:spPr>
      </p:pic>
      <p:pic>
        <p:nvPicPr>
          <p:cNvPr id="9" name="Content Placeholder 8">
            <a:extLst>
              <a:ext uri="{FF2B5EF4-FFF2-40B4-BE49-F238E27FC236}">
                <a16:creationId xmlns:a16="http://schemas.microsoft.com/office/drawing/2014/main" id="{CC83BE1A-D31C-4B27-AE0F-61485F26C35E}"/>
              </a:ext>
            </a:extLst>
          </p:cNvPr>
          <p:cNvPicPr>
            <a:picLocks noGrp="1" noChangeAspect="1"/>
          </p:cNvPicPr>
          <p:nvPr>
            <p:ph idx="1"/>
          </p:nvPr>
        </p:nvPicPr>
        <p:blipFill>
          <a:blip r:embed="rId3"/>
          <a:stretch>
            <a:fillRect/>
          </a:stretch>
        </p:blipFill>
        <p:spPr>
          <a:xfrm>
            <a:off x="-81280" y="1159497"/>
            <a:ext cx="6741288" cy="4632337"/>
          </a:xfrm>
          <a:prstGeom prst="rect">
            <a:avLst/>
          </a:prstGeom>
        </p:spPr>
      </p:pic>
    </p:spTree>
    <p:extLst>
      <p:ext uri="{BB962C8B-B14F-4D97-AF65-F5344CB8AC3E}">
        <p14:creationId xmlns:p14="http://schemas.microsoft.com/office/powerpoint/2010/main" val="195856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Random Forest model </a:t>
            </a:r>
            <a:br>
              <a:rPr lang="en-GB" b="1" dirty="0"/>
            </a:br>
            <a:endParaRPr lang="en-GB" b="1" dirty="0"/>
          </a:p>
        </p:txBody>
      </p:sp>
      <p:pic>
        <p:nvPicPr>
          <p:cNvPr id="6" name="Picture 5">
            <a:extLst>
              <a:ext uri="{FF2B5EF4-FFF2-40B4-BE49-F238E27FC236}">
                <a16:creationId xmlns:a16="http://schemas.microsoft.com/office/drawing/2014/main" id="{D856841F-F801-4B38-9A6B-9FAE902EF12B}"/>
              </a:ext>
            </a:extLst>
          </p:cNvPr>
          <p:cNvPicPr>
            <a:picLocks noChangeAspect="1"/>
          </p:cNvPicPr>
          <p:nvPr/>
        </p:nvPicPr>
        <p:blipFill>
          <a:blip r:embed="rId2"/>
          <a:stretch>
            <a:fillRect/>
          </a:stretch>
        </p:blipFill>
        <p:spPr>
          <a:xfrm>
            <a:off x="6786880" y="1159497"/>
            <a:ext cx="5260035" cy="4773253"/>
          </a:xfrm>
          <a:prstGeom prst="rect">
            <a:avLst/>
          </a:prstGeom>
        </p:spPr>
      </p:pic>
      <p:pic>
        <p:nvPicPr>
          <p:cNvPr id="9" name="Content Placeholder 8">
            <a:extLst>
              <a:ext uri="{FF2B5EF4-FFF2-40B4-BE49-F238E27FC236}">
                <a16:creationId xmlns:a16="http://schemas.microsoft.com/office/drawing/2014/main" id="{CC83BE1A-D31C-4B27-AE0F-61485F26C35E}"/>
              </a:ext>
            </a:extLst>
          </p:cNvPr>
          <p:cNvPicPr>
            <a:picLocks noGrp="1" noChangeAspect="1"/>
          </p:cNvPicPr>
          <p:nvPr>
            <p:ph idx="1"/>
          </p:nvPr>
        </p:nvPicPr>
        <p:blipFill>
          <a:blip r:embed="rId3"/>
          <a:stretch>
            <a:fillRect/>
          </a:stretch>
        </p:blipFill>
        <p:spPr>
          <a:xfrm>
            <a:off x="-81280" y="1159497"/>
            <a:ext cx="6741288" cy="4632337"/>
          </a:xfrm>
          <a:prstGeom prst="rect">
            <a:avLst/>
          </a:prstGeom>
        </p:spPr>
      </p:pic>
      <p:sp>
        <p:nvSpPr>
          <p:cNvPr id="10" name="Rectangle 9">
            <a:extLst>
              <a:ext uri="{FF2B5EF4-FFF2-40B4-BE49-F238E27FC236}">
                <a16:creationId xmlns:a16="http://schemas.microsoft.com/office/drawing/2014/main" id="{FEA31F8D-7A89-4A16-AFA7-A8607888F3D6}"/>
              </a:ext>
            </a:extLst>
          </p:cNvPr>
          <p:cNvSpPr/>
          <p:nvPr/>
        </p:nvSpPr>
        <p:spPr>
          <a:xfrm>
            <a:off x="6660007" y="1758621"/>
            <a:ext cx="4067695" cy="1041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801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Contents</a:t>
            </a:r>
          </a:p>
        </p:txBody>
      </p:sp>
      <p:sp>
        <p:nvSpPr>
          <p:cNvPr id="3" name="Content Placeholder 2"/>
          <p:cNvSpPr>
            <a:spLocks noGrp="1"/>
          </p:cNvSpPr>
          <p:nvPr>
            <p:ph idx="1"/>
          </p:nvPr>
        </p:nvSpPr>
        <p:spPr>
          <a:xfrm>
            <a:off x="838200" y="1202634"/>
            <a:ext cx="10515600" cy="5396949"/>
          </a:xfrm>
        </p:spPr>
        <p:txBody>
          <a:bodyPr>
            <a:normAutofit/>
          </a:bodyPr>
          <a:lstStyle/>
          <a:p>
            <a:r>
              <a:rPr lang="en-US" b="1" dirty="0"/>
              <a:t>1.Introduction:</a:t>
            </a:r>
            <a:endParaRPr lang="en-GB" dirty="0"/>
          </a:p>
          <a:p>
            <a:pPr marL="0" indent="0">
              <a:buNone/>
            </a:pPr>
            <a:r>
              <a:rPr lang="en-US" dirty="0"/>
              <a:t>       1.1 Background</a:t>
            </a:r>
          </a:p>
          <a:p>
            <a:pPr marL="0" indent="0">
              <a:buNone/>
            </a:pPr>
            <a:r>
              <a:rPr lang="en-US" dirty="0"/>
              <a:t>       1.2 motivation </a:t>
            </a:r>
          </a:p>
          <a:p>
            <a:pPr marL="0" indent="0">
              <a:buNone/>
            </a:pPr>
            <a:r>
              <a:rPr lang="en-US" dirty="0"/>
              <a:t>       1.3 </a:t>
            </a:r>
            <a:r>
              <a:rPr lang="en-GB" dirty="0"/>
              <a:t>Objective</a:t>
            </a:r>
          </a:p>
          <a:p>
            <a:pPr marL="0" indent="0">
              <a:buNone/>
            </a:pPr>
            <a:r>
              <a:rPr lang="en-GB" dirty="0"/>
              <a:t>       1.4 Deliverables</a:t>
            </a:r>
          </a:p>
          <a:p>
            <a:r>
              <a:rPr lang="en-US" b="1" dirty="0"/>
              <a:t>2.Project Approach :</a:t>
            </a:r>
            <a:endParaRPr lang="en-GB" dirty="0"/>
          </a:p>
          <a:p>
            <a:r>
              <a:rPr lang="en-US" b="1" dirty="0"/>
              <a:t>3.Contributions :</a:t>
            </a:r>
          </a:p>
          <a:p>
            <a:pPr marL="0" indent="0">
              <a:buNone/>
            </a:pPr>
            <a:r>
              <a:rPr lang="en-US" b="1" dirty="0"/>
              <a:t>       3.1 </a:t>
            </a:r>
            <a:r>
              <a:rPr lang="en-US" b="1" dirty="0" err="1"/>
              <a:t>Immplemention</a:t>
            </a:r>
            <a:r>
              <a:rPr lang="en-US" b="1" dirty="0"/>
              <a:t> steps</a:t>
            </a:r>
            <a:endParaRPr lang="en-GB" dirty="0"/>
          </a:p>
          <a:p>
            <a:pPr marL="0" indent="0">
              <a:buNone/>
            </a:pPr>
            <a:r>
              <a:rPr lang="en-US" dirty="0"/>
              <a:t>       3.2 Project findings</a:t>
            </a:r>
            <a:endParaRPr lang="en-GB" dirty="0"/>
          </a:p>
          <a:p>
            <a:pPr marL="0" indent="0">
              <a:buNone/>
            </a:pPr>
            <a:r>
              <a:rPr lang="en-US" dirty="0"/>
              <a:t>       3.3 Implications of the findings</a:t>
            </a:r>
          </a:p>
          <a:p>
            <a:pPr marL="0" indent="0">
              <a:buNone/>
            </a:pPr>
            <a:endParaRPr lang="en-GB" dirty="0"/>
          </a:p>
        </p:txBody>
      </p:sp>
    </p:spTree>
    <p:extLst>
      <p:ext uri="{BB962C8B-B14F-4D97-AF65-F5344CB8AC3E}">
        <p14:creationId xmlns:p14="http://schemas.microsoft.com/office/powerpoint/2010/main" val="819196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SVM model </a:t>
            </a:r>
            <a:br>
              <a:rPr lang="en-GB" b="1" dirty="0"/>
            </a:br>
            <a:endParaRPr lang="en-GB" b="1" dirty="0"/>
          </a:p>
        </p:txBody>
      </p:sp>
      <p:pic>
        <p:nvPicPr>
          <p:cNvPr id="5" name="Content Placeholder 4">
            <a:extLst>
              <a:ext uri="{FF2B5EF4-FFF2-40B4-BE49-F238E27FC236}">
                <a16:creationId xmlns:a16="http://schemas.microsoft.com/office/drawing/2014/main" id="{4D21444C-7955-4E8A-872A-7E43CFC5E737}"/>
              </a:ext>
            </a:extLst>
          </p:cNvPr>
          <p:cNvPicPr>
            <a:picLocks noGrp="1" noChangeAspect="1"/>
          </p:cNvPicPr>
          <p:nvPr>
            <p:ph idx="1"/>
          </p:nvPr>
        </p:nvPicPr>
        <p:blipFill>
          <a:blip r:embed="rId2"/>
          <a:stretch>
            <a:fillRect/>
          </a:stretch>
        </p:blipFill>
        <p:spPr>
          <a:xfrm>
            <a:off x="0" y="1253331"/>
            <a:ext cx="6835402" cy="4351338"/>
          </a:xfrm>
          <a:prstGeom prst="rect">
            <a:avLst/>
          </a:prstGeom>
        </p:spPr>
      </p:pic>
      <p:pic>
        <p:nvPicPr>
          <p:cNvPr id="7" name="Picture 6">
            <a:extLst>
              <a:ext uri="{FF2B5EF4-FFF2-40B4-BE49-F238E27FC236}">
                <a16:creationId xmlns:a16="http://schemas.microsoft.com/office/drawing/2014/main" id="{3080F814-84F6-4B5E-91FD-4CF85EFAA2B6}"/>
              </a:ext>
            </a:extLst>
          </p:cNvPr>
          <p:cNvPicPr>
            <a:picLocks noChangeAspect="1"/>
          </p:cNvPicPr>
          <p:nvPr/>
        </p:nvPicPr>
        <p:blipFill>
          <a:blip r:embed="rId3"/>
          <a:stretch>
            <a:fillRect/>
          </a:stretch>
        </p:blipFill>
        <p:spPr>
          <a:xfrm>
            <a:off x="6835402" y="2186994"/>
            <a:ext cx="5491030" cy="2556761"/>
          </a:xfrm>
          <a:prstGeom prst="rect">
            <a:avLst/>
          </a:prstGeom>
        </p:spPr>
      </p:pic>
    </p:spTree>
    <p:extLst>
      <p:ext uri="{BB962C8B-B14F-4D97-AF65-F5344CB8AC3E}">
        <p14:creationId xmlns:p14="http://schemas.microsoft.com/office/powerpoint/2010/main" val="1100546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SVM model </a:t>
            </a:r>
            <a:br>
              <a:rPr lang="en-GB" b="1" dirty="0"/>
            </a:br>
            <a:endParaRPr lang="en-GB" b="1" dirty="0"/>
          </a:p>
        </p:txBody>
      </p:sp>
      <p:pic>
        <p:nvPicPr>
          <p:cNvPr id="5" name="Content Placeholder 4">
            <a:extLst>
              <a:ext uri="{FF2B5EF4-FFF2-40B4-BE49-F238E27FC236}">
                <a16:creationId xmlns:a16="http://schemas.microsoft.com/office/drawing/2014/main" id="{4D21444C-7955-4E8A-872A-7E43CFC5E737}"/>
              </a:ext>
            </a:extLst>
          </p:cNvPr>
          <p:cNvPicPr>
            <a:picLocks noGrp="1" noChangeAspect="1"/>
          </p:cNvPicPr>
          <p:nvPr>
            <p:ph idx="1"/>
          </p:nvPr>
        </p:nvPicPr>
        <p:blipFill>
          <a:blip r:embed="rId2"/>
          <a:stretch>
            <a:fillRect/>
          </a:stretch>
        </p:blipFill>
        <p:spPr>
          <a:xfrm>
            <a:off x="0" y="1253331"/>
            <a:ext cx="6835402" cy="4351338"/>
          </a:xfrm>
          <a:prstGeom prst="rect">
            <a:avLst/>
          </a:prstGeom>
        </p:spPr>
      </p:pic>
      <p:pic>
        <p:nvPicPr>
          <p:cNvPr id="7" name="Picture 6">
            <a:extLst>
              <a:ext uri="{FF2B5EF4-FFF2-40B4-BE49-F238E27FC236}">
                <a16:creationId xmlns:a16="http://schemas.microsoft.com/office/drawing/2014/main" id="{3080F814-84F6-4B5E-91FD-4CF85EFAA2B6}"/>
              </a:ext>
            </a:extLst>
          </p:cNvPr>
          <p:cNvPicPr>
            <a:picLocks noChangeAspect="1"/>
          </p:cNvPicPr>
          <p:nvPr/>
        </p:nvPicPr>
        <p:blipFill>
          <a:blip r:embed="rId3"/>
          <a:stretch>
            <a:fillRect/>
          </a:stretch>
        </p:blipFill>
        <p:spPr>
          <a:xfrm>
            <a:off x="6835402" y="2186994"/>
            <a:ext cx="5491030" cy="2556761"/>
          </a:xfrm>
          <a:prstGeom prst="rect">
            <a:avLst/>
          </a:prstGeom>
        </p:spPr>
      </p:pic>
      <p:sp>
        <p:nvSpPr>
          <p:cNvPr id="10" name="Rectangle 9">
            <a:extLst>
              <a:ext uri="{FF2B5EF4-FFF2-40B4-BE49-F238E27FC236}">
                <a16:creationId xmlns:a16="http://schemas.microsoft.com/office/drawing/2014/main" id="{FEA31F8D-7A89-4A16-AFA7-A8607888F3D6}"/>
              </a:ext>
            </a:extLst>
          </p:cNvPr>
          <p:cNvSpPr/>
          <p:nvPr/>
        </p:nvSpPr>
        <p:spPr>
          <a:xfrm>
            <a:off x="325194" y="1781665"/>
            <a:ext cx="6471531" cy="1112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4209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EE67-F959-46EC-93C0-4DC44E2BBE90}"/>
              </a:ext>
            </a:extLst>
          </p:cNvPr>
          <p:cNvSpPr>
            <a:spLocks noGrp="1"/>
          </p:cNvSpPr>
          <p:nvPr>
            <p:ph type="title"/>
          </p:nvPr>
        </p:nvSpPr>
        <p:spPr>
          <a:xfrm>
            <a:off x="838200" y="365126"/>
            <a:ext cx="10515600" cy="1001762"/>
          </a:xfrm>
        </p:spPr>
        <p:txBody>
          <a:bodyPr/>
          <a:lstStyle/>
          <a:p>
            <a:r>
              <a:rPr lang="en-US" b="1" dirty="0"/>
              <a:t>Final Conclusion:</a:t>
            </a:r>
            <a:endParaRPr lang="en-GB" b="1" dirty="0"/>
          </a:p>
        </p:txBody>
      </p:sp>
      <p:sp>
        <p:nvSpPr>
          <p:cNvPr id="3" name="Content Placeholder 2">
            <a:extLst>
              <a:ext uri="{FF2B5EF4-FFF2-40B4-BE49-F238E27FC236}">
                <a16:creationId xmlns:a16="http://schemas.microsoft.com/office/drawing/2014/main" id="{A4039225-E4C6-4F69-A0F2-C27BA667DEF5}"/>
              </a:ext>
            </a:extLst>
          </p:cNvPr>
          <p:cNvSpPr>
            <a:spLocks noGrp="1"/>
          </p:cNvSpPr>
          <p:nvPr>
            <p:ph idx="1"/>
          </p:nvPr>
        </p:nvSpPr>
        <p:spPr>
          <a:xfrm>
            <a:off x="838200" y="1366888"/>
            <a:ext cx="10515600" cy="4810075"/>
          </a:xfrm>
        </p:spPr>
        <p:txBody>
          <a:bodyPr>
            <a:normAutofit fontScale="77500" lnSpcReduction="20000"/>
          </a:bodyPr>
          <a:lstStyle/>
          <a:p>
            <a:pPr marL="0" indent="0">
              <a:buNone/>
            </a:pPr>
            <a:endParaRPr lang="en-GB" dirty="0"/>
          </a:p>
          <a:p>
            <a:pPr marL="0" indent="0">
              <a:buNone/>
            </a:pPr>
            <a:r>
              <a:rPr lang="en-US" dirty="0"/>
              <a:t>1. </a:t>
            </a:r>
            <a:r>
              <a:rPr lang="en-US" b="1" dirty="0"/>
              <a:t>Decision tree Model </a:t>
            </a:r>
            <a:r>
              <a:rPr lang="en-US" dirty="0"/>
              <a:t>and </a:t>
            </a:r>
            <a:r>
              <a:rPr lang="en-US" b="1" dirty="0"/>
              <a:t>Random forest model </a:t>
            </a:r>
            <a:r>
              <a:rPr lang="en-US" dirty="0"/>
              <a:t>performed much better by training on the N-folder cross validation dataset, but SVM model performed even worse than none cross validation. </a:t>
            </a:r>
            <a:endParaRPr lang="en-GB" dirty="0"/>
          </a:p>
          <a:p>
            <a:pPr marL="0" indent="0">
              <a:buNone/>
            </a:pPr>
            <a:r>
              <a:rPr lang="en-US" dirty="0"/>
              <a:t> </a:t>
            </a:r>
            <a:endParaRPr lang="en-GB" dirty="0"/>
          </a:p>
          <a:p>
            <a:pPr marL="0" indent="0">
              <a:buNone/>
            </a:pPr>
            <a:r>
              <a:rPr lang="en-US" dirty="0"/>
              <a:t>2. Random forest Model outperformed all the models by training on the N-folder cross validation dataset. It got the highest rate of accuracy and precision. As a result, the </a:t>
            </a:r>
            <a:r>
              <a:rPr lang="en-US" b="1" dirty="0"/>
              <a:t>random forest prediction model training on N-folder cross validation dataset</a:t>
            </a:r>
            <a:r>
              <a:rPr lang="en-US" dirty="0"/>
              <a:t> is recommended for this educational data mining project.</a:t>
            </a:r>
            <a:endParaRPr lang="en-GB" dirty="0"/>
          </a:p>
          <a:p>
            <a:pPr marL="0" indent="0">
              <a:buNone/>
            </a:pPr>
            <a:endParaRPr lang="en-GB" dirty="0"/>
          </a:p>
          <a:p>
            <a:pPr marL="0" indent="0">
              <a:buNone/>
            </a:pPr>
            <a:r>
              <a:rPr lang="en-US" dirty="0"/>
              <a:t>3. The most important activities that related to students' academic performance are </a:t>
            </a:r>
            <a:r>
              <a:rPr lang="en-US" b="1" dirty="0" err="1"/>
              <a:t>VisITedResources</a:t>
            </a:r>
            <a:r>
              <a:rPr lang="en-US" b="1" dirty="0"/>
              <a:t>, </a:t>
            </a:r>
            <a:r>
              <a:rPr lang="en-US" b="1" dirty="0" err="1"/>
              <a:t>raisedhands</a:t>
            </a:r>
            <a:r>
              <a:rPr lang="en-US" b="1" dirty="0"/>
              <a:t>, </a:t>
            </a:r>
            <a:r>
              <a:rPr lang="en-US" b="1" dirty="0" err="1"/>
              <a:t>StudentAbsenceDays</a:t>
            </a:r>
            <a:r>
              <a:rPr lang="en-US" b="1" dirty="0"/>
              <a:t>, </a:t>
            </a:r>
            <a:r>
              <a:rPr lang="en-US" b="1" dirty="0" err="1"/>
              <a:t>AnnouncementsView</a:t>
            </a:r>
            <a:r>
              <a:rPr lang="en-US" b="1" dirty="0"/>
              <a:t> and Discussion</a:t>
            </a:r>
            <a:r>
              <a:rPr lang="en-US" dirty="0"/>
              <a:t>. Then the </a:t>
            </a:r>
            <a:r>
              <a:rPr lang="en-US" b="1" dirty="0"/>
              <a:t>Relation, </a:t>
            </a:r>
            <a:r>
              <a:rPr lang="en-US" b="1" dirty="0" err="1"/>
              <a:t>ParentAnsweringSurvey</a:t>
            </a:r>
            <a:r>
              <a:rPr lang="en-US" b="1" dirty="0"/>
              <a:t>, gender and </a:t>
            </a:r>
            <a:r>
              <a:rPr lang="en-US" b="1" dirty="0" err="1"/>
              <a:t>ParentschoolSatisfaction</a:t>
            </a:r>
            <a:r>
              <a:rPr lang="en-US" b="1" dirty="0"/>
              <a:t> </a:t>
            </a:r>
            <a:r>
              <a:rPr lang="en-US" dirty="0"/>
              <a:t>also has some connection with the academic performance. Students' academic performance has little connection with topic, </a:t>
            </a:r>
            <a:r>
              <a:rPr lang="en-US" dirty="0" err="1"/>
              <a:t>StageID</a:t>
            </a:r>
            <a:r>
              <a:rPr lang="en-US" dirty="0"/>
              <a:t>, Nationality, </a:t>
            </a:r>
            <a:r>
              <a:rPr lang="en-US" dirty="0" err="1"/>
              <a:t>PlaceofBirth</a:t>
            </a:r>
            <a:r>
              <a:rPr lang="en-US" dirty="0"/>
              <a:t>, Grade ID, Section ID and semester based on this educational data set.</a:t>
            </a:r>
            <a:endParaRPr lang="en-GB" dirty="0"/>
          </a:p>
          <a:p>
            <a:pPr marL="0" indent="0">
              <a:buNone/>
            </a:pPr>
            <a:endParaRPr lang="en-GB" dirty="0"/>
          </a:p>
        </p:txBody>
      </p:sp>
    </p:spTree>
    <p:extLst>
      <p:ext uri="{BB962C8B-B14F-4D97-AF65-F5344CB8AC3E}">
        <p14:creationId xmlns:p14="http://schemas.microsoft.com/office/powerpoint/2010/main" val="1652059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3.3 Implications of the outcome</a:t>
            </a:r>
            <a:endParaRPr lang="en-GB" b="1" dirty="0"/>
          </a:p>
        </p:txBody>
      </p:sp>
      <p:sp>
        <p:nvSpPr>
          <p:cNvPr id="3" name="Content Placeholder 2"/>
          <p:cNvSpPr>
            <a:spLocks noGrp="1"/>
          </p:cNvSpPr>
          <p:nvPr>
            <p:ph idx="1"/>
          </p:nvPr>
        </p:nvSpPr>
        <p:spPr>
          <a:xfrm>
            <a:off x="838200" y="1461155"/>
            <a:ext cx="10515600" cy="5071620"/>
          </a:xfrm>
        </p:spPr>
        <p:txBody>
          <a:bodyPr>
            <a:normAutofit lnSpcReduction="10000"/>
          </a:bodyPr>
          <a:lstStyle/>
          <a:p>
            <a:r>
              <a:rPr lang="en-US" dirty="0"/>
              <a:t>Analysis of Educational Data seeks to use these data repositories to better understand students and their study, and to develop computational approaches that combine data and theory to transform practice to benefit students.</a:t>
            </a:r>
            <a:endParaRPr lang="en-GB" dirty="0"/>
          </a:p>
          <a:p>
            <a:pPr marL="0" indent="0">
              <a:buNone/>
            </a:pPr>
            <a:endParaRPr lang="en-GB" dirty="0"/>
          </a:p>
          <a:p>
            <a:r>
              <a:rPr lang="en-GB" dirty="0"/>
              <a:t>This study can facilitate the students and the lecturers to boost the students of all category to perform well. This study helps to spot out those students who require special attention, minimize the failure ratio and to take acceptable action for upcoming semester examination.</a:t>
            </a:r>
          </a:p>
          <a:p>
            <a:endParaRPr lang="en-GB" dirty="0"/>
          </a:p>
          <a:p>
            <a:r>
              <a:rPr lang="en-GB" dirty="0"/>
              <a:t>In future, </a:t>
            </a:r>
            <a:r>
              <a:rPr lang="en-GB"/>
              <a:t>prediction models </a:t>
            </a:r>
            <a:r>
              <a:rPr lang="en-GB" dirty="0"/>
              <a:t>can be experimented on the different kinds of datasets.</a:t>
            </a:r>
          </a:p>
          <a:p>
            <a:endParaRPr lang="en-GB" dirty="0"/>
          </a:p>
        </p:txBody>
      </p:sp>
    </p:spTree>
    <p:extLst>
      <p:ext uri="{BB962C8B-B14F-4D97-AF65-F5344CB8AC3E}">
        <p14:creationId xmlns:p14="http://schemas.microsoft.com/office/powerpoint/2010/main" val="234970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1.Introduction</a:t>
            </a:r>
          </a:p>
        </p:txBody>
      </p:sp>
      <p:sp>
        <p:nvSpPr>
          <p:cNvPr id="3" name="Content Placeholder 2"/>
          <p:cNvSpPr>
            <a:spLocks noGrp="1"/>
          </p:cNvSpPr>
          <p:nvPr>
            <p:ph idx="1"/>
          </p:nvPr>
        </p:nvSpPr>
        <p:spPr>
          <a:xfrm>
            <a:off x="838200" y="1451113"/>
            <a:ext cx="10515600" cy="4725850"/>
          </a:xfrm>
        </p:spPr>
        <p:txBody>
          <a:bodyPr>
            <a:normAutofit/>
          </a:bodyPr>
          <a:lstStyle/>
          <a:p>
            <a:pPr marL="0" indent="0">
              <a:buNone/>
            </a:pPr>
            <a:r>
              <a:rPr lang="en-GB" b="1" dirty="0"/>
              <a:t>1.1 </a:t>
            </a:r>
            <a:r>
              <a:rPr lang="en-GB" sz="3600" b="1" dirty="0"/>
              <a:t>Background</a:t>
            </a:r>
            <a:endParaRPr lang="en-US" sz="3600" dirty="0"/>
          </a:p>
          <a:p>
            <a:r>
              <a:rPr lang="en-US" dirty="0"/>
              <a:t>This project aims to analyze and predict students’ academic performance. The Mining of students’ interaction performance of education is an emerging field of application of data mining. </a:t>
            </a:r>
          </a:p>
          <a:p>
            <a:r>
              <a:rPr lang="en-US" dirty="0"/>
              <a:t>Because it may allow to identify early on struggling students with different topics in where students experienced difficulties, or on those students who are more likely to fail in the examination prior to the examination etc. </a:t>
            </a:r>
            <a:endParaRPr lang="en-GB" dirty="0"/>
          </a:p>
        </p:txBody>
      </p:sp>
    </p:spTree>
    <p:extLst>
      <p:ext uri="{BB962C8B-B14F-4D97-AF65-F5344CB8AC3E}">
        <p14:creationId xmlns:p14="http://schemas.microsoft.com/office/powerpoint/2010/main" val="120131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b="1" dirty="0"/>
              <a:t>1.2 Motivation</a:t>
            </a:r>
            <a:endParaRPr lang="en-GB" b="1" dirty="0"/>
          </a:p>
        </p:txBody>
      </p:sp>
      <p:sp>
        <p:nvSpPr>
          <p:cNvPr id="3" name="Content Placeholder 2"/>
          <p:cNvSpPr>
            <a:spLocks noGrp="1"/>
          </p:cNvSpPr>
          <p:nvPr>
            <p:ph idx="1"/>
          </p:nvPr>
        </p:nvSpPr>
        <p:spPr>
          <a:xfrm>
            <a:off x="838200" y="1292088"/>
            <a:ext cx="10515600" cy="4884875"/>
          </a:xfrm>
        </p:spPr>
        <p:txBody>
          <a:bodyPr>
            <a:normAutofit/>
          </a:bodyPr>
          <a:lstStyle/>
          <a:p>
            <a:r>
              <a:rPr lang="en-US" dirty="0"/>
              <a:t>Examination plays a vital role in any student's life. The marks obtained by students in the examination affect their study and career life, especially in this competitive modern society. Therefore, it becomes essential to predict whether the student will pass or fail in the examination. </a:t>
            </a:r>
          </a:p>
          <a:p>
            <a:r>
              <a:rPr lang="en-US" dirty="0"/>
              <a:t>If the prediction says that a student tends to fail in the examination prior to the examination then extra efforts can be taken to improve his studies and help him to pass the examination.</a:t>
            </a:r>
          </a:p>
          <a:p>
            <a:r>
              <a:rPr lang="en-US" dirty="0"/>
              <a:t>Not only will it benefit the students, but also for schools and parents. </a:t>
            </a:r>
            <a:endParaRPr lang="en-GB" dirty="0"/>
          </a:p>
        </p:txBody>
      </p:sp>
    </p:spTree>
    <p:extLst>
      <p:ext uri="{BB962C8B-B14F-4D97-AF65-F5344CB8AC3E}">
        <p14:creationId xmlns:p14="http://schemas.microsoft.com/office/powerpoint/2010/main" val="49710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1.3 Objectives</a:t>
            </a:r>
          </a:p>
        </p:txBody>
      </p:sp>
      <p:sp>
        <p:nvSpPr>
          <p:cNvPr id="3" name="Content Placeholder 2"/>
          <p:cNvSpPr>
            <a:spLocks noGrp="1"/>
          </p:cNvSpPr>
          <p:nvPr>
            <p:ph idx="1"/>
          </p:nvPr>
        </p:nvSpPr>
        <p:spPr>
          <a:xfrm>
            <a:off x="838200" y="1395167"/>
            <a:ext cx="10515600" cy="4781796"/>
          </a:xfrm>
        </p:spPr>
        <p:txBody>
          <a:bodyPr>
            <a:normAutofit/>
          </a:bodyPr>
          <a:lstStyle/>
          <a:p>
            <a:r>
              <a:rPr lang="en-US" dirty="0"/>
              <a:t>We make prediction of students’ academic performance based on the educational datasets.</a:t>
            </a:r>
          </a:p>
          <a:p>
            <a:endParaRPr lang="en-US" dirty="0"/>
          </a:p>
          <a:p>
            <a:r>
              <a:rPr lang="en-US" dirty="0"/>
              <a:t>Identify the which features in this dataset affects the students’ academic performance the most.</a:t>
            </a:r>
          </a:p>
          <a:p>
            <a:pPr marL="0" indent="0">
              <a:buNone/>
            </a:pPr>
            <a:endParaRPr lang="en-GB" dirty="0"/>
          </a:p>
          <a:p>
            <a:r>
              <a:rPr lang="en-US" dirty="0"/>
              <a:t>The datasets used in this project is just a sample, we can use the same method to analyze all kinds of educational performance to suit all kinds of students in different grade levels, gender, nationality, and even suitable for university student.</a:t>
            </a:r>
            <a:endParaRPr lang="en-GB" dirty="0"/>
          </a:p>
          <a:p>
            <a:pPr marL="0" indent="0">
              <a:buNone/>
            </a:pPr>
            <a:endParaRPr lang="en-GB" dirty="0"/>
          </a:p>
        </p:txBody>
      </p:sp>
    </p:spTree>
    <p:extLst>
      <p:ext uri="{BB962C8B-B14F-4D97-AF65-F5344CB8AC3E}">
        <p14:creationId xmlns:p14="http://schemas.microsoft.com/office/powerpoint/2010/main" val="260135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145"/>
          </a:xfrm>
        </p:spPr>
        <p:txBody>
          <a:bodyPr/>
          <a:lstStyle/>
          <a:p>
            <a:r>
              <a:rPr lang="en-US" b="1" dirty="0"/>
              <a:t>1.4 Deliverables</a:t>
            </a:r>
            <a:endParaRPr lang="en-GB" b="1" dirty="0"/>
          </a:p>
        </p:txBody>
      </p:sp>
      <p:sp>
        <p:nvSpPr>
          <p:cNvPr id="3" name="Content Placeholder 2"/>
          <p:cNvSpPr>
            <a:spLocks noGrp="1"/>
          </p:cNvSpPr>
          <p:nvPr>
            <p:ph idx="1"/>
          </p:nvPr>
        </p:nvSpPr>
        <p:spPr>
          <a:xfrm>
            <a:off x="838200" y="1423447"/>
            <a:ext cx="10515600" cy="5015060"/>
          </a:xfrm>
        </p:spPr>
        <p:txBody>
          <a:bodyPr>
            <a:normAutofit/>
          </a:bodyPr>
          <a:lstStyle/>
          <a:p>
            <a:pPr marL="0" indent="0">
              <a:buNone/>
            </a:pPr>
            <a:r>
              <a:rPr lang="en-US" dirty="0"/>
              <a:t>There will be 2 main types of deliverables in this study:</a:t>
            </a:r>
          </a:p>
          <a:p>
            <a:pPr marL="0" indent="0">
              <a:buNone/>
            </a:pPr>
            <a:endParaRPr lang="en-GB" dirty="0"/>
          </a:p>
          <a:p>
            <a:pPr lvl="0"/>
            <a:r>
              <a:rPr lang="de-DE" dirty="0"/>
              <a:t>1. A final report</a:t>
            </a:r>
            <a:endParaRPr lang="en-GB" dirty="0"/>
          </a:p>
          <a:p>
            <a:pPr marL="0" indent="0">
              <a:buNone/>
            </a:pPr>
            <a:r>
              <a:rPr lang="de-DE" dirty="0"/>
              <a:t> </a:t>
            </a:r>
            <a:endParaRPr lang="en-GB" dirty="0"/>
          </a:p>
          <a:p>
            <a:r>
              <a:rPr lang="en-US" dirty="0"/>
              <a:t>2. One single zip archive folder which contains the following files in this study:</a:t>
            </a:r>
            <a:r>
              <a:rPr lang="en-GB" dirty="0"/>
              <a:t> </a:t>
            </a:r>
            <a:r>
              <a:rPr lang="de-DE" dirty="0"/>
              <a:t>Rmarkdown file, Rmarkdown in PDf and HTML format, and the student’s academic performance dataset.</a:t>
            </a:r>
            <a:endParaRPr lang="en-GB" dirty="0"/>
          </a:p>
        </p:txBody>
      </p:sp>
    </p:spTree>
    <p:extLst>
      <p:ext uri="{BB962C8B-B14F-4D97-AF65-F5344CB8AC3E}">
        <p14:creationId xmlns:p14="http://schemas.microsoft.com/office/powerpoint/2010/main" val="251748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8971-19AF-4A8B-9D15-CD5A1AEA1C68}"/>
              </a:ext>
            </a:extLst>
          </p:cNvPr>
          <p:cNvSpPr>
            <a:spLocks noGrp="1"/>
          </p:cNvSpPr>
          <p:nvPr>
            <p:ph type="title"/>
          </p:nvPr>
        </p:nvSpPr>
        <p:spPr>
          <a:xfrm>
            <a:off x="838200" y="365125"/>
            <a:ext cx="10515600" cy="624689"/>
          </a:xfrm>
        </p:spPr>
        <p:txBody>
          <a:bodyPr>
            <a:normAutofit fontScale="90000"/>
          </a:bodyPr>
          <a:lstStyle/>
          <a:p>
            <a:r>
              <a:rPr lang="en-US" b="1" dirty="0"/>
              <a:t>2. Project Approach</a:t>
            </a:r>
            <a:endParaRPr lang="en-GB" dirty="0"/>
          </a:p>
        </p:txBody>
      </p:sp>
      <p:sp>
        <p:nvSpPr>
          <p:cNvPr id="3" name="Content Placeholder 2">
            <a:extLst>
              <a:ext uri="{FF2B5EF4-FFF2-40B4-BE49-F238E27FC236}">
                <a16:creationId xmlns:a16="http://schemas.microsoft.com/office/drawing/2014/main" id="{6690DA6D-FA84-46DD-A712-CC84EFBD1ACA}"/>
              </a:ext>
            </a:extLst>
          </p:cNvPr>
          <p:cNvSpPr>
            <a:spLocks noGrp="1"/>
          </p:cNvSpPr>
          <p:nvPr>
            <p:ph idx="1"/>
          </p:nvPr>
        </p:nvSpPr>
        <p:spPr>
          <a:xfrm>
            <a:off x="838200" y="1168924"/>
            <a:ext cx="10515600" cy="5008039"/>
          </a:xfrm>
        </p:spPr>
        <p:txBody>
          <a:bodyPr>
            <a:normAutofit lnSpcReduction="10000"/>
          </a:bodyPr>
          <a:lstStyle/>
          <a:p>
            <a:pPr marL="0" indent="0">
              <a:buNone/>
            </a:pPr>
            <a:r>
              <a:rPr lang="en-US" sz="3600" b="1" dirty="0"/>
              <a:t>Data set:</a:t>
            </a:r>
          </a:p>
          <a:p>
            <a:pPr marL="0" indent="0">
              <a:buNone/>
            </a:pPr>
            <a:r>
              <a:rPr lang="en-US" dirty="0"/>
              <a:t>The dataset consists of 480 student records and 16 features. The features are classified into three major categories: </a:t>
            </a:r>
            <a:endParaRPr lang="en-GB" dirty="0"/>
          </a:p>
          <a:p>
            <a:pPr marL="0" indent="0">
              <a:buNone/>
            </a:pPr>
            <a:r>
              <a:rPr lang="en-US" dirty="0"/>
              <a:t>(1) Demographic features such as gender, grade levels, topic and nationality. </a:t>
            </a:r>
            <a:endParaRPr lang="en-GB" dirty="0"/>
          </a:p>
          <a:p>
            <a:pPr marL="0" indent="0">
              <a:buNone/>
            </a:pPr>
            <a:r>
              <a:rPr lang="en-US" dirty="0"/>
              <a:t>(2) Academic background features such as educational stage, grade Level and section. </a:t>
            </a:r>
            <a:endParaRPr lang="en-GB" dirty="0"/>
          </a:p>
          <a:p>
            <a:pPr marL="0" indent="0">
              <a:buNone/>
            </a:pPr>
            <a:r>
              <a:rPr lang="en-US" dirty="0"/>
              <a:t>(3) Behavioral features such as raised hand on class, opening resources, answering survey by parents, and school satisfaction.</a:t>
            </a:r>
          </a:p>
          <a:p>
            <a:pPr marL="0" indent="0">
              <a:buNone/>
            </a:pPr>
            <a:r>
              <a:rPr lang="en-US" dirty="0"/>
              <a:t>The students are classified into three numerical intervals based on their total grade/mark: Low-Level, Middle-Level, High-Level</a:t>
            </a:r>
            <a:endParaRPr lang="en-GB" dirty="0"/>
          </a:p>
          <a:p>
            <a:endParaRPr lang="en-GB" dirty="0"/>
          </a:p>
        </p:txBody>
      </p:sp>
    </p:spTree>
    <p:extLst>
      <p:ext uri="{BB962C8B-B14F-4D97-AF65-F5344CB8AC3E}">
        <p14:creationId xmlns:p14="http://schemas.microsoft.com/office/powerpoint/2010/main" val="3032524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F1C7-4944-4D09-B922-92B6E10E228C}"/>
              </a:ext>
            </a:extLst>
          </p:cNvPr>
          <p:cNvSpPr>
            <a:spLocks noGrp="1"/>
          </p:cNvSpPr>
          <p:nvPr>
            <p:ph type="title"/>
          </p:nvPr>
        </p:nvSpPr>
        <p:spPr>
          <a:xfrm>
            <a:off x="498835" y="336845"/>
            <a:ext cx="10515600" cy="294751"/>
          </a:xfrm>
        </p:spPr>
        <p:txBody>
          <a:bodyPr>
            <a:normAutofit fontScale="90000"/>
          </a:bodyPr>
          <a:lstStyle/>
          <a:p>
            <a:r>
              <a:rPr lang="en-GB" dirty="0"/>
              <a:t>Edu data set: 480 records in total</a:t>
            </a:r>
          </a:p>
        </p:txBody>
      </p:sp>
      <p:pic>
        <p:nvPicPr>
          <p:cNvPr id="4" name="Content Placeholder 3">
            <a:extLst>
              <a:ext uri="{FF2B5EF4-FFF2-40B4-BE49-F238E27FC236}">
                <a16:creationId xmlns:a16="http://schemas.microsoft.com/office/drawing/2014/main" id="{98834587-E421-4A57-B5CB-031E9C2B4B70}"/>
              </a:ext>
            </a:extLst>
          </p:cNvPr>
          <p:cNvPicPr>
            <a:picLocks noGrp="1" noChangeAspect="1"/>
          </p:cNvPicPr>
          <p:nvPr>
            <p:ph idx="1"/>
          </p:nvPr>
        </p:nvPicPr>
        <p:blipFill>
          <a:blip r:embed="rId2"/>
          <a:stretch>
            <a:fillRect/>
          </a:stretch>
        </p:blipFill>
        <p:spPr>
          <a:xfrm>
            <a:off x="424206" y="772998"/>
            <a:ext cx="11208470" cy="5312582"/>
          </a:xfrm>
          <a:prstGeom prst="rect">
            <a:avLst/>
          </a:prstGeom>
        </p:spPr>
      </p:pic>
    </p:spTree>
    <p:extLst>
      <p:ext uri="{BB962C8B-B14F-4D97-AF65-F5344CB8AC3E}">
        <p14:creationId xmlns:p14="http://schemas.microsoft.com/office/powerpoint/2010/main" val="3708902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15010</TotalTime>
  <Words>1226</Words>
  <Application>Microsoft Office PowerPoint</Application>
  <PresentationFormat>Widescreen</PresentationFormat>
  <Paragraphs>221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DengXian</vt:lpstr>
      <vt:lpstr>SimSun</vt:lpstr>
      <vt:lpstr>Arial</vt:lpstr>
      <vt:lpstr>Calibri</vt:lpstr>
      <vt:lpstr>Calibri Light</vt:lpstr>
      <vt:lpstr>Times New Roman</vt:lpstr>
      <vt:lpstr>Office Theme</vt:lpstr>
      <vt:lpstr>A Research Project (IFN702)</vt:lpstr>
      <vt:lpstr>Acknowledgements</vt:lpstr>
      <vt:lpstr>Contents</vt:lpstr>
      <vt:lpstr>1.Introduction</vt:lpstr>
      <vt:lpstr>1.2 Motivation</vt:lpstr>
      <vt:lpstr>1.3 Objectives</vt:lpstr>
      <vt:lpstr>1.4 Deliverables</vt:lpstr>
      <vt:lpstr>2. Project Approach</vt:lpstr>
      <vt:lpstr>Edu data set: 480 records in total</vt:lpstr>
      <vt:lpstr>Main steps of this project:</vt:lpstr>
      <vt:lpstr>Project management Approach  </vt:lpstr>
      <vt:lpstr>PowerPoint Presentation</vt:lpstr>
      <vt:lpstr>Project Gantt Chart</vt:lpstr>
      <vt:lpstr>Project Controlling</vt:lpstr>
      <vt:lpstr>3.Contributions</vt:lpstr>
      <vt:lpstr>3.2 Findings</vt:lpstr>
      <vt:lpstr>PowerPoint Presentation</vt:lpstr>
      <vt:lpstr>Features correlation plot</vt:lpstr>
      <vt:lpstr>Features correlation plot</vt:lpstr>
      <vt:lpstr>Decision tree           Random forest                SVM</vt:lpstr>
      <vt:lpstr>Decision tree           Random forest                SVM</vt:lpstr>
      <vt:lpstr>Decision tree           Random forest                SVM</vt:lpstr>
      <vt:lpstr>Decision tree           Random forest                SVM</vt:lpstr>
      <vt:lpstr>Decision tree           Random forest                SVM</vt:lpstr>
      <vt:lpstr>Summary of the performance of models</vt:lpstr>
      <vt:lpstr>Variable importance plot</vt:lpstr>
      <vt:lpstr>Variable importance plot</vt:lpstr>
      <vt:lpstr>2. Random Forest model  </vt:lpstr>
      <vt:lpstr>2. Random Forest model  </vt:lpstr>
      <vt:lpstr>2. SVM model  </vt:lpstr>
      <vt:lpstr>2. SVM model  </vt:lpstr>
      <vt:lpstr>Final Conclusion:</vt:lpstr>
      <vt:lpstr>3.3 Implications of the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introduction</dc:title>
  <dc:creator>Zhiying Zhou</dc:creator>
  <cp:lastModifiedBy>Zhiying Zhou</cp:lastModifiedBy>
  <cp:revision>148</cp:revision>
  <dcterms:created xsi:type="dcterms:W3CDTF">2017-03-09T03:17:51Z</dcterms:created>
  <dcterms:modified xsi:type="dcterms:W3CDTF">2017-10-15T11:39:42Z</dcterms:modified>
</cp:coreProperties>
</file>