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42"/>
  </p:notesMasterIdLst>
  <p:handoutMasterIdLst>
    <p:handoutMasterId r:id="rId43"/>
  </p:handoutMasterIdLst>
  <p:sldIdLst>
    <p:sldId id="269" r:id="rId2"/>
    <p:sldId id="256" r:id="rId3"/>
    <p:sldId id="270" r:id="rId4"/>
    <p:sldId id="271" r:id="rId5"/>
    <p:sldId id="327" r:id="rId6"/>
    <p:sldId id="272" r:id="rId7"/>
    <p:sldId id="328" r:id="rId8"/>
    <p:sldId id="329" r:id="rId9"/>
    <p:sldId id="280" r:id="rId10"/>
    <p:sldId id="330" r:id="rId11"/>
    <p:sldId id="331" r:id="rId12"/>
    <p:sldId id="274" r:id="rId13"/>
    <p:sldId id="297" r:id="rId14"/>
    <p:sldId id="303" r:id="rId15"/>
    <p:sldId id="298" r:id="rId16"/>
    <p:sldId id="301" r:id="rId17"/>
    <p:sldId id="283" r:id="rId18"/>
    <p:sldId id="286" r:id="rId19"/>
    <p:sldId id="290" r:id="rId20"/>
    <p:sldId id="299" r:id="rId21"/>
    <p:sldId id="334" r:id="rId22"/>
    <p:sldId id="335" r:id="rId23"/>
    <p:sldId id="304" r:id="rId24"/>
    <p:sldId id="305" r:id="rId25"/>
    <p:sldId id="324" r:id="rId26"/>
    <p:sldId id="308" r:id="rId27"/>
    <p:sldId id="326" r:id="rId28"/>
    <p:sldId id="323" r:id="rId29"/>
    <p:sldId id="310" r:id="rId30"/>
    <p:sldId id="325" r:id="rId31"/>
    <p:sldId id="332" r:id="rId32"/>
    <p:sldId id="314" r:id="rId33"/>
    <p:sldId id="318" r:id="rId34"/>
    <p:sldId id="319" r:id="rId35"/>
    <p:sldId id="320" r:id="rId36"/>
    <p:sldId id="321" r:id="rId37"/>
    <p:sldId id="322" r:id="rId38"/>
    <p:sldId id="333" r:id="rId39"/>
    <p:sldId id="315" r:id="rId40"/>
    <p:sldId id="27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F5B263-5F19-4B34-ABD4-C84B0D2FA6B0}">
          <p14:sldIdLst>
            <p14:sldId id="269"/>
            <p14:sldId id="256"/>
            <p14:sldId id="270"/>
            <p14:sldId id="271"/>
            <p14:sldId id="327"/>
            <p14:sldId id="272"/>
            <p14:sldId id="328"/>
            <p14:sldId id="329"/>
            <p14:sldId id="280"/>
            <p14:sldId id="330"/>
            <p14:sldId id="331"/>
            <p14:sldId id="274"/>
            <p14:sldId id="297"/>
            <p14:sldId id="303"/>
            <p14:sldId id="298"/>
            <p14:sldId id="301"/>
            <p14:sldId id="283"/>
            <p14:sldId id="286"/>
            <p14:sldId id="290"/>
            <p14:sldId id="299"/>
            <p14:sldId id="334"/>
            <p14:sldId id="335"/>
            <p14:sldId id="304"/>
            <p14:sldId id="305"/>
            <p14:sldId id="324"/>
            <p14:sldId id="308"/>
            <p14:sldId id="326"/>
            <p14:sldId id="323"/>
            <p14:sldId id="310"/>
            <p14:sldId id="325"/>
            <p14:sldId id="332"/>
            <p14:sldId id="314"/>
            <p14:sldId id="318"/>
            <p14:sldId id="319"/>
            <p14:sldId id="320"/>
            <p14:sldId id="321"/>
            <p14:sldId id="322"/>
            <p14:sldId id="333"/>
            <p14:sldId id="315"/>
            <p14:sldId id="2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3899" autoAdjust="0"/>
  </p:normalViewPr>
  <p:slideViewPr>
    <p:cSldViewPr snapToGrid="0">
      <p:cViewPr varScale="1">
        <p:scale>
          <a:sx n="68" d="100"/>
          <a:sy n="68" d="100"/>
        </p:scale>
        <p:origin x="616" y="5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E547F7-70C5-4547-A4AE-C43BB740706B}" type="datetimeFigureOut">
              <a:rPr lang="en-GB" smtClean="0"/>
              <a:t>16/10/2017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0C04F3-CC13-41A5-B13A-8C10666C3805}" type="slidenum">
              <a:rPr lang="en-GB" smtClean="0"/>
              <a:t>‹#›</a:t>
            </a:fld>
            <a:endParaRPr lang="en-GB"/>
          </a:p>
        </p:txBody>
      </p:sp>
    </p:spTree>
    <p:extLst>
      <p:ext uri="{BB962C8B-B14F-4D97-AF65-F5344CB8AC3E}">
        <p14:creationId xmlns:p14="http://schemas.microsoft.com/office/powerpoint/2010/main" val="791521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6BFF-E995-4642-B57B-66CC9E10AD5D}" type="datetimeFigureOut">
              <a:rPr lang="en-GB" smtClean="0"/>
              <a:t>16/10/2017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B493-CC15-4F00-8529-84ACDCBBA3B8}" type="slidenum">
              <a:rPr lang="en-GB" smtClean="0"/>
              <a:t>‹#›</a:t>
            </a:fld>
            <a:endParaRPr lang="en-GB"/>
          </a:p>
        </p:txBody>
      </p:sp>
    </p:spTree>
    <p:extLst>
      <p:ext uri="{BB962C8B-B14F-4D97-AF65-F5344CB8AC3E}">
        <p14:creationId xmlns:p14="http://schemas.microsoft.com/office/powerpoint/2010/main" val="3637245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A2DC60-7AAB-4447-96F0-2D53A29BCED7}"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8578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25B41-1259-416A-9201-2D081FB3DA44}"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05786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6FFA46-90CE-430D-B788-6D5F590585DE}"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302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357778-D470-41BA-B7AA-A739B8CD456F}"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74641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CD7CD-50E9-452E-9434-4D15B6C1C393}"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31193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43386D-EBCE-4EE9-B5A2-D503FA6DC607}"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53509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B2199-D56A-49CA-B76E-8278B7A2BCCF}" type="datetime1">
              <a:rPr lang="en-GB" smtClean="0"/>
              <a:t>16/10/2017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4463825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0979C6E-1826-4945-9E39-555E9E9F1028}" type="datetime1">
              <a:rPr lang="en-GB" smtClean="0"/>
              <a:t>16/10/2017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108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E3535-1057-4B43-91F6-C4CEB62CF370}" type="datetime1">
              <a:rPr lang="en-GB" smtClean="0"/>
              <a:t>16/10/2017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66812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057F50-AF40-4C7E-B3B6-020F0638C2AB}"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42345732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4FFAD-9F2C-41BC-922F-B2C238348111}"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9150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5B5-A28D-4B96-B86E-E4E1CB16FF9D}" type="datetime1">
              <a:rPr lang="en-GB" smtClean="0"/>
              <a:t>16/10/2017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DC477-FFC4-434B-A94F-DE31C8DB8F7B}" type="slidenum">
              <a:rPr lang="en-GB" smtClean="0"/>
              <a:t>‹#›</a:t>
            </a:fld>
            <a:endParaRPr lang="en-GB"/>
          </a:p>
        </p:txBody>
      </p:sp>
    </p:spTree>
    <p:extLst>
      <p:ext uri="{BB962C8B-B14F-4D97-AF65-F5344CB8AC3E}">
        <p14:creationId xmlns:p14="http://schemas.microsoft.com/office/powerpoint/2010/main" val="241597933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1294"/>
            <a:ext cx="10515600" cy="1325563"/>
          </a:xfrm>
        </p:spPr>
        <p:txBody>
          <a:bodyPr>
            <a:normAutofit/>
          </a:bodyPr>
          <a:lstStyle/>
          <a:p>
            <a:pPr algn="ctr"/>
            <a:r>
              <a:rPr lang="en-US" sz="2800" b="1" dirty="0"/>
              <a:t>A Research Project (IFN702)</a:t>
            </a:r>
            <a:endParaRPr lang="en-GB" sz="2800" b="1" dirty="0"/>
          </a:p>
        </p:txBody>
      </p:sp>
      <p:sp>
        <p:nvSpPr>
          <p:cNvPr id="3" name="Content Placeholder 2"/>
          <p:cNvSpPr>
            <a:spLocks noGrp="1"/>
          </p:cNvSpPr>
          <p:nvPr>
            <p:ph idx="1"/>
          </p:nvPr>
        </p:nvSpPr>
        <p:spPr/>
        <p:txBody>
          <a:bodyPr/>
          <a:lstStyle/>
          <a:p>
            <a:pPr marL="0" indent="0" algn="ctr">
              <a:buNone/>
            </a:pPr>
            <a:endParaRPr lang="en-GB" sz="3200" b="1" dirty="0">
              <a:solidFill>
                <a:schemeClr val="accent1">
                  <a:lumMod val="75000"/>
                </a:schemeClr>
              </a:solidFill>
            </a:endParaRPr>
          </a:p>
          <a:p>
            <a:pPr marL="0" indent="0" algn="ctr">
              <a:buNone/>
            </a:pPr>
            <a:r>
              <a:rPr lang="en-US" sz="3600" b="1" dirty="0"/>
              <a:t>Educational Data Mining:</a:t>
            </a:r>
            <a:endParaRPr lang="en-GB" sz="3600" dirty="0"/>
          </a:p>
          <a:p>
            <a:pPr marL="0" indent="0" algn="ctr">
              <a:buNone/>
            </a:pPr>
            <a:r>
              <a:rPr lang="en-US" sz="3600" b="1" dirty="0"/>
              <a:t>Analyze and Predict student’s academic performance</a:t>
            </a:r>
            <a:endParaRPr lang="en-GB" sz="3600" dirty="0"/>
          </a:p>
          <a:p>
            <a:pPr marL="0" indent="0">
              <a:buNone/>
            </a:pPr>
            <a:endParaRPr lang="en-GB" dirty="0"/>
          </a:p>
        </p:txBody>
      </p:sp>
    </p:spTree>
    <p:extLst>
      <p:ext uri="{BB962C8B-B14F-4D97-AF65-F5344CB8AC3E}">
        <p14:creationId xmlns:p14="http://schemas.microsoft.com/office/powerpoint/2010/main" val="129729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r>
              <a:rPr lang="en-US" dirty="0"/>
              <a:t>Identify which features in this dataset affect the students’ academic performance most.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6362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r>
              <a:rPr lang="en-US" dirty="0"/>
              <a:t>Identify which features in this dataset affect the students’ academic performance most.</a:t>
            </a:r>
          </a:p>
          <a:p>
            <a:pPr marL="0" indent="0">
              <a:buNone/>
            </a:pPr>
            <a:endParaRPr lang="en-GB" dirty="0"/>
          </a:p>
          <a:p>
            <a:r>
              <a:rPr lang="en-US" dirty="0"/>
              <a:t>The methods developed in this project could be extended to analyze all kinds of educational performance to suit all kinds of students in different grade levels, gender, nationality, and it may even be suitable for university student.</a:t>
            </a:r>
            <a:endParaRPr lang="en-GB" dirty="0"/>
          </a:p>
          <a:p>
            <a:pPr marL="0" indent="0">
              <a:buNone/>
            </a:pPr>
            <a:endParaRPr lang="en-GB" dirty="0"/>
          </a:p>
        </p:txBody>
      </p:sp>
    </p:spTree>
    <p:extLst>
      <p:ext uri="{BB962C8B-B14F-4D97-AF65-F5344CB8AC3E}">
        <p14:creationId xmlns:p14="http://schemas.microsoft.com/office/powerpoint/2010/main" val="221307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145"/>
          </a:xfrm>
        </p:spPr>
        <p:txBody>
          <a:bodyPr/>
          <a:lstStyle/>
          <a:p>
            <a:r>
              <a:rPr lang="en-US" b="1" dirty="0"/>
              <a:t>1.4 Deliverables</a:t>
            </a:r>
            <a:endParaRPr lang="en-GB" b="1" dirty="0"/>
          </a:p>
        </p:txBody>
      </p:sp>
      <p:sp>
        <p:nvSpPr>
          <p:cNvPr id="3" name="Content Placeholder 2"/>
          <p:cNvSpPr>
            <a:spLocks noGrp="1"/>
          </p:cNvSpPr>
          <p:nvPr>
            <p:ph idx="1"/>
          </p:nvPr>
        </p:nvSpPr>
        <p:spPr>
          <a:xfrm>
            <a:off x="838200" y="1423447"/>
            <a:ext cx="10515600" cy="5015060"/>
          </a:xfrm>
        </p:spPr>
        <p:txBody>
          <a:bodyPr>
            <a:normAutofit/>
          </a:bodyPr>
          <a:lstStyle/>
          <a:p>
            <a:pPr marL="0" indent="0">
              <a:buNone/>
            </a:pPr>
            <a:r>
              <a:rPr lang="en-US" dirty="0"/>
              <a:t>There are 2 main types of deliverables in this study:</a:t>
            </a:r>
          </a:p>
          <a:p>
            <a:pPr marL="0" indent="0">
              <a:buNone/>
            </a:pPr>
            <a:endParaRPr lang="en-GB" dirty="0"/>
          </a:p>
          <a:p>
            <a:pPr lvl="0"/>
            <a:r>
              <a:rPr lang="de-DE" dirty="0"/>
              <a:t>1. A final report</a:t>
            </a:r>
            <a:endParaRPr lang="en-GB" dirty="0"/>
          </a:p>
          <a:p>
            <a:pPr marL="0" indent="0">
              <a:buNone/>
            </a:pPr>
            <a:r>
              <a:rPr lang="de-DE" dirty="0"/>
              <a:t> </a:t>
            </a:r>
            <a:endParaRPr lang="en-GB" dirty="0"/>
          </a:p>
          <a:p>
            <a:r>
              <a:rPr lang="en-US" dirty="0"/>
              <a:t>2. One single zip archive folder which contains the following:</a:t>
            </a:r>
            <a:r>
              <a:rPr lang="en-GB" dirty="0"/>
              <a:t> </a:t>
            </a:r>
            <a:r>
              <a:rPr lang="de-DE" dirty="0"/>
              <a:t>Rmarkdown file, </a:t>
            </a:r>
            <a:r>
              <a:rPr lang="de-DE" dirty="0" err="1"/>
              <a:t>Rmarkdown</a:t>
            </a:r>
            <a:r>
              <a:rPr lang="de-DE" dirty="0"/>
              <a:t> PDF </a:t>
            </a:r>
            <a:r>
              <a:rPr lang="de-DE" dirty="0" err="1"/>
              <a:t>and</a:t>
            </a:r>
            <a:r>
              <a:rPr lang="de-DE" dirty="0"/>
              <a:t> HTML, and the student’s academic performance dataset.</a:t>
            </a:r>
            <a:endParaRPr lang="en-GB" dirty="0"/>
          </a:p>
        </p:txBody>
      </p:sp>
    </p:spTree>
    <p:extLst>
      <p:ext uri="{BB962C8B-B14F-4D97-AF65-F5344CB8AC3E}">
        <p14:creationId xmlns:p14="http://schemas.microsoft.com/office/powerpoint/2010/main" val="251748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8971-19AF-4A8B-9D15-CD5A1AEA1C68}"/>
              </a:ext>
            </a:extLst>
          </p:cNvPr>
          <p:cNvSpPr>
            <a:spLocks noGrp="1"/>
          </p:cNvSpPr>
          <p:nvPr>
            <p:ph type="title"/>
          </p:nvPr>
        </p:nvSpPr>
        <p:spPr>
          <a:xfrm>
            <a:off x="838200" y="365125"/>
            <a:ext cx="10515600" cy="624689"/>
          </a:xfrm>
        </p:spPr>
        <p:txBody>
          <a:bodyPr>
            <a:normAutofit fontScale="90000"/>
          </a:bodyPr>
          <a:lstStyle/>
          <a:p>
            <a:r>
              <a:rPr lang="en-US" b="1" dirty="0"/>
              <a:t>2. Project Approach</a:t>
            </a:r>
            <a:endParaRPr lang="en-GB" dirty="0"/>
          </a:p>
        </p:txBody>
      </p:sp>
      <p:sp>
        <p:nvSpPr>
          <p:cNvPr id="3" name="Content Placeholder 2">
            <a:extLst>
              <a:ext uri="{FF2B5EF4-FFF2-40B4-BE49-F238E27FC236}">
                <a16:creationId xmlns:a16="http://schemas.microsoft.com/office/drawing/2014/main" id="{6690DA6D-FA84-46DD-A712-CC84EFBD1ACA}"/>
              </a:ext>
            </a:extLst>
          </p:cNvPr>
          <p:cNvSpPr>
            <a:spLocks noGrp="1"/>
          </p:cNvSpPr>
          <p:nvPr>
            <p:ph idx="1"/>
          </p:nvPr>
        </p:nvSpPr>
        <p:spPr>
          <a:xfrm>
            <a:off x="838200" y="1168924"/>
            <a:ext cx="10515600" cy="5008039"/>
          </a:xfrm>
        </p:spPr>
        <p:txBody>
          <a:bodyPr>
            <a:normAutofit lnSpcReduction="10000"/>
          </a:bodyPr>
          <a:lstStyle/>
          <a:p>
            <a:pPr marL="0" indent="0">
              <a:buNone/>
            </a:pPr>
            <a:r>
              <a:rPr lang="en-US" sz="3600" b="1" dirty="0"/>
              <a:t>Data set:</a:t>
            </a:r>
          </a:p>
          <a:p>
            <a:pPr marL="0" indent="0">
              <a:buNone/>
            </a:pPr>
            <a:r>
              <a:rPr lang="en-US" dirty="0"/>
              <a:t>The dataset consists of 480 student records and 16 features. The features are classified into three major categories: </a:t>
            </a:r>
            <a:endParaRPr lang="en-GB" dirty="0"/>
          </a:p>
          <a:p>
            <a:pPr marL="0" indent="0">
              <a:buNone/>
            </a:pPr>
            <a:r>
              <a:rPr lang="en-US" dirty="0"/>
              <a:t>(1) Demographic features such as gender, grade levels, topic and nationality. </a:t>
            </a:r>
            <a:endParaRPr lang="en-GB" dirty="0"/>
          </a:p>
          <a:p>
            <a:pPr marL="0" indent="0">
              <a:buNone/>
            </a:pPr>
            <a:r>
              <a:rPr lang="en-US" dirty="0"/>
              <a:t>(2) Academic background features such as educational stage, grade Level and section. </a:t>
            </a:r>
            <a:endParaRPr lang="en-GB" dirty="0"/>
          </a:p>
          <a:p>
            <a:pPr marL="0" indent="0">
              <a:buNone/>
            </a:pPr>
            <a:r>
              <a:rPr lang="en-US" dirty="0"/>
              <a:t>(3) Behavioral features such as raised hand on class, opening resources, answering survey by parents, and school satisfaction.</a:t>
            </a:r>
          </a:p>
          <a:p>
            <a:pPr marL="0" indent="0">
              <a:buNone/>
            </a:pPr>
            <a:r>
              <a:rPr lang="en-US" dirty="0"/>
              <a:t>The students are classified into three numerical intervals based on their total grade/mark: Low-Level, Middle-Level, High-Level</a:t>
            </a:r>
            <a:endParaRPr lang="en-GB" dirty="0"/>
          </a:p>
          <a:p>
            <a:endParaRPr lang="en-GB" dirty="0"/>
          </a:p>
        </p:txBody>
      </p:sp>
    </p:spTree>
    <p:extLst>
      <p:ext uri="{BB962C8B-B14F-4D97-AF65-F5344CB8AC3E}">
        <p14:creationId xmlns:p14="http://schemas.microsoft.com/office/powerpoint/2010/main" val="303252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F1C7-4944-4D09-B922-92B6E10E228C}"/>
              </a:ext>
            </a:extLst>
          </p:cNvPr>
          <p:cNvSpPr>
            <a:spLocks noGrp="1"/>
          </p:cNvSpPr>
          <p:nvPr>
            <p:ph type="title"/>
          </p:nvPr>
        </p:nvSpPr>
        <p:spPr>
          <a:xfrm>
            <a:off x="498835" y="336845"/>
            <a:ext cx="10515600" cy="294751"/>
          </a:xfrm>
        </p:spPr>
        <p:txBody>
          <a:bodyPr>
            <a:normAutofit fontScale="90000"/>
          </a:bodyPr>
          <a:lstStyle/>
          <a:p>
            <a:r>
              <a:rPr lang="en-GB" dirty="0"/>
              <a:t>Edu data set: 480 records in total</a:t>
            </a:r>
          </a:p>
        </p:txBody>
      </p:sp>
      <p:pic>
        <p:nvPicPr>
          <p:cNvPr id="4" name="Content Placeholder 3">
            <a:extLst>
              <a:ext uri="{FF2B5EF4-FFF2-40B4-BE49-F238E27FC236}">
                <a16:creationId xmlns:a16="http://schemas.microsoft.com/office/drawing/2014/main" id="{98834587-E421-4A57-B5CB-031E9C2B4B70}"/>
              </a:ext>
            </a:extLst>
          </p:cNvPr>
          <p:cNvPicPr>
            <a:picLocks noGrp="1" noChangeAspect="1"/>
          </p:cNvPicPr>
          <p:nvPr>
            <p:ph idx="1"/>
          </p:nvPr>
        </p:nvPicPr>
        <p:blipFill>
          <a:blip r:embed="rId2"/>
          <a:stretch>
            <a:fillRect/>
          </a:stretch>
        </p:blipFill>
        <p:spPr>
          <a:xfrm>
            <a:off x="424206" y="772998"/>
            <a:ext cx="11208470" cy="5312582"/>
          </a:xfrm>
          <a:prstGeom prst="rect">
            <a:avLst/>
          </a:prstGeom>
        </p:spPr>
      </p:pic>
    </p:spTree>
    <p:extLst>
      <p:ext uri="{BB962C8B-B14F-4D97-AF65-F5344CB8AC3E}">
        <p14:creationId xmlns:p14="http://schemas.microsoft.com/office/powerpoint/2010/main" val="370890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2032-B71D-4841-88BD-3F15D97A3F28}"/>
              </a:ext>
            </a:extLst>
          </p:cNvPr>
          <p:cNvSpPr>
            <a:spLocks noGrp="1"/>
          </p:cNvSpPr>
          <p:nvPr>
            <p:ph type="title"/>
          </p:nvPr>
        </p:nvSpPr>
        <p:spPr>
          <a:xfrm>
            <a:off x="838200" y="365125"/>
            <a:ext cx="10515600" cy="662397"/>
          </a:xfrm>
        </p:spPr>
        <p:txBody>
          <a:bodyPr>
            <a:normAutofit fontScale="90000"/>
          </a:bodyPr>
          <a:lstStyle/>
          <a:p>
            <a:r>
              <a:rPr lang="en-GB" b="1" dirty="0"/>
              <a:t>Main steps taken in this project:</a:t>
            </a:r>
          </a:p>
        </p:txBody>
      </p:sp>
      <p:sp>
        <p:nvSpPr>
          <p:cNvPr id="3" name="Content Placeholder 2">
            <a:extLst>
              <a:ext uri="{FF2B5EF4-FFF2-40B4-BE49-F238E27FC236}">
                <a16:creationId xmlns:a16="http://schemas.microsoft.com/office/drawing/2014/main" id="{600B8653-BB78-4B00-B601-40FEC2BB096F}"/>
              </a:ext>
            </a:extLst>
          </p:cNvPr>
          <p:cNvSpPr>
            <a:spLocks noGrp="1"/>
          </p:cNvSpPr>
          <p:nvPr>
            <p:ph idx="1"/>
          </p:nvPr>
        </p:nvSpPr>
        <p:spPr>
          <a:xfrm>
            <a:off x="838200" y="1140644"/>
            <a:ext cx="10515600" cy="5036320"/>
          </a:xfrm>
        </p:spPr>
        <p:txBody>
          <a:bodyPr>
            <a:normAutofit fontScale="92500"/>
          </a:bodyPr>
          <a:lstStyle/>
          <a:p>
            <a:pPr marL="0" indent="0">
              <a:buNone/>
            </a:pPr>
            <a:r>
              <a:rPr lang="en-GB" dirty="0"/>
              <a:t>1. Pre-process of the datasets. Clean the dataset, remove the not meaningful columns or rows; and</a:t>
            </a:r>
          </a:p>
          <a:p>
            <a:pPr marL="0" indent="0">
              <a:buNone/>
            </a:pPr>
            <a:r>
              <a:rPr lang="en-GB" dirty="0"/>
              <a:t>2. Explore the datasets. Explore the distribution of the datasets </a:t>
            </a:r>
            <a:r>
              <a:rPr lang="en-GB" dirty="0" err="1"/>
              <a:t>w.r.t</a:t>
            </a:r>
            <a:r>
              <a:rPr lang="en-GB" dirty="0"/>
              <a:t>. different features: gender, nationality, grade, topic, parental satisfaction etc. (like girls raises more hand, more discussions in high school etc.); and</a:t>
            </a:r>
          </a:p>
          <a:p>
            <a:pPr marL="0" indent="0">
              <a:buNone/>
            </a:pPr>
            <a:r>
              <a:rPr lang="en-GB" dirty="0"/>
              <a:t>3. Find underlying relationships: e.g., parents who are not satisfied and do not answer surveys, connection with study activity and performance (raising hand, discussion, absence, parental satisfaction, answering survey etc.); and</a:t>
            </a:r>
          </a:p>
          <a:p>
            <a:pPr marL="0" indent="0">
              <a:buNone/>
            </a:pPr>
            <a:r>
              <a:rPr lang="en-GB" dirty="0"/>
              <a:t>4. Build prediction model, e.g. decision tree or regression model, to predict the student’s academic performance.</a:t>
            </a:r>
          </a:p>
          <a:p>
            <a:pPr marL="0" indent="0">
              <a:buNone/>
            </a:pPr>
            <a:r>
              <a:rPr lang="en-GB" dirty="0"/>
              <a:t>5. Evaluate the predictions of the models by comparing their accuracy. </a:t>
            </a:r>
          </a:p>
          <a:p>
            <a:endParaRPr lang="en-GB" dirty="0"/>
          </a:p>
        </p:txBody>
      </p:sp>
    </p:spTree>
    <p:extLst>
      <p:ext uri="{BB962C8B-B14F-4D97-AF65-F5344CB8AC3E}">
        <p14:creationId xmlns:p14="http://schemas.microsoft.com/office/powerpoint/2010/main" val="303960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54344"/>
          </a:xfrm>
        </p:spPr>
        <p:txBody>
          <a:bodyPr/>
          <a:lstStyle/>
          <a:p>
            <a:r>
              <a:rPr lang="en-US" b="1" dirty="0"/>
              <a:t>Project Management Approach</a:t>
            </a:r>
            <a:br>
              <a:rPr lang="en-US" b="1" dirty="0"/>
            </a:br>
            <a:r>
              <a:rPr lang="en-US" b="1" dirty="0"/>
              <a:t> </a:t>
            </a:r>
            <a:endParaRPr lang="en-GB" sz="2800"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Project </a:t>
            </a:r>
            <a:r>
              <a:rPr kumimoji="0" lang="en-US" altLang="zh-CN"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approach</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A5972240-A800-4639-962C-8765B592FA25}"/>
              </a:ext>
            </a:extLst>
          </p:cNvPr>
          <p:cNvSpPr>
            <a:spLocks noGrp="1"/>
          </p:cNvSpPr>
          <p:nvPr>
            <p:ph idx="1"/>
          </p:nvPr>
        </p:nvSpPr>
        <p:spPr>
          <a:xfrm>
            <a:off x="838200" y="1630837"/>
            <a:ext cx="10515600" cy="4546126"/>
          </a:xfrm>
        </p:spPr>
        <p:txBody>
          <a:bodyPr>
            <a:normAutofit fontScale="92500" lnSpcReduction="20000"/>
          </a:bodyPr>
          <a:lstStyle/>
          <a:p>
            <a:pPr marL="0" indent="0">
              <a:buNone/>
            </a:pPr>
            <a:r>
              <a:rPr lang="en-GB" dirty="0"/>
              <a:t>Waterfall software development methodologies are good for small projects that contain clear requirements</a:t>
            </a:r>
          </a:p>
          <a:p>
            <a:pPr marL="0" indent="0">
              <a:buNone/>
            </a:pPr>
            <a:endParaRPr lang="de-DE" dirty="0"/>
          </a:p>
          <a:p>
            <a:pPr marL="0" indent="0">
              <a:buNone/>
            </a:pPr>
            <a:r>
              <a:rPr lang="de-DE" dirty="0"/>
              <a:t>1. Planning and Requirements.</a:t>
            </a:r>
            <a:endParaRPr lang="en-GB" dirty="0"/>
          </a:p>
          <a:p>
            <a:pPr marL="0" indent="0">
              <a:buNone/>
            </a:pPr>
            <a:r>
              <a:rPr lang="de-DE" dirty="0"/>
              <a:t>2. Design and modeling the project.</a:t>
            </a:r>
            <a:endParaRPr lang="en-GB" dirty="0"/>
          </a:p>
          <a:p>
            <a:pPr marL="0" indent="0">
              <a:buNone/>
            </a:pPr>
            <a:r>
              <a:rPr lang="de-DE" dirty="0"/>
              <a:t>3. Follow the plan to develop the R program to analyse and predic the datasets.</a:t>
            </a:r>
            <a:br>
              <a:rPr lang="de-DE" dirty="0"/>
            </a:br>
            <a:r>
              <a:rPr lang="de-DE" dirty="0"/>
              <a:t>4. Test and evaluate the results to ensure the quality of the project.</a:t>
            </a:r>
            <a:endParaRPr lang="en-GB" dirty="0"/>
          </a:p>
          <a:p>
            <a:pPr marL="0" indent="0">
              <a:buNone/>
            </a:pPr>
            <a:r>
              <a:rPr lang="de-DE" dirty="0"/>
              <a:t>5. Analyse, evaluate and improvement.</a:t>
            </a:r>
            <a:endParaRPr lang="en-GB" dirty="0"/>
          </a:p>
          <a:p>
            <a:pPr marL="0" indent="0">
              <a:buNone/>
            </a:pPr>
            <a:endParaRPr lang="de-DE" dirty="0"/>
          </a:p>
          <a:p>
            <a:pPr marL="0" indent="0">
              <a:buNone/>
            </a:pPr>
            <a:r>
              <a:rPr lang="de-DE" dirty="0"/>
              <a:t>Also make gan chart Project Gantt Chart to manage the project an control risk</a:t>
            </a:r>
            <a:endParaRPr lang="en-GB" dirty="0"/>
          </a:p>
          <a:p>
            <a:endParaRPr lang="en-GB" dirty="0"/>
          </a:p>
        </p:txBody>
      </p:sp>
    </p:spTree>
    <p:extLst>
      <p:ext uri="{BB962C8B-B14F-4D97-AF65-F5344CB8AC3E}">
        <p14:creationId xmlns:p14="http://schemas.microsoft.com/office/powerpoint/2010/main" val="14303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3549" y="665138"/>
            <a:ext cx="8865704" cy="5351858"/>
          </a:xfrm>
          <a:prstGeom prst="rect">
            <a:avLst/>
          </a:prstGeom>
        </p:spPr>
      </p:pic>
    </p:spTree>
    <p:extLst>
      <p:ext uri="{BB962C8B-B14F-4D97-AF65-F5344CB8AC3E}">
        <p14:creationId xmlns:p14="http://schemas.microsoft.com/office/powerpoint/2010/main" val="191896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9762"/>
          </a:xfrm>
        </p:spPr>
        <p:txBody>
          <a:bodyPr>
            <a:normAutofit fontScale="90000"/>
          </a:bodyPr>
          <a:lstStyle/>
          <a:p>
            <a:r>
              <a:rPr lang="en-GB" b="1" dirty="0"/>
              <a:t>Project Gantt Chart</a:t>
            </a:r>
          </a:p>
        </p:txBody>
      </p:sp>
      <p:sp>
        <p:nvSpPr>
          <p:cNvPr id="5" name="Content Placeholder 4">
            <a:extLst>
              <a:ext uri="{FF2B5EF4-FFF2-40B4-BE49-F238E27FC236}">
                <a16:creationId xmlns:a16="http://schemas.microsoft.com/office/drawing/2014/main" id="{060791E4-4338-4976-8F85-A8A14B1ADA60}"/>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A763E8DD-E6AA-4634-B217-88B0E4956D42}"/>
              </a:ext>
            </a:extLst>
          </p:cNvPr>
          <p:cNvPicPr/>
          <p:nvPr/>
        </p:nvPicPr>
        <p:blipFill>
          <a:blip r:embed="rId2">
            <a:extLst>
              <a:ext uri="{28A0092B-C50C-407E-A947-70E740481C1C}">
                <a14:useLocalDpi xmlns:a14="http://schemas.microsoft.com/office/drawing/2010/main" val="0"/>
              </a:ext>
            </a:extLst>
          </a:blip>
          <a:stretch>
            <a:fillRect/>
          </a:stretch>
        </p:blipFill>
        <p:spPr>
          <a:xfrm>
            <a:off x="335281" y="834888"/>
            <a:ext cx="11297920" cy="5911352"/>
          </a:xfrm>
          <a:prstGeom prst="rect">
            <a:avLst/>
          </a:prstGeom>
        </p:spPr>
      </p:pic>
    </p:spTree>
    <p:extLst>
      <p:ext uri="{BB962C8B-B14F-4D97-AF65-F5344CB8AC3E}">
        <p14:creationId xmlns:p14="http://schemas.microsoft.com/office/powerpoint/2010/main" val="31589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61"/>
            <a:ext cx="10515600" cy="784945"/>
          </a:xfrm>
        </p:spPr>
        <p:txBody>
          <a:bodyPr/>
          <a:lstStyle/>
          <a:p>
            <a:r>
              <a:rPr lang="en-US" b="1" dirty="0"/>
              <a:t>3.Contributions</a:t>
            </a:r>
            <a:endParaRPr lang="en-GB" dirty="0"/>
          </a:p>
        </p:txBody>
      </p:sp>
      <p:sp>
        <p:nvSpPr>
          <p:cNvPr id="3" name="Content Placeholder 2"/>
          <p:cNvSpPr>
            <a:spLocks noGrp="1"/>
          </p:cNvSpPr>
          <p:nvPr>
            <p:ph idx="1"/>
          </p:nvPr>
        </p:nvSpPr>
        <p:spPr>
          <a:xfrm>
            <a:off x="838200" y="754143"/>
            <a:ext cx="10515600" cy="5986021"/>
          </a:xfrm>
        </p:spPr>
        <p:txBody>
          <a:bodyPr>
            <a:normAutofit fontScale="70000" lnSpcReduction="20000"/>
          </a:bodyPr>
          <a:lstStyle/>
          <a:p>
            <a:pPr marL="0" indent="0">
              <a:buNone/>
            </a:pPr>
            <a:r>
              <a:rPr lang="en-US" sz="2900" b="1" dirty="0"/>
              <a:t>3.1 Implementation steps:</a:t>
            </a:r>
            <a:endParaRPr lang="de-DE" sz="2900" dirty="0"/>
          </a:p>
          <a:p>
            <a:pPr marL="0" indent="0">
              <a:buNone/>
            </a:pPr>
            <a:r>
              <a:rPr lang="en-US" b="1" dirty="0"/>
              <a:t>Task 1. Exploration of the students' academic performance datasets</a:t>
            </a:r>
            <a:endParaRPr lang="en-GB" b="1" dirty="0"/>
          </a:p>
          <a:p>
            <a:pPr marL="0" indent="0">
              <a:buNone/>
            </a:pPr>
            <a:r>
              <a:rPr lang="en-US" dirty="0"/>
              <a:t>     Task 1.1. Preprocess the data set:  Reorder the "Class"" column,  "H","L","M“ =&gt; "H","M","L" …</a:t>
            </a:r>
            <a:endParaRPr lang="en-GB" dirty="0"/>
          </a:p>
          <a:p>
            <a:pPr marL="0" indent="0">
              <a:buNone/>
            </a:pPr>
            <a:r>
              <a:rPr lang="en-US" dirty="0"/>
              <a:t>     Task 1.2. Bar plots of </a:t>
            </a:r>
            <a:r>
              <a:rPr lang="en-US" dirty="0" err="1"/>
              <a:t>classifical</a:t>
            </a:r>
            <a:r>
              <a:rPr lang="en-US" dirty="0"/>
              <a:t> values distribution:</a:t>
            </a:r>
            <a:endParaRPr lang="en-GB" dirty="0"/>
          </a:p>
          <a:p>
            <a:pPr marL="0" indent="0">
              <a:buNone/>
            </a:pPr>
            <a:r>
              <a:rPr lang="en-US" dirty="0"/>
              <a:t>     Task 1.3. Histogram of numerical values distribution:</a:t>
            </a:r>
            <a:endParaRPr lang="en-GB" dirty="0"/>
          </a:p>
          <a:p>
            <a:pPr marL="0" indent="0">
              <a:buNone/>
            </a:pPr>
            <a:r>
              <a:rPr lang="en-US" b="1" dirty="0"/>
              <a:t>Task 2. Exploration of the relationships between different features of the students' academic performance datasets</a:t>
            </a:r>
            <a:endParaRPr lang="en-GB" b="1" dirty="0"/>
          </a:p>
          <a:p>
            <a:pPr marL="0" indent="0">
              <a:buNone/>
            </a:pPr>
            <a:r>
              <a:rPr lang="en-US" b="1" dirty="0"/>
              <a:t>Task 3. Build prediction models to predict the students' academic performance, and evaluate the performance</a:t>
            </a:r>
            <a:endParaRPr lang="en-GB" dirty="0"/>
          </a:p>
          <a:p>
            <a:pPr marL="0" indent="0">
              <a:buNone/>
            </a:pPr>
            <a:r>
              <a:rPr lang="en-US" dirty="0"/>
              <a:t>      Preprocess:  remove some unimportant features.</a:t>
            </a:r>
            <a:endParaRPr lang="en-GB" dirty="0"/>
          </a:p>
          <a:p>
            <a:pPr marL="0" indent="0">
              <a:buNone/>
            </a:pPr>
            <a:r>
              <a:rPr lang="en-US" dirty="0"/>
              <a:t>      Prediction model 1 -- Decision tree</a:t>
            </a:r>
          </a:p>
          <a:p>
            <a:pPr marL="0" indent="0">
              <a:buNone/>
            </a:pPr>
            <a:r>
              <a:rPr lang="en-US" dirty="0"/>
              <a:t>      Prediction model 2 – Random Forest</a:t>
            </a:r>
          </a:p>
          <a:p>
            <a:pPr marL="0" indent="0">
              <a:buNone/>
            </a:pPr>
            <a:r>
              <a:rPr lang="en-US" dirty="0"/>
              <a:t>      Prediction model 3 -- Support Vector Machines</a:t>
            </a:r>
          </a:p>
          <a:p>
            <a:pPr marL="0" indent="0">
              <a:buNone/>
            </a:pPr>
            <a:r>
              <a:rPr lang="en-US" b="1" dirty="0"/>
              <a:t>Task 4. Improvement of these prediction models using N-folder cross validation for the prediction models above</a:t>
            </a:r>
            <a:endParaRPr lang="en-GB" b="1" dirty="0"/>
          </a:p>
          <a:p>
            <a:pPr marL="0" indent="0">
              <a:buNone/>
            </a:pPr>
            <a:r>
              <a:rPr lang="en-US" dirty="0"/>
              <a:t>      Using N-folder cross validation on prediction model 1 -- Decision tree</a:t>
            </a:r>
            <a:endParaRPr lang="en-GB" dirty="0"/>
          </a:p>
          <a:p>
            <a:pPr marL="0" indent="0">
              <a:buNone/>
            </a:pPr>
            <a:r>
              <a:rPr lang="en-US" dirty="0"/>
              <a:t>      Using N-folder cross validation on prediction model 2 -- Random Forest</a:t>
            </a:r>
            <a:endParaRPr lang="en-GB" dirty="0"/>
          </a:p>
          <a:p>
            <a:pPr marL="0" indent="0">
              <a:buNone/>
            </a:pPr>
            <a:r>
              <a:rPr lang="en-US" dirty="0"/>
              <a:t>      Using N-folder cross validation on prediction model 3 -- Support Vector Machines</a:t>
            </a:r>
            <a:endParaRPr lang="en-GB" dirty="0"/>
          </a:p>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dirty="0"/>
          </a:p>
        </p:txBody>
      </p:sp>
    </p:spTree>
    <p:extLst>
      <p:ext uri="{BB962C8B-B14F-4D97-AF65-F5344CB8AC3E}">
        <p14:creationId xmlns:p14="http://schemas.microsoft.com/office/powerpoint/2010/main" val="405675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5198" y="81280"/>
            <a:ext cx="7264401" cy="1191802"/>
          </a:xfrm>
          <a:noFill/>
          <a:ln>
            <a:noFill/>
          </a:ln>
          <a:effectLst>
            <a:outerShdw blurRad="419100" dist="114300" sx="38000" sy="38000" algn="l" rotWithShape="0">
              <a:schemeClr val="accent1">
                <a:alpha val="77000"/>
              </a:schemeClr>
            </a:outerShdw>
            <a:softEdge rad="12700"/>
          </a:effectLst>
        </p:spPr>
        <p:txBody>
          <a:bodyPr>
            <a:normAutofit/>
          </a:bodyPr>
          <a:lstStyle/>
          <a:p>
            <a:pPr algn="l"/>
            <a:r>
              <a:rPr lang="en-AU" sz="4800" dirty="0">
                <a:solidFill>
                  <a:schemeClr val="accent1">
                    <a:lumMod val="75000"/>
                  </a:schemeClr>
                </a:solidFill>
                <a:latin typeface="Arial" panose="020B0604020202020204" pitchFamily="34" charset="0"/>
                <a:cs typeface="Arial" panose="020B0604020202020204" pitchFamily="34" charset="0"/>
              </a:rPr>
              <a:t>Acknowledgements</a:t>
            </a:r>
            <a:endParaRPr lang="en-GB" sz="4800" dirty="0">
              <a:solidFill>
                <a:schemeClr val="accent1">
                  <a:lumMod val="75000"/>
                </a:schemeClr>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86517149"/>
              </p:ext>
            </p:extLst>
          </p:nvPr>
        </p:nvGraphicFramePr>
        <p:xfrm>
          <a:off x="801278" y="1536568"/>
          <a:ext cx="10548594" cy="4019544"/>
        </p:xfrm>
        <a:graphic>
          <a:graphicData uri="http://schemas.openxmlformats.org/drawingml/2006/table">
            <a:tbl>
              <a:tblPr firstRow="1" bandRow="1">
                <a:tableStyleId>{5C22544A-7EE6-4342-B048-85BDC9FD1C3A}</a:tableStyleId>
              </a:tblPr>
              <a:tblGrid>
                <a:gridCol w="3693626">
                  <a:extLst>
                    <a:ext uri="{9D8B030D-6E8A-4147-A177-3AD203B41FA5}">
                      <a16:colId xmlns:a16="http://schemas.microsoft.com/office/drawing/2014/main" val="1698767686"/>
                    </a:ext>
                  </a:extLst>
                </a:gridCol>
                <a:gridCol w="6854968">
                  <a:extLst>
                    <a:ext uri="{9D8B030D-6E8A-4147-A177-3AD203B41FA5}">
                      <a16:colId xmlns:a16="http://schemas.microsoft.com/office/drawing/2014/main" val="3739461072"/>
                    </a:ext>
                  </a:extLst>
                </a:gridCol>
              </a:tblGrid>
              <a:tr h="899702">
                <a:tc>
                  <a:txBody>
                    <a:bodyPr/>
                    <a:lstStyle/>
                    <a:p>
                      <a:pPr algn="ctr"/>
                      <a:r>
                        <a:rPr lang="en-GB" sz="3600" dirty="0"/>
                        <a:t>Roles</a:t>
                      </a:r>
                    </a:p>
                  </a:txBody>
                  <a:tcPr/>
                </a:tc>
                <a:tc>
                  <a:txBody>
                    <a:bodyPr/>
                    <a:lstStyle/>
                    <a:p>
                      <a:pPr algn="ctr"/>
                      <a:r>
                        <a:rPr lang="en-GB" sz="3600" dirty="0"/>
                        <a:t>Name</a:t>
                      </a:r>
                    </a:p>
                  </a:txBody>
                  <a:tcPr/>
                </a:tc>
                <a:extLst>
                  <a:ext uri="{0D108BD9-81ED-4DB2-BD59-A6C34878D82A}">
                    <a16:rowId xmlns:a16="http://schemas.microsoft.com/office/drawing/2014/main" val="1585607559"/>
                  </a:ext>
                </a:extLst>
              </a:tr>
              <a:tr h="1021470">
                <a:tc>
                  <a:txBody>
                    <a:bodyPr/>
                    <a:lstStyle/>
                    <a:p>
                      <a:pPr algn="ctr"/>
                      <a:r>
                        <a:rPr lang="en-GB" sz="3600" dirty="0"/>
                        <a:t>Author</a:t>
                      </a:r>
                    </a:p>
                  </a:txBody>
                  <a:tcPr/>
                </a:tc>
                <a:tc>
                  <a:txBody>
                    <a:bodyPr/>
                    <a:lstStyle/>
                    <a:p>
                      <a:pPr algn="ctr"/>
                      <a:r>
                        <a:rPr lang="en-GB" sz="3600" dirty="0"/>
                        <a:t>Zhiying Zhou </a:t>
                      </a:r>
                    </a:p>
                    <a:p>
                      <a:pPr algn="ctr"/>
                      <a:r>
                        <a:rPr lang="en-GB" sz="3600" dirty="0"/>
                        <a:t>(9835580)</a:t>
                      </a:r>
                    </a:p>
                  </a:txBody>
                  <a:tcPr/>
                </a:tc>
                <a:extLst>
                  <a:ext uri="{0D108BD9-81ED-4DB2-BD59-A6C34878D82A}">
                    <a16:rowId xmlns:a16="http://schemas.microsoft.com/office/drawing/2014/main" val="655889649"/>
                  </a:ext>
                </a:extLst>
              </a:tr>
              <a:tr h="579809">
                <a:tc>
                  <a:txBody>
                    <a:bodyPr/>
                    <a:lstStyle/>
                    <a:p>
                      <a:pPr algn="ctr"/>
                      <a:r>
                        <a:rPr lang="en-GB" sz="3600" dirty="0"/>
                        <a:t>Academic Supervisor</a:t>
                      </a:r>
                    </a:p>
                  </a:txBody>
                  <a:tcPr/>
                </a:tc>
                <a:tc>
                  <a:txBody>
                    <a:bodyPr/>
                    <a:lstStyle/>
                    <a:p>
                      <a:pPr algn="ctr"/>
                      <a:r>
                        <a:rPr lang="en-US" sz="3600" kern="1200" dirty="0">
                          <a:solidFill>
                            <a:schemeClr val="dk1"/>
                          </a:solidFill>
                          <a:effectLst/>
                          <a:latin typeface="+mn-lt"/>
                          <a:ea typeface="+mn-ea"/>
                          <a:cs typeface="+mn-cs"/>
                        </a:rPr>
                        <a:t>Dr. Guido </a:t>
                      </a:r>
                      <a:r>
                        <a:rPr lang="en-US" sz="3600" kern="1200" dirty="0" err="1">
                          <a:solidFill>
                            <a:schemeClr val="dk1"/>
                          </a:solidFill>
                          <a:effectLst/>
                          <a:latin typeface="+mn-lt"/>
                          <a:ea typeface="+mn-ea"/>
                          <a:cs typeface="+mn-cs"/>
                        </a:rPr>
                        <a:t>Zuccon</a:t>
                      </a:r>
                      <a:endParaRPr lang="en-GB" sz="3600" dirty="0"/>
                    </a:p>
                  </a:txBody>
                  <a:tcPr/>
                </a:tc>
                <a:extLst>
                  <a:ext uri="{0D108BD9-81ED-4DB2-BD59-A6C34878D82A}">
                    <a16:rowId xmlns:a16="http://schemas.microsoft.com/office/drawing/2014/main" val="308279976"/>
                  </a:ext>
                </a:extLst>
              </a:tr>
              <a:tr h="742402">
                <a:tc>
                  <a:txBody>
                    <a:bodyPr/>
                    <a:lstStyle/>
                    <a:p>
                      <a:pPr algn="ctr"/>
                      <a:r>
                        <a:rPr lang="en-US" sz="3600" kern="1200" dirty="0">
                          <a:solidFill>
                            <a:schemeClr val="dk1"/>
                          </a:solidFill>
                          <a:effectLst/>
                          <a:latin typeface="+mn-lt"/>
                          <a:ea typeface="+mn-ea"/>
                          <a:cs typeface="+mn-cs"/>
                        </a:rPr>
                        <a:t>Coordinator</a:t>
                      </a:r>
                      <a:endParaRPr lang="en-GB" sz="3600" dirty="0"/>
                    </a:p>
                  </a:txBody>
                  <a:tcPr/>
                </a:tc>
                <a:tc>
                  <a:txBody>
                    <a:bodyPr/>
                    <a:lstStyle/>
                    <a:p>
                      <a:pPr algn="ctr"/>
                      <a:r>
                        <a:rPr lang="en-US" sz="3600" kern="1200" dirty="0">
                          <a:solidFill>
                            <a:schemeClr val="dk1"/>
                          </a:solidFill>
                          <a:effectLst/>
                          <a:latin typeface="+mn-lt"/>
                          <a:ea typeface="+mn-ea"/>
                          <a:cs typeface="+mn-cs"/>
                        </a:rPr>
                        <a:t>Dr. Charles Wang</a:t>
                      </a:r>
                      <a:endParaRPr lang="en-GB" sz="3600" dirty="0"/>
                    </a:p>
                  </a:txBody>
                  <a:tcPr/>
                </a:tc>
                <a:extLst>
                  <a:ext uri="{0D108BD9-81ED-4DB2-BD59-A6C34878D82A}">
                    <a16:rowId xmlns:a16="http://schemas.microsoft.com/office/drawing/2014/main" val="855150034"/>
                  </a:ext>
                </a:extLst>
              </a:tr>
            </a:tbl>
          </a:graphicData>
        </a:graphic>
      </p:graphicFrame>
    </p:spTree>
    <p:extLst>
      <p:ext uri="{BB962C8B-B14F-4D97-AF65-F5344CB8AC3E}">
        <p14:creationId xmlns:p14="http://schemas.microsoft.com/office/powerpoint/2010/main" val="113634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85000" lnSpcReduction="20000"/>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(low achievers). Highschool has the highest rate of high class students (high achievers). Middle school has the highest rate of medium class students.</a:t>
            </a:r>
            <a:endParaRPr lang="en-GB" dirty="0"/>
          </a:p>
          <a:p>
            <a:pPr marL="0" indent="0">
              <a:buNone/>
            </a:pPr>
            <a:r>
              <a:rPr lang="en-US" dirty="0"/>
              <a:t> 4. Biology has the highest ratio of high class students, but also the highest ratio of low class students. Geology has the highest ratio of medium class students.</a:t>
            </a:r>
            <a:endParaRPr lang="en-GB" dirty="0"/>
          </a:p>
          <a:p>
            <a:pPr marL="0" indent="0">
              <a:buNone/>
            </a:pPr>
            <a:r>
              <a:rPr lang="en-US" dirty="0"/>
              <a:t> 5. The students who have moms as guardians have higher chances to get high class marks. Students whose parents answer the survey are the ones getting good marks. Student that have more absences are those getting low marks.</a:t>
            </a:r>
            <a:endParaRPr lang="en-GB" dirty="0"/>
          </a:p>
          <a:p>
            <a:pPr marL="0" indent="0">
              <a:buNone/>
            </a:pPr>
            <a:r>
              <a:rPr lang="en-US" dirty="0"/>
              <a:t> 6. High achiever students are more likely to raise hands, visit resources, view announcements and participate in discussions. Low achiever students raised hands, visited resource, viewed announcements and participated in discussions few times. </a:t>
            </a:r>
            <a:endParaRPr lang="en-GB" dirty="0"/>
          </a:p>
        </p:txBody>
      </p:sp>
    </p:spTree>
    <p:extLst>
      <p:ext uri="{BB962C8B-B14F-4D97-AF65-F5344CB8AC3E}">
        <p14:creationId xmlns:p14="http://schemas.microsoft.com/office/powerpoint/2010/main" val="357547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a:t>
            </a:r>
            <a:endParaRPr lang="en-GB" dirty="0"/>
          </a:p>
        </p:txBody>
      </p:sp>
    </p:spTree>
    <p:extLst>
      <p:ext uri="{BB962C8B-B14F-4D97-AF65-F5344CB8AC3E}">
        <p14:creationId xmlns:p14="http://schemas.microsoft.com/office/powerpoint/2010/main" val="11255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92500" lnSpcReduction="20000"/>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(low achievers). Highschool has the highest rate of high class students (high achievers). Middle school has the highest rate of medium class students.</a:t>
            </a:r>
            <a:endParaRPr lang="en-GB" dirty="0"/>
          </a:p>
          <a:p>
            <a:pPr marL="0" indent="0">
              <a:buNone/>
            </a:pPr>
            <a:r>
              <a:rPr lang="en-US" dirty="0"/>
              <a:t> 4. Biology has the highest ratio of high class students, but also the highest ratio of low class students. Geology has the highest ratio of medium class students.</a:t>
            </a:r>
            <a:endParaRPr lang="en-GB" dirty="0"/>
          </a:p>
          <a:p>
            <a:pPr marL="0" indent="0">
              <a:buNone/>
            </a:pPr>
            <a:r>
              <a:rPr lang="en-US" dirty="0"/>
              <a:t> </a:t>
            </a:r>
            <a:endParaRPr lang="en-GB" dirty="0"/>
          </a:p>
        </p:txBody>
      </p:sp>
    </p:spTree>
    <p:extLst>
      <p:ext uri="{BB962C8B-B14F-4D97-AF65-F5344CB8AC3E}">
        <p14:creationId xmlns:p14="http://schemas.microsoft.com/office/powerpoint/2010/main" val="20492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7CE22-70BF-43E4-9443-7EBA5BE77EE0}"/>
              </a:ext>
            </a:extLst>
          </p:cNvPr>
          <p:cNvSpPr>
            <a:spLocks noGrp="1"/>
          </p:cNvSpPr>
          <p:nvPr>
            <p:ph idx="1"/>
          </p:nvPr>
        </p:nvSpPr>
        <p:spPr>
          <a:xfrm>
            <a:off x="838200" y="113122"/>
            <a:ext cx="10515600" cy="6744878"/>
          </a:xfrm>
        </p:spPr>
        <p:txBody>
          <a:bodyPr>
            <a:normAutofit lnSpcReduction="10000"/>
          </a:bodyPr>
          <a:lstStyle/>
          <a:p>
            <a:pPr marL="0" indent="0">
              <a:buNone/>
            </a:pPr>
            <a:r>
              <a:rPr lang="en-US" b="1" dirty="0"/>
              <a:t>Main findings from Task 2:</a:t>
            </a:r>
          </a:p>
          <a:p>
            <a:pPr marL="0" indent="0">
              <a:buNone/>
            </a:pPr>
            <a:r>
              <a:rPr lang="en-US" dirty="0"/>
              <a:t>1. The analysis further confirmed our findings in the previous step: High achiever students raised hands, visited resource, viewed announcements and discussed more times. </a:t>
            </a:r>
            <a:endParaRPr lang="en-GB" dirty="0"/>
          </a:p>
          <a:p>
            <a:pPr marL="0" indent="0">
              <a:buNone/>
            </a:pPr>
            <a:r>
              <a:rPr lang="en-US" dirty="0"/>
              <a:t>2. Girls have more hand raised and visit more resources.  </a:t>
            </a:r>
            <a:endParaRPr lang="en-GB" dirty="0"/>
          </a:p>
          <a:p>
            <a:pPr marL="0" indent="0">
              <a:buNone/>
            </a:pPr>
            <a:r>
              <a:rPr lang="en-US" dirty="0"/>
              <a:t>3. There are more raised hands, visited resources and announcements view in middle schools. More discussions in high schools.</a:t>
            </a:r>
            <a:endParaRPr lang="en-GB" dirty="0"/>
          </a:p>
          <a:p>
            <a:pPr marL="0" indent="0">
              <a:buNone/>
            </a:pPr>
            <a:r>
              <a:rPr lang="en-US" dirty="0"/>
              <a:t>4. Interestingly, IT subjects have very few hand raises although most students study there.</a:t>
            </a:r>
            <a:endParaRPr lang="en-GB" dirty="0"/>
          </a:p>
          <a:p>
            <a:pPr marL="0" indent="0">
              <a:buNone/>
            </a:pPr>
            <a:r>
              <a:rPr lang="en-US" dirty="0"/>
              <a:t>5. Students with guardians mothers  have more hand raises, visited resources and announcements view.</a:t>
            </a:r>
            <a:endParaRPr lang="en-GB" dirty="0"/>
          </a:p>
          <a:p>
            <a:pPr marL="0" indent="0">
              <a:buNone/>
            </a:pPr>
            <a:r>
              <a:rPr lang="en-US" dirty="0"/>
              <a:t>6. Students whose parents answered survey and had good satisfaction, have more hand raised, visited resources, announcements view and discussion.</a:t>
            </a:r>
          </a:p>
          <a:p>
            <a:pPr marL="0" indent="0">
              <a:buNone/>
            </a:pPr>
            <a:r>
              <a:rPr lang="en-US" dirty="0"/>
              <a:t>7. Students with more absences have the least raised hands, visited resources, announcements and discussion.</a:t>
            </a:r>
            <a:endParaRPr lang="en-GB" dirty="0"/>
          </a:p>
          <a:p>
            <a:pPr marL="0" indent="0">
              <a:buNone/>
            </a:pPr>
            <a:endParaRPr lang="en-US" b="1" dirty="0"/>
          </a:p>
          <a:p>
            <a:pPr marL="0" indent="0">
              <a:buNone/>
            </a:pPr>
            <a:endParaRPr lang="en-GB" dirty="0"/>
          </a:p>
        </p:txBody>
      </p:sp>
    </p:spTree>
    <p:extLst>
      <p:ext uri="{BB962C8B-B14F-4D97-AF65-F5344CB8AC3E}">
        <p14:creationId xmlns:p14="http://schemas.microsoft.com/office/powerpoint/2010/main" val="32106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normAutofit/>
          </a:bodyPr>
          <a:lstStyle/>
          <a:p>
            <a:r>
              <a:rPr lang="en-GB" b="1" dirty="0"/>
              <a:t>Task 3 :   Prediction models</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3993887" y="845142"/>
            <a:ext cx="6905792" cy="5876813"/>
          </a:xfrm>
          <a:prstGeom prst="rect">
            <a:avLst/>
          </a:prstGeom>
        </p:spPr>
      </p:pic>
      <p:sp>
        <p:nvSpPr>
          <p:cNvPr id="5" name="Title 1">
            <a:extLst>
              <a:ext uri="{FF2B5EF4-FFF2-40B4-BE49-F238E27FC236}">
                <a16:creationId xmlns:a16="http://schemas.microsoft.com/office/drawing/2014/main" id="{8995DAB0-4D9D-428E-BCC8-21047DB54DDE}"/>
              </a:ext>
            </a:extLst>
          </p:cNvPr>
          <p:cNvSpPr txBox="1">
            <a:spLocks/>
          </p:cNvSpPr>
          <p:nvPr/>
        </p:nvSpPr>
        <p:spPr>
          <a:xfrm>
            <a:off x="377072" y="709099"/>
            <a:ext cx="3981254" cy="6148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Features correlation plot</a:t>
            </a:r>
          </a:p>
        </p:txBody>
      </p:sp>
    </p:spTree>
    <p:extLst>
      <p:ext uri="{BB962C8B-B14F-4D97-AF65-F5344CB8AC3E}">
        <p14:creationId xmlns:p14="http://schemas.microsoft.com/office/powerpoint/2010/main" val="2844665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lstStyle/>
          <a:p>
            <a:r>
              <a:rPr lang="en-GB" dirty="0"/>
              <a:t>Features correlation plot</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965200" y="883920"/>
            <a:ext cx="6905792" cy="5876813"/>
          </a:xfrm>
          <a:prstGeom prst="rect">
            <a:avLst/>
          </a:prstGeom>
        </p:spPr>
      </p:pic>
      <p:sp>
        <p:nvSpPr>
          <p:cNvPr id="3" name="Rectangle 2">
            <a:extLst>
              <a:ext uri="{FF2B5EF4-FFF2-40B4-BE49-F238E27FC236}">
                <a16:creationId xmlns:a16="http://schemas.microsoft.com/office/drawing/2014/main" id="{ADDBAF80-4449-4849-BBA1-06AC62849F4F}"/>
              </a:ext>
            </a:extLst>
          </p:cNvPr>
          <p:cNvSpPr/>
          <p:nvPr/>
        </p:nvSpPr>
        <p:spPr>
          <a:xfrm>
            <a:off x="1583703" y="4458879"/>
            <a:ext cx="5440837" cy="772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7C4305F-53F9-47E1-A386-2184931D5C02}"/>
              </a:ext>
            </a:extLst>
          </p:cNvPr>
          <p:cNvSpPr/>
          <p:nvPr/>
        </p:nvSpPr>
        <p:spPr>
          <a:xfrm>
            <a:off x="1583702" y="5948313"/>
            <a:ext cx="5440838" cy="3110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F765D20E-1B20-44D2-9192-26CEC622E0FA}"/>
              </a:ext>
            </a:extLst>
          </p:cNvPr>
          <p:cNvSpPr txBox="1">
            <a:spLocks/>
          </p:cNvSpPr>
          <p:nvPr/>
        </p:nvSpPr>
        <p:spPr>
          <a:xfrm>
            <a:off x="7588576" y="1638167"/>
            <a:ext cx="4603423" cy="376339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Important features:</a:t>
            </a:r>
          </a:p>
          <a:p>
            <a:r>
              <a:rPr lang="en-GB" dirty="0" err="1"/>
              <a:t>Raisehands</a:t>
            </a:r>
            <a:endParaRPr lang="en-GB" dirty="0"/>
          </a:p>
          <a:p>
            <a:r>
              <a:rPr lang="en-GB" dirty="0" err="1"/>
              <a:t>VisitedResources</a:t>
            </a:r>
            <a:endParaRPr lang="en-GB" dirty="0"/>
          </a:p>
          <a:p>
            <a:r>
              <a:rPr lang="en-GB" dirty="0" err="1"/>
              <a:t>AnnouncementView</a:t>
            </a:r>
            <a:endParaRPr lang="en-GB" dirty="0"/>
          </a:p>
          <a:p>
            <a:r>
              <a:rPr lang="en-GB" dirty="0" err="1"/>
              <a:t>StudentAbsenceDays</a:t>
            </a:r>
            <a:endParaRPr lang="en-GB" dirty="0"/>
          </a:p>
        </p:txBody>
      </p:sp>
      <p:sp>
        <p:nvSpPr>
          <p:cNvPr id="7" name="Rectangle 6">
            <a:extLst>
              <a:ext uri="{FF2B5EF4-FFF2-40B4-BE49-F238E27FC236}">
                <a16:creationId xmlns:a16="http://schemas.microsoft.com/office/drawing/2014/main" id="{D463EF64-9FA2-40CF-A012-97C79A4C3921}"/>
              </a:ext>
            </a:extLst>
          </p:cNvPr>
          <p:cNvSpPr/>
          <p:nvPr/>
        </p:nvSpPr>
        <p:spPr>
          <a:xfrm>
            <a:off x="6523348" y="1772238"/>
            <a:ext cx="501192" cy="48359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4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Performance of 3 basic models and heat maps</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spTree>
    <p:extLst>
      <p:ext uri="{BB962C8B-B14F-4D97-AF65-F5344CB8AC3E}">
        <p14:creationId xmlns:p14="http://schemas.microsoft.com/office/powerpoint/2010/main" val="276218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basic models and heat maps</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sp>
        <p:nvSpPr>
          <p:cNvPr id="3" name="Oval 2">
            <a:extLst>
              <a:ext uri="{FF2B5EF4-FFF2-40B4-BE49-F238E27FC236}">
                <a16:creationId xmlns:a16="http://schemas.microsoft.com/office/drawing/2014/main" id="{FD931A61-E4B7-4A4A-A7BD-F29A8B34F8CA}"/>
              </a:ext>
            </a:extLst>
          </p:cNvPr>
          <p:cNvSpPr/>
          <p:nvPr/>
        </p:nvSpPr>
        <p:spPr>
          <a:xfrm>
            <a:off x="8158606" y="1348033"/>
            <a:ext cx="3332668" cy="1996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833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id="{253205ED-EB82-4F1F-AC4D-6CF6E3C2F5CC}"/>
              </a:ext>
            </a:extLst>
          </p:cNvPr>
          <p:cNvGraphicFramePr>
            <a:graphicFrameLocks noGrp="1"/>
          </p:cNvGraphicFramePr>
          <p:nvPr>
            <p:ph idx="1"/>
            <p:extLst>
              <p:ext uri="{D42A27DB-BD31-4B8C-83A1-F6EECF244321}">
                <p14:modId xmlns:p14="http://schemas.microsoft.com/office/powerpoint/2010/main" val="2276909359"/>
              </p:ext>
            </p:extLst>
          </p:nvPr>
        </p:nvGraphicFramePr>
        <p:xfrm>
          <a:off x="687370" y="1293993"/>
          <a:ext cx="10515599" cy="2905712"/>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val="1321865565"/>
                    </a:ext>
                  </a:extLst>
                </a:gridCol>
                <a:gridCol w="2438308">
                  <a:extLst>
                    <a:ext uri="{9D8B030D-6E8A-4147-A177-3AD203B41FA5}">
                      <a16:colId xmlns:a16="http://schemas.microsoft.com/office/drawing/2014/main" val="621221694"/>
                    </a:ext>
                  </a:extLst>
                </a:gridCol>
                <a:gridCol w="2714919">
                  <a:extLst>
                    <a:ext uri="{9D8B030D-6E8A-4147-A177-3AD203B41FA5}">
                      <a16:colId xmlns:a16="http://schemas.microsoft.com/office/drawing/2014/main" val="618433142"/>
                    </a:ext>
                  </a:extLst>
                </a:gridCol>
                <a:gridCol w="3369295">
                  <a:extLst>
                    <a:ext uri="{9D8B030D-6E8A-4147-A177-3AD203B41FA5}">
                      <a16:colId xmlns:a16="http://schemas.microsoft.com/office/drawing/2014/main"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444932"/>
                  </a:ext>
                </a:extLst>
              </a:tr>
              <a:tr h="483556">
                <a:tc rowSpan="3">
                  <a:txBody>
                    <a:bodyPr/>
                    <a:lstStyle/>
                    <a:p>
                      <a:pPr>
                        <a:lnSpc>
                          <a:spcPct val="107000"/>
                        </a:lnSpc>
                        <a:spcAft>
                          <a:spcPts val="0"/>
                        </a:spcAft>
                      </a:pPr>
                      <a:r>
                        <a:rPr lang="en-US" sz="2800">
                          <a:effectLst/>
                          <a:latin typeface="+mn-lt"/>
                        </a:rPr>
                        <a:t>Basic dataset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0.7083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0.8411</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2944227"/>
                  </a:ext>
                </a:extLst>
              </a:tr>
              <a:tr h="968572">
                <a:tc vMerge="1">
                  <a:txBody>
                    <a:bodyPr/>
                    <a:lstStyle/>
                    <a:p>
                      <a:endParaRPr lang="en-GB"/>
                    </a:p>
                  </a:txBody>
                  <a:tcPr/>
                </a:tc>
                <a:tc>
                  <a:txBody>
                    <a:bodyPr/>
                    <a:lstStyle/>
                    <a:p>
                      <a:pPr>
                        <a:lnSpc>
                          <a:spcPct val="107000"/>
                        </a:lnSpc>
                        <a:spcAft>
                          <a:spcPts val="0"/>
                        </a:spcAft>
                      </a:pPr>
                      <a:r>
                        <a:rPr lang="en-US" sz="2800" dirty="0">
                          <a:effectLst/>
                          <a:latin typeface="+mn-lt"/>
                        </a:rPr>
                        <a:t>Random</a:t>
                      </a:r>
                      <a:endParaRPr lang="en-GB" sz="2800" dirty="0">
                        <a:effectLst/>
                        <a:latin typeface="+mn-lt"/>
                      </a:endParaRPr>
                    </a:p>
                    <a:p>
                      <a:pPr>
                        <a:lnSpc>
                          <a:spcPct val="107000"/>
                        </a:lnSpc>
                        <a:spcAft>
                          <a:spcPts val="0"/>
                        </a:spcAft>
                      </a:pPr>
                      <a:r>
                        <a:rPr lang="en-US" sz="2800" dirty="0">
                          <a:effectLst/>
                          <a:latin typeface="+mn-lt"/>
                        </a:rPr>
                        <a:t>Forest</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0.8742</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3529964"/>
                  </a:ext>
                </a:extLst>
              </a:tr>
              <a:tr h="499578">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0.7917</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0.8920</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2869693"/>
                  </a:ext>
                </a:extLst>
              </a:tr>
            </a:tbl>
          </a:graphicData>
        </a:graphic>
      </p:graphicFrame>
    </p:spTree>
    <p:extLst>
      <p:ext uri="{BB962C8B-B14F-4D97-AF65-F5344CB8AC3E}">
        <p14:creationId xmlns:p14="http://schemas.microsoft.com/office/powerpoint/2010/main" val="210702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2"/>
          <a:stretch>
            <a:fillRect/>
          </a:stretch>
        </p:blipFill>
        <p:spPr>
          <a:xfrm>
            <a:off x="838984" y="2344314"/>
            <a:ext cx="3373021" cy="1907175"/>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3"/>
          <a:stretch>
            <a:fillRect/>
          </a:stretch>
        </p:blipFill>
        <p:spPr>
          <a:xfrm>
            <a:off x="4764370" y="2426465"/>
            <a:ext cx="3563964" cy="1825024"/>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4"/>
          <a:stretch>
            <a:fillRect/>
          </a:stretch>
        </p:blipFill>
        <p:spPr>
          <a:xfrm>
            <a:off x="8490764" y="2344314"/>
            <a:ext cx="3411989" cy="1803480"/>
          </a:xfrm>
          <a:prstGeom prst="rect">
            <a:avLst/>
          </a:prstGeom>
        </p:spPr>
      </p:pic>
    </p:spTree>
    <p:extLst>
      <p:ext uri="{BB962C8B-B14F-4D97-AF65-F5344CB8AC3E}">
        <p14:creationId xmlns:p14="http://schemas.microsoft.com/office/powerpoint/2010/main" val="400171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Contents</a:t>
            </a:r>
          </a:p>
        </p:txBody>
      </p:sp>
      <p:sp>
        <p:nvSpPr>
          <p:cNvPr id="3" name="Content Placeholder 2"/>
          <p:cNvSpPr>
            <a:spLocks noGrp="1"/>
          </p:cNvSpPr>
          <p:nvPr>
            <p:ph idx="1"/>
          </p:nvPr>
        </p:nvSpPr>
        <p:spPr>
          <a:xfrm>
            <a:off x="838200" y="1202634"/>
            <a:ext cx="10515600" cy="5396949"/>
          </a:xfrm>
        </p:spPr>
        <p:txBody>
          <a:bodyPr>
            <a:normAutofit/>
          </a:bodyPr>
          <a:lstStyle/>
          <a:p>
            <a:r>
              <a:rPr lang="en-US" b="1" dirty="0"/>
              <a:t>1.Introduction</a:t>
            </a:r>
            <a:endParaRPr lang="en-GB" dirty="0"/>
          </a:p>
          <a:p>
            <a:pPr marL="0" indent="0">
              <a:buNone/>
            </a:pPr>
            <a:r>
              <a:rPr lang="en-US" dirty="0"/>
              <a:t>       1.1 Background</a:t>
            </a:r>
          </a:p>
          <a:p>
            <a:pPr marL="0" indent="0">
              <a:buNone/>
            </a:pPr>
            <a:r>
              <a:rPr lang="en-US" dirty="0"/>
              <a:t>       1.2 motivation </a:t>
            </a:r>
          </a:p>
          <a:p>
            <a:pPr marL="0" indent="0">
              <a:buNone/>
            </a:pPr>
            <a:r>
              <a:rPr lang="en-US" dirty="0"/>
              <a:t>       1.3 </a:t>
            </a:r>
            <a:r>
              <a:rPr lang="en-GB" dirty="0"/>
              <a:t>Objective</a:t>
            </a:r>
          </a:p>
          <a:p>
            <a:pPr marL="0" indent="0">
              <a:buNone/>
            </a:pPr>
            <a:r>
              <a:rPr lang="en-GB" dirty="0"/>
              <a:t>       1.4 Deliverables</a:t>
            </a:r>
          </a:p>
          <a:p>
            <a:r>
              <a:rPr lang="en-US" b="1" dirty="0"/>
              <a:t>2.Project Approach </a:t>
            </a:r>
            <a:endParaRPr lang="en-GB" dirty="0"/>
          </a:p>
          <a:p>
            <a:r>
              <a:rPr lang="en-US" b="1" dirty="0"/>
              <a:t>3.Contributions </a:t>
            </a:r>
          </a:p>
          <a:p>
            <a:pPr marL="0" indent="0">
              <a:buNone/>
            </a:pPr>
            <a:r>
              <a:rPr lang="en-US" b="1" dirty="0"/>
              <a:t>       3.1 </a:t>
            </a:r>
            <a:r>
              <a:rPr lang="en-US" b="1" dirty="0" err="1"/>
              <a:t>Implemention</a:t>
            </a:r>
            <a:r>
              <a:rPr lang="en-US" b="1" dirty="0"/>
              <a:t> steps</a:t>
            </a:r>
            <a:endParaRPr lang="en-GB" dirty="0"/>
          </a:p>
          <a:p>
            <a:pPr marL="0" indent="0">
              <a:buNone/>
            </a:pPr>
            <a:r>
              <a:rPr lang="en-US" dirty="0"/>
              <a:t>       3.2 Project findings</a:t>
            </a:r>
            <a:endParaRPr lang="en-GB" dirty="0"/>
          </a:p>
          <a:p>
            <a:pPr marL="0" indent="0">
              <a:buNone/>
            </a:pPr>
            <a:r>
              <a:rPr lang="en-US" dirty="0"/>
              <a:t>       3.3 Implications of the findings</a:t>
            </a:r>
          </a:p>
          <a:p>
            <a:pPr marL="0" indent="0">
              <a:buNone/>
            </a:pPr>
            <a:endParaRPr lang="en-GB" dirty="0"/>
          </a:p>
        </p:txBody>
      </p:sp>
    </p:spTree>
    <p:extLst>
      <p:ext uri="{BB962C8B-B14F-4D97-AF65-F5344CB8AC3E}">
        <p14:creationId xmlns:p14="http://schemas.microsoft.com/office/powerpoint/2010/main" val="819196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2"/>
          <a:stretch>
            <a:fillRect/>
          </a:stretch>
        </p:blipFill>
        <p:spPr>
          <a:xfrm>
            <a:off x="838984" y="2344314"/>
            <a:ext cx="3373021" cy="1907175"/>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3"/>
          <a:stretch>
            <a:fillRect/>
          </a:stretch>
        </p:blipFill>
        <p:spPr>
          <a:xfrm>
            <a:off x="4764370" y="2426465"/>
            <a:ext cx="3563964" cy="1825024"/>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4"/>
          <a:stretch>
            <a:fillRect/>
          </a:stretch>
        </p:blipFill>
        <p:spPr>
          <a:xfrm>
            <a:off x="8490764" y="2344314"/>
            <a:ext cx="3411989" cy="1803480"/>
          </a:xfrm>
          <a:prstGeom prst="rect">
            <a:avLst/>
          </a:prstGeom>
        </p:spPr>
      </p:pic>
      <p:sp>
        <p:nvSpPr>
          <p:cNvPr id="18" name="Oval 17">
            <a:extLst>
              <a:ext uri="{FF2B5EF4-FFF2-40B4-BE49-F238E27FC236}">
                <a16:creationId xmlns:a16="http://schemas.microsoft.com/office/drawing/2014/main" id="{EC3C8828-FAED-4330-8E5F-98384476745C}"/>
              </a:ext>
            </a:extLst>
          </p:cNvPr>
          <p:cNvSpPr/>
          <p:nvPr/>
        </p:nvSpPr>
        <p:spPr>
          <a:xfrm>
            <a:off x="5158096" y="2344314"/>
            <a:ext cx="3332668" cy="1996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964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id="{253205ED-EB82-4F1F-AC4D-6CF6E3C2F5CC}"/>
              </a:ext>
            </a:extLst>
          </p:cNvPr>
          <p:cNvGraphicFramePr>
            <a:graphicFrameLocks noGrp="1"/>
          </p:cNvGraphicFramePr>
          <p:nvPr>
            <p:ph idx="1"/>
            <p:extLst>
              <p:ext uri="{D42A27DB-BD31-4B8C-83A1-F6EECF244321}">
                <p14:modId xmlns:p14="http://schemas.microsoft.com/office/powerpoint/2010/main" val="4235299002"/>
              </p:ext>
            </p:extLst>
          </p:nvPr>
        </p:nvGraphicFramePr>
        <p:xfrm>
          <a:off x="687370" y="1293993"/>
          <a:ext cx="10515599" cy="2891150"/>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val="1321865565"/>
                    </a:ext>
                  </a:extLst>
                </a:gridCol>
                <a:gridCol w="2438308">
                  <a:extLst>
                    <a:ext uri="{9D8B030D-6E8A-4147-A177-3AD203B41FA5}">
                      <a16:colId xmlns:a16="http://schemas.microsoft.com/office/drawing/2014/main" val="621221694"/>
                    </a:ext>
                  </a:extLst>
                </a:gridCol>
                <a:gridCol w="2714919">
                  <a:extLst>
                    <a:ext uri="{9D8B030D-6E8A-4147-A177-3AD203B41FA5}">
                      <a16:colId xmlns:a16="http://schemas.microsoft.com/office/drawing/2014/main" val="618433142"/>
                    </a:ext>
                  </a:extLst>
                </a:gridCol>
                <a:gridCol w="3369295">
                  <a:extLst>
                    <a:ext uri="{9D8B030D-6E8A-4147-A177-3AD203B41FA5}">
                      <a16:colId xmlns:a16="http://schemas.microsoft.com/office/drawing/2014/main"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444932"/>
                  </a:ext>
                </a:extLst>
              </a:tr>
              <a:tr h="468994">
                <a:tc rowSpan="3">
                  <a:txBody>
                    <a:bodyPr/>
                    <a:lstStyle/>
                    <a:p>
                      <a:pPr>
                        <a:lnSpc>
                          <a:spcPct val="107000"/>
                        </a:lnSpc>
                        <a:spcAft>
                          <a:spcPts val="0"/>
                        </a:spcAft>
                      </a:pPr>
                      <a:r>
                        <a:rPr lang="en-US" sz="2800">
                          <a:effectLst/>
                          <a:latin typeface="+mn-lt"/>
                        </a:rPr>
                        <a:t>N-folder Cross Validation</a:t>
                      </a:r>
                      <a:endParaRPr lang="en-GB" sz="2800">
                        <a:effectLst/>
                        <a:latin typeface="+mn-lt"/>
                      </a:endParaRPr>
                    </a:p>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0.75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0.8713</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7473240"/>
                  </a:ext>
                </a:extLst>
              </a:tr>
              <a:tr h="984594">
                <a:tc vMerge="1">
                  <a:txBody>
                    <a:bodyPr/>
                    <a:lstStyle/>
                    <a:p>
                      <a:endParaRPr lang="en-GB"/>
                    </a:p>
                  </a:txBody>
                  <a:tcPr/>
                </a:tc>
                <a:tc>
                  <a:txBody>
                    <a:bodyPr/>
                    <a:lstStyle/>
                    <a:p>
                      <a:pPr>
                        <a:lnSpc>
                          <a:spcPct val="107000"/>
                        </a:lnSpc>
                        <a:spcAft>
                          <a:spcPts val="0"/>
                        </a:spcAft>
                      </a:pPr>
                      <a:r>
                        <a:rPr lang="en-US" sz="2800" dirty="0">
                          <a:solidFill>
                            <a:srgbClr val="FF0000"/>
                          </a:solidFill>
                          <a:effectLst/>
                          <a:latin typeface="+mn-lt"/>
                        </a:rPr>
                        <a:t>Random</a:t>
                      </a:r>
                      <a:endParaRPr lang="en-GB" sz="2800" dirty="0">
                        <a:solidFill>
                          <a:srgbClr val="FF0000"/>
                        </a:solidFill>
                        <a:effectLst/>
                        <a:latin typeface="+mn-lt"/>
                      </a:endParaRPr>
                    </a:p>
                    <a:p>
                      <a:pPr>
                        <a:lnSpc>
                          <a:spcPct val="107000"/>
                        </a:lnSpc>
                        <a:spcAft>
                          <a:spcPts val="0"/>
                        </a:spcAft>
                      </a:pPr>
                      <a:r>
                        <a:rPr lang="en-US" sz="2800" dirty="0">
                          <a:solidFill>
                            <a:srgbClr val="FF0000"/>
                          </a:solidFill>
                          <a:effectLst/>
                          <a:latin typeface="+mn-lt"/>
                        </a:rPr>
                        <a:t>Forest</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0.8083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0.8963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3074434"/>
                  </a:ext>
                </a:extLst>
              </a:tr>
              <a:tr h="483556">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0.8625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940022"/>
                  </a:ext>
                </a:extLst>
              </a:tr>
            </a:tbl>
          </a:graphicData>
        </a:graphic>
      </p:graphicFrame>
    </p:spTree>
    <p:extLst>
      <p:ext uri="{BB962C8B-B14F-4D97-AF65-F5344CB8AC3E}">
        <p14:creationId xmlns:p14="http://schemas.microsoft.com/office/powerpoint/2010/main" val="36851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Tree>
    <p:extLst>
      <p:ext uri="{BB962C8B-B14F-4D97-AF65-F5344CB8AC3E}">
        <p14:creationId xmlns:p14="http://schemas.microsoft.com/office/powerpoint/2010/main" val="353666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
        <p:nvSpPr>
          <p:cNvPr id="7" name="Rectangle 6">
            <a:extLst>
              <a:ext uri="{FF2B5EF4-FFF2-40B4-BE49-F238E27FC236}">
                <a16:creationId xmlns:a16="http://schemas.microsoft.com/office/drawing/2014/main" id="{6C71EA6B-B2FB-439F-AD6D-FDBAE18F815A}"/>
              </a:ext>
            </a:extLst>
          </p:cNvPr>
          <p:cNvSpPr/>
          <p:nvPr/>
        </p:nvSpPr>
        <p:spPr>
          <a:xfrm>
            <a:off x="292231" y="2218831"/>
            <a:ext cx="7010198" cy="1210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9707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Tree>
    <p:extLst>
      <p:ext uri="{BB962C8B-B14F-4D97-AF65-F5344CB8AC3E}">
        <p14:creationId xmlns:p14="http://schemas.microsoft.com/office/powerpoint/2010/main" val="195856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6660007" y="1758621"/>
            <a:ext cx="4067695" cy="1041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8011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3.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Tree>
    <p:extLst>
      <p:ext uri="{BB962C8B-B14F-4D97-AF65-F5344CB8AC3E}">
        <p14:creationId xmlns:p14="http://schemas.microsoft.com/office/powerpoint/2010/main" val="1100546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325194" y="1781665"/>
            <a:ext cx="6471531" cy="1112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4209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EE67-F959-46EC-93C0-4DC44E2BBE90}"/>
              </a:ext>
            </a:extLst>
          </p:cNvPr>
          <p:cNvSpPr>
            <a:spLocks noGrp="1"/>
          </p:cNvSpPr>
          <p:nvPr>
            <p:ph type="title"/>
          </p:nvPr>
        </p:nvSpPr>
        <p:spPr>
          <a:xfrm>
            <a:off x="838200" y="129456"/>
            <a:ext cx="10515600" cy="1001762"/>
          </a:xfrm>
        </p:spPr>
        <p:txBody>
          <a:bodyPr/>
          <a:lstStyle/>
          <a:p>
            <a:r>
              <a:rPr lang="en-US" b="1" dirty="0"/>
              <a:t>Final Conclusions:</a:t>
            </a:r>
            <a:endParaRPr lang="en-GB" b="1" dirty="0"/>
          </a:p>
        </p:txBody>
      </p:sp>
      <p:sp>
        <p:nvSpPr>
          <p:cNvPr id="3" name="Content Placeholder 2">
            <a:extLst>
              <a:ext uri="{FF2B5EF4-FFF2-40B4-BE49-F238E27FC236}">
                <a16:creationId xmlns:a16="http://schemas.microsoft.com/office/drawing/2014/main" id="{A4039225-E4C6-4F69-A0F2-C27BA667DEF5}"/>
              </a:ext>
            </a:extLst>
          </p:cNvPr>
          <p:cNvSpPr>
            <a:spLocks noGrp="1"/>
          </p:cNvSpPr>
          <p:nvPr>
            <p:ph idx="1"/>
          </p:nvPr>
        </p:nvSpPr>
        <p:spPr>
          <a:xfrm>
            <a:off x="838200" y="999242"/>
            <a:ext cx="10515600" cy="5542960"/>
          </a:xfrm>
        </p:spPr>
        <p:txBody>
          <a:bodyPr>
            <a:normAutofit/>
          </a:bodyPr>
          <a:lstStyle/>
          <a:p>
            <a:pPr marL="0" indent="0">
              <a:buNone/>
            </a:pPr>
            <a:r>
              <a:rPr lang="en-US" dirty="0"/>
              <a:t>1. Random forests model outperformed all the models by training N-fold cross validation data set. It got the highest rate of accuracy and precision. As a result, the </a:t>
            </a:r>
            <a:r>
              <a:rPr lang="en-US" b="1" dirty="0"/>
              <a:t>random forest prediction model </a:t>
            </a:r>
            <a:r>
              <a:rPr lang="en-US" dirty="0"/>
              <a:t>is recommended for this educational data mining project.</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311534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EE67-F959-46EC-93C0-4DC44E2BBE90}"/>
              </a:ext>
            </a:extLst>
          </p:cNvPr>
          <p:cNvSpPr>
            <a:spLocks noGrp="1"/>
          </p:cNvSpPr>
          <p:nvPr>
            <p:ph type="title"/>
          </p:nvPr>
        </p:nvSpPr>
        <p:spPr>
          <a:xfrm>
            <a:off x="838200" y="129456"/>
            <a:ext cx="10515600" cy="1001762"/>
          </a:xfrm>
        </p:spPr>
        <p:txBody>
          <a:bodyPr/>
          <a:lstStyle/>
          <a:p>
            <a:r>
              <a:rPr lang="en-US" b="1" dirty="0"/>
              <a:t>Final Conclusions:</a:t>
            </a:r>
            <a:endParaRPr lang="en-GB" b="1" dirty="0"/>
          </a:p>
        </p:txBody>
      </p:sp>
      <p:sp>
        <p:nvSpPr>
          <p:cNvPr id="3" name="Content Placeholder 2">
            <a:extLst>
              <a:ext uri="{FF2B5EF4-FFF2-40B4-BE49-F238E27FC236}">
                <a16:creationId xmlns:a16="http://schemas.microsoft.com/office/drawing/2014/main" id="{A4039225-E4C6-4F69-A0F2-C27BA667DEF5}"/>
              </a:ext>
            </a:extLst>
          </p:cNvPr>
          <p:cNvSpPr>
            <a:spLocks noGrp="1"/>
          </p:cNvSpPr>
          <p:nvPr>
            <p:ph idx="1"/>
          </p:nvPr>
        </p:nvSpPr>
        <p:spPr>
          <a:xfrm>
            <a:off x="838200" y="999242"/>
            <a:ext cx="10515600" cy="5542960"/>
          </a:xfrm>
        </p:spPr>
        <p:txBody>
          <a:bodyPr>
            <a:normAutofit/>
          </a:bodyPr>
          <a:lstStyle/>
          <a:p>
            <a:pPr marL="0" indent="0">
              <a:buNone/>
            </a:pPr>
            <a:r>
              <a:rPr lang="en-US" dirty="0"/>
              <a:t>1. Random forests model outperformed all the models by training N-fold cross validation data set. It got the highest rate of accuracy and precision. As a result, the </a:t>
            </a:r>
            <a:r>
              <a:rPr lang="en-US" b="1" dirty="0"/>
              <a:t>random forest prediction model </a:t>
            </a:r>
            <a:r>
              <a:rPr lang="en-US" dirty="0"/>
              <a:t>is recommended for this educational data mining project.</a:t>
            </a:r>
            <a:endParaRPr lang="en-GB" dirty="0"/>
          </a:p>
          <a:p>
            <a:pPr marL="0" indent="0">
              <a:buNone/>
            </a:pPr>
            <a:endParaRPr lang="en-GB" dirty="0"/>
          </a:p>
          <a:p>
            <a:pPr marL="0" indent="0">
              <a:buNone/>
            </a:pPr>
            <a:r>
              <a:rPr lang="en-US" dirty="0"/>
              <a:t>2. The most important activities that related to students' academic performance are </a:t>
            </a:r>
            <a:r>
              <a:rPr lang="en-US" b="1" dirty="0" err="1"/>
              <a:t>VisITedResources</a:t>
            </a:r>
            <a:r>
              <a:rPr lang="en-US" b="1" dirty="0"/>
              <a:t>, </a:t>
            </a:r>
            <a:r>
              <a:rPr lang="en-US" b="1" dirty="0" err="1"/>
              <a:t>raisedhands</a:t>
            </a:r>
            <a:r>
              <a:rPr lang="en-US" b="1" dirty="0"/>
              <a:t>, </a:t>
            </a:r>
            <a:r>
              <a:rPr lang="en-US" b="1" dirty="0" err="1"/>
              <a:t>StudentAbsenceDays</a:t>
            </a:r>
            <a:r>
              <a:rPr lang="en-US" b="1" dirty="0"/>
              <a:t>, </a:t>
            </a:r>
            <a:r>
              <a:rPr lang="en-US" b="1" dirty="0" err="1"/>
              <a:t>AnnouncementsView</a:t>
            </a:r>
            <a:r>
              <a:rPr lang="en-US" b="1" dirty="0"/>
              <a:t> and Discussion</a:t>
            </a:r>
            <a:r>
              <a:rPr lang="en-US" dirty="0"/>
              <a:t>. Then the </a:t>
            </a:r>
            <a:r>
              <a:rPr lang="en-US" b="1" dirty="0"/>
              <a:t>Relation, </a:t>
            </a:r>
            <a:r>
              <a:rPr lang="en-US" b="1" dirty="0" err="1"/>
              <a:t>ParentAnsweringSurvey</a:t>
            </a:r>
            <a:r>
              <a:rPr lang="en-US" b="1" dirty="0"/>
              <a:t>, gender and </a:t>
            </a:r>
            <a:r>
              <a:rPr lang="en-US" b="1" dirty="0" err="1"/>
              <a:t>ParentschoolSatisfaction</a:t>
            </a:r>
            <a:r>
              <a:rPr lang="en-US" b="1" dirty="0"/>
              <a:t> </a:t>
            </a:r>
            <a:r>
              <a:rPr lang="en-US" dirty="0"/>
              <a:t>also has some connection with the academic performance. Students' academic performance has little connection with topic, </a:t>
            </a:r>
            <a:r>
              <a:rPr lang="en-US" dirty="0" err="1"/>
              <a:t>StageID</a:t>
            </a:r>
            <a:r>
              <a:rPr lang="en-US" dirty="0"/>
              <a:t>, Nationality, </a:t>
            </a:r>
            <a:r>
              <a:rPr lang="en-US" dirty="0" err="1"/>
              <a:t>PlaceofBirth</a:t>
            </a:r>
            <a:r>
              <a:rPr lang="en-US" dirty="0"/>
              <a:t>, Grade ID, Section ID and semester based on this educational data set.</a:t>
            </a:r>
            <a:endParaRPr lang="en-GB" dirty="0"/>
          </a:p>
          <a:p>
            <a:pPr marL="0" indent="0">
              <a:buNone/>
            </a:pPr>
            <a:endParaRPr lang="en-GB" dirty="0"/>
          </a:p>
        </p:txBody>
      </p:sp>
    </p:spTree>
    <p:extLst>
      <p:ext uri="{BB962C8B-B14F-4D97-AF65-F5344CB8AC3E}">
        <p14:creationId xmlns:p14="http://schemas.microsoft.com/office/powerpoint/2010/main" val="165205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mining of students’ interaction &amp; performance in educational settings is an emerging field of application of data mining.</a:t>
            </a:r>
          </a:p>
          <a:p>
            <a:pPr marL="0" indent="0">
              <a:buNone/>
            </a:pPr>
            <a:endParaRPr lang="en-US" dirty="0"/>
          </a:p>
        </p:txBody>
      </p:sp>
    </p:spTree>
    <p:extLst>
      <p:ext uri="{BB962C8B-B14F-4D97-AF65-F5344CB8AC3E}">
        <p14:creationId xmlns:p14="http://schemas.microsoft.com/office/powerpoint/2010/main" val="120131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749" y="167162"/>
            <a:ext cx="10515600" cy="737811"/>
          </a:xfrm>
        </p:spPr>
        <p:txBody>
          <a:bodyPr/>
          <a:lstStyle/>
          <a:p>
            <a:r>
              <a:rPr lang="en-US" b="1" dirty="0"/>
              <a:t>3.3 Implications</a:t>
            </a:r>
            <a:endParaRPr lang="en-GB" b="1" dirty="0"/>
          </a:p>
        </p:txBody>
      </p:sp>
      <p:sp>
        <p:nvSpPr>
          <p:cNvPr id="3" name="Content Placeholder 2"/>
          <p:cNvSpPr>
            <a:spLocks noGrp="1"/>
          </p:cNvSpPr>
          <p:nvPr>
            <p:ph idx="1"/>
          </p:nvPr>
        </p:nvSpPr>
        <p:spPr>
          <a:xfrm>
            <a:off x="838200" y="904973"/>
            <a:ext cx="10515600" cy="5788057"/>
          </a:xfrm>
        </p:spPr>
        <p:txBody>
          <a:bodyPr>
            <a:normAutofit lnSpcReduction="10000"/>
          </a:bodyPr>
          <a:lstStyle/>
          <a:p>
            <a:r>
              <a:rPr lang="en-US" dirty="0"/>
              <a:t>The analysis of Educational Data seeks to use data to better understand students and their study, and to develop computational approaches that combine data and theory to transform educational practices to benefit students.</a:t>
            </a:r>
          </a:p>
          <a:p>
            <a:pPr marL="0" indent="0">
              <a:buNone/>
            </a:pPr>
            <a:endParaRPr lang="en-GB" dirty="0"/>
          </a:p>
          <a:p>
            <a:r>
              <a:rPr lang="en-GB" dirty="0"/>
              <a:t>This study can facilitate the students and the lecturers to assist students to perform well. </a:t>
            </a:r>
          </a:p>
          <a:p>
            <a:pPr marL="0" indent="0">
              <a:buNone/>
            </a:pPr>
            <a:endParaRPr lang="en-GB" dirty="0"/>
          </a:p>
          <a:p>
            <a:r>
              <a:rPr lang="en-GB" dirty="0"/>
              <a:t>This study helps identify students who require special attention, minimize the failure rate and take actions for future semester examination.</a:t>
            </a:r>
          </a:p>
          <a:p>
            <a:endParaRPr lang="en-GB" dirty="0"/>
          </a:p>
          <a:p>
            <a:r>
              <a:rPr lang="en-GB" dirty="0"/>
              <a:t>Future work will validate the models on more educational data, in particular from different institutions/backgrounds</a:t>
            </a:r>
          </a:p>
          <a:p>
            <a:endParaRPr lang="en-GB" dirty="0"/>
          </a:p>
        </p:txBody>
      </p:sp>
    </p:spTree>
    <p:extLst>
      <p:ext uri="{BB962C8B-B14F-4D97-AF65-F5344CB8AC3E}">
        <p14:creationId xmlns:p14="http://schemas.microsoft.com/office/powerpoint/2010/main" val="234970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mining of students’ interaction &amp; performance in educational settings is an emerging field of application of data mining.</a:t>
            </a:r>
          </a:p>
          <a:p>
            <a:endParaRPr lang="en-US" dirty="0"/>
          </a:p>
          <a:p>
            <a:r>
              <a:rPr lang="en-US" dirty="0"/>
              <a:t>The mining of such data allows early identification of :</a:t>
            </a:r>
          </a:p>
          <a:p>
            <a:pPr lvl="1"/>
            <a:r>
              <a:rPr lang="en-US" sz="2800" dirty="0"/>
              <a:t>students struggling with specific subjects/educational styles (interactions)</a:t>
            </a:r>
          </a:p>
          <a:p>
            <a:pPr lvl="1"/>
            <a:r>
              <a:rPr lang="en-US" sz="2800" dirty="0"/>
              <a:t>students who are more likely to fail the subject/examination</a:t>
            </a:r>
            <a:endParaRPr lang="en-GB" sz="2800" dirty="0"/>
          </a:p>
        </p:txBody>
      </p:sp>
    </p:spTree>
    <p:extLst>
      <p:ext uri="{BB962C8B-B14F-4D97-AF65-F5344CB8AC3E}">
        <p14:creationId xmlns:p14="http://schemas.microsoft.com/office/powerpoint/2010/main" val="8378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pPr marL="0" indent="0">
              <a:buNone/>
            </a:pPr>
            <a:endParaRPr lang="en-US" dirty="0"/>
          </a:p>
        </p:txBody>
      </p:sp>
    </p:spTree>
    <p:extLst>
      <p:ext uri="{BB962C8B-B14F-4D97-AF65-F5344CB8AC3E}">
        <p14:creationId xmlns:p14="http://schemas.microsoft.com/office/powerpoint/2010/main" val="49710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endParaRPr lang="en-US" dirty="0"/>
          </a:p>
          <a:p>
            <a:r>
              <a:rPr lang="en-US" dirty="0"/>
              <a:t>Predicting whether students will pass or fail an examination prior to the examination itself allows to devote extra efforts to improve their studies and help them to pass the examination.</a:t>
            </a:r>
          </a:p>
          <a:p>
            <a:pPr marL="0" indent="0">
              <a:buNone/>
            </a:pPr>
            <a:endParaRPr lang="en-US" dirty="0"/>
          </a:p>
        </p:txBody>
      </p:sp>
    </p:spTree>
    <p:extLst>
      <p:ext uri="{BB962C8B-B14F-4D97-AF65-F5344CB8AC3E}">
        <p14:creationId xmlns:p14="http://schemas.microsoft.com/office/powerpoint/2010/main" val="182777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endParaRPr lang="en-US" dirty="0"/>
          </a:p>
          <a:p>
            <a:r>
              <a:rPr lang="en-US" dirty="0"/>
              <a:t>Predicting whether students will pass or fail an examination prior to the examination itself allows to devote extra efforts to improve their studies and help them to pass the examination.</a:t>
            </a:r>
          </a:p>
          <a:p>
            <a:endParaRPr lang="en-US" dirty="0"/>
          </a:p>
          <a:p>
            <a:r>
              <a:rPr lang="en-US" dirty="0"/>
              <a:t>This will not only benefit the students, but also the schools and parents. </a:t>
            </a:r>
            <a:endParaRPr lang="en-GB" dirty="0"/>
          </a:p>
        </p:txBody>
      </p:sp>
    </p:spTree>
    <p:extLst>
      <p:ext uri="{BB962C8B-B14F-4D97-AF65-F5344CB8AC3E}">
        <p14:creationId xmlns:p14="http://schemas.microsoft.com/office/powerpoint/2010/main" val="176084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pPr marL="0" indent="0">
              <a:buNone/>
            </a:pPr>
            <a:endParaRPr lang="en-GB" dirty="0"/>
          </a:p>
        </p:txBody>
      </p:sp>
    </p:spTree>
    <p:extLst>
      <p:ext uri="{BB962C8B-B14F-4D97-AF65-F5344CB8AC3E}">
        <p14:creationId xmlns:p14="http://schemas.microsoft.com/office/powerpoint/2010/main" val="2601358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15077</TotalTime>
  <Words>1405</Words>
  <Application>Microsoft Office PowerPoint</Application>
  <PresentationFormat>Widescreen</PresentationFormat>
  <Paragraphs>208</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等线</vt:lpstr>
      <vt:lpstr>SimSun</vt:lpstr>
      <vt:lpstr>Arial</vt:lpstr>
      <vt:lpstr>Calibri</vt:lpstr>
      <vt:lpstr>Calibri Light</vt:lpstr>
      <vt:lpstr>Times New Roman</vt:lpstr>
      <vt:lpstr>Office Theme</vt:lpstr>
      <vt:lpstr>A Research Project (IFN702)</vt:lpstr>
      <vt:lpstr>Acknowledgements</vt:lpstr>
      <vt:lpstr>Contents</vt:lpstr>
      <vt:lpstr>1.Introduction</vt:lpstr>
      <vt:lpstr>1.Introduction</vt:lpstr>
      <vt:lpstr>1.2 Motivation</vt:lpstr>
      <vt:lpstr>1.2 Motivation</vt:lpstr>
      <vt:lpstr>1.2 Motivation</vt:lpstr>
      <vt:lpstr>1.3 Objectives</vt:lpstr>
      <vt:lpstr>1.3 Objectives</vt:lpstr>
      <vt:lpstr>1.3 Objectives</vt:lpstr>
      <vt:lpstr>1.4 Deliverables</vt:lpstr>
      <vt:lpstr>2. Project Approach</vt:lpstr>
      <vt:lpstr>Edu data set: 480 records in total</vt:lpstr>
      <vt:lpstr>Main steps taken in this project:</vt:lpstr>
      <vt:lpstr>Project Management Approach  </vt:lpstr>
      <vt:lpstr>PowerPoint Presentation</vt:lpstr>
      <vt:lpstr>Project Gantt Chart</vt:lpstr>
      <vt:lpstr>3.Contributions</vt:lpstr>
      <vt:lpstr>3.2 Findings</vt:lpstr>
      <vt:lpstr>3.2 Findings</vt:lpstr>
      <vt:lpstr>3.2 Findings</vt:lpstr>
      <vt:lpstr>PowerPoint Presentation</vt:lpstr>
      <vt:lpstr>Task 3 :   Prediction models</vt:lpstr>
      <vt:lpstr>Features correlation plot</vt:lpstr>
      <vt:lpstr>Decision tree           Random forest                SVM</vt:lpstr>
      <vt:lpstr>Decision tree           Random forest                SVM</vt:lpstr>
      <vt:lpstr>Summary of the performance of models</vt:lpstr>
      <vt:lpstr>Decision tree           Random forest                SVM</vt:lpstr>
      <vt:lpstr>Decision tree           Random forest                SVM</vt:lpstr>
      <vt:lpstr>Summary of the performance of models</vt:lpstr>
      <vt:lpstr>Variable importance plot</vt:lpstr>
      <vt:lpstr>Variable importance plot</vt:lpstr>
      <vt:lpstr>2. Random Forest model  </vt:lpstr>
      <vt:lpstr>2. Random Forest model  </vt:lpstr>
      <vt:lpstr>3. SVM model  </vt:lpstr>
      <vt:lpstr>2. SVM model  </vt:lpstr>
      <vt:lpstr>Final Conclusions:</vt:lpstr>
      <vt:lpstr>Final Conclusions:</vt:lpstr>
      <vt:lpstr>3.3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Zhiying Zhou</dc:creator>
  <cp:lastModifiedBy>Zhiying Zhou</cp:lastModifiedBy>
  <cp:revision>160</cp:revision>
  <dcterms:created xsi:type="dcterms:W3CDTF">2017-03-09T03:17:51Z</dcterms:created>
  <dcterms:modified xsi:type="dcterms:W3CDTF">2017-10-15T23:54:34Z</dcterms:modified>
</cp:coreProperties>
</file>