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35"/>
  </p:notesMasterIdLst>
  <p:handoutMasterIdLst>
    <p:handoutMasterId r:id="rId36"/>
  </p:handoutMasterIdLst>
  <p:sldIdLst>
    <p:sldId id="269" r:id="rId2"/>
    <p:sldId id="256" r:id="rId3"/>
    <p:sldId id="270" r:id="rId4"/>
    <p:sldId id="271" r:id="rId5"/>
    <p:sldId id="272" r:id="rId6"/>
    <p:sldId id="280" r:id="rId7"/>
    <p:sldId id="274" r:id="rId8"/>
    <p:sldId id="297" r:id="rId9"/>
    <p:sldId id="303" r:id="rId10"/>
    <p:sldId id="298" r:id="rId11"/>
    <p:sldId id="301" r:id="rId12"/>
    <p:sldId id="283" r:id="rId13"/>
    <p:sldId id="286" r:id="rId14"/>
    <p:sldId id="266" r:id="rId15"/>
    <p:sldId id="290" r:id="rId16"/>
    <p:sldId id="299" r:id="rId17"/>
    <p:sldId id="304" r:id="rId18"/>
    <p:sldId id="305" r:id="rId19"/>
    <p:sldId id="324" r:id="rId20"/>
    <p:sldId id="308" r:id="rId21"/>
    <p:sldId id="310" r:id="rId22"/>
    <p:sldId id="311" r:id="rId23"/>
    <p:sldId id="312" r:id="rId24"/>
    <p:sldId id="313" r:id="rId25"/>
    <p:sldId id="323" r:id="rId26"/>
    <p:sldId id="314" r:id="rId27"/>
    <p:sldId id="318" r:id="rId28"/>
    <p:sldId id="319" r:id="rId29"/>
    <p:sldId id="320" r:id="rId30"/>
    <p:sldId id="321" r:id="rId31"/>
    <p:sldId id="322" r:id="rId32"/>
    <p:sldId id="315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F5B263-5F19-4B34-ABD4-C84B0D2FA6B0}">
          <p14:sldIdLst>
            <p14:sldId id="269"/>
            <p14:sldId id="256"/>
            <p14:sldId id="270"/>
            <p14:sldId id="271"/>
            <p14:sldId id="272"/>
            <p14:sldId id="280"/>
            <p14:sldId id="274"/>
            <p14:sldId id="297"/>
            <p14:sldId id="303"/>
            <p14:sldId id="298"/>
            <p14:sldId id="301"/>
            <p14:sldId id="283"/>
            <p14:sldId id="286"/>
            <p14:sldId id="266"/>
            <p14:sldId id="290"/>
            <p14:sldId id="299"/>
            <p14:sldId id="304"/>
            <p14:sldId id="305"/>
            <p14:sldId id="324"/>
            <p14:sldId id="308"/>
            <p14:sldId id="310"/>
            <p14:sldId id="311"/>
            <p14:sldId id="312"/>
            <p14:sldId id="313"/>
            <p14:sldId id="323"/>
            <p14:sldId id="314"/>
            <p14:sldId id="318"/>
            <p14:sldId id="319"/>
            <p14:sldId id="320"/>
            <p14:sldId id="321"/>
            <p14:sldId id="322"/>
            <p14:sldId id="31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3899" autoAdjust="0"/>
  </p:normalViewPr>
  <p:slideViewPr>
    <p:cSldViewPr snapToGrid="0">
      <p:cViewPr varScale="1">
        <p:scale>
          <a:sx n="118" d="100"/>
          <a:sy n="118" d="100"/>
        </p:scale>
        <p:origin x="240" y="3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547F7-70C5-4547-A4AE-C43BB740706B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04F3-CC13-41A5-B13A-8C10666C3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521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6BFF-E995-4642-B57B-66CC9E10AD5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7B493-CC15-4F00-8529-84ACDCBBA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45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DC60-7AAB-4447-96F0-2D53A29BCED7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3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B41-1259-416A-9201-2D081FB3DA44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6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FA46-90CE-430D-B788-6D5F590585DE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5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7778-D470-41BA-B7AA-A739B8CD456F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7CD-50E9-452E-9434-4D15B6C1C393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9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386D-EBCE-4EE9-B5A2-D503FA6DC607}" type="datetime1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9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199-D56A-49CA-B76E-8278B7A2BCCF}" type="datetime1">
              <a:rPr lang="en-GB" smtClean="0"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382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C6E-1826-4945-9E39-555E9E9F1028}" type="datetime1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3535-1057-4B43-91F6-C4CEB62CF370}" type="datetime1">
              <a:rPr lang="en-GB" smtClean="0"/>
              <a:t>16/10/2017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50-AF40-4C7E-B3B6-020F0638C2AB}" type="datetime1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573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FFAD-9F2C-41BC-922F-B2C238348111}" type="datetime1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9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F5B5-A28D-4B96-B86E-E4E1CB16FF9D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C477-FFC4-434B-A94F-DE31C8DB8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1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 Research Project (IFN702)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b="1" dirty="0"/>
              <a:t>Educational Data Mining:</a:t>
            </a:r>
            <a:endParaRPr lang="en-GB" sz="3600" dirty="0"/>
          </a:p>
          <a:p>
            <a:pPr marL="0" indent="0" algn="ctr">
              <a:buNone/>
            </a:pPr>
            <a:r>
              <a:rPr lang="en-US" sz="3600" b="1" dirty="0"/>
              <a:t>Analyze and Predict student’s academic performance</a:t>
            </a:r>
            <a:endParaRPr lang="en-GB" sz="3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29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3F2032-B71D-4841-88BD-3F15D97A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Main steps </a:t>
            </a:r>
            <a:r>
              <a:rPr lang="en-GB" b="1" dirty="0" smtClean="0"/>
              <a:t>taken in this </a:t>
            </a:r>
            <a:r>
              <a:rPr lang="en-GB" b="1" dirty="0"/>
              <a:t>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0B8653-BB78-4B00-B601-40FEC2BB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4"/>
            <a:ext cx="10515600" cy="50363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1. Pre-process of the datasets. Clean the dataset, remove the </a:t>
            </a:r>
            <a:r>
              <a:rPr lang="en-GB" dirty="0" smtClean="0"/>
              <a:t>not meaningful columns </a:t>
            </a:r>
            <a:r>
              <a:rPr lang="en-GB" dirty="0"/>
              <a:t>or rows; and</a:t>
            </a:r>
          </a:p>
          <a:p>
            <a:pPr marL="0" indent="0">
              <a:buNone/>
            </a:pPr>
            <a:r>
              <a:rPr lang="en-GB" dirty="0"/>
              <a:t>2. Explore the datasets. Explore the distribution of the datasets </a:t>
            </a:r>
            <a:r>
              <a:rPr lang="en-GB" dirty="0" err="1" smtClean="0"/>
              <a:t>w.r.t</a:t>
            </a:r>
            <a:r>
              <a:rPr lang="en-GB" dirty="0" smtClean="0"/>
              <a:t>. different </a:t>
            </a:r>
            <a:r>
              <a:rPr lang="en-GB" dirty="0"/>
              <a:t>features: gender, nationality, grade, topic, parental satisfaction etc. (like girls raises more hand, more discussions in high school etc.); and</a:t>
            </a:r>
          </a:p>
          <a:p>
            <a:pPr marL="0" indent="0">
              <a:buNone/>
            </a:pPr>
            <a:r>
              <a:rPr lang="en-GB" dirty="0"/>
              <a:t>3. Find underlying </a:t>
            </a:r>
            <a:r>
              <a:rPr lang="en-GB" dirty="0" smtClean="0"/>
              <a:t>relationships: e.g., parents </a:t>
            </a:r>
            <a:r>
              <a:rPr lang="en-GB" dirty="0"/>
              <a:t>who are not satisfied and </a:t>
            </a:r>
            <a:r>
              <a:rPr lang="en-GB" dirty="0" smtClean="0"/>
              <a:t>do not </a:t>
            </a:r>
            <a:r>
              <a:rPr lang="en-GB" dirty="0"/>
              <a:t>answer </a:t>
            </a:r>
            <a:r>
              <a:rPr lang="en-GB" dirty="0" smtClean="0"/>
              <a:t>surveys, </a:t>
            </a:r>
            <a:r>
              <a:rPr lang="en-GB" dirty="0"/>
              <a:t>connection with study activity and performance (raising hand, discussion, absence, parental satisfaction, answering survey etc.); and</a:t>
            </a:r>
          </a:p>
          <a:p>
            <a:pPr marL="0" indent="0">
              <a:buNone/>
            </a:pPr>
            <a:r>
              <a:rPr lang="en-GB" dirty="0"/>
              <a:t>4. Build prediction model, </a:t>
            </a:r>
            <a:r>
              <a:rPr lang="en-GB" dirty="0" smtClean="0"/>
              <a:t>e.g. decision </a:t>
            </a:r>
            <a:r>
              <a:rPr lang="en-GB" dirty="0"/>
              <a:t>tree or regression </a:t>
            </a:r>
            <a:r>
              <a:rPr lang="en-GB" dirty="0" smtClean="0"/>
              <a:t>model, </a:t>
            </a:r>
            <a:r>
              <a:rPr lang="en-GB" dirty="0"/>
              <a:t>to predict the student’s academic performance.</a:t>
            </a:r>
          </a:p>
          <a:p>
            <a:pPr marL="0" indent="0">
              <a:buNone/>
            </a:pPr>
            <a:r>
              <a:rPr lang="en-GB" dirty="0"/>
              <a:t>5. Evaluate the </a:t>
            </a:r>
            <a:r>
              <a:rPr lang="en-GB" dirty="0" smtClean="0"/>
              <a:t>predictions of the models by </a:t>
            </a:r>
            <a:r>
              <a:rPr lang="en-GB" dirty="0"/>
              <a:t>comparing </a:t>
            </a:r>
            <a:r>
              <a:rPr lang="en-GB" dirty="0" smtClean="0"/>
              <a:t>their </a:t>
            </a:r>
            <a:r>
              <a:rPr lang="en-GB" dirty="0"/>
              <a:t>accuracy.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60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54344"/>
          </a:xfrm>
        </p:spPr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Management </a:t>
            </a:r>
            <a:r>
              <a:rPr lang="en-US" b="1" dirty="0"/>
              <a:t>Approach</a:t>
            </a:r>
            <a:br>
              <a:rPr lang="en-US" b="1" dirty="0"/>
            </a:br>
            <a:r>
              <a:rPr lang="en-US" b="1" dirty="0"/>
              <a:t> </a:t>
            </a:r>
            <a:endParaRPr lang="en-GB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</a:t>
            </a:r>
            <a:r>
              <a:rPr kumimoji="0" lang="en-US" altLang="zh-CN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approach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972240-A800-4639-962C-8765B592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837"/>
            <a:ext cx="10515600" cy="45461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Waterfall software development methodologies are good for small projects that contain clear requirements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Planning and Requirements.</a:t>
            </a:r>
            <a:endParaRPr lang="en-GB" dirty="0"/>
          </a:p>
          <a:p>
            <a:pPr marL="0" indent="0">
              <a:buNone/>
            </a:pPr>
            <a:r>
              <a:rPr lang="de-DE" dirty="0"/>
              <a:t>2. Design and modeling the project.</a:t>
            </a:r>
            <a:endParaRPr lang="en-GB" dirty="0"/>
          </a:p>
          <a:p>
            <a:pPr marL="0" indent="0">
              <a:buNone/>
            </a:pPr>
            <a:r>
              <a:rPr lang="de-DE" dirty="0"/>
              <a:t>3. Follow the plan to develop the R program to analyse and predic the datasets.</a:t>
            </a:r>
            <a:br>
              <a:rPr lang="de-DE" dirty="0"/>
            </a:br>
            <a:r>
              <a:rPr lang="de-DE" dirty="0"/>
              <a:t>4. Test and evaluate the results to ensure the quality of the project.</a:t>
            </a:r>
            <a:endParaRPr lang="en-GB" dirty="0"/>
          </a:p>
          <a:p>
            <a:pPr marL="0" indent="0">
              <a:buNone/>
            </a:pPr>
            <a:r>
              <a:rPr lang="de-DE" dirty="0"/>
              <a:t>5. Analyse, evaluate and improvement.</a:t>
            </a:r>
            <a:endParaRPr lang="en-GB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Also make gan chart Project Gantt Chart to manage the project an control risk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39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549" y="665138"/>
            <a:ext cx="8865704" cy="53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Project Gantt 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60791E4-4338-4976-8F85-A8A14B1A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763E8DD-E6AA-4634-B217-88B0E4956D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1" y="834888"/>
            <a:ext cx="11297920" cy="5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834" y="409239"/>
            <a:ext cx="5493249" cy="534256"/>
          </a:xfrm>
          <a:noFill/>
          <a:ln>
            <a:noFill/>
          </a:ln>
          <a:effectLst>
            <a:outerShdw blurRad="419100" dist="114300" sx="38000" sy="38000" algn="l" rotWithShape="0">
              <a:schemeClr val="accent1">
                <a:alpha val="77000"/>
              </a:schemeClr>
            </a:outerShdw>
            <a:softEdge rad="12700"/>
          </a:effectLst>
        </p:spPr>
        <p:txBody>
          <a:bodyPr>
            <a:noAutofit/>
          </a:bodyPr>
          <a:lstStyle/>
          <a:p>
            <a:pPr algn="l"/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Controlling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834" y="943495"/>
            <a:ext cx="8382000" cy="3647440"/>
          </a:xfrm>
        </p:spPr>
        <p:txBody>
          <a:bodyPr/>
          <a:lstStyle/>
          <a:p>
            <a:pPr algn="l"/>
            <a:r>
              <a:rPr lang="en-GB" dirty="0"/>
              <a:t>Communication Plan</a:t>
            </a:r>
          </a:p>
          <a:p>
            <a:pPr algn="l"/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12AA1BE3-444A-460D-9543-7A2FF925C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02013"/>
              </p:ext>
            </p:extLst>
          </p:nvPr>
        </p:nvGraphicFramePr>
        <p:xfrm>
          <a:off x="959834" y="1376313"/>
          <a:ext cx="9862137" cy="5230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102">
                  <a:extLst>
                    <a:ext uri="{9D8B030D-6E8A-4147-A177-3AD203B41FA5}">
                      <a16:colId xmlns="" xmlns:a16="http://schemas.microsoft.com/office/drawing/2014/main" val="3419330438"/>
                    </a:ext>
                  </a:extLst>
                </a:gridCol>
                <a:gridCol w="2826711">
                  <a:extLst>
                    <a:ext uri="{9D8B030D-6E8A-4147-A177-3AD203B41FA5}">
                      <a16:colId xmlns="" xmlns:a16="http://schemas.microsoft.com/office/drawing/2014/main" val="1597577171"/>
                    </a:ext>
                  </a:extLst>
                </a:gridCol>
                <a:gridCol w="1309507">
                  <a:extLst>
                    <a:ext uri="{9D8B030D-6E8A-4147-A177-3AD203B41FA5}">
                      <a16:colId xmlns="" xmlns:a16="http://schemas.microsoft.com/office/drawing/2014/main" val="1271094361"/>
                    </a:ext>
                  </a:extLst>
                </a:gridCol>
                <a:gridCol w="1296164">
                  <a:extLst>
                    <a:ext uri="{9D8B030D-6E8A-4147-A177-3AD203B41FA5}">
                      <a16:colId xmlns="" xmlns:a16="http://schemas.microsoft.com/office/drawing/2014/main" val="2576608979"/>
                    </a:ext>
                  </a:extLst>
                </a:gridCol>
                <a:gridCol w="1670750">
                  <a:extLst>
                    <a:ext uri="{9D8B030D-6E8A-4147-A177-3AD203B41FA5}">
                      <a16:colId xmlns="" xmlns:a16="http://schemas.microsoft.com/office/drawing/2014/main" val="1489599960"/>
                    </a:ext>
                  </a:extLst>
                </a:gridCol>
                <a:gridCol w="1371903">
                  <a:extLst>
                    <a:ext uri="{9D8B030D-6E8A-4147-A177-3AD203B41FA5}">
                      <a16:colId xmlns="" xmlns:a16="http://schemas.microsoft.com/office/drawing/2014/main" val="3975143885"/>
                    </a:ext>
                  </a:extLst>
                </a:gridCol>
              </a:tblGrid>
              <a:tr h="555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Communication Type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Objective of Communication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Medium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Frequency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Audience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Deliverable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extLst>
                  <a:ext uri="{0D108BD9-81ED-4DB2-BD59-A6C34878D82A}">
                    <a16:rowId xmlns="" xmlns:a16="http://schemas.microsoft.com/office/drawing/2014/main" val="3360850559"/>
                  </a:ext>
                </a:extLst>
              </a:tr>
              <a:tr h="1013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Project progress meeting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Review the progress and improvement for the next week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Meeting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Every week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Academic supervisor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Agenda meeting minutes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extLst>
                  <a:ext uri="{0D108BD9-81ED-4DB2-BD59-A6C34878D82A}">
                    <a16:rowId xmlns="" xmlns:a16="http://schemas.microsoft.com/office/drawing/2014/main" val="3710823223"/>
                  </a:ext>
                </a:extLst>
              </a:tr>
              <a:tr h="858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Phase Report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Summarize the progress and problems in each phase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Reporting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Phase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Academic supervisor &amp; Project Team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Phased Report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extLst>
                  <a:ext uri="{0D108BD9-81ED-4DB2-BD59-A6C34878D82A}">
                    <a16:rowId xmlns="" xmlns:a16="http://schemas.microsoft.com/office/drawing/2014/main" val="3766666260"/>
                  </a:ext>
                </a:extLst>
              </a:tr>
              <a:tr h="1013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Daily notice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Receive all the mission or seek help from academic supervisor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Communication in Slack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Casual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Academic supervisor &amp; Project Team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Slack communication records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extLst>
                  <a:ext uri="{0D108BD9-81ED-4DB2-BD59-A6C34878D82A}">
                    <a16:rowId xmlns="" xmlns:a16="http://schemas.microsoft.com/office/drawing/2014/main" val="3902622114"/>
                  </a:ext>
                </a:extLst>
              </a:tr>
              <a:tr h="1013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attendance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  <a:endParaRPr lang="en-GB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with other student who work on the similar projects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week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Team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attendance records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0387522"/>
                  </a:ext>
                </a:extLst>
              </a:tr>
              <a:tr h="704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Final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Represent all outcome of this project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Meeting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Final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All stakeholders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Project Report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1032" marR="91032" marT="45516" marB="45516"/>
                </a:tc>
                <a:extLst>
                  <a:ext uri="{0D108BD9-81ED-4DB2-BD59-A6C34878D82A}">
                    <a16:rowId xmlns="" xmlns:a16="http://schemas.microsoft.com/office/drawing/2014/main" val="129108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13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561"/>
            <a:ext cx="10515600" cy="784945"/>
          </a:xfrm>
        </p:spPr>
        <p:txBody>
          <a:bodyPr/>
          <a:lstStyle/>
          <a:p>
            <a:r>
              <a:rPr lang="en-US" b="1" dirty="0"/>
              <a:t>3.Contributions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4143"/>
            <a:ext cx="10515600" cy="59860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/>
              <a:t>3.1 Implementation steps:</a:t>
            </a:r>
            <a:endParaRPr lang="de-DE" sz="2900" dirty="0"/>
          </a:p>
          <a:p>
            <a:pPr marL="0" indent="0">
              <a:buNone/>
            </a:pPr>
            <a:r>
              <a:rPr lang="en-US" b="1" dirty="0"/>
              <a:t>Task 1. Exploration of the students' academic performance datasets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     Task 1.1. Preprocess the data set:  Reorder the "Class"" column,  "H","L","M“ =&gt; "H","M","L" …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Task 1.2. Bar plots of classification values distribution: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Task 1.3. Histogram of numerical values distribution: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Task 2. Exploration of the relationships between different features of the students' academic performance datasets</a:t>
            </a:r>
            <a:endParaRPr lang="en-GB" b="1" dirty="0"/>
          </a:p>
          <a:p>
            <a:pPr marL="0" indent="0">
              <a:buNone/>
            </a:pPr>
            <a:r>
              <a:rPr lang="en-US" b="1" dirty="0"/>
              <a:t>Task 3. Build prediction models to predict the students' academic performance, and evaluate the performance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Preprocess:  remove some unimportant features.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Prediction model 1 -- Decision tree</a:t>
            </a:r>
          </a:p>
          <a:p>
            <a:pPr marL="0" indent="0">
              <a:buNone/>
            </a:pPr>
            <a:r>
              <a:rPr lang="en-US" dirty="0"/>
              <a:t>      Prediction model 2 – Random Forest</a:t>
            </a:r>
          </a:p>
          <a:p>
            <a:pPr marL="0" indent="0">
              <a:buNone/>
            </a:pPr>
            <a:r>
              <a:rPr lang="en-US" dirty="0"/>
              <a:t>      Prediction model 3 -- Support Vector Machines</a:t>
            </a:r>
          </a:p>
          <a:p>
            <a:pPr marL="0" indent="0">
              <a:buNone/>
            </a:pPr>
            <a:r>
              <a:rPr lang="en-US" b="1" dirty="0"/>
              <a:t>Task 4. Improvement of these prediction models using N-folder cross validation for the prediction models above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      Using N-folder cross validation on prediction model 1 -- Decision tree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Using N-folder cross validation on prediction model 2 -- Random Forest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Using N-folder cross validation on prediction model 3 -- Support Vector Machines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75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4656"/>
          </a:xfrm>
        </p:spPr>
        <p:txBody>
          <a:bodyPr/>
          <a:lstStyle/>
          <a:p>
            <a:r>
              <a:rPr lang="en-US" b="1" dirty="0"/>
              <a:t>3.2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680"/>
            <a:ext cx="10515600" cy="57880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Main findings </a:t>
            </a:r>
            <a:r>
              <a:rPr lang="en-US" b="1" dirty="0" smtClean="0"/>
              <a:t>from Task </a:t>
            </a:r>
            <a:r>
              <a:rPr lang="en-US" b="1" dirty="0"/>
              <a:t>1: </a:t>
            </a:r>
          </a:p>
          <a:p>
            <a:pPr marL="0" indent="0">
              <a:buNone/>
            </a:pPr>
            <a:r>
              <a:rPr lang="en-US" dirty="0"/>
              <a:t> 1. </a:t>
            </a:r>
            <a:r>
              <a:rPr lang="en-US" dirty="0" smtClean="0"/>
              <a:t>There are more girls in the high achievers class (</a:t>
            </a:r>
            <a:r>
              <a:rPr lang="en-US" i="1" dirty="0" smtClean="0"/>
              <a:t>high class</a:t>
            </a:r>
            <a:r>
              <a:rPr lang="en-US" dirty="0" smtClean="0"/>
              <a:t>) than in the low class; </a:t>
            </a:r>
            <a:r>
              <a:rPr lang="en-US" dirty="0"/>
              <a:t>boys are the opposite. Girls' parents have higher school satisfaction than boys. Boys </a:t>
            </a:r>
            <a:r>
              <a:rPr lang="en-US" dirty="0" smtClean="0"/>
              <a:t>are more frequently absent for more than </a:t>
            </a:r>
            <a:r>
              <a:rPr lang="en-US" dirty="0"/>
              <a:t>7 </a:t>
            </a:r>
            <a:r>
              <a:rPr lang="en-US" dirty="0" smtClean="0"/>
              <a:t>days.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2. </a:t>
            </a:r>
            <a:r>
              <a:rPr lang="en-US" dirty="0" smtClean="0"/>
              <a:t>There are very small </a:t>
            </a:r>
            <a:r>
              <a:rPr lang="en-US" dirty="0"/>
              <a:t>differences </a:t>
            </a:r>
            <a:r>
              <a:rPr lang="en-US" dirty="0" smtClean="0"/>
              <a:t>in class </a:t>
            </a:r>
            <a:r>
              <a:rPr lang="en-US" dirty="0"/>
              <a:t>performance </a:t>
            </a:r>
            <a:r>
              <a:rPr lang="en-US" dirty="0" smtClean="0"/>
              <a:t>with respect to place </a:t>
            </a:r>
            <a:r>
              <a:rPr lang="en-US" dirty="0"/>
              <a:t>of birth and </a:t>
            </a:r>
            <a:r>
              <a:rPr lang="en-US" dirty="0" smtClean="0"/>
              <a:t>nationality. </a:t>
            </a:r>
            <a:r>
              <a:rPr lang="en-US" dirty="0"/>
              <a:t>The findings between </a:t>
            </a:r>
            <a:r>
              <a:rPr lang="en-US" dirty="0" smtClean="0"/>
              <a:t>place </a:t>
            </a:r>
            <a:r>
              <a:rPr lang="en-US" dirty="0"/>
              <a:t>of birth and nationality are very similar. </a:t>
            </a:r>
            <a:r>
              <a:rPr lang="en-US" dirty="0" smtClean="0"/>
              <a:t>This justify using only </a:t>
            </a:r>
            <a:r>
              <a:rPr lang="en-US" dirty="0"/>
              <a:t>nationality </a:t>
            </a:r>
            <a:r>
              <a:rPr lang="en-US" dirty="0" smtClean="0"/>
              <a:t>in place of </a:t>
            </a:r>
            <a:r>
              <a:rPr lang="en-US" dirty="0"/>
              <a:t>both for the next steps.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3. Middle school has the most students. Lower-level has higher rate of above 7 days of student absence. Lower-level has the highest rate of low class </a:t>
            </a:r>
            <a:r>
              <a:rPr lang="en-US" dirty="0" smtClean="0"/>
              <a:t>students (low achievers). </a:t>
            </a:r>
            <a:r>
              <a:rPr lang="en-US" dirty="0"/>
              <a:t>Highschool has the highest rate of high class </a:t>
            </a:r>
            <a:r>
              <a:rPr lang="en-US" dirty="0" smtClean="0"/>
              <a:t>students (high achievers). </a:t>
            </a:r>
            <a:r>
              <a:rPr lang="en-US" dirty="0"/>
              <a:t>Middle school has the highest rate of medium class students.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4. Biology has the highest ratio of high class </a:t>
            </a:r>
            <a:r>
              <a:rPr lang="en-US" dirty="0" smtClean="0"/>
              <a:t>students, but also the </a:t>
            </a:r>
            <a:r>
              <a:rPr lang="en-US" dirty="0"/>
              <a:t>highest ratio of low class students. Geology has the highest ratio of medium class students.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5. The students who have moms as guardians have higher chances to get high class marks. Students whose parents answer the survey are the ones getting good marks. Student </a:t>
            </a:r>
            <a:r>
              <a:rPr lang="en-US" dirty="0" smtClean="0"/>
              <a:t>that have more absences </a:t>
            </a:r>
            <a:r>
              <a:rPr lang="en-US" dirty="0" smtClean="0"/>
              <a:t>are those getting </a:t>
            </a:r>
            <a:r>
              <a:rPr lang="en-US" dirty="0"/>
              <a:t>low marks.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6. </a:t>
            </a:r>
            <a:r>
              <a:rPr lang="en-US" dirty="0" smtClean="0"/>
              <a:t>High achiever</a:t>
            </a:r>
            <a:r>
              <a:rPr lang="en-US" dirty="0" smtClean="0"/>
              <a:t> </a:t>
            </a:r>
            <a:r>
              <a:rPr lang="en-US" dirty="0"/>
              <a:t>students </a:t>
            </a:r>
            <a:r>
              <a:rPr lang="en-US" dirty="0" smtClean="0"/>
              <a:t>are more likely to raise </a:t>
            </a:r>
            <a:r>
              <a:rPr lang="en-US" dirty="0"/>
              <a:t>hands, </a:t>
            </a:r>
            <a:r>
              <a:rPr lang="en-US" dirty="0" smtClean="0"/>
              <a:t>visit resources, view </a:t>
            </a:r>
            <a:r>
              <a:rPr lang="en-US" dirty="0"/>
              <a:t>announcements and </a:t>
            </a:r>
            <a:r>
              <a:rPr lang="en-US" dirty="0" smtClean="0"/>
              <a:t>participate in discussions. Low achiever students raised </a:t>
            </a:r>
            <a:r>
              <a:rPr lang="en-US" dirty="0"/>
              <a:t>hands, visited resource, viewed announcements and </a:t>
            </a:r>
            <a:r>
              <a:rPr lang="en-US" dirty="0" smtClean="0"/>
              <a:t>participated in </a:t>
            </a:r>
            <a:r>
              <a:rPr lang="en-US" dirty="0" smtClean="0"/>
              <a:t>discussions </a:t>
            </a:r>
            <a:r>
              <a:rPr lang="en-US" dirty="0"/>
              <a:t>few times.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4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57CE22-70BF-43E4-9443-7EBA5BE7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2"/>
            <a:ext cx="10515600" cy="6744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Main findings </a:t>
            </a:r>
            <a:r>
              <a:rPr lang="en-US" b="1" dirty="0" smtClean="0"/>
              <a:t>from Task </a:t>
            </a:r>
            <a:r>
              <a:rPr lang="en-US" b="1" dirty="0"/>
              <a:t>2: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The analysis further </a:t>
            </a:r>
            <a:r>
              <a:rPr lang="en-US" dirty="0"/>
              <a:t>confirmed our findings in the previous step: </a:t>
            </a:r>
            <a:r>
              <a:rPr lang="en-US" dirty="0" smtClean="0"/>
              <a:t>High achiever students raised </a:t>
            </a:r>
            <a:r>
              <a:rPr lang="en-US" dirty="0"/>
              <a:t>hands, visited resource, viewed announcements and discussed more times. 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2. Girls have more hand </a:t>
            </a:r>
            <a:r>
              <a:rPr lang="en-US" dirty="0" smtClean="0"/>
              <a:t>raised </a:t>
            </a:r>
            <a:r>
              <a:rPr lang="en-US" dirty="0"/>
              <a:t>and visit more resources.  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There are more </a:t>
            </a:r>
            <a:r>
              <a:rPr lang="en-US" dirty="0"/>
              <a:t>raised hands, visited resources and announcements view in middle schools. More discussions in high schools.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/>
              <a:t>I</a:t>
            </a:r>
            <a:r>
              <a:rPr lang="en-US" dirty="0" smtClean="0"/>
              <a:t>nterestingly, IT subjects </a:t>
            </a:r>
            <a:r>
              <a:rPr lang="en-US" dirty="0" smtClean="0"/>
              <a:t>have </a:t>
            </a:r>
            <a:r>
              <a:rPr lang="en-US" dirty="0"/>
              <a:t>very few hand raises </a:t>
            </a:r>
            <a:r>
              <a:rPr lang="en-US" dirty="0" smtClean="0"/>
              <a:t>although </a:t>
            </a:r>
            <a:r>
              <a:rPr lang="en-US" dirty="0"/>
              <a:t>most students study there.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5. Students with </a:t>
            </a:r>
            <a:r>
              <a:rPr lang="en-US" dirty="0" smtClean="0"/>
              <a:t>guardians mothers  </a:t>
            </a:r>
            <a:r>
              <a:rPr lang="en-US" dirty="0"/>
              <a:t>have more hand raises, visited resources and announcements view.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6. Students whose </a:t>
            </a:r>
            <a:r>
              <a:rPr lang="en-US" dirty="0" smtClean="0"/>
              <a:t>parents answered </a:t>
            </a:r>
            <a:r>
              <a:rPr lang="en-US" dirty="0"/>
              <a:t>survey and </a:t>
            </a:r>
            <a:r>
              <a:rPr lang="en-US" dirty="0" smtClean="0"/>
              <a:t>had good satisfaction, </a:t>
            </a:r>
            <a:r>
              <a:rPr lang="en-US" dirty="0"/>
              <a:t>have more hand </a:t>
            </a:r>
            <a:r>
              <a:rPr lang="en-US" dirty="0" smtClean="0"/>
              <a:t>raised, </a:t>
            </a:r>
            <a:r>
              <a:rPr lang="en-US" dirty="0"/>
              <a:t>visited resources, announcements view and discussion.</a:t>
            </a:r>
          </a:p>
          <a:p>
            <a:pPr marL="0" indent="0">
              <a:buNone/>
            </a:pPr>
            <a:r>
              <a:rPr lang="en-US" dirty="0"/>
              <a:t>7. Students </a:t>
            </a:r>
            <a:r>
              <a:rPr lang="en-US" dirty="0" smtClean="0"/>
              <a:t>with </a:t>
            </a:r>
            <a:r>
              <a:rPr lang="en-US" dirty="0" smtClean="0"/>
              <a:t>more absences have the least raised </a:t>
            </a:r>
            <a:r>
              <a:rPr lang="en-US" dirty="0"/>
              <a:t>hands, visited resources, announcements and discussion.</a:t>
            </a:r>
            <a:endParaRPr lang="en-GB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0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B5B8B7-7057-41AB-9E25-120640CC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5"/>
            <a:ext cx="10515600" cy="1097915"/>
          </a:xfrm>
        </p:spPr>
        <p:txBody>
          <a:bodyPr/>
          <a:lstStyle/>
          <a:p>
            <a:r>
              <a:rPr lang="en-GB" dirty="0"/>
              <a:t>Features correlation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B6D102C-BBBB-4478-94AD-C8FCA1B52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883920"/>
            <a:ext cx="6905792" cy="58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6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B5B8B7-7057-41AB-9E25-120640CC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5"/>
            <a:ext cx="10515600" cy="1097915"/>
          </a:xfrm>
        </p:spPr>
        <p:txBody>
          <a:bodyPr/>
          <a:lstStyle/>
          <a:p>
            <a:r>
              <a:rPr lang="en-GB" dirty="0"/>
              <a:t>Features correlation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B6D102C-BBBB-4478-94AD-C8FCA1B52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883920"/>
            <a:ext cx="6905792" cy="58768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DDBAF80-4449-4849-BBA1-06AC62849F4F}"/>
              </a:ext>
            </a:extLst>
          </p:cNvPr>
          <p:cNvSpPr/>
          <p:nvPr/>
        </p:nvSpPr>
        <p:spPr>
          <a:xfrm>
            <a:off x="1583703" y="4458879"/>
            <a:ext cx="5440837" cy="772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C4305F-53F9-47E1-A386-2184931D5C02}"/>
              </a:ext>
            </a:extLst>
          </p:cNvPr>
          <p:cNvSpPr/>
          <p:nvPr/>
        </p:nvSpPr>
        <p:spPr>
          <a:xfrm>
            <a:off x="1583702" y="5948313"/>
            <a:ext cx="5440838" cy="311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765D20E-1B20-44D2-9192-26CEC622E0FA}"/>
              </a:ext>
            </a:extLst>
          </p:cNvPr>
          <p:cNvSpPr txBox="1">
            <a:spLocks/>
          </p:cNvSpPr>
          <p:nvPr/>
        </p:nvSpPr>
        <p:spPr>
          <a:xfrm>
            <a:off x="7588576" y="1638167"/>
            <a:ext cx="4603423" cy="376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Important features:</a:t>
            </a:r>
          </a:p>
          <a:p>
            <a:r>
              <a:rPr lang="en-GB" dirty="0" err="1"/>
              <a:t>Raisehands</a:t>
            </a:r>
            <a:endParaRPr lang="en-GB" dirty="0"/>
          </a:p>
          <a:p>
            <a:r>
              <a:rPr lang="en-GB" dirty="0" err="1"/>
              <a:t>VisitedResources</a:t>
            </a:r>
            <a:endParaRPr lang="en-GB" dirty="0"/>
          </a:p>
          <a:p>
            <a:r>
              <a:rPr lang="en-GB" dirty="0" err="1"/>
              <a:t>AnnouncementView</a:t>
            </a:r>
            <a:endParaRPr lang="en-GB" dirty="0"/>
          </a:p>
          <a:p>
            <a:r>
              <a:rPr lang="en-GB" dirty="0" err="1"/>
              <a:t>StudentAbsenceDays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3EF64-9FA2-40CF-A012-97C79A4C3921}"/>
              </a:ext>
            </a:extLst>
          </p:cNvPr>
          <p:cNvSpPr/>
          <p:nvPr/>
        </p:nvSpPr>
        <p:spPr>
          <a:xfrm>
            <a:off x="6523348" y="1772238"/>
            <a:ext cx="501192" cy="4835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8" y="81280"/>
            <a:ext cx="7264401" cy="1191802"/>
          </a:xfrm>
          <a:noFill/>
          <a:ln>
            <a:noFill/>
          </a:ln>
          <a:effectLst>
            <a:outerShdw blurRad="419100" dist="114300" sx="38000" sy="38000" algn="l" rotWithShape="0">
              <a:schemeClr val="accent1">
                <a:alpha val="77000"/>
              </a:schemeClr>
            </a:outerShdw>
            <a:softEdge rad="12700"/>
          </a:effectLst>
        </p:spPr>
        <p:txBody>
          <a:bodyPr>
            <a:normAutofit/>
          </a:bodyPr>
          <a:lstStyle/>
          <a:p>
            <a:pPr algn="l"/>
            <a:r>
              <a:rPr lang="en-AU" sz="4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endParaRPr lang="en-GB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17149"/>
              </p:ext>
            </p:extLst>
          </p:nvPr>
        </p:nvGraphicFramePr>
        <p:xfrm>
          <a:off x="801278" y="1536568"/>
          <a:ext cx="10548594" cy="401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626">
                  <a:extLst>
                    <a:ext uri="{9D8B030D-6E8A-4147-A177-3AD203B41FA5}">
                      <a16:colId xmlns="" xmlns:a16="http://schemas.microsoft.com/office/drawing/2014/main" val="1698767686"/>
                    </a:ext>
                  </a:extLst>
                </a:gridCol>
                <a:gridCol w="6854968">
                  <a:extLst>
                    <a:ext uri="{9D8B030D-6E8A-4147-A177-3AD203B41FA5}">
                      <a16:colId xmlns="" xmlns:a16="http://schemas.microsoft.com/office/drawing/2014/main" val="3739461072"/>
                    </a:ext>
                  </a:extLst>
                </a:gridCol>
              </a:tblGrid>
              <a:tr h="899702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5607559"/>
                  </a:ext>
                </a:extLst>
              </a:tr>
              <a:tr h="102147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Zhiying Zhou </a:t>
                      </a:r>
                    </a:p>
                    <a:p>
                      <a:pPr algn="ctr"/>
                      <a:r>
                        <a:rPr lang="en-GB" sz="3600" dirty="0"/>
                        <a:t>(9835580)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5889649"/>
                  </a:ext>
                </a:extLst>
              </a:tr>
              <a:tr h="5798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Academic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Guido </a:t>
                      </a:r>
                      <a:r>
                        <a:rPr lang="en-US" sz="3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Zuccon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279976"/>
                  </a:ext>
                </a:extLst>
              </a:tr>
              <a:tr h="742402"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Coordinator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Charles Wang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515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34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A8F714-557D-4348-9CD0-8AB1C8407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45" y="1540885"/>
            <a:ext cx="3148494" cy="19672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BAD747-B5C6-46BB-B3B8-8B8AF3AB97FB}"/>
              </a:ext>
            </a:extLst>
          </p:cNvPr>
          <p:cNvSpPr txBox="1">
            <a:spLocks/>
          </p:cNvSpPr>
          <p:nvPr/>
        </p:nvSpPr>
        <p:spPr>
          <a:xfrm>
            <a:off x="756920" y="23550"/>
            <a:ext cx="10515600" cy="1022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Comparison of 3 basic models and heat maps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512ED6-BAD2-4382-AFED-9E47AFCF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54" y="1614690"/>
            <a:ext cx="3119531" cy="189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C6D615-10B9-47C3-ACBB-876C9D5F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21" y="1469585"/>
            <a:ext cx="3141820" cy="195941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="" xmlns:a16="http://schemas.microsoft.com/office/drawing/2014/main" id="{3B13F995-875D-4D2D-A5C5-DD92CA012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96" y="3344121"/>
            <a:ext cx="3865670" cy="2665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2189670-977E-41F1-93B1-F5D823AA5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575" y="3344121"/>
            <a:ext cx="4222161" cy="2628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B301697-0061-4023-A588-790715D20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8606" y="3344121"/>
            <a:ext cx="4033394" cy="2628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4BFC-93A9-4998-ABA3-F2477064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" y="1046376"/>
            <a:ext cx="10982960" cy="601663"/>
          </a:xfrm>
        </p:spPr>
        <p:txBody>
          <a:bodyPr>
            <a:normAutofit fontScale="90000"/>
          </a:bodyPr>
          <a:lstStyle/>
          <a:p>
            <a:r>
              <a:rPr lang="en-GB" dirty="0"/>
              <a:t>Decision tree           Random forest                SVM</a:t>
            </a:r>
          </a:p>
        </p:txBody>
      </p:sp>
    </p:spTree>
    <p:extLst>
      <p:ext uri="{BB962C8B-B14F-4D97-AF65-F5344CB8AC3E}">
        <p14:creationId xmlns:p14="http://schemas.microsoft.com/office/powerpoint/2010/main" val="27621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4BFC-93A9-4998-ABA3-F2477064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55" y="1046376"/>
            <a:ext cx="10535050" cy="601663"/>
          </a:xfrm>
        </p:spPr>
        <p:txBody>
          <a:bodyPr>
            <a:normAutofit fontScale="90000"/>
          </a:bodyPr>
          <a:lstStyle/>
          <a:p>
            <a:r>
              <a:rPr lang="en-GB" dirty="0"/>
              <a:t>Decision tree           Random forest                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A8F714-557D-4348-9CD0-8AB1C8407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77" y="1594462"/>
            <a:ext cx="3148494" cy="19672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BAD747-B5C6-46BB-B3B8-8B8AF3AB97FB}"/>
              </a:ext>
            </a:extLst>
          </p:cNvPr>
          <p:cNvSpPr txBox="1">
            <a:spLocks/>
          </p:cNvSpPr>
          <p:nvPr/>
        </p:nvSpPr>
        <p:spPr>
          <a:xfrm>
            <a:off x="461913" y="23550"/>
            <a:ext cx="10810607" cy="1022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Comparison of 3 models training on 10-folders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512ED6-BAD2-4382-AFED-9E47AFCF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54" y="1614690"/>
            <a:ext cx="3119531" cy="189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C6D615-10B9-47C3-ACBB-876C9D5F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21" y="1469585"/>
            <a:ext cx="3141820" cy="19594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5A94D4B-42B8-4D53-AC51-763CBA420BA5}"/>
              </a:ext>
            </a:extLst>
          </p:cNvPr>
          <p:cNvSpPr txBox="1">
            <a:spLocks/>
          </p:cNvSpPr>
          <p:nvPr/>
        </p:nvSpPr>
        <p:spPr>
          <a:xfrm>
            <a:off x="14004" y="1046377"/>
            <a:ext cx="612742" cy="23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29FE3B-73AD-43F4-B8CD-1654A81D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77" y="3739481"/>
            <a:ext cx="3148494" cy="1780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2AD9D06-EB30-4313-9F6F-42617BAB2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954" y="3739481"/>
            <a:ext cx="3155619" cy="161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2C8D329-6F9D-4348-B1A7-009652F26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8700" y="3739481"/>
            <a:ext cx="3118941" cy="164858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51614195-F03E-476E-A4B9-4499F77402ED}"/>
              </a:ext>
            </a:extLst>
          </p:cNvPr>
          <p:cNvSpPr txBox="1">
            <a:spLocks/>
          </p:cNvSpPr>
          <p:nvPr/>
        </p:nvSpPr>
        <p:spPr>
          <a:xfrm>
            <a:off x="-1" y="2064362"/>
            <a:ext cx="1385741" cy="60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Basic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ED1634C0-8470-4BAC-AAA9-C1FE07ACD9D1}"/>
              </a:ext>
            </a:extLst>
          </p:cNvPr>
          <p:cNvSpPr txBox="1">
            <a:spLocks/>
          </p:cNvSpPr>
          <p:nvPr/>
        </p:nvSpPr>
        <p:spPr>
          <a:xfrm>
            <a:off x="14004" y="3739482"/>
            <a:ext cx="1597980" cy="134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10-folder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0017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4BFC-93A9-4998-ABA3-F2477064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55" y="1046376"/>
            <a:ext cx="10535050" cy="601663"/>
          </a:xfrm>
        </p:spPr>
        <p:txBody>
          <a:bodyPr>
            <a:normAutofit fontScale="90000"/>
          </a:bodyPr>
          <a:lstStyle/>
          <a:p>
            <a:r>
              <a:rPr lang="en-GB" dirty="0"/>
              <a:t>Decision tree           Random forest                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A8F714-557D-4348-9CD0-8AB1C8407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77" y="1502480"/>
            <a:ext cx="3148494" cy="19672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BAD747-B5C6-46BB-B3B8-8B8AF3AB97FB}"/>
              </a:ext>
            </a:extLst>
          </p:cNvPr>
          <p:cNvSpPr txBox="1">
            <a:spLocks/>
          </p:cNvSpPr>
          <p:nvPr/>
        </p:nvSpPr>
        <p:spPr>
          <a:xfrm>
            <a:off x="461913" y="23550"/>
            <a:ext cx="10810607" cy="1022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Comparison of 3 models training on 10-folders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512ED6-BAD2-4382-AFED-9E47AFCF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54" y="1614690"/>
            <a:ext cx="3119531" cy="189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C6D615-10B9-47C3-ACBB-876C9D5F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21" y="1469585"/>
            <a:ext cx="3141820" cy="19594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5A94D4B-42B8-4D53-AC51-763CBA420BA5}"/>
              </a:ext>
            </a:extLst>
          </p:cNvPr>
          <p:cNvSpPr txBox="1">
            <a:spLocks/>
          </p:cNvSpPr>
          <p:nvPr/>
        </p:nvSpPr>
        <p:spPr>
          <a:xfrm>
            <a:off x="14004" y="1046377"/>
            <a:ext cx="612742" cy="23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29FE3B-73AD-43F4-B8CD-1654A81D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77" y="3739481"/>
            <a:ext cx="3148494" cy="1780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2AD9D06-EB30-4313-9F6F-42617BAB2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954" y="3739481"/>
            <a:ext cx="3155619" cy="161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2C8D329-6F9D-4348-B1A7-009652F26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8700" y="3739481"/>
            <a:ext cx="3118941" cy="164858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51614195-F03E-476E-A4B9-4499F77402ED}"/>
              </a:ext>
            </a:extLst>
          </p:cNvPr>
          <p:cNvSpPr txBox="1">
            <a:spLocks/>
          </p:cNvSpPr>
          <p:nvPr/>
        </p:nvSpPr>
        <p:spPr>
          <a:xfrm>
            <a:off x="-1" y="2064362"/>
            <a:ext cx="1385741" cy="60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Basic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ED1634C0-8470-4BAC-AAA9-C1FE07ACD9D1}"/>
              </a:ext>
            </a:extLst>
          </p:cNvPr>
          <p:cNvSpPr txBox="1">
            <a:spLocks/>
          </p:cNvSpPr>
          <p:nvPr/>
        </p:nvSpPr>
        <p:spPr>
          <a:xfrm>
            <a:off x="14004" y="3739482"/>
            <a:ext cx="1597980" cy="134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10-folder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Cross Validation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D6B047D-62D2-4CAA-8745-150F5749442F}"/>
              </a:ext>
            </a:extLst>
          </p:cNvPr>
          <p:cNvCxnSpPr/>
          <p:nvPr/>
        </p:nvCxnSpPr>
        <p:spPr>
          <a:xfrm>
            <a:off x="2997724" y="2449292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235E25EC-1775-4432-871D-C98242593FC5}"/>
              </a:ext>
            </a:extLst>
          </p:cNvPr>
          <p:cNvCxnSpPr/>
          <p:nvPr/>
        </p:nvCxnSpPr>
        <p:spPr>
          <a:xfrm>
            <a:off x="6146218" y="2404387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6934499-30D6-48A7-B1F7-E2236A6115D5}"/>
              </a:ext>
            </a:extLst>
          </p:cNvPr>
          <p:cNvCxnSpPr/>
          <p:nvPr/>
        </p:nvCxnSpPr>
        <p:spPr>
          <a:xfrm>
            <a:off x="9688725" y="2443294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3F6FFC-E9AF-4B60-9179-A908DD2E934C}"/>
              </a:ext>
            </a:extLst>
          </p:cNvPr>
          <p:cNvCxnSpPr/>
          <p:nvPr/>
        </p:nvCxnSpPr>
        <p:spPr>
          <a:xfrm>
            <a:off x="2997724" y="4449820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61A8249-1076-4FB9-A7C4-C3FB5ACCABF6}"/>
              </a:ext>
            </a:extLst>
          </p:cNvPr>
          <p:cNvCxnSpPr/>
          <p:nvPr/>
        </p:nvCxnSpPr>
        <p:spPr>
          <a:xfrm>
            <a:off x="6329300" y="4449820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301F0D3-DCBD-4DF8-9FB4-39A02A97EA59}"/>
              </a:ext>
            </a:extLst>
          </p:cNvPr>
          <p:cNvCxnSpPr/>
          <p:nvPr/>
        </p:nvCxnSpPr>
        <p:spPr>
          <a:xfrm>
            <a:off x="9796021" y="4410265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4BFC-93A9-4998-ABA3-F2477064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55" y="1046376"/>
            <a:ext cx="10535050" cy="601663"/>
          </a:xfrm>
        </p:spPr>
        <p:txBody>
          <a:bodyPr>
            <a:normAutofit fontScale="90000"/>
          </a:bodyPr>
          <a:lstStyle/>
          <a:p>
            <a:r>
              <a:rPr lang="en-GB" dirty="0"/>
              <a:t>Decision tree           Random forest                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A8F714-557D-4348-9CD0-8AB1C8407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77" y="1502480"/>
            <a:ext cx="3148494" cy="19672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BAD747-B5C6-46BB-B3B8-8B8AF3AB97FB}"/>
              </a:ext>
            </a:extLst>
          </p:cNvPr>
          <p:cNvSpPr txBox="1">
            <a:spLocks/>
          </p:cNvSpPr>
          <p:nvPr/>
        </p:nvSpPr>
        <p:spPr>
          <a:xfrm>
            <a:off x="461913" y="23550"/>
            <a:ext cx="10810607" cy="1022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Comparison of 3 models training on 10-folders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512ED6-BAD2-4382-AFED-9E47AFCF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54" y="1614690"/>
            <a:ext cx="3119531" cy="189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C6D615-10B9-47C3-ACBB-876C9D5F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21" y="1469585"/>
            <a:ext cx="3141820" cy="19594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5A94D4B-42B8-4D53-AC51-763CBA420BA5}"/>
              </a:ext>
            </a:extLst>
          </p:cNvPr>
          <p:cNvSpPr txBox="1">
            <a:spLocks/>
          </p:cNvSpPr>
          <p:nvPr/>
        </p:nvSpPr>
        <p:spPr>
          <a:xfrm>
            <a:off x="14004" y="1046377"/>
            <a:ext cx="612742" cy="23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29FE3B-73AD-43F4-B8CD-1654A81D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77" y="3739481"/>
            <a:ext cx="3148494" cy="1780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2AD9D06-EB30-4313-9F6F-42617BAB2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954" y="3739481"/>
            <a:ext cx="3155619" cy="161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2C8D329-6F9D-4348-B1A7-009652F26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8700" y="3739481"/>
            <a:ext cx="3118941" cy="164858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51614195-F03E-476E-A4B9-4499F77402ED}"/>
              </a:ext>
            </a:extLst>
          </p:cNvPr>
          <p:cNvSpPr txBox="1">
            <a:spLocks/>
          </p:cNvSpPr>
          <p:nvPr/>
        </p:nvSpPr>
        <p:spPr>
          <a:xfrm>
            <a:off x="-1" y="2064362"/>
            <a:ext cx="1385741" cy="60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Basic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ED1634C0-8470-4BAC-AAA9-C1FE07ACD9D1}"/>
              </a:ext>
            </a:extLst>
          </p:cNvPr>
          <p:cNvSpPr txBox="1">
            <a:spLocks/>
          </p:cNvSpPr>
          <p:nvPr/>
        </p:nvSpPr>
        <p:spPr>
          <a:xfrm>
            <a:off x="14004" y="3739482"/>
            <a:ext cx="1597980" cy="134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10-folder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Cross Validation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D6B047D-62D2-4CAA-8745-150F5749442F}"/>
              </a:ext>
            </a:extLst>
          </p:cNvPr>
          <p:cNvCxnSpPr/>
          <p:nvPr/>
        </p:nvCxnSpPr>
        <p:spPr>
          <a:xfrm>
            <a:off x="2997724" y="2449292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235E25EC-1775-4432-871D-C98242593FC5}"/>
              </a:ext>
            </a:extLst>
          </p:cNvPr>
          <p:cNvCxnSpPr/>
          <p:nvPr/>
        </p:nvCxnSpPr>
        <p:spPr>
          <a:xfrm>
            <a:off x="6146218" y="2404387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6934499-30D6-48A7-B1F7-E2236A6115D5}"/>
              </a:ext>
            </a:extLst>
          </p:cNvPr>
          <p:cNvCxnSpPr/>
          <p:nvPr/>
        </p:nvCxnSpPr>
        <p:spPr>
          <a:xfrm>
            <a:off x="9688725" y="2443294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3F6FFC-E9AF-4B60-9179-A908DD2E934C}"/>
              </a:ext>
            </a:extLst>
          </p:cNvPr>
          <p:cNvCxnSpPr/>
          <p:nvPr/>
        </p:nvCxnSpPr>
        <p:spPr>
          <a:xfrm>
            <a:off x="2997724" y="4449820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61A8249-1076-4FB9-A7C4-C3FB5ACCABF6}"/>
              </a:ext>
            </a:extLst>
          </p:cNvPr>
          <p:cNvCxnSpPr/>
          <p:nvPr/>
        </p:nvCxnSpPr>
        <p:spPr>
          <a:xfrm>
            <a:off x="6329300" y="4449820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301F0D3-DCBD-4DF8-9FB4-39A02A97EA59}"/>
              </a:ext>
            </a:extLst>
          </p:cNvPr>
          <p:cNvCxnSpPr/>
          <p:nvPr/>
        </p:nvCxnSpPr>
        <p:spPr>
          <a:xfrm>
            <a:off x="9796021" y="4410265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72AAC99-F01F-491C-92B7-26AD95DCAE99}"/>
              </a:ext>
            </a:extLst>
          </p:cNvPr>
          <p:cNvSpPr/>
          <p:nvPr/>
        </p:nvSpPr>
        <p:spPr>
          <a:xfrm>
            <a:off x="7843042" y="1502480"/>
            <a:ext cx="3662508" cy="1967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4BFC-93A9-4998-ABA3-F2477064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55" y="1046376"/>
            <a:ext cx="10535050" cy="601663"/>
          </a:xfrm>
        </p:spPr>
        <p:txBody>
          <a:bodyPr>
            <a:normAutofit fontScale="90000"/>
          </a:bodyPr>
          <a:lstStyle/>
          <a:p>
            <a:r>
              <a:rPr lang="en-GB" dirty="0"/>
              <a:t>Decision tree           Random forest                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A8F714-557D-4348-9CD0-8AB1C8407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77" y="1502480"/>
            <a:ext cx="3148494" cy="19672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BAD747-B5C6-46BB-B3B8-8B8AF3AB97FB}"/>
              </a:ext>
            </a:extLst>
          </p:cNvPr>
          <p:cNvSpPr txBox="1">
            <a:spLocks/>
          </p:cNvSpPr>
          <p:nvPr/>
        </p:nvSpPr>
        <p:spPr>
          <a:xfrm>
            <a:off x="461913" y="23550"/>
            <a:ext cx="10810607" cy="1022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Comparison of 3 models training on 10-folders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512ED6-BAD2-4382-AFED-9E47AFCF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54" y="1614690"/>
            <a:ext cx="3119531" cy="189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C6D615-10B9-47C3-ACBB-876C9D5F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21" y="1469585"/>
            <a:ext cx="3141820" cy="19594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5A94D4B-42B8-4D53-AC51-763CBA420BA5}"/>
              </a:ext>
            </a:extLst>
          </p:cNvPr>
          <p:cNvSpPr txBox="1">
            <a:spLocks/>
          </p:cNvSpPr>
          <p:nvPr/>
        </p:nvSpPr>
        <p:spPr>
          <a:xfrm>
            <a:off x="14004" y="1046377"/>
            <a:ext cx="612742" cy="238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29FE3B-73AD-43F4-B8CD-1654A81D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77" y="3739481"/>
            <a:ext cx="3148494" cy="1780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2AD9D06-EB30-4313-9F6F-42617BAB2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954" y="3739481"/>
            <a:ext cx="3155619" cy="161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2C8D329-6F9D-4348-B1A7-009652F26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8700" y="3739481"/>
            <a:ext cx="3118941" cy="164858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51614195-F03E-476E-A4B9-4499F77402ED}"/>
              </a:ext>
            </a:extLst>
          </p:cNvPr>
          <p:cNvSpPr txBox="1">
            <a:spLocks/>
          </p:cNvSpPr>
          <p:nvPr/>
        </p:nvSpPr>
        <p:spPr>
          <a:xfrm>
            <a:off x="-1" y="2064362"/>
            <a:ext cx="1385741" cy="60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Basic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ED1634C0-8470-4BAC-AAA9-C1FE07ACD9D1}"/>
              </a:ext>
            </a:extLst>
          </p:cNvPr>
          <p:cNvSpPr txBox="1">
            <a:spLocks/>
          </p:cNvSpPr>
          <p:nvPr/>
        </p:nvSpPr>
        <p:spPr>
          <a:xfrm>
            <a:off x="14004" y="3739482"/>
            <a:ext cx="1597980" cy="134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10-folder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FF0000"/>
                </a:solidFill>
              </a:rPr>
              <a:t>Cross Validation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D6B047D-62D2-4CAA-8745-150F5749442F}"/>
              </a:ext>
            </a:extLst>
          </p:cNvPr>
          <p:cNvCxnSpPr/>
          <p:nvPr/>
        </p:nvCxnSpPr>
        <p:spPr>
          <a:xfrm>
            <a:off x="2997724" y="2449292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235E25EC-1775-4432-871D-C98242593FC5}"/>
              </a:ext>
            </a:extLst>
          </p:cNvPr>
          <p:cNvCxnSpPr/>
          <p:nvPr/>
        </p:nvCxnSpPr>
        <p:spPr>
          <a:xfrm>
            <a:off x="6146218" y="2404387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6934499-30D6-48A7-B1F7-E2236A6115D5}"/>
              </a:ext>
            </a:extLst>
          </p:cNvPr>
          <p:cNvCxnSpPr/>
          <p:nvPr/>
        </p:nvCxnSpPr>
        <p:spPr>
          <a:xfrm>
            <a:off x="9688725" y="2443294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3F6FFC-E9AF-4B60-9179-A908DD2E934C}"/>
              </a:ext>
            </a:extLst>
          </p:cNvPr>
          <p:cNvCxnSpPr/>
          <p:nvPr/>
        </p:nvCxnSpPr>
        <p:spPr>
          <a:xfrm>
            <a:off x="2997724" y="4449820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61A8249-1076-4FB9-A7C4-C3FB5ACCABF6}"/>
              </a:ext>
            </a:extLst>
          </p:cNvPr>
          <p:cNvCxnSpPr/>
          <p:nvPr/>
        </p:nvCxnSpPr>
        <p:spPr>
          <a:xfrm>
            <a:off x="6329300" y="4449820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301F0D3-DCBD-4DF8-9FB4-39A02A97EA59}"/>
              </a:ext>
            </a:extLst>
          </p:cNvPr>
          <p:cNvCxnSpPr/>
          <p:nvPr/>
        </p:nvCxnSpPr>
        <p:spPr>
          <a:xfrm>
            <a:off x="9796021" y="4410265"/>
            <a:ext cx="1084082" cy="784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72AAC99-F01F-491C-92B7-26AD95DCAE99}"/>
              </a:ext>
            </a:extLst>
          </p:cNvPr>
          <p:cNvSpPr/>
          <p:nvPr/>
        </p:nvSpPr>
        <p:spPr>
          <a:xfrm>
            <a:off x="4409933" y="3619988"/>
            <a:ext cx="3662508" cy="1967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A9B4397F-885E-43C7-95BC-B2847D5E7513}"/>
              </a:ext>
            </a:extLst>
          </p:cNvPr>
          <p:cNvSpPr/>
          <p:nvPr/>
        </p:nvSpPr>
        <p:spPr>
          <a:xfrm>
            <a:off x="7995442" y="1654880"/>
            <a:ext cx="3662508" cy="1967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7B8968-DE91-425E-BD8D-741A296A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0" y="103695"/>
            <a:ext cx="10515600" cy="1325563"/>
          </a:xfrm>
        </p:spPr>
        <p:txBody>
          <a:bodyPr/>
          <a:lstStyle/>
          <a:p>
            <a:r>
              <a:rPr lang="en-GB" b="1" dirty="0"/>
              <a:t>Summary of the performance of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53205ED-EB82-4F1F-AC4D-6CF6E3C2F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383093"/>
              </p:ext>
            </p:extLst>
          </p:nvPr>
        </p:nvGraphicFramePr>
        <p:xfrm>
          <a:off x="687370" y="1293993"/>
          <a:ext cx="10515599" cy="4842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077">
                  <a:extLst>
                    <a:ext uri="{9D8B030D-6E8A-4147-A177-3AD203B41FA5}">
                      <a16:colId xmlns="" xmlns:a16="http://schemas.microsoft.com/office/drawing/2014/main" val="1321865565"/>
                    </a:ext>
                  </a:extLst>
                </a:gridCol>
                <a:gridCol w="2438308">
                  <a:extLst>
                    <a:ext uri="{9D8B030D-6E8A-4147-A177-3AD203B41FA5}">
                      <a16:colId xmlns="" xmlns:a16="http://schemas.microsoft.com/office/drawing/2014/main" val="621221694"/>
                    </a:ext>
                  </a:extLst>
                </a:gridCol>
                <a:gridCol w="2714919">
                  <a:extLst>
                    <a:ext uri="{9D8B030D-6E8A-4147-A177-3AD203B41FA5}">
                      <a16:colId xmlns="" xmlns:a16="http://schemas.microsoft.com/office/drawing/2014/main" val="618433142"/>
                    </a:ext>
                  </a:extLst>
                </a:gridCol>
                <a:gridCol w="3369295">
                  <a:extLst>
                    <a:ext uri="{9D8B030D-6E8A-4147-A177-3AD203B41FA5}">
                      <a16:colId xmlns="" xmlns:a16="http://schemas.microsoft.com/office/drawing/2014/main" val="1187566209"/>
                    </a:ext>
                  </a:extLst>
                </a:gridCol>
              </a:tblGrid>
              <a:tr h="954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Data set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Models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Accuracy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Mean Precision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72444932"/>
                  </a:ext>
                </a:extLst>
              </a:tr>
              <a:tr h="483556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Basic dataset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Decision Tree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0.7083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</a:rPr>
                        <a:t>0.8411</a:t>
                      </a:r>
                      <a:endParaRPr lang="en-GB" sz="2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2944227"/>
                  </a:ext>
                </a:extLst>
              </a:tr>
              <a:tr h="96857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</a:rPr>
                        <a:t>Random</a:t>
                      </a:r>
                      <a:endParaRPr lang="en-GB" sz="2800" dirty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</a:rPr>
                        <a:t>Forest</a:t>
                      </a:r>
                      <a:endParaRPr lang="en-GB" sz="2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0.7583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0.8742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3529964"/>
                  </a:ext>
                </a:extLst>
              </a:tr>
              <a:tr h="4995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VSM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0.7917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0.8920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02869693"/>
                  </a:ext>
                </a:extLst>
              </a:tr>
              <a:tr h="468994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N-folder Cross Validation</a:t>
                      </a:r>
                      <a:endParaRPr lang="en-GB" sz="280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Data set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Decision Tree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</a:rPr>
                        <a:t>0.75</a:t>
                      </a:r>
                      <a:endParaRPr lang="en-GB" sz="2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0.8713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57473240"/>
                  </a:ext>
                </a:extLst>
              </a:tr>
              <a:tr h="9845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Random</a:t>
                      </a:r>
                      <a:endParaRPr lang="en-GB" sz="28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Forest</a:t>
                      </a:r>
                      <a:endParaRPr lang="en-GB" sz="2800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0.8083</a:t>
                      </a:r>
                      <a:endParaRPr lang="en-GB" sz="2800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0.8963</a:t>
                      </a:r>
                      <a:endParaRPr lang="en-GB" sz="2800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23074434"/>
                  </a:ext>
                </a:extLst>
              </a:tr>
              <a:tr h="4835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VSM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</a:rPr>
                        <a:t>0.75</a:t>
                      </a:r>
                      <a:endParaRPr lang="en-GB" sz="2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</a:rPr>
                        <a:t>0.8625</a:t>
                      </a:r>
                      <a:endParaRPr lang="en-GB" sz="2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294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35651-2B8F-47E5-B2BF-DE42C7C2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00"/>
            <a:ext cx="10515600" cy="841506"/>
          </a:xfrm>
        </p:spPr>
        <p:txBody>
          <a:bodyPr/>
          <a:lstStyle/>
          <a:p>
            <a:r>
              <a:rPr lang="en-GB" b="1" dirty="0"/>
              <a:t>Variable importance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1CA707F-1731-4AF6-9910-EC1B6C4F2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4453"/>
            <a:ext cx="7368417" cy="45548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AEA55F8-1AA8-452F-A614-E8535B9DBA53}"/>
              </a:ext>
            </a:extLst>
          </p:cNvPr>
          <p:cNvSpPr txBox="1">
            <a:spLocks/>
          </p:cNvSpPr>
          <p:nvPr/>
        </p:nvSpPr>
        <p:spPr>
          <a:xfrm>
            <a:off x="838200" y="1263196"/>
            <a:ext cx="10515600" cy="53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1. Decision tree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2EDC6F-77EA-42AF-AA8B-73CA352A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31" y="2484551"/>
            <a:ext cx="4956769" cy="22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35651-2B8F-47E5-B2BF-DE42C7C2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00"/>
            <a:ext cx="10515600" cy="841506"/>
          </a:xfrm>
        </p:spPr>
        <p:txBody>
          <a:bodyPr/>
          <a:lstStyle/>
          <a:p>
            <a:r>
              <a:rPr lang="en-GB" b="1" dirty="0"/>
              <a:t>Variable importance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1CA707F-1731-4AF6-9910-EC1B6C4F2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4453"/>
            <a:ext cx="7368417" cy="45548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AEA55F8-1AA8-452F-A614-E8535B9DBA53}"/>
              </a:ext>
            </a:extLst>
          </p:cNvPr>
          <p:cNvSpPr txBox="1">
            <a:spLocks/>
          </p:cNvSpPr>
          <p:nvPr/>
        </p:nvSpPr>
        <p:spPr>
          <a:xfrm>
            <a:off x="838200" y="1263196"/>
            <a:ext cx="10515600" cy="53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1. Decision tree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2EDC6F-77EA-42AF-AA8B-73CA352A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31" y="2484551"/>
            <a:ext cx="4956769" cy="2285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C71EA6B-B2FB-439F-AD6D-FDBAE18F815A}"/>
              </a:ext>
            </a:extLst>
          </p:cNvPr>
          <p:cNvSpPr/>
          <p:nvPr/>
        </p:nvSpPr>
        <p:spPr>
          <a:xfrm>
            <a:off x="292231" y="2218831"/>
            <a:ext cx="7010198" cy="121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35651-2B8F-47E5-B2BF-DE42C7C2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00"/>
            <a:ext cx="10515600" cy="84150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2. Random Forest model 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856841F-F801-4B38-9A6B-9FAE902E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80" y="1159497"/>
            <a:ext cx="5260035" cy="477325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CC83BE1A-D31C-4B27-AE0F-61485F26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81280" y="1159497"/>
            <a:ext cx="6741288" cy="46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35651-2B8F-47E5-B2BF-DE42C7C2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00"/>
            <a:ext cx="10515600" cy="84150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2. Random Forest model 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856841F-F801-4B38-9A6B-9FAE902E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80" y="1159497"/>
            <a:ext cx="5260035" cy="477325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CC83BE1A-D31C-4B27-AE0F-61485F26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81280" y="1159497"/>
            <a:ext cx="6741288" cy="46323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EA31F8D-7A89-4A16-AFA7-A8607888F3D6}"/>
              </a:ext>
            </a:extLst>
          </p:cNvPr>
          <p:cNvSpPr/>
          <p:nvPr/>
        </p:nvSpPr>
        <p:spPr>
          <a:xfrm>
            <a:off x="6660007" y="1758621"/>
            <a:ext cx="4067695" cy="1041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4"/>
            <a:ext cx="10515600" cy="5396949"/>
          </a:xfrm>
        </p:spPr>
        <p:txBody>
          <a:bodyPr>
            <a:normAutofit/>
          </a:bodyPr>
          <a:lstStyle/>
          <a:p>
            <a:r>
              <a:rPr lang="en-US" b="1" dirty="0" smtClean="0"/>
              <a:t>1.Introduction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 1.1 Background</a:t>
            </a:r>
          </a:p>
          <a:p>
            <a:pPr marL="0" indent="0">
              <a:buNone/>
            </a:pPr>
            <a:r>
              <a:rPr lang="en-US" dirty="0"/>
              <a:t>       1.2 motivation </a:t>
            </a:r>
          </a:p>
          <a:p>
            <a:pPr marL="0" indent="0">
              <a:buNone/>
            </a:pPr>
            <a:r>
              <a:rPr lang="en-US" dirty="0"/>
              <a:t>       1.3 </a:t>
            </a:r>
            <a:r>
              <a:rPr lang="en-GB" dirty="0"/>
              <a:t>Objective</a:t>
            </a:r>
          </a:p>
          <a:p>
            <a:pPr marL="0" indent="0">
              <a:buNone/>
            </a:pPr>
            <a:r>
              <a:rPr lang="en-GB" dirty="0"/>
              <a:t>       1.4 Deliverables</a:t>
            </a:r>
          </a:p>
          <a:p>
            <a:r>
              <a:rPr lang="en-US" b="1" dirty="0"/>
              <a:t>2.Project Approach </a:t>
            </a:r>
            <a:endParaRPr lang="en-GB" dirty="0"/>
          </a:p>
          <a:p>
            <a:r>
              <a:rPr lang="en-US" b="1" dirty="0"/>
              <a:t>3.Contributions </a:t>
            </a:r>
          </a:p>
          <a:p>
            <a:pPr marL="0" indent="0">
              <a:buNone/>
            </a:pPr>
            <a:r>
              <a:rPr lang="en-US" b="1" dirty="0"/>
              <a:t>       3.1 </a:t>
            </a:r>
            <a:r>
              <a:rPr lang="en-US" b="1" dirty="0" err="1" smtClean="0"/>
              <a:t>Implemention</a:t>
            </a:r>
            <a:r>
              <a:rPr lang="en-US" b="1" dirty="0" smtClean="0"/>
              <a:t> </a:t>
            </a:r>
            <a:r>
              <a:rPr lang="en-US" b="1" dirty="0"/>
              <a:t>steps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 3.2 Project findings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 3.3 Implications of the findings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196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35651-2B8F-47E5-B2BF-DE42C7C2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00"/>
            <a:ext cx="10515600" cy="84150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2. SVM model 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D21444C-7955-4E8A-872A-7E43CFC5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6835402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80F814-84F6-4B5E-91FD-4CF85EFA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02" y="2186994"/>
            <a:ext cx="5491030" cy="25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35651-2B8F-47E5-B2BF-DE42C7C2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00"/>
            <a:ext cx="10515600" cy="84150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2. SVM model 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D21444C-7955-4E8A-872A-7E43CFC5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6835402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80F814-84F6-4B5E-91FD-4CF85EFA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02" y="2186994"/>
            <a:ext cx="5491030" cy="25567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EA31F8D-7A89-4A16-AFA7-A8607888F3D6}"/>
              </a:ext>
            </a:extLst>
          </p:cNvPr>
          <p:cNvSpPr/>
          <p:nvPr/>
        </p:nvSpPr>
        <p:spPr>
          <a:xfrm>
            <a:off x="325194" y="1781665"/>
            <a:ext cx="6471531" cy="1112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0EE67-F959-46EC-93C0-4DC44E2B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762"/>
          </a:xfrm>
        </p:spPr>
        <p:txBody>
          <a:bodyPr/>
          <a:lstStyle/>
          <a:p>
            <a:r>
              <a:rPr lang="en-US" b="1" dirty="0"/>
              <a:t>Final </a:t>
            </a:r>
            <a:r>
              <a:rPr lang="en-US" b="1" dirty="0" smtClean="0"/>
              <a:t>Conclusions: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039225-E4C6-4F69-A0F2-C27BA667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8"/>
            <a:ext cx="10515600" cy="48100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Decision </a:t>
            </a:r>
            <a:r>
              <a:rPr lang="en-US" b="1" dirty="0" smtClean="0"/>
              <a:t>trees </a:t>
            </a:r>
            <a:r>
              <a:rPr lang="en-US" dirty="0" smtClean="0"/>
              <a:t>and </a:t>
            </a:r>
            <a:r>
              <a:rPr lang="en-US" b="1" dirty="0"/>
              <a:t>Random </a:t>
            </a:r>
            <a:r>
              <a:rPr lang="en-US" b="1" dirty="0" smtClean="0"/>
              <a:t>forests </a:t>
            </a:r>
            <a:r>
              <a:rPr lang="en-US" dirty="0" smtClean="0"/>
              <a:t>performed </a:t>
            </a:r>
            <a:r>
              <a:rPr lang="en-US" dirty="0"/>
              <a:t>much better by training on the N-folder cross validation dataset, but SVM </a:t>
            </a:r>
            <a:r>
              <a:rPr lang="en-US" dirty="0" smtClean="0"/>
              <a:t>performed worse when not doing cross </a:t>
            </a:r>
            <a:r>
              <a:rPr lang="en-US" dirty="0"/>
              <a:t>validation.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2. Random </a:t>
            </a:r>
            <a:r>
              <a:rPr lang="en-US" dirty="0" smtClean="0"/>
              <a:t>forests outperformed </a:t>
            </a:r>
            <a:r>
              <a:rPr lang="en-US" dirty="0"/>
              <a:t>all the models by training </a:t>
            </a:r>
            <a:r>
              <a:rPr lang="en-US" dirty="0" smtClean="0"/>
              <a:t>using N-fold </a:t>
            </a:r>
            <a:r>
              <a:rPr lang="en-US" dirty="0"/>
              <a:t>cross </a:t>
            </a:r>
            <a:r>
              <a:rPr lang="en-US" dirty="0" smtClean="0"/>
              <a:t>validation. </a:t>
            </a:r>
            <a:r>
              <a:rPr lang="en-US" dirty="0"/>
              <a:t>It got the highest rate of accuracy and precision. As a result, the </a:t>
            </a:r>
            <a:r>
              <a:rPr lang="en-US" b="1" dirty="0"/>
              <a:t>random forest prediction model training on N-folder cross validation dataset</a:t>
            </a:r>
            <a:r>
              <a:rPr lang="en-US" dirty="0"/>
              <a:t> is recommended for this educational data mining project.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3. The most important activities that related to students' academic performance are </a:t>
            </a:r>
            <a:r>
              <a:rPr lang="en-US" b="1" dirty="0" err="1"/>
              <a:t>VisITedResources</a:t>
            </a:r>
            <a:r>
              <a:rPr lang="en-US" b="1" dirty="0"/>
              <a:t>, </a:t>
            </a:r>
            <a:r>
              <a:rPr lang="en-US" b="1" dirty="0" err="1"/>
              <a:t>raisedhands</a:t>
            </a:r>
            <a:r>
              <a:rPr lang="en-US" b="1" dirty="0"/>
              <a:t>, </a:t>
            </a:r>
            <a:r>
              <a:rPr lang="en-US" b="1" dirty="0" err="1"/>
              <a:t>StudentAbsenceDays</a:t>
            </a:r>
            <a:r>
              <a:rPr lang="en-US" b="1" dirty="0"/>
              <a:t>, </a:t>
            </a:r>
            <a:r>
              <a:rPr lang="en-US" b="1" dirty="0" err="1"/>
              <a:t>AnnouncementsView</a:t>
            </a:r>
            <a:r>
              <a:rPr lang="en-US" b="1" dirty="0"/>
              <a:t> and Discussion</a:t>
            </a:r>
            <a:r>
              <a:rPr lang="en-US" dirty="0"/>
              <a:t>. Then the </a:t>
            </a:r>
            <a:r>
              <a:rPr lang="en-US" b="1" dirty="0"/>
              <a:t>Relation, </a:t>
            </a:r>
            <a:r>
              <a:rPr lang="en-US" b="1" dirty="0" err="1"/>
              <a:t>ParentAnsweringSurvey</a:t>
            </a:r>
            <a:r>
              <a:rPr lang="en-US" b="1" dirty="0"/>
              <a:t>, gender and </a:t>
            </a:r>
            <a:r>
              <a:rPr lang="en-US" b="1" dirty="0" err="1"/>
              <a:t>ParentschoolSatisfaction</a:t>
            </a:r>
            <a:r>
              <a:rPr lang="en-US" b="1" dirty="0"/>
              <a:t> </a:t>
            </a:r>
            <a:r>
              <a:rPr lang="en-US" dirty="0"/>
              <a:t>also has some connection with the academic performance. Students' academic performance has little connection with topic, </a:t>
            </a:r>
            <a:r>
              <a:rPr lang="en-US" dirty="0" err="1"/>
              <a:t>StageID</a:t>
            </a:r>
            <a:r>
              <a:rPr lang="en-US" dirty="0"/>
              <a:t>, Nationality, </a:t>
            </a:r>
            <a:r>
              <a:rPr lang="en-US" dirty="0" err="1"/>
              <a:t>PlaceofBirth</a:t>
            </a:r>
            <a:r>
              <a:rPr lang="en-US" dirty="0"/>
              <a:t>, Grade ID, Section ID and semester based on this educational data set.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0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</a:t>
            </a:r>
            <a:r>
              <a:rPr lang="en-US" b="1" dirty="0" smtClean="0"/>
              <a:t>Implications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155"/>
            <a:ext cx="10515600" cy="50716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analysis </a:t>
            </a:r>
            <a:r>
              <a:rPr lang="en-US" dirty="0"/>
              <a:t>of Educational Data seeks to use </a:t>
            </a:r>
            <a:r>
              <a:rPr lang="en-US" dirty="0" smtClean="0"/>
              <a:t>data to </a:t>
            </a:r>
            <a:r>
              <a:rPr lang="en-US" dirty="0"/>
              <a:t>better understand students and their study, and to develop computational approaches that combine data and theory to transform </a:t>
            </a:r>
            <a:r>
              <a:rPr lang="en-US" dirty="0" smtClean="0"/>
              <a:t>educational practices </a:t>
            </a:r>
            <a:r>
              <a:rPr lang="en-US" dirty="0"/>
              <a:t>to benefit students.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study can facilitate the students and the lecturers to </a:t>
            </a:r>
            <a:r>
              <a:rPr lang="en-GB" dirty="0" smtClean="0"/>
              <a:t>assist students to </a:t>
            </a:r>
            <a:r>
              <a:rPr lang="en-GB" dirty="0"/>
              <a:t>perform well.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study helps </a:t>
            </a:r>
            <a:r>
              <a:rPr lang="en-GB" dirty="0" smtClean="0"/>
              <a:t>identify students </a:t>
            </a:r>
            <a:r>
              <a:rPr lang="en-GB" dirty="0"/>
              <a:t>who require special attention, minimize the failure </a:t>
            </a:r>
            <a:r>
              <a:rPr lang="en-GB" dirty="0" smtClean="0"/>
              <a:t>rate and take actions </a:t>
            </a:r>
            <a:r>
              <a:rPr lang="en-GB" dirty="0"/>
              <a:t>for </a:t>
            </a:r>
            <a:r>
              <a:rPr lang="en-GB" dirty="0" smtClean="0"/>
              <a:t>future semester </a:t>
            </a:r>
            <a:r>
              <a:rPr lang="en-GB" dirty="0"/>
              <a:t>examination.</a:t>
            </a:r>
          </a:p>
          <a:p>
            <a:endParaRPr lang="en-GB" dirty="0"/>
          </a:p>
          <a:p>
            <a:r>
              <a:rPr lang="en-GB" dirty="0" smtClean="0"/>
              <a:t>Future work</a:t>
            </a:r>
            <a:r>
              <a:rPr lang="en-GB" dirty="0" smtClean="0"/>
              <a:t> will validate the </a:t>
            </a:r>
            <a:r>
              <a:rPr lang="en-GB" dirty="0"/>
              <a:t>models </a:t>
            </a:r>
            <a:r>
              <a:rPr lang="en-GB" dirty="0" smtClean="0"/>
              <a:t>on more educational data, in particular from </a:t>
            </a:r>
            <a:r>
              <a:rPr lang="en-GB" smtClean="0"/>
              <a:t>different institutions/backgrounds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7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1.Introduction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472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1.1 </a:t>
            </a:r>
            <a:r>
              <a:rPr lang="en-GB" sz="3600" b="1" dirty="0"/>
              <a:t>Background</a:t>
            </a:r>
            <a:endParaRPr lang="en-US" sz="3600" dirty="0"/>
          </a:p>
          <a:p>
            <a:r>
              <a:rPr lang="en-US" dirty="0"/>
              <a:t>This project aims to analyze and predict students’ academic performance. The </a:t>
            </a:r>
            <a:r>
              <a:rPr lang="en-US" dirty="0" smtClean="0"/>
              <a:t>mining </a:t>
            </a:r>
            <a:r>
              <a:rPr lang="en-US" dirty="0"/>
              <a:t>of students’ interaction </a:t>
            </a:r>
            <a:r>
              <a:rPr lang="en-US" dirty="0" smtClean="0"/>
              <a:t>&amp; performance in educational settings </a:t>
            </a:r>
            <a:r>
              <a:rPr lang="en-US" dirty="0"/>
              <a:t>is an emerging field of application of data mining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mining of such data </a:t>
            </a:r>
            <a:r>
              <a:rPr lang="en-US" dirty="0"/>
              <a:t>allows </a:t>
            </a:r>
            <a:r>
              <a:rPr lang="en-US" dirty="0" smtClean="0"/>
              <a:t>early </a:t>
            </a:r>
            <a:r>
              <a:rPr lang="en-US" dirty="0"/>
              <a:t>identification of :</a:t>
            </a:r>
            <a:endParaRPr lang="en-US" dirty="0" smtClean="0"/>
          </a:p>
          <a:p>
            <a:pPr lvl="1"/>
            <a:r>
              <a:rPr lang="en-US" sz="2800" dirty="0" smtClean="0"/>
              <a:t>students </a:t>
            </a:r>
            <a:r>
              <a:rPr lang="en-US" sz="2800" dirty="0"/>
              <a:t>struggling with </a:t>
            </a:r>
            <a:r>
              <a:rPr lang="en-US" sz="2800" dirty="0" smtClean="0"/>
              <a:t>specific subjects/educational styles (interactions)</a:t>
            </a:r>
          </a:p>
          <a:p>
            <a:pPr lvl="1"/>
            <a:r>
              <a:rPr lang="en-US" sz="2800" dirty="0" smtClean="0"/>
              <a:t>students </a:t>
            </a:r>
            <a:r>
              <a:rPr lang="en-US" sz="2800" dirty="0"/>
              <a:t>who are more likely to fail </a:t>
            </a:r>
            <a:r>
              <a:rPr lang="en-US" sz="2800" dirty="0" smtClean="0"/>
              <a:t>the subject/examination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0131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/>
          <a:lstStyle/>
          <a:p>
            <a:r>
              <a:rPr lang="en-US" b="1" dirty="0"/>
              <a:t>1.2 Motivation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088"/>
            <a:ext cx="10515600" cy="4884875"/>
          </a:xfrm>
        </p:spPr>
        <p:txBody>
          <a:bodyPr>
            <a:normAutofit/>
          </a:bodyPr>
          <a:lstStyle/>
          <a:p>
            <a:r>
              <a:rPr lang="en-US" dirty="0"/>
              <a:t>Examination plays a vital role in any student's life. The marks obtained by students in the examination affect their study and career life, especially in this competitive modern society.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Predicting </a:t>
            </a:r>
            <a:r>
              <a:rPr lang="en-US" dirty="0"/>
              <a:t>whether </a:t>
            </a:r>
            <a:r>
              <a:rPr lang="en-US" dirty="0" smtClean="0"/>
              <a:t>students </a:t>
            </a:r>
            <a:r>
              <a:rPr lang="en-US" dirty="0"/>
              <a:t>will pass or fail </a:t>
            </a:r>
            <a:r>
              <a:rPr lang="en-US" dirty="0" smtClean="0"/>
              <a:t>an examination</a:t>
            </a:r>
            <a:r>
              <a:rPr lang="en-US" dirty="0"/>
              <a:t> </a:t>
            </a:r>
            <a:r>
              <a:rPr lang="en-US" dirty="0" smtClean="0"/>
              <a:t>prior to the examination itself allows to devote extra </a:t>
            </a:r>
            <a:r>
              <a:rPr lang="en-US" dirty="0"/>
              <a:t>efforts </a:t>
            </a:r>
            <a:r>
              <a:rPr lang="en-US" dirty="0" smtClean="0"/>
              <a:t>to </a:t>
            </a:r>
            <a:r>
              <a:rPr lang="en-US" dirty="0"/>
              <a:t>improve </a:t>
            </a:r>
            <a:r>
              <a:rPr lang="en-US" dirty="0" smtClean="0"/>
              <a:t>their studies </a:t>
            </a:r>
            <a:r>
              <a:rPr lang="en-US" dirty="0"/>
              <a:t>and help </a:t>
            </a:r>
            <a:r>
              <a:rPr lang="en-US" dirty="0" smtClean="0"/>
              <a:t>them to </a:t>
            </a:r>
            <a:r>
              <a:rPr lang="en-US" dirty="0"/>
              <a:t>pass the examination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will not only benefit </a:t>
            </a:r>
            <a:r>
              <a:rPr lang="en-US" dirty="0"/>
              <a:t>the students, but also </a:t>
            </a:r>
            <a:r>
              <a:rPr lang="en-US" dirty="0" smtClean="0"/>
              <a:t>the schools </a:t>
            </a:r>
            <a:r>
              <a:rPr lang="en-US" dirty="0"/>
              <a:t>and parents.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10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1.3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167"/>
            <a:ext cx="10515600" cy="4781796"/>
          </a:xfrm>
        </p:spPr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predict </a:t>
            </a:r>
            <a:r>
              <a:rPr lang="en-US" dirty="0"/>
              <a:t>students’ academic performance based </a:t>
            </a:r>
            <a:r>
              <a:rPr lang="en-US" dirty="0" smtClean="0"/>
              <a:t>on interactions and data recorded in an </a:t>
            </a:r>
            <a:r>
              <a:rPr lang="en-US" dirty="0"/>
              <a:t>educational </a:t>
            </a:r>
            <a:r>
              <a:rPr lang="en-US" dirty="0" smtClean="0"/>
              <a:t>dataset.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</a:t>
            </a:r>
            <a:r>
              <a:rPr lang="en-US" dirty="0" smtClean="0"/>
              <a:t>which </a:t>
            </a:r>
            <a:r>
              <a:rPr lang="en-US" dirty="0"/>
              <a:t>features in this dataset </a:t>
            </a:r>
            <a:r>
              <a:rPr lang="en-US" dirty="0" smtClean="0"/>
              <a:t>affect </a:t>
            </a:r>
            <a:r>
              <a:rPr lang="en-US" dirty="0"/>
              <a:t>the students’ academic performance </a:t>
            </a:r>
            <a:r>
              <a:rPr lang="en-US" dirty="0" smtClean="0"/>
              <a:t>most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The </a:t>
            </a:r>
            <a:r>
              <a:rPr lang="en-US" dirty="0" smtClean="0"/>
              <a:t>methods developed in this project could be extended to </a:t>
            </a:r>
            <a:r>
              <a:rPr lang="en-US" dirty="0"/>
              <a:t>analyze all kinds of educational performance to suit all kinds of students in different grade levels, gender, nationality, </a:t>
            </a:r>
            <a:r>
              <a:rPr lang="en-US" dirty="0" smtClean="0"/>
              <a:t>and it may </a:t>
            </a:r>
            <a:r>
              <a:rPr lang="en-US" dirty="0"/>
              <a:t>even </a:t>
            </a:r>
            <a:r>
              <a:rPr lang="en-US" dirty="0" smtClean="0"/>
              <a:t>be suitable </a:t>
            </a:r>
            <a:r>
              <a:rPr lang="en-US" dirty="0"/>
              <a:t>for university student.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5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/>
          <a:lstStyle/>
          <a:p>
            <a:r>
              <a:rPr lang="en-US" b="1" dirty="0"/>
              <a:t>1.4 Deliverables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5015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</a:t>
            </a:r>
            <a:r>
              <a:rPr lang="en-US" dirty="0" smtClean="0"/>
              <a:t>are </a:t>
            </a:r>
            <a:r>
              <a:rPr lang="en-US" dirty="0"/>
              <a:t>2 main types of deliverables in this study:</a:t>
            </a:r>
          </a:p>
          <a:p>
            <a:pPr marL="0" indent="0">
              <a:buNone/>
            </a:pPr>
            <a:endParaRPr lang="en-GB" dirty="0"/>
          </a:p>
          <a:p>
            <a:pPr lvl="0"/>
            <a:r>
              <a:rPr lang="de-DE" dirty="0"/>
              <a:t>1. A final report</a:t>
            </a:r>
            <a:endParaRPr lang="en-GB" dirty="0"/>
          </a:p>
          <a:p>
            <a:pPr marL="0" indent="0">
              <a:buNone/>
            </a:pPr>
            <a:r>
              <a:rPr lang="de-DE" dirty="0"/>
              <a:t> </a:t>
            </a:r>
            <a:endParaRPr lang="en-GB" dirty="0"/>
          </a:p>
          <a:p>
            <a:r>
              <a:rPr lang="en-US" dirty="0"/>
              <a:t>2. One single zip archive folder which contains the </a:t>
            </a:r>
            <a:r>
              <a:rPr lang="en-US" dirty="0" smtClean="0"/>
              <a:t>following:</a:t>
            </a:r>
            <a:r>
              <a:rPr lang="en-GB" dirty="0" smtClean="0"/>
              <a:t> </a:t>
            </a:r>
            <a:r>
              <a:rPr lang="de-DE" dirty="0"/>
              <a:t>Rmarkdown file, </a:t>
            </a:r>
            <a:r>
              <a:rPr lang="de-DE" dirty="0" err="1"/>
              <a:t>Rmarkdown</a:t>
            </a:r>
            <a:r>
              <a:rPr lang="de-DE" dirty="0"/>
              <a:t> </a:t>
            </a:r>
            <a:r>
              <a:rPr lang="de-DE" dirty="0" smtClean="0"/>
              <a:t>PDF </a:t>
            </a:r>
            <a:r>
              <a:rPr lang="de-DE" dirty="0" err="1" smtClean="0"/>
              <a:t>and</a:t>
            </a:r>
            <a:r>
              <a:rPr lang="de-DE" dirty="0" smtClean="0"/>
              <a:t> HTML, </a:t>
            </a:r>
            <a:r>
              <a:rPr lang="de-DE" dirty="0"/>
              <a:t>and the student’s academic performance dataset.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8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98971-19AF-4A8B-9D15-CD5A1AEA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Project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90DA6D-FA84-46DD-A712-CC84EFBD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924"/>
            <a:ext cx="10515600" cy="5008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Data set:</a:t>
            </a:r>
          </a:p>
          <a:p>
            <a:pPr marL="0" indent="0">
              <a:buNone/>
            </a:pPr>
            <a:r>
              <a:rPr lang="en-US" dirty="0"/>
              <a:t>The dataset consists of 480 student records and 16 features. The features are classified into three major categories: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(1) Demographic features such as gender, grade levels, topic and nationality.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(2) Academic background features such as educational stage, grade Level and section.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(3) Behavioral features such as raised hand on class, opening resources, answering survey by parents, and school satisfaction.</a:t>
            </a:r>
          </a:p>
          <a:p>
            <a:pPr marL="0" indent="0">
              <a:buNone/>
            </a:pPr>
            <a:r>
              <a:rPr lang="en-US" dirty="0"/>
              <a:t>The students are classified into three numerical intervals based on their total grade/mark: Low-Level, Middle-Level, High-Level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52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FF1C7-4944-4D09-B922-92B6E10E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35" y="336845"/>
            <a:ext cx="10515600" cy="294751"/>
          </a:xfrm>
        </p:spPr>
        <p:txBody>
          <a:bodyPr>
            <a:normAutofit fontScale="90000"/>
          </a:bodyPr>
          <a:lstStyle/>
          <a:p>
            <a:r>
              <a:rPr lang="en-GB" dirty="0"/>
              <a:t>Edu data set: 480 records in total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8834587-E421-4A57-B5CB-031E9C2B4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06" y="772998"/>
            <a:ext cx="11208470" cy="5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0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15036</TotalTime>
  <Words>1165</Words>
  <Application>Microsoft Macintosh PowerPoint</Application>
  <PresentationFormat>Widescreen</PresentationFormat>
  <Paragraphs>227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SimSun</vt:lpstr>
      <vt:lpstr>Times New Roman</vt:lpstr>
      <vt:lpstr>等线</vt:lpstr>
      <vt:lpstr>Arial</vt:lpstr>
      <vt:lpstr>Office Theme</vt:lpstr>
      <vt:lpstr>A Research Project (IFN702)</vt:lpstr>
      <vt:lpstr>Acknowledgements</vt:lpstr>
      <vt:lpstr>Contents</vt:lpstr>
      <vt:lpstr>1.Introduction</vt:lpstr>
      <vt:lpstr>1.2 Motivation</vt:lpstr>
      <vt:lpstr>1.3 Objectives</vt:lpstr>
      <vt:lpstr>1.4 Deliverables</vt:lpstr>
      <vt:lpstr>2. Project Approach</vt:lpstr>
      <vt:lpstr>Edu data set: 480 records in total</vt:lpstr>
      <vt:lpstr>Main steps taken in this project:</vt:lpstr>
      <vt:lpstr>Project Management Approach  </vt:lpstr>
      <vt:lpstr>PowerPoint Presentation</vt:lpstr>
      <vt:lpstr>Project Gantt Chart</vt:lpstr>
      <vt:lpstr>Project Controlling</vt:lpstr>
      <vt:lpstr>3.Contributions</vt:lpstr>
      <vt:lpstr>3.2 Findings</vt:lpstr>
      <vt:lpstr>PowerPoint Presentation</vt:lpstr>
      <vt:lpstr>Features correlation plot</vt:lpstr>
      <vt:lpstr>Features correlation plot</vt:lpstr>
      <vt:lpstr>Decision tree           Random forest                SVM</vt:lpstr>
      <vt:lpstr>Decision tree           Random forest                SVM</vt:lpstr>
      <vt:lpstr>Decision tree           Random forest                SVM</vt:lpstr>
      <vt:lpstr>Decision tree           Random forest                SVM</vt:lpstr>
      <vt:lpstr>Decision tree           Random forest                SVM</vt:lpstr>
      <vt:lpstr>Summary of the performance of models</vt:lpstr>
      <vt:lpstr>Variable importance plot</vt:lpstr>
      <vt:lpstr>Variable importance plot</vt:lpstr>
      <vt:lpstr>2. Random Forest model  </vt:lpstr>
      <vt:lpstr>2. Random Forest model  </vt:lpstr>
      <vt:lpstr>2. SVM model  </vt:lpstr>
      <vt:lpstr>2. SVM model  </vt:lpstr>
      <vt:lpstr>Final Conclusions:</vt:lpstr>
      <vt:lpstr>3.3 Implications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introduction</dc:title>
  <dc:creator>Zhiying Zhou</dc:creator>
  <cp:lastModifiedBy>Guido Zuccon</cp:lastModifiedBy>
  <cp:revision>154</cp:revision>
  <dcterms:created xsi:type="dcterms:W3CDTF">2017-03-09T03:17:51Z</dcterms:created>
  <dcterms:modified xsi:type="dcterms:W3CDTF">2017-10-15T23:01:57Z</dcterms:modified>
</cp:coreProperties>
</file>