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8"/>
  </p:notesMasterIdLst>
  <p:handoutMasterIdLst>
    <p:handoutMasterId r:id="rId19"/>
  </p:handoutMasterIdLst>
  <p:sldIdLst>
    <p:sldId id="269" r:id="rId2"/>
    <p:sldId id="256" r:id="rId3"/>
    <p:sldId id="270" r:id="rId4"/>
    <p:sldId id="301" r:id="rId5"/>
    <p:sldId id="302" r:id="rId6"/>
    <p:sldId id="280" r:id="rId7"/>
    <p:sldId id="304" r:id="rId8"/>
    <p:sldId id="305" r:id="rId9"/>
    <p:sldId id="306" r:id="rId10"/>
    <p:sldId id="275" r:id="rId11"/>
    <p:sldId id="282" r:id="rId12"/>
    <p:sldId id="283" r:id="rId13"/>
    <p:sldId id="300" r:id="rId14"/>
    <p:sldId id="266" r:id="rId15"/>
    <p:sldId id="260"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146E23-0D0F-4E8E-B091-F7B29B9A44EA}">
          <p14:sldIdLst>
            <p14:sldId id="269"/>
            <p14:sldId id="256"/>
            <p14:sldId id="270"/>
            <p14:sldId id="301"/>
            <p14:sldId id="302"/>
            <p14:sldId id="280"/>
            <p14:sldId id="304"/>
            <p14:sldId id="305"/>
            <p14:sldId id="306"/>
            <p14:sldId id="275"/>
            <p14:sldId id="282"/>
            <p14:sldId id="283"/>
            <p14:sldId id="300"/>
            <p14:sldId id="266"/>
            <p14:sldId id="260"/>
            <p14:sldId id="263"/>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99" autoAdjust="0"/>
  </p:normalViewPr>
  <p:slideViewPr>
    <p:cSldViewPr snapToGrid="0">
      <p:cViewPr varScale="1">
        <p:scale>
          <a:sx n="68" d="100"/>
          <a:sy n="68" d="100"/>
        </p:scale>
        <p:origin x="580" y="19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E547F7-70C5-4547-A4AE-C43BB740706B}" type="datetimeFigureOut">
              <a:rPr lang="en-GB" smtClean="0"/>
              <a:t>09/08/2017</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0C04F3-CC13-41A5-B13A-8C10666C3805}" type="slidenum">
              <a:rPr lang="en-GB" smtClean="0"/>
              <a:t>‹#›</a:t>
            </a:fld>
            <a:endParaRPr lang="en-GB"/>
          </a:p>
        </p:txBody>
      </p:sp>
    </p:spTree>
    <p:extLst>
      <p:ext uri="{BB962C8B-B14F-4D97-AF65-F5344CB8AC3E}">
        <p14:creationId xmlns:p14="http://schemas.microsoft.com/office/powerpoint/2010/main" val="7915216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16BFF-E995-4642-B57B-66CC9E10AD5D}" type="datetimeFigureOut">
              <a:rPr lang="en-GB" smtClean="0"/>
              <a:t>09/08/2017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B493-CC15-4F00-8529-84ACDCBBA3B8}" type="slidenum">
              <a:rPr lang="en-GB" smtClean="0"/>
              <a:t>‹#›</a:t>
            </a:fld>
            <a:endParaRPr lang="en-GB"/>
          </a:p>
        </p:txBody>
      </p:sp>
    </p:spTree>
    <p:extLst>
      <p:ext uri="{BB962C8B-B14F-4D97-AF65-F5344CB8AC3E}">
        <p14:creationId xmlns:p14="http://schemas.microsoft.com/office/powerpoint/2010/main" val="36372454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7A2DC60-7AAB-4447-96F0-2D53A29BCED7}" type="datetime1">
              <a:rPr lang="en-GB" smtClean="0"/>
              <a:t>09/08/2017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85783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425B41-1259-416A-9201-2D081FB3DA44}" type="datetime1">
              <a:rPr lang="en-GB" smtClean="0"/>
              <a:t>09/08/2017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05786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86FFA46-90CE-430D-B788-6D5F590585DE}" type="datetime1">
              <a:rPr lang="en-GB" smtClean="0"/>
              <a:t>09/08/2017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3025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357778-D470-41BA-B7AA-A739B8CD456F}" type="datetime1">
              <a:rPr lang="en-GB" smtClean="0"/>
              <a:t>09/08/2017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74641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9CD7CD-50E9-452E-9434-4D15B6C1C393}" type="datetime1">
              <a:rPr lang="en-GB" smtClean="0"/>
              <a:t>09/08/2017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31193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143386D-EBCE-4EE9-B5A2-D503FA6DC607}" type="datetime1">
              <a:rPr lang="en-GB" smtClean="0"/>
              <a:t>09/08/2017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535097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B2199-D56A-49CA-B76E-8278B7A2BCCF}" type="datetime1">
              <a:rPr lang="en-GB" smtClean="0"/>
              <a:t>09/08/2017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34463825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0979C6E-1826-4945-9E39-555E9E9F1028}" type="datetime1">
              <a:rPr lang="en-GB" smtClean="0"/>
              <a:t>09/08/2017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1086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E3535-1057-4B43-91F6-C4CEB62CF370}" type="datetime1">
              <a:rPr lang="en-GB" smtClean="0"/>
              <a:t>09/08/2017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266812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057F50-AF40-4C7E-B3B6-020F0638C2AB}" type="datetime1">
              <a:rPr lang="en-GB" smtClean="0"/>
              <a:t>09/08/2017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42345732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4FFAD-9F2C-41BC-922F-B2C238348111}" type="datetime1">
              <a:rPr lang="en-GB" smtClean="0"/>
              <a:t>09/08/2017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6DC477-FFC4-434B-A94F-DE31C8DB8F7B}" type="slidenum">
              <a:rPr lang="en-GB" smtClean="0"/>
              <a:t>‹#›</a:t>
            </a:fld>
            <a:endParaRPr lang="en-GB"/>
          </a:p>
        </p:txBody>
      </p:sp>
    </p:spTree>
    <p:extLst>
      <p:ext uri="{BB962C8B-B14F-4D97-AF65-F5344CB8AC3E}">
        <p14:creationId xmlns:p14="http://schemas.microsoft.com/office/powerpoint/2010/main" val="19150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5B5-A28D-4B96-B86E-E4E1CB16FF9D}" type="datetime1">
              <a:rPr lang="en-GB" smtClean="0"/>
              <a:t>09/08/2017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DC477-FFC4-434B-A94F-DE31C8DB8F7B}" type="slidenum">
              <a:rPr lang="en-GB" smtClean="0"/>
              <a:t>‹#›</a:t>
            </a:fld>
            <a:endParaRPr lang="en-GB"/>
          </a:p>
        </p:txBody>
      </p:sp>
    </p:spTree>
    <p:extLst>
      <p:ext uri="{BB962C8B-B14F-4D97-AF65-F5344CB8AC3E}">
        <p14:creationId xmlns:p14="http://schemas.microsoft.com/office/powerpoint/2010/main" val="241597933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9213"/>
          </a:xfrm>
        </p:spPr>
        <p:txBody>
          <a:bodyPr/>
          <a:lstStyle/>
          <a:p>
            <a:pPr algn="ctr"/>
            <a:r>
              <a:rPr lang="en-GB" b="1" dirty="0"/>
              <a:t>Topic</a:t>
            </a:r>
          </a:p>
        </p:txBody>
      </p:sp>
      <p:sp>
        <p:nvSpPr>
          <p:cNvPr id="3" name="Content Placeholder 2"/>
          <p:cNvSpPr>
            <a:spLocks noGrp="1"/>
          </p:cNvSpPr>
          <p:nvPr>
            <p:ph idx="1"/>
          </p:nvPr>
        </p:nvSpPr>
        <p:spPr>
          <a:xfrm>
            <a:off x="433633" y="1159497"/>
            <a:ext cx="11472422" cy="5420412"/>
          </a:xfrm>
        </p:spPr>
        <p:txBody>
          <a:bodyPr>
            <a:normAutofit/>
          </a:bodyPr>
          <a:lstStyle/>
          <a:p>
            <a:pPr marL="0" indent="0">
              <a:buNone/>
            </a:pPr>
            <a:endParaRPr lang="en-GB" sz="3200" b="1" dirty="0">
              <a:solidFill>
                <a:schemeClr val="accent1">
                  <a:lumMod val="75000"/>
                </a:schemeClr>
              </a:solidFill>
            </a:endParaRPr>
          </a:p>
          <a:p>
            <a:pPr marL="0" indent="0">
              <a:lnSpc>
                <a:spcPct val="80000"/>
              </a:lnSpc>
              <a:buNone/>
            </a:pPr>
            <a:r>
              <a:rPr lang="en-GB" sz="2600" dirty="0"/>
              <a:t>  </a:t>
            </a:r>
            <a:endParaRPr lang="en-GB" sz="3200" b="1" dirty="0">
              <a:solidFill>
                <a:schemeClr val="accent1">
                  <a:lumMod val="75000"/>
                </a:schemeClr>
              </a:solidFill>
            </a:endParaRPr>
          </a:p>
          <a:p>
            <a:pPr marL="0" indent="0" algn="ctr">
              <a:buNone/>
            </a:pPr>
            <a:r>
              <a:rPr lang="en-GB" sz="3600" b="1" dirty="0">
                <a:solidFill>
                  <a:schemeClr val="accent1">
                    <a:lumMod val="75000"/>
                  </a:schemeClr>
                </a:solidFill>
              </a:rPr>
              <a:t>Data analysis:</a:t>
            </a:r>
            <a:endParaRPr lang="en-GB" sz="3600" dirty="0">
              <a:solidFill>
                <a:schemeClr val="accent1">
                  <a:lumMod val="75000"/>
                </a:schemeClr>
              </a:solidFill>
            </a:endParaRPr>
          </a:p>
          <a:p>
            <a:pPr marL="0" indent="0">
              <a:buNone/>
            </a:pPr>
            <a:r>
              <a:rPr lang="en-GB" sz="3600" b="1" dirty="0">
                <a:solidFill>
                  <a:schemeClr val="accent1">
                    <a:lumMod val="75000"/>
                  </a:schemeClr>
                </a:solidFill>
              </a:rPr>
              <a:t>Analysis and prediction of student’s academic performance</a:t>
            </a:r>
          </a:p>
          <a:p>
            <a:pPr marL="0" indent="0" algn="ctr">
              <a:buNone/>
            </a:pPr>
            <a:endParaRPr lang="en-GB" sz="3200" b="1" dirty="0">
              <a:solidFill>
                <a:schemeClr val="accent1">
                  <a:lumMod val="75000"/>
                </a:schemeClr>
              </a:solidFill>
            </a:endParaRPr>
          </a:p>
          <a:p>
            <a:pPr marL="0" indent="0" algn="ctr">
              <a:buNone/>
            </a:pPr>
            <a:endParaRPr lang="en-GB" sz="3200" b="1" dirty="0">
              <a:solidFill>
                <a:schemeClr val="accent1">
                  <a:lumMod val="75000"/>
                </a:schemeClr>
              </a:solidFill>
            </a:endParaRPr>
          </a:p>
          <a:p>
            <a:pPr marL="0" indent="0">
              <a:buNone/>
            </a:pPr>
            <a:r>
              <a:rPr lang="en-GB" sz="2400" b="1" dirty="0">
                <a:solidFill>
                  <a:schemeClr val="accent1">
                    <a:lumMod val="75000"/>
                  </a:schemeClr>
                </a:solidFill>
              </a:rPr>
              <a:t>  *</a:t>
            </a:r>
            <a:r>
              <a:rPr lang="en-GB" dirty="0"/>
              <a:t>A development project: using R programming language.</a:t>
            </a:r>
          </a:p>
          <a:p>
            <a:pPr marL="0" indent="0">
              <a:buNone/>
            </a:pPr>
            <a:endParaRPr lang="en-GB" dirty="0"/>
          </a:p>
        </p:txBody>
      </p:sp>
    </p:spTree>
    <p:extLst>
      <p:ext uri="{BB962C8B-B14F-4D97-AF65-F5344CB8AC3E}">
        <p14:creationId xmlns:p14="http://schemas.microsoft.com/office/powerpoint/2010/main" val="1297293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54344"/>
          </a:xfrm>
        </p:spPr>
        <p:txBody>
          <a:bodyPr/>
          <a:lstStyle/>
          <a:p>
            <a:r>
              <a:rPr lang="en-US" b="1" dirty="0"/>
              <a:t>2. </a:t>
            </a:r>
            <a:r>
              <a:rPr lang="en-US" altLang="zh-CN" b="1" dirty="0"/>
              <a:t>Overall project methodology</a:t>
            </a:r>
            <a:br>
              <a:rPr lang="en-US" b="1" dirty="0"/>
            </a:br>
            <a:endParaRPr lang="en-GB"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6321825"/>
              </p:ext>
            </p:extLst>
          </p:nvPr>
        </p:nvGraphicFramePr>
        <p:xfrm>
          <a:off x="685801" y="1385740"/>
          <a:ext cx="10495722" cy="5383384"/>
        </p:xfrm>
        <a:graphic>
          <a:graphicData uri="http://schemas.openxmlformats.org/drawingml/2006/table">
            <a:tbl>
              <a:tblPr firstRow="1" firstCol="1" bandRow="1">
                <a:tableStyleId>{5C22544A-7EE6-4342-B048-85BDC9FD1C3A}</a:tableStyleId>
              </a:tblPr>
              <a:tblGrid>
                <a:gridCol w="3176780">
                  <a:extLst>
                    <a:ext uri="{9D8B030D-6E8A-4147-A177-3AD203B41FA5}">
                      <a16:colId xmlns:a16="http://schemas.microsoft.com/office/drawing/2014/main" val="2108793962"/>
                    </a:ext>
                  </a:extLst>
                </a:gridCol>
                <a:gridCol w="7318942">
                  <a:extLst>
                    <a:ext uri="{9D8B030D-6E8A-4147-A177-3AD203B41FA5}">
                      <a16:colId xmlns:a16="http://schemas.microsoft.com/office/drawing/2014/main" val="3191582283"/>
                    </a:ext>
                  </a:extLst>
                </a:gridCol>
              </a:tblGrid>
              <a:tr h="323302">
                <a:tc>
                  <a:txBody>
                    <a:bodyPr/>
                    <a:lstStyle/>
                    <a:p>
                      <a:pPr algn="l">
                        <a:spcAft>
                          <a:spcPts val="0"/>
                        </a:spcAft>
                      </a:pPr>
                      <a:r>
                        <a:rPr lang="en-US" sz="1800" dirty="0">
                          <a:effectLst/>
                        </a:rPr>
                        <a:t>Problems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l">
                        <a:lnSpc>
                          <a:spcPct val="107000"/>
                        </a:lnSpc>
                        <a:spcAft>
                          <a:spcPts val="0"/>
                        </a:spcAft>
                      </a:pPr>
                      <a:r>
                        <a:rPr lang="en-GB" sz="18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rPr>
                        <a:t>Project methodology</a:t>
                      </a:r>
                    </a:p>
                  </a:txBody>
                  <a:tcPr marL="68580" marR="68580" marT="0" marB="0"/>
                </a:tc>
                <a:extLst>
                  <a:ext uri="{0D108BD9-81ED-4DB2-BD59-A6C34878D82A}">
                    <a16:rowId xmlns:a16="http://schemas.microsoft.com/office/drawing/2014/main" val="2819137529"/>
                  </a:ext>
                </a:extLst>
              </a:tr>
              <a:tr h="1939812">
                <a:tc>
                  <a:txBody>
                    <a:bodyPr/>
                    <a:lstStyle/>
                    <a:p>
                      <a:pPr algn="l">
                        <a:spcAft>
                          <a:spcPts val="0"/>
                        </a:spcAft>
                      </a:pPr>
                      <a:r>
                        <a:rPr lang="en-US" sz="1800" dirty="0">
                          <a:effectLst/>
                        </a:rPr>
                        <a:t>Is it feasible to get useful results by using data analysis method to analyze the student’s academic performance.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l">
                        <a:lnSpc>
                          <a:spcPct val="107000"/>
                        </a:lnSpc>
                        <a:spcAft>
                          <a:spcPts val="0"/>
                        </a:spcAft>
                      </a:pPr>
                      <a:r>
                        <a:rPr lang="en-GB" sz="1800" b="1" dirty="0">
                          <a:effectLst/>
                        </a:rPr>
                        <a:t>Analysis of background:</a:t>
                      </a:r>
                    </a:p>
                    <a:p>
                      <a:pPr algn="l">
                        <a:lnSpc>
                          <a:spcPct val="107000"/>
                        </a:lnSpc>
                        <a:spcAft>
                          <a:spcPts val="0"/>
                        </a:spcAft>
                      </a:pPr>
                      <a:r>
                        <a:rPr lang="en-GB" sz="1800" dirty="0">
                          <a:effectLst/>
                        </a:rPr>
                        <a:t>Data analysis in educational datasets</a:t>
                      </a:r>
                    </a:p>
                    <a:p>
                      <a:pPr algn="l">
                        <a:lnSpc>
                          <a:spcPct val="107000"/>
                        </a:lnSpc>
                        <a:spcAft>
                          <a:spcPts val="0"/>
                        </a:spcAft>
                      </a:pPr>
                      <a:r>
                        <a:rPr lang="de-DE" sz="1800" dirty="0">
                          <a:effectLst/>
                        </a:rPr>
                        <a:t>Data analysis methods</a:t>
                      </a:r>
                      <a:endParaRPr lang="en-GB" sz="1800" dirty="0">
                        <a:effectLst/>
                      </a:endParaRPr>
                    </a:p>
                    <a:p>
                      <a:pPr algn="l">
                        <a:lnSpc>
                          <a:spcPct val="107000"/>
                        </a:lnSpc>
                        <a:spcAft>
                          <a:spcPts val="0"/>
                        </a:spcAft>
                      </a:pPr>
                      <a:r>
                        <a:rPr lang="de-DE" sz="1800" kern="1200" dirty="0">
                          <a:solidFill>
                            <a:schemeClr val="dk1"/>
                          </a:solidFill>
                          <a:effectLst/>
                          <a:latin typeface="+mn-lt"/>
                          <a:ea typeface="+mn-ea"/>
                          <a:cs typeface="+mn-cs"/>
                        </a:rPr>
                        <a:t>What did people do on this area(previous work).</a:t>
                      </a:r>
                      <a:br>
                        <a:rPr lang="de-DE" sz="1800" kern="1200" dirty="0">
                          <a:solidFill>
                            <a:schemeClr val="dk1"/>
                          </a:solidFill>
                          <a:effectLst/>
                          <a:latin typeface="+mn-lt"/>
                          <a:ea typeface="+mn-ea"/>
                          <a:cs typeface="+mn-cs"/>
                        </a:rPr>
                      </a:br>
                      <a:r>
                        <a:rPr lang="de-DE" sz="1800" kern="1200" dirty="0">
                          <a:solidFill>
                            <a:schemeClr val="dk1"/>
                          </a:solidFill>
                          <a:effectLst/>
                          <a:latin typeface="+mn-lt"/>
                          <a:ea typeface="+mn-ea"/>
                          <a:cs typeface="+mn-cs"/>
                        </a:rPr>
                        <a:t>How did they do</a:t>
                      </a:r>
                      <a:endParaRPr lang="en-GB" sz="18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317168795"/>
                  </a:ext>
                </a:extLst>
              </a:tr>
              <a:tr h="1636325">
                <a:tc>
                  <a:txBody>
                    <a:bodyPr/>
                    <a:lstStyle/>
                    <a:p>
                      <a:pPr algn="l">
                        <a:spcAft>
                          <a:spcPts val="0"/>
                        </a:spcAft>
                      </a:pPr>
                      <a:r>
                        <a:rPr lang="en-US" sz="1800" dirty="0">
                          <a:effectLst/>
                        </a:rPr>
                        <a:t>How can we process and </a:t>
                      </a:r>
                      <a:r>
                        <a:rPr lang="en-US" sz="1800" dirty="0" err="1">
                          <a:effectLst/>
                        </a:rPr>
                        <a:t>ananlyse</a:t>
                      </a:r>
                      <a:r>
                        <a:rPr lang="en-US" sz="1800" dirty="0">
                          <a:effectLst/>
                        </a:rPr>
                        <a:t>?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l">
                        <a:lnSpc>
                          <a:spcPct val="107000"/>
                        </a:lnSpc>
                        <a:spcAft>
                          <a:spcPts val="0"/>
                        </a:spcAft>
                      </a:pPr>
                      <a:r>
                        <a:rPr lang="en-GB" sz="1800" b="1" dirty="0">
                          <a:effectLst/>
                        </a:rPr>
                        <a:t>Implementation:</a:t>
                      </a:r>
                    </a:p>
                    <a:p>
                      <a:pPr algn="l">
                        <a:spcAft>
                          <a:spcPts val="0"/>
                        </a:spcAft>
                      </a:pPr>
                      <a:r>
                        <a:rPr lang="en-US" sz="1800" dirty="0">
                          <a:effectLst/>
                        </a:rPr>
                        <a:t>Using R programming language to develop a program:</a:t>
                      </a:r>
                    </a:p>
                    <a:p>
                      <a:pPr lvl="0"/>
                      <a:r>
                        <a:rPr lang="en-US" dirty="0"/>
                        <a:t>1. Exploration of the datasets. Distribution of the data in different features: gender, nationality, grade, topic, parent.</a:t>
                      </a:r>
                      <a:endParaRPr lang="en-GB" dirty="0"/>
                    </a:p>
                    <a:p>
                      <a:pPr lvl="0"/>
                      <a:r>
                        <a:rPr lang="en-US" dirty="0"/>
                        <a:t>2. Find underlying relationships. Like parent who are not satisfied and not answer survey, connection with study activity and performance.</a:t>
                      </a:r>
                      <a:endParaRPr lang="en-GB" dirty="0"/>
                    </a:p>
                    <a:p>
                      <a:pPr lvl="0"/>
                      <a:r>
                        <a:rPr lang="en-US" dirty="0"/>
                        <a:t>3. Build prediction model, like decision tree or neural network to predict the student’s academic performance.</a:t>
                      </a:r>
                      <a:endParaRPr lang="en-GB" dirty="0"/>
                    </a:p>
                  </a:txBody>
                  <a:tcPr marL="68580" marR="68580" marT="0" marB="0"/>
                </a:tc>
                <a:extLst>
                  <a:ext uri="{0D108BD9-81ED-4DB2-BD59-A6C34878D82A}">
                    <a16:rowId xmlns:a16="http://schemas.microsoft.com/office/drawing/2014/main" val="1056018241"/>
                  </a:ext>
                </a:extLst>
              </a:tr>
              <a:tr h="906533">
                <a:tc>
                  <a:txBody>
                    <a:bodyPr/>
                    <a:lstStyle/>
                    <a:p>
                      <a:pPr algn="l">
                        <a:spcAft>
                          <a:spcPts val="0"/>
                        </a:spcAft>
                      </a:pPr>
                      <a:r>
                        <a:rPr lang="en-US" sz="1800" dirty="0">
                          <a:effectLst/>
                        </a:rPr>
                        <a:t>What kind of outcome we can get from the results?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de-DE" sz="1800" b="1" dirty="0">
                          <a:effectLst/>
                        </a:rPr>
                        <a:t>Evaluation and improvement:</a:t>
                      </a:r>
                      <a:endParaRPr lang="en-GB" sz="1800" b="1" dirty="0">
                        <a:effectLst/>
                      </a:endParaRPr>
                    </a:p>
                    <a:p>
                      <a:pPr algn="l">
                        <a:spcAft>
                          <a:spcPts val="0"/>
                        </a:spcAft>
                      </a:pPr>
                      <a:r>
                        <a:rPr lang="de-DE" sz="1800" dirty="0">
                          <a:effectLst/>
                        </a:rPr>
                        <a:t>Based on the analysis results, t</a:t>
                      </a:r>
                      <a:r>
                        <a:rPr lang="de-DE" dirty="0"/>
                        <a:t>est and evaluate the results to ensure the quality of the analysis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021819"/>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Project </a:t>
            </a:r>
            <a:r>
              <a:rPr kumimoji="0" lang="en-US" altLang="zh-CN" sz="1100" b="1" i="0" u="none" strike="noStrike" cap="none" normalizeH="0" baseline="0">
                <a:ln>
                  <a:noFill/>
                </a:ln>
                <a:solidFill>
                  <a:schemeClr val="tx1"/>
                </a:solidFill>
                <a:effectLst/>
                <a:latin typeface="Calibri" panose="020F0502020204030204" pitchFamily="34" charset="0"/>
                <a:ea typeface="SimSun" panose="02010600030101010101" pitchFamily="2" charset="-122"/>
                <a:cs typeface="Arial" panose="020B0604020202020204" pitchFamily="34" charset="0"/>
              </a:rPr>
              <a:t>approach</a:t>
            </a:r>
            <a:endParaRPr kumimoji="0" lang="en-US"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5504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3.Project Management Approach</a:t>
            </a:r>
            <a:br>
              <a:rPr lang="en-GB" dirty="0"/>
            </a:br>
            <a:endParaRPr lang="en-GB" dirty="0"/>
          </a:p>
        </p:txBody>
      </p:sp>
      <p:sp>
        <p:nvSpPr>
          <p:cNvPr id="3" name="Content Placeholder 2"/>
          <p:cNvSpPr>
            <a:spLocks noGrp="1"/>
          </p:cNvSpPr>
          <p:nvPr>
            <p:ph idx="1"/>
          </p:nvPr>
        </p:nvSpPr>
        <p:spPr>
          <a:xfrm>
            <a:off x="838200" y="1244338"/>
            <a:ext cx="10515600" cy="5392132"/>
          </a:xfrm>
        </p:spPr>
        <p:txBody>
          <a:bodyPr>
            <a:normAutofit lnSpcReduction="10000"/>
          </a:bodyPr>
          <a:lstStyle/>
          <a:p>
            <a:pPr marL="0" indent="0">
              <a:buNone/>
            </a:pPr>
            <a:r>
              <a:rPr lang="en-GB" dirty="0"/>
              <a:t>Waterfall software development methodologies are good for small projects that contain clear requirements</a:t>
            </a:r>
          </a:p>
          <a:p>
            <a:pPr marL="0" indent="0">
              <a:buNone/>
            </a:pPr>
            <a:endParaRPr lang="de-DE" dirty="0"/>
          </a:p>
          <a:p>
            <a:pPr marL="0" indent="0">
              <a:buNone/>
            </a:pPr>
            <a:r>
              <a:rPr lang="de-DE" dirty="0"/>
              <a:t>1. Planning and Requirements.</a:t>
            </a:r>
            <a:endParaRPr lang="en-GB" dirty="0"/>
          </a:p>
          <a:p>
            <a:pPr marL="0" indent="0">
              <a:buNone/>
            </a:pPr>
            <a:r>
              <a:rPr lang="de-DE" dirty="0"/>
              <a:t>2. Design and modeling the project.</a:t>
            </a:r>
            <a:endParaRPr lang="en-GB" dirty="0"/>
          </a:p>
          <a:p>
            <a:pPr marL="0" indent="0">
              <a:buNone/>
            </a:pPr>
            <a:r>
              <a:rPr lang="de-DE" dirty="0"/>
              <a:t>3. Follow the plan to develop the R program to analyse and predic the datasets.</a:t>
            </a:r>
            <a:br>
              <a:rPr lang="de-DE" dirty="0"/>
            </a:br>
            <a:r>
              <a:rPr lang="de-DE" dirty="0"/>
              <a:t>4. Test and evaluate the results to ensure the quality of the project.</a:t>
            </a:r>
            <a:endParaRPr lang="en-GB" dirty="0"/>
          </a:p>
          <a:p>
            <a:pPr marL="0" indent="0">
              <a:buNone/>
            </a:pPr>
            <a:r>
              <a:rPr lang="de-DE" dirty="0"/>
              <a:t>5. Analyse, evaluate and improvement.</a:t>
            </a:r>
            <a:endParaRPr lang="en-GB" dirty="0"/>
          </a:p>
          <a:p>
            <a:pPr marL="0" indent="0">
              <a:buNone/>
            </a:pPr>
            <a:endParaRPr lang="de-DE" dirty="0"/>
          </a:p>
          <a:p>
            <a:pPr marL="0" indent="0">
              <a:buNone/>
            </a:pPr>
            <a:r>
              <a:rPr lang="de-DE" dirty="0"/>
              <a:t>Also make gan chart Project Gantt Chart to manage the project an control risk</a:t>
            </a:r>
            <a:endParaRPr lang="en-GB" dirty="0"/>
          </a:p>
          <a:p>
            <a:pPr marL="0" indent="0">
              <a:buNone/>
            </a:pPr>
            <a:endParaRPr lang="en-GB" dirty="0"/>
          </a:p>
        </p:txBody>
      </p:sp>
    </p:spTree>
    <p:extLst>
      <p:ext uri="{BB962C8B-B14F-4D97-AF65-F5344CB8AC3E}">
        <p14:creationId xmlns:p14="http://schemas.microsoft.com/office/powerpoint/2010/main" val="5812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3549" y="665138"/>
            <a:ext cx="8865704" cy="5351858"/>
          </a:xfrm>
          <a:prstGeom prst="rect">
            <a:avLst/>
          </a:prstGeom>
        </p:spPr>
      </p:pic>
    </p:spTree>
    <p:extLst>
      <p:ext uri="{BB962C8B-B14F-4D97-AF65-F5344CB8AC3E}">
        <p14:creationId xmlns:p14="http://schemas.microsoft.com/office/powerpoint/2010/main" val="191896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71B-C40D-4323-BD1D-C470CEC04919}"/>
              </a:ext>
            </a:extLst>
          </p:cNvPr>
          <p:cNvSpPr>
            <a:spLocks noGrp="1"/>
          </p:cNvSpPr>
          <p:nvPr>
            <p:ph type="title"/>
          </p:nvPr>
        </p:nvSpPr>
        <p:spPr/>
        <p:txBody>
          <a:bodyPr/>
          <a:lstStyle/>
          <a:p>
            <a:r>
              <a:rPr lang="en-GB" b="1" dirty="0"/>
              <a:t>Key stakeholders</a:t>
            </a:r>
          </a:p>
        </p:txBody>
      </p:sp>
      <p:graphicFrame>
        <p:nvGraphicFramePr>
          <p:cNvPr id="7" name="Content Placeholder 6">
            <a:extLst>
              <a:ext uri="{FF2B5EF4-FFF2-40B4-BE49-F238E27FC236}">
                <a16:creationId xmlns:a16="http://schemas.microsoft.com/office/drawing/2014/main" id="{2EB52A45-B1D4-4678-A172-84B0728FF419}"/>
              </a:ext>
            </a:extLst>
          </p:cNvPr>
          <p:cNvGraphicFramePr>
            <a:graphicFrameLocks noGrp="1"/>
          </p:cNvGraphicFramePr>
          <p:nvPr>
            <p:ph idx="1"/>
            <p:extLst>
              <p:ext uri="{D42A27DB-BD31-4B8C-83A1-F6EECF244321}">
                <p14:modId xmlns:p14="http://schemas.microsoft.com/office/powerpoint/2010/main" val="2606124206"/>
              </p:ext>
            </p:extLst>
          </p:nvPr>
        </p:nvGraphicFramePr>
        <p:xfrm>
          <a:off x="989813" y="1611984"/>
          <a:ext cx="9671901" cy="4093468"/>
        </p:xfrm>
        <a:graphic>
          <a:graphicData uri="http://schemas.openxmlformats.org/drawingml/2006/table">
            <a:tbl>
              <a:tblPr firstRow="1" bandRow="1">
                <a:tableStyleId>{5C22544A-7EE6-4342-B048-85BDC9FD1C3A}</a:tableStyleId>
              </a:tblPr>
              <a:tblGrid>
                <a:gridCol w="3440785">
                  <a:extLst>
                    <a:ext uri="{9D8B030D-6E8A-4147-A177-3AD203B41FA5}">
                      <a16:colId xmlns:a16="http://schemas.microsoft.com/office/drawing/2014/main" val="2578790517"/>
                    </a:ext>
                  </a:extLst>
                </a:gridCol>
                <a:gridCol w="6231116">
                  <a:extLst>
                    <a:ext uri="{9D8B030D-6E8A-4147-A177-3AD203B41FA5}">
                      <a16:colId xmlns:a16="http://schemas.microsoft.com/office/drawing/2014/main" val="1426212322"/>
                    </a:ext>
                  </a:extLst>
                </a:gridCol>
              </a:tblGrid>
              <a:tr h="611730">
                <a:tc>
                  <a:txBody>
                    <a:bodyPr/>
                    <a:lstStyle/>
                    <a:p>
                      <a:pPr>
                        <a:lnSpc>
                          <a:spcPct val="107000"/>
                        </a:lnSpc>
                        <a:spcAft>
                          <a:spcPts val="0"/>
                        </a:spcAft>
                      </a:pPr>
                      <a:r>
                        <a:rPr lang="en-GB" sz="2800">
                          <a:effectLst/>
                        </a:rPr>
                        <a:t>Stakeholder</a:t>
                      </a:r>
                      <a:endParaRPr lang="en-GB" sz="28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800">
                          <a:effectLst/>
                        </a:rPr>
                        <a:t>Involvement</a:t>
                      </a:r>
                      <a:endParaRPr lang="en-GB" sz="28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65811222"/>
                  </a:ext>
                </a:extLst>
              </a:tr>
              <a:tr h="804901">
                <a:tc>
                  <a:txBody>
                    <a:bodyPr/>
                    <a:lstStyle/>
                    <a:p>
                      <a:pPr>
                        <a:lnSpc>
                          <a:spcPct val="107000"/>
                        </a:lnSpc>
                        <a:spcAft>
                          <a:spcPts val="0"/>
                        </a:spcAft>
                      </a:pPr>
                      <a:r>
                        <a:rPr lang="en-GB" sz="2800" dirty="0">
                          <a:effectLst/>
                        </a:rPr>
                        <a:t>Student</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800">
                          <a:effectLst/>
                        </a:rPr>
                        <a:t>Develops the project. </a:t>
                      </a:r>
                    </a:p>
                    <a:p>
                      <a:pPr>
                        <a:lnSpc>
                          <a:spcPct val="107000"/>
                        </a:lnSpc>
                        <a:spcAft>
                          <a:spcPts val="0"/>
                        </a:spcAft>
                      </a:pPr>
                      <a:r>
                        <a:rPr lang="en-GB" sz="2800">
                          <a:effectLst/>
                        </a:rPr>
                        <a:t> </a:t>
                      </a:r>
                      <a:endParaRPr lang="en-GB" sz="28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794994393"/>
                  </a:ext>
                </a:extLst>
              </a:tr>
              <a:tr h="1198913">
                <a:tc>
                  <a:txBody>
                    <a:bodyPr/>
                    <a:lstStyle/>
                    <a:p>
                      <a:pPr>
                        <a:lnSpc>
                          <a:spcPct val="107000"/>
                        </a:lnSpc>
                        <a:spcAft>
                          <a:spcPts val="0"/>
                        </a:spcAft>
                      </a:pPr>
                      <a:r>
                        <a:rPr lang="en-GB" sz="2800">
                          <a:effectLst/>
                        </a:rPr>
                        <a:t>Academic Supervisor</a:t>
                      </a:r>
                      <a:endParaRPr lang="en-GB" sz="28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800">
                          <a:effectLst/>
                        </a:rPr>
                        <a:t>Provides guidelines and recommendations. </a:t>
                      </a:r>
                    </a:p>
                    <a:p>
                      <a:pPr>
                        <a:lnSpc>
                          <a:spcPct val="107000"/>
                        </a:lnSpc>
                        <a:spcAft>
                          <a:spcPts val="0"/>
                        </a:spcAft>
                      </a:pPr>
                      <a:r>
                        <a:rPr lang="en-GB" sz="2800">
                          <a:effectLst/>
                        </a:rPr>
                        <a:t> </a:t>
                      </a:r>
                      <a:endParaRPr lang="en-GB" sz="280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33305830"/>
                  </a:ext>
                </a:extLst>
              </a:tr>
              <a:tr h="1164603">
                <a:tc>
                  <a:txBody>
                    <a:bodyPr/>
                    <a:lstStyle/>
                    <a:p>
                      <a:pPr>
                        <a:lnSpc>
                          <a:spcPct val="107000"/>
                        </a:lnSpc>
                        <a:spcAft>
                          <a:spcPts val="0"/>
                        </a:spcAft>
                      </a:pPr>
                      <a:r>
                        <a:rPr lang="en-GB" sz="2800" dirty="0">
                          <a:effectLst/>
                        </a:rPr>
                        <a:t>Project Coordinator</a:t>
                      </a:r>
                      <a:br>
                        <a:rPr lang="en-GB" sz="2800" dirty="0">
                          <a:effectLst/>
                        </a:rPr>
                      </a:br>
                      <a:r>
                        <a:rPr lang="en-GB" sz="2800" dirty="0">
                          <a:effectLst/>
                        </a:rPr>
                        <a:t>(Marker)</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800" dirty="0">
                          <a:effectLst/>
                        </a:rPr>
                        <a:t>Gives feedback on presentation of the project plan. </a:t>
                      </a:r>
                      <a:r>
                        <a:rPr lang="en-US" sz="2800" dirty="0">
                          <a:effectLst/>
                        </a:rPr>
                        <a:t>Assesses the progress of the project. </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02195448"/>
                  </a:ext>
                </a:extLst>
              </a:tr>
            </a:tbl>
          </a:graphicData>
        </a:graphic>
      </p:graphicFrame>
    </p:spTree>
    <p:extLst>
      <p:ext uri="{BB962C8B-B14F-4D97-AF65-F5344CB8AC3E}">
        <p14:creationId xmlns:p14="http://schemas.microsoft.com/office/powerpoint/2010/main" val="245446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9834" y="409239"/>
            <a:ext cx="5337271" cy="316625"/>
          </a:xfrm>
          <a:noFill/>
          <a:ln>
            <a:noFill/>
          </a:ln>
          <a:effectLst>
            <a:outerShdw blurRad="419100" dist="114300" sx="38000" sy="38000" algn="l" rotWithShape="0">
              <a:schemeClr val="accent1">
                <a:alpha val="77000"/>
              </a:schemeClr>
            </a:outerShdw>
            <a:softEdge rad="12700"/>
          </a:effectLst>
        </p:spPr>
        <p:txBody>
          <a:bodyPr>
            <a:noAutofit/>
          </a:bodyPr>
          <a:lstStyle/>
          <a:p>
            <a:pPr algn="l"/>
            <a:r>
              <a:rPr lang="en-GB" sz="4800" dirty="0">
                <a:solidFill>
                  <a:schemeClr val="accent1">
                    <a:lumMod val="75000"/>
                  </a:schemeClr>
                </a:solidFill>
                <a:latin typeface="Arial" panose="020B0604020202020204" pitchFamily="34" charset="0"/>
                <a:cs typeface="Arial" panose="020B0604020202020204" pitchFamily="34" charset="0"/>
              </a:rPr>
              <a:t>Project Controlling</a:t>
            </a:r>
          </a:p>
        </p:txBody>
      </p:sp>
      <p:sp>
        <p:nvSpPr>
          <p:cNvPr id="3" name="Subtitle 2"/>
          <p:cNvSpPr>
            <a:spLocks noGrp="1"/>
          </p:cNvSpPr>
          <p:nvPr>
            <p:ph type="subTitle" idx="1"/>
          </p:nvPr>
        </p:nvSpPr>
        <p:spPr>
          <a:xfrm>
            <a:off x="959834" y="725864"/>
            <a:ext cx="8382000" cy="338550"/>
          </a:xfrm>
        </p:spPr>
        <p:txBody>
          <a:bodyPr>
            <a:normAutofit fontScale="92500" lnSpcReduction="20000"/>
          </a:bodyPr>
          <a:lstStyle/>
          <a:p>
            <a:pPr algn="l"/>
            <a:r>
              <a:rPr lang="en-GB" b="1" dirty="0"/>
              <a:t>Project Timeline</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462986873"/>
              </p:ext>
            </p:extLst>
          </p:nvPr>
        </p:nvGraphicFramePr>
        <p:xfrm>
          <a:off x="763572" y="1000846"/>
          <a:ext cx="9679627" cy="5353317"/>
        </p:xfrm>
        <a:graphic>
          <a:graphicData uri="http://schemas.openxmlformats.org/drawingml/2006/table">
            <a:tbl>
              <a:tblPr firstRow="1" bandRow="1">
                <a:tableStyleId>{5C22544A-7EE6-4342-B048-85BDC9FD1C3A}</a:tableStyleId>
              </a:tblPr>
              <a:tblGrid>
                <a:gridCol w="1501016">
                  <a:extLst>
                    <a:ext uri="{9D8B030D-6E8A-4147-A177-3AD203B41FA5}">
                      <a16:colId xmlns:a16="http://schemas.microsoft.com/office/drawing/2014/main" val="3974804874"/>
                    </a:ext>
                  </a:extLst>
                </a:gridCol>
                <a:gridCol w="5964191">
                  <a:extLst>
                    <a:ext uri="{9D8B030D-6E8A-4147-A177-3AD203B41FA5}">
                      <a16:colId xmlns:a16="http://schemas.microsoft.com/office/drawing/2014/main" val="3384835794"/>
                    </a:ext>
                  </a:extLst>
                </a:gridCol>
                <a:gridCol w="1199075">
                  <a:extLst>
                    <a:ext uri="{9D8B030D-6E8A-4147-A177-3AD203B41FA5}">
                      <a16:colId xmlns:a16="http://schemas.microsoft.com/office/drawing/2014/main" val="4180843144"/>
                    </a:ext>
                  </a:extLst>
                </a:gridCol>
                <a:gridCol w="1015345">
                  <a:extLst>
                    <a:ext uri="{9D8B030D-6E8A-4147-A177-3AD203B41FA5}">
                      <a16:colId xmlns:a16="http://schemas.microsoft.com/office/drawing/2014/main" val="680309786"/>
                    </a:ext>
                  </a:extLst>
                </a:gridCol>
              </a:tblGrid>
              <a:tr h="642712">
                <a:tc>
                  <a:txBody>
                    <a:bodyPr/>
                    <a:lstStyle/>
                    <a:p>
                      <a:r>
                        <a:rPr lang="en-GB" dirty="0"/>
                        <a:t>Project Phases</a:t>
                      </a:r>
                    </a:p>
                  </a:txBody>
                  <a:tcPr/>
                </a:tc>
                <a:tc>
                  <a:txBody>
                    <a:bodyPr/>
                    <a:lstStyle/>
                    <a:p>
                      <a:r>
                        <a:rPr lang="en-GB" dirty="0"/>
                        <a:t>Milestone</a:t>
                      </a:r>
                    </a:p>
                  </a:txBody>
                  <a:tcPr/>
                </a:tc>
                <a:tc>
                  <a:txBody>
                    <a:bodyPr/>
                    <a:lstStyle/>
                    <a:p>
                      <a:r>
                        <a:rPr lang="en-GB" dirty="0"/>
                        <a:t>Due Date</a:t>
                      </a:r>
                    </a:p>
                  </a:txBody>
                  <a:tcPr/>
                </a:tc>
                <a:tc>
                  <a:txBody>
                    <a:bodyPr/>
                    <a:lstStyle/>
                    <a:p>
                      <a:r>
                        <a:rPr lang="en-GB" dirty="0"/>
                        <a:t>Duration</a:t>
                      </a:r>
                    </a:p>
                  </a:txBody>
                  <a:tcPr/>
                </a:tc>
                <a:extLst>
                  <a:ext uri="{0D108BD9-81ED-4DB2-BD59-A6C34878D82A}">
                    <a16:rowId xmlns:a16="http://schemas.microsoft.com/office/drawing/2014/main" val="2850448885"/>
                  </a:ext>
                </a:extLst>
              </a:tr>
              <a:tr h="410064">
                <a:tc>
                  <a:txBody>
                    <a:bodyPr/>
                    <a:lstStyle/>
                    <a:p>
                      <a:r>
                        <a:rPr lang="en-GB" dirty="0"/>
                        <a:t>Introduction</a:t>
                      </a:r>
                    </a:p>
                  </a:txBody>
                  <a:tcPr/>
                </a:tc>
                <a:tc>
                  <a:txBody>
                    <a:bodyPr/>
                    <a:lstStyle/>
                    <a:p>
                      <a:r>
                        <a:rPr lang="en-GB" dirty="0"/>
                        <a:t>Project Proposal presentation</a:t>
                      </a:r>
                    </a:p>
                  </a:txBody>
                  <a:tcPr/>
                </a:tc>
                <a:tc>
                  <a:txBody>
                    <a:bodyPr/>
                    <a:lstStyle/>
                    <a:p>
                      <a:r>
                        <a:rPr lang="en-GB" dirty="0"/>
                        <a:t>10</a:t>
                      </a:r>
                      <a:r>
                        <a:rPr lang="en-US" altLang="zh-CN" baseline="30000" dirty="0" err="1"/>
                        <a:t>th</a:t>
                      </a:r>
                      <a:r>
                        <a:rPr lang="en-US" altLang="zh-CN" dirty="0"/>
                        <a:t> Aug</a:t>
                      </a:r>
                      <a:endParaRPr lang="en-GB" dirty="0"/>
                    </a:p>
                  </a:txBody>
                  <a:tcPr/>
                </a:tc>
                <a:tc>
                  <a:txBody>
                    <a:bodyPr/>
                    <a:lstStyle/>
                    <a:p>
                      <a:r>
                        <a:rPr lang="en-GB" dirty="0"/>
                        <a:t>3 weeks</a:t>
                      </a:r>
                    </a:p>
                  </a:txBody>
                  <a:tcPr/>
                </a:tc>
                <a:extLst>
                  <a:ext uri="{0D108BD9-81ED-4DB2-BD59-A6C34878D82A}">
                    <a16:rowId xmlns:a16="http://schemas.microsoft.com/office/drawing/2014/main" val="1463980674"/>
                  </a:ext>
                </a:extLst>
              </a:tr>
              <a:tr h="367264">
                <a:tc>
                  <a:txBody>
                    <a:bodyPr/>
                    <a:lstStyle/>
                    <a:p>
                      <a:r>
                        <a:rPr lang="en-GB" dirty="0"/>
                        <a:t>Planning</a:t>
                      </a:r>
                    </a:p>
                  </a:txBody>
                  <a:tcPr/>
                </a:tc>
                <a:tc>
                  <a:txBody>
                    <a:bodyPr/>
                    <a:lstStyle/>
                    <a:p>
                      <a:r>
                        <a:rPr lang="en-GB" dirty="0"/>
                        <a:t>Final project proposal submission</a:t>
                      </a:r>
                    </a:p>
                  </a:txBody>
                  <a:tcPr/>
                </a:tc>
                <a:tc>
                  <a:txBody>
                    <a:bodyPr/>
                    <a:lstStyle/>
                    <a:p>
                      <a:r>
                        <a:rPr lang="en-GB" dirty="0"/>
                        <a:t>20</a:t>
                      </a:r>
                      <a:r>
                        <a:rPr lang="en-GB" baseline="30000" dirty="0"/>
                        <a:t>th</a:t>
                      </a:r>
                      <a:r>
                        <a:rPr lang="en-GB" dirty="0"/>
                        <a:t> Aug</a:t>
                      </a:r>
                    </a:p>
                  </a:txBody>
                  <a:tcPr/>
                </a:tc>
                <a:tc>
                  <a:txBody>
                    <a:bodyPr/>
                    <a:lstStyle/>
                    <a:p>
                      <a:r>
                        <a:rPr lang="en-GB" dirty="0"/>
                        <a:t>1 week</a:t>
                      </a:r>
                    </a:p>
                  </a:txBody>
                  <a:tcPr/>
                </a:tc>
                <a:extLst>
                  <a:ext uri="{0D108BD9-81ED-4DB2-BD59-A6C34878D82A}">
                    <a16:rowId xmlns:a16="http://schemas.microsoft.com/office/drawing/2014/main" val="1896698531"/>
                  </a:ext>
                </a:extLst>
              </a:tr>
              <a:tr h="1193609">
                <a:tc>
                  <a:txBody>
                    <a:bodyPr/>
                    <a:lstStyle/>
                    <a:p>
                      <a:r>
                        <a:rPr lang="en-GB" dirty="0"/>
                        <a:t>Literature Review</a:t>
                      </a:r>
                    </a:p>
                  </a:txBody>
                  <a:tcPr/>
                </a:tc>
                <a:tc>
                  <a:txBody>
                    <a:bodyPr/>
                    <a:lstStyle/>
                    <a:p>
                      <a:r>
                        <a:rPr lang="en-GB" dirty="0"/>
                        <a:t>Review literatures to find out what has been researched about educational performance and what the methods they used. Explore the student’s academic performance dataset, and find out what can be done using R on these datasets.</a:t>
                      </a:r>
                    </a:p>
                  </a:txBody>
                  <a:tcPr/>
                </a:tc>
                <a:tc>
                  <a:txBody>
                    <a:bodyPr/>
                    <a:lstStyle/>
                    <a:p>
                      <a:r>
                        <a:rPr lang="en-GB" dirty="0"/>
                        <a:t>27</a:t>
                      </a:r>
                      <a:r>
                        <a:rPr lang="en-GB" baseline="30000" dirty="0"/>
                        <a:t>th</a:t>
                      </a:r>
                      <a:r>
                        <a:rPr lang="en-GB" dirty="0"/>
                        <a:t> Aug</a:t>
                      </a:r>
                    </a:p>
                  </a:txBody>
                  <a:tcPr/>
                </a:tc>
                <a:tc>
                  <a:txBody>
                    <a:bodyPr/>
                    <a:lstStyle/>
                    <a:p>
                      <a:r>
                        <a:rPr lang="en-GB" dirty="0"/>
                        <a:t>1 week</a:t>
                      </a:r>
                    </a:p>
                  </a:txBody>
                  <a:tcPr/>
                </a:tc>
                <a:extLst>
                  <a:ext uri="{0D108BD9-81ED-4DB2-BD59-A6C34878D82A}">
                    <a16:rowId xmlns:a16="http://schemas.microsoft.com/office/drawing/2014/main" val="3696551906"/>
                  </a:ext>
                </a:extLst>
              </a:tr>
              <a:tr h="642712">
                <a:tc>
                  <a:txBody>
                    <a:bodyPr/>
                    <a:lstStyle/>
                    <a:p>
                      <a:r>
                        <a:rPr lang="en-GB" dirty="0"/>
                        <a:t>Development</a:t>
                      </a:r>
                      <a:br>
                        <a:rPr lang="en-GB" dirty="0"/>
                      </a:br>
                      <a:endParaRPr lang="en-GB" dirty="0"/>
                    </a:p>
                  </a:txBody>
                  <a:tcPr/>
                </a:tc>
                <a:tc>
                  <a:txBody>
                    <a:bodyPr/>
                    <a:lstStyle/>
                    <a:p>
                      <a:r>
                        <a:rPr lang="en-GB" dirty="0"/>
                        <a:t>Based on the knowledge, developing the R code to analyse and predict the student’s academic performance.</a:t>
                      </a:r>
                    </a:p>
                  </a:txBody>
                  <a:tcPr/>
                </a:tc>
                <a:tc>
                  <a:txBody>
                    <a:bodyPr/>
                    <a:lstStyle/>
                    <a:p>
                      <a:r>
                        <a:rPr lang="en-GB" dirty="0"/>
                        <a:t>24</a:t>
                      </a:r>
                      <a:r>
                        <a:rPr lang="en-GB" baseline="30000" dirty="0"/>
                        <a:t>th</a:t>
                      </a:r>
                      <a:r>
                        <a:rPr lang="en-GB" dirty="0"/>
                        <a:t>  Sep</a:t>
                      </a:r>
                    </a:p>
                  </a:txBody>
                  <a:tcPr/>
                </a:tc>
                <a:tc>
                  <a:txBody>
                    <a:bodyPr/>
                    <a:lstStyle/>
                    <a:p>
                      <a:r>
                        <a:rPr lang="en-GB" dirty="0"/>
                        <a:t>4 weeks</a:t>
                      </a:r>
                    </a:p>
                  </a:txBody>
                  <a:tcPr/>
                </a:tc>
                <a:extLst>
                  <a:ext uri="{0D108BD9-81ED-4DB2-BD59-A6C34878D82A}">
                    <a16:rowId xmlns:a16="http://schemas.microsoft.com/office/drawing/2014/main" val="3302215151"/>
                  </a:ext>
                </a:extLst>
              </a:tr>
              <a:tr h="918161">
                <a:tc>
                  <a:txBody>
                    <a:bodyPr/>
                    <a:lstStyle/>
                    <a:p>
                      <a:r>
                        <a:rPr lang="en-GB" dirty="0"/>
                        <a:t>Revise and Summarize the results</a:t>
                      </a:r>
                    </a:p>
                  </a:txBody>
                  <a:tcPr/>
                </a:tc>
                <a:tc>
                  <a:txBody>
                    <a:bodyPr/>
                    <a:lstStyle/>
                    <a:p>
                      <a:r>
                        <a:rPr lang="en-GB" dirty="0"/>
                        <a:t>Revise the R code and make summary of the conclusions of the analysis and prediction.</a:t>
                      </a:r>
                    </a:p>
                  </a:txBody>
                  <a:tcPr/>
                </a:tc>
                <a:tc>
                  <a:txBody>
                    <a:bodyPr/>
                    <a:lstStyle/>
                    <a:p>
                      <a:r>
                        <a:rPr lang="en-GB" dirty="0"/>
                        <a:t>15</a:t>
                      </a:r>
                      <a:r>
                        <a:rPr lang="en-GB" baseline="30000" dirty="0"/>
                        <a:t>th</a:t>
                      </a:r>
                      <a:r>
                        <a:rPr lang="en-GB" dirty="0"/>
                        <a:t> OCT</a:t>
                      </a:r>
                    </a:p>
                  </a:txBody>
                  <a:tcPr/>
                </a:tc>
                <a:tc>
                  <a:txBody>
                    <a:bodyPr/>
                    <a:lstStyle/>
                    <a:p>
                      <a:r>
                        <a:rPr lang="en-GB" dirty="0"/>
                        <a:t>2 weeks</a:t>
                      </a:r>
                    </a:p>
                  </a:txBody>
                  <a:tcPr/>
                </a:tc>
                <a:extLst>
                  <a:ext uri="{0D108BD9-81ED-4DB2-BD59-A6C34878D82A}">
                    <a16:rowId xmlns:a16="http://schemas.microsoft.com/office/drawing/2014/main" val="4201562317"/>
                  </a:ext>
                </a:extLst>
              </a:tr>
              <a:tr h="536083">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Evaluation</a:t>
                      </a:r>
                    </a:p>
                    <a:p>
                      <a:endParaRPr lang="en-GB" dirty="0"/>
                    </a:p>
                  </a:txBody>
                  <a:tcPr/>
                </a:tc>
                <a:tc>
                  <a:txBody>
                    <a:bodyPr/>
                    <a:lstStyle/>
                    <a:p>
                      <a:r>
                        <a:rPr lang="en-GB" dirty="0"/>
                        <a:t>Final presentation</a:t>
                      </a:r>
                    </a:p>
                  </a:txBody>
                  <a:tcPr/>
                </a:tc>
                <a:tc>
                  <a:txBody>
                    <a:bodyPr/>
                    <a:lstStyle/>
                    <a:p>
                      <a:r>
                        <a:rPr lang="en-GB" dirty="0"/>
                        <a:t>22</a:t>
                      </a:r>
                      <a:r>
                        <a:rPr lang="en-GB" baseline="30000" dirty="0"/>
                        <a:t>th</a:t>
                      </a:r>
                      <a:r>
                        <a:rPr lang="en-GB" dirty="0"/>
                        <a:t> OCT</a:t>
                      </a:r>
                    </a:p>
                  </a:txBody>
                  <a:tcPr/>
                </a:tc>
                <a:tc rowSpan="2">
                  <a:txBody>
                    <a:bodyPr/>
                    <a:lstStyle/>
                    <a:p>
                      <a:r>
                        <a:rPr lang="en-GB" dirty="0"/>
                        <a:t>2 weeks</a:t>
                      </a:r>
                    </a:p>
                  </a:txBody>
                  <a:tcPr/>
                </a:tc>
                <a:extLst>
                  <a:ext uri="{0D108BD9-81ED-4DB2-BD59-A6C34878D82A}">
                    <a16:rowId xmlns:a16="http://schemas.microsoft.com/office/drawing/2014/main" val="3166044660"/>
                  </a:ext>
                </a:extLst>
              </a:tr>
              <a:tr h="642712">
                <a:tc vMerge="1">
                  <a:txBody>
                    <a:bodyPr/>
                    <a:lstStyle/>
                    <a:p>
                      <a:endParaRPr lang="en-GB" dirty="0"/>
                    </a:p>
                  </a:txBody>
                  <a:tcPr/>
                </a:tc>
                <a:tc>
                  <a:txBody>
                    <a:bodyPr/>
                    <a:lstStyle/>
                    <a:p>
                      <a:r>
                        <a:rPr lang="en-US" altLang="zh-CN" dirty="0"/>
                        <a:t>Thesis submission</a:t>
                      </a:r>
                      <a:endParaRPr lang="en-GB" dirty="0"/>
                    </a:p>
                  </a:txBody>
                  <a:tcPr/>
                </a:tc>
                <a:tc>
                  <a:txBody>
                    <a:bodyPr/>
                    <a:lstStyle/>
                    <a:p>
                      <a:r>
                        <a:rPr lang="en-GB" dirty="0"/>
                        <a:t>29</a:t>
                      </a:r>
                      <a:r>
                        <a:rPr lang="en-GB" baseline="30000" dirty="0"/>
                        <a:t>th  </a:t>
                      </a:r>
                      <a:r>
                        <a:rPr lang="en-GB" dirty="0"/>
                        <a:t>OCT </a:t>
                      </a:r>
                    </a:p>
                    <a:p>
                      <a:endParaRPr lang="en-GB" dirty="0"/>
                    </a:p>
                  </a:txBody>
                  <a:tcPr/>
                </a:tc>
                <a:tc vMerge="1">
                  <a:txBody>
                    <a:bodyPr/>
                    <a:lstStyle/>
                    <a:p>
                      <a:endParaRPr lang="en-GB" dirty="0"/>
                    </a:p>
                  </a:txBody>
                  <a:tcPr/>
                </a:tc>
                <a:extLst>
                  <a:ext uri="{0D108BD9-81ED-4DB2-BD59-A6C34878D82A}">
                    <a16:rowId xmlns:a16="http://schemas.microsoft.com/office/drawing/2014/main" val="1505008898"/>
                  </a:ext>
                </a:extLst>
              </a:tr>
            </a:tbl>
          </a:graphicData>
        </a:graphic>
      </p:graphicFrame>
    </p:spTree>
    <p:extLst>
      <p:ext uri="{BB962C8B-B14F-4D97-AF65-F5344CB8AC3E}">
        <p14:creationId xmlns:p14="http://schemas.microsoft.com/office/powerpoint/2010/main" val="154013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7142" y="578074"/>
            <a:ext cx="5493249" cy="534256"/>
          </a:xfrm>
          <a:noFill/>
          <a:ln>
            <a:noFill/>
          </a:ln>
          <a:effectLst>
            <a:outerShdw blurRad="419100" dist="114300" sx="38000" sy="38000" algn="l" rotWithShape="0">
              <a:schemeClr val="accent1">
                <a:alpha val="77000"/>
              </a:schemeClr>
            </a:outerShdw>
            <a:softEdge rad="12700"/>
          </a:effectLst>
        </p:spPr>
        <p:txBody>
          <a:bodyPr>
            <a:noAutofit/>
          </a:bodyPr>
          <a:lstStyle/>
          <a:p>
            <a:pPr algn="l"/>
            <a:r>
              <a:rPr lang="en-GB" sz="4800" dirty="0">
                <a:solidFill>
                  <a:schemeClr val="accent1">
                    <a:lumMod val="75000"/>
                  </a:schemeClr>
                </a:solidFill>
                <a:latin typeface="Arial" panose="020B0604020202020204" pitchFamily="34" charset="0"/>
                <a:cs typeface="Arial" panose="020B0604020202020204" pitchFamily="34" charset="0"/>
              </a:rPr>
              <a:t>Project Controlling</a:t>
            </a:r>
          </a:p>
        </p:txBody>
      </p:sp>
      <p:sp>
        <p:nvSpPr>
          <p:cNvPr id="3" name="Subtitle 2"/>
          <p:cNvSpPr>
            <a:spLocks noGrp="1"/>
          </p:cNvSpPr>
          <p:nvPr>
            <p:ph type="subTitle" idx="1"/>
          </p:nvPr>
        </p:nvSpPr>
        <p:spPr>
          <a:xfrm>
            <a:off x="1008124" y="1112330"/>
            <a:ext cx="8382000" cy="3647440"/>
          </a:xfrm>
        </p:spPr>
        <p:txBody>
          <a:bodyPr/>
          <a:lstStyle/>
          <a:p>
            <a:pPr algn="l"/>
            <a:r>
              <a:rPr lang="en-GB" b="1" dirty="0"/>
              <a:t>Communication Plan</a:t>
            </a:r>
          </a:p>
          <a:p>
            <a:pPr algn="l"/>
            <a:endParaRPr lang="en-GB" dirty="0"/>
          </a:p>
          <a:p>
            <a:pPr algn="l"/>
            <a:endParaRPr lang="en-GB" dirty="0"/>
          </a:p>
        </p:txBody>
      </p:sp>
      <p:graphicFrame>
        <p:nvGraphicFramePr>
          <p:cNvPr id="4" name="Table 3">
            <a:extLst>
              <a:ext uri="{FF2B5EF4-FFF2-40B4-BE49-F238E27FC236}">
                <a16:creationId xmlns:a16="http://schemas.microsoft.com/office/drawing/2014/main" id="{A3D301A1-37E9-4E7F-B5F5-C68331FFAEE4}"/>
              </a:ext>
            </a:extLst>
          </p:cNvPr>
          <p:cNvGraphicFramePr>
            <a:graphicFrameLocks noGrp="1"/>
          </p:cNvGraphicFramePr>
          <p:nvPr>
            <p:extLst>
              <p:ext uri="{D42A27DB-BD31-4B8C-83A1-F6EECF244321}">
                <p14:modId xmlns:p14="http://schemas.microsoft.com/office/powerpoint/2010/main" val="198062837"/>
              </p:ext>
            </p:extLst>
          </p:nvPr>
        </p:nvGraphicFramePr>
        <p:xfrm>
          <a:off x="1017142" y="1489435"/>
          <a:ext cx="10492986" cy="4804306"/>
        </p:xfrm>
        <a:graphic>
          <a:graphicData uri="http://schemas.openxmlformats.org/drawingml/2006/table">
            <a:tbl>
              <a:tblPr firstRow="1" firstCol="1" bandRow="1">
                <a:tableStyleId>{5C22544A-7EE6-4342-B048-85BDC9FD1C3A}</a:tableStyleId>
              </a:tblPr>
              <a:tblGrid>
                <a:gridCol w="1462107">
                  <a:extLst>
                    <a:ext uri="{9D8B030D-6E8A-4147-A177-3AD203B41FA5}">
                      <a16:colId xmlns:a16="http://schemas.microsoft.com/office/drawing/2014/main" val="3419330438"/>
                    </a:ext>
                  </a:extLst>
                </a:gridCol>
                <a:gridCol w="2979560">
                  <a:extLst>
                    <a:ext uri="{9D8B030D-6E8A-4147-A177-3AD203B41FA5}">
                      <a16:colId xmlns:a16="http://schemas.microsoft.com/office/drawing/2014/main" val="1597577171"/>
                    </a:ext>
                  </a:extLst>
                </a:gridCol>
                <a:gridCol w="1380316">
                  <a:extLst>
                    <a:ext uri="{9D8B030D-6E8A-4147-A177-3AD203B41FA5}">
                      <a16:colId xmlns:a16="http://schemas.microsoft.com/office/drawing/2014/main" val="1271094361"/>
                    </a:ext>
                  </a:extLst>
                </a:gridCol>
                <a:gridCol w="1366252">
                  <a:extLst>
                    <a:ext uri="{9D8B030D-6E8A-4147-A177-3AD203B41FA5}">
                      <a16:colId xmlns:a16="http://schemas.microsoft.com/office/drawing/2014/main" val="2576608979"/>
                    </a:ext>
                  </a:extLst>
                </a:gridCol>
                <a:gridCol w="1761093">
                  <a:extLst>
                    <a:ext uri="{9D8B030D-6E8A-4147-A177-3AD203B41FA5}">
                      <a16:colId xmlns:a16="http://schemas.microsoft.com/office/drawing/2014/main" val="1489599960"/>
                    </a:ext>
                  </a:extLst>
                </a:gridCol>
                <a:gridCol w="1543658">
                  <a:extLst>
                    <a:ext uri="{9D8B030D-6E8A-4147-A177-3AD203B41FA5}">
                      <a16:colId xmlns:a16="http://schemas.microsoft.com/office/drawing/2014/main" val="3975143885"/>
                    </a:ext>
                  </a:extLst>
                </a:gridCol>
              </a:tblGrid>
              <a:tr h="643871">
                <a:tc>
                  <a:txBody>
                    <a:bodyPr/>
                    <a:lstStyle/>
                    <a:p>
                      <a:pPr>
                        <a:lnSpc>
                          <a:spcPct val="107000"/>
                        </a:lnSpc>
                        <a:spcAft>
                          <a:spcPts val="0"/>
                        </a:spcAft>
                      </a:pPr>
                      <a:r>
                        <a:rPr lang="en-US" sz="1600" kern="1200">
                          <a:effectLst/>
                        </a:rPr>
                        <a:t>Communication Type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Objective of Communication</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Medium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Frequency</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Audience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Deliverable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360850559"/>
                  </a:ext>
                </a:extLst>
              </a:tr>
              <a:tr h="1174356">
                <a:tc>
                  <a:txBody>
                    <a:bodyPr/>
                    <a:lstStyle/>
                    <a:p>
                      <a:pPr>
                        <a:lnSpc>
                          <a:spcPct val="107000"/>
                        </a:lnSpc>
                        <a:spcAft>
                          <a:spcPts val="0"/>
                        </a:spcAft>
                      </a:pPr>
                      <a:r>
                        <a:rPr lang="en-US" sz="1600" kern="1200">
                          <a:effectLst/>
                        </a:rPr>
                        <a:t>Project progress meeting</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Review the progress and improvement for the next week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Every week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Agenda meeting minutes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710823223"/>
                  </a:ext>
                </a:extLst>
              </a:tr>
              <a:tr h="995360">
                <a:tc>
                  <a:txBody>
                    <a:bodyPr/>
                    <a:lstStyle/>
                    <a:p>
                      <a:pPr>
                        <a:lnSpc>
                          <a:spcPct val="107000"/>
                        </a:lnSpc>
                        <a:spcAft>
                          <a:spcPts val="0"/>
                        </a:spcAft>
                      </a:pPr>
                      <a:r>
                        <a:rPr lang="en-US" sz="1600" kern="1200">
                          <a:effectLst/>
                        </a:rPr>
                        <a:t>Phase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Summarize the progress and problems in each 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Reporting </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Phased Report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766666260"/>
                  </a:ext>
                </a:extLst>
              </a:tr>
              <a:tr h="1174356">
                <a:tc>
                  <a:txBody>
                    <a:bodyPr/>
                    <a:lstStyle/>
                    <a:p>
                      <a:pPr>
                        <a:lnSpc>
                          <a:spcPct val="107000"/>
                        </a:lnSpc>
                        <a:spcAft>
                          <a:spcPts val="800"/>
                        </a:spcAft>
                      </a:pPr>
                      <a:r>
                        <a:rPr lang="en-US" sz="1600">
                          <a:effectLst/>
                        </a:rPr>
                        <a:t>Daily notice</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a:effectLst/>
                        </a:rPr>
                        <a:t>Receive all the mission or seek help from academic supervisor</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Communication in Slack</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Casual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Academic supervisor &amp; Project Team</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Slack communication records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3902622114"/>
                  </a:ext>
                </a:extLst>
              </a:tr>
              <a:tr h="816363">
                <a:tc>
                  <a:txBody>
                    <a:bodyPr/>
                    <a:lstStyle/>
                    <a:p>
                      <a:pPr>
                        <a:lnSpc>
                          <a:spcPct val="107000"/>
                        </a:lnSpc>
                        <a:spcAft>
                          <a:spcPts val="800"/>
                        </a:spcAft>
                      </a:pPr>
                      <a:r>
                        <a:rPr lang="en-US" sz="1600">
                          <a:effectLst/>
                        </a:rPr>
                        <a:t>Final</a:t>
                      </a:r>
                      <a:endParaRPr lang="en-GB" sz="1600">
                        <a:effectLst/>
                        <a:latin typeface="Calibri" panose="020F0502020204030204" pitchFamily="34" charset="0"/>
                        <a:ea typeface="SimSun" panose="02010600030101010101" pitchFamily="2" charset="-122"/>
                        <a:cs typeface="Times New Roman" panose="02020603050405020304" pitchFamily="18" charset="0"/>
                      </a:endParaRPr>
                    </a:p>
                  </a:txBody>
                  <a:tcPr marL="91032" marR="91032" marT="45516" marB="45516"/>
                </a:tc>
                <a:tc>
                  <a:txBody>
                    <a:bodyPr/>
                    <a:lstStyle/>
                    <a:p>
                      <a:pPr>
                        <a:lnSpc>
                          <a:spcPct val="107000"/>
                        </a:lnSpc>
                        <a:spcAft>
                          <a:spcPts val="0"/>
                        </a:spcAft>
                      </a:pPr>
                      <a:r>
                        <a:rPr lang="en-US" sz="1600" kern="1200">
                          <a:effectLst/>
                        </a:rPr>
                        <a:t>Represent all outcome of this project</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Meeting</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Final</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a:effectLst/>
                        </a:rPr>
                        <a:t>All stakeholders</a:t>
                      </a:r>
                      <a:endParaRPr lang="en-GB" sz="160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tc>
                  <a:txBody>
                    <a:bodyPr/>
                    <a:lstStyle/>
                    <a:p>
                      <a:pPr>
                        <a:lnSpc>
                          <a:spcPct val="107000"/>
                        </a:lnSpc>
                        <a:spcAft>
                          <a:spcPts val="0"/>
                        </a:spcAft>
                      </a:pPr>
                      <a:r>
                        <a:rPr lang="en-US" sz="1600" kern="1200" dirty="0">
                          <a:effectLst/>
                        </a:rPr>
                        <a:t>Project Report</a:t>
                      </a:r>
                      <a:endParaRPr lang="en-GB" sz="1600" dirty="0">
                        <a:effectLst/>
                        <a:latin typeface="Times New Roman" panose="02020603050405020304" pitchFamily="18" charset="0"/>
                        <a:ea typeface="SimSun" panose="02010600030101010101" pitchFamily="2" charset="-122"/>
                        <a:cs typeface="SimSun" panose="02010600030101010101" pitchFamily="2" charset="-122"/>
                      </a:endParaRPr>
                    </a:p>
                  </a:txBody>
                  <a:tcPr marL="91032" marR="91032" marT="45516" marB="45516"/>
                </a:tc>
                <a:extLst>
                  <a:ext uri="{0D108BD9-81ED-4DB2-BD59-A6C34878D82A}">
                    <a16:rowId xmlns:a16="http://schemas.microsoft.com/office/drawing/2014/main" val="1291085650"/>
                  </a:ext>
                </a:extLst>
              </a:tr>
            </a:tbl>
          </a:graphicData>
        </a:graphic>
      </p:graphicFrame>
    </p:spTree>
    <p:extLst>
      <p:ext uri="{BB962C8B-B14F-4D97-AF65-F5344CB8AC3E}">
        <p14:creationId xmlns:p14="http://schemas.microsoft.com/office/powerpoint/2010/main" val="3187333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5679" y="186893"/>
            <a:ext cx="5405121" cy="406996"/>
          </a:xfrm>
          <a:noFill/>
          <a:ln>
            <a:noFill/>
          </a:ln>
          <a:effectLst>
            <a:outerShdw blurRad="419100" dist="114300" sx="38000" sy="38000" algn="l" rotWithShape="0">
              <a:schemeClr val="accent1">
                <a:alpha val="77000"/>
              </a:schemeClr>
            </a:outerShdw>
            <a:softEdge rad="12700"/>
          </a:effectLst>
        </p:spPr>
        <p:txBody>
          <a:bodyPr>
            <a:noAutofit/>
          </a:bodyPr>
          <a:lstStyle/>
          <a:p>
            <a:pPr algn="l"/>
            <a:r>
              <a:rPr lang="en-GB" sz="4800" dirty="0">
                <a:solidFill>
                  <a:schemeClr val="accent1">
                    <a:lumMod val="75000"/>
                  </a:schemeClr>
                </a:solidFill>
                <a:latin typeface="Arial" panose="020B0604020202020204" pitchFamily="34" charset="0"/>
                <a:cs typeface="Arial" panose="020B0604020202020204" pitchFamily="34" charset="0"/>
              </a:rPr>
              <a:t>Project Controlling</a:t>
            </a:r>
          </a:p>
        </p:txBody>
      </p:sp>
      <p:sp>
        <p:nvSpPr>
          <p:cNvPr id="3" name="Subtitle 2"/>
          <p:cNvSpPr>
            <a:spLocks noGrp="1"/>
          </p:cNvSpPr>
          <p:nvPr>
            <p:ph type="subTitle" idx="1"/>
          </p:nvPr>
        </p:nvSpPr>
        <p:spPr>
          <a:xfrm>
            <a:off x="995679" y="593889"/>
            <a:ext cx="8382000" cy="3647440"/>
          </a:xfrm>
        </p:spPr>
        <p:txBody>
          <a:bodyPr/>
          <a:lstStyle/>
          <a:p>
            <a:pPr algn="l"/>
            <a:r>
              <a:rPr lang="en-GB" b="1" dirty="0"/>
              <a:t>Project Risk Assessment</a:t>
            </a:r>
          </a:p>
          <a:p>
            <a:pPr algn="l"/>
            <a:endParaRPr lang="en-GB" dirty="0"/>
          </a:p>
        </p:txBody>
      </p:sp>
      <p:graphicFrame>
        <p:nvGraphicFramePr>
          <p:cNvPr id="5" name="Table 4">
            <a:extLst>
              <a:ext uri="{FF2B5EF4-FFF2-40B4-BE49-F238E27FC236}">
                <a16:creationId xmlns:a16="http://schemas.microsoft.com/office/drawing/2014/main" id="{D28F18CB-7C98-4E05-82E3-2A16B8F7E93D}"/>
              </a:ext>
            </a:extLst>
          </p:cNvPr>
          <p:cNvGraphicFramePr>
            <a:graphicFrameLocks noGrp="1"/>
          </p:cNvGraphicFramePr>
          <p:nvPr>
            <p:extLst>
              <p:ext uri="{D42A27DB-BD31-4B8C-83A1-F6EECF244321}">
                <p14:modId xmlns:p14="http://schemas.microsoft.com/office/powerpoint/2010/main" val="3148736143"/>
              </p:ext>
            </p:extLst>
          </p:nvPr>
        </p:nvGraphicFramePr>
        <p:xfrm>
          <a:off x="995679" y="1000885"/>
          <a:ext cx="10439035" cy="5371527"/>
        </p:xfrm>
        <a:graphic>
          <a:graphicData uri="http://schemas.openxmlformats.org/drawingml/2006/table">
            <a:tbl>
              <a:tblPr firstRow="1" bandRow="1">
                <a:tableStyleId>{5C22544A-7EE6-4342-B048-85BDC9FD1C3A}</a:tableStyleId>
              </a:tblPr>
              <a:tblGrid>
                <a:gridCol w="3190578">
                  <a:extLst>
                    <a:ext uri="{9D8B030D-6E8A-4147-A177-3AD203B41FA5}">
                      <a16:colId xmlns:a16="http://schemas.microsoft.com/office/drawing/2014/main" val="1915953058"/>
                    </a:ext>
                  </a:extLst>
                </a:gridCol>
                <a:gridCol w="1208799">
                  <a:extLst>
                    <a:ext uri="{9D8B030D-6E8A-4147-A177-3AD203B41FA5}">
                      <a16:colId xmlns:a16="http://schemas.microsoft.com/office/drawing/2014/main" val="1869117585"/>
                    </a:ext>
                  </a:extLst>
                </a:gridCol>
                <a:gridCol w="1429961">
                  <a:extLst>
                    <a:ext uri="{9D8B030D-6E8A-4147-A177-3AD203B41FA5}">
                      <a16:colId xmlns:a16="http://schemas.microsoft.com/office/drawing/2014/main" val="1486852356"/>
                    </a:ext>
                  </a:extLst>
                </a:gridCol>
                <a:gridCol w="4609697">
                  <a:extLst>
                    <a:ext uri="{9D8B030D-6E8A-4147-A177-3AD203B41FA5}">
                      <a16:colId xmlns:a16="http://schemas.microsoft.com/office/drawing/2014/main" val="3072492295"/>
                    </a:ext>
                  </a:extLst>
                </a:gridCol>
              </a:tblGrid>
              <a:tr h="734393">
                <a:tc>
                  <a:txBody>
                    <a:bodyPr/>
                    <a:lstStyle/>
                    <a:p>
                      <a:pPr>
                        <a:lnSpc>
                          <a:spcPct val="107000"/>
                        </a:lnSpc>
                        <a:spcAft>
                          <a:spcPts val="0"/>
                        </a:spcAft>
                      </a:pPr>
                      <a:r>
                        <a:rPr lang="en-GB" sz="2000">
                          <a:effectLst/>
                        </a:rPr>
                        <a:t>Risk Description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Impact</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Likelihood</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Mitigation strategy</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823208956"/>
                  </a:ext>
                </a:extLst>
              </a:tr>
              <a:tr h="1946711">
                <a:tc>
                  <a:txBody>
                    <a:bodyPr/>
                    <a:lstStyle/>
                    <a:p>
                      <a:pPr>
                        <a:lnSpc>
                          <a:spcPct val="107000"/>
                        </a:lnSpc>
                        <a:spcAft>
                          <a:spcPts val="0"/>
                        </a:spcAft>
                      </a:pPr>
                      <a:r>
                        <a:rPr lang="en-US" sz="2000" dirty="0">
                          <a:effectLst/>
                        </a:rPr>
                        <a:t>Have some difficulties in programming in R language for some complicated problems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Medium</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High</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 Seek the similar problems online and find out the solutions.</a:t>
                      </a:r>
                    </a:p>
                    <a:p>
                      <a:pPr>
                        <a:lnSpc>
                          <a:spcPct val="107000"/>
                        </a:lnSpc>
                        <a:spcAft>
                          <a:spcPts val="0"/>
                        </a:spcAft>
                      </a:pPr>
                      <a:r>
                        <a:rPr lang="en-GB" sz="2000">
                          <a:effectLst/>
                        </a:rPr>
                        <a:t>-- Communicate the problems with the project team timely and solve it together.</a:t>
                      </a:r>
                    </a:p>
                    <a:p>
                      <a:pPr>
                        <a:lnSpc>
                          <a:spcPct val="107000"/>
                        </a:lnSpc>
                        <a:spcAft>
                          <a:spcPts val="0"/>
                        </a:spcAft>
                      </a:pPr>
                      <a:r>
                        <a:rPr lang="en-GB" sz="2000">
                          <a:effectLst/>
                        </a:rPr>
                        <a:t>-- Seek help from teachers.</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910973877"/>
                  </a:ext>
                </a:extLst>
              </a:tr>
              <a:tr h="1946711">
                <a:tc>
                  <a:txBody>
                    <a:bodyPr/>
                    <a:lstStyle/>
                    <a:p>
                      <a:pPr>
                        <a:lnSpc>
                          <a:spcPct val="107000"/>
                        </a:lnSpc>
                        <a:spcAft>
                          <a:spcPts val="0"/>
                        </a:spcAft>
                      </a:pPr>
                      <a:r>
                        <a:rPr lang="en-GB" sz="2000">
                          <a:effectLst/>
                        </a:rPr>
                        <a:t>The time for the development of the project is relatively short what may cause that not all the features are delivered. 	</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Medium</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Low</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 Prepare project plan</a:t>
                      </a:r>
                    </a:p>
                    <a:p>
                      <a:pPr>
                        <a:lnSpc>
                          <a:spcPct val="107000"/>
                        </a:lnSpc>
                        <a:spcAft>
                          <a:spcPts val="0"/>
                        </a:spcAft>
                      </a:pPr>
                      <a:r>
                        <a:rPr lang="en-GB" sz="2000">
                          <a:effectLst/>
                        </a:rPr>
                        <a:t>-- Manage the project in different phases</a:t>
                      </a:r>
                    </a:p>
                    <a:p>
                      <a:pPr>
                        <a:lnSpc>
                          <a:spcPct val="107000"/>
                        </a:lnSpc>
                        <a:spcAft>
                          <a:spcPts val="0"/>
                        </a:spcAft>
                      </a:pPr>
                      <a:r>
                        <a:rPr lang="en-GB" sz="2000">
                          <a:effectLst/>
                        </a:rPr>
                        <a:t>-- Follow the timetable of the project plan </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2616303208"/>
                  </a:ext>
                </a:extLst>
              </a:tr>
              <a:tr h="734393">
                <a:tc>
                  <a:txBody>
                    <a:bodyPr/>
                    <a:lstStyle/>
                    <a:p>
                      <a:pPr>
                        <a:lnSpc>
                          <a:spcPct val="107000"/>
                        </a:lnSpc>
                        <a:spcAft>
                          <a:spcPts val="0"/>
                        </a:spcAft>
                      </a:pPr>
                      <a:r>
                        <a:rPr lang="en-GB" sz="2000">
                          <a:effectLst/>
                        </a:rPr>
                        <a:t>Not enough cooperation with project team</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Low</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a:effectLst/>
                        </a:rPr>
                        <a:t>Medium</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a:tc>
                <a:tc>
                  <a:txBody>
                    <a:bodyPr/>
                    <a:lstStyle/>
                    <a:p>
                      <a:pPr>
                        <a:lnSpc>
                          <a:spcPct val="107000"/>
                        </a:lnSpc>
                        <a:spcAft>
                          <a:spcPts val="0"/>
                        </a:spcAft>
                      </a:pPr>
                      <a:r>
                        <a:rPr lang="en-GB" sz="2000" dirty="0">
                          <a:effectLst/>
                        </a:rPr>
                        <a:t>-- Build communication plan</a:t>
                      </a:r>
                    </a:p>
                    <a:p>
                      <a:pPr>
                        <a:lnSpc>
                          <a:spcPct val="107000"/>
                        </a:lnSpc>
                        <a:spcAft>
                          <a:spcPts val="0"/>
                        </a:spcAft>
                      </a:pPr>
                      <a:r>
                        <a:rPr lang="en-GB" sz="2000" dirty="0">
                          <a:effectLst/>
                        </a:rPr>
                        <a:t>-- Routine meeting</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a:tc>
                <a:extLst>
                  <a:ext uri="{0D108BD9-81ED-4DB2-BD59-A6C34878D82A}">
                    <a16:rowId xmlns:a16="http://schemas.microsoft.com/office/drawing/2014/main" val="1058454145"/>
                  </a:ext>
                </a:extLst>
              </a:tr>
            </a:tbl>
          </a:graphicData>
        </a:graphic>
      </p:graphicFrame>
    </p:spTree>
    <p:extLst>
      <p:ext uri="{BB962C8B-B14F-4D97-AF65-F5344CB8AC3E}">
        <p14:creationId xmlns:p14="http://schemas.microsoft.com/office/powerpoint/2010/main" val="144069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5198" y="81280"/>
            <a:ext cx="7264401" cy="1191802"/>
          </a:xfrm>
          <a:noFill/>
          <a:ln>
            <a:noFill/>
          </a:ln>
          <a:effectLst>
            <a:outerShdw blurRad="419100" dist="114300" sx="38000" sy="38000" algn="l" rotWithShape="0">
              <a:schemeClr val="accent1">
                <a:alpha val="77000"/>
              </a:schemeClr>
            </a:outerShdw>
            <a:softEdge rad="12700"/>
          </a:effectLst>
        </p:spPr>
        <p:txBody>
          <a:bodyPr>
            <a:normAutofit/>
          </a:bodyPr>
          <a:lstStyle/>
          <a:p>
            <a:pPr algn="l"/>
            <a:r>
              <a:rPr lang="en-AU" sz="4800" dirty="0">
                <a:solidFill>
                  <a:schemeClr val="accent1">
                    <a:lumMod val="75000"/>
                  </a:schemeClr>
                </a:solidFill>
                <a:latin typeface="Arial" panose="020B0604020202020204" pitchFamily="34" charset="0"/>
                <a:cs typeface="Arial" panose="020B0604020202020204" pitchFamily="34" charset="0"/>
              </a:rPr>
              <a:t>Acknowledgements</a:t>
            </a:r>
            <a:endParaRPr lang="en-GB" sz="4800" dirty="0">
              <a:solidFill>
                <a:schemeClr val="accent1">
                  <a:lumMod val="75000"/>
                </a:schemeClr>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06976321"/>
              </p:ext>
            </p:extLst>
          </p:nvPr>
        </p:nvGraphicFramePr>
        <p:xfrm>
          <a:off x="863597" y="1936222"/>
          <a:ext cx="9015693" cy="1825074"/>
        </p:xfrm>
        <a:graphic>
          <a:graphicData uri="http://schemas.openxmlformats.org/drawingml/2006/table">
            <a:tbl>
              <a:tblPr firstRow="1" bandRow="1">
                <a:tableStyleId>{5C22544A-7EE6-4342-B048-85BDC9FD1C3A}</a:tableStyleId>
              </a:tblPr>
              <a:tblGrid>
                <a:gridCol w="3156874">
                  <a:extLst>
                    <a:ext uri="{9D8B030D-6E8A-4147-A177-3AD203B41FA5}">
                      <a16:colId xmlns:a16="http://schemas.microsoft.com/office/drawing/2014/main" val="1698767686"/>
                    </a:ext>
                  </a:extLst>
                </a:gridCol>
                <a:gridCol w="5858819">
                  <a:extLst>
                    <a:ext uri="{9D8B030D-6E8A-4147-A177-3AD203B41FA5}">
                      <a16:colId xmlns:a16="http://schemas.microsoft.com/office/drawing/2014/main" val="3739461072"/>
                    </a:ext>
                  </a:extLst>
                </a:gridCol>
              </a:tblGrid>
              <a:tr h="405572">
                <a:tc>
                  <a:txBody>
                    <a:bodyPr/>
                    <a:lstStyle/>
                    <a:p>
                      <a:pPr algn="ctr"/>
                      <a:r>
                        <a:rPr lang="en-GB" dirty="0"/>
                        <a:t>Roles</a:t>
                      </a:r>
                    </a:p>
                  </a:txBody>
                  <a:tcPr/>
                </a:tc>
                <a:tc>
                  <a:txBody>
                    <a:bodyPr/>
                    <a:lstStyle/>
                    <a:p>
                      <a:pPr algn="ctr"/>
                      <a:r>
                        <a:rPr lang="en-GB" dirty="0"/>
                        <a:t>Name &amp; Title</a:t>
                      </a:r>
                    </a:p>
                  </a:txBody>
                  <a:tcPr/>
                </a:tc>
                <a:extLst>
                  <a:ext uri="{0D108BD9-81ED-4DB2-BD59-A6C34878D82A}">
                    <a16:rowId xmlns:a16="http://schemas.microsoft.com/office/drawing/2014/main" val="1585607559"/>
                  </a:ext>
                </a:extLst>
              </a:tr>
              <a:tr h="709751">
                <a:tc>
                  <a:txBody>
                    <a:bodyPr/>
                    <a:lstStyle/>
                    <a:p>
                      <a:pPr algn="ctr"/>
                      <a:r>
                        <a:rPr lang="en-GB" dirty="0"/>
                        <a:t>Author</a:t>
                      </a:r>
                    </a:p>
                  </a:txBody>
                  <a:tcPr/>
                </a:tc>
                <a:tc>
                  <a:txBody>
                    <a:bodyPr/>
                    <a:lstStyle/>
                    <a:p>
                      <a:pPr algn="ctr"/>
                      <a:r>
                        <a:rPr lang="en-GB" dirty="0"/>
                        <a:t>Zhiying Zhou</a:t>
                      </a:r>
                    </a:p>
                    <a:p>
                      <a:pPr algn="ctr"/>
                      <a:r>
                        <a:rPr lang="en-GB" dirty="0"/>
                        <a:t>(Data science major)</a:t>
                      </a:r>
                    </a:p>
                  </a:txBody>
                  <a:tcPr/>
                </a:tc>
                <a:extLst>
                  <a:ext uri="{0D108BD9-81ED-4DB2-BD59-A6C34878D82A}">
                    <a16:rowId xmlns:a16="http://schemas.microsoft.com/office/drawing/2014/main" val="655889649"/>
                  </a:ext>
                </a:extLst>
              </a:tr>
              <a:tr h="709751">
                <a:tc>
                  <a:txBody>
                    <a:bodyPr/>
                    <a:lstStyle/>
                    <a:p>
                      <a:pPr algn="ctr"/>
                      <a:r>
                        <a:rPr lang="en-GB" dirty="0"/>
                        <a:t>Academic Supervisor</a:t>
                      </a:r>
                    </a:p>
                  </a:txBody>
                  <a:tcPr/>
                </a:tc>
                <a:tc>
                  <a:txBody>
                    <a:bodyPr/>
                    <a:lstStyle/>
                    <a:p>
                      <a:pPr algn="ctr"/>
                      <a:r>
                        <a:rPr lang="en-GB" dirty="0"/>
                        <a:t>Guido </a:t>
                      </a:r>
                      <a:r>
                        <a:rPr lang="en-GB" dirty="0" err="1"/>
                        <a:t>Zuccon</a:t>
                      </a:r>
                      <a:endParaRPr lang="en-GB" dirty="0"/>
                    </a:p>
                    <a:p>
                      <a:pPr algn="ctr"/>
                      <a:r>
                        <a:rPr lang="en-GB" dirty="0"/>
                        <a:t>(Lecturer)</a:t>
                      </a:r>
                    </a:p>
                  </a:txBody>
                  <a:tcPr/>
                </a:tc>
                <a:extLst>
                  <a:ext uri="{0D108BD9-81ED-4DB2-BD59-A6C34878D82A}">
                    <a16:rowId xmlns:a16="http://schemas.microsoft.com/office/drawing/2014/main" val="308279976"/>
                  </a:ext>
                </a:extLst>
              </a:tr>
            </a:tbl>
          </a:graphicData>
        </a:graphic>
      </p:graphicFrame>
    </p:spTree>
    <p:extLst>
      <p:ext uri="{BB962C8B-B14F-4D97-AF65-F5344CB8AC3E}">
        <p14:creationId xmlns:p14="http://schemas.microsoft.com/office/powerpoint/2010/main" val="113634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Contents</a:t>
            </a:r>
          </a:p>
        </p:txBody>
      </p:sp>
      <p:sp>
        <p:nvSpPr>
          <p:cNvPr id="3" name="Content Placeholder 2"/>
          <p:cNvSpPr>
            <a:spLocks noGrp="1"/>
          </p:cNvSpPr>
          <p:nvPr>
            <p:ph idx="1"/>
          </p:nvPr>
        </p:nvSpPr>
        <p:spPr>
          <a:xfrm>
            <a:off x="838200" y="1202634"/>
            <a:ext cx="10515600" cy="5396949"/>
          </a:xfrm>
        </p:spPr>
        <p:txBody>
          <a:bodyPr>
            <a:normAutofit/>
          </a:bodyPr>
          <a:lstStyle/>
          <a:p>
            <a:r>
              <a:rPr lang="en-US" b="1" dirty="0"/>
              <a:t>1.Introduction:</a:t>
            </a:r>
            <a:endParaRPr lang="en-GB" dirty="0"/>
          </a:p>
          <a:p>
            <a:pPr marL="0" indent="0">
              <a:buNone/>
            </a:pPr>
            <a:r>
              <a:rPr lang="en-US" dirty="0"/>
              <a:t>       1.1 Background</a:t>
            </a:r>
          </a:p>
          <a:p>
            <a:pPr marL="0" indent="0">
              <a:buNone/>
            </a:pPr>
            <a:r>
              <a:rPr lang="en-US" dirty="0"/>
              <a:t>       1.2 motivation </a:t>
            </a:r>
          </a:p>
          <a:p>
            <a:pPr marL="0" indent="0">
              <a:buNone/>
            </a:pPr>
            <a:r>
              <a:rPr lang="en-US" dirty="0"/>
              <a:t>       1.3 </a:t>
            </a:r>
            <a:r>
              <a:rPr lang="en-GB" dirty="0"/>
              <a:t>Objective, Deliverables</a:t>
            </a:r>
          </a:p>
          <a:p>
            <a:r>
              <a:rPr lang="en-US" b="1" dirty="0"/>
              <a:t>2.Overall project methodology :</a:t>
            </a:r>
            <a:endParaRPr lang="en-GB" dirty="0"/>
          </a:p>
          <a:p>
            <a:r>
              <a:rPr lang="en-US" b="1" dirty="0"/>
              <a:t>3.Project management approach :</a:t>
            </a:r>
            <a:endParaRPr lang="en-GB" dirty="0"/>
          </a:p>
          <a:p>
            <a:pPr marL="0" indent="0">
              <a:buNone/>
            </a:pPr>
            <a:r>
              <a:rPr lang="en-US" dirty="0"/>
              <a:t>       2.1 Project approach</a:t>
            </a:r>
            <a:endParaRPr lang="en-GB" dirty="0"/>
          </a:p>
          <a:p>
            <a:pPr marL="0" indent="0">
              <a:buNone/>
            </a:pPr>
            <a:r>
              <a:rPr lang="en-US" dirty="0"/>
              <a:t>       2.2 Project Controlling Approach</a:t>
            </a:r>
          </a:p>
          <a:p>
            <a:pPr marL="0" indent="0">
              <a:buNone/>
            </a:pPr>
            <a:r>
              <a:rPr lang="en-US" dirty="0"/>
              <a:t>       2.3 Risk</a:t>
            </a:r>
            <a:endParaRPr lang="en-GB" dirty="0"/>
          </a:p>
          <a:p>
            <a:pPr marL="0" indent="0">
              <a:buNone/>
            </a:pPr>
            <a:endParaRPr lang="en-GB" dirty="0"/>
          </a:p>
        </p:txBody>
      </p:sp>
    </p:spTree>
    <p:extLst>
      <p:ext uri="{BB962C8B-B14F-4D97-AF65-F5344CB8AC3E}">
        <p14:creationId xmlns:p14="http://schemas.microsoft.com/office/powerpoint/2010/main" val="81919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B4FB-9CAF-46FF-91DE-17B96656C585}"/>
              </a:ext>
            </a:extLst>
          </p:cNvPr>
          <p:cNvSpPr>
            <a:spLocks noGrp="1"/>
          </p:cNvSpPr>
          <p:nvPr>
            <p:ph type="title"/>
          </p:nvPr>
        </p:nvSpPr>
        <p:spPr>
          <a:xfrm>
            <a:off x="838200" y="282803"/>
            <a:ext cx="10515600" cy="1583704"/>
          </a:xfrm>
        </p:spPr>
        <p:txBody>
          <a:bodyPr>
            <a:normAutofit fontScale="90000"/>
          </a:bodyPr>
          <a:lstStyle/>
          <a:p>
            <a:br>
              <a:rPr lang="en-GB" sz="4900" b="1" dirty="0"/>
            </a:br>
            <a:r>
              <a:rPr lang="en-GB" sz="4900" b="1" dirty="0">
                <a:solidFill>
                  <a:schemeClr val="accent5">
                    <a:lumMod val="75000"/>
                  </a:schemeClr>
                </a:solidFill>
              </a:rPr>
              <a:t>1. Introduction</a:t>
            </a:r>
            <a:br>
              <a:rPr lang="en-GB" dirty="0"/>
            </a:br>
            <a:br>
              <a:rPr lang="en-GB" dirty="0"/>
            </a:br>
            <a:endParaRPr lang="en-GB" sz="3100" b="1" dirty="0"/>
          </a:p>
        </p:txBody>
      </p:sp>
      <p:sp>
        <p:nvSpPr>
          <p:cNvPr id="3" name="Content Placeholder 2">
            <a:extLst>
              <a:ext uri="{FF2B5EF4-FFF2-40B4-BE49-F238E27FC236}">
                <a16:creationId xmlns:a16="http://schemas.microsoft.com/office/drawing/2014/main" id="{615A54A1-B7A4-4C23-9659-98F2C463C905}"/>
              </a:ext>
            </a:extLst>
          </p:cNvPr>
          <p:cNvSpPr>
            <a:spLocks noGrp="1"/>
          </p:cNvSpPr>
          <p:nvPr>
            <p:ph idx="1"/>
          </p:nvPr>
        </p:nvSpPr>
        <p:spPr>
          <a:xfrm>
            <a:off x="838200" y="1536569"/>
            <a:ext cx="10515600" cy="4640393"/>
          </a:xfrm>
        </p:spPr>
        <p:txBody>
          <a:bodyPr/>
          <a:lstStyle/>
          <a:p>
            <a:pPr marL="0" indent="0">
              <a:buNone/>
            </a:pPr>
            <a:r>
              <a:rPr lang="en-GB" sz="3600" b="1" dirty="0"/>
              <a:t>Background</a:t>
            </a:r>
            <a:endParaRPr lang="en-US" sz="3600" dirty="0"/>
          </a:p>
          <a:p>
            <a:r>
              <a:rPr lang="en-US" dirty="0"/>
              <a:t>Data analysis has been widely used in various fields like marketing, medicine, real estate, customer relationship management, engineering, web mining etc. </a:t>
            </a:r>
          </a:p>
          <a:p>
            <a:r>
              <a:rPr lang="en-US" dirty="0"/>
              <a:t>Educational data analysis is a new emerging technique, data analysis can be applied on the </a:t>
            </a:r>
            <a:r>
              <a:rPr lang="en-US"/>
              <a:t>education data sets. </a:t>
            </a:r>
            <a:r>
              <a:rPr lang="en-US" dirty="0"/>
              <a:t>There are increasing research interests in using data analysis in education. </a:t>
            </a:r>
          </a:p>
          <a:p>
            <a:pPr marL="0" indent="0">
              <a:buNone/>
            </a:pPr>
            <a:endParaRPr lang="en-GB" dirty="0"/>
          </a:p>
          <a:p>
            <a:endParaRPr lang="en-GB" dirty="0"/>
          </a:p>
        </p:txBody>
      </p:sp>
    </p:spTree>
    <p:extLst>
      <p:ext uri="{BB962C8B-B14F-4D97-AF65-F5344CB8AC3E}">
        <p14:creationId xmlns:p14="http://schemas.microsoft.com/office/powerpoint/2010/main" val="95400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BBFF6-DA00-4736-BCE6-64503F379A2C}"/>
              </a:ext>
            </a:extLst>
          </p:cNvPr>
          <p:cNvSpPr>
            <a:spLocks noGrp="1"/>
          </p:cNvSpPr>
          <p:nvPr>
            <p:ph idx="1"/>
          </p:nvPr>
        </p:nvSpPr>
        <p:spPr>
          <a:xfrm>
            <a:off x="838200" y="678730"/>
            <a:ext cx="10515600" cy="5498234"/>
          </a:xfrm>
        </p:spPr>
        <p:txBody>
          <a:bodyPr/>
          <a:lstStyle/>
          <a:p>
            <a:pPr marL="0" indent="0">
              <a:buNone/>
            </a:pPr>
            <a:r>
              <a:rPr lang="en-US" sz="3600" b="1" dirty="0"/>
              <a:t>Motivation</a:t>
            </a:r>
          </a:p>
          <a:p>
            <a:r>
              <a:rPr lang="en-US" dirty="0"/>
              <a:t>Examination plays a vital role in any student's life. The marks obtained by the student in the examination decide his future. Therefore, it becomes essential to predict whether the student will pass or fail in the examination. </a:t>
            </a:r>
          </a:p>
          <a:p>
            <a:r>
              <a:rPr lang="en-US" dirty="0"/>
              <a:t>If the prediction says that a student tends to fail in the examination prior to the examination then extra efforts can be taken to improve his studies and help him to pass the examination.</a:t>
            </a:r>
          </a:p>
          <a:p>
            <a:r>
              <a:rPr lang="en-US" dirty="0"/>
              <a:t>It’s very useful for students, schools and parents, </a:t>
            </a:r>
            <a:endParaRPr lang="en-GB" dirty="0"/>
          </a:p>
          <a:p>
            <a:pPr marL="0" indent="0">
              <a:buNone/>
            </a:pPr>
            <a:endParaRPr lang="en-GB" dirty="0"/>
          </a:p>
          <a:p>
            <a:endParaRPr lang="en-GB" dirty="0"/>
          </a:p>
        </p:txBody>
      </p:sp>
    </p:spTree>
    <p:extLst>
      <p:ext uri="{BB962C8B-B14F-4D97-AF65-F5344CB8AC3E}">
        <p14:creationId xmlns:p14="http://schemas.microsoft.com/office/powerpoint/2010/main" val="31217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7584"/>
            <a:ext cx="10515600" cy="5479379"/>
          </a:xfrm>
        </p:spPr>
        <p:txBody>
          <a:bodyPr>
            <a:normAutofit/>
          </a:bodyPr>
          <a:lstStyle/>
          <a:p>
            <a:pPr marL="0" indent="0">
              <a:buNone/>
            </a:pPr>
            <a:r>
              <a:rPr lang="en-US" sz="3600" b="1" dirty="0"/>
              <a:t>In</a:t>
            </a:r>
            <a:r>
              <a:rPr lang="en-US" altLang="zh-CN" sz="3600" b="1" dirty="0"/>
              <a:t>troduction of</a:t>
            </a:r>
            <a:r>
              <a:rPr lang="en-US" sz="3600" b="1" dirty="0"/>
              <a:t> this project:</a:t>
            </a:r>
          </a:p>
          <a:p>
            <a:pPr marL="0" indent="0">
              <a:buNone/>
            </a:pPr>
            <a:r>
              <a:rPr lang="en-US" dirty="0"/>
              <a:t>The dataset consists of 480 student records and 16 features. The features are classified into three major categories: </a:t>
            </a:r>
            <a:endParaRPr lang="en-GB" dirty="0"/>
          </a:p>
          <a:p>
            <a:pPr marL="0" indent="0">
              <a:buNone/>
            </a:pPr>
            <a:r>
              <a:rPr lang="en-US" dirty="0"/>
              <a:t>(1) Demographic features such as gender, grade levels, topic and nationality. </a:t>
            </a:r>
            <a:endParaRPr lang="en-GB" dirty="0"/>
          </a:p>
          <a:p>
            <a:pPr marL="0" indent="0">
              <a:buNone/>
            </a:pPr>
            <a:r>
              <a:rPr lang="en-US" dirty="0"/>
              <a:t>(2) Academic background features such as educational stage, grade Level and section. </a:t>
            </a:r>
            <a:endParaRPr lang="en-GB" dirty="0"/>
          </a:p>
          <a:p>
            <a:pPr marL="0" indent="0">
              <a:buNone/>
            </a:pPr>
            <a:r>
              <a:rPr lang="en-US" dirty="0"/>
              <a:t>(3) Behavioral features such as raised hand on class, opening resources, answering survey by parents, and school satisfaction.</a:t>
            </a:r>
          </a:p>
          <a:p>
            <a:pPr marL="0" indent="0">
              <a:buNone/>
            </a:pPr>
            <a:r>
              <a:rPr lang="en-US" dirty="0"/>
              <a:t>The students are classified into three numerical intervals based on their total grade/mark: Low-Level, Middle-Level, High-Level</a:t>
            </a: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2601358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7584"/>
            <a:ext cx="10515600" cy="5479379"/>
          </a:xfrm>
        </p:spPr>
        <p:txBody>
          <a:bodyPr>
            <a:normAutofit/>
          </a:bodyPr>
          <a:lstStyle/>
          <a:p>
            <a:pPr marL="0" indent="0">
              <a:buNone/>
            </a:pPr>
            <a:r>
              <a:rPr lang="en-US" sz="3600" dirty="0"/>
              <a:t>What I will do </a:t>
            </a:r>
            <a:r>
              <a:rPr lang="en-US" sz="3600" b="1" dirty="0"/>
              <a:t>:</a:t>
            </a:r>
          </a:p>
          <a:p>
            <a:pPr marL="0" indent="0">
              <a:buNone/>
            </a:pPr>
            <a:r>
              <a:rPr lang="en-US" dirty="0"/>
              <a:t>  Using Studio R to </a:t>
            </a:r>
            <a:r>
              <a:rPr lang="en-US" dirty="0" err="1"/>
              <a:t>analyse</a:t>
            </a:r>
            <a:r>
              <a:rPr lang="en-US" dirty="0"/>
              <a:t> this datasets in R programming language</a:t>
            </a:r>
            <a:endParaRPr lang="en-GB" dirty="0"/>
          </a:p>
          <a:p>
            <a:pPr marL="0" indent="0">
              <a:buNone/>
            </a:pPr>
            <a:r>
              <a:rPr lang="en-US" dirty="0"/>
              <a:t>  Targets:</a:t>
            </a:r>
            <a:endParaRPr lang="en-GB" dirty="0"/>
          </a:p>
          <a:p>
            <a:pPr lvl="0"/>
            <a:r>
              <a:rPr lang="en-US" dirty="0"/>
              <a:t>Exploration of the datasets. Distribution of the data in different features: gender, nationality, grade, topic, parent…… (like girls raises more hand, more discussions in high school)</a:t>
            </a:r>
            <a:endParaRPr lang="en-GB" dirty="0"/>
          </a:p>
          <a:p>
            <a:pPr lvl="0"/>
            <a:r>
              <a:rPr lang="en-US" dirty="0"/>
              <a:t>Find underlying relationships. Like parent who are not satisfied and not answer survey, connection with study activity and performance (raising hand, absence, content)</a:t>
            </a:r>
            <a:endParaRPr lang="en-GB" dirty="0"/>
          </a:p>
          <a:p>
            <a:pPr lvl="0"/>
            <a:r>
              <a:rPr lang="en-US" dirty="0"/>
              <a:t>Build prediction model, like decision tree or neural network to predict the student’s academic performance.</a:t>
            </a:r>
            <a:endParaRPr lang="en-GB" dirty="0"/>
          </a:p>
          <a:p>
            <a:pPr marL="0" indent="0">
              <a:buNone/>
            </a:pPr>
            <a:endParaRPr lang="en-US" sz="3600" b="1" dirty="0"/>
          </a:p>
          <a:p>
            <a:pPr marL="0" indent="0">
              <a:buNone/>
            </a:pPr>
            <a:endParaRPr lang="en-US" dirty="0"/>
          </a:p>
        </p:txBody>
      </p:sp>
    </p:spTree>
    <p:extLst>
      <p:ext uri="{BB962C8B-B14F-4D97-AF65-F5344CB8AC3E}">
        <p14:creationId xmlns:p14="http://schemas.microsoft.com/office/powerpoint/2010/main" val="1984976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4B56F-B715-409E-A4F8-D7A49D2675E7}"/>
              </a:ext>
            </a:extLst>
          </p:cNvPr>
          <p:cNvSpPr>
            <a:spLocks noGrp="1"/>
          </p:cNvSpPr>
          <p:nvPr>
            <p:ph idx="1"/>
          </p:nvPr>
        </p:nvSpPr>
        <p:spPr>
          <a:xfrm>
            <a:off x="838200" y="386499"/>
            <a:ext cx="10515600" cy="5790464"/>
          </a:xfrm>
        </p:spPr>
        <p:txBody>
          <a:bodyPr>
            <a:normAutofit lnSpcReduction="10000"/>
          </a:bodyPr>
          <a:lstStyle/>
          <a:p>
            <a:pPr marL="0" indent="0">
              <a:buNone/>
            </a:pPr>
            <a:r>
              <a:rPr lang="en-US" sz="3600" b="1" dirty="0"/>
              <a:t>Objectives:</a:t>
            </a:r>
            <a:endParaRPr lang="en-GB" sz="3600" b="1" dirty="0"/>
          </a:p>
          <a:p>
            <a:r>
              <a:rPr lang="en-US" dirty="0"/>
              <a:t>Decision trees model can successfully identify the students who are likely to fail. These students can be considered for proper counseling so as to improve their result.</a:t>
            </a:r>
            <a:endParaRPr lang="en-GB" dirty="0"/>
          </a:p>
          <a:p>
            <a:pPr marL="0" indent="0">
              <a:buNone/>
            </a:pPr>
            <a:r>
              <a:rPr lang="en-US" dirty="0"/>
              <a:t> </a:t>
            </a:r>
            <a:endParaRPr lang="en-GB" dirty="0"/>
          </a:p>
          <a:p>
            <a:r>
              <a:rPr lang="en-US" dirty="0"/>
              <a:t>The model can be easily integrated into a recommender system that can help students in their course selection, based on their and other graduated students’ grades.</a:t>
            </a:r>
            <a:endParaRPr lang="en-GB" dirty="0"/>
          </a:p>
          <a:p>
            <a:pPr marL="0" indent="0">
              <a:buNone/>
            </a:pPr>
            <a:endParaRPr lang="en-GB" dirty="0"/>
          </a:p>
          <a:p>
            <a:r>
              <a:rPr lang="en-US" dirty="0"/>
              <a:t>The datasets used in this project is just a sample, we can use the same method to analyze all kinds of educational performance to suit all kinds of students in different grade levels, gender, nationality, and even suitable for university student.</a:t>
            </a:r>
            <a:endParaRPr lang="en-GB" dirty="0"/>
          </a:p>
          <a:p>
            <a:pPr marL="0" indent="0">
              <a:buNone/>
            </a:pPr>
            <a:endParaRPr lang="en-GB" dirty="0"/>
          </a:p>
        </p:txBody>
      </p:sp>
    </p:spTree>
    <p:extLst>
      <p:ext uri="{BB962C8B-B14F-4D97-AF65-F5344CB8AC3E}">
        <p14:creationId xmlns:p14="http://schemas.microsoft.com/office/powerpoint/2010/main" val="276459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014C4-34A2-4DB9-B0C3-ADC85698409D}"/>
              </a:ext>
            </a:extLst>
          </p:cNvPr>
          <p:cNvSpPr>
            <a:spLocks noGrp="1"/>
          </p:cNvSpPr>
          <p:nvPr>
            <p:ph idx="1"/>
          </p:nvPr>
        </p:nvSpPr>
        <p:spPr>
          <a:xfrm>
            <a:off x="838200" y="546755"/>
            <a:ext cx="10515600" cy="5630208"/>
          </a:xfrm>
        </p:spPr>
        <p:txBody>
          <a:bodyPr/>
          <a:lstStyle/>
          <a:p>
            <a:pPr marL="0" indent="0">
              <a:buNone/>
            </a:pPr>
            <a:r>
              <a:rPr lang="en-US" sz="3600" b="1" dirty="0"/>
              <a:t>Deliverables</a:t>
            </a:r>
            <a:endParaRPr lang="en-GB" sz="3600" dirty="0"/>
          </a:p>
          <a:p>
            <a:pPr marL="0" indent="0">
              <a:buNone/>
            </a:pPr>
            <a:r>
              <a:rPr lang="en-US" dirty="0"/>
              <a:t>There will be 2 main types of deliverables in this study:</a:t>
            </a:r>
          </a:p>
          <a:p>
            <a:pPr marL="0" indent="0">
              <a:buNone/>
            </a:pPr>
            <a:endParaRPr lang="en-GB" dirty="0"/>
          </a:p>
          <a:p>
            <a:r>
              <a:rPr lang="de-DE" dirty="0"/>
              <a:t>1. A final report that contains all the details of the analysis and prediction on the dataset.</a:t>
            </a:r>
          </a:p>
          <a:p>
            <a:endParaRPr lang="de-DE" dirty="0"/>
          </a:p>
          <a:p>
            <a:r>
              <a:rPr lang="en-US" dirty="0"/>
              <a:t>2. One single zip archive folder which contains the following files in this study, including </a:t>
            </a:r>
            <a:r>
              <a:rPr lang="de-DE" dirty="0"/>
              <a:t>Rmarkdown file, Rmarkdown in PDf and HTML format, which will show the visualization of the analysis results of the dataset, and the student’s academic performance dataset.</a:t>
            </a: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09860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17748</TotalTime>
  <Words>1048</Words>
  <Application>Microsoft Office PowerPoint</Application>
  <PresentationFormat>Widescreen</PresentationFormat>
  <Paragraphs>185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等线</vt:lpstr>
      <vt:lpstr>等线 Light</vt:lpstr>
      <vt:lpstr>SimSun</vt:lpstr>
      <vt:lpstr>Arial</vt:lpstr>
      <vt:lpstr>Calibri</vt:lpstr>
      <vt:lpstr>Calibri Light</vt:lpstr>
      <vt:lpstr>Times New Roman</vt:lpstr>
      <vt:lpstr>Office Theme</vt:lpstr>
      <vt:lpstr>Topic</vt:lpstr>
      <vt:lpstr>Acknowledgements</vt:lpstr>
      <vt:lpstr>Contents</vt:lpstr>
      <vt:lpstr> 1. Introduction  </vt:lpstr>
      <vt:lpstr>PowerPoint Presentation</vt:lpstr>
      <vt:lpstr>PowerPoint Presentation</vt:lpstr>
      <vt:lpstr>PowerPoint Presentation</vt:lpstr>
      <vt:lpstr>PowerPoint Presentation</vt:lpstr>
      <vt:lpstr>PowerPoint Presentation</vt:lpstr>
      <vt:lpstr>2. Overall project methodology </vt:lpstr>
      <vt:lpstr>3.Project Management Approach </vt:lpstr>
      <vt:lpstr>PowerPoint Presentation</vt:lpstr>
      <vt:lpstr>Key stakeholders</vt:lpstr>
      <vt:lpstr>Project Controlling</vt:lpstr>
      <vt:lpstr>Project Controlling</vt:lpstr>
      <vt:lpstr>Project Controlling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introduction</dc:title>
  <dc:creator>Zhiying Zhou</dc:creator>
  <cp:lastModifiedBy>Zhiying Zhou</cp:lastModifiedBy>
  <cp:revision>147</cp:revision>
  <dcterms:created xsi:type="dcterms:W3CDTF">2017-03-09T03:17:51Z</dcterms:created>
  <dcterms:modified xsi:type="dcterms:W3CDTF">2017-08-09T23:00:32Z</dcterms:modified>
</cp:coreProperties>
</file>