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1"/>
  </p:notesMasterIdLst>
  <p:sldIdLst>
    <p:sldId id="261" r:id="rId5"/>
    <p:sldId id="263" r:id="rId6"/>
    <p:sldId id="264" r:id="rId7"/>
    <p:sldId id="286" r:id="rId8"/>
    <p:sldId id="265" r:id="rId9"/>
    <p:sldId id="267" r:id="rId10"/>
    <p:sldId id="268" r:id="rId11"/>
    <p:sldId id="274" r:id="rId12"/>
    <p:sldId id="287" r:id="rId13"/>
    <p:sldId id="288" r:id="rId14"/>
    <p:sldId id="289" r:id="rId15"/>
    <p:sldId id="290" r:id="rId16"/>
    <p:sldId id="291" r:id="rId17"/>
    <p:sldId id="271" r:id="rId18"/>
    <p:sldId id="269" r:id="rId19"/>
    <p:sldId id="292" r:id="rId20"/>
    <p:sldId id="293" r:id="rId21"/>
    <p:sldId id="270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5" r:id="rId3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694F97-E41D-4060-BD54-D237818CCA9E}" v="264" dt="2023-12-10T20:06:08.73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558"/>
  </p:normalViewPr>
  <p:slideViewPr>
    <p:cSldViewPr>
      <p:cViewPr>
        <p:scale>
          <a:sx n="47" d="100"/>
          <a:sy n="47" d="100"/>
        </p:scale>
        <p:origin x="63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26-08-2025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8A031E-EDD8-7EE8-0276-736F386D6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454275"/>
            <a:ext cx="16988263" cy="2462213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  <p:sp>
        <p:nvSpPr>
          <p:cNvPr id="2" name="Marcador de texto 3">
            <a:extLst>
              <a:ext uri="{FF2B5EF4-FFF2-40B4-BE49-F238E27FC236}">
                <a16:creationId xmlns:a16="http://schemas.microsoft.com/office/drawing/2014/main" id="{51F3AD1E-C764-6937-AB27-53D8BC7008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7227" y="2606675"/>
            <a:ext cx="16792423" cy="2462213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asana.com/es/resources/what-is-scope-creep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70841C-0ACF-DE6F-43AC-3E3396A29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169275"/>
            <a:ext cx="8749511" cy="1169551"/>
          </a:xfrm>
        </p:spPr>
        <p:txBody>
          <a:bodyPr/>
          <a:lstStyle/>
          <a:p>
            <a:r>
              <a:rPr lang="es-CL" sz="3800" spc="-10" dirty="0"/>
              <a:t>Definir los componentes del sistema</a:t>
            </a:r>
            <a:br>
              <a:rPr lang="es-CL" sz="3800" dirty="0"/>
            </a:br>
            <a:endParaRPr lang="es-CL" sz="38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839BAB8-5980-04D6-9003-ABBE79FC69B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926080" y="9554269"/>
            <a:ext cx="8712681" cy="369332"/>
          </a:xfrm>
        </p:spPr>
        <p:txBody>
          <a:bodyPr/>
          <a:lstStyle/>
          <a:p>
            <a:r>
              <a:rPr lang="es-ES" dirty="0">
                <a:latin typeface="Arial"/>
                <a:cs typeface="Arial"/>
              </a:rPr>
              <a:t>I</a:t>
            </a:r>
            <a:r>
              <a:rPr lang="es-CL" dirty="0">
                <a:latin typeface="Arial"/>
                <a:cs typeface="Arial"/>
              </a:rPr>
              <a:t>NGENIERÍA DE REQUISITOS – RQY1101</a:t>
            </a:r>
            <a:endParaRPr lang="es-CL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814CE-602A-64A0-3703-3CFB90E7E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9A03B-FC33-E5A3-C7BB-CBE848156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 diagrama de flujo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D72BB92-AF19-6AE9-A08A-F0336D0EC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86" y="2825547"/>
            <a:ext cx="8414113" cy="61057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20CEE3-BD75-0EF8-BAAA-E06BDEF55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2987675"/>
            <a:ext cx="10972800" cy="549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7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AB70D-F45D-741A-811F-C7CE14FEF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1B13E-568B-8274-0B79-88822DD5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 diagrama de flujo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515C08-CD86-0B4C-A174-188A43A43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86" y="2825547"/>
            <a:ext cx="8414113" cy="610572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6ECC9854-807D-904C-504F-8AD27F3BF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04" y="2825547"/>
            <a:ext cx="10549084" cy="488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48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9D53A-E3AD-7D6C-66C4-38EFA40D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ADD2C-A995-1B10-D3E8-65B0E011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 diagrama de flujo de datos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D50B4E-7403-5C48-769C-0250483E3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3386" y="2825547"/>
            <a:ext cx="8414113" cy="61057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A87E3A0-35A7-DFAC-230C-3A3E26E6D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50" y="5045075"/>
            <a:ext cx="9448800" cy="23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8A361E2-AE04-D643-C277-3069C947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0" y="549275"/>
            <a:ext cx="10058400" cy="1013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287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4BEEF-4961-1295-AA99-1F1FFB8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del producto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F5BF77-275E-155E-CCE3-A8DDCDD0B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1920875"/>
            <a:ext cx="16988263" cy="6155531"/>
          </a:xfrm>
        </p:spPr>
        <p:txBody>
          <a:bodyPr/>
          <a:lstStyle/>
          <a:p>
            <a:r>
              <a:rPr lang="es-CL" dirty="0"/>
              <a:t>El primer paso es listar las funciones que vamos a abordar, </a:t>
            </a:r>
            <a:r>
              <a:rPr lang="es-CL" b="1" dirty="0"/>
              <a:t>en concordancia con la visión del producto y los requisitos del negocio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Debemos registrar las funcionalidades de forma codificada, como se muestra en el siguiente ejemplo:</a:t>
            </a:r>
            <a:br>
              <a:rPr lang="es-CL" dirty="0"/>
            </a:br>
            <a:br>
              <a:rPr lang="es-CL" dirty="0"/>
            </a:br>
            <a:r>
              <a:rPr lang="es-MX" sz="3200" b="1" dirty="0"/>
              <a:t>FE-1:</a:t>
            </a:r>
            <a:r>
              <a:rPr lang="es-MX" sz="3200" dirty="0"/>
              <a:t> Ordenar y pagar comidas del menú para retiro en local o entrega.</a:t>
            </a:r>
          </a:p>
          <a:p>
            <a:r>
              <a:rPr lang="es-MX" sz="3200" b="1" dirty="0"/>
              <a:t>FE-2: </a:t>
            </a:r>
            <a:r>
              <a:rPr lang="es-MX" sz="3200" dirty="0"/>
              <a:t>Crear, ver, modificar y cancelar suscripciones de comidas para pedidos recurrentes o especiales diarios.</a:t>
            </a:r>
          </a:p>
          <a:p>
            <a:r>
              <a:rPr lang="es-MX" sz="3200" b="1" dirty="0"/>
              <a:t>FE-3: </a:t>
            </a:r>
            <a:r>
              <a:rPr lang="es-MX" sz="3200" dirty="0"/>
              <a:t>Ver listas de ingredientes e información nutricional de los ítems del menú.</a:t>
            </a:r>
          </a:p>
          <a:p>
            <a:r>
              <a:rPr lang="es-MX" sz="3200" b="1" dirty="0"/>
              <a:t>FE-4: </a:t>
            </a:r>
            <a:r>
              <a:rPr lang="es-MX" sz="3200" dirty="0"/>
              <a:t>Proporcionar acceso al sistema a través de teléfono inteligente, tableta y navegador web.</a:t>
            </a:r>
            <a:endParaRPr lang="es-CL" sz="3200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39A23F1-2B40-8E16-16ED-9A69D25076DB}"/>
              </a:ext>
            </a:extLst>
          </p:cNvPr>
          <p:cNvSpPr/>
          <p:nvPr/>
        </p:nvSpPr>
        <p:spPr>
          <a:xfrm>
            <a:off x="2432050" y="9083675"/>
            <a:ext cx="14097000" cy="1600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800" dirty="0"/>
              <a:t>Cada funcionalidad debe </a:t>
            </a:r>
            <a:r>
              <a:rPr lang="es-CL" sz="2800" b="1" u="sng" dirty="0"/>
              <a:t>iniciar con un verbo en infinitivo</a:t>
            </a:r>
            <a:r>
              <a:rPr lang="es-CL" sz="2800" dirty="0"/>
              <a:t>: crear, ordenar, consultar, etc.</a:t>
            </a:r>
          </a:p>
        </p:txBody>
      </p:sp>
    </p:spTree>
    <p:extLst>
      <p:ext uri="{BB962C8B-B14F-4D97-AF65-F5344CB8AC3E}">
        <p14:creationId xmlns:p14="http://schemas.microsoft.com/office/powerpoint/2010/main" val="2178470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47957E-AC11-947D-E253-CFACC840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387" y="3902075"/>
            <a:ext cx="9208290" cy="59710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F9C4F1D-A92D-E6C7-64F9-C15E6668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Funciones del producto: Árbol de funciones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F3E3DB-2631-E181-7103-A594B005AF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149475"/>
            <a:ext cx="16988263" cy="1231106"/>
          </a:xfrm>
        </p:spPr>
        <p:txBody>
          <a:bodyPr/>
          <a:lstStyle/>
          <a:p>
            <a:r>
              <a:rPr lang="es-CL" dirty="0"/>
              <a:t>Luego de enumerar las funciones, una forma útil para representar las características que el sistema debe tener es mediante un diagrama de árbol.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1447788-0F03-4FC5-9395-EB9D5985A8EB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7308850" y="4433421"/>
            <a:ext cx="449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7330AD6-FF24-63BE-B2F3-C435F8873C61}"/>
              </a:ext>
            </a:extLst>
          </p:cNvPr>
          <p:cNvSpPr txBox="1"/>
          <p:nvPr/>
        </p:nvSpPr>
        <p:spPr>
          <a:xfrm>
            <a:off x="11804650" y="3648591"/>
            <a:ext cx="746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Funcionalidad de Primer nivel (</a:t>
            </a:r>
            <a:r>
              <a:rPr lang="es-CL" sz="2400" b="1" dirty="0" err="1"/>
              <a:t>Feature</a:t>
            </a:r>
            <a:r>
              <a:rPr lang="es-CL" sz="2400" b="1" dirty="0"/>
              <a:t>)</a:t>
            </a:r>
            <a:r>
              <a:rPr lang="es-CL" sz="2400" dirty="0"/>
              <a:t>: representa las funcionalidades globales que debe abordar el software. Se puede relacionar a un módulo del software. </a:t>
            </a:r>
            <a:r>
              <a:rPr lang="es-CL" sz="2400" b="1" dirty="0" err="1"/>
              <a:t>Ej</a:t>
            </a:r>
            <a:r>
              <a:rPr lang="es-CL" sz="2400" b="1" dirty="0"/>
              <a:t>: ordenar una comida</a:t>
            </a:r>
            <a:r>
              <a:rPr lang="es-CL" sz="2400" dirty="0"/>
              <a:t>.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4AB0F17-3764-3F0B-DC75-C1365465698C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9823450" y="5654675"/>
            <a:ext cx="1981200" cy="925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C3A966D-E4DB-DDCF-C96D-6BD9C18D2B31}"/>
              </a:ext>
            </a:extLst>
          </p:cNvPr>
          <p:cNvSpPr txBox="1"/>
          <p:nvPr/>
        </p:nvSpPr>
        <p:spPr>
          <a:xfrm>
            <a:off x="11804650" y="5426075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Funcionalidad de Segundo nivel (</a:t>
            </a:r>
            <a:r>
              <a:rPr lang="es-CL" sz="2400" b="1" dirty="0" err="1"/>
              <a:t>User</a:t>
            </a:r>
            <a:r>
              <a:rPr lang="es-CL" sz="2400" b="1" dirty="0"/>
              <a:t> </a:t>
            </a:r>
            <a:r>
              <a:rPr lang="es-CL" sz="2400" b="1" dirty="0" err="1"/>
              <a:t>requirement</a:t>
            </a:r>
            <a:r>
              <a:rPr lang="es-CL" sz="2400" b="1" dirty="0"/>
              <a:t>)</a:t>
            </a:r>
            <a:r>
              <a:rPr lang="es-CL" sz="2400" dirty="0"/>
              <a:t>: funcionalidades que dan cumplimiento a las de 1º nivel. Puede relacionarse con una pestaña dentro de un módulo. Son </a:t>
            </a:r>
            <a:r>
              <a:rPr lang="es-CL" sz="2400" dirty="0">
                <a:highlight>
                  <a:srgbClr val="FFFF00"/>
                </a:highlight>
              </a:rPr>
              <a:t>épicas o casos de uso</a:t>
            </a:r>
            <a:r>
              <a:rPr lang="es-CL" sz="2400" dirty="0"/>
              <a:t>. </a:t>
            </a:r>
            <a:r>
              <a:rPr lang="es-CL" sz="2400" b="1" dirty="0" err="1"/>
              <a:t>Ej</a:t>
            </a:r>
            <a:r>
              <a:rPr lang="es-CL" sz="2400" b="1" dirty="0"/>
              <a:t>: Ver historial de pedidos, Administrar menú.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A2D4D89-8DF2-F14F-A931-2A849BAA5F9F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9823450" y="8170823"/>
            <a:ext cx="1981200" cy="901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FEEA5D24-E1C6-D5BA-7BF6-A287AAAE1CCE}"/>
              </a:ext>
            </a:extLst>
          </p:cNvPr>
          <p:cNvSpPr txBox="1"/>
          <p:nvPr/>
        </p:nvSpPr>
        <p:spPr>
          <a:xfrm>
            <a:off x="11804650" y="7918351"/>
            <a:ext cx="7467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b="1" dirty="0"/>
              <a:t>Funcionalidad de Tercer nivel (Use Case Flow)</a:t>
            </a:r>
            <a:r>
              <a:rPr lang="es-CL" sz="2400" dirty="0"/>
              <a:t>: representa funcionalidades que dan cumplimiento a la de 2º nivel. Puede relacionarse con botones o acciones dentro de la pestaña o vista. Son </a:t>
            </a:r>
            <a:r>
              <a:rPr lang="es-CL" sz="2400" dirty="0">
                <a:highlight>
                  <a:srgbClr val="FFFF00"/>
                </a:highlight>
              </a:rPr>
              <a:t>historias de usuario o partes del caso de uso</a:t>
            </a:r>
            <a:r>
              <a:rPr lang="es-CL" sz="2400" dirty="0"/>
              <a:t>. </a:t>
            </a:r>
            <a:r>
              <a:rPr lang="es-CL" sz="2400" b="1" dirty="0" err="1"/>
              <a:t>Ej</a:t>
            </a:r>
            <a:r>
              <a:rPr lang="es-CL" sz="2400" b="1" dirty="0"/>
              <a:t>: Crear menú, modificar orden, cancelar orden.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B69876-7DC7-E015-5238-E51920584052}"/>
              </a:ext>
            </a:extLst>
          </p:cNvPr>
          <p:cNvSpPr txBox="1"/>
          <p:nvPr/>
        </p:nvSpPr>
        <p:spPr>
          <a:xfrm>
            <a:off x="1768387" y="10531475"/>
            <a:ext cx="1293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highlight>
                  <a:srgbClr val="FFFF00"/>
                </a:highlight>
              </a:rPr>
              <a:t>Los conceptos destacados los revisaremos en la siguiente clase</a:t>
            </a:r>
            <a:r>
              <a:rPr lang="es-C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3307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25F74BB-0D31-BC7E-C52B-77504D1FD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50" y="854075"/>
            <a:ext cx="9220200" cy="9220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FBD8F26-767F-E56F-44F1-EABF5A53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2250" y="1006475"/>
            <a:ext cx="6858000" cy="48768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5C35616-3B66-4F48-2023-FF9359415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2250" y="6721475"/>
            <a:ext cx="68580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8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85A01-EFDA-6DD1-3DB1-F1DB585C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400EBE0-1F68-9691-C52C-365CEF316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0" y="620418"/>
            <a:ext cx="8091654" cy="100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79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1FDFC-6029-DCEA-715A-0EA51B57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Limitaciones y exclusiones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C9703D-D2D8-8C9C-208F-D6B078133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454275"/>
            <a:ext cx="16988263" cy="5909310"/>
          </a:xfrm>
        </p:spPr>
        <p:txBody>
          <a:bodyPr/>
          <a:lstStyle/>
          <a:p>
            <a:r>
              <a:rPr lang="es-CL" dirty="0"/>
              <a:t>Similar a las funciones, en este caso de genera un listado codificado de características que no serán incluidas en el proyecto o fase (</a:t>
            </a:r>
            <a:r>
              <a:rPr lang="es-CL" b="1" dirty="0"/>
              <a:t>y que alguien podría haber esperado</a:t>
            </a:r>
            <a:r>
              <a:rPr lang="es-CL" dirty="0"/>
              <a:t>).</a:t>
            </a:r>
          </a:p>
          <a:p>
            <a:endParaRPr lang="es-CL" dirty="0"/>
          </a:p>
          <a:p>
            <a:r>
              <a:rPr lang="es-CL" dirty="0"/>
              <a:t>Ejemplo:</a:t>
            </a:r>
          </a:p>
          <a:p>
            <a:endParaRPr lang="es-CL" dirty="0"/>
          </a:p>
          <a:p>
            <a:r>
              <a:rPr lang="es-MX" sz="3200" b="1" dirty="0"/>
              <a:t>LI-1:</a:t>
            </a:r>
            <a:r>
              <a:rPr lang="es-MX" sz="3200" dirty="0"/>
              <a:t> La app no contendrá oferta de restoranes fuera de la Región Metropolitana de Santiago.</a:t>
            </a:r>
          </a:p>
          <a:p>
            <a:r>
              <a:rPr lang="es-MX" sz="3200" b="1" dirty="0"/>
              <a:t>LI-2: </a:t>
            </a:r>
            <a:r>
              <a:rPr lang="es-MX" sz="3200" dirty="0"/>
              <a:t>Los restoranes sólo podrán subir una sucursal a la plataforma en esta entrega de la app.</a:t>
            </a:r>
            <a:endParaRPr lang="es-CL" sz="3200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4098" name="Picture 2" descr="Icono Aislado De La Señal Alerta Ilustración del Vector - Ilustración ...">
            <a:extLst>
              <a:ext uri="{FF2B5EF4-FFF2-40B4-BE49-F238E27FC236}">
                <a16:creationId xmlns:a16="http://schemas.microsoft.com/office/drawing/2014/main" id="{2A478B77-6745-CBF0-6A28-4FAEB90C0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7559675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20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AA7C2-3429-59AC-47A4-83A6A5180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Actividad (5 min)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AB1E36-46F2-393F-A329-2D58A8BCD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454275"/>
            <a:ext cx="16988263" cy="4924425"/>
          </a:xfrm>
        </p:spPr>
        <p:txBody>
          <a:bodyPr/>
          <a:lstStyle/>
          <a:p>
            <a:r>
              <a:rPr lang="es-CL" dirty="0"/>
              <a:t>Piensen en alguna aplicación que utilicen en el día a día y encuentre alguna limitación según la definición establecida.</a:t>
            </a:r>
            <a:br>
              <a:rPr lang="es-CL" dirty="0"/>
            </a:br>
            <a:br>
              <a:rPr lang="es-CL" dirty="0"/>
            </a:br>
            <a:r>
              <a:rPr lang="es-MX" i="1" dirty="0"/>
              <a:t>Capacidades o características que se esperan pero que no se incluirán en el producto en este proyecto o fase.	</a:t>
            </a:r>
          </a:p>
          <a:p>
            <a:br>
              <a:rPr lang="es-CL" dirty="0"/>
            </a:br>
            <a:r>
              <a:rPr lang="es-CL" dirty="0"/>
              <a:t>Cuando lo haga, piense en limitaciones que según su perspectiva sean realistas de desarrollar a futuro.</a:t>
            </a:r>
            <a:endParaRPr lang="es-CL" i="1" dirty="0"/>
          </a:p>
        </p:txBody>
      </p:sp>
      <p:pic>
        <p:nvPicPr>
          <p:cNvPr id="4" name="Picture 4" descr="Icono Reloj de arena, no, hecho en Noto Emoji Travel &amp; Places Icons">
            <a:extLst>
              <a:ext uri="{FF2B5EF4-FFF2-40B4-BE49-F238E27FC236}">
                <a16:creationId xmlns:a16="http://schemas.microsoft.com/office/drawing/2014/main" id="{8D6217E6-5998-B984-01CB-41D72B064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41971">
            <a:off x="8583826" y="7750005"/>
            <a:ext cx="2936447" cy="293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69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2B2A0-42A2-BABE-F734-1DC43D9D7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/>
          <a:p>
            <a:r>
              <a:rPr lang="es-CL" dirty="0"/>
              <a:t>Establecer el ámbito del proyecto</a:t>
            </a:r>
          </a:p>
        </p:txBody>
      </p:sp>
    </p:spTree>
    <p:extLst>
      <p:ext uri="{BB962C8B-B14F-4D97-AF65-F5344CB8AC3E}">
        <p14:creationId xmlns:p14="http://schemas.microsoft.com/office/powerpoint/2010/main" val="33983414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387E3-4A63-9916-9187-DC46E4F73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Características de los usuarios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368D8-B6DB-3BE4-DCDB-43D640982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225675"/>
            <a:ext cx="16988263" cy="3693319"/>
          </a:xfrm>
        </p:spPr>
        <p:txBody>
          <a:bodyPr/>
          <a:lstStyle/>
          <a:p>
            <a:r>
              <a:rPr lang="es-CL" dirty="0"/>
              <a:t>En esta sección, se listan los diferentes tipos de usuario y sus características principales que son relevantes para el proyecto.</a:t>
            </a:r>
          </a:p>
          <a:p>
            <a:endParaRPr lang="es-CL" dirty="0"/>
          </a:p>
          <a:p>
            <a:r>
              <a:rPr lang="es-CL" b="1" dirty="0"/>
              <a:t>Se establece la importancia del software para el usuario, cómo lo usará y cómo le agregará valor</a:t>
            </a:r>
            <a:r>
              <a:rPr lang="es-CL" dirty="0"/>
              <a:t>. Se agregan características del usuario como </a:t>
            </a:r>
            <a:r>
              <a:rPr lang="es-MX" dirty="0"/>
              <a:t>nivel educacional y experiencia técnica.</a:t>
            </a:r>
            <a:endParaRPr lang="es-CL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6EE7E0F0-25B8-A65F-263C-31FA0724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56414"/>
              </p:ext>
            </p:extLst>
          </p:nvPr>
        </p:nvGraphicFramePr>
        <p:xfrm>
          <a:off x="2405288" y="6035675"/>
          <a:ext cx="1698826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425">
                  <a:extLst>
                    <a:ext uri="{9D8B030D-6E8A-4147-A177-3AD203B41FA5}">
                      <a16:colId xmlns:a16="http://schemas.microsoft.com/office/drawing/2014/main" val="3734508508"/>
                    </a:ext>
                  </a:extLst>
                </a:gridCol>
                <a:gridCol w="15082837">
                  <a:extLst>
                    <a:ext uri="{9D8B030D-6E8A-4147-A177-3AD203B41FA5}">
                      <a16:colId xmlns:a16="http://schemas.microsoft.com/office/drawing/2014/main" val="2864003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L" sz="2400" dirty="0"/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400" dirty="0"/>
                        <a:t>Característica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58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400" dirty="0"/>
                        <a:t>Cliente de la cafetería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 Cliente es un empleado de la empresa que desea pedir comidas, desde casa o la oficina, para ser entregadas desde la cafetería. Se espera que utilicen el sistema un promedio de 5 veces por semana. Se estima que el 60 por ciento de los pedidos se realizarán utilizando la intranet corporativa, mientras que el 40 por ciento se harán a través de otras redes. Nivel educacional: universitario, Experiencia técnica: usuario frecuente de software empresarial.</a:t>
                      </a:r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577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L" sz="2400" dirty="0"/>
                        <a:t>Personal de la cafetería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2400" b="0" i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Son aprox. 20 empleados de cafetería que recibirán pedidos del sistema, prepararán comidas, las empaquetarán para entrega y solicitarán la entrega. La mayoría de los empleados de cafetería necesitarán capacitación en el uso del hardware y software del sistema. Nivel educacional: secundario, Experiencia técnica: usuario de aplicaciones móviles, baja experiencia en software empresarial.</a:t>
                      </a:r>
                      <a:endParaRPr lang="es-CL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4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594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94880-877C-BB7D-D902-1509DB47B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769441"/>
          </a:xfrm>
        </p:spPr>
        <p:txBody>
          <a:bodyPr/>
          <a:lstStyle/>
          <a:p>
            <a:r>
              <a:rPr lang="es-CL" dirty="0"/>
              <a:t>Mantener foco en el alcance</a:t>
            </a:r>
          </a:p>
        </p:txBody>
      </p:sp>
    </p:spTree>
    <p:extLst>
      <p:ext uri="{BB962C8B-B14F-4D97-AF65-F5344CB8AC3E}">
        <p14:creationId xmlns:p14="http://schemas.microsoft.com/office/powerpoint/2010/main" val="1216701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E90CF8-4E46-041C-7BF6-E6D963F6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1477328"/>
          </a:xfrm>
        </p:spPr>
        <p:txBody>
          <a:bodyPr/>
          <a:lstStyle/>
          <a:p>
            <a:r>
              <a:rPr lang="es-CL" dirty="0"/>
              <a:t>Algunas recomendaciones para alcanzar los objetivos del proyecto utilizando el alcance definido.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B8C3FF-0B93-4970-3477-2552B7DEF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606675"/>
            <a:ext cx="16988263" cy="7879080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b="1" dirty="0"/>
              <a:t>¿Qué hacer ante solicitudes de cambios en el alcance?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La definición del alcance es una estructura adaptable que se ajusta a las necesidades cambiantes.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Cambios en el alcance pueden ser beneficiosos si se alinean con las necesidades cambiantes del cliente (</a:t>
            </a:r>
            <a:r>
              <a:rPr lang="es-MX" b="1" dirty="0"/>
              <a:t>y este los puede pagar</a:t>
            </a:r>
            <a:r>
              <a:rPr lang="es-MX" dirty="0"/>
              <a:t>).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Incorporar nuevos requisitos implica priorizar y posiblemente retrasar o cancelar otros requisitos existentes.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Los cambios en el alcance pueden afectar la calidad y requieren a menudo retrabajo en actividades ya completadas.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MX" b="1" dirty="0"/>
              <a:t>¿Qué elementos del alcance debo desarrollar primero y cuáles después?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Los requisitos del negocio deben guiar las decisiones sobre qué características priorizar y cuándo implementarlas.</a:t>
            </a:r>
          </a:p>
          <a:p>
            <a:pPr marL="1028700" lvl="1" indent="-571500">
              <a:buFont typeface="Wingdings" panose="05000000000000000000" pitchFamily="2" charset="2"/>
              <a:buChar char="ü"/>
            </a:pPr>
            <a:r>
              <a:rPr lang="es-MX" dirty="0"/>
              <a:t>Cuantificar la contribución de las características a los requisitos de negocio ayuda a tomar decisiones basadas en hechos.</a:t>
            </a:r>
          </a:p>
        </p:txBody>
      </p:sp>
    </p:spTree>
    <p:extLst>
      <p:ext uri="{BB962C8B-B14F-4D97-AF65-F5344CB8AC3E}">
        <p14:creationId xmlns:p14="http://schemas.microsoft.com/office/powerpoint/2010/main" val="90674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1A7D1-A9B1-CB63-C11B-230ECC347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769441"/>
          </a:xfrm>
        </p:spPr>
        <p:txBody>
          <a:bodyPr/>
          <a:lstStyle/>
          <a:p>
            <a:r>
              <a:rPr lang="es-CL" dirty="0"/>
              <a:t>Resumen</a:t>
            </a:r>
          </a:p>
        </p:txBody>
      </p:sp>
    </p:spTree>
    <p:extLst>
      <p:ext uri="{BB962C8B-B14F-4D97-AF65-F5344CB8AC3E}">
        <p14:creationId xmlns:p14="http://schemas.microsoft.com/office/powerpoint/2010/main" val="4043232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892A0-DE37-806C-827C-2EEC3EA3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Resumen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CDDB3-90CE-2DBA-F45B-D6B5DF0C8C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13208" y="2530475"/>
            <a:ext cx="16988263" cy="7386638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ü"/>
            </a:pPr>
            <a:r>
              <a:rPr lang="es-CL" dirty="0"/>
              <a:t>El alcance corresponde a la porción de la visión de producto que desarrollaremos en el proyecto o fase del mismo.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L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CL" dirty="0"/>
              <a:t>El alcance puede ser representado de varias formas, sin embargo, se plantea un método que incluye sus interacciones con otros sistemas y usuarios, sus características, limitaciones y las características de los usuarios.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L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CL" dirty="0"/>
              <a:t>El alcance puede cambiar a lo largo del proyecto. Los cambios pueden implicar aumentos en los costos, por lo que deben evaluarse antes de proceder.</a:t>
            </a:r>
          </a:p>
          <a:p>
            <a:pPr marL="571500" indent="-571500">
              <a:buFont typeface="Wingdings" panose="05000000000000000000" pitchFamily="2" charset="2"/>
              <a:buChar char="ü"/>
            </a:pPr>
            <a:endParaRPr lang="es-CL" dirty="0"/>
          </a:p>
          <a:p>
            <a:pPr marL="571500" indent="-571500">
              <a:buFont typeface="Wingdings" panose="05000000000000000000" pitchFamily="2" charset="2"/>
              <a:buChar char="ü"/>
            </a:pPr>
            <a:r>
              <a:rPr lang="es-CL" dirty="0"/>
              <a:t>Las características a desarrollar deben priorizarse según la importancia para cumplir los requisitos de negocio.</a:t>
            </a:r>
          </a:p>
        </p:txBody>
      </p:sp>
    </p:spTree>
    <p:extLst>
      <p:ext uri="{BB962C8B-B14F-4D97-AF65-F5344CB8AC3E}">
        <p14:creationId xmlns:p14="http://schemas.microsoft.com/office/powerpoint/2010/main" val="2729630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1157E9D-18B1-845D-9ADE-7C6EFC66B1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CL" dirty="0"/>
              <a:t>Bibliografía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7EB94E-CB44-6C6A-036F-3E2194300F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2113" y="5039122"/>
            <a:ext cx="16792423" cy="1231106"/>
          </a:xfrm>
        </p:spPr>
        <p:txBody>
          <a:bodyPr/>
          <a:lstStyle/>
          <a:p>
            <a:r>
              <a:rPr lang="en-US" dirty="0" err="1"/>
              <a:t>Wiegers</a:t>
            </a:r>
            <a:r>
              <a:rPr lang="en-US" dirty="0"/>
              <a:t>, K., &amp; Beatty, J. (2013). Software Requirements. Microsoft Press, </a:t>
            </a:r>
            <a:r>
              <a:rPr lang="en-US" dirty="0" err="1"/>
              <a:t>Capítulo</a:t>
            </a:r>
            <a:r>
              <a:rPr lang="en-US" dirty="0"/>
              <a:t> 5. Establishing the business requirements, pp. 77–100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172360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A1780-DDC7-0D4E-6D62-BFAACD826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Aspectos curriculares de la sesión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9379B-D453-5B3D-D1A5-AEBB365F72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50" y="1997075"/>
            <a:ext cx="16987838" cy="4924425"/>
          </a:xfrm>
        </p:spPr>
        <p:txBody>
          <a:bodyPr/>
          <a:lstStyle/>
          <a:p>
            <a:r>
              <a:rPr lang="es-CL" sz="3200" b="1" dirty="0"/>
              <a:t>Resultado de aprendizaje</a:t>
            </a:r>
            <a:r>
              <a:rPr lang="es-CL" sz="3200" dirty="0"/>
              <a:t>:</a:t>
            </a:r>
          </a:p>
          <a:p>
            <a:endParaRPr lang="es-CL" sz="3200" dirty="0"/>
          </a:p>
          <a:p>
            <a:r>
              <a:rPr lang="es-MX" sz="3200" dirty="0"/>
              <a:t>RA1 Determina el marco de trabajo del proyecto de software a desarrollar a través de metodologías de vanguardia, cumpliendo los propósitos, rapidez y aporte de valor en cada uno de sus componentes e iteraciones.	</a:t>
            </a:r>
          </a:p>
          <a:p>
            <a:r>
              <a:rPr lang="es-MX" sz="3200" dirty="0"/>
              <a:t>	</a:t>
            </a:r>
          </a:p>
          <a:p>
            <a:r>
              <a:rPr lang="es-MX" sz="3200" b="1" dirty="0"/>
              <a:t>Indicadores de logro</a:t>
            </a:r>
            <a:r>
              <a:rPr lang="es-MX" sz="3200" dirty="0"/>
              <a:t>:</a:t>
            </a:r>
          </a:p>
          <a:p>
            <a:endParaRPr lang="es-MX" sz="3200" dirty="0"/>
          </a:p>
          <a:p>
            <a:r>
              <a:rPr lang="es-MX" sz="3200" dirty="0"/>
              <a:t>IL 1.3 Define el objetivo del proyecto y la visión del producto, considerando la rapidez y aporte de valor requerida por el negocio para cada una de sus iteraciones.</a:t>
            </a:r>
          </a:p>
        </p:txBody>
      </p:sp>
    </p:spTree>
    <p:extLst>
      <p:ext uri="{BB962C8B-B14F-4D97-AF65-F5344CB8AC3E}">
        <p14:creationId xmlns:p14="http://schemas.microsoft.com/office/powerpoint/2010/main" val="14847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7AECF-CDD0-1A13-462A-BBC52015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1477328"/>
          </a:xfrm>
        </p:spPr>
        <p:txBody>
          <a:bodyPr/>
          <a:lstStyle/>
          <a:p>
            <a:r>
              <a:rPr lang="es-CL" dirty="0"/>
              <a:t>Luego de encargarnos de definir el producto, definimos qué parte del mismo desarrollaremos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D7C60-4E40-F581-2316-1929BE519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2050" y="2987675"/>
            <a:ext cx="9982625" cy="6771084"/>
          </a:xfrm>
        </p:spPr>
        <p:txBody>
          <a:bodyPr/>
          <a:lstStyle/>
          <a:p>
            <a:r>
              <a:rPr lang="es-CL" b="1" dirty="0"/>
              <a:t>Alcance (o ámbito)</a:t>
            </a:r>
            <a:r>
              <a:rPr lang="es-CL" dirty="0"/>
              <a:t>: conjunto de funcionalidades requeridas por el usuario que se desarrollarán en un proyecto o fase del mismo.</a:t>
            </a:r>
          </a:p>
          <a:p>
            <a:endParaRPr lang="es-CL" dirty="0"/>
          </a:p>
          <a:p>
            <a:r>
              <a:rPr lang="es-CL" dirty="0"/>
              <a:t>El alcance representa </a:t>
            </a:r>
            <a:r>
              <a:rPr lang="es-CL" b="1" dirty="0"/>
              <a:t>el trabajo que se debe entregar</a:t>
            </a:r>
            <a:r>
              <a:rPr lang="es-CL" dirty="0"/>
              <a:t> al terminar el proyecto o fase.</a:t>
            </a:r>
          </a:p>
          <a:p>
            <a:endParaRPr lang="es-CL" dirty="0"/>
          </a:p>
          <a:p>
            <a:r>
              <a:rPr lang="es-CL" dirty="0"/>
              <a:t>Con los requisitos de negocio y visión del producto definidos</a:t>
            </a:r>
            <a:r>
              <a:rPr lang="es-CL" b="1" dirty="0"/>
              <a:t>, podemos establecer un alcance preliminar del proyecto.</a:t>
            </a:r>
          </a:p>
        </p:txBody>
      </p:sp>
      <p:pic>
        <p:nvPicPr>
          <p:cNvPr id="1026" name="Picture 2" descr="Learn To Code - Breath Code: 5 Reasons Everyone Should Learn To Code">
            <a:extLst>
              <a:ext uri="{FF2B5EF4-FFF2-40B4-BE49-F238E27FC236}">
                <a16:creationId xmlns:a16="http://schemas.microsoft.com/office/drawing/2014/main" id="{5A18A9EF-D6D7-1059-8814-567BC83B8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0050" y="3063875"/>
            <a:ext cx="6604988" cy="4560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15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D6D99-42DA-92E9-F598-C9553CFA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Carta Gantt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33001E1-6C48-F09B-CED6-A82700F9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73" y="2454275"/>
            <a:ext cx="9869277" cy="69065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CDBC3D-1515-E947-146C-07DC913F1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9954" y="2149475"/>
            <a:ext cx="9735909" cy="721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7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15875-6D41-6A38-EAB8-7A773526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1477328"/>
          </a:xfrm>
        </p:spPr>
        <p:txBody>
          <a:bodyPr/>
          <a:lstStyle/>
          <a:p>
            <a:r>
              <a:rPr lang="es-CL" dirty="0"/>
              <a:t>En esta parte del desarrollo de requisitos se establece qué hará y qué no hará el sistema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F673DE-2A00-224B-48CD-A4105BAD6E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3063875"/>
            <a:ext cx="16988263" cy="7386638"/>
          </a:xfrm>
        </p:spPr>
        <p:txBody>
          <a:bodyPr/>
          <a:lstStyle/>
          <a:p>
            <a:r>
              <a:rPr lang="es-CL" b="1" dirty="0"/>
              <a:t>Limitaciones</a:t>
            </a:r>
            <a:r>
              <a:rPr lang="es-CL" dirty="0"/>
              <a:t>: lista de funciones o características que </a:t>
            </a:r>
            <a:r>
              <a:rPr lang="es-CL" b="1" dirty="0"/>
              <a:t>no</a:t>
            </a:r>
            <a:r>
              <a:rPr lang="es-CL" dirty="0"/>
              <a:t> presentará el sistema.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Las limitaciones son relevantes ya que el alcance del proyecto está condicionado por su plazo y el presupuesto asignado.</a:t>
            </a:r>
          </a:p>
          <a:p>
            <a:endParaRPr lang="es-CL" dirty="0"/>
          </a:p>
          <a:p>
            <a:r>
              <a:rPr lang="es-CL" dirty="0"/>
              <a:t>Sin limitaciones, se alimenta una falsa expectativa hacia los interesados o se puede incurrir en excesivos costos y plazos. </a:t>
            </a:r>
            <a:r>
              <a:rPr lang="es-CL" b="1" dirty="0"/>
              <a:t>Este es un caso en que decir que no puede ser algo muy sano</a:t>
            </a:r>
            <a:r>
              <a:rPr lang="es-CL" dirty="0"/>
              <a:t>.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CA2EC613-3A24-636D-5666-8FA2A1A88A55}"/>
              </a:ext>
            </a:extLst>
          </p:cNvPr>
          <p:cNvSpPr/>
          <p:nvPr/>
        </p:nvSpPr>
        <p:spPr>
          <a:xfrm>
            <a:off x="2431625" y="4054475"/>
            <a:ext cx="16383425" cy="19812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CL" sz="2800" b="1" dirty="0"/>
              <a:t>IMPORTANTE</a:t>
            </a:r>
            <a:r>
              <a:rPr lang="es-CL" sz="2800" dirty="0"/>
              <a:t>: Establecemos las limitaciones para evitar que usuarios y líderes de negocio asuman lo que contendrá la solución. Esto evita el “síndrome del lavadero” y ayuda a que el proyecto cumpla sus objetivos originales (</a:t>
            </a:r>
            <a:r>
              <a:rPr lang="es-MX" sz="2800" dirty="0" err="1">
                <a:hlinkClick r:id="rId2"/>
              </a:rPr>
              <a:t>Scope</a:t>
            </a:r>
            <a:r>
              <a:rPr lang="es-MX" sz="2800" dirty="0">
                <a:hlinkClick r:id="rId2"/>
              </a:rPr>
              <a:t> </a:t>
            </a:r>
            <a:r>
              <a:rPr lang="es-MX" sz="2800" dirty="0" err="1">
                <a:hlinkClick r:id="rId2"/>
              </a:rPr>
              <a:t>creep</a:t>
            </a:r>
            <a:r>
              <a:rPr lang="es-MX" sz="2800" dirty="0">
                <a:hlinkClick r:id="rId2"/>
              </a:rPr>
              <a:t> o síndrome del lavadero en la gestión de proyectos [2023] • Asana</a:t>
            </a:r>
            <a:r>
              <a:rPr lang="es-MX" sz="2800" dirty="0"/>
              <a:t>).</a:t>
            </a:r>
            <a:endParaRPr lang="es-CL" sz="2800" dirty="0"/>
          </a:p>
        </p:txBody>
      </p:sp>
    </p:spTree>
    <p:extLst>
      <p:ext uri="{BB962C8B-B14F-4D97-AF65-F5344CB8AC3E}">
        <p14:creationId xmlns:p14="http://schemas.microsoft.com/office/powerpoint/2010/main" val="195010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BCBF4-021D-DFD1-4A40-348B556E2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/>
          <a:p>
            <a:r>
              <a:rPr lang="es-CL" dirty="0"/>
              <a:t>El alcance puede ser representado de varias maneras</a:t>
            </a:r>
          </a:p>
        </p:txBody>
      </p:sp>
      <p:sp>
        <p:nvSpPr>
          <p:cNvPr id="10" name="Marcador de texto 9">
            <a:extLst>
              <a:ext uri="{FF2B5EF4-FFF2-40B4-BE49-F238E27FC236}">
                <a16:creationId xmlns:a16="http://schemas.microsoft.com/office/drawing/2014/main" id="{16239207-EE2B-0C03-AF5F-50DC5C931F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51050" y="3500239"/>
            <a:ext cx="10896600" cy="6155531"/>
          </a:xfrm>
        </p:spPr>
        <p:txBody>
          <a:bodyPr/>
          <a:lstStyle/>
          <a:p>
            <a:r>
              <a:rPr lang="es-CL" dirty="0"/>
              <a:t>La representación del alcance no sólo incluye documentos formales, sino también diagramas, imágenes, y otros elementos de apoyo.</a:t>
            </a:r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A continuación, </a:t>
            </a:r>
            <a:r>
              <a:rPr lang="es-CL" b="1" dirty="0"/>
              <a:t>se muestra el listado de elementos necesarios para definir el alcance y un conjunto de técnicas para representarlos</a:t>
            </a:r>
            <a:r>
              <a:rPr lang="es-CL" dirty="0"/>
              <a:t>.</a:t>
            </a:r>
          </a:p>
          <a:p>
            <a:endParaRPr lang="es-CL" dirty="0"/>
          </a:p>
          <a:p>
            <a:r>
              <a:rPr lang="es-CL" dirty="0"/>
              <a:t>¡Manos a la obra!</a:t>
            </a:r>
          </a:p>
        </p:txBody>
      </p:sp>
      <p:pic>
        <p:nvPicPr>
          <p:cNvPr id="3076" name="Picture 4" descr="Checklist icon from Business, Checklist vector icon, Checklist icon ...">
            <a:extLst>
              <a:ext uri="{FF2B5EF4-FFF2-40B4-BE49-F238E27FC236}">
                <a16:creationId xmlns:a16="http://schemas.microsoft.com/office/drawing/2014/main" id="{4634E3E0-C509-7897-6F4F-A66E3D19D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0" y="2508640"/>
            <a:ext cx="5257800" cy="733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5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4BEEF-4961-1295-AA99-1F1FFB8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Elementos del alcance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F5BF77-275E-155E-CCE3-A8DDCDD0B1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0074" y="2454275"/>
            <a:ext cx="17140239" cy="7386638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s-CL" sz="3200" b="1" dirty="0"/>
              <a:t>Perspectiva del producto.</a:t>
            </a:r>
            <a:br>
              <a:rPr lang="es-CL" sz="3200" b="1" dirty="0"/>
            </a:br>
            <a:r>
              <a:rPr lang="es-CL" sz="3200" i="1" dirty="0"/>
              <a:t>Representar la relación del producto con otros productos (sistemas).</a:t>
            </a:r>
            <a:endParaRPr lang="es-CL" sz="3200" b="1" dirty="0"/>
          </a:p>
          <a:p>
            <a:pPr marL="742950" indent="-742950">
              <a:buFont typeface="+mj-lt"/>
              <a:buAutoNum type="arabicPeriod"/>
            </a:pPr>
            <a:endParaRPr lang="es-CL" sz="3200" b="1" dirty="0"/>
          </a:p>
          <a:p>
            <a:pPr marL="742950" indent="-742950">
              <a:buFont typeface="+mj-lt"/>
              <a:buAutoNum type="arabicPeriod"/>
            </a:pPr>
            <a:r>
              <a:rPr lang="es-CL" sz="3200" b="1" dirty="0"/>
              <a:t>Funciones del producto.</a:t>
            </a:r>
            <a:br>
              <a:rPr lang="es-CL" sz="3200" dirty="0"/>
            </a:br>
            <a:r>
              <a:rPr lang="es-MX" sz="3200" i="1" dirty="0"/>
              <a:t>Enumerar y resaltar las características únicas del producto, centrándose en su valor para el negocio y los usuarios, evitando incluir funciones innecesarias y asignando etiquetas distintivas a cada característica para su seguimiento en el sistema.</a:t>
            </a:r>
          </a:p>
          <a:p>
            <a:pPr marL="742950" indent="-742950">
              <a:buFont typeface="+mj-lt"/>
              <a:buAutoNum type="arabicPeriod"/>
            </a:pPr>
            <a:endParaRPr lang="es-CL" sz="3200" dirty="0"/>
          </a:p>
          <a:p>
            <a:pPr marL="742950" indent="-742950">
              <a:buFont typeface="+mj-lt"/>
              <a:buAutoNum type="arabicPeriod"/>
            </a:pPr>
            <a:r>
              <a:rPr lang="es-CL" sz="3200" b="1" dirty="0"/>
              <a:t>Limitaciones y exclusiones</a:t>
            </a:r>
            <a:r>
              <a:rPr lang="es-CL" sz="3200" dirty="0"/>
              <a:t>.</a:t>
            </a:r>
            <a:br>
              <a:rPr lang="es-CL" sz="3200" dirty="0"/>
            </a:br>
            <a:r>
              <a:rPr lang="es-MX" sz="3200" i="1" dirty="0"/>
              <a:t>Enumerar las capacidades o características que se esperan pero que no se incluirán en el producto, incluyendo elementos eliminados del alcance, para evitar olvidar las decisiones sobre el alcance del proyecto.	</a:t>
            </a:r>
            <a:endParaRPr lang="es-CL" sz="3200" i="1" dirty="0"/>
          </a:p>
          <a:p>
            <a:pPr marL="742950" indent="-742950">
              <a:buFont typeface="+mj-lt"/>
              <a:buAutoNum type="arabicPeriod"/>
            </a:pPr>
            <a:endParaRPr lang="es-CL" sz="3200" dirty="0"/>
          </a:p>
          <a:p>
            <a:pPr marL="742950" indent="-742950">
              <a:buFont typeface="+mj-lt"/>
              <a:buAutoNum type="arabicPeriod"/>
            </a:pPr>
            <a:r>
              <a:rPr lang="es-CL" sz="3200" b="1" dirty="0"/>
              <a:t>Características de los usuarios</a:t>
            </a:r>
            <a:r>
              <a:rPr lang="es-CL" sz="3200" dirty="0"/>
              <a:t>.</a:t>
            </a:r>
            <a:br>
              <a:rPr lang="es-CL" sz="3200" dirty="0"/>
            </a:br>
            <a:r>
              <a:rPr lang="es-MX" sz="3200" i="1" dirty="0"/>
              <a:t>Presentar perfiles de los principales usuarios, según cómo la solución les agregará valor.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7810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C672C-BA43-A62F-CEF5-0D0E4DD3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Perspectiva del producto: diagrama de contexto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C76A23-2EF2-0DD9-0D7B-9B0500F2E9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31625" y="2454275"/>
            <a:ext cx="16988263" cy="1846659"/>
          </a:xfrm>
        </p:spPr>
        <p:txBody>
          <a:bodyPr/>
          <a:lstStyle/>
          <a:p>
            <a:r>
              <a:rPr lang="es-CL" dirty="0"/>
              <a:t>Antes de continuar, es importante situar al software en el contexto en el que será desarrollado. Esta parte del trabajo trazar la interacción de otros sistemas y usuarios con nuestro producto.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894121-0D41-65BC-B7FC-12BA047C3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58" y="4300935"/>
            <a:ext cx="9267590" cy="672505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7E8C4B8-C833-4001-AF40-0894795A4430}"/>
              </a:ext>
            </a:extLst>
          </p:cNvPr>
          <p:cNvSpPr txBox="1"/>
          <p:nvPr/>
        </p:nvSpPr>
        <p:spPr>
          <a:xfrm>
            <a:off x="11952288" y="4517121"/>
            <a:ext cx="7467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En el diagrama de contexto, nuestro sistema estará al centro, y alrededor los sistemas o usuarios que interactúan con él, unidos mediante flechas.</a:t>
            </a:r>
          </a:p>
          <a:p>
            <a:endParaRPr lang="es-CL" sz="2400" dirty="0"/>
          </a:p>
          <a:p>
            <a:endParaRPr lang="es-CL" sz="2400" dirty="0"/>
          </a:p>
          <a:p>
            <a:r>
              <a:rPr lang="es-CL" sz="2400" dirty="0"/>
              <a:t>Este diagrama nos ayuda a </a:t>
            </a:r>
            <a:r>
              <a:rPr lang="es-CL" sz="2400" b="1" dirty="0"/>
              <a:t>descubrir funciones e integraciones </a:t>
            </a:r>
            <a:r>
              <a:rPr lang="es-CL" sz="2400" dirty="0"/>
              <a:t>que tendremos que desarrollar para definir el sistema</a:t>
            </a:r>
          </a:p>
        </p:txBody>
      </p:sp>
    </p:spTree>
    <p:extLst>
      <p:ext uri="{BB962C8B-B14F-4D97-AF65-F5344CB8AC3E}">
        <p14:creationId xmlns:p14="http://schemas.microsoft.com/office/powerpoint/2010/main" val="95403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77DAF-FBF7-BFD2-BAB4-65AFABD5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/>
              <a:t>Estructura diagrama de flujo de datos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D418E1D-B1CE-B10B-6DD4-25A48BB16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2911475"/>
            <a:ext cx="10820400" cy="60198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1157934-0A62-D5D7-33D5-A18F463A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3386" y="2825547"/>
            <a:ext cx="8414113" cy="61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4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8A06B26220EBB4D9BE65A30CA11F66E" ma:contentTypeVersion="7" ma:contentTypeDescription="Crear nuevo documento." ma:contentTypeScope="" ma:versionID="8ca90ef29cdb021925896a7b7f81fc73">
  <xsd:schema xmlns:xsd="http://www.w3.org/2001/XMLSchema" xmlns:xs="http://www.w3.org/2001/XMLSchema" xmlns:p="http://schemas.microsoft.com/office/2006/metadata/properties" xmlns:ns2="98c3be56-881a-4563-8baf-71e8c4e814b5" targetNamespace="http://schemas.microsoft.com/office/2006/metadata/properties" ma:root="true" ma:fieldsID="e69c6ebc44fa7b2e299b104a2f57b36d" ns2:_="">
    <xsd:import namespace="98c3be56-881a-4563-8baf-71e8c4e814b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c3be56-881a-4563-8baf-71e8c4e814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F39A3C-4D02-47B6-90EE-749E3ADEC2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c3be56-881a-4563-8baf-71e8c4e814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4310</TotalTime>
  <Words>1547</Words>
  <Application>Microsoft Office PowerPoint</Application>
  <PresentationFormat>Personalizado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Definir los componentes del sistema </vt:lpstr>
      <vt:lpstr>Establecer el ámbito del proyecto</vt:lpstr>
      <vt:lpstr>Luego de encargarnos de definir el producto, definimos qué parte del mismo desarrollaremos</vt:lpstr>
      <vt:lpstr>Carta Gantt</vt:lpstr>
      <vt:lpstr>En esta parte del desarrollo de requisitos se establece qué hará y qué no hará el sistema</vt:lpstr>
      <vt:lpstr>El alcance puede ser representado de varias maneras</vt:lpstr>
      <vt:lpstr>Elementos del alcance</vt:lpstr>
      <vt:lpstr>Perspectiva del producto: diagrama de contexto</vt:lpstr>
      <vt:lpstr>Estructura diagrama de flujo de datos</vt:lpstr>
      <vt:lpstr>Estructura diagrama de flujo de datos</vt:lpstr>
      <vt:lpstr>Estructura diagrama de flujo de datos</vt:lpstr>
      <vt:lpstr>Estructura diagrama de flujo de datos</vt:lpstr>
      <vt:lpstr>Presentación de PowerPoint</vt:lpstr>
      <vt:lpstr>Funciones del producto</vt:lpstr>
      <vt:lpstr>Funciones del producto: Árbol de funciones</vt:lpstr>
      <vt:lpstr>Presentación de PowerPoint</vt:lpstr>
      <vt:lpstr>Presentación de PowerPoint</vt:lpstr>
      <vt:lpstr>Limitaciones y exclusiones</vt:lpstr>
      <vt:lpstr>Actividad (5 min)</vt:lpstr>
      <vt:lpstr>Características de los usuarios</vt:lpstr>
      <vt:lpstr>Mantener foco en el alcance</vt:lpstr>
      <vt:lpstr>Algunas recomendaciones para alcanzar los objetivos del proyecto utilizando el alcance definido.</vt:lpstr>
      <vt:lpstr>Resumen</vt:lpstr>
      <vt:lpstr>Resumen</vt:lpstr>
      <vt:lpstr>Presentación de PowerPoint</vt:lpstr>
      <vt:lpstr>Aspectos curriculares de la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Daniela Taito R.</dc:creator>
  <cp:lastModifiedBy>DELGADO GUERRERO CARLOS F</cp:lastModifiedBy>
  <cp:revision>213</cp:revision>
  <dcterms:created xsi:type="dcterms:W3CDTF">2022-07-20T19:15:37Z</dcterms:created>
  <dcterms:modified xsi:type="dcterms:W3CDTF">2025-08-26T10:43:06Z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0x010100F8A06B26220EBB4D9BE65A30CA11F66E</vt:lpwstr>
  </property>
</Properties>
</file>