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"/>
      <p:regular r:id="rId16"/>
      <p:bold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a2e268c06_2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3a2e268c06_2_2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3a2e268c06_2_2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a2e268c06_2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3a2e268c06_2_2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3a2e268c06_2_2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9238b6bd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9238b6bd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9238b6bd9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9238b6bd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a2e268c06_2_3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3a2e268c06_2_3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9238b6bd9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9238b6bd9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9238b6bd9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9238b6bd9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9238b6bd9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9238b6bd9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a2e268c06_2_3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33a2e268c06_2_3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5263515" y="497203"/>
            <a:ext cx="34683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0" y="0"/>
            <a:ext cx="4700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5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61" name="Google Shape;61;p15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5" name="Google Shape;65;p15"/>
          <p:cNvSpPr txBox="1"/>
          <p:nvPr>
            <p:ph type="title"/>
          </p:nvPr>
        </p:nvSpPr>
        <p:spPr>
          <a:xfrm>
            <a:off x="413147" y="362943"/>
            <a:ext cx="83178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13147" y="1814513"/>
            <a:ext cx="8317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857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672562" y="1037369"/>
            <a:ext cx="673408" cy="700561"/>
            <a:chOff x="5129685" y="1232940"/>
            <a:chExt cx="897877" cy="934082"/>
          </a:xfrm>
        </p:grpSpPr>
        <p:sp>
          <p:nvSpPr>
            <p:cNvPr id="71" name="Google Shape;71;p15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4" name="Google Shape;74;p15"/>
          <p:cNvSpPr/>
          <p:nvPr/>
        </p:nvSpPr>
        <p:spPr>
          <a:xfrm>
            <a:off x="7626228" y="28892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75" name="Google Shape;75;p15"/>
          <p:cNvGrpSpPr/>
          <p:nvPr/>
        </p:nvGrpSpPr>
        <p:grpSpPr>
          <a:xfrm flipH="1">
            <a:off x="6693026" y="2050962"/>
            <a:ext cx="2994623" cy="3042407"/>
            <a:chOff x="4284658" y="2734616"/>
            <a:chExt cx="3992831" cy="4056543"/>
          </a:xfrm>
        </p:grpSpPr>
        <p:sp>
          <p:nvSpPr>
            <p:cNvPr id="76" name="Google Shape;76;p15"/>
            <p:cNvSpPr/>
            <p:nvPr/>
          </p:nvSpPr>
          <p:spPr>
            <a:xfrm flipH="1" rot="8100000">
              <a:off x="4601523" y="3956841"/>
              <a:ext cx="3538297" cy="1855000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77" name="Google Shape;77;p15"/>
            <p:cNvGrpSpPr/>
            <p:nvPr/>
          </p:nvGrpSpPr>
          <p:grpSpPr>
            <a:xfrm>
              <a:off x="4284658" y="2734616"/>
              <a:ext cx="3992807" cy="3992807"/>
              <a:chOff x="-737946" y="2734616"/>
              <a:chExt cx="3992807" cy="3992807"/>
            </a:xfrm>
          </p:grpSpPr>
          <p:sp>
            <p:nvSpPr>
              <p:cNvPr id="78" name="Google Shape;78;p15"/>
              <p:cNvSpPr/>
              <p:nvPr/>
            </p:nvSpPr>
            <p:spPr>
              <a:xfrm flipH="1" rot="8100000">
                <a:off x="-481860" y="3647996"/>
                <a:ext cx="3480635" cy="2166047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flipH="1" rot="2700000">
                <a:off x="1512156" y="2839992"/>
                <a:ext cx="214253" cy="933381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80" name="Google Shape;80;p15"/>
          <p:cNvGrpSpPr/>
          <p:nvPr/>
        </p:nvGrpSpPr>
        <p:grpSpPr>
          <a:xfrm>
            <a:off x="4242650" y="2927456"/>
            <a:ext cx="1243226" cy="1243226"/>
            <a:chOff x="10111337" y="2146598"/>
            <a:chExt cx="1657635" cy="1657635"/>
          </a:xfrm>
        </p:grpSpPr>
        <p:sp>
          <p:nvSpPr>
            <p:cNvPr id="81" name="Google Shape;81;p15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5" name="Google Shape;85;p16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9" name="Google Shape;89;p16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7"/>
          <p:cNvGrpSpPr/>
          <p:nvPr/>
        </p:nvGrpSpPr>
        <p:grpSpPr>
          <a:xfrm>
            <a:off x="165667" y="3738503"/>
            <a:ext cx="673408" cy="700561"/>
            <a:chOff x="5129685" y="1232940"/>
            <a:chExt cx="897877" cy="934082"/>
          </a:xfrm>
        </p:grpSpPr>
        <p:sp>
          <p:nvSpPr>
            <p:cNvPr id="96" name="Google Shape;96;p1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17"/>
          <p:cNvSpPr txBox="1"/>
          <p:nvPr>
            <p:ph type="title"/>
          </p:nvPr>
        </p:nvSpPr>
        <p:spPr>
          <a:xfrm>
            <a:off x="413147" y="431557"/>
            <a:ext cx="3375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7"/>
          <p:cNvSpPr/>
          <p:nvPr>
            <p:ph idx="2" type="pic"/>
          </p:nvPr>
        </p:nvSpPr>
        <p:spPr>
          <a:xfrm>
            <a:off x="3950493" y="431557"/>
            <a:ext cx="4780500" cy="42999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13147" y="1332146"/>
            <a:ext cx="33753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 rot="10800000">
            <a:off x="6693026" y="-172419"/>
            <a:ext cx="2994623" cy="3042407"/>
            <a:chOff x="4284658" y="2734616"/>
            <a:chExt cx="3992831" cy="4056543"/>
          </a:xfrm>
        </p:grpSpPr>
        <p:sp>
          <p:nvSpPr>
            <p:cNvPr id="107" name="Google Shape;107;p18"/>
            <p:cNvSpPr/>
            <p:nvPr/>
          </p:nvSpPr>
          <p:spPr>
            <a:xfrm flipH="1" rot="8100000">
              <a:off x="4601523" y="3956841"/>
              <a:ext cx="3538297" cy="1855000"/>
            </a:xfrm>
            <a:custGeom>
              <a:rect b="b" l="l" r="r" t="t"/>
              <a:pathLst>
                <a:path extrusionOk="0" h="1853969" w="3536330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1000">
                  <a:srgbClr val="2B274A"/>
                </a:gs>
                <a:gs pos="97000">
                  <a:schemeClr val="dk2"/>
                </a:gs>
                <a:gs pos="100000">
                  <a:schemeClr val="dk2"/>
                </a:gs>
              </a:gsLst>
              <a:lin ang="1499992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108" name="Google Shape;108;p18"/>
            <p:cNvGrpSpPr/>
            <p:nvPr/>
          </p:nvGrpSpPr>
          <p:grpSpPr>
            <a:xfrm>
              <a:off x="4284658" y="2734616"/>
              <a:ext cx="3992807" cy="3992807"/>
              <a:chOff x="-737946" y="2734616"/>
              <a:chExt cx="3992807" cy="3992807"/>
            </a:xfrm>
          </p:grpSpPr>
          <p:sp>
            <p:nvSpPr>
              <p:cNvPr id="109" name="Google Shape;109;p18"/>
              <p:cNvSpPr/>
              <p:nvPr/>
            </p:nvSpPr>
            <p:spPr>
              <a:xfrm flipH="1" rot="8100000">
                <a:off x="-481860" y="3647996"/>
                <a:ext cx="3480635" cy="2166047"/>
              </a:xfrm>
              <a:custGeom>
                <a:rect b="b" l="l" r="r" t="t"/>
                <a:pathLst>
                  <a:path extrusionOk="0" h="2164843" w="3478701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rgbClr val="746EB3">
                  <a:alpha val="40000"/>
                </a:srgbClr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10" name="Google Shape;110;p18"/>
              <p:cNvSpPr/>
              <p:nvPr/>
            </p:nvSpPr>
            <p:spPr>
              <a:xfrm flipH="1" rot="2700000">
                <a:off x="1512156" y="2839992"/>
                <a:ext cx="214253" cy="933381"/>
              </a:xfrm>
              <a:prstGeom prst="ellipse">
                <a:avLst/>
              </a:prstGeom>
              <a:solidFill>
                <a:srgbClr val="2B274A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grpSp>
        <p:nvGrpSpPr>
          <p:cNvPr id="111" name="Google Shape;111;p18"/>
          <p:cNvGrpSpPr/>
          <p:nvPr/>
        </p:nvGrpSpPr>
        <p:grpSpPr>
          <a:xfrm>
            <a:off x="6517075" y="3668684"/>
            <a:ext cx="1243226" cy="1243226"/>
            <a:chOff x="10111337" y="2146598"/>
            <a:chExt cx="1657635" cy="1657635"/>
          </a:xfrm>
        </p:grpSpPr>
        <p:sp>
          <p:nvSpPr>
            <p:cNvPr id="112" name="Google Shape;112;p18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115" name="Google Shape;115;p18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18"/>
          <p:cNvSpPr txBox="1"/>
          <p:nvPr>
            <p:ph type="title"/>
          </p:nvPr>
        </p:nvSpPr>
        <p:spPr>
          <a:xfrm>
            <a:off x="413146" y="373856"/>
            <a:ext cx="59703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36007" y="1577279"/>
            <a:ext cx="59475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1pPr>
            <a:lvl2pPr indent="-2857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12152" y="411956"/>
            <a:ext cx="3884400" cy="21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Play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412153" y="2735028"/>
            <a:ext cx="38844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19"/>
          <p:cNvSpPr/>
          <p:nvPr>
            <p:ph idx="2" type="pic"/>
          </p:nvPr>
        </p:nvSpPr>
        <p:spPr>
          <a:xfrm>
            <a:off x="4444604" y="411956"/>
            <a:ext cx="4241100" cy="4341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9" name="Google Shape;129;p19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130" name="Google Shape;130;p19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32" name="Google Shape;132;p19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133" name="Google Shape;133;p19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3" name="Google Shape;143;p2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0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20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49" name="Google Shape;149;p20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50" name="Google Shape;150;p20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0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181805" y="561119"/>
            <a:ext cx="673408" cy="700561"/>
            <a:chOff x="5129685" y="1232940"/>
            <a:chExt cx="897877" cy="934082"/>
          </a:xfrm>
        </p:grpSpPr>
        <p:sp>
          <p:nvSpPr>
            <p:cNvPr id="156" name="Google Shape;156;p21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8" name="Google Shape;158;p21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9" name="Google Shape;159;p21"/>
          <p:cNvSpPr txBox="1"/>
          <p:nvPr>
            <p:ph type="title"/>
          </p:nvPr>
        </p:nvSpPr>
        <p:spPr>
          <a:xfrm>
            <a:off x="422672" y="355759"/>
            <a:ext cx="83082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424703" y="2722329"/>
            <a:ext cx="8306100" cy="20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21"/>
          <p:cNvSpPr/>
          <p:nvPr/>
        </p:nvSpPr>
        <p:spPr>
          <a:xfrm rot="-2700000">
            <a:off x="8406709" y="3336393"/>
            <a:ext cx="748934" cy="946621"/>
          </a:xfrm>
          <a:custGeom>
            <a:rect b="b" l="l" r="r" t="t"/>
            <a:pathLst>
              <a:path extrusionOk="0" h="1262947" w="999200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10200138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21"/>
          <p:cNvSpPr/>
          <p:nvPr/>
        </p:nvSpPr>
        <p:spPr>
          <a:xfrm rot="2700000">
            <a:off x="8765401" y="3640115"/>
            <a:ext cx="404748" cy="733256"/>
          </a:xfrm>
          <a:custGeom>
            <a:rect b="b" l="l" r="r" t="t"/>
            <a:pathLst>
              <a:path extrusionOk="0" h="978284" w="540000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8" name="Google Shape;168;p22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169" name="Google Shape;169;p22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1" name="Google Shape;171;p22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13148" y="1410956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2" name="Google Shape;182;p23"/>
          <p:cNvSpPr txBox="1"/>
          <p:nvPr>
            <p:ph idx="2" type="body"/>
          </p:nvPr>
        </p:nvSpPr>
        <p:spPr>
          <a:xfrm>
            <a:off x="413147" y="1932953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3" type="body"/>
          </p:nvPr>
        </p:nvSpPr>
        <p:spPr>
          <a:xfrm>
            <a:off x="4659018" y="1410956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984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4" type="body"/>
          </p:nvPr>
        </p:nvSpPr>
        <p:spPr>
          <a:xfrm>
            <a:off x="4659017" y="1932953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2519362" y="413099"/>
            <a:ext cx="62124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4"/>
          <p:cNvSpPr/>
          <p:nvPr/>
        </p:nvSpPr>
        <p:spPr>
          <a:xfrm flipH="1" rot="8100000">
            <a:off x="-307498" y="2970134"/>
            <a:ext cx="2650597" cy="1389611"/>
          </a:xfrm>
          <a:custGeom>
            <a:rect b="b" l="l" r="r" t="t"/>
            <a:pathLst>
              <a:path extrusionOk="0" h="1853969" w="3536330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>
            <a:gsLst>
              <a:gs pos="0">
                <a:srgbClr val="2B274A"/>
              </a:gs>
              <a:gs pos="31000">
                <a:srgbClr val="2B274A"/>
              </a:gs>
              <a:gs pos="97000">
                <a:schemeClr val="dk2"/>
              </a:gs>
              <a:gs pos="100000">
                <a:schemeClr val="dk2"/>
              </a:gs>
            </a:gsLst>
            <a:lin ang="1499992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24"/>
          <p:cNvSpPr/>
          <p:nvPr/>
        </p:nvSpPr>
        <p:spPr>
          <a:xfrm flipH="1" rot="8100000">
            <a:off x="-360268" y="2738718"/>
            <a:ext cx="2607402" cy="1622622"/>
          </a:xfrm>
          <a:custGeom>
            <a:rect b="b" l="l" r="r" t="t"/>
            <a:pathLst>
              <a:path extrusionOk="0" h="2164843" w="3478701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rgbClr val="746EB3">
              <a:alpha val="400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4"/>
          <p:cNvSpPr/>
          <p:nvPr/>
        </p:nvSpPr>
        <p:spPr>
          <a:xfrm flipH="1" rot="2700000">
            <a:off x="1134027" y="2129957"/>
            <a:ext cx="160796" cy="700036"/>
          </a:xfrm>
          <a:prstGeom prst="ellipse">
            <a:avLst/>
          </a:prstGeom>
          <a:solidFill>
            <a:srgbClr val="2B274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1335496" y="28892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381830" y="1037369"/>
            <a:ext cx="673408" cy="700561"/>
            <a:chOff x="5129685" y="1232940"/>
            <a:chExt cx="897877" cy="934082"/>
          </a:xfrm>
        </p:grpSpPr>
        <p:sp>
          <p:nvSpPr>
            <p:cNvPr id="198" name="Google Shape;198;p24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6"/>
          <p:cNvGrpSpPr/>
          <p:nvPr/>
        </p:nvGrpSpPr>
        <p:grpSpPr>
          <a:xfrm>
            <a:off x="3564189" y="3617628"/>
            <a:ext cx="1243226" cy="1243226"/>
            <a:chOff x="2481038" y="2139594"/>
            <a:chExt cx="1657635" cy="1657635"/>
          </a:xfrm>
        </p:grpSpPr>
        <p:sp>
          <p:nvSpPr>
            <p:cNvPr id="207" name="Google Shape;207;p26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09" name="Google Shape;209;p26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11" name="Google Shape;211;p26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2" name="Google Shape;212;p2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413146" y="37793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1" type="body"/>
          </p:nvPr>
        </p:nvSpPr>
        <p:spPr>
          <a:xfrm rot="5400000">
            <a:off x="3080447" y="-1081903"/>
            <a:ext cx="2984100" cy="8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ctrTitle"/>
          </p:nvPr>
        </p:nvSpPr>
        <p:spPr>
          <a:xfrm>
            <a:off x="413147" y="3034098"/>
            <a:ext cx="8336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Play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29"/>
          <p:cNvSpPr/>
          <p:nvPr>
            <p:ph idx="2" type="pic"/>
          </p:nvPr>
        </p:nvSpPr>
        <p:spPr>
          <a:xfrm>
            <a:off x="0" y="3445"/>
            <a:ext cx="9144000" cy="28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9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1" name="Google Shape;231;p2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ctrTitle"/>
          </p:nvPr>
        </p:nvSpPr>
        <p:spPr>
          <a:xfrm>
            <a:off x="413147" y="147675"/>
            <a:ext cx="31194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410453" y="2628900"/>
            <a:ext cx="31194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37" name="Google Shape;237;p30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38" name="Google Shape;238;p30"/>
          <p:cNvGrpSpPr/>
          <p:nvPr/>
        </p:nvGrpSpPr>
        <p:grpSpPr>
          <a:xfrm>
            <a:off x="8031061" y="3009454"/>
            <a:ext cx="673408" cy="700561"/>
            <a:chOff x="5129685" y="1232940"/>
            <a:chExt cx="897877" cy="934082"/>
          </a:xfrm>
        </p:grpSpPr>
        <p:sp>
          <p:nvSpPr>
            <p:cNvPr id="239" name="Google Shape;239;p30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2" name="Google Shape;242;p30"/>
          <p:cNvSpPr/>
          <p:nvPr>
            <p:ph idx="2" type="pic"/>
          </p:nvPr>
        </p:nvSpPr>
        <p:spPr>
          <a:xfrm>
            <a:off x="4258537" y="59153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3" name="Google Shape;243;p3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3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Title + subtitle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1"/>
          <p:cNvSpPr txBox="1"/>
          <p:nvPr>
            <p:ph type="ctrTitle"/>
          </p:nvPr>
        </p:nvSpPr>
        <p:spPr>
          <a:xfrm>
            <a:off x="1143000" y="1032510"/>
            <a:ext cx="6858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Play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1143000" y="2849880"/>
            <a:ext cx="6858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50" name="Google Shape;250;p3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>
  <p:cSld name="Two Content 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55" name="Google Shape;255;p32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256" name="Google Shape;256;p32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8" name="Google Shape;258;p32"/>
          <p:cNvSpPr txBox="1"/>
          <p:nvPr>
            <p:ph type="title"/>
          </p:nvPr>
        </p:nvSpPr>
        <p:spPr>
          <a:xfrm>
            <a:off x="413147" y="38147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32"/>
          <p:cNvSpPr txBox="1"/>
          <p:nvPr>
            <p:ph idx="2" type="body"/>
          </p:nvPr>
        </p:nvSpPr>
        <p:spPr>
          <a:xfrm>
            <a:off x="4654155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picture ">
  <p:cSld name="Content + picture 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450731" y="147675"/>
            <a:ext cx="36747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437372" y="2120407"/>
            <a:ext cx="36882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85750" lvl="1" marL="9144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2pPr>
            <a:lvl3pPr indent="-285750" lvl="2" marL="13716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3pPr>
            <a:lvl4pPr indent="-285750" lvl="3" marL="1828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33"/>
          <p:cNvSpPr/>
          <p:nvPr>
            <p:ph idx="2" type="pic"/>
          </p:nvPr>
        </p:nvSpPr>
        <p:spPr>
          <a:xfrm>
            <a:off x="457169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68" name="Google Shape;268;p33"/>
          <p:cNvGrpSpPr/>
          <p:nvPr/>
        </p:nvGrpSpPr>
        <p:grpSpPr>
          <a:xfrm>
            <a:off x="3516935" y="413831"/>
            <a:ext cx="673408" cy="700561"/>
            <a:chOff x="5129685" y="1232940"/>
            <a:chExt cx="897877" cy="934082"/>
          </a:xfrm>
        </p:grpSpPr>
        <p:sp>
          <p:nvSpPr>
            <p:cNvPr id="269" name="Google Shape;269;p33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2" name="Google Shape;272;p33"/>
          <p:cNvSpPr/>
          <p:nvPr/>
        </p:nvSpPr>
        <p:spPr>
          <a:xfrm>
            <a:off x="892033" y="3924472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table">
  <p:cSld name="Content + table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413147" y="413101"/>
            <a:ext cx="83178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415290" y="1437799"/>
            <a:ext cx="21909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857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6" name="Google Shape;276;p3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7" name="Google Shape;277;p3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35"/>
          <p:cNvSpPr txBox="1"/>
          <p:nvPr>
            <p:ph type="title"/>
          </p:nvPr>
        </p:nvSpPr>
        <p:spPr>
          <a:xfrm>
            <a:off x="413147" y="36623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2" name="Google Shape;282;p35"/>
          <p:cNvGrpSpPr/>
          <p:nvPr/>
        </p:nvGrpSpPr>
        <p:grpSpPr>
          <a:xfrm>
            <a:off x="7759187" y="1374491"/>
            <a:ext cx="1243226" cy="1243226"/>
            <a:chOff x="10111337" y="2146598"/>
            <a:chExt cx="1657635" cy="1657635"/>
          </a:xfrm>
        </p:grpSpPr>
        <p:sp>
          <p:nvSpPr>
            <p:cNvPr id="283" name="Google Shape;283;p35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4" name="Google Shape;284;p35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941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5" name="Google Shape;285;p35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86" name="Google Shape;286;p35"/>
          <p:cNvGrpSpPr/>
          <p:nvPr/>
        </p:nvGrpSpPr>
        <p:grpSpPr>
          <a:xfrm>
            <a:off x="175051" y="4038015"/>
            <a:ext cx="620372" cy="621179"/>
            <a:chOff x="2895768" y="1234487"/>
            <a:chExt cx="827163" cy="828238"/>
          </a:xfrm>
        </p:grpSpPr>
        <p:sp>
          <p:nvSpPr>
            <p:cNvPr id="287" name="Google Shape;287;p35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35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9" name="Google Shape;289;p35"/>
          <p:cNvSpPr txBox="1"/>
          <p:nvPr>
            <p:ph idx="1" type="body"/>
          </p:nvPr>
        </p:nvSpPr>
        <p:spPr>
          <a:xfrm>
            <a:off x="413147" y="147382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idx="2" type="body"/>
          </p:nvPr>
        </p:nvSpPr>
        <p:spPr>
          <a:xfrm>
            <a:off x="4725979" y="1473821"/>
            <a:ext cx="40044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3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2" name="Google Shape;292;p3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35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413147" y="420721"/>
            <a:ext cx="83178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6" name="Google Shape;296;p3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36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6"/>
          <p:cNvSpPr txBox="1"/>
          <p:nvPr>
            <p:ph idx="1" type="body"/>
          </p:nvPr>
        </p:nvSpPr>
        <p:spPr>
          <a:xfrm>
            <a:off x="413146" y="1437798"/>
            <a:ext cx="83178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4800" lvl="1" marL="9144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4800" lvl="3" marL="18288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3000/cha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/>
          <p:nvPr/>
        </p:nvSpPr>
        <p:spPr>
          <a:xfrm rot="2700000">
            <a:off x="459334" y="361416"/>
            <a:ext cx="810000" cy="947210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37"/>
          <p:cNvSpPr/>
          <p:nvPr/>
        </p:nvSpPr>
        <p:spPr>
          <a:xfrm rot="8100000">
            <a:off x="470134" y="621722"/>
            <a:ext cx="405000" cy="81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08" name="Google Shape;308;p37"/>
          <p:cNvGrpSpPr/>
          <p:nvPr/>
        </p:nvGrpSpPr>
        <p:grpSpPr>
          <a:xfrm>
            <a:off x="969370" y="3224855"/>
            <a:ext cx="1562914" cy="1562914"/>
            <a:chOff x="4842143" y="3556857"/>
            <a:chExt cx="2083885" cy="2083885"/>
          </a:xfrm>
        </p:grpSpPr>
        <p:sp>
          <p:nvSpPr>
            <p:cNvPr id="309" name="Google Shape;309;p37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3" name="Google Shape;313;p37"/>
          <p:cNvSpPr/>
          <p:nvPr/>
        </p:nvSpPr>
        <p:spPr>
          <a:xfrm>
            <a:off x="0" y="-1710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37"/>
          <p:cNvSpPr txBox="1"/>
          <p:nvPr>
            <p:ph type="title"/>
          </p:nvPr>
        </p:nvSpPr>
        <p:spPr>
          <a:xfrm>
            <a:off x="326700" y="578400"/>
            <a:ext cx="84804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9696"/>
              <a:buFont typeface="Play"/>
              <a:buNone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ArguLex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9696"/>
              <a:buFont typeface="Play"/>
              <a:buNone/>
            </a:pPr>
            <a:r>
              <a:rPr b="1" lang="en" sz="3300">
                <a:latin typeface="Georgia"/>
                <a:ea typeface="Georgia"/>
                <a:cs typeface="Georgia"/>
                <a:sym typeface="Georgia"/>
              </a:rPr>
              <a:t>(AI-Powered Legal Argument Generator)</a:t>
            </a:r>
            <a:endParaRPr b="1" sz="3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91666"/>
              <a:buFont typeface="Play"/>
              <a:buNone/>
            </a:pPr>
            <a:br>
              <a:rPr lang="en" sz="1200"/>
            </a:br>
            <a:br>
              <a:rPr lang="en" sz="1200"/>
            </a:b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t/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br>
              <a:rPr lang="en" sz="2300">
                <a:latin typeface="Georgia"/>
                <a:ea typeface="Georgia"/>
                <a:cs typeface="Georgia"/>
                <a:sym typeface="Georgia"/>
              </a:rPr>
            </a:b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777"/>
              <a:buFont typeface="Play"/>
              <a:buNone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Team Members:</a:t>
            </a: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br>
              <a:rPr lang="en" sz="1800">
                <a:latin typeface="Georgia"/>
                <a:ea typeface="Georgia"/>
                <a:cs typeface="Georgia"/>
                <a:sym typeface="Georgia"/>
              </a:rPr>
            </a:b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Rena Patel - (MS AI)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777"/>
              <a:buFont typeface="Play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Litesh Perumalla - (MS DS)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777"/>
              <a:buFont typeface="Play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Uday Kiran Chimpiri - (MS CS)​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7777"/>
              <a:buFont typeface="Play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Srinivasa Manohar Kandadai - (MS AI)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Font typeface="Play"/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Khaja Fasi Ahmed - (MS CS)</a:t>
            </a:r>
            <a:br>
              <a:rPr lang="en" sz="1200"/>
            </a:br>
            <a:endParaRPr sz="12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315" name="Google Shape;315;p37"/>
          <p:cNvGrpSpPr/>
          <p:nvPr/>
        </p:nvGrpSpPr>
        <p:grpSpPr>
          <a:xfrm>
            <a:off x="8178429" y="338125"/>
            <a:ext cx="621269" cy="621269"/>
            <a:chOff x="10462536" y="1408249"/>
            <a:chExt cx="828358" cy="828358"/>
          </a:xfrm>
        </p:grpSpPr>
        <p:sp>
          <p:nvSpPr>
            <p:cNvPr id="316" name="Google Shape;316;p37"/>
            <p:cNvSpPr/>
            <p:nvPr/>
          </p:nvSpPr>
          <p:spPr>
            <a:xfrm rot="8100000">
              <a:off x="10606715" y="1506691"/>
              <a:ext cx="540001" cy="631474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7" name="Google Shape;317;p37"/>
            <p:cNvSpPr/>
            <p:nvPr/>
          </p:nvSpPr>
          <p:spPr>
            <a:xfrm rot="-8100000">
              <a:off x="10613915" y="1424627"/>
              <a:ext cx="270000" cy="540001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8" name="Google Shape;318;p37"/>
          <p:cNvSpPr/>
          <p:nvPr/>
        </p:nvSpPr>
        <p:spPr>
          <a:xfrm>
            <a:off x="7712216" y="3878402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8"/>
          <p:cNvGrpSpPr/>
          <p:nvPr/>
        </p:nvGrpSpPr>
        <p:grpSpPr>
          <a:xfrm>
            <a:off x="272916" y="3991920"/>
            <a:ext cx="772729" cy="772729"/>
            <a:chOff x="10240859" y="1436639"/>
            <a:chExt cx="1030305" cy="1030305"/>
          </a:xfrm>
        </p:grpSpPr>
        <p:sp>
          <p:nvSpPr>
            <p:cNvPr id="325" name="Google Shape;325;p38"/>
            <p:cNvSpPr/>
            <p:nvPr/>
          </p:nvSpPr>
          <p:spPr>
            <a:xfrm rot="-8100000">
              <a:off x="10268976" y="1743588"/>
              <a:ext cx="926985" cy="463493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 rot="-2700000">
              <a:off x="11115555" y="1939340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7" name="Google Shape;327;p38"/>
            <p:cNvSpPr/>
            <p:nvPr/>
          </p:nvSpPr>
          <p:spPr>
            <a:xfrm rot="-2700000">
              <a:off x="10625042" y="1448827"/>
              <a:ext cx="53549" cy="23329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 rot="-8100000">
              <a:off x="10292519" y="1686748"/>
              <a:ext cx="926985" cy="530086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9" name="Google Shape;329;p3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38"/>
          <p:cNvSpPr txBox="1"/>
          <p:nvPr>
            <p:ph type="title"/>
          </p:nvPr>
        </p:nvSpPr>
        <p:spPr>
          <a:xfrm>
            <a:off x="413147" y="488156"/>
            <a:ext cx="4077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413150" y="1448075"/>
            <a:ext cx="8549700" cy="34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ArguLex (AI-Powered Legal Argument Generator)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using RAG &amp; LLMs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b="1" lang="en" sz="1500" u="sng">
                <a:latin typeface="Georgia"/>
                <a:ea typeface="Georgia"/>
                <a:cs typeface="Georgia"/>
                <a:sym typeface="Georgia"/>
              </a:rPr>
              <a:t>Tech &amp; Skills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Python, FastAPI, React, Firebase,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NLP, LLMs, RAG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(AI)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b="1" lang="en" sz="1500" u="sng">
                <a:latin typeface="Georgia"/>
                <a:ea typeface="Georgia"/>
                <a:cs typeface="Georgia"/>
                <a:sym typeface="Georgia"/>
              </a:rPr>
              <a:t>Impact Area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LegalTech, Legal Automation (Civic Tech / Government Transparency)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b="1" lang="en" sz="1500" u="sng">
                <a:latin typeface="Georgia"/>
                <a:ea typeface="Georgia"/>
                <a:cs typeface="Georgia"/>
                <a:sym typeface="Georgia"/>
              </a:rPr>
              <a:t>User Group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Lawyers, Legal Researchers, Law Students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, Legal Aid Organizations</a:t>
            </a:r>
            <a:br>
              <a:rPr lang="en" sz="1500">
                <a:latin typeface="Georgia"/>
                <a:ea typeface="Georgia"/>
                <a:cs typeface="Georgia"/>
                <a:sym typeface="Georgia"/>
              </a:rPr>
            </a:b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Problem Statement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Legal research is time-consuming, costly, and inconsistent, professionals face data overload and manual drafting challenges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413150" y="602453"/>
            <a:ext cx="61842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7" name="Google Shape;337;p39"/>
          <p:cNvSpPr txBox="1"/>
          <p:nvPr>
            <p:ph idx="1" type="body"/>
          </p:nvPr>
        </p:nvSpPr>
        <p:spPr>
          <a:xfrm>
            <a:off x="436000" y="1577275"/>
            <a:ext cx="8414400" cy="31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" sz="6000">
                <a:latin typeface="Georgia"/>
                <a:ea typeface="Georgia"/>
                <a:cs typeface="Georgia"/>
                <a:sym typeface="Georgia"/>
              </a:rPr>
              <a:t>Automates legal precedent retrieval based on case input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" sz="6000">
                <a:latin typeface="Georgia"/>
                <a:ea typeface="Georgia"/>
                <a:cs typeface="Georgia"/>
                <a:sym typeface="Georgia"/>
              </a:rPr>
              <a:t>Utilizes semantic understanding for structured argument generation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" sz="6000">
                <a:latin typeface="Georgia"/>
                <a:ea typeface="Georgia"/>
                <a:cs typeface="Georgia"/>
                <a:sym typeface="Georgia"/>
              </a:rPr>
              <a:t>Supports citation integration, legal reasoning, and multiple formats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" sz="6000">
                <a:latin typeface="Georgia"/>
                <a:ea typeface="Georgia"/>
                <a:cs typeface="Georgia"/>
                <a:sym typeface="Georgia"/>
              </a:rPr>
              <a:t>Built with RAG (Retrieval-Augmented Generation) for enhanced search and LLM generation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Georgia"/>
              <a:buChar char="•"/>
            </a:pPr>
            <a:r>
              <a:rPr lang="en" sz="6000">
                <a:latin typeface="Georgia"/>
                <a:ea typeface="Georgia"/>
                <a:cs typeface="Georgia"/>
                <a:sym typeface="Georgia"/>
              </a:rPr>
              <a:t>Helps attorneys prepare stronger arguments and improve case outcomes</a:t>
            </a:r>
            <a:endParaRPr sz="6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8303"/>
              <a:buFont typeface="Arial"/>
              <a:buNone/>
            </a:pPr>
            <a:r>
              <a:t/>
            </a:r>
            <a:endParaRPr sz="3886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8303"/>
              <a:buFont typeface="Arial"/>
              <a:buNone/>
            </a:pPr>
            <a:r>
              <a:t/>
            </a:r>
            <a:endParaRPr sz="3886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8303"/>
              <a:buFont typeface="Arial"/>
              <a:buNone/>
            </a:pPr>
            <a:r>
              <a:t/>
            </a:r>
            <a:endParaRPr sz="3886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413146" y="373856"/>
            <a:ext cx="5970300" cy="10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Implementation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436000" y="1296925"/>
            <a:ext cx="6566700" cy="32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b="1" lang="en" sz="1637">
                <a:latin typeface="Georgia"/>
                <a:ea typeface="Georgia"/>
                <a:cs typeface="Georgia"/>
                <a:sym typeface="Georgia"/>
              </a:rPr>
              <a:t>Technology, Tools &amp; Methodology​</a:t>
            </a:r>
            <a:endParaRPr b="1" sz="1637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 u="sng">
              <a:latin typeface="Georgia"/>
              <a:ea typeface="Georgia"/>
              <a:cs typeface="Georgia"/>
              <a:sym typeface="Georgia"/>
            </a:endParaRPr>
          </a:p>
          <a:p>
            <a:pPr indent="-326231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38"/>
              <a:buFont typeface="Georgia"/>
              <a:buChar char="•"/>
            </a:pPr>
            <a:r>
              <a:rPr lang="en" sz="1537" u="sng">
                <a:latin typeface="Georgia"/>
                <a:ea typeface="Georgia"/>
                <a:cs typeface="Georgia"/>
                <a:sym typeface="Georgia"/>
              </a:rPr>
              <a:t>Frontend</a:t>
            </a:r>
            <a:r>
              <a:rPr lang="en" sz="1537">
                <a:latin typeface="Georgia"/>
                <a:ea typeface="Georgia"/>
                <a:cs typeface="Georgia"/>
                <a:sym typeface="Georgia"/>
              </a:rPr>
              <a:t> : React, TailwindCSS​</a:t>
            </a:r>
            <a:endParaRPr sz="1537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-326231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38"/>
              <a:buFont typeface="Georgia"/>
              <a:buChar char="•"/>
            </a:pPr>
            <a:r>
              <a:rPr lang="en" sz="1537" u="sng">
                <a:latin typeface="Georgia"/>
                <a:ea typeface="Georgia"/>
                <a:cs typeface="Georgia"/>
                <a:sym typeface="Georgia"/>
              </a:rPr>
              <a:t>Backend</a:t>
            </a:r>
            <a:r>
              <a:rPr lang="en" sz="1537">
                <a:latin typeface="Georgia"/>
                <a:ea typeface="Georgia"/>
                <a:cs typeface="Georgia"/>
                <a:sym typeface="Georgia"/>
              </a:rPr>
              <a:t> : FastAPI, Python​</a:t>
            </a:r>
            <a:endParaRPr sz="1537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-326231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38"/>
              <a:buFont typeface="Georgia"/>
              <a:buChar char="•"/>
            </a:pPr>
            <a:r>
              <a:rPr lang="en" sz="1537" u="sng">
                <a:latin typeface="Georgia"/>
                <a:ea typeface="Georgia"/>
                <a:cs typeface="Georgia"/>
                <a:sym typeface="Georgia"/>
              </a:rPr>
              <a:t>Database</a:t>
            </a:r>
            <a:r>
              <a:rPr lang="en" sz="1537">
                <a:latin typeface="Georgia"/>
                <a:ea typeface="Georgia"/>
                <a:cs typeface="Georgia"/>
                <a:sym typeface="Georgia"/>
              </a:rPr>
              <a:t> : ChromaDB, Firebase​</a:t>
            </a:r>
            <a:endParaRPr sz="1537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-326231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38"/>
              <a:buFont typeface="Georgia"/>
              <a:buChar char="•"/>
            </a:pPr>
            <a:r>
              <a:rPr lang="en" sz="1537" u="sng">
                <a:latin typeface="Georgia"/>
                <a:ea typeface="Georgia"/>
                <a:cs typeface="Georgia"/>
                <a:sym typeface="Georgia"/>
              </a:rPr>
              <a:t>Embeddings</a:t>
            </a:r>
            <a:r>
              <a:rPr lang="en" sz="1537">
                <a:latin typeface="Georgia"/>
                <a:ea typeface="Georgia"/>
                <a:cs typeface="Georgia"/>
                <a:sym typeface="Georgia"/>
              </a:rPr>
              <a:t> : Legal-BERT, LlamaIndex​</a:t>
            </a:r>
            <a:endParaRPr sz="1537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-326231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38"/>
              <a:buFont typeface="Georgia"/>
              <a:buChar char="•"/>
            </a:pPr>
            <a:r>
              <a:rPr lang="en" sz="1537" u="sng">
                <a:latin typeface="Georgia"/>
                <a:ea typeface="Georgia"/>
                <a:cs typeface="Georgia"/>
                <a:sym typeface="Georgia"/>
              </a:rPr>
              <a:t>RAG Layer</a:t>
            </a:r>
            <a:r>
              <a:rPr lang="en" sz="1537">
                <a:latin typeface="Georgia"/>
                <a:ea typeface="Georgia"/>
                <a:cs typeface="Georgia"/>
                <a:sym typeface="Georgia"/>
              </a:rPr>
              <a:t> : LangChain for retrieval &amp; OLLAMA for output​</a:t>
            </a:r>
            <a:endParaRPr sz="1537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-326231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38"/>
              <a:buFont typeface="Georgia"/>
              <a:buChar char="•"/>
            </a:pPr>
            <a:r>
              <a:rPr lang="en" sz="1537" u="sng">
                <a:latin typeface="Georgia"/>
                <a:ea typeface="Georgia"/>
                <a:cs typeface="Georgia"/>
                <a:sym typeface="Georgia"/>
              </a:rPr>
              <a:t>Datasets</a:t>
            </a:r>
            <a:r>
              <a:rPr lang="en" sz="1537">
                <a:latin typeface="Georgia"/>
                <a:ea typeface="Georgia"/>
                <a:cs typeface="Georgia"/>
                <a:sym typeface="Georgia"/>
              </a:rPr>
              <a:t> : Scraped PDFs &amp; legal JSON from Coun APIs​</a:t>
            </a:r>
            <a:endParaRPr sz="1537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">
              <a:latin typeface="Georgia"/>
              <a:ea typeface="Georgia"/>
              <a:cs typeface="Georgia"/>
              <a:sym typeface="Georgia"/>
            </a:endParaRPr>
          </a:p>
          <a:p>
            <a:pPr indent="-326231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38"/>
              <a:buFont typeface="Georgia"/>
              <a:buChar char="•"/>
            </a:pPr>
            <a:r>
              <a:rPr lang="en" sz="1537" u="sng">
                <a:latin typeface="Georgia"/>
                <a:ea typeface="Georgia"/>
                <a:cs typeface="Georgia"/>
                <a:sym typeface="Georgia"/>
              </a:rPr>
              <a:t>Preprocessing</a:t>
            </a:r>
            <a:r>
              <a:rPr lang="en" sz="1537">
                <a:latin typeface="Georgia"/>
                <a:ea typeface="Georgia"/>
                <a:cs typeface="Georgia"/>
                <a:sym typeface="Georgia"/>
              </a:rPr>
              <a:t> : Text cleaning, entity extraction, fact isolation</a:t>
            </a:r>
            <a:endParaRPr sz="1537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 rot="2700000">
            <a:off x="459334" y="361416"/>
            <a:ext cx="810000" cy="947210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p41"/>
          <p:cNvSpPr/>
          <p:nvPr/>
        </p:nvSpPr>
        <p:spPr>
          <a:xfrm rot="8100000">
            <a:off x="470134" y="621722"/>
            <a:ext cx="405000" cy="81000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1" name="Google Shape;351;p41"/>
          <p:cNvGrpSpPr/>
          <p:nvPr/>
        </p:nvGrpSpPr>
        <p:grpSpPr>
          <a:xfrm>
            <a:off x="969370" y="3224855"/>
            <a:ext cx="1562914" cy="1562914"/>
            <a:chOff x="4842143" y="3556857"/>
            <a:chExt cx="2083885" cy="2083885"/>
          </a:xfrm>
        </p:grpSpPr>
        <p:sp>
          <p:nvSpPr>
            <p:cNvPr id="352" name="Google Shape;352;p41"/>
            <p:cNvSpPr/>
            <p:nvPr/>
          </p:nvSpPr>
          <p:spPr>
            <a:xfrm flipH="1" rot="8100000">
              <a:off x="5005634" y="4191206"/>
              <a:ext cx="1853969" cy="92698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3" name="Google Shape;353;p41"/>
            <p:cNvSpPr/>
            <p:nvPr/>
          </p:nvSpPr>
          <p:spPr>
            <a:xfrm flipH="1" rot="8100000">
              <a:off x="4957101" y="4052255"/>
              <a:ext cx="1853969" cy="109309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4" name="Google Shape;354;p41"/>
            <p:cNvSpPr/>
            <p:nvPr/>
          </p:nvSpPr>
          <p:spPr>
            <a:xfrm flipH="1" rot="2700000">
              <a:off x="6040374" y="3601683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5" name="Google Shape;355;p41"/>
            <p:cNvSpPr/>
            <p:nvPr/>
          </p:nvSpPr>
          <p:spPr>
            <a:xfrm flipH="1" rot="2700000">
              <a:off x="5059348" y="4582709"/>
              <a:ext cx="107098" cy="466589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6" name="Google Shape;356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p41"/>
          <p:cNvSpPr txBox="1"/>
          <p:nvPr>
            <p:ph type="title"/>
          </p:nvPr>
        </p:nvSpPr>
        <p:spPr>
          <a:xfrm>
            <a:off x="2184725" y="114575"/>
            <a:ext cx="46113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Play"/>
              <a:buNone/>
            </a:pPr>
            <a:r>
              <a:rPr lang="en" sz="3640">
                <a:latin typeface="Georgia"/>
                <a:ea typeface="Georgia"/>
                <a:cs typeface="Georgia"/>
                <a:sym typeface="Georgia"/>
              </a:rPr>
              <a:t>Workflow for ArguLex</a:t>
            </a:r>
            <a:endParaRPr sz="364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58" name="Google Shape;358;p41" title="arc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500" y="1140625"/>
            <a:ext cx="6219576" cy="3758249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 txBox="1"/>
          <p:nvPr>
            <p:ph type="title"/>
          </p:nvPr>
        </p:nvSpPr>
        <p:spPr>
          <a:xfrm>
            <a:off x="413150" y="526250"/>
            <a:ext cx="3308700" cy="4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Georgia"/>
                <a:ea typeface="Georgia"/>
                <a:cs typeface="Georgia"/>
                <a:sym typeface="Georgia"/>
              </a:rPr>
              <a:t>Results &amp; Demo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"/>
          <p:cNvSpPr txBox="1"/>
          <p:nvPr>
            <p:ph idx="1" type="body"/>
          </p:nvPr>
        </p:nvSpPr>
        <p:spPr>
          <a:xfrm>
            <a:off x="436000" y="1369225"/>
            <a:ext cx="7866900" cy="356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Demo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:​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Ask a legal query  → View AI- generated legal argument​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latin typeface="Georgia"/>
                <a:ea typeface="Georgia"/>
                <a:cs typeface="Georgia"/>
                <a:sym typeface="Georgia"/>
              </a:rPr>
              <a:t>Performance</a:t>
            </a: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85% reduction in research time​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92% accuracy in retrieving relevant precedents​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3.5x more precedent usage compared to manual effort in case argument preparation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latin typeface="Georgia"/>
                <a:ea typeface="Georgia"/>
                <a:cs typeface="Georgia"/>
                <a:sym typeface="Georgia"/>
              </a:rPr>
              <a:t>Evaluation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Evidently AI: chunk relevance, context quality, hit rate​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413150" y="413400"/>
            <a:ext cx="4635900" cy="5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Evaluation metric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70" name="Google Shape;370;p43" title="eval metr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50" y="1067700"/>
            <a:ext cx="7652101" cy="363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4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197"/>
              <a:buFont typeface="Arial"/>
              <a:buNone/>
            </a:pPr>
            <a:r>
              <a:rPr lang="en" sz="4044">
                <a:latin typeface="Georgia"/>
                <a:ea typeface="Georgia"/>
                <a:cs typeface="Georgia"/>
                <a:sym typeface="Georgia"/>
              </a:rPr>
              <a:t>Impact &amp; Scalability</a:t>
            </a:r>
            <a:endParaRPr sz="4044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413150" y="1216825"/>
            <a:ext cx="8317800" cy="359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60" u="sng">
                <a:latin typeface="Georgia"/>
                <a:ea typeface="Georgia"/>
                <a:cs typeface="Georgia"/>
                <a:sym typeface="Georgia"/>
              </a:rPr>
              <a:t>Societal Impact</a:t>
            </a:r>
            <a:r>
              <a:rPr b="1" lang="en" sz="1660">
                <a:latin typeface="Georgia"/>
                <a:ea typeface="Georgia"/>
                <a:cs typeface="Georgia"/>
                <a:sym typeface="Georgia"/>
              </a:rPr>
              <a:t> :​</a:t>
            </a:r>
            <a:endParaRPr b="1" sz="166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Boosts access to legal reasoning tools​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Supports public legal aid and justice systems​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Enables consistent legal documentation​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 u="sng">
                <a:latin typeface="Georgia"/>
                <a:ea typeface="Georgia"/>
                <a:cs typeface="Georgia"/>
                <a:sym typeface="Georgia"/>
              </a:rPr>
              <a:t>Next Steps </a:t>
            </a:r>
            <a:r>
              <a:rPr b="1" lang="en" sz="1600">
                <a:latin typeface="Georgia"/>
                <a:ea typeface="Georgia"/>
                <a:cs typeface="Georgia"/>
                <a:sym typeface="Georgia"/>
              </a:rPr>
              <a:t>:​</a:t>
            </a:r>
            <a:endParaRPr b="1" sz="16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Add voice query and multilingual support​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Enable privacy-aware deployments​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60" u="sng">
                <a:latin typeface="Georgia"/>
                <a:ea typeface="Georgia"/>
                <a:cs typeface="Georgia"/>
                <a:sym typeface="Georgia"/>
              </a:rPr>
              <a:t>Scalability</a:t>
            </a:r>
            <a:r>
              <a:rPr b="1" lang="en" sz="1660">
                <a:latin typeface="Georgia"/>
                <a:ea typeface="Georgia"/>
                <a:cs typeface="Georgia"/>
                <a:sym typeface="Georgia"/>
              </a:rPr>
              <a:t> :​</a:t>
            </a:r>
            <a:endParaRPr b="1" sz="166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API-based structure allows easy integration​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•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Can support large datasets and various legal domains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type="title"/>
          </p:nvPr>
        </p:nvSpPr>
        <p:spPr>
          <a:xfrm>
            <a:off x="2925823" y="1880199"/>
            <a:ext cx="3289766" cy="6956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" sz="5000"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