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63" r:id="rId4"/>
    <p:sldId id="264" r:id="rId5"/>
    <p:sldId id="265" r:id="rId6"/>
    <p:sldId id="256" r:id="rId7"/>
    <p:sldId id="271" r:id="rId8"/>
    <p:sldId id="258" r:id="rId9"/>
    <p:sldId id="267"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sten Roever" initials="CR" lastIdx="6" clrIdx="0">
    <p:extLst>
      <p:ext uri="{19B8F6BF-5375-455C-9EA6-DF929625EA0E}">
        <p15:presenceInfo xmlns:p15="http://schemas.microsoft.com/office/powerpoint/2012/main" userId="5a68140e8fe736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5807"/>
  </p:normalViewPr>
  <p:slideViewPr>
    <p:cSldViewPr snapToGrid="0" snapToObjects="1">
      <p:cViewPr varScale="1">
        <p:scale>
          <a:sx n="113" d="100"/>
          <a:sy n="113" d="100"/>
        </p:scale>
        <p:origin x="10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8/22/22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D4E20-995E-004F-8AC5-713327E334FF}"/>
              </a:ext>
            </a:extLst>
          </p:cNvPr>
          <p:cNvSpPr>
            <a:spLocks noGrp="1"/>
          </p:cNvSpPr>
          <p:nvPr>
            <p:ph type="title"/>
          </p:nvPr>
        </p:nvSpPr>
        <p:spPr/>
        <p:txBody>
          <a:bodyPr/>
          <a:lstStyle/>
          <a:p>
            <a:r>
              <a:rPr kumimoji="1" lang="en-US" altLang="zh-CN" dirty="0"/>
              <a:t>Notes</a:t>
            </a:r>
            <a:r>
              <a:rPr kumimoji="1" lang="zh-CN" altLang="en-US" dirty="0"/>
              <a:t> </a:t>
            </a:r>
            <a:r>
              <a:rPr kumimoji="1" lang="en-US" altLang="zh-CN" dirty="0"/>
              <a:t>on Participation</a:t>
            </a:r>
            <a:r>
              <a:rPr kumimoji="1" lang="en-AU" altLang="zh-CN" dirty="0"/>
              <a:t>:</a:t>
            </a:r>
            <a:r>
              <a:rPr kumimoji="1" lang="zh-CN" altLang="en-US" dirty="0"/>
              <a:t> </a:t>
            </a:r>
          </a:p>
        </p:txBody>
      </p:sp>
      <p:sp>
        <p:nvSpPr>
          <p:cNvPr id="3" name="内容占位符 2">
            <a:extLst>
              <a:ext uri="{FF2B5EF4-FFF2-40B4-BE49-F238E27FC236}">
                <a16:creationId xmlns:a16="http://schemas.microsoft.com/office/drawing/2014/main" id="{395DD678-3992-6748-85CE-014EFF58312B}"/>
              </a:ext>
            </a:extLst>
          </p:cNvPr>
          <p:cNvSpPr>
            <a:spLocks noGrp="1"/>
          </p:cNvSpPr>
          <p:nvPr>
            <p:ph idx="1"/>
          </p:nvPr>
        </p:nvSpPr>
        <p:spPr/>
        <p:txBody>
          <a:bodyPr>
            <a:normAutofit/>
          </a:bodyPr>
          <a:lstStyle/>
          <a:p>
            <a:r>
              <a:rPr lang="en-US" altLang="en-US" dirty="0"/>
              <a:t>The study you are about to participate in consists of two speaking tasks. For each task, you will need to discuss the problem and work out a solution together.  For example, if the instructions ask you to plan an event for movie night, it is important that you </a:t>
            </a:r>
            <a:r>
              <a:rPr lang="en-US" altLang="en-US" b="1" dirty="0"/>
              <a:t>make an effort </a:t>
            </a:r>
            <a:r>
              <a:rPr lang="en-US" altLang="en-US" dirty="0"/>
              <a:t>to complete the task as though you </a:t>
            </a:r>
            <a:r>
              <a:rPr lang="en-US" altLang="en-US" b="1" dirty="0"/>
              <a:t>actually</a:t>
            </a:r>
            <a:r>
              <a:rPr lang="en-US" altLang="en-US" dirty="0"/>
              <a:t> give a solution to the requirement.</a:t>
            </a:r>
            <a:r>
              <a:rPr lang="zh-CN" altLang="en-US" dirty="0"/>
              <a:t> </a:t>
            </a:r>
            <a:endParaRPr lang="en-AU" altLang="zh-CN" dirty="0"/>
          </a:p>
          <a:p>
            <a:pPr marL="0" indent="0">
              <a:buNone/>
            </a:pPr>
            <a:endParaRPr lang="en-US" altLang="en-US" dirty="0"/>
          </a:p>
          <a:p>
            <a:r>
              <a:rPr lang="en-US" altLang="en-US" dirty="0"/>
              <a:t>For each speaking task you will have some time to prepare, when you are ready, you can start to talk. </a:t>
            </a:r>
          </a:p>
          <a:p>
            <a:endParaRPr lang="en-US" altLang="en-US" dirty="0">
              <a:solidFill>
                <a:srgbClr val="FF0000"/>
              </a:solidFill>
            </a:endParaRPr>
          </a:p>
          <a:p>
            <a:r>
              <a:rPr lang="en-US" altLang="en-US" dirty="0"/>
              <a:t>All two tasks don’t have time limitation, you can speak </a:t>
            </a:r>
            <a:r>
              <a:rPr lang="en-US" altLang="en-US" b="1" dirty="0"/>
              <a:t>as long as you like.</a:t>
            </a:r>
            <a:r>
              <a:rPr lang="en-US" altLang="en-US" sz="2000" b="1" dirty="0"/>
              <a:t> </a:t>
            </a:r>
            <a:endParaRPr lang="en-US" altLang="en-US" sz="2000" b="1" dirty="0">
              <a:solidFill>
                <a:srgbClr val="FF0000"/>
              </a:solidFill>
            </a:endParaRPr>
          </a:p>
        </p:txBody>
      </p:sp>
    </p:spTree>
    <p:extLst>
      <p:ext uri="{BB962C8B-B14F-4D97-AF65-F5344CB8AC3E}">
        <p14:creationId xmlns:p14="http://schemas.microsoft.com/office/powerpoint/2010/main" val="103245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D17D4-9661-7447-B6D9-C7D662C22329}"/>
              </a:ext>
            </a:extLst>
          </p:cNvPr>
          <p:cNvSpPr>
            <a:spLocks noGrp="1"/>
          </p:cNvSpPr>
          <p:nvPr>
            <p:ph type="ctrTitle"/>
          </p:nvPr>
        </p:nvSpPr>
        <p:spPr/>
        <p:txBody>
          <a:bodyPr/>
          <a:lstStyle/>
          <a:p>
            <a:r>
              <a:rPr kumimoji="1" lang="en-AU" altLang="zh-CN" dirty="0"/>
              <a:t>Thanks for your participation!</a:t>
            </a:r>
            <a:endParaRPr kumimoji="1" lang="zh-CN" altLang="en-US" dirty="0"/>
          </a:p>
        </p:txBody>
      </p:sp>
      <p:sp>
        <p:nvSpPr>
          <p:cNvPr id="3" name="副标题 2">
            <a:extLst>
              <a:ext uri="{FF2B5EF4-FFF2-40B4-BE49-F238E27FC236}">
                <a16:creationId xmlns:a16="http://schemas.microsoft.com/office/drawing/2014/main" id="{861DA4A6-88D0-9C48-83B2-CB5E31FF03CA}"/>
              </a:ext>
            </a:extLst>
          </p:cNvPr>
          <p:cNvSpPr>
            <a:spLocks noGrp="1"/>
          </p:cNvSpPr>
          <p:nvPr>
            <p:ph type="subTitle" idx="1"/>
          </p:nvPr>
        </p:nvSpPr>
        <p:spPr/>
        <p:txBody>
          <a:bodyPr/>
          <a:lstStyle/>
          <a:p>
            <a:r>
              <a:rPr kumimoji="1" lang="en-AU" altLang="zh-CN" dirty="0"/>
              <a:t>Now, we only have one quick part left, an interview!</a:t>
            </a:r>
            <a:endParaRPr kumimoji="1" lang="zh-CN" altLang="en-US" dirty="0"/>
          </a:p>
        </p:txBody>
      </p:sp>
    </p:spTree>
    <p:extLst>
      <p:ext uri="{BB962C8B-B14F-4D97-AF65-F5344CB8AC3E}">
        <p14:creationId xmlns:p14="http://schemas.microsoft.com/office/powerpoint/2010/main" val="70330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F835A-AFD7-5F48-B926-5EFE88A18C22}"/>
              </a:ext>
            </a:extLst>
          </p:cNvPr>
          <p:cNvSpPr>
            <a:spLocks noGrp="1"/>
          </p:cNvSpPr>
          <p:nvPr>
            <p:ph type="title"/>
          </p:nvPr>
        </p:nvSpPr>
        <p:spPr/>
        <p:txBody>
          <a:bodyPr>
            <a:normAutofit/>
          </a:bodyPr>
          <a:lstStyle/>
          <a:p>
            <a:r>
              <a:rPr kumimoji="1" lang="en-US" altLang="zh-CN" dirty="0"/>
              <a:t>Let’s </a:t>
            </a:r>
            <a:r>
              <a:rPr kumimoji="1" lang="en-AU" altLang="zh-CN" dirty="0"/>
              <a:t>know each other a little bit!</a:t>
            </a:r>
            <a:br>
              <a:rPr kumimoji="1" lang="en-US" altLang="zh-CN" dirty="0"/>
            </a:br>
            <a:endParaRPr kumimoji="1" lang="zh-CN" altLang="en-US" dirty="0">
              <a:solidFill>
                <a:srgbClr val="FF0000"/>
              </a:solidFill>
              <a:highlight>
                <a:srgbClr val="FFFF00"/>
              </a:highlight>
            </a:endParaRPr>
          </a:p>
        </p:txBody>
      </p:sp>
      <p:sp>
        <p:nvSpPr>
          <p:cNvPr id="3" name="内容占位符 2">
            <a:extLst>
              <a:ext uri="{FF2B5EF4-FFF2-40B4-BE49-F238E27FC236}">
                <a16:creationId xmlns:a16="http://schemas.microsoft.com/office/drawing/2014/main" id="{243F93ED-AA5F-B14A-827A-26D12908D3DA}"/>
              </a:ext>
            </a:extLst>
          </p:cNvPr>
          <p:cNvSpPr>
            <a:spLocks noGrp="1"/>
          </p:cNvSpPr>
          <p:nvPr>
            <p:ph idx="1"/>
          </p:nvPr>
        </p:nvSpPr>
        <p:spPr/>
        <p:txBody>
          <a:bodyPr/>
          <a:lstStyle/>
          <a:p>
            <a:r>
              <a:rPr lang="en-US" altLang="zh-CN" sz="2000" b="1" dirty="0"/>
              <a:t>Your name?  </a:t>
            </a:r>
          </a:p>
          <a:p>
            <a:r>
              <a:rPr lang="en-US" altLang="zh-CN" sz="2000" b="1" dirty="0"/>
              <a:t>Your major?</a:t>
            </a:r>
          </a:p>
          <a:p>
            <a:r>
              <a:rPr lang="en-AU" altLang="zh-CN" sz="2000" b="1" dirty="0"/>
              <a:t>How long have you stayed in Australia?  </a:t>
            </a:r>
            <a:endParaRPr lang="en-US" altLang="zh-CN" sz="2000" b="1" dirty="0"/>
          </a:p>
          <a:p>
            <a:pPr marL="0" indent="0">
              <a:buNone/>
            </a:pPr>
            <a:endParaRPr lang="zh-CN" altLang="zh-CN" dirty="0"/>
          </a:p>
          <a:p>
            <a:endParaRPr kumimoji="1" lang="zh-CN" altLang="en-US" dirty="0"/>
          </a:p>
        </p:txBody>
      </p:sp>
    </p:spTree>
    <p:extLst>
      <p:ext uri="{BB962C8B-B14F-4D97-AF65-F5344CB8AC3E}">
        <p14:creationId xmlns:p14="http://schemas.microsoft.com/office/powerpoint/2010/main" val="195604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D87D3-A83E-7547-97ED-42C20CFCEFFB}"/>
              </a:ext>
            </a:extLst>
          </p:cNvPr>
          <p:cNvSpPr>
            <a:spLocks noGrp="1"/>
          </p:cNvSpPr>
          <p:nvPr>
            <p:ph type="ctrTitle"/>
          </p:nvPr>
        </p:nvSpPr>
        <p:spPr>
          <a:xfrm>
            <a:off x="1507067" y="2740200"/>
            <a:ext cx="7764255" cy="1646302"/>
          </a:xfrm>
        </p:spPr>
        <p:txBody>
          <a:bodyPr/>
          <a:lstStyle/>
          <a:p>
            <a:r>
              <a:rPr kumimoji="1" lang="en-US" altLang="zh-CN" dirty="0"/>
              <a:t>Part</a:t>
            </a:r>
            <a:r>
              <a:rPr kumimoji="1" lang="zh-CN" altLang="en-US" dirty="0"/>
              <a:t> </a:t>
            </a:r>
            <a:r>
              <a:rPr kumimoji="1" lang="en-US" altLang="zh-CN" dirty="0"/>
              <a:t>One</a:t>
            </a:r>
            <a:r>
              <a:rPr kumimoji="1" lang="zh-CN" altLang="en-US" dirty="0"/>
              <a:t>：</a:t>
            </a:r>
            <a:br>
              <a:rPr kumimoji="1" lang="en-US" altLang="zh-CN" dirty="0"/>
            </a:br>
            <a:r>
              <a:rPr kumimoji="1" lang="en-US" altLang="zh-CN" dirty="0"/>
              <a:t>Storytelling:</a:t>
            </a:r>
            <a:br>
              <a:rPr kumimoji="1" lang="en-US" altLang="zh-CN" dirty="0"/>
            </a:br>
            <a:r>
              <a:rPr kumimoji="1" lang="zh-CN" altLang="en-US" dirty="0"/>
              <a:t> </a:t>
            </a:r>
            <a:r>
              <a:rPr kumimoji="1" lang="en-US" altLang="zh-CN" dirty="0"/>
              <a:t>Having a chat together</a:t>
            </a:r>
            <a:endParaRPr kumimoji="1" lang="zh-CN" altLang="en-US" dirty="0"/>
          </a:p>
        </p:txBody>
      </p:sp>
    </p:spTree>
    <p:extLst>
      <p:ext uri="{BB962C8B-B14F-4D97-AF65-F5344CB8AC3E}">
        <p14:creationId xmlns:p14="http://schemas.microsoft.com/office/powerpoint/2010/main" val="74445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A4F40-BC6D-0143-BE39-108E59BF6C34}"/>
              </a:ext>
            </a:extLst>
          </p:cNvPr>
          <p:cNvSpPr>
            <a:spLocks noGrp="1"/>
          </p:cNvSpPr>
          <p:nvPr>
            <p:ph type="title"/>
          </p:nvPr>
        </p:nvSpPr>
        <p:spPr/>
        <p:txBody>
          <a:bodyPr/>
          <a:lstStyle/>
          <a:p>
            <a:r>
              <a:rPr kumimoji="1" lang="en-AU" altLang="zh-CN" dirty="0"/>
              <a:t>Instructions: </a:t>
            </a:r>
            <a:br>
              <a:rPr kumimoji="1" lang="en-AU" altLang="zh-CN" dirty="0"/>
            </a:br>
            <a:r>
              <a:rPr kumimoji="1" lang="en-AU" altLang="zh-CN" dirty="0"/>
              <a:t>Speakers should chat in this part</a:t>
            </a:r>
            <a:endParaRPr kumimoji="1" lang="zh-CN" altLang="en-US" dirty="0"/>
          </a:p>
        </p:txBody>
      </p:sp>
      <p:sp>
        <p:nvSpPr>
          <p:cNvPr id="3" name="内容占位符 2">
            <a:extLst>
              <a:ext uri="{FF2B5EF4-FFF2-40B4-BE49-F238E27FC236}">
                <a16:creationId xmlns:a16="http://schemas.microsoft.com/office/drawing/2014/main" id="{8C3F9B6D-8D2C-294C-84BF-6B69F5560FFB}"/>
              </a:ext>
            </a:extLst>
          </p:cNvPr>
          <p:cNvSpPr>
            <a:spLocks noGrp="1"/>
          </p:cNvSpPr>
          <p:nvPr>
            <p:ph idx="1"/>
          </p:nvPr>
        </p:nvSpPr>
        <p:spPr>
          <a:xfrm>
            <a:off x="865663" y="2080871"/>
            <a:ext cx="8596668" cy="3880773"/>
          </a:xfrm>
        </p:spPr>
        <p:txBody>
          <a:bodyPr>
            <a:normAutofit/>
          </a:bodyPr>
          <a:lstStyle/>
          <a:p>
            <a:pPr marL="0" indent="0">
              <a:buNone/>
            </a:pPr>
            <a:endParaRPr kumimoji="1" lang="en-AU" altLang="zh-CN" sz="2000" dirty="0"/>
          </a:p>
          <a:p>
            <a:r>
              <a:rPr kumimoji="1" lang="en-AU" altLang="zh-CN" sz="2000" dirty="0"/>
              <a:t>Talk about how you two think </a:t>
            </a:r>
            <a:r>
              <a:rPr kumimoji="1" lang="en-AU" altLang="zh-CN" sz="2000" b="1" dirty="0"/>
              <a:t>COVID-19 impacted your life</a:t>
            </a:r>
            <a:r>
              <a:rPr kumimoji="1" lang="en-AU" altLang="zh-CN" sz="2000" dirty="0"/>
              <a:t>,</a:t>
            </a:r>
            <a:r>
              <a:rPr kumimoji="1" lang="en-US" altLang="zh-CN" sz="2000" dirty="0"/>
              <a:t> </a:t>
            </a:r>
            <a:r>
              <a:rPr kumimoji="1" lang="en-AU" altLang="zh-CN" sz="2000" dirty="0"/>
              <a:t>for example, you can talk about topics related to </a:t>
            </a:r>
            <a:r>
              <a:rPr kumimoji="1" lang="en-US" altLang="zh-CN" sz="2000" dirty="0"/>
              <a:t>your study, working  plan, shopping style or anything else.  </a:t>
            </a:r>
            <a:endParaRPr kumimoji="1" lang="en-AU" altLang="zh-CN" sz="2000" dirty="0"/>
          </a:p>
          <a:p>
            <a:endParaRPr kumimoji="1" lang="en-AU" altLang="zh-CN" sz="2000" dirty="0"/>
          </a:p>
          <a:p>
            <a:r>
              <a:rPr kumimoji="1" lang="en-AU" altLang="zh-CN" sz="2000" dirty="0"/>
              <a:t>Speaker</a:t>
            </a:r>
            <a:r>
              <a:rPr kumimoji="1" lang="zh-CN" altLang="en-US" sz="2000" dirty="0"/>
              <a:t> </a:t>
            </a:r>
            <a:r>
              <a:rPr kumimoji="1" lang="en-AU" altLang="zh-CN" sz="2000" b="1" dirty="0"/>
              <a:t>A</a:t>
            </a:r>
            <a:r>
              <a:rPr kumimoji="1" lang="en-AU" altLang="zh-CN" sz="2000" dirty="0"/>
              <a:t> will start</a:t>
            </a:r>
            <a:r>
              <a:rPr kumimoji="1" lang="zh-CN" altLang="en-US" sz="2000" dirty="0"/>
              <a:t> </a:t>
            </a:r>
            <a:r>
              <a:rPr kumimoji="1" lang="en-AU" altLang="zh-CN" sz="2000" dirty="0"/>
              <a:t>the conversation first. </a:t>
            </a:r>
          </a:p>
          <a:p>
            <a:endParaRPr kumimoji="1" lang="en-AU" altLang="zh-CN" sz="2000" dirty="0"/>
          </a:p>
          <a:p>
            <a:r>
              <a:rPr kumimoji="1" lang="en-AU" altLang="zh-CN" sz="2000" b="1" dirty="0"/>
              <a:t>You should both contribute and engage in the conversation!</a:t>
            </a:r>
          </a:p>
          <a:p>
            <a:endParaRPr kumimoji="1" lang="en-AU" altLang="zh-CN" sz="2000" dirty="0"/>
          </a:p>
        </p:txBody>
      </p:sp>
    </p:spTree>
    <p:extLst>
      <p:ext uri="{BB962C8B-B14F-4D97-AF65-F5344CB8AC3E}">
        <p14:creationId xmlns:p14="http://schemas.microsoft.com/office/powerpoint/2010/main" val="2828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243BE-41F7-CB44-AA16-5452D7CB2EB1}"/>
              </a:ext>
            </a:extLst>
          </p:cNvPr>
          <p:cNvSpPr>
            <a:spLocks noGrp="1"/>
          </p:cNvSpPr>
          <p:nvPr>
            <p:ph type="title"/>
          </p:nvPr>
        </p:nvSpPr>
        <p:spPr/>
        <p:txBody>
          <a:bodyPr/>
          <a:lstStyle/>
          <a:p>
            <a:r>
              <a:rPr kumimoji="1" lang="en-AU" altLang="zh-CN" dirty="0"/>
              <a:t>Now, switch your role:</a:t>
            </a:r>
            <a:br>
              <a:rPr kumimoji="1" lang="en-AU" altLang="zh-CN" dirty="0"/>
            </a:br>
            <a:r>
              <a:rPr kumimoji="1" lang="en-AU" altLang="zh-CN" dirty="0"/>
              <a:t>Chat about the topic below</a:t>
            </a:r>
            <a:endParaRPr kumimoji="1" lang="zh-CN" altLang="en-US" dirty="0"/>
          </a:p>
        </p:txBody>
      </p:sp>
      <p:sp>
        <p:nvSpPr>
          <p:cNvPr id="3" name="内容占位符 2">
            <a:extLst>
              <a:ext uri="{FF2B5EF4-FFF2-40B4-BE49-F238E27FC236}">
                <a16:creationId xmlns:a16="http://schemas.microsoft.com/office/drawing/2014/main" id="{66E8C70A-4AC1-3244-A6B0-DB2977E64AA0}"/>
              </a:ext>
            </a:extLst>
          </p:cNvPr>
          <p:cNvSpPr>
            <a:spLocks noGrp="1"/>
          </p:cNvSpPr>
          <p:nvPr>
            <p:ph idx="1"/>
          </p:nvPr>
        </p:nvSpPr>
        <p:spPr/>
        <p:txBody>
          <a:bodyPr/>
          <a:lstStyle/>
          <a:p>
            <a:r>
              <a:rPr kumimoji="1" lang="en-AU" altLang="zh-CN" sz="2000" dirty="0"/>
              <a:t>Talk about how you two think </a:t>
            </a:r>
            <a:r>
              <a:rPr kumimoji="1" lang="en-AU" altLang="zh-CN" sz="2000" b="1" dirty="0"/>
              <a:t>education</a:t>
            </a:r>
            <a:r>
              <a:rPr kumimoji="1" lang="en-AU" altLang="zh-CN" sz="2000" dirty="0"/>
              <a:t> influenced your life. </a:t>
            </a:r>
          </a:p>
          <a:p>
            <a:endParaRPr kumimoji="1" lang="en-AU" altLang="zh-CN" sz="2000" dirty="0"/>
          </a:p>
          <a:p>
            <a:r>
              <a:rPr kumimoji="1" lang="en-AU" altLang="zh-CN" sz="2000" dirty="0"/>
              <a:t>Speaker </a:t>
            </a:r>
            <a:r>
              <a:rPr kumimoji="1" lang="en-AU" altLang="zh-CN" sz="2000" b="1" dirty="0"/>
              <a:t>B</a:t>
            </a:r>
            <a:r>
              <a:rPr kumimoji="1" lang="en-AU" altLang="zh-CN" sz="2000" dirty="0"/>
              <a:t> should start the conversation first. </a:t>
            </a:r>
          </a:p>
          <a:p>
            <a:endParaRPr kumimoji="1" lang="en-AU" altLang="zh-CN" sz="2000" dirty="0"/>
          </a:p>
          <a:p>
            <a:r>
              <a:rPr kumimoji="1" lang="en-AU" altLang="zh-CN" sz="2000" b="1" dirty="0"/>
              <a:t>You should both contribute in the conversation!</a:t>
            </a:r>
            <a:endParaRPr kumimoji="1" lang="zh-CN" altLang="en-US" sz="2000" b="1" dirty="0"/>
          </a:p>
        </p:txBody>
      </p:sp>
    </p:spTree>
    <p:extLst>
      <p:ext uri="{BB962C8B-B14F-4D97-AF65-F5344CB8AC3E}">
        <p14:creationId xmlns:p14="http://schemas.microsoft.com/office/powerpoint/2010/main" val="344718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920C-25B9-D24F-8B34-960DECEB4BF2}"/>
              </a:ext>
            </a:extLst>
          </p:cNvPr>
          <p:cNvSpPr>
            <a:spLocks noGrp="1"/>
          </p:cNvSpPr>
          <p:nvPr>
            <p:ph type="ctrTitle"/>
          </p:nvPr>
        </p:nvSpPr>
        <p:spPr>
          <a:xfrm>
            <a:off x="1507066" y="2404534"/>
            <a:ext cx="8448463" cy="1646302"/>
          </a:xfrm>
        </p:spPr>
        <p:txBody>
          <a:bodyPr/>
          <a:lstStyle/>
          <a:p>
            <a:r>
              <a:rPr kumimoji="1" lang="en-US" altLang="zh-CN" dirty="0"/>
              <a:t>Part</a:t>
            </a:r>
            <a:r>
              <a:rPr kumimoji="1" lang="zh-CN" altLang="en-US" dirty="0"/>
              <a:t> </a:t>
            </a:r>
            <a:r>
              <a:rPr kumimoji="1" lang="en-US" altLang="zh-CN" dirty="0"/>
              <a:t>Two:</a:t>
            </a:r>
            <a:br>
              <a:rPr kumimoji="1" lang="en-US" altLang="zh-CN" dirty="0"/>
            </a:br>
            <a:r>
              <a:rPr kumimoji="1" lang="en-US" altLang="zh-CN" dirty="0"/>
              <a:t>Problem solving discussion</a:t>
            </a:r>
            <a:endParaRPr kumimoji="1" lang="zh-CN" altLang="en-US" dirty="0"/>
          </a:p>
        </p:txBody>
      </p:sp>
    </p:spTree>
    <p:extLst>
      <p:ext uri="{BB962C8B-B14F-4D97-AF65-F5344CB8AC3E}">
        <p14:creationId xmlns:p14="http://schemas.microsoft.com/office/powerpoint/2010/main" val="390069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749C91-CCF8-8277-1695-FF51662B257C}"/>
              </a:ext>
            </a:extLst>
          </p:cNvPr>
          <p:cNvSpPr txBox="1"/>
          <p:nvPr/>
        </p:nvSpPr>
        <p:spPr>
          <a:xfrm>
            <a:off x="815622" y="1967214"/>
            <a:ext cx="8734778" cy="3231654"/>
          </a:xfrm>
          <a:prstGeom prst="rect">
            <a:avLst/>
          </a:prstGeom>
          <a:noFill/>
        </p:spPr>
        <p:txBody>
          <a:bodyPr wrap="square">
            <a:spAutoFit/>
          </a:bodyPr>
          <a:lstStyle/>
          <a:p>
            <a:pPr rtl="0">
              <a:spcBef>
                <a:spcPts val="0"/>
              </a:spcBef>
              <a:spcAft>
                <a:spcPts val="0"/>
              </a:spcAft>
            </a:pPr>
            <a:r>
              <a:rPr lang="en-AU" altLang="zh-CN" sz="2500" b="1" dirty="0">
                <a:latin typeface="+mj-lt"/>
                <a:ea typeface="+mj-ea"/>
                <a:cs typeface="+mj-cs"/>
              </a:rPr>
              <a:t>You have at least </a:t>
            </a:r>
            <a:r>
              <a:rPr lang="en-AU" altLang="zh-CN" sz="2500" b="1" u="sng" dirty="0">
                <a:latin typeface="+mj-lt"/>
                <a:ea typeface="+mj-ea"/>
                <a:cs typeface="+mj-cs"/>
              </a:rPr>
              <a:t>20 minutes</a:t>
            </a:r>
            <a:r>
              <a:rPr lang="en-AU" altLang="zh-CN" sz="2500" b="1" dirty="0">
                <a:latin typeface="+mj-lt"/>
                <a:ea typeface="+mj-ea"/>
                <a:cs typeface="+mj-cs"/>
              </a:rPr>
              <a:t> to discuss the problem with your partner and decide on what solutions to provide.</a:t>
            </a:r>
          </a:p>
          <a:p>
            <a:pPr rtl="0">
              <a:spcBef>
                <a:spcPts val="0"/>
              </a:spcBef>
              <a:spcAft>
                <a:spcPts val="0"/>
              </a:spcAft>
            </a:pPr>
            <a:endParaRPr lang="en-AU" altLang="zh-CN" sz="2500" b="1" dirty="0">
              <a:latin typeface="+mj-lt"/>
              <a:ea typeface="+mj-ea"/>
              <a:cs typeface="+mj-cs"/>
            </a:endParaRPr>
          </a:p>
          <a:p>
            <a:pPr rtl="0">
              <a:spcBef>
                <a:spcPts val="0"/>
              </a:spcBef>
              <a:spcAft>
                <a:spcPts val="0"/>
              </a:spcAft>
            </a:pPr>
            <a:r>
              <a:rPr lang="en-AU" altLang="zh-CN" sz="2500" b="1" dirty="0">
                <a:latin typeface="+mj-lt"/>
                <a:ea typeface="+mj-ea"/>
                <a:cs typeface="+mj-cs"/>
              </a:rPr>
              <a:t>After your discussion, you have </a:t>
            </a:r>
            <a:r>
              <a:rPr lang="en-AU" altLang="zh-CN" sz="2500" b="1" u="sng" dirty="0">
                <a:latin typeface="+mj-lt"/>
                <a:ea typeface="+mj-ea"/>
                <a:cs typeface="+mj-cs"/>
              </a:rPr>
              <a:t>5 minutes</a:t>
            </a:r>
            <a:r>
              <a:rPr lang="en-AU" altLang="zh-CN" sz="2500" b="1" dirty="0">
                <a:latin typeface="+mj-lt"/>
                <a:ea typeface="+mj-ea"/>
                <a:cs typeface="+mj-cs"/>
              </a:rPr>
              <a:t> to tell Rena how you want to solve the issue.</a:t>
            </a:r>
          </a:p>
          <a:p>
            <a:br>
              <a:rPr lang="en-AU" altLang="zh-CN" dirty="0"/>
            </a:br>
            <a:r>
              <a:rPr lang="en-AU" altLang="zh-CN" sz="2500" b="1" dirty="0">
                <a:latin typeface="+mj-lt"/>
                <a:ea typeface="+mj-ea"/>
                <a:cs typeface="+mj-cs"/>
              </a:rPr>
              <a:t>PLUS: Always feel free to add any your own ideas.</a:t>
            </a:r>
          </a:p>
          <a:p>
            <a:br>
              <a:rPr lang="en-AU" altLang="zh-CN" dirty="0"/>
            </a:br>
            <a:endParaRPr lang="zh-CN" altLang="en-US" dirty="0"/>
          </a:p>
        </p:txBody>
      </p:sp>
      <p:sp>
        <p:nvSpPr>
          <p:cNvPr id="5" name="文本框 4">
            <a:extLst>
              <a:ext uri="{FF2B5EF4-FFF2-40B4-BE49-F238E27FC236}">
                <a16:creationId xmlns:a16="http://schemas.microsoft.com/office/drawing/2014/main" id="{DE3B1DE5-86D1-D09E-532A-5DBF189DF571}"/>
              </a:ext>
            </a:extLst>
          </p:cNvPr>
          <p:cNvSpPr txBox="1"/>
          <p:nvPr/>
        </p:nvSpPr>
        <p:spPr>
          <a:xfrm>
            <a:off x="826911" y="797358"/>
            <a:ext cx="8452557" cy="861774"/>
          </a:xfrm>
          <a:prstGeom prst="rect">
            <a:avLst/>
          </a:prstGeom>
          <a:noFill/>
        </p:spPr>
        <p:txBody>
          <a:bodyPr wrap="square">
            <a:spAutoFit/>
          </a:bodyPr>
          <a:lstStyle/>
          <a:p>
            <a:r>
              <a:rPr lang="en-AU" altLang="zh-CN" sz="2500" b="1" dirty="0">
                <a:solidFill>
                  <a:schemeClr val="accent1"/>
                </a:solidFill>
                <a:latin typeface="+mj-lt"/>
                <a:ea typeface="+mj-ea"/>
                <a:cs typeface="+mj-cs"/>
              </a:rPr>
              <a:t>Instructions: </a:t>
            </a:r>
            <a:br>
              <a:rPr lang="en-AU" altLang="zh-CN" sz="2500" b="1" dirty="0">
                <a:solidFill>
                  <a:schemeClr val="accent1"/>
                </a:solidFill>
                <a:latin typeface="+mj-lt"/>
                <a:ea typeface="+mj-ea"/>
                <a:cs typeface="+mj-cs"/>
              </a:rPr>
            </a:br>
            <a:r>
              <a:rPr lang="en-AU" altLang="zh-CN" sz="2500" b="1" dirty="0">
                <a:solidFill>
                  <a:schemeClr val="accent1"/>
                </a:solidFill>
                <a:latin typeface="+mj-lt"/>
                <a:ea typeface="+mj-ea"/>
                <a:cs typeface="+mj-cs"/>
              </a:rPr>
              <a:t>Speakers should solve a problem together  in this part. </a:t>
            </a:r>
            <a:endParaRPr lang="zh-CN" altLang="en-US" sz="2500" b="1" dirty="0">
              <a:solidFill>
                <a:schemeClr val="accent1"/>
              </a:solidFill>
              <a:latin typeface="+mj-lt"/>
              <a:ea typeface="+mj-ea"/>
              <a:cs typeface="+mj-cs"/>
            </a:endParaRPr>
          </a:p>
        </p:txBody>
      </p:sp>
    </p:spTree>
    <p:extLst>
      <p:ext uri="{BB962C8B-B14F-4D97-AF65-F5344CB8AC3E}">
        <p14:creationId xmlns:p14="http://schemas.microsoft.com/office/powerpoint/2010/main" val="173959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FA2E4-C44D-9543-8CF0-015E06EDB21D}"/>
              </a:ext>
            </a:extLst>
          </p:cNvPr>
          <p:cNvSpPr>
            <a:spLocks noGrp="1"/>
          </p:cNvSpPr>
          <p:nvPr>
            <p:ph type="title"/>
          </p:nvPr>
        </p:nvSpPr>
        <p:spPr>
          <a:xfrm>
            <a:off x="820821" y="977250"/>
            <a:ext cx="8774734" cy="4903499"/>
          </a:xfrm>
        </p:spPr>
        <p:txBody>
          <a:bodyPr>
            <a:normAutofit fontScale="90000"/>
          </a:bodyPr>
          <a:lstStyle/>
          <a:p>
            <a:r>
              <a:rPr lang="en-US" altLang="zh-CN" sz="2700" b="1" dirty="0"/>
              <a:t>You and your partner are going to discuss together to solve a problem. </a:t>
            </a:r>
            <a:br>
              <a:rPr lang="en-US" altLang="zh-CN" sz="2200" b="1" dirty="0"/>
            </a:br>
            <a:br>
              <a:rPr lang="en-US" altLang="zh-CN" sz="2200" b="1" dirty="0"/>
            </a:br>
            <a:r>
              <a:rPr lang="en-US" altLang="zh-CN" sz="2200" b="1" dirty="0"/>
              <a:t>The University of Melbourne are going to hold a face-to-face 1-hour welcome seminar for newly arrived international students in Melbourne, you need to work out a schedule and covered topics in this seminar. </a:t>
            </a:r>
            <a:br>
              <a:rPr lang="en-AU" altLang="zh-CN" sz="2200" b="1" dirty="0"/>
            </a:br>
            <a:br>
              <a:rPr lang="en-AU" altLang="zh-CN" sz="2200" b="1" dirty="0"/>
            </a:br>
            <a:r>
              <a:rPr lang="en-AU" altLang="zh-CN" sz="2200" u="sng" dirty="0"/>
              <a:t>Here are some ideas</a:t>
            </a:r>
            <a:r>
              <a:rPr lang="en-AU" altLang="zh-CN" sz="2200" dirty="0"/>
              <a:t>:</a:t>
            </a:r>
            <a:br>
              <a:rPr lang="en-AU" altLang="zh-CN" sz="2200" dirty="0"/>
            </a:br>
            <a:r>
              <a:rPr lang="en-AU" altLang="zh-CN" sz="2200" dirty="0"/>
              <a:t>- how to get most of lectures </a:t>
            </a:r>
            <a:br>
              <a:rPr lang="en-AU" altLang="zh-CN" sz="2200" dirty="0"/>
            </a:br>
            <a:r>
              <a:rPr lang="en-AU" altLang="zh-CN" sz="2200" dirty="0"/>
              <a:t>- travel tips in Melbourne </a:t>
            </a:r>
            <a:br>
              <a:rPr lang="en-AU" altLang="zh-CN" sz="2200" dirty="0"/>
            </a:br>
            <a:r>
              <a:rPr lang="en-AU" altLang="zh-CN" sz="2200" dirty="0"/>
              <a:t>- how to communicate with your classmates</a:t>
            </a:r>
            <a:br>
              <a:rPr lang="en-AU" altLang="zh-CN" sz="2200" dirty="0"/>
            </a:br>
            <a:br>
              <a:rPr lang="en-AU" altLang="zh-CN" sz="2200" dirty="0"/>
            </a:br>
            <a:r>
              <a:rPr lang="en-AU" altLang="zh-CN" sz="2200" b="1" dirty="0"/>
              <a:t>Always feel free to add any your own ideas.</a:t>
            </a:r>
            <a:br>
              <a:rPr lang="en-AU" altLang="zh-CN" sz="2400" b="1" dirty="0"/>
            </a:br>
            <a:br>
              <a:rPr lang="en-AU" altLang="zh-CN" sz="2200" dirty="0"/>
            </a:br>
            <a:r>
              <a:rPr lang="en-AU" altLang="zh-CN" sz="2200" b="1" dirty="0"/>
              <a:t>You would have 3-5 minutes in the end to present your plan. </a:t>
            </a:r>
            <a:br>
              <a:rPr lang="en-AU" altLang="zh-CN" sz="2800" b="1" dirty="0"/>
            </a:br>
            <a:br>
              <a:rPr lang="en-AU" altLang="zh-CN" sz="2800" b="1" dirty="0"/>
            </a:br>
            <a:br>
              <a:rPr lang="en-AU" altLang="zh-CN" sz="2800" b="1" dirty="0"/>
            </a:br>
            <a:br>
              <a:rPr lang="en-US" altLang="zh-CN" sz="2800" b="1" dirty="0"/>
            </a:br>
            <a:endParaRPr lang="zh-CN" altLang="en-US" sz="2800" b="1" dirty="0"/>
          </a:p>
        </p:txBody>
      </p:sp>
      <p:sp>
        <p:nvSpPr>
          <p:cNvPr id="3" name="文本框 2">
            <a:extLst>
              <a:ext uri="{FF2B5EF4-FFF2-40B4-BE49-F238E27FC236}">
                <a16:creationId xmlns:a16="http://schemas.microsoft.com/office/drawing/2014/main" id="{169E0BB9-1F58-8942-A846-673D55E3887C}"/>
              </a:ext>
            </a:extLst>
          </p:cNvPr>
          <p:cNvSpPr txBox="1"/>
          <p:nvPr/>
        </p:nvSpPr>
        <p:spPr>
          <a:xfrm>
            <a:off x="10243596" y="6528121"/>
            <a:ext cx="2974693" cy="246221"/>
          </a:xfrm>
          <a:prstGeom prst="rect">
            <a:avLst/>
          </a:prstGeom>
          <a:noFill/>
        </p:spPr>
        <p:txBody>
          <a:bodyPr wrap="square" rtlCol="0">
            <a:spAutoFit/>
          </a:bodyPr>
          <a:lstStyle/>
          <a:p>
            <a:r>
              <a:rPr kumimoji="1" lang="en-AU" altLang="zh-CN" sz="1000" dirty="0"/>
              <a:t>Adopted from </a:t>
            </a:r>
            <a:r>
              <a:rPr kumimoji="1" lang="en-AU" altLang="zh-CN" sz="1000" dirty="0" err="1"/>
              <a:t>Micheal</a:t>
            </a:r>
            <a:r>
              <a:rPr kumimoji="1" lang="en-AU" altLang="zh-CN" sz="1000" dirty="0"/>
              <a:t> (2022)</a:t>
            </a:r>
            <a:endParaRPr kumimoji="1" lang="zh-CN" altLang="en-US" sz="1000" dirty="0"/>
          </a:p>
        </p:txBody>
      </p:sp>
    </p:spTree>
    <p:extLst>
      <p:ext uri="{BB962C8B-B14F-4D97-AF65-F5344CB8AC3E}">
        <p14:creationId xmlns:p14="http://schemas.microsoft.com/office/powerpoint/2010/main" val="114613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FA2E4-C44D-9543-8CF0-015E06EDB21D}"/>
              </a:ext>
            </a:extLst>
          </p:cNvPr>
          <p:cNvSpPr>
            <a:spLocks noGrp="1"/>
          </p:cNvSpPr>
          <p:nvPr>
            <p:ph type="title"/>
          </p:nvPr>
        </p:nvSpPr>
        <p:spPr>
          <a:xfrm>
            <a:off x="863100" y="941585"/>
            <a:ext cx="8596668" cy="1320800"/>
          </a:xfrm>
        </p:spPr>
        <p:txBody>
          <a:bodyPr>
            <a:normAutofit fontScale="90000"/>
          </a:bodyPr>
          <a:lstStyle/>
          <a:p>
            <a:r>
              <a:rPr lang="en-US" altLang="zh-CN" sz="2800" b="1" dirty="0"/>
              <a:t>You and your partner are going to talk on how to improve the language exchange program at university. </a:t>
            </a:r>
            <a:br>
              <a:rPr lang="en-US" altLang="zh-CN" sz="2800" b="1" dirty="0"/>
            </a:br>
            <a:br>
              <a:rPr lang="en-US" altLang="zh-CN" sz="2800" b="1" dirty="0"/>
            </a:br>
            <a:r>
              <a:rPr lang="en-AU" altLang="zh-CN" sz="2700" dirty="0"/>
              <a:t>The University of Melbourne Academic Skills holds a language exchange program for students in all levels across the university. Due to the pandemic, this program was transferred to online, and the participation of this program is not good. </a:t>
            </a:r>
            <a:br>
              <a:rPr lang="en-AU" altLang="zh-CN" sz="2700" dirty="0"/>
            </a:br>
            <a:br>
              <a:rPr lang="en-AU" altLang="zh-CN" sz="2700" dirty="0"/>
            </a:br>
            <a:r>
              <a:rPr lang="en-AU" altLang="zh-CN" sz="2700" dirty="0"/>
              <a:t>Now you and your partner need to give 3 suggestions on how to better improve this program during the post-pandemic stage. </a:t>
            </a:r>
            <a:br>
              <a:rPr lang="en-AU" altLang="zh-CN" sz="2700" dirty="0"/>
            </a:br>
            <a:br>
              <a:rPr lang="en-AU" altLang="zh-CN" sz="2700" dirty="0"/>
            </a:br>
            <a:br>
              <a:rPr lang="en-AU" altLang="zh-CN" sz="2700" dirty="0"/>
            </a:br>
            <a:endParaRPr kumimoji="1" lang="zh-CN" altLang="en-US" sz="2700" dirty="0"/>
          </a:p>
        </p:txBody>
      </p:sp>
    </p:spTree>
    <p:extLst>
      <p:ext uri="{BB962C8B-B14F-4D97-AF65-F5344CB8AC3E}">
        <p14:creationId xmlns:p14="http://schemas.microsoft.com/office/powerpoint/2010/main" val="4008616752"/>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3822</TotalTime>
  <Words>548</Words>
  <Application>Microsoft Macintosh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Trebuchet MS</vt:lpstr>
      <vt:lpstr>Wingdings 3</vt:lpstr>
      <vt:lpstr>平面</vt:lpstr>
      <vt:lpstr>Notes on Participation: </vt:lpstr>
      <vt:lpstr>Let’s know each other a little bit! </vt:lpstr>
      <vt:lpstr>Part One： Storytelling:  Having a chat together</vt:lpstr>
      <vt:lpstr>Instructions:  Speakers should chat in this part</vt:lpstr>
      <vt:lpstr>Now, switch your role: Chat about the topic below</vt:lpstr>
      <vt:lpstr>Part Two: Problem solving discussion</vt:lpstr>
      <vt:lpstr>PowerPoint 演示文稿</vt:lpstr>
      <vt:lpstr>You and your partner are going to discuss together to solve a problem.   The University of Melbourne are going to hold a face-to-face 1-hour welcome seminar for newly arrived international students in Melbourne, you need to work out a schedule and covered topics in this seminar.   Here are some ideas: - how to get most of lectures  - travel tips in Melbourne  - how to communicate with your classmates  Always feel free to add any your own ideas.  You would have 3-5 minutes in the end to present your plan.     </vt:lpstr>
      <vt:lpstr>You and your partner are going to talk on how to improve the language exchange program at university.   The University of Melbourne Academic Skills holds a language exchange program for students in all levels across the university. Due to the pandemic, this program was transferred to online, and the participation of this program is not good.   Now you and your partner need to give 3 suggestions on how to better improve this program during the post-pandemic stage.    </vt:lpstr>
      <vt:lpstr>Thanks for your participation!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Role-play</dc:title>
  <dc:creator>Wei Gao</dc:creator>
  <cp:lastModifiedBy>Rena GAO</cp:lastModifiedBy>
  <cp:revision>80</cp:revision>
  <dcterms:created xsi:type="dcterms:W3CDTF">2021-07-24T00:51:22Z</dcterms:created>
  <dcterms:modified xsi:type="dcterms:W3CDTF">2022-08-22T06:56:44Z</dcterms:modified>
</cp:coreProperties>
</file>