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47" r:id="rId2"/>
    <p:sldId id="318" r:id="rId3"/>
    <p:sldId id="289" r:id="rId4"/>
    <p:sldId id="290" r:id="rId5"/>
    <p:sldId id="291" r:id="rId6"/>
    <p:sldId id="292" r:id="rId7"/>
    <p:sldId id="336" r:id="rId8"/>
    <p:sldId id="335" r:id="rId9"/>
    <p:sldId id="319" r:id="rId10"/>
    <p:sldId id="337" r:id="rId11"/>
    <p:sldId id="345" r:id="rId12"/>
    <p:sldId id="346" r:id="rId13"/>
    <p:sldId id="300" r:id="rId14"/>
    <p:sldId id="352" r:id="rId15"/>
    <p:sldId id="30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3"/>
    <p:restoredTop sz="94672"/>
  </p:normalViewPr>
  <p:slideViewPr>
    <p:cSldViewPr snapToGrid="0">
      <p:cViewPr varScale="1">
        <p:scale>
          <a:sx n="99" d="100"/>
          <a:sy n="99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.png"/><Relationship Id="rId7" Type="http://schemas.openxmlformats.org/officeDocument/2006/relationships/image" Target="../media/image1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28.png"/><Relationship Id="rId18" Type="http://schemas.openxmlformats.org/officeDocument/2006/relationships/image" Target="../media/image156.png"/><Relationship Id="rId3" Type="http://schemas.openxmlformats.org/officeDocument/2006/relationships/image" Target="../media/image1331.png"/><Relationship Id="rId7" Type="http://schemas.openxmlformats.org/officeDocument/2006/relationships/image" Target="../media/image145.png"/><Relationship Id="rId12" Type="http://schemas.openxmlformats.org/officeDocument/2006/relationships/image" Target="../media/image27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26.png"/><Relationship Id="rId5" Type="http://schemas.openxmlformats.org/officeDocument/2006/relationships/image" Target="../media/image141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391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164.png"/><Relationship Id="rId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7.png"/><Relationship Id="rId9" Type="http://schemas.openxmlformats.org/officeDocument/2006/relationships/image" Target="../media/image16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1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1.png"/><Relationship Id="rId11" Type="http://schemas.openxmlformats.org/officeDocument/2006/relationships/image" Target="../media/image390.png"/><Relationship Id="rId5" Type="http://schemas.openxmlformats.org/officeDocument/2006/relationships/image" Target="../media/image4.png"/><Relationship Id="rId10" Type="http://schemas.openxmlformats.org/officeDocument/2006/relationships/image" Target="../media/image381.png"/><Relationship Id="rId4" Type="http://schemas.openxmlformats.org/officeDocument/2006/relationships/image" Target="../media/image60.png"/><Relationship Id="rId9" Type="http://schemas.openxmlformats.org/officeDocument/2006/relationships/image" Target="../media/image3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.png"/><Relationship Id="rId7" Type="http://schemas.openxmlformats.org/officeDocument/2006/relationships/image" Target="../media/image450.png"/><Relationship Id="rId12" Type="http://schemas.openxmlformats.org/officeDocument/2006/relationships/image" Target="../media/image4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90.png"/><Relationship Id="rId5" Type="http://schemas.openxmlformats.org/officeDocument/2006/relationships/image" Target="../media/image430.png"/><Relationship Id="rId10" Type="http://schemas.openxmlformats.org/officeDocument/2006/relationships/image" Target="../media/image381.png"/><Relationship Id="rId4" Type="http://schemas.openxmlformats.org/officeDocument/2006/relationships/image" Target="../media/image420.png"/><Relationship Id="rId9" Type="http://schemas.openxmlformats.org/officeDocument/2006/relationships/image" Target="../media/image3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69.png"/><Relationship Id="rId12" Type="http://schemas.openxmlformats.org/officeDocument/2006/relationships/image" Target="../media/image5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543.png"/><Relationship Id="rId5" Type="http://schemas.openxmlformats.org/officeDocument/2006/relationships/image" Target="../media/image4.png"/><Relationship Id="rId10" Type="http://schemas.openxmlformats.org/officeDocument/2006/relationships/image" Target="../media/image531.png"/><Relationship Id="rId4" Type="http://schemas.openxmlformats.org/officeDocument/2006/relationships/image" Target="../media/image67.png"/><Relationship Id="rId9" Type="http://schemas.openxmlformats.org/officeDocument/2006/relationships/image" Target="../media/image3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10.png"/><Relationship Id="rId7" Type="http://schemas.openxmlformats.org/officeDocument/2006/relationships/image" Target="../media/image603.png"/><Relationship Id="rId12" Type="http://schemas.openxmlformats.org/officeDocument/2006/relationships/image" Target="../media/image6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2.png"/><Relationship Id="rId11" Type="http://schemas.openxmlformats.org/officeDocument/2006/relationships/image" Target="../media/image642.png"/><Relationship Id="rId5" Type="http://schemas.openxmlformats.org/officeDocument/2006/relationships/image" Target="../media/image4.png"/><Relationship Id="rId10" Type="http://schemas.openxmlformats.org/officeDocument/2006/relationships/image" Target="../media/image632.png"/><Relationship Id="rId4" Type="http://schemas.openxmlformats.org/officeDocument/2006/relationships/image" Target="../media/image73.png"/><Relationship Id="rId9" Type="http://schemas.openxmlformats.org/officeDocument/2006/relationships/image" Target="../media/image6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2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12.png"/><Relationship Id="rId5" Type="http://schemas.openxmlformats.org/officeDocument/2006/relationships/image" Target="../media/image76.png"/><Relationship Id="rId10" Type="http://schemas.openxmlformats.org/officeDocument/2006/relationships/image" Target="../media/image11.png"/><Relationship Id="rId4" Type="http://schemas.openxmlformats.org/officeDocument/2006/relationships/image" Target="../media/image752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10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/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C87AA25-10B1-4FD1-3A61-20352C7B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6" y="1593626"/>
            <a:ext cx="8697524" cy="1460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AE795-4BD2-AC27-22CD-5FD5491F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8" y="2999798"/>
            <a:ext cx="8697519" cy="146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3B49F22A-89C8-8C15-A498-0ADD77EC4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280" y="4477193"/>
            <a:ext cx="8697519" cy="14602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DB6B99-1886-9118-5933-49343652AD43}"/>
              </a:ext>
            </a:extLst>
          </p:cNvPr>
          <p:cNvSpPr txBox="1"/>
          <p:nvPr/>
        </p:nvSpPr>
        <p:spPr>
          <a:xfrm>
            <a:off x="1723977" y="6197170"/>
            <a:ext cx="669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800" dirty="0">
                <a:solidFill>
                  <a:srgbClr val="FF0000"/>
                </a:solidFill>
              </a:rPr>
              <a:t> is produced more after the peak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3391130" y="11869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5790808" y="11869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1250719" y="11869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49199AD-4280-1D3D-F8B1-52807ED6B44C}"/>
              </a:ext>
            </a:extLst>
          </p:cNvPr>
          <p:cNvCxnSpPr>
            <a:cxnSpLocks/>
          </p:cNvCxnSpPr>
          <p:nvPr/>
        </p:nvCxnSpPr>
        <p:spPr>
          <a:xfrm flipV="1">
            <a:off x="4546600" y="5917524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402938-310F-2F40-9643-40D71F5DEF6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blipFill>
                <a:blip r:embed="rId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622B02E6-E809-69A0-6AA4-465266961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392" y="1880721"/>
            <a:ext cx="7797735" cy="13092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9DF065A-57FA-1344-C107-07B35FCD68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392" y="3162650"/>
            <a:ext cx="7797735" cy="13092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431D00-170F-9B4F-6929-3C0D29842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6523" y="4531451"/>
            <a:ext cx="7797735" cy="130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</a:t>
                </a:r>
              </a:p>
              <a:p>
                <a:r>
                  <a:rPr kumimoji="1" lang="en-US" altLang="ja-JP" sz="2000" dirty="0"/>
                  <a:t>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blipFill>
                <a:blip r:embed="rId14"/>
                <a:stretch>
                  <a:fillRect l="-4290" t="-41379" r="-3300" b="-1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/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/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/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/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63D03-5DAC-2C6A-E803-39EE739C3917}"/>
              </a:ext>
            </a:extLst>
          </p:cNvPr>
          <p:cNvSpPr txBox="1"/>
          <p:nvPr/>
        </p:nvSpPr>
        <p:spPr>
          <a:xfrm>
            <a:off x="3549355" y="114636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37419D-B417-03E0-5731-3221B2DFAF49}"/>
              </a:ext>
            </a:extLst>
          </p:cNvPr>
          <p:cNvSpPr txBox="1"/>
          <p:nvPr/>
        </p:nvSpPr>
        <p:spPr>
          <a:xfrm>
            <a:off x="5960522" y="114636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82D18B-B0DC-D2B0-627D-7C6D4E506F3D}"/>
              </a:ext>
            </a:extLst>
          </p:cNvPr>
          <p:cNvSpPr txBox="1"/>
          <p:nvPr/>
        </p:nvSpPr>
        <p:spPr>
          <a:xfrm>
            <a:off x="1527840" y="5887325"/>
            <a:ext cx="712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of the peak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 date was small </a:t>
            </a:r>
          </a:p>
          <a:p>
            <a:r>
              <a:rPr kumimoji="1" lang="en-US" altLang="ja-JP" sz="2400" dirty="0"/>
              <a:t>because the loss of leaves in the mid-summer was mild.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51EC7-AD50-3A21-8068-C00F646DB376}"/>
              </a:ext>
            </a:extLst>
          </p:cNvPr>
          <p:cNvSpPr txBox="1"/>
          <p:nvPr/>
        </p:nvSpPr>
        <p:spPr>
          <a:xfrm>
            <a:off x="1620444" y="288928"/>
            <a:ext cx="702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photosynthesis </a:t>
            </a:r>
            <a:r>
              <a:rPr kumimoji="1" lang="en-US" altLang="ja-JP" sz="3200" i="1" dirty="0"/>
              <a:t>p</a:t>
            </a:r>
            <a:r>
              <a:rPr kumimoji="1" lang="en-US" altLang="ja-JP" sz="3200" dirty="0"/>
              <a:t> peaks in mid-summer</a:t>
            </a:r>
            <a:endParaRPr kumimoji="1" lang="ja-JP" altLang="en-US" sz="320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9604EA-EE41-D01A-C707-F22D8F742218}"/>
              </a:ext>
            </a:extLst>
          </p:cNvPr>
          <p:cNvGrpSpPr/>
          <p:nvPr/>
        </p:nvGrpSpPr>
        <p:grpSpPr>
          <a:xfrm>
            <a:off x="93859" y="917572"/>
            <a:ext cx="9548735" cy="3412613"/>
            <a:chOff x="93859" y="803268"/>
            <a:chExt cx="9548735" cy="3412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2951165-693A-727E-3845-AFE41C7C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59" y="1787550"/>
              <a:ext cx="9548735" cy="160318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5190283" y="3594129"/>
              <a:ext cx="1951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 </a:t>
              </a:r>
              <a:r>
                <a:rPr kumimoji="1" lang="en-US" altLang="ja-JP" sz="2000" i="1" dirty="0"/>
                <a:t>p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40065" y="359412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2466974" y="3507995"/>
              <a:ext cx="2635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 peaks</a:t>
              </a:r>
            </a:p>
            <a:p>
              <a:pPr algn="ctr"/>
              <a:r>
                <a:rPr kumimoji="1" lang="en-US" altLang="ja-JP" sz="2000" dirty="0"/>
                <a:t> in early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/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/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/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/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CC1D28-58B7-889F-0304-5D25A7DBA3DC}"/>
              </a:ext>
            </a:extLst>
          </p:cNvPr>
          <p:cNvSpPr txBox="1"/>
          <p:nvPr/>
        </p:nvSpPr>
        <p:spPr>
          <a:xfrm>
            <a:off x="1062080" y="4644244"/>
            <a:ext cx="747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photosynthetic rate peaks in mid-summer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760F77-0617-8B83-13F2-80E5ABC50663}"/>
              </a:ext>
            </a:extLst>
          </p:cNvPr>
          <p:cNvSpPr txBox="1"/>
          <p:nvPr/>
        </p:nvSpPr>
        <p:spPr>
          <a:xfrm>
            <a:off x="1739626" y="5186717"/>
            <a:ext cx="6901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early summer</a:t>
            </a:r>
          </a:p>
          <a:p>
            <a:r>
              <a:rPr kumimoji="1" lang="en-US" altLang="ja-JP" sz="3200" dirty="0"/>
              <a:t> (rather than the mid-summer). 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162B9-9544-18F3-A312-C15CB5599198}"/>
              </a:ext>
            </a:extLst>
          </p:cNvPr>
          <p:cNvSpPr txBox="1"/>
          <p:nvPr/>
        </p:nvSpPr>
        <p:spPr>
          <a:xfrm>
            <a:off x="598758" y="402782"/>
            <a:ext cx="900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If efficiency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</a:t>
            </a:r>
            <a:r>
              <a:rPr kumimoji="1" lang="en-US" altLang="ja-JP" sz="2800" i="1" dirty="0"/>
              <a:t>b</a:t>
            </a:r>
            <a:r>
              <a:rPr kumimoji="1" lang="en-US" altLang="ja-JP" sz="2800" dirty="0"/>
              <a:t> drops in summer due to high volatility</a:t>
            </a:r>
            <a:endParaRPr kumimoji="1" lang="ja-JP" altLang="en-US" sz="280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5C6363D-3F72-F060-6333-EF42049ECDBB}"/>
              </a:ext>
            </a:extLst>
          </p:cNvPr>
          <p:cNvGrpSpPr/>
          <p:nvPr/>
        </p:nvGrpSpPr>
        <p:grpSpPr>
          <a:xfrm>
            <a:off x="132591" y="973052"/>
            <a:ext cx="9551919" cy="3421807"/>
            <a:chOff x="132591" y="801596"/>
            <a:chExt cx="9551919" cy="3421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=0.0001, 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9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D6AE179-1207-A8A4-A7BB-3EC7224A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797" y="1943551"/>
              <a:ext cx="9477713" cy="1591262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92BA0DA-0787-C578-8379-1716BDBD414D}"/>
                </a:ext>
              </a:extLst>
            </p:cNvPr>
            <p:cNvSpPr txBox="1"/>
            <p:nvPr/>
          </p:nvSpPr>
          <p:spPr>
            <a:xfrm>
              <a:off x="5467889" y="3560865"/>
              <a:ext cx="1631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inverse of </a:t>
              </a:r>
              <a:r>
                <a:rPr kumimoji="1" lang="en-US" altLang="ja-JP" sz="2400" i="1" dirty="0"/>
                <a:t>b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22C1A-D8AA-5162-2D07-29F7DC4D1002}"/>
                </a:ext>
              </a:extLst>
            </p:cNvPr>
            <p:cNvSpPr txBox="1"/>
            <p:nvPr/>
          </p:nvSpPr>
          <p:spPr>
            <a:xfrm>
              <a:off x="7594205" y="3515517"/>
              <a:ext cx="2024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 is lost</a:t>
              </a:r>
            </a:p>
            <a:p>
              <a:pPr algn="ctr"/>
              <a:r>
                <a:rPr kumimoji="1" lang="en-US" altLang="ja-JP" sz="2000" dirty="0"/>
                <a:t>rapidly in autumn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29EF1E-A0D2-26CD-914E-9162A2A582F2}"/>
                </a:ext>
              </a:extLst>
            </p:cNvPr>
            <p:cNvSpPr txBox="1"/>
            <p:nvPr/>
          </p:nvSpPr>
          <p:spPr>
            <a:xfrm>
              <a:off x="2916036" y="3502065"/>
              <a:ext cx="1975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</a:p>
            <a:p>
              <a:r>
                <a:rPr kumimoji="1" lang="en-US" altLang="ja-JP" sz="2000" dirty="0"/>
                <a:t>stops in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/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/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/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 l="-31579" t="-118750" r="-21053" b="-18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/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022436-5BD8-8141-941F-85F9D23FB4AB}"/>
              </a:ext>
            </a:extLst>
          </p:cNvPr>
          <p:cNvSpPr txBox="1"/>
          <p:nvPr/>
        </p:nvSpPr>
        <p:spPr>
          <a:xfrm>
            <a:off x="296462" y="4762152"/>
            <a:ext cx="9838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</a:t>
            </a:r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effect declines in the mid-summer,</a:t>
            </a:r>
          </a:p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the spring or in early summer</a:t>
            </a:r>
          </a:p>
          <a:p>
            <a:r>
              <a:rPr kumimoji="1" lang="en-US" altLang="ja-JP" sz="3200" dirty="0"/>
              <a:t>and no production occurs after the mid-summer.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7F0E0-E2DA-A53C-CBDE-6009F2A9A552}"/>
              </a:ext>
            </a:extLst>
          </p:cNvPr>
          <p:cNvGrpSpPr/>
          <p:nvPr/>
        </p:nvGrpSpPr>
        <p:grpSpPr>
          <a:xfrm>
            <a:off x="961926" y="1195503"/>
            <a:ext cx="7400963" cy="3208105"/>
            <a:chOff x="961926" y="1156866"/>
            <a:chExt cx="7400963" cy="320810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370221" y="3837903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95" y="1156866"/>
              <a:ext cx="0" cy="2681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909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543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blipFill>
                  <a:blip r:embed="rId2"/>
                  <a:stretch>
                    <a:fillRect l="-20000" t="-4762" r="-16000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blipFill>
                  <a:blip r:embed="rId3"/>
                  <a:stretch>
                    <a:fillRect l="-4762" t="-2326" r="-1190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/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15000" r="-15000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/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333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4ABEBC8-13D1-33D7-CB50-43457AE23925}"/>
                </a:ext>
              </a:extLst>
            </p:cNvPr>
            <p:cNvSpPr txBox="1"/>
            <p:nvPr/>
          </p:nvSpPr>
          <p:spPr>
            <a:xfrm rot="16200000">
              <a:off x="302002" y="2050601"/>
              <a:ext cx="2150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marginal value </a:t>
              </a:r>
            </a:p>
            <a:p>
              <a:pPr algn="ctr"/>
              <a:r>
                <a:rPr kumimoji="1" lang="en-US" altLang="ja-JP" sz="2400" dirty="0"/>
                <a:t>of leaf area</a:t>
              </a:r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14046CD-40EB-BA40-FD9F-4F646B01B83B}"/>
                </a:ext>
              </a:extLst>
            </p:cNvPr>
            <p:cNvCxnSpPr/>
            <p:nvPr/>
          </p:nvCxnSpPr>
          <p:spPr>
            <a:xfrm>
              <a:off x="2394284" y="3050417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A641FD7-6009-149F-45DF-4585B18BFDC3}"/>
                </a:ext>
              </a:extLst>
            </p:cNvPr>
            <p:cNvCxnSpPr/>
            <p:nvPr/>
          </p:nvCxnSpPr>
          <p:spPr>
            <a:xfrm>
              <a:off x="2297224" y="2252871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FDD88869-104B-A6F9-66D7-258E0C83FFD2}"/>
                </a:ext>
              </a:extLst>
            </p:cNvPr>
            <p:cNvSpPr/>
            <p:nvPr/>
          </p:nvSpPr>
          <p:spPr>
            <a:xfrm>
              <a:off x="2375555" y="1764009"/>
              <a:ext cx="5260156" cy="2092751"/>
            </a:xfrm>
            <a:custGeom>
              <a:avLst/>
              <a:gdLst>
                <a:gd name="connsiteX0" fmla="*/ 0 w 5260156"/>
                <a:gd name="connsiteY0" fmla="*/ 0 h 2092751"/>
                <a:gd name="connsiteX1" fmla="*/ 339365 w 5260156"/>
                <a:gd name="connsiteY1" fmla="*/ 65988 h 2092751"/>
                <a:gd name="connsiteX2" fmla="*/ 1084082 w 5260156"/>
                <a:gd name="connsiteY2" fmla="*/ 226243 h 2092751"/>
                <a:gd name="connsiteX3" fmla="*/ 1536569 w 5260156"/>
                <a:gd name="connsiteY3" fmla="*/ 348792 h 2092751"/>
                <a:gd name="connsiteX4" fmla="*/ 1979629 w 5260156"/>
                <a:gd name="connsiteY4" fmla="*/ 480767 h 2092751"/>
                <a:gd name="connsiteX5" fmla="*/ 2686639 w 5260156"/>
                <a:gd name="connsiteY5" fmla="*/ 678730 h 2092751"/>
                <a:gd name="connsiteX6" fmla="*/ 3563332 w 5260156"/>
                <a:gd name="connsiteY6" fmla="*/ 980388 h 2092751"/>
                <a:gd name="connsiteX7" fmla="*/ 4204354 w 5260156"/>
                <a:gd name="connsiteY7" fmla="*/ 1310326 h 2092751"/>
                <a:gd name="connsiteX8" fmla="*/ 4572000 w 5260156"/>
                <a:gd name="connsiteY8" fmla="*/ 1480008 h 2092751"/>
                <a:gd name="connsiteX9" fmla="*/ 5015059 w 5260156"/>
                <a:gd name="connsiteY9" fmla="*/ 1791093 h 2092751"/>
                <a:gd name="connsiteX10" fmla="*/ 5156461 w 5260156"/>
                <a:gd name="connsiteY10" fmla="*/ 1941922 h 2092751"/>
                <a:gd name="connsiteX11" fmla="*/ 5260156 w 5260156"/>
                <a:gd name="connsiteY11" fmla="*/ 2092751 h 20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60156" h="2092751">
                  <a:moveTo>
                    <a:pt x="0" y="0"/>
                  </a:moveTo>
                  <a:cubicBezTo>
                    <a:pt x="79342" y="14140"/>
                    <a:pt x="339365" y="65988"/>
                    <a:pt x="339365" y="65988"/>
                  </a:cubicBezTo>
                  <a:lnTo>
                    <a:pt x="1084082" y="226243"/>
                  </a:lnTo>
                  <a:cubicBezTo>
                    <a:pt x="1283616" y="273377"/>
                    <a:pt x="1387311" y="306371"/>
                    <a:pt x="1536569" y="348792"/>
                  </a:cubicBezTo>
                  <a:cubicBezTo>
                    <a:pt x="1685827" y="391213"/>
                    <a:pt x="1979629" y="480767"/>
                    <a:pt x="1979629" y="480767"/>
                  </a:cubicBezTo>
                  <a:cubicBezTo>
                    <a:pt x="2171307" y="535757"/>
                    <a:pt x="2422689" y="595460"/>
                    <a:pt x="2686639" y="678730"/>
                  </a:cubicBezTo>
                  <a:cubicBezTo>
                    <a:pt x="2950589" y="762000"/>
                    <a:pt x="3310380" y="875122"/>
                    <a:pt x="3563332" y="980388"/>
                  </a:cubicBezTo>
                  <a:cubicBezTo>
                    <a:pt x="3816285" y="1085654"/>
                    <a:pt x="4036243" y="1227056"/>
                    <a:pt x="4204354" y="1310326"/>
                  </a:cubicBezTo>
                  <a:cubicBezTo>
                    <a:pt x="4372465" y="1393596"/>
                    <a:pt x="4436883" y="1399880"/>
                    <a:pt x="4572000" y="1480008"/>
                  </a:cubicBezTo>
                  <a:cubicBezTo>
                    <a:pt x="4707117" y="1560136"/>
                    <a:pt x="4917649" y="1714107"/>
                    <a:pt x="5015059" y="1791093"/>
                  </a:cubicBezTo>
                  <a:cubicBezTo>
                    <a:pt x="5112469" y="1868079"/>
                    <a:pt x="5115611" y="1891646"/>
                    <a:pt x="5156461" y="1941922"/>
                  </a:cubicBezTo>
                  <a:cubicBezTo>
                    <a:pt x="5197311" y="1992198"/>
                    <a:pt x="5228733" y="2042474"/>
                    <a:pt x="5260156" y="209275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61930E-24BE-452B-8B5F-8A8B0934B25A}"/>
              </a:ext>
            </a:extLst>
          </p:cNvPr>
          <p:cNvGrpSpPr/>
          <p:nvPr/>
        </p:nvGrpSpPr>
        <p:grpSpPr>
          <a:xfrm>
            <a:off x="961926" y="4021280"/>
            <a:ext cx="7067150" cy="2454904"/>
            <a:chOff x="961926" y="3995522"/>
            <a:chExt cx="7067150" cy="245490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362202" y="5963482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176" y="4455851"/>
              <a:ext cx="8019" cy="15076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783" y="5857803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1" y="4610638"/>
              <a:ext cx="20729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26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11765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4453237" y="4605611"/>
              <a:ext cx="2356642" cy="1381926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3333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8C53BB-0703-9D57-26EB-EDDA02203DF7}"/>
                </a:ext>
              </a:extLst>
            </p:cNvPr>
            <p:cNvSpPr txBox="1"/>
            <p:nvPr/>
          </p:nvSpPr>
          <p:spPr>
            <a:xfrm rot="16200000">
              <a:off x="177384" y="4780064"/>
              <a:ext cx="2400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investment in </a:t>
              </a:r>
            </a:p>
            <a:p>
              <a:pPr algn="ctr"/>
              <a:r>
                <a:rPr kumimoji="1" lang="en-US" altLang="ja-JP" sz="2400" dirty="0"/>
                <a:t> </a:t>
              </a:r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3EB120D-6B57-5F6A-5921-68C3737551B4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83" y="5945039"/>
              <a:ext cx="10193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50E1C7-C0C4-C1FA-9C78-D1E2E0C8E359}"/>
              </a:ext>
            </a:extLst>
          </p:cNvPr>
          <p:cNvSpPr txBox="1"/>
          <p:nvPr/>
        </p:nvSpPr>
        <p:spPr>
          <a:xfrm>
            <a:off x="171606" y="218166"/>
            <a:ext cx="751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schedule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production</a:t>
            </a:r>
          </a:p>
          <a:p>
            <a:pPr algn="ctr"/>
            <a:r>
              <a:rPr kumimoji="1" lang="en-US" altLang="ja-JP" sz="2800" dirty="0"/>
              <a:t>if all rates are constant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2D9297F-940E-05DD-FCF4-57F352DB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675511"/>
            <a:ext cx="7321165" cy="1554937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EB494D8A-EE45-C3C3-5BFA-0EE198D1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714117"/>
            <a:ext cx="7321165" cy="155493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51090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979585" y="3310780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9D1CC1-568B-0866-21ED-D04722C07FC3}"/>
              </a:ext>
            </a:extLst>
          </p:cNvPr>
          <p:cNvSpPr txBox="1"/>
          <p:nvPr/>
        </p:nvSpPr>
        <p:spPr>
          <a:xfrm>
            <a:off x="1489433" y="303359"/>
            <a:ext cx="63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photosynthesis </a:t>
            </a:r>
            <a:r>
              <a:rPr kumimoji="1" lang="en-US" altLang="ja-JP" sz="3600" i="1" dirty="0"/>
              <a:t>p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4C844B-77E5-D499-7336-979A3ED0D27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6D9F6F-9521-4346-38C6-93DD741B227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370AEE01-8690-CF42-5BE5-727CFC5A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5" y="168527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48"/>
          <a:stretch/>
        </p:blipFill>
        <p:spPr>
          <a:xfrm>
            <a:off x="979585" y="337517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DB7AC28-1C6A-D8CB-C55F-E259D3188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48"/>
          <a:stretch/>
        </p:blipFill>
        <p:spPr>
          <a:xfrm>
            <a:off x="989675" y="4863171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BA8ED8-6AB2-BC0E-E60A-2189C4000055}"/>
              </a:ext>
            </a:extLst>
          </p:cNvPr>
          <p:cNvSpPr txBox="1"/>
          <p:nvPr/>
        </p:nvSpPr>
        <p:spPr>
          <a:xfrm>
            <a:off x="1273533" y="303359"/>
            <a:ext cx="728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heat stress intensity </a:t>
            </a:r>
            <a:r>
              <a:rPr kumimoji="1" lang="en-US" altLang="ja-JP" sz="3600" i="1" dirty="0"/>
              <a:t>h</a:t>
            </a:r>
            <a:endParaRPr kumimoji="1" lang="ja-JP" altLang="en-US" sz="3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7B12CB-E0A9-5782-95FC-28C7BE9139EA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959476-DA92-8EC8-6089-AF10A66CAE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E05594-5DAC-5737-93C7-73D9775D5AD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2F2BC5-F50F-D3BF-C01E-314F59AF02A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B9353-835D-BCCB-302B-BC851612C68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6428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グラフ&#10;&#10;低い精度で自動的に生成された説明">
            <a:extLst>
              <a:ext uri="{FF2B5EF4-FFF2-40B4-BE49-F238E27FC236}">
                <a16:creationId xmlns:a16="http://schemas.microsoft.com/office/drawing/2014/main" id="{0C053787-DCF3-9AD9-5385-73F8CCD9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4604795"/>
            <a:ext cx="7415750" cy="1575026"/>
          </a:xfrm>
          <a:prstGeom prst="rect">
            <a:avLst/>
          </a:prstGeom>
        </p:spPr>
      </p:pic>
      <p:pic>
        <p:nvPicPr>
          <p:cNvPr id="19" name="図 18" descr="グラフ&#10;&#10;低い精度で自動的に生成された説明">
            <a:extLst>
              <a:ext uri="{FF2B5EF4-FFF2-40B4-BE49-F238E27FC236}">
                <a16:creationId xmlns:a16="http://schemas.microsoft.com/office/drawing/2014/main" id="{E065B643-38F9-0E62-CC74-1A40207F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7" y="1645999"/>
            <a:ext cx="7415750" cy="1575026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blipFill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069738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/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/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/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9EC594-20D5-7FCF-16DB-DC5C3B5BBD17}"/>
              </a:ext>
            </a:extLst>
          </p:cNvPr>
          <p:cNvSpPr txBox="1"/>
          <p:nvPr/>
        </p:nvSpPr>
        <p:spPr>
          <a:xfrm>
            <a:off x="1248133" y="303359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</a:t>
            </a:r>
            <a:r>
              <a:rPr kumimoji="1" lang="en-US" altLang="ja-JP" sz="3600" dirty="0" err="1"/>
              <a:t>BVOC</a:t>
            </a:r>
            <a:r>
              <a:rPr kumimoji="1" lang="en-US" altLang="ja-JP" sz="3600" dirty="0"/>
              <a:t> effectiveness </a:t>
            </a:r>
            <a:r>
              <a:rPr kumimoji="1" lang="en-US" altLang="ja-JP" sz="3600" i="1" dirty="0"/>
              <a:t>a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28D4EB-7D3C-7102-47B5-7A448AC0915B}"/>
              </a:ext>
            </a:extLst>
          </p:cNvPr>
          <p:cNvSpPr txBox="1"/>
          <p:nvPr/>
        </p:nvSpPr>
        <p:spPr>
          <a:xfrm>
            <a:off x="4288667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/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3F3582-4CAE-4CC9-9B03-2D93147C9F3D}"/>
              </a:ext>
            </a:extLst>
          </p:cNvPr>
          <p:cNvSpPr txBox="1"/>
          <p:nvPr/>
        </p:nvSpPr>
        <p:spPr>
          <a:xfrm>
            <a:off x="1855894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/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4AB0D2-9C2E-6085-3D52-CC6E010F24F2}"/>
              </a:ext>
            </a:extLst>
          </p:cNvPr>
          <p:cNvSpPr txBox="1"/>
          <p:nvPr/>
        </p:nvSpPr>
        <p:spPr>
          <a:xfrm>
            <a:off x="3913151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/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B4F03-3F7C-8C13-BEEA-78404BAE312D}"/>
              </a:ext>
            </a:extLst>
          </p:cNvPr>
          <p:cNvSpPr txBox="1"/>
          <p:nvPr/>
        </p:nvSpPr>
        <p:spPr>
          <a:xfrm>
            <a:off x="6327813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/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128655-9638-4749-4D26-643B060CBE3A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730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低い精度で自動的に生成された説明">
            <a:extLst>
              <a:ext uri="{FF2B5EF4-FFF2-40B4-BE49-F238E27FC236}">
                <a16:creationId xmlns:a16="http://schemas.microsoft.com/office/drawing/2014/main" id="{CFF07CC2-44FD-E3DE-CC18-701719E6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4" y="1621774"/>
            <a:ext cx="7415750" cy="1575026"/>
          </a:xfrm>
          <a:prstGeom prst="rect">
            <a:avLst/>
          </a:prstGeom>
        </p:spPr>
      </p:pic>
      <p:pic>
        <p:nvPicPr>
          <p:cNvPr id="9" name="図 8" descr="グラフ&#10;&#10;低い精度で自動的に生成された説明">
            <a:extLst>
              <a:ext uri="{FF2B5EF4-FFF2-40B4-BE49-F238E27FC236}">
                <a16:creationId xmlns:a16="http://schemas.microsoft.com/office/drawing/2014/main" id="{83834CC0-4948-FFCD-D668-D3BA0E43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70" y="457209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358980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4B27-B26E-F5A9-01E3-BC62EB32C0A8}"/>
              </a:ext>
            </a:extLst>
          </p:cNvPr>
          <p:cNvSpPr txBox="1"/>
          <p:nvPr/>
        </p:nvSpPr>
        <p:spPr>
          <a:xfrm>
            <a:off x="1260833" y="303359"/>
            <a:ext cx="745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rate of random loss </a:t>
            </a:r>
            <a:r>
              <a:rPr kumimoji="1" lang="en-US" altLang="ja-JP" sz="3600" i="1" dirty="0"/>
              <a:t>u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69D150-174B-571A-4C45-3C1653E3AC3A}"/>
              </a:ext>
            </a:extLst>
          </p:cNvPr>
          <p:cNvSpPr txBox="1"/>
          <p:nvPr/>
        </p:nvSpPr>
        <p:spPr>
          <a:xfrm>
            <a:off x="4559126" y="630122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/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E4C0D-7448-9619-3EC5-242729181CF5}"/>
              </a:ext>
            </a:extLst>
          </p:cNvPr>
          <p:cNvSpPr txBox="1"/>
          <p:nvPr/>
        </p:nvSpPr>
        <p:spPr>
          <a:xfrm>
            <a:off x="2074837" y="113569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/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27673-DBE9-2C20-8D27-74C7CFA28530}"/>
              </a:ext>
            </a:extLst>
          </p:cNvPr>
          <p:cNvSpPr txBox="1"/>
          <p:nvPr/>
        </p:nvSpPr>
        <p:spPr>
          <a:xfrm>
            <a:off x="4196489" y="975443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/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50189-DF36-EEB8-214A-8BA004A7D998}"/>
              </a:ext>
            </a:extLst>
          </p:cNvPr>
          <p:cNvSpPr txBox="1"/>
          <p:nvPr/>
        </p:nvSpPr>
        <p:spPr>
          <a:xfrm>
            <a:off x="6546756" y="1059408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/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290B2D-5FC5-57E7-4C6F-DD2BC185574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4808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E1D62-6099-DAD5-AFF9-5BA43726D2A2}"/>
              </a:ext>
            </a:extLst>
          </p:cNvPr>
          <p:cNvSpPr txBox="1"/>
          <p:nvPr/>
        </p:nvSpPr>
        <p:spPr>
          <a:xfrm>
            <a:off x="1485623" y="236490"/>
            <a:ext cx="659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length of season </a:t>
            </a:r>
            <a:r>
              <a:rPr kumimoji="1" lang="en-US" altLang="ja-JP" sz="3600" i="1" dirty="0"/>
              <a:t>T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DCD5D5-8A25-3DCE-1CC8-660DF7E319E2}"/>
              </a:ext>
            </a:extLst>
          </p:cNvPr>
          <p:cNvSpPr txBox="1"/>
          <p:nvPr/>
        </p:nvSpPr>
        <p:spPr>
          <a:xfrm>
            <a:off x="4340183" y="63269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/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2FD0-F6D2-0A31-3267-4D87DC857A86}"/>
              </a:ext>
            </a:extLst>
          </p:cNvPr>
          <p:cNvSpPr txBox="1"/>
          <p:nvPr/>
        </p:nvSpPr>
        <p:spPr>
          <a:xfrm>
            <a:off x="1868773" y="954356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/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2F40AD-2F30-E227-46E8-33EC49760811}"/>
              </a:ext>
            </a:extLst>
          </p:cNvPr>
          <p:cNvSpPr txBox="1"/>
          <p:nvPr/>
        </p:nvSpPr>
        <p:spPr>
          <a:xfrm>
            <a:off x="3926030" y="872411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/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B06362-3F65-8C17-CE02-1EE69B0D0AFB}"/>
              </a:ext>
            </a:extLst>
          </p:cNvPr>
          <p:cNvSpPr txBox="1"/>
          <p:nvPr/>
        </p:nvSpPr>
        <p:spPr>
          <a:xfrm>
            <a:off x="6340692" y="954356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/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スライド番号プレースホルダー 2">
            <a:extLst>
              <a:ext uri="{FF2B5EF4-FFF2-40B4-BE49-F238E27FC236}">
                <a16:creationId xmlns:a16="http://schemas.microsoft.com/office/drawing/2014/main" id="{A666484B-DC80-3448-35EA-2A82C7296292}"/>
              </a:ext>
            </a:extLst>
          </p:cNvPr>
          <p:cNvSpPr txBox="1">
            <a:spLocks/>
          </p:cNvSpPr>
          <p:nvPr/>
        </p:nvSpPr>
        <p:spPr>
          <a:xfrm>
            <a:off x="9228944" y="250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BD842F-72EF-8D41-8A73-E3A03FA577C5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/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/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12CFE90-4585-886D-CA69-B3B5C3714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614" y="4725604"/>
            <a:ext cx="6315073" cy="154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6E5B8C-4710-0967-D107-E259B7C5B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8613" y="3192684"/>
            <a:ext cx="6315077" cy="154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1A0DD7-0C17-B343-9A39-5E3FAFA8A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8882" y="1685855"/>
            <a:ext cx="6315075" cy="1548553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FDD7872-B002-ADB3-C20E-DBA7C1D514A9}"/>
              </a:ext>
            </a:extLst>
          </p:cNvPr>
          <p:cNvCxnSpPr>
            <a:cxnSpLocks/>
          </p:cNvCxnSpPr>
          <p:nvPr/>
        </p:nvCxnSpPr>
        <p:spPr>
          <a:xfrm>
            <a:off x="7099417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B81E86E-7D2B-30C3-607C-B5DD98BD390B}"/>
              </a:ext>
            </a:extLst>
          </p:cNvPr>
          <p:cNvCxnSpPr>
            <a:cxnSpLocks/>
          </p:cNvCxnSpPr>
          <p:nvPr/>
        </p:nvCxnSpPr>
        <p:spPr>
          <a:xfrm>
            <a:off x="2907261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638944-3D6F-593F-3D02-468651510131}"/>
              </a:ext>
            </a:extLst>
          </p:cNvPr>
          <p:cNvSpPr/>
          <p:nvPr/>
        </p:nvSpPr>
        <p:spPr>
          <a:xfrm>
            <a:off x="3490175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4CE66B-87D5-784D-9FE0-D87DC5AF52F3}"/>
              </a:ext>
            </a:extLst>
          </p:cNvPr>
          <p:cNvSpPr/>
          <p:nvPr/>
        </p:nvSpPr>
        <p:spPr>
          <a:xfrm>
            <a:off x="5601258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9294BE6-4343-295A-D5F5-B7051517F2E2}"/>
              </a:ext>
            </a:extLst>
          </p:cNvPr>
          <p:cNvSpPr/>
          <p:nvPr/>
        </p:nvSpPr>
        <p:spPr>
          <a:xfrm>
            <a:off x="7712341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40AF31E-0C9A-BBF2-9DCF-4B8C956C1B1F}"/>
              </a:ext>
            </a:extLst>
          </p:cNvPr>
          <p:cNvSpPr/>
          <p:nvPr/>
        </p:nvSpPr>
        <p:spPr>
          <a:xfrm>
            <a:off x="3127248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1F7BA76-196E-EE04-F580-4E2B99A06D18}"/>
              </a:ext>
            </a:extLst>
          </p:cNvPr>
          <p:cNvSpPr/>
          <p:nvPr/>
        </p:nvSpPr>
        <p:spPr>
          <a:xfrm>
            <a:off x="5220154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D5A6E7A-70F7-9B52-4512-6F4F1951319B}"/>
              </a:ext>
            </a:extLst>
          </p:cNvPr>
          <p:cNvSpPr/>
          <p:nvPr/>
        </p:nvSpPr>
        <p:spPr>
          <a:xfrm>
            <a:off x="7313060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E5D2B82-C2D7-133E-DE3C-B8EF7D9ED0C3}"/>
              </a:ext>
            </a:extLst>
          </p:cNvPr>
          <p:cNvSpPr/>
          <p:nvPr/>
        </p:nvSpPr>
        <p:spPr>
          <a:xfrm>
            <a:off x="3008973" y="4846595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9635281-E44C-C11A-1401-2A90F4747CEA}"/>
              </a:ext>
            </a:extLst>
          </p:cNvPr>
          <p:cNvSpPr/>
          <p:nvPr/>
        </p:nvSpPr>
        <p:spPr>
          <a:xfrm>
            <a:off x="2992302" y="3325459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6FC9719-25BA-40FD-342E-01881C6F264A}"/>
              </a:ext>
            </a:extLst>
          </p:cNvPr>
          <p:cNvSpPr/>
          <p:nvPr/>
        </p:nvSpPr>
        <p:spPr>
          <a:xfrm>
            <a:off x="2975631" y="1804323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400B1A-796B-C472-BB28-69F165F6EFFE}"/>
              </a:ext>
            </a:extLst>
          </p:cNvPr>
          <p:cNvCxnSpPr>
            <a:cxnSpLocks/>
          </p:cNvCxnSpPr>
          <p:nvPr/>
        </p:nvCxnSpPr>
        <p:spPr>
          <a:xfrm>
            <a:off x="3258022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179630F-5007-22D0-3091-5ED07A7ADB3C}"/>
              </a:ext>
            </a:extLst>
          </p:cNvPr>
          <p:cNvSpPr/>
          <p:nvPr/>
        </p:nvSpPr>
        <p:spPr>
          <a:xfrm>
            <a:off x="4953000" y="4846595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45B1CD-3A67-6E76-BBB9-4786D982A151}"/>
              </a:ext>
            </a:extLst>
          </p:cNvPr>
          <p:cNvSpPr/>
          <p:nvPr/>
        </p:nvSpPr>
        <p:spPr>
          <a:xfrm>
            <a:off x="4936329" y="3325459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8E6BDB-30F3-7225-23AB-65E7BE07FA17}"/>
              </a:ext>
            </a:extLst>
          </p:cNvPr>
          <p:cNvSpPr/>
          <p:nvPr/>
        </p:nvSpPr>
        <p:spPr>
          <a:xfrm>
            <a:off x="4919658" y="1804323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70DFE22-3EB6-A475-2A2F-8B7C1AFAEA8E}"/>
              </a:ext>
            </a:extLst>
          </p:cNvPr>
          <p:cNvSpPr/>
          <p:nvPr/>
        </p:nvSpPr>
        <p:spPr>
          <a:xfrm>
            <a:off x="7184192" y="4871996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07EDA8-2978-C725-202B-925E17CD327F}"/>
              </a:ext>
            </a:extLst>
          </p:cNvPr>
          <p:cNvSpPr/>
          <p:nvPr/>
        </p:nvSpPr>
        <p:spPr>
          <a:xfrm>
            <a:off x="7167521" y="3350860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CA49B3-D6D1-6DF3-42B1-AD8F5D9B75D3}"/>
              </a:ext>
            </a:extLst>
          </p:cNvPr>
          <p:cNvSpPr/>
          <p:nvPr/>
        </p:nvSpPr>
        <p:spPr>
          <a:xfrm>
            <a:off x="7150850" y="1829724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D077C6A-217A-7C7E-09EA-FDEFCC207AA9}"/>
              </a:ext>
            </a:extLst>
          </p:cNvPr>
          <p:cNvCxnSpPr>
            <a:cxnSpLocks/>
          </p:cNvCxnSpPr>
          <p:nvPr/>
        </p:nvCxnSpPr>
        <p:spPr>
          <a:xfrm>
            <a:off x="7450178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AEDD23-A690-A8C7-92A8-27C843BFF627}"/>
              </a:ext>
            </a:extLst>
          </p:cNvPr>
          <p:cNvCxnSpPr>
            <a:cxnSpLocks/>
          </p:cNvCxnSpPr>
          <p:nvPr/>
        </p:nvCxnSpPr>
        <p:spPr>
          <a:xfrm>
            <a:off x="5354100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698F3D-7C6E-D502-0814-10C239C5DF65}"/>
              </a:ext>
            </a:extLst>
          </p:cNvPr>
          <p:cNvCxnSpPr>
            <a:cxnSpLocks/>
          </p:cNvCxnSpPr>
          <p:nvPr/>
        </p:nvCxnSpPr>
        <p:spPr>
          <a:xfrm>
            <a:off x="5003339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7442F0-922E-EA2D-3720-20A65766A47D}"/>
              </a:ext>
            </a:extLst>
          </p:cNvPr>
          <p:cNvSpPr txBox="1"/>
          <p:nvPr/>
        </p:nvSpPr>
        <p:spPr>
          <a:xfrm>
            <a:off x="706166" y="1079445"/>
            <a:ext cx="82088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the optimal solution is determined by </a:t>
            </a:r>
            <a:r>
              <a:rPr kumimoji="1" lang="en-US" altLang="ja-JP" sz="3600" i="1" dirty="0">
                <a:solidFill>
                  <a:srgbClr val="FF0000"/>
                </a:solidFill>
              </a:rPr>
              <a:t>T-t</a:t>
            </a:r>
            <a:endParaRPr kumimoji="1" lang="ja-JP" altLang="en-US" sz="3600" i="1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1210F9-9A26-23C3-F95D-71BFBDC5399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875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994EEF-313F-8527-6B3F-AFAF0B52CEFD}"/>
              </a:ext>
            </a:extLst>
          </p:cNvPr>
          <p:cNvSpPr txBox="1"/>
          <p:nvPr/>
        </p:nvSpPr>
        <p:spPr>
          <a:xfrm>
            <a:off x="721137" y="173780"/>
            <a:ext cx="589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seasonal schedule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2604</TotalTime>
  <Words>855</Words>
  <Application>Microsoft Macintosh PowerPoint</Application>
  <PresentationFormat>A4 210 x 297 mm</PresentationFormat>
  <Paragraphs>288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Yoh Iwasa</cp:lastModifiedBy>
  <cp:revision>286</cp:revision>
  <dcterms:created xsi:type="dcterms:W3CDTF">2023-07-27T06:58:46Z</dcterms:created>
  <dcterms:modified xsi:type="dcterms:W3CDTF">2023-12-14T02:43:15Z</dcterms:modified>
</cp:coreProperties>
</file>