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362" r:id="rId2"/>
    <p:sldId id="318" r:id="rId3"/>
    <p:sldId id="289" r:id="rId4"/>
    <p:sldId id="363" r:id="rId5"/>
    <p:sldId id="364" r:id="rId6"/>
    <p:sldId id="365" r:id="rId7"/>
    <p:sldId id="367" r:id="rId8"/>
    <p:sldId id="319" r:id="rId9"/>
    <p:sldId id="366" r:id="rId10"/>
    <p:sldId id="345" r:id="rId11"/>
    <p:sldId id="300" r:id="rId12"/>
    <p:sldId id="352" r:id="rId13"/>
    <p:sldId id="301" r:id="rId1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00"/>
    <a:srgbClr val="0096FF"/>
    <a:srgbClr val="009051"/>
    <a:srgbClr val="00FA00"/>
    <a:srgbClr val="D9D9D9"/>
    <a:srgbClr val="ED7D31"/>
    <a:srgbClr val="76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3"/>
    <p:restoredTop sz="94718"/>
  </p:normalViewPr>
  <p:slideViewPr>
    <p:cSldViewPr snapToGrid="0">
      <p:cViewPr varScale="1">
        <p:scale>
          <a:sx n="117" d="100"/>
          <a:sy n="117" d="100"/>
        </p:scale>
        <p:origin x="8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C3344-4B35-6A4E-A267-150FEBF01A33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F533-7887-614D-AC96-36B5462F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4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</a:t>
            </a:r>
            <a:r>
              <a:rPr kumimoji="1" lang="ja-JP" altLang="en-US"/>
              <a:t>刻み幅を小さくして計算する。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3F533-7887-614D-AC96-36B5462FA0B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248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CD69D-F6E0-E243-AF47-222E10CE77A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0919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CD69D-F6E0-E243-AF47-222E10CE77A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116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CD69D-F6E0-E243-AF47-222E10CE77A6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379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34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97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710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46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352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28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180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740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12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762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85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16862-2C31-2745-AC5E-CB3DEF664501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529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13" Type="http://schemas.openxmlformats.org/officeDocument/2006/relationships/image" Target="../media/image430.png"/><Relationship Id="rId7" Type="http://schemas.openxmlformats.org/officeDocument/2006/relationships/image" Target="../media/image360.png"/><Relationship Id="rId12" Type="http://schemas.openxmlformats.org/officeDocument/2006/relationships/image" Target="../media/image420.png"/><Relationship Id="rId17" Type="http://schemas.openxmlformats.org/officeDocument/2006/relationships/image" Target="../media/image490.png"/><Relationship Id="rId16" Type="http://schemas.openxmlformats.org/officeDocument/2006/relationships/image" Target="../media/image48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0.png"/><Relationship Id="rId11" Type="http://schemas.openxmlformats.org/officeDocument/2006/relationships/image" Target="../media/image49.png"/><Relationship Id="rId15" Type="http://schemas.openxmlformats.org/officeDocument/2006/relationships/image" Target="../media/image470.png"/><Relationship Id="rId10" Type="http://schemas.openxmlformats.org/officeDocument/2006/relationships/image" Target="../media/image48.png"/><Relationship Id="rId9" Type="http://schemas.openxmlformats.org/officeDocument/2006/relationships/image" Target="../media/image47.png"/><Relationship Id="rId14" Type="http://schemas.openxmlformats.org/officeDocument/2006/relationships/image" Target="../media/image450.png"/></Relationships>
</file>

<file path=ppt/slides/_rels/slide1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5.png"/><Relationship Id="rId26" Type="http://schemas.openxmlformats.org/officeDocument/2006/relationships/image" Target="../media/image62.png"/><Relationship Id="rId21" Type="http://schemas.openxmlformats.org/officeDocument/2006/relationships/image" Target="../media/image53.png"/><Relationship Id="rId17" Type="http://schemas.openxmlformats.org/officeDocument/2006/relationships/image" Target="../media/image54.png"/><Relationship Id="rId25" Type="http://schemas.openxmlformats.org/officeDocument/2006/relationships/image" Target="../media/image6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52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24" Type="http://schemas.openxmlformats.org/officeDocument/2006/relationships/image" Target="../media/image60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28" Type="http://schemas.openxmlformats.org/officeDocument/2006/relationships/image" Target="../media/image420.png"/><Relationship Id="rId19" Type="http://schemas.openxmlformats.org/officeDocument/2006/relationships/image" Target="../media/image56.png"/><Relationship Id="rId14" Type="http://schemas.openxmlformats.org/officeDocument/2006/relationships/image" Target="../media/image50.png"/><Relationship Id="rId22" Type="http://schemas.openxmlformats.org/officeDocument/2006/relationships/image" Target="../media/image57.png"/><Relationship Id="rId27" Type="http://schemas.openxmlformats.org/officeDocument/2006/relationships/image" Target="../media/image6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13" Type="http://schemas.openxmlformats.org/officeDocument/2006/relationships/image" Target="../media/image68.png"/><Relationship Id="rId3" Type="http://schemas.openxmlformats.org/officeDocument/2006/relationships/image" Target="../media/image64.png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66.png"/><Relationship Id="rId10" Type="http://schemas.openxmlformats.org/officeDocument/2006/relationships/image" Target="../media/image650.png"/><Relationship Id="rId9" Type="http://schemas.openxmlformats.org/officeDocument/2006/relationships/image" Target="../media/image65.png"/><Relationship Id="rId14" Type="http://schemas.openxmlformats.org/officeDocument/2006/relationships/image" Target="../media/image6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70.png"/><Relationship Id="rId12" Type="http://schemas.openxmlformats.org/officeDocument/2006/relationships/image" Target="../media/image7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75.png"/><Relationship Id="rId10" Type="http://schemas.openxmlformats.org/officeDocument/2006/relationships/image" Target="../media/image74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5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4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8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13" Type="http://schemas.openxmlformats.org/officeDocument/2006/relationships/image" Target="../media/image141.png"/><Relationship Id="rId18" Type="http://schemas.openxmlformats.org/officeDocument/2006/relationships/image" Target="../media/image190.png"/><Relationship Id="rId3" Type="http://schemas.openxmlformats.org/officeDocument/2006/relationships/image" Target="../media/image25.png"/><Relationship Id="rId21" Type="http://schemas.openxmlformats.org/officeDocument/2006/relationships/image" Target="../media/image221.png"/><Relationship Id="rId7" Type="http://schemas.openxmlformats.org/officeDocument/2006/relationships/image" Target="../media/image80.png"/><Relationship Id="rId17" Type="http://schemas.openxmlformats.org/officeDocument/2006/relationships/image" Target="../media/image180.png"/><Relationship Id="rId2" Type="http://schemas.openxmlformats.org/officeDocument/2006/relationships/image" Target="../media/image24.png"/><Relationship Id="rId16" Type="http://schemas.openxmlformats.org/officeDocument/2006/relationships/image" Target="../media/image170.png"/><Relationship Id="rId20" Type="http://schemas.openxmlformats.org/officeDocument/2006/relationships/image" Target="../media/image2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10.png"/><Relationship Id="rId24" Type="http://schemas.openxmlformats.org/officeDocument/2006/relationships/image" Target="../media/image126.png"/><Relationship Id="rId5" Type="http://schemas.openxmlformats.org/officeDocument/2006/relationships/image" Target="../media/image27.emf"/><Relationship Id="rId15" Type="http://schemas.openxmlformats.org/officeDocument/2006/relationships/image" Target="../media/image28.emf"/><Relationship Id="rId23" Type="http://schemas.openxmlformats.org/officeDocument/2006/relationships/image" Target="../media/image111.png"/><Relationship Id="rId19" Type="http://schemas.openxmlformats.org/officeDocument/2006/relationships/image" Target="../media/image200.png"/><Relationship Id="rId4" Type="http://schemas.openxmlformats.org/officeDocument/2006/relationships/image" Target="../media/image26.png"/><Relationship Id="rId14" Type="http://schemas.openxmlformats.org/officeDocument/2006/relationships/image" Target="../media/image151.png"/><Relationship Id="rId22" Type="http://schemas.openxmlformats.org/officeDocument/2006/relationships/image" Target="../media/image10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180.png"/><Relationship Id="rId18" Type="http://schemas.openxmlformats.org/officeDocument/2006/relationships/image" Target="../media/image31.emf"/><Relationship Id="rId26" Type="http://schemas.openxmlformats.org/officeDocument/2006/relationships/image" Target="../media/image240.png"/><Relationship Id="rId21" Type="http://schemas.openxmlformats.org/officeDocument/2006/relationships/image" Target="../media/image32.png"/><Relationship Id="rId12" Type="http://schemas.openxmlformats.org/officeDocument/2006/relationships/image" Target="../media/image170.png"/><Relationship Id="rId17" Type="http://schemas.openxmlformats.org/officeDocument/2006/relationships/image" Target="../media/image910.png"/><Relationship Id="rId25" Type="http://schemas.openxmlformats.org/officeDocument/2006/relationships/image" Target="../media/image231.png"/><Relationship Id="rId2" Type="http://schemas.openxmlformats.org/officeDocument/2006/relationships/image" Target="../media/image29.emf"/><Relationship Id="rId16" Type="http://schemas.openxmlformats.org/officeDocument/2006/relationships/image" Target="../media/image80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28.png"/><Relationship Id="rId24" Type="http://schemas.openxmlformats.org/officeDocument/2006/relationships/image" Target="../media/image160.png"/><Relationship Id="rId15" Type="http://schemas.openxmlformats.org/officeDocument/2006/relationships/image" Target="../media/image200.png"/><Relationship Id="rId23" Type="http://schemas.openxmlformats.org/officeDocument/2006/relationships/image" Target="../media/image34.png"/><Relationship Id="rId10" Type="http://schemas.openxmlformats.org/officeDocument/2006/relationships/image" Target="../media/image27.emf"/><Relationship Id="rId19" Type="http://schemas.openxmlformats.org/officeDocument/2006/relationships/image" Target="../media/image30.png"/><Relationship Id="rId9" Type="http://schemas.openxmlformats.org/officeDocument/2006/relationships/image" Target="../media/image30.emf"/><Relationship Id="rId14" Type="http://schemas.openxmlformats.org/officeDocument/2006/relationships/image" Target="../media/image190.png"/><Relationship Id="rId22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image" Target="../media/image45.png"/><Relationship Id="rId7" Type="http://schemas.openxmlformats.org/officeDocument/2006/relationships/image" Target="../media/image39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0.png"/><Relationship Id="rId11" Type="http://schemas.openxmlformats.org/officeDocument/2006/relationships/image" Target="../media/image431.png"/><Relationship Id="rId5" Type="http://schemas.openxmlformats.org/officeDocument/2006/relationships/image" Target="../media/image371.png"/><Relationship Id="rId10" Type="http://schemas.openxmlformats.org/officeDocument/2006/relationships/image" Target="../media/image421.png"/><Relationship Id="rId4" Type="http://schemas.openxmlformats.org/officeDocument/2006/relationships/image" Target="../media/image361.png"/><Relationship Id="rId9" Type="http://schemas.openxmlformats.org/officeDocument/2006/relationships/image" Target="../media/image4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C2316CC-FA34-686F-7AB2-8026EE960865}"/>
              </a:ext>
            </a:extLst>
          </p:cNvPr>
          <p:cNvGrpSpPr/>
          <p:nvPr/>
        </p:nvGrpSpPr>
        <p:grpSpPr>
          <a:xfrm>
            <a:off x="1233257" y="1239494"/>
            <a:ext cx="7343853" cy="4635214"/>
            <a:chOff x="680776" y="1727070"/>
            <a:chExt cx="7343853" cy="46352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33071B2-9C69-01A0-26F7-DAEB4423B4AA}"/>
                    </a:ext>
                  </a:extLst>
                </p:cNvPr>
                <p:cNvSpPr txBox="1"/>
                <p:nvPr/>
              </p:nvSpPr>
              <p:spPr>
                <a:xfrm>
                  <a:off x="1354497" y="3697719"/>
                  <a:ext cx="98770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33071B2-9C69-01A0-26F7-DAEB4423B4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4497" y="3697719"/>
                  <a:ext cx="987706" cy="5847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1E1BFC83-6018-F565-77EF-049866C62202}"/>
                </a:ext>
              </a:extLst>
            </p:cNvPr>
            <p:cNvSpPr txBox="1"/>
            <p:nvPr/>
          </p:nvSpPr>
          <p:spPr>
            <a:xfrm>
              <a:off x="680776" y="2714471"/>
              <a:ext cx="156151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ja-JP" sz="2400" dirty="0" err="1"/>
                <a:t>BVOC</a:t>
              </a:r>
              <a:r>
                <a:rPr kumimoji="1" lang="en-US" altLang="ja-JP" sz="2400" dirty="0"/>
                <a:t> </a:t>
              </a:r>
            </a:p>
            <a:p>
              <a:pPr algn="r"/>
              <a:r>
                <a:rPr kumimoji="1" lang="en-US" altLang="ja-JP" sz="2400" dirty="0"/>
                <a:t>production</a:t>
              </a:r>
              <a:endParaRPr kumimoji="1" lang="ja-JP" altLang="en-US" sz="2400"/>
            </a:p>
          </p:txBody>
        </p: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1BB38EC8-1601-BFC4-48B2-603A189878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7200" y="4288432"/>
              <a:ext cx="1103618" cy="877417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31A67FAB-103A-9A5B-9E33-2011C13EC3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7701" y="4019828"/>
              <a:ext cx="1050332" cy="14168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BFB5196E-551B-EF1F-6505-CDE86F369C7B}"/>
                    </a:ext>
                  </a:extLst>
                </p:cNvPr>
                <p:cNvSpPr txBox="1"/>
                <p:nvPr/>
              </p:nvSpPr>
              <p:spPr>
                <a:xfrm>
                  <a:off x="3613263" y="3697719"/>
                  <a:ext cx="101034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BFB5196E-551B-EF1F-6505-CDE86F369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3263" y="3697719"/>
                  <a:ext cx="1010341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FFBEEBC9-E37F-4B49-DCAF-BF27F7582567}"/>
                    </a:ext>
                  </a:extLst>
                </p:cNvPr>
                <p:cNvSpPr txBox="1"/>
                <p:nvPr/>
              </p:nvSpPr>
              <p:spPr>
                <a:xfrm>
                  <a:off x="6024482" y="3697719"/>
                  <a:ext cx="102438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FFBEEBC9-E37F-4B49-DCAF-BF27F75825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4482" y="3697719"/>
                  <a:ext cx="1024383" cy="584775"/>
                </a:xfrm>
                <a:prstGeom prst="rect">
                  <a:avLst/>
                </a:prstGeom>
                <a:blipFill>
                  <a:blip r:embed="rId6"/>
                  <a:stretch>
                    <a:fillRect b="-1276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0B7A39B3-C8B0-DE4F-FE93-11DBABC3DA11}"/>
                </a:ext>
              </a:extLst>
            </p:cNvPr>
            <p:cNvSpPr txBox="1"/>
            <p:nvPr/>
          </p:nvSpPr>
          <p:spPr>
            <a:xfrm>
              <a:off x="5950279" y="3010830"/>
              <a:ext cx="20743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photosynthesis</a:t>
              </a:r>
              <a:endParaRPr kumimoji="1" lang="ja-JP" altLang="en-US" sz="2400"/>
            </a:p>
          </p:txBody>
        </p: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D5A3B749-8D0D-BFA3-BD51-86DCD7CF6B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2381" y="4009156"/>
              <a:ext cx="1236306" cy="0"/>
            </a:xfrm>
            <a:prstGeom prst="straightConnector1">
              <a:avLst/>
            </a:prstGeom>
            <a:ln w="127000">
              <a:solidFill>
                <a:srgbClr val="0070C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86DA1BD7-061C-8BB8-A80F-1A4D0021169E}"/>
                    </a:ext>
                  </a:extLst>
                </p:cNvPr>
                <p:cNvSpPr txBox="1"/>
                <p:nvPr/>
              </p:nvSpPr>
              <p:spPr>
                <a:xfrm>
                  <a:off x="3587505" y="2335745"/>
                  <a:ext cx="102476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86DA1BD7-061C-8BB8-A80F-1A4D002116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7505" y="2335745"/>
                  <a:ext cx="1024768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99E2C034-2F88-4A80-86DF-2E079B616BA3}"/>
                    </a:ext>
                  </a:extLst>
                </p:cNvPr>
                <p:cNvSpPr txBox="1"/>
                <p:nvPr/>
              </p:nvSpPr>
              <p:spPr>
                <a:xfrm>
                  <a:off x="3639021" y="5144944"/>
                  <a:ext cx="102040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99E2C034-2F88-4A80-86DF-2E079B616B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9021" y="5144944"/>
                  <a:ext cx="1020408" cy="584775"/>
                </a:xfrm>
                <a:prstGeom prst="rect">
                  <a:avLst/>
                </a:prstGeom>
                <a:blipFill>
                  <a:blip r:embed="rId8"/>
                  <a:stretch>
                    <a:fillRect l="-123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9CB51444-7D86-CFAA-9E13-6D4478DA097C}"/>
                </a:ext>
              </a:extLst>
            </p:cNvPr>
            <p:cNvSpPr txBox="1"/>
            <p:nvPr/>
          </p:nvSpPr>
          <p:spPr>
            <a:xfrm>
              <a:off x="3440485" y="1727070"/>
              <a:ext cx="15336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heat stress</a:t>
              </a:r>
              <a:endParaRPr kumimoji="1" lang="ja-JP" altLang="en-US" sz="240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F0012E4B-9EE7-BF4F-E312-7E349B329B3A}"/>
                </a:ext>
              </a:extLst>
            </p:cNvPr>
            <p:cNvSpPr txBox="1"/>
            <p:nvPr/>
          </p:nvSpPr>
          <p:spPr>
            <a:xfrm>
              <a:off x="3440485" y="5900619"/>
              <a:ext cx="18177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effectiveness</a:t>
              </a:r>
              <a:endParaRPr kumimoji="1" lang="ja-JP" altLang="en-US" sz="2400"/>
            </a:p>
          </p:txBody>
        </p: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5E000B86-771E-741D-251A-A14E89FF31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9185" y="4432696"/>
              <a:ext cx="0" cy="592593"/>
            </a:xfrm>
            <a:prstGeom prst="straightConnector1">
              <a:avLst/>
            </a:prstGeom>
            <a:ln w="127000">
              <a:solidFill>
                <a:srgbClr val="0070C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D82DFD92-38E1-B7ED-6F0F-9C4EE8947E24}"/>
                </a:ext>
              </a:extLst>
            </p:cNvPr>
            <p:cNvCxnSpPr>
              <a:cxnSpLocks/>
            </p:cNvCxnSpPr>
            <p:nvPr/>
          </p:nvCxnSpPr>
          <p:spPr>
            <a:xfrm>
              <a:off x="4066594" y="3089217"/>
              <a:ext cx="16733" cy="545562"/>
            </a:xfrm>
            <a:prstGeom prst="straightConnector1">
              <a:avLst/>
            </a:prstGeom>
            <a:ln w="127000">
              <a:solidFill>
                <a:srgbClr val="0070C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線矢印コネクタ 1">
              <a:extLst>
                <a:ext uri="{FF2B5EF4-FFF2-40B4-BE49-F238E27FC236}">
                  <a16:creationId xmlns:a16="http://schemas.microsoft.com/office/drawing/2014/main" id="{E30ACB82-BC48-7723-E64A-87BBA7273A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5300" y="2981743"/>
              <a:ext cx="1133323" cy="726333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円/楕円 27">
            <a:extLst>
              <a:ext uri="{FF2B5EF4-FFF2-40B4-BE49-F238E27FC236}">
                <a16:creationId xmlns:a16="http://schemas.microsoft.com/office/drawing/2014/main" id="{203A644C-6AEB-A45B-151E-6602F0B85FD9}"/>
              </a:ext>
            </a:extLst>
          </p:cNvPr>
          <p:cNvSpPr/>
          <p:nvPr/>
        </p:nvSpPr>
        <p:spPr>
          <a:xfrm>
            <a:off x="4093393" y="3118154"/>
            <a:ext cx="1164589" cy="856531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9083085C-96EE-42E9-58E2-25BDF38FA96D}"/>
              </a:ext>
            </a:extLst>
          </p:cNvPr>
          <p:cNvSpPr/>
          <p:nvPr/>
        </p:nvSpPr>
        <p:spPr>
          <a:xfrm>
            <a:off x="1801198" y="3103986"/>
            <a:ext cx="1164589" cy="856531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F0CE6F07-00A4-2721-7849-2A9E7EE62C91}"/>
              </a:ext>
            </a:extLst>
          </p:cNvPr>
          <p:cNvSpPr/>
          <p:nvPr/>
        </p:nvSpPr>
        <p:spPr>
          <a:xfrm>
            <a:off x="3998143" y="1745110"/>
            <a:ext cx="1164589" cy="856531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4813A3F9-85C6-F07E-E7C5-66E477035E02}"/>
              </a:ext>
            </a:extLst>
          </p:cNvPr>
          <p:cNvSpPr/>
          <p:nvPr/>
        </p:nvSpPr>
        <p:spPr>
          <a:xfrm>
            <a:off x="6486321" y="3096221"/>
            <a:ext cx="1164589" cy="856531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2635650B-EB85-EDC7-EEAD-22ECD1A5413D}"/>
              </a:ext>
            </a:extLst>
          </p:cNvPr>
          <p:cNvSpPr/>
          <p:nvPr/>
        </p:nvSpPr>
        <p:spPr>
          <a:xfrm>
            <a:off x="4064711" y="4531033"/>
            <a:ext cx="1164589" cy="856531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E88B2A9-C75F-53F1-FB26-2CEA63B82B0F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1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2313690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EA6DEFE-60A0-A2FA-8B7D-A610F660B379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5</a:t>
            </a:r>
            <a:endParaRPr kumimoji="1" lang="ja-JP" altLang="en-US" sz="2000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2CCF6BCA-67A4-7D9A-76A6-84845D4941C3}"/>
              </a:ext>
            </a:extLst>
          </p:cNvPr>
          <p:cNvGrpSpPr/>
          <p:nvPr/>
        </p:nvGrpSpPr>
        <p:grpSpPr>
          <a:xfrm>
            <a:off x="152405" y="1186904"/>
            <a:ext cx="9734394" cy="5277328"/>
            <a:chOff x="152405" y="1186904"/>
            <a:chExt cx="9734394" cy="52773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2689B79-2391-3178-BD06-69DCFB85EF50}"/>
                    </a:ext>
                  </a:extLst>
                </p:cNvPr>
                <p:cNvSpPr txBox="1"/>
                <p:nvPr/>
              </p:nvSpPr>
              <p:spPr>
                <a:xfrm>
                  <a:off x="152405" y="3660612"/>
                  <a:ext cx="942181" cy="392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1950" i="1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kumimoji="1" lang="ja-JP" altLang="en-US" sz="195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2689B79-2391-3178-BD06-69DCFB85EF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5" y="3660612"/>
                  <a:ext cx="942181" cy="39241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FB6C309-FD66-93DD-28D3-9F990E722A92}"/>
                    </a:ext>
                  </a:extLst>
                </p:cNvPr>
                <p:cNvSpPr txBox="1"/>
                <p:nvPr/>
              </p:nvSpPr>
              <p:spPr>
                <a:xfrm>
                  <a:off x="152405" y="5113891"/>
                  <a:ext cx="942181" cy="392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1950" i="1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kumimoji="1" lang="ja-JP" altLang="en-US" sz="195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FB6C309-FD66-93DD-28D3-9F990E722A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5" y="5113891"/>
                  <a:ext cx="942181" cy="39241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DECB31BD-F329-910E-32AF-A96BE3B684F2}"/>
                    </a:ext>
                  </a:extLst>
                </p:cNvPr>
                <p:cNvSpPr txBox="1"/>
                <p:nvPr/>
              </p:nvSpPr>
              <p:spPr>
                <a:xfrm>
                  <a:off x="152405" y="2244693"/>
                  <a:ext cx="927242" cy="392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1950" i="1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kumimoji="1" lang="ja-JP" altLang="en-US" sz="1950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DECB31BD-F329-910E-32AF-A96BE3B684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5" y="2244693"/>
                  <a:ext cx="927242" cy="392415"/>
                </a:xfrm>
                <a:prstGeom prst="rect">
                  <a:avLst/>
                </a:prstGeom>
                <a:blipFill>
                  <a:blip r:embed="rId8"/>
                  <a:stretch>
                    <a:fillRect l="-1370" b="-1875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4" name="図 13" descr="グラフ, ヒストグラム&#10;&#10;自動的に生成された説明">
              <a:extLst>
                <a:ext uri="{FF2B5EF4-FFF2-40B4-BE49-F238E27FC236}">
                  <a16:creationId xmlns:a16="http://schemas.microsoft.com/office/drawing/2014/main" id="{A55D7C15-F626-B4E7-8A7F-4E19C66BC7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9994" r="7158"/>
            <a:stretch/>
          </p:blipFill>
          <p:spPr>
            <a:xfrm>
              <a:off x="994886" y="1547901"/>
              <a:ext cx="8891913" cy="1519184"/>
            </a:xfrm>
            <a:prstGeom prst="rect">
              <a:avLst/>
            </a:prstGeom>
          </p:spPr>
        </p:pic>
        <p:pic>
          <p:nvPicPr>
            <p:cNvPr id="21" name="図 20" descr="グラフ&#10;&#10;自動的に生成された説明">
              <a:extLst>
                <a:ext uri="{FF2B5EF4-FFF2-40B4-BE49-F238E27FC236}">
                  <a16:creationId xmlns:a16="http://schemas.microsoft.com/office/drawing/2014/main" id="{FB2C8919-B703-833A-3534-647DA11FF7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9994" r="7158"/>
            <a:stretch/>
          </p:blipFill>
          <p:spPr>
            <a:xfrm>
              <a:off x="994886" y="3036258"/>
              <a:ext cx="8891913" cy="1519184"/>
            </a:xfrm>
            <a:prstGeom prst="rect">
              <a:avLst/>
            </a:prstGeom>
          </p:spPr>
        </p:pic>
        <p:pic>
          <p:nvPicPr>
            <p:cNvPr id="23" name="図 22" descr="グラフ&#10;&#10;自動的に生成された説明">
              <a:extLst>
                <a:ext uri="{FF2B5EF4-FFF2-40B4-BE49-F238E27FC236}">
                  <a16:creationId xmlns:a16="http://schemas.microsoft.com/office/drawing/2014/main" id="{138CD5AC-AF81-163C-3946-6645F0B41A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9994" r="7158"/>
            <a:stretch/>
          </p:blipFill>
          <p:spPr>
            <a:xfrm>
              <a:off x="994886" y="4556493"/>
              <a:ext cx="8891913" cy="1519184"/>
            </a:xfrm>
            <a:prstGeom prst="rect">
              <a:avLst/>
            </a:prstGeom>
          </p:spPr>
        </p:pic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A1D05FC7-F340-207F-9650-0557437F01A8}"/>
                </a:ext>
              </a:extLst>
            </p:cNvPr>
            <p:cNvSpPr txBox="1"/>
            <p:nvPr/>
          </p:nvSpPr>
          <p:spPr>
            <a:xfrm>
              <a:off x="1298157" y="1248890"/>
              <a:ext cx="1975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err="1"/>
                <a:t>BVOC</a:t>
              </a:r>
              <a:r>
                <a:rPr kumimoji="1" lang="en-US" altLang="ja-JP" sz="2000" dirty="0"/>
                <a:t> production</a:t>
              </a:r>
              <a:endParaRPr kumimoji="1" lang="ja-JP" altLang="en-US" sz="2000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2A566D71-E7E9-C7EF-AB7D-CEE5070A4606}"/>
                </a:ext>
              </a:extLst>
            </p:cNvPr>
            <p:cNvSpPr txBox="1"/>
            <p:nvPr/>
          </p:nvSpPr>
          <p:spPr>
            <a:xfrm>
              <a:off x="3791263" y="1239323"/>
              <a:ext cx="13141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heat stress</a:t>
              </a:r>
              <a:endParaRPr kumimoji="1" lang="ja-JP" altLang="en-US" sz="200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96E1CA2B-912C-4D00-FB39-12B1AEA6BD73}"/>
                </a:ext>
              </a:extLst>
            </p:cNvPr>
            <p:cNvSpPr txBox="1"/>
            <p:nvPr/>
          </p:nvSpPr>
          <p:spPr>
            <a:xfrm>
              <a:off x="5839232" y="1230112"/>
              <a:ext cx="17114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marginal value</a:t>
              </a:r>
              <a:endParaRPr kumimoji="1" lang="ja-JP" altLang="en-US" sz="2000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73F5D51A-C0D3-CA87-B265-851E6AD6CC0C}"/>
                </a:ext>
              </a:extLst>
            </p:cNvPr>
            <p:cNvSpPr txBox="1"/>
            <p:nvPr/>
          </p:nvSpPr>
          <p:spPr>
            <a:xfrm>
              <a:off x="8284490" y="1186904"/>
              <a:ext cx="10919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leaf area</a:t>
              </a:r>
              <a:endParaRPr kumimoji="1" lang="ja-JP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D2A8CC6C-F715-B7D3-B974-3FDBFDB61E9C}"/>
                    </a:ext>
                  </a:extLst>
                </p:cNvPr>
                <p:cNvSpPr txBox="1"/>
                <p:nvPr/>
              </p:nvSpPr>
              <p:spPr>
                <a:xfrm>
                  <a:off x="2061165" y="6071817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D2A8CC6C-F715-B7D3-B974-3FDBFDB61E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1165" y="6071817"/>
                  <a:ext cx="293524" cy="39241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0CEE79BA-29AC-4C83-D18D-425C1FF87CB4}"/>
                    </a:ext>
                  </a:extLst>
                </p:cNvPr>
                <p:cNvSpPr txBox="1"/>
                <p:nvPr/>
              </p:nvSpPr>
              <p:spPr>
                <a:xfrm>
                  <a:off x="4206599" y="6071817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0CEE79BA-29AC-4C83-D18D-425C1FF87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6599" y="6071817"/>
                  <a:ext cx="293524" cy="39241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D937F143-2328-4DDF-A1B0-AC35C416D4DB}"/>
                    </a:ext>
                  </a:extLst>
                </p:cNvPr>
                <p:cNvSpPr txBox="1"/>
                <p:nvPr/>
              </p:nvSpPr>
              <p:spPr>
                <a:xfrm>
                  <a:off x="6352033" y="6071817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D937F143-2328-4DDF-A1B0-AC35C416D4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2033" y="6071817"/>
                  <a:ext cx="293524" cy="39241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2AB26F3B-8806-EEB8-9E2E-5155DA8C7244}"/>
                    </a:ext>
                  </a:extLst>
                </p:cNvPr>
                <p:cNvSpPr txBox="1"/>
                <p:nvPr/>
              </p:nvSpPr>
              <p:spPr>
                <a:xfrm>
                  <a:off x="8497466" y="6071817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2AB26F3B-8806-EEB8-9E2E-5155DA8C72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7466" y="6071817"/>
                  <a:ext cx="293524" cy="39241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テキスト ボックス 2">
                  <a:extLst>
                    <a:ext uri="{FF2B5EF4-FFF2-40B4-BE49-F238E27FC236}">
                      <a16:creationId xmlns:a16="http://schemas.microsoft.com/office/drawing/2014/main" id="{D6E643DE-2A0C-5704-62C9-E33E899EE2E9}"/>
                    </a:ext>
                  </a:extLst>
                </p:cNvPr>
                <p:cNvSpPr txBox="1"/>
                <p:nvPr/>
              </p:nvSpPr>
              <p:spPr>
                <a:xfrm>
                  <a:off x="2358963" y="1764297"/>
                  <a:ext cx="66850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ＭＳ 明朝" panose="02020609040205080304" pitchFamily="49" charset="-128"/>
                            <a:cs typeface="Times New Roman" panose="020206030504050203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3" name="テキスト ボックス 2">
                  <a:extLst>
                    <a:ext uri="{FF2B5EF4-FFF2-40B4-BE49-F238E27FC236}">
                      <a16:creationId xmlns:a16="http://schemas.microsoft.com/office/drawing/2014/main" id="{D6E643DE-2A0C-5704-62C9-E33E899EE2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8963" y="1764297"/>
                  <a:ext cx="668503" cy="33855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EE83909E-B9F5-F58B-332D-42C0C497B375}"/>
                    </a:ext>
                  </a:extLst>
                </p:cNvPr>
                <p:cNvSpPr txBox="1"/>
                <p:nvPr/>
              </p:nvSpPr>
              <p:spPr>
                <a:xfrm>
                  <a:off x="6696853" y="1764297"/>
                  <a:ext cx="66850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EE83909E-B9F5-F58B-332D-42C0C497B3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6853" y="1764297"/>
                  <a:ext cx="668503" cy="33855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9D77DEDC-72D3-9A19-261C-0CF1EC732918}"/>
                    </a:ext>
                  </a:extLst>
                </p:cNvPr>
                <p:cNvSpPr txBox="1"/>
                <p:nvPr/>
              </p:nvSpPr>
              <p:spPr>
                <a:xfrm>
                  <a:off x="8882363" y="1764297"/>
                  <a:ext cx="66850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9D77DEDC-72D3-9A19-261C-0CF1EC7329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2363" y="1764297"/>
                  <a:ext cx="668503" cy="33855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EF438ED5-B2FB-3B4A-0C28-62C7040B138A}"/>
                    </a:ext>
                  </a:extLst>
                </p:cNvPr>
                <p:cNvSpPr txBox="1"/>
                <p:nvPr/>
              </p:nvSpPr>
              <p:spPr>
                <a:xfrm>
                  <a:off x="4620086" y="1764297"/>
                  <a:ext cx="594350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ＭＳ 明朝" panose="02020609040205080304" pitchFamily="49" charset="-128"/>
                            <a:cs typeface="Times New Roman" panose="020206030504050203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EF438ED5-B2FB-3B4A-0C28-62C7040B13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0086" y="1764297"/>
                  <a:ext cx="594350" cy="33855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14DEFE90-DAC1-9EF0-A2C8-5710A3840D9F}"/>
                </a:ext>
              </a:extLst>
            </p:cNvPr>
            <p:cNvSpPr/>
            <p:nvPr/>
          </p:nvSpPr>
          <p:spPr>
            <a:xfrm>
              <a:off x="2454594" y="3241440"/>
              <a:ext cx="579549" cy="1868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D08BEF7A-7457-A92C-1C2D-7A7B0A6E07DE}"/>
                </a:ext>
              </a:extLst>
            </p:cNvPr>
            <p:cNvSpPr/>
            <p:nvPr/>
          </p:nvSpPr>
          <p:spPr>
            <a:xfrm>
              <a:off x="4628144" y="3236377"/>
              <a:ext cx="579549" cy="219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01D105D3-012E-8F40-4798-B39FF0F57356}"/>
                </a:ext>
              </a:extLst>
            </p:cNvPr>
            <p:cNvSpPr/>
            <p:nvPr/>
          </p:nvSpPr>
          <p:spPr>
            <a:xfrm>
              <a:off x="6724563" y="3246943"/>
              <a:ext cx="658455" cy="219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ADDB6CD7-1579-FB82-0C55-B89CDADE0C36}"/>
                </a:ext>
              </a:extLst>
            </p:cNvPr>
            <p:cNvSpPr/>
            <p:nvPr/>
          </p:nvSpPr>
          <p:spPr>
            <a:xfrm>
              <a:off x="8954554" y="3249693"/>
              <a:ext cx="600239" cy="2164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C01D017F-0623-AB6A-571F-08E44ADE4867}"/>
                </a:ext>
              </a:extLst>
            </p:cNvPr>
            <p:cNvSpPr/>
            <p:nvPr/>
          </p:nvSpPr>
          <p:spPr>
            <a:xfrm>
              <a:off x="2457349" y="4774767"/>
              <a:ext cx="579549" cy="219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6FC1C0ED-B146-21BA-E904-222FFF1AD403}"/>
                </a:ext>
              </a:extLst>
            </p:cNvPr>
            <p:cNvSpPr/>
            <p:nvPr/>
          </p:nvSpPr>
          <p:spPr>
            <a:xfrm>
              <a:off x="4636939" y="4761888"/>
              <a:ext cx="579549" cy="219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A785A216-C803-B99F-DC04-809FDC8A2C0A}"/>
                </a:ext>
              </a:extLst>
            </p:cNvPr>
            <p:cNvSpPr/>
            <p:nvPr/>
          </p:nvSpPr>
          <p:spPr>
            <a:xfrm>
              <a:off x="6678951" y="4774768"/>
              <a:ext cx="686405" cy="2136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9660B51F-5EE9-6548-902C-EFD47F9B492B}"/>
                </a:ext>
              </a:extLst>
            </p:cNvPr>
            <p:cNvSpPr/>
            <p:nvPr/>
          </p:nvSpPr>
          <p:spPr>
            <a:xfrm>
              <a:off x="8790991" y="4767389"/>
              <a:ext cx="748438" cy="346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1742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B1589A0-B87A-1777-F8F5-487A48BF4315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6</a:t>
            </a:r>
            <a:endParaRPr kumimoji="1" lang="ja-JP" altLang="en-US" sz="2000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8A7EC58-B797-1B55-73BC-88A8C1790697}"/>
              </a:ext>
            </a:extLst>
          </p:cNvPr>
          <p:cNvGrpSpPr/>
          <p:nvPr/>
        </p:nvGrpSpPr>
        <p:grpSpPr>
          <a:xfrm>
            <a:off x="119154" y="1455019"/>
            <a:ext cx="9667693" cy="4996334"/>
            <a:chOff x="119154" y="1455019"/>
            <a:chExt cx="9667693" cy="49963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2689B79-2391-3178-BD06-69DCFB85EF50}"/>
                    </a:ext>
                  </a:extLst>
                </p:cNvPr>
                <p:cNvSpPr txBox="1"/>
                <p:nvPr/>
              </p:nvSpPr>
              <p:spPr>
                <a:xfrm>
                  <a:off x="164247" y="2226154"/>
                  <a:ext cx="1060740" cy="392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1950" i="1">
                            <a:latin typeface="Cambria Math" panose="02040503050406030204" pitchFamily="18" charset="0"/>
                          </a:rPr>
                          <m:t>=0, </m:t>
                        </m:r>
                      </m:oMath>
                    </m:oMathPara>
                  </a14:m>
                  <a:endParaRPr kumimoji="1" lang="ja-JP" altLang="en-US" sz="195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2689B79-2391-3178-BD06-69DCFB85EF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247" y="2226154"/>
                  <a:ext cx="1060740" cy="392415"/>
                </a:xfrm>
                <a:prstGeom prst="rect">
                  <a:avLst/>
                </a:prstGeom>
                <a:blipFill>
                  <a:blip r:embed="rId14"/>
                  <a:stretch>
                    <a:fillRect b="-1562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FB6C309-FD66-93DD-28D3-9F990E722A92}"/>
                    </a:ext>
                  </a:extLst>
                </p:cNvPr>
                <p:cNvSpPr txBox="1"/>
                <p:nvPr/>
              </p:nvSpPr>
              <p:spPr>
                <a:xfrm>
                  <a:off x="169170" y="4990052"/>
                  <a:ext cx="1713161" cy="392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1950" i="1">
                            <a:latin typeface="Cambria Math" panose="02040503050406030204" pitchFamily="18" charset="0"/>
                          </a:rPr>
                          <m:t>=−5.822, </m:t>
                        </m:r>
                      </m:oMath>
                    </m:oMathPara>
                  </a14:m>
                  <a:endParaRPr kumimoji="1" lang="ja-JP" altLang="en-US" sz="195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FB6C309-FD66-93DD-28D3-9F990E722A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70" y="4990052"/>
                  <a:ext cx="1713161" cy="392415"/>
                </a:xfrm>
                <a:prstGeom prst="rect">
                  <a:avLst/>
                </a:prstGeom>
                <a:blipFill>
                  <a:blip r:embed="rId15"/>
                  <a:stretch>
                    <a:fillRect b="-1935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0E41F849-0952-CDF4-17F9-E563AC3D9538}"/>
                    </a:ext>
                  </a:extLst>
                </p:cNvPr>
                <p:cNvSpPr txBox="1"/>
                <p:nvPr/>
              </p:nvSpPr>
              <p:spPr>
                <a:xfrm>
                  <a:off x="164248" y="3608103"/>
                  <a:ext cx="1658659" cy="392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1950" i="1">
                            <a:latin typeface="Cambria Math" panose="02040503050406030204" pitchFamily="18" charset="0"/>
                          </a:rPr>
                          <m:t>=−0.588,</m:t>
                        </m:r>
                      </m:oMath>
                    </m:oMathPara>
                  </a14:m>
                  <a:endParaRPr kumimoji="1" lang="ja-JP" altLang="en-US" sz="195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0E41F849-0952-CDF4-17F9-E563AC3D95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248" y="3608103"/>
                  <a:ext cx="1658659" cy="39241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E588D453-B102-3F99-796A-F33AD68A9D40}"/>
                    </a:ext>
                  </a:extLst>
                </p:cNvPr>
                <p:cNvSpPr txBox="1"/>
                <p:nvPr/>
              </p:nvSpPr>
              <p:spPr>
                <a:xfrm>
                  <a:off x="119155" y="2542025"/>
                  <a:ext cx="927242" cy="392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95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sz="195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sz="19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E588D453-B102-3F99-796A-F33AD68A9D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155" y="2542025"/>
                  <a:ext cx="927242" cy="392415"/>
                </a:xfrm>
                <a:prstGeom prst="rect">
                  <a:avLst/>
                </a:prstGeom>
                <a:blipFill>
                  <a:blip r:embed="rId17"/>
                  <a:stretch>
                    <a:fillRect l="-1351" b="-1935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E7A9727D-CF36-AED4-FD01-F50ADBFCF673}"/>
                    </a:ext>
                  </a:extLst>
                </p:cNvPr>
                <p:cNvSpPr txBox="1"/>
                <p:nvPr/>
              </p:nvSpPr>
              <p:spPr>
                <a:xfrm>
                  <a:off x="119155" y="3923974"/>
                  <a:ext cx="927242" cy="392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95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sz="195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sz="19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E7A9727D-CF36-AED4-FD01-F50ADBFCF6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155" y="3923974"/>
                  <a:ext cx="927242" cy="392415"/>
                </a:xfrm>
                <a:prstGeom prst="rect">
                  <a:avLst/>
                </a:prstGeom>
                <a:blipFill>
                  <a:blip r:embed="rId18"/>
                  <a:stretch>
                    <a:fillRect l="-1351" b="-1935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EB61873-125D-278D-C462-4C7AAC5F8265}"/>
                    </a:ext>
                  </a:extLst>
                </p:cNvPr>
                <p:cNvSpPr txBox="1"/>
                <p:nvPr/>
              </p:nvSpPr>
              <p:spPr>
                <a:xfrm>
                  <a:off x="119154" y="5305923"/>
                  <a:ext cx="927242" cy="392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95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sz="195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sz="19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=8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EB61873-125D-278D-C462-4C7AAC5F82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154" y="5305923"/>
                  <a:ext cx="927242" cy="392415"/>
                </a:xfrm>
                <a:prstGeom prst="rect">
                  <a:avLst/>
                </a:prstGeom>
                <a:blipFill>
                  <a:blip r:embed="rId19"/>
                  <a:stretch>
                    <a:fillRect l="-1351" b="-1875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9" name="図 28" descr="グラフ, ヒストグラム&#10;&#10;自動的に生成された説明">
              <a:extLst>
                <a:ext uri="{FF2B5EF4-FFF2-40B4-BE49-F238E27FC236}">
                  <a16:creationId xmlns:a16="http://schemas.microsoft.com/office/drawing/2014/main" id="{19415735-5526-3AC6-F45E-B58A6C61C6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/>
            <a:srcRect l="9384" r="8764"/>
            <a:stretch/>
          </p:blipFill>
          <p:spPr>
            <a:xfrm>
              <a:off x="1602769" y="1833677"/>
              <a:ext cx="8138984" cy="1407474"/>
            </a:xfrm>
            <a:prstGeom prst="rect">
              <a:avLst/>
            </a:prstGeom>
          </p:spPr>
        </p:pic>
        <p:pic>
          <p:nvPicPr>
            <p:cNvPr id="31" name="図 30" descr="グラフ, ヒストグラム&#10;&#10;自動的に生成された説明">
              <a:extLst>
                <a:ext uri="{FF2B5EF4-FFF2-40B4-BE49-F238E27FC236}">
                  <a16:creationId xmlns:a16="http://schemas.microsoft.com/office/drawing/2014/main" id="{418622E7-167C-0730-72C4-CD52C31198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/>
            <a:srcRect l="10612" r="8569"/>
            <a:stretch/>
          </p:blipFill>
          <p:spPr>
            <a:xfrm>
              <a:off x="1705509" y="3241151"/>
              <a:ext cx="8036243" cy="1407474"/>
            </a:xfrm>
            <a:prstGeom prst="rect">
              <a:avLst/>
            </a:prstGeom>
            <a:effectLst/>
          </p:spPr>
        </p:pic>
        <p:pic>
          <p:nvPicPr>
            <p:cNvPr id="33" name="図 32" descr="グラフ&#10;&#10;自動的に生成された説明">
              <a:extLst>
                <a:ext uri="{FF2B5EF4-FFF2-40B4-BE49-F238E27FC236}">
                  <a16:creationId xmlns:a16="http://schemas.microsoft.com/office/drawing/2014/main" id="{C4B694C4-B630-7B3F-ED9A-4525260301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/>
            <a:srcRect l="10033" r="8116"/>
            <a:stretch/>
          </p:blipFill>
          <p:spPr>
            <a:xfrm>
              <a:off x="1647863" y="4610392"/>
              <a:ext cx="8138984" cy="14074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9E3B077B-BD06-5414-6CBD-EE80837D31E7}"/>
                    </a:ext>
                  </a:extLst>
                </p:cNvPr>
                <p:cNvSpPr txBox="1"/>
                <p:nvPr/>
              </p:nvSpPr>
              <p:spPr>
                <a:xfrm>
                  <a:off x="2897750" y="2038978"/>
                  <a:ext cx="66850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ＭＳ 明朝" panose="02020609040205080304" pitchFamily="49" charset="-128"/>
                            <a:cs typeface="Times New Roman" panose="020206030504050203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9E3B077B-BD06-5414-6CBD-EE80837D31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7750" y="2038978"/>
                  <a:ext cx="668503" cy="338554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11671E90-854C-EFE6-C810-39905ED73547}"/>
                    </a:ext>
                  </a:extLst>
                </p:cNvPr>
                <p:cNvSpPr txBox="1"/>
                <p:nvPr/>
              </p:nvSpPr>
              <p:spPr>
                <a:xfrm>
                  <a:off x="6916975" y="2038978"/>
                  <a:ext cx="66850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11671E90-854C-EFE6-C810-39905ED735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6975" y="2038978"/>
                  <a:ext cx="668503" cy="33855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534422DB-BC33-532A-866C-93192230B5D2}"/>
                    </a:ext>
                  </a:extLst>
                </p:cNvPr>
                <p:cNvSpPr txBox="1"/>
                <p:nvPr/>
              </p:nvSpPr>
              <p:spPr>
                <a:xfrm>
                  <a:off x="8894660" y="2038978"/>
                  <a:ext cx="66850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534422DB-BC33-532A-866C-93192230B5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4660" y="2038978"/>
                  <a:ext cx="668503" cy="33855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005573F3-5787-3C75-C5E7-BB9326F7F671}"/>
                    </a:ext>
                  </a:extLst>
                </p:cNvPr>
                <p:cNvSpPr txBox="1"/>
                <p:nvPr/>
              </p:nvSpPr>
              <p:spPr>
                <a:xfrm>
                  <a:off x="4978758" y="2038978"/>
                  <a:ext cx="594350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ＭＳ 明朝" panose="02020609040205080304" pitchFamily="49" charset="-128"/>
                            <a:cs typeface="Times New Roman" panose="020206030504050203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005573F3-5787-3C75-C5E7-BB9326F7F6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8758" y="2038978"/>
                  <a:ext cx="594350" cy="33855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93263D03-5DAC-2C6A-E803-39EE739C3917}"/>
                </a:ext>
              </a:extLst>
            </p:cNvPr>
            <p:cNvSpPr txBox="1"/>
            <p:nvPr/>
          </p:nvSpPr>
          <p:spPr>
            <a:xfrm>
              <a:off x="1706457" y="1455019"/>
              <a:ext cx="1975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err="1"/>
                <a:t>BVOC</a:t>
              </a:r>
              <a:r>
                <a:rPr kumimoji="1" lang="en-US" altLang="ja-JP" sz="2000" dirty="0"/>
                <a:t> production</a:t>
              </a:r>
              <a:endParaRPr kumimoji="1" lang="ja-JP" altLang="en-US" sz="2000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9537419D-B417-03E0-5731-3221B2DFAF49}"/>
                </a:ext>
              </a:extLst>
            </p:cNvPr>
            <p:cNvSpPr txBox="1"/>
            <p:nvPr/>
          </p:nvSpPr>
          <p:spPr>
            <a:xfrm>
              <a:off x="4094037" y="1455019"/>
              <a:ext cx="13141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heat stress</a:t>
              </a:r>
              <a:endParaRPr kumimoji="1" lang="ja-JP" altLang="en-US" sz="2000"/>
            </a:p>
          </p:txBody>
        </p: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1F1C08C6-49C6-61E4-EE68-D1FB3063B818}"/>
                </a:ext>
              </a:extLst>
            </p:cNvPr>
            <p:cNvSpPr txBox="1"/>
            <p:nvPr/>
          </p:nvSpPr>
          <p:spPr>
            <a:xfrm>
              <a:off x="8204607" y="1455019"/>
              <a:ext cx="10919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leaf area</a:t>
              </a:r>
              <a:endParaRPr kumimoji="1" lang="ja-JP" altLang="en-US" sz="2000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643F1FE3-56A4-E5E4-DFA0-E9B3BE422C01}"/>
                </a:ext>
              </a:extLst>
            </p:cNvPr>
            <p:cNvSpPr txBox="1"/>
            <p:nvPr/>
          </p:nvSpPr>
          <p:spPr>
            <a:xfrm>
              <a:off x="5927217" y="1455019"/>
              <a:ext cx="17114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marginal value</a:t>
              </a:r>
              <a:endParaRPr kumimoji="1" lang="ja-JP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30A0356B-3C50-522D-6DB2-5ED0EDCDC0F7}"/>
                    </a:ext>
                  </a:extLst>
                </p:cNvPr>
                <p:cNvSpPr txBox="1"/>
                <p:nvPr/>
              </p:nvSpPr>
              <p:spPr>
                <a:xfrm>
                  <a:off x="2617105" y="6058938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30A0356B-3C50-522D-6DB2-5ED0EDCDC0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7105" y="6058938"/>
                  <a:ext cx="293524" cy="392415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F0ED164-FE36-CCE0-B6F1-3FDDCA63FCD7}"/>
                    </a:ext>
                  </a:extLst>
                </p:cNvPr>
                <p:cNvSpPr txBox="1"/>
                <p:nvPr/>
              </p:nvSpPr>
              <p:spPr>
                <a:xfrm>
                  <a:off x="4616577" y="6058938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F0ED164-FE36-CCE0-B6F1-3FDDCA63FC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6577" y="6058938"/>
                  <a:ext cx="293524" cy="392415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2878F816-AD5B-B578-9400-7E5D136F0201}"/>
                    </a:ext>
                  </a:extLst>
                </p:cNvPr>
                <p:cNvSpPr txBox="1"/>
                <p:nvPr/>
              </p:nvSpPr>
              <p:spPr>
                <a:xfrm>
                  <a:off x="6616049" y="6058938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2878F816-AD5B-B578-9400-7E5D136F02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6049" y="6058938"/>
                  <a:ext cx="293524" cy="392415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B4F5306C-A269-4C94-996C-84EE7B15C2D9}"/>
                    </a:ext>
                  </a:extLst>
                </p:cNvPr>
                <p:cNvSpPr txBox="1"/>
                <p:nvPr/>
              </p:nvSpPr>
              <p:spPr>
                <a:xfrm>
                  <a:off x="8615520" y="6058938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B4F5306C-A269-4C94-996C-84EE7B15C2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5520" y="6058938"/>
                  <a:ext cx="293524" cy="392415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14E0651D-14FE-EABA-A556-82A07EBF83A3}"/>
                </a:ext>
              </a:extLst>
            </p:cNvPr>
            <p:cNvSpPr/>
            <p:nvPr/>
          </p:nvSpPr>
          <p:spPr>
            <a:xfrm>
              <a:off x="2965671" y="3432991"/>
              <a:ext cx="579549" cy="1868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4744CBC5-BB2A-B8FD-F551-ED81AACD8F2E}"/>
                </a:ext>
              </a:extLst>
            </p:cNvPr>
            <p:cNvSpPr/>
            <p:nvPr/>
          </p:nvSpPr>
          <p:spPr>
            <a:xfrm>
              <a:off x="4972961" y="3427928"/>
              <a:ext cx="579549" cy="219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D2A63A45-88E7-05C6-7D83-803BBC55AA5D}"/>
                </a:ext>
              </a:extLst>
            </p:cNvPr>
            <p:cNvSpPr/>
            <p:nvPr/>
          </p:nvSpPr>
          <p:spPr>
            <a:xfrm>
              <a:off x="6916975" y="3438494"/>
              <a:ext cx="658455" cy="219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A5B28441-EBE3-0EC1-3A23-9BC16DF65A41}"/>
                </a:ext>
              </a:extLst>
            </p:cNvPr>
            <p:cNvSpPr/>
            <p:nvPr/>
          </p:nvSpPr>
          <p:spPr>
            <a:xfrm>
              <a:off x="8966851" y="3441244"/>
              <a:ext cx="600239" cy="2164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8D402A57-528B-D0EA-3EDA-3A1A61A34816}"/>
                </a:ext>
              </a:extLst>
            </p:cNvPr>
            <p:cNvSpPr/>
            <p:nvPr/>
          </p:nvSpPr>
          <p:spPr>
            <a:xfrm>
              <a:off x="2968426" y="4813913"/>
              <a:ext cx="579549" cy="219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04A119A0-2DE0-BD30-C91F-41B825EB09FA}"/>
                </a:ext>
              </a:extLst>
            </p:cNvPr>
            <p:cNvSpPr/>
            <p:nvPr/>
          </p:nvSpPr>
          <p:spPr>
            <a:xfrm>
              <a:off x="4967901" y="4801034"/>
              <a:ext cx="579549" cy="219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805C4B94-6A80-2767-3736-ED36337D499C}"/>
                </a:ext>
              </a:extLst>
            </p:cNvPr>
            <p:cNvSpPr/>
            <p:nvPr/>
          </p:nvSpPr>
          <p:spPr>
            <a:xfrm>
              <a:off x="6983006" y="4815865"/>
              <a:ext cx="579549" cy="2370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8F97CD56-B830-AA62-DAAF-764ED8B3B712}"/>
                </a:ext>
              </a:extLst>
            </p:cNvPr>
            <p:cNvSpPr/>
            <p:nvPr/>
          </p:nvSpPr>
          <p:spPr>
            <a:xfrm>
              <a:off x="8966851" y="4806536"/>
              <a:ext cx="626439" cy="2136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4653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E43D049-CC3A-9911-2C9B-3162520F5621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7</a:t>
            </a:r>
            <a:endParaRPr kumimoji="1" lang="ja-JP" altLang="en-US" sz="2000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71916A93-78EE-FDC2-A4E9-D8B0476357FE}"/>
              </a:ext>
            </a:extLst>
          </p:cNvPr>
          <p:cNvGrpSpPr/>
          <p:nvPr/>
        </p:nvGrpSpPr>
        <p:grpSpPr>
          <a:xfrm>
            <a:off x="265344" y="2194906"/>
            <a:ext cx="9375311" cy="2501146"/>
            <a:chOff x="265344" y="1769899"/>
            <a:chExt cx="9375311" cy="2501146"/>
          </a:xfrm>
        </p:grpSpPr>
        <p:pic>
          <p:nvPicPr>
            <p:cNvPr id="6" name="図 5" descr="グラフ, ヒストグラム&#10;&#10;自動的に生成された説明">
              <a:extLst>
                <a:ext uri="{FF2B5EF4-FFF2-40B4-BE49-F238E27FC236}">
                  <a16:creationId xmlns:a16="http://schemas.microsoft.com/office/drawing/2014/main" id="{00C75EBC-4CCA-32E1-5A25-E767195D7A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166" r="9410"/>
            <a:stretch/>
          </p:blipFill>
          <p:spPr>
            <a:xfrm>
              <a:off x="265344" y="2187935"/>
              <a:ext cx="9375311" cy="1650034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388284EB-E53E-1637-DFB5-D90C59C55F3F}"/>
                </a:ext>
              </a:extLst>
            </p:cNvPr>
            <p:cNvSpPr txBox="1"/>
            <p:nvPr/>
          </p:nvSpPr>
          <p:spPr>
            <a:xfrm>
              <a:off x="3034632" y="1769899"/>
              <a:ext cx="17605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Photosynthesis</a:t>
              </a:r>
              <a:endParaRPr kumimoji="1" lang="ja-JP" altLang="en-US" sz="200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53152539-9BFC-B910-90AB-7C635660F719}"/>
                </a:ext>
              </a:extLst>
            </p:cNvPr>
            <p:cNvSpPr txBox="1"/>
            <p:nvPr/>
          </p:nvSpPr>
          <p:spPr>
            <a:xfrm>
              <a:off x="8057360" y="1769899"/>
              <a:ext cx="10919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leaf area</a:t>
              </a:r>
              <a:endParaRPr kumimoji="1" lang="ja-JP" altLang="en-US" sz="200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0E10B3C7-CCC3-C9F8-FDA8-9E20DA8CFA11}"/>
                </a:ext>
              </a:extLst>
            </p:cNvPr>
            <p:cNvSpPr txBox="1"/>
            <p:nvPr/>
          </p:nvSpPr>
          <p:spPr>
            <a:xfrm>
              <a:off x="474150" y="1769899"/>
              <a:ext cx="2033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 err="1"/>
                <a:t>BVOC</a:t>
              </a:r>
              <a:r>
                <a:rPr kumimoji="1" lang="en-US" altLang="ja-JP" sz="2000" dirty="0"/>
                <a:t> production</a:t>
              </a:r>
              <a:endParaRPr kumimoji="1" lang="ja-JP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7C6DA079-EDB3-1090-7EEA-D3F6009F48A2}"/>
                    </a:ext>
                  </a:extLst>
                </p:cNvPr>
                <p:cNvSpPr txBox="1"/>
                <p:nvPr/>
              </p:nvSpPr>
              <p:spPr>
                <a:xfrm>
                  <a:off x="1841679" y="2405902"/>
                  <a:ext cx="627339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ＭＳ 明朝" panose="02020609040205080304" pitchFamily="49" charset="-128"/>
                            <a:cs typeface="Times New Roman" panose="020206030504050203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7C6DA079-EDB3-1090-7EEA-D3F6009F48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1679" y="2405902"/>
                  <a:ext cx="627339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36903AC9-177A-2772-45E4-5BA66036E463}"/>
                    </a:ext>
                  </a:extLst>
                </p:cNvPr>
                <p:cNvSpPr txBox="1"/>
                <p:nvPr/>
              </p:nvSpPr>
              <p:spPr>
                <a:xfrm>
                  <a:off x="6381548" y="2408797"/>
                  <a:ext cx="807832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36903AC9-177A-2772-45E4-5BA66036E4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1548" y="2408797"/>
                  <a:ext cx="807832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825A3212-6722-694F-8347-93F071280797}"/>
                    </a:ext>
                  </a:extLst>
                </p:cNvPr>
                <p:cNvSpPr txBox="1"/>
                <p:nvPr/>
              </p:nvSpPr>
              <p:spPr>
                <a:xfrm>
                  <a:off x="4197882" y="2405902"/>
                  <a:ext cx="627339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825A3212-6722-694F-8347-93F071280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7882" y="2405902"/>
                  <a:ext cx="627339" cy="338554"/>
                </a:xfrm>
                <a:prstGeom prst="rect">
                  <a:avLst/>
                </a:prstGeom>
                <a:blipFill>
                  <a:blip r:embed="rId10"/>
                  <a:stretch>
                    <a:fillRect b="-35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C0D2FB2A-20B7-1C64-CBA1-7B46D6EF611C}"/>
                    </a:ext>
                  </a:extLst>
                </p:cNvPr>
                <p:cNvSpPr txBox="1"/>
                <p:nvPr/>
              </p:nvSpPr>
              <p:spPr>
                <a:xfrm>
                  <a:off x="8913319" y="2410396"/>
                  <a:ext cx="627339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C0D2FB2A-20B7-1C64-CBA1-7B46D6EF61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3319" y="2410396"/>
                  <a:ext cx="627339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57AF0A1B-09F4-6EDD-16C2-BA88C7B9FB6D}"/>
                </a:ext>
              </a:extLst>
            </p:cNvPr>
            <p:cNvSpPr txBox="1"/>
            <p:nvPr/>
          </p:nvSpPr>
          <p:spPr>
            <a:xfrm>
              <a:off x="5406479" y="1769899"/>
              <a:ext cx="17114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marginal value</a:t>
              </a:r>
              <a:endParaRPr kumimoji="1" lang="ja-JP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E94255B0-AFC5-D5A2-AF4F-E6134F779070}"/>
                    </a:ext>
                  </a:extLst>
                </p:cNvPr>
                <p:cNvSpPr txBox="1"/>
                <p:nvPr/>
              </p:nvSpPr>
              <p:spPr>
                <a:xfrm>
                  <a:off x="1367855" y="3878630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E94255B0-AFC5-D5A2-AF4F-E6134F7790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7855" y="3878630"/>
                  <a:ext cx="293524" cy="39241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4694B1C1-695B-E3D3-73CD-011E40789186}"/>
                    </a:ext>
                  </a:extLst>
                </p:cNvPr>
                <p:cNvSpPr txBox="1"/>
                <p:nvPr/>
              </p:nvSpPr>
              <p:spPr>
                <a:xfrm>
                  <a:off x="3727939" y="3878630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4694B1C1-695B-E3D3-73CD-011E407891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7939" y="3878630"/>
                  <a:ext cx="293524" cy="39241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9228479-F272-9DB4-115A-261507062899}"/>
                    </a:ext>
                  </a:extLst>
                </p:cNvPr>
                <p:cNvSpPr txBox="1"/>
                <p:nvPr/>
              </p:nvSpPr>
              <p:spPr>
                <a:xfrm>
                  <a:off x="6088023" y="3878630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9228479-F272-9DB4-115A-2615070628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023" y="3878630"/>
                  <a:ext cx="293524" cy="39241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74FCB17-9179-2557-1C56-5BB69D2BECEF}"/>
                    </a:ext>
                  </a:extLst>
                </p:cNvPr>
                <p:cNvSpPr txBox="1"/>
                <p:nvPr/>
              </p:nvSpPr>
              <p:spPr>
                <a:xfrm>
                  <a:off x="8448106" y="3878630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74FCB17-9179-2557-1C56-5BB69D2BEC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8106" y="3878630"/>
                  <a:ext cx="293524" cy="39241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43733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D8AEB59-E42B-9D70-7D1E-AFC0A2951B61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8</a:t>
            </a:r>
            <a:endParaRPr kumimoji="1" lang="ja-JP" altLang="en-US" sz="200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DC7F27D-2CE1-CD71-41FA-F2E7982D3810}"/>
              </a:ext>
            </a:extLst>
          </p:cNvPr>
          <p:cNvGrpSpPr/>
          <p:nvPr/>
        </p:nvGrpSpPr>
        <p:grpSpPr>
          <a:xfrm>
            <a:off x="66295" y="2220664"/>
            <a:ext cx="9773410" cy="2454347"/>
            <a:chOff x="66295" y="2078995"/>
            <a:chExt cx="9773410" cy="2454347"/>
          </a:xfrm>
        </p:grpSpPr>
        <p:pic>
          <p:nvPicPr>
            <p:cNvPr id="7" name="図 6" descr="グラフ&#10;&#10;自動的に生成された説明">
              <a:extLst>
                <a:ext uri="{FF2B5EF4-FFF2-40B4-BE49-F238E27FC236}">
                  <a16:creationId xmlns:a16="http://schemas.microsoft.com/office/drawing/2014/main" id="{7CA99073-4B2D-9F0E-653F-99FFD67303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298" r="9206"/>
            <a:stretch/>
          </p:blipFill>
          <p:spPr>
            <a:xfrm>
              <a:off x="66295" y="2377696"/>
              <a:ext cx="9773410" cy="171858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069943C9-72AB-31AE-DEA7-B9E9261ED3A9}"/>
                    </a:ext>
                  </a:extLst>
                </p:cNvPr>
                <p:cNvSpPr txBox="1"/>
                <p:nvPr/>
              </p:nvSpPr>
              <p:spPr>
                <a:xfrm>
                  <a:off x="1631822" y="2626788"/>
                  <a:ext cx="717997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ＭＳ 明朝" panose="02020609040205080304" pitchFamily="49" charset="-128"/>
                            <a:cs typeface="Times New Roman" panose="020206030504050203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069943C9-72AB-31AE-DEA7-B9E9261ED3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1822" y="2626788"/>
                  <a:ext cx="717997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790D53CD-7C34-44C7-36DE-A7590BE7F8B6}"/>
                    </a:ext>
                  </a:extLst>
                </p:cNvPr>
                <p:cNvSpPr txBox="1"/>
                <p:nvPr/>
              </p:nvSpPr>
              <p:spPr>
                <a:xfrm>
                  <a:off x="6545487" y="2626788"/>
                  <a:ext cx="717997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790D53CD-7C34-44C7-36DE-A7590BE7F8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5487" y="2626788"/>
                  <a:ext cx="717997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AECF7037-1082-5EE9-FE55-B84080D52E03}"/>
                    </a:ext>
                  </a:extLst>
                </p:cNvPr>
                <p:cNvSpPr txBox="1"/>
                <p:nvPr/>
              </p:nvSpPr>
              <p:spPr>
                <a:xfrm>
                  <a:off x="3461686" y="2626788"/>
                  <a:ext cx="717997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AECF7037-1082-5EE9-FE55-B84080D52E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1686" y="2626788"/>
                  <a:ext cx="717997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4D7A56A8-F972-E4A1-DDF0-2E37081C0E1B}"/>
                    </a:ext>
                  </a:extLst>
                </p:cNvPr>
                <p:cNvSpPr txBox="1"/>
                <p:nvPr/>
              </p:nvSpPr>
              <p:spPr>
                <a:xfrm>
                  <a:off x="8998217" y="2628405"/>
                  <a:ext cx="717997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4D7A56A8-F972-E4A1-DDF0-2E37081C0E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8217" y="2628405"/>
                  <a:ext cx="717997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8697451A-0AAA-6C4A-2489-A2A4236081A5}"/>
                </a:ext>
              </a:extLst>
            </p:cNvPr>
            <p:cNvSpPr txBox="1"/>
            <p:nvPr/>
          </p:nvSpPr>
          <p:spPr>
            <a:xfrm>
              <a:off x="3034632" y="2078995"/>
              <a:ext cx="17605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Photosynthesis</a:t>
              </a:r>
              <a:endParaRPr kumimoji="1" lang="ja-JP" altLang="en-US" sz="200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B730303A-2EF0-5144-179E-0DB6528B50D7}"/>
                </a:ext>
              </a:extLst>
            </p:cNvPr>
            <p:cNvSpPr txBox="1"/>
            <p:nvPr/>
          </p:nvSpPr>
          <p:spPr>
            <a:xfrm>
              <a:off x="8057360" y="2078995"/>
              <a:ext cx="10919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leaf area</a:t>
              </a:r>
              <a:endParaRPr kumimoji="1" lang="ja-JP" altLang="en-US" sz="200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0AD4AC06-5E09-849C-004F-501849E13F89}"/>
                </a:ext>
              </a:extLst>
            </p:cNvPr>
            <p:cNvSpPr txBox="1"/>
            <p:nvPr/>
          </p:nvSpPr>
          <p:spPr>
            <a:xfrm>
              <a:off x="474150" y="2078995"/>
              <a:ext cx="2033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 err="1"/>
                <a:t>BVOC</a:t>
              </a:r>
              <a:r>
                <a:rPr kumimoji="1" lang="en-US" altLang="ja-JP" sz="2000" dirty="0"/>
                <a:t> production</a:t>
              </a:r>
              <a:endParaRPr kumimoji="1" lang="ja-JP" altLang="en-US" sz="200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991E76D3-55E6-EC46-611C-BC8141A10BB3}"/>
                </a:ext>
              </a:extLst>
            </p:cNvPr>
            <p:cNvSpPr txBox="1"/>
            <p:nvPr/>
          </p:nvSpPr>
          <p:spPr>
            <a:xfrm>
              <a:off x="5406479" y="2078995"/>
              <a:ext cx="17114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marginal value</a:t>
              </a:r>
              <a:endParaRPr kumimoji="1" lang="ja-JP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728CA8E-B076-F824-A963-049543CCA986}"/>
                    </a:ext>
                  </a:extLst>
                </p:cNvPr>
                <p:cNvSpPr txBox="1"/>
                <p:nvPr/>
              </p:nvSpPr>
              <p:spPr>
                <a:xfrm>
                  <a:off x="1204640" y="4140927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728CA8E-B076-F824-A963-049543CCA9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4640" y="4140927"/>
                  <a:ext cx="293524" cy="39241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66546F4-72AA-F5DA-11E1-3A2B61F7CF54}"/>
                    </a:ext>
                  </a:extLst>
                </p:cNvPr>
                <p:cNvSpPr txBox="1"/>
                <p:nvPr/>
              </p:nvSpPr>
              <p:spPr>
                <a:xfrm>
                  <a:off x="3663463" y="4140927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66546F4-72AA-F5DA-11E1-3A2B61F7CF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3463" y="4140927"/>
                  <a:ext cx="293524" cy="39241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7B4605DA-E7E3-A71E-6394-D54CCBC55AC6}"/>
                    </a:ext>
                  </a:extLst>
                </p:cNvPr>
                <p:cNvSpPr txBox="1"/>
                <p:nvPr/>
              </p:nvSpPr>
              <p:spPr>
                <a:xfrm>
                  <a:off x="6122286" y="4140927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7B4605DA-E7E3-A71E-6394-D54CCBC55A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2286" y="4140927"/>
                  <a:ext cx="293524" cy="39241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CE49D94F-3383-5F5B-D359-1FB79D34AD02}"/>
                    </a:ext>
                  </a:extLst>
                </p:cNvPr>
                <p:cNvSpPr txBox="1"/>
                <p:nvPr/>
              </p:nvSpPr>
              <p:spPr>
                <a:xfrm>
                  <a:off x="8581108" y="4140927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CE49D94F-3383-5F5B-D359-1FB79D34AD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1108" y="4140927"/>
                  <a:ext cx="293524" cy="39241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7837482-E471-5F70-E856-6D20CB90340C}"/>
              </a:ext>
            </a:extLst>
          </p:cNvPr>
          <p:cNvSpPr/>
          <p:nvPr/>
        </p:nvSpPr>
        <p:spPr>
          <a:xfrm>
            <a:off x="2833473" y="3750990"/>
            <a:ext cx="600293" cy="26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523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グラフ, 折れ線グラフ&#10;&#10;自動的に生成された説明">
            <a:extLst>
              <a:ext uri="{FF2B5EF4-FFF2-40B4-BE49-F238E27FC236}">
                <a16:creationId xmlns:a16="http://schemas.microsoft.com/office/drawing/2014/main" id="{70DA44AF-6DF0-BEB0-8892-2C6491654E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16" t="50609" r="5595" b="9699"/>
          <a:stretch/>
        </p:blipFill>
        <p:spPr>
          <a:xfrm>
            <a:off x="2284341" y="4250468"/>
            <a:ext cx="5330841" cy="1654182"/>
          </a:xfrm>
          <a:prstGeom prst="rect">
            <a:avLst/>
          </a:prstGeom>
        </p:spPr>
      </p:pic>
      <p:pic>
        <p:nvPicPr>
          <p:cNvPr id="12" name="図 11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8C6A19AE-5A68-49D7-249A-0A1D9FE6C3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95" t="41135" r="5837" b="9956"/>
          <a:stretch/>
        </p:blipFill>
        <p:spPr>
          <a:xfrm>
            <a:off x="2307538" y="1786956"/>
            <a:ext cx="5294761" cy="2008541"/>
          </a:xfrm>
          <a:prstGeom prst="rect">
            <a:avLst/>
          </a:prstGeom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97BC3FC-8499-8008-7DDB-FB3B76AA8DFF}"/>
              </a:ext>
            </a:extLst>
          </p:cNvPr>
          <p:cNvCxnSpPr>
            <a:cxnSpLocks/>
          </p:cNvCxnSpPr>
          <p:nvPr/>
        </p:nvCxnSpPr>
        <p:spPr>
          <a:xfrm>
            <a:off x="3522945" y="3677653"/>
            <a:ext cx="0" cy="962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159BBE7-F3D3-B342-CB67-C8C0D7F6D17E}"/>
              </a:ext>
            </a:extLst>
          </p:cNvPr>
          <p:cNvCxnSpPr>
            <a:cxnSpLocks/>
          </p:cNvCxnSpPr>
          <p:nvPr/>
        </p:nvCxnSpPr>
        <p:spPr>
          <a:xfrm flipV="1">
            <a:off x="5843620" y="3674709"/>
            <a:ext cx="0" cy="962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36C5952-D3BC-07DA-F6BE-AF6C14E88B92}"/>
                  </a:ext>
                </a:extLst>
              </p:cNvPr>
              <p:cNvSpPr txBox="1"/>
              <p:nvPr/>
            </p:nvSpPr>
            <p:spPr>
              <a:xfrm>
                <a:off x="8017463" y="2708875"/>
                <a:ext cx="311239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h𝑏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36C5952-D3BC-07DA-F6BE-AF6C14E88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463" y="2708875"/>
                <a:ext cx="311239" cy="520399"/>
              </a:xfrm>
              <a:prstGeom prst="rect">
                <a:avLst/>
              </a:prstGeom>
              <a:blipFill>
                <a:blip r:embed="rId4"/>
                <a:stretch>
                  <a:fillRect l="-20000" t="-4762" r="-16000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D5E24E85-D120-DC0A-0CAB-650C8084756C}"/>
                  </a:ext>
                </a:extLst>
              </p:cNvPr>
              <p:cNvSpPr txBox="1"/>
              <p:nvPr/>
            </p:nvSpPr>
            <p:spPr>
              <a:xfrm>
                <a:off x="6949335" y="1752608"/>
                <a:ext cx="1060547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h𝑏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D5E24E85-D120-DC0A-0CAB-650C80847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335" y="1752608"/>
                <a:ext cx="1060547" cy="525913"/>
              </a:xfrm>
              <a:prstGeom prst="rect">
                <a:avLst/>
              </a:prstGeom>
              <a:blipFill>
                <a:blip r:embed="rId5"/>
                <a:stretch>
                  <a:fillRect l="-5952" t="-4762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B951721-BA08-DD1C-03B5-24945B7FF4AD}"/>
                  </a:ext>
                </a:extLst>
              </p:cNvPr>
              <p:cNvSpPr txBox="1"/>
              <p:nvPr/>
            </p:nvSpPr>
            <p:spPr>
              <a:xfrm>
                <a:off x="7602299" y="3862700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B951721-BA08-DD1C-03B5-24945B7FF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299" y="3862700"/>
                <a:ext cx="195823" cy="276999"/>
              </a:xfrm>
              <a:prstGeom prst="rect">
                <a:avLst/>
              </a:prstGeom>
              <a:blipFill>
                <a:blip r:embed="rId6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130D6161-984B-BCF1-033B-5BD6F7EAAC02}"/>
                  </a:ext>
                </a:extLst>
              </p:cNvPr>
              <p:cNvSpPr txBox="1"/>
              <p:nvPr/>
            </p:nvSpPr>
            <p:spPr>
              <a:xfrm>
                <a:off x="5725799" y="3808535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130D6161-984B-BCF1-033B-5BD6F7EAA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799" y="3808535"/>
                <a:ext cx="235642" cy="276999"/>
              </a:xfrm>
              <a:prstGeom prst="rect">
                <a:avLst/>
              </a:prstGeom>
              <a:blipFill>
                <a:blip r:embed="rId7"/>
                <a:stretch>
                  <a:fillRect l="-1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9A4782EC-2F73-A313-DB10-57A4B0832BC0}"/>
                  </a:ext>
                </a:extLst>
              </p:cNvPr>
              <p:cNvSpPr txBox="1"/>
              <p:nvPr/>
            </p:nvSpPr>
            <p:spPr>
              <a:xfrm>
                <a:off x="3398541" y="3785896"/>
                <a:ext cx="241989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9A4782EC-2F73-A313-DB10-57A4B0832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41" y="3785896"/>
                <a:ext cx="241989" cy="299249"/>
              </a:xfrm>
              <a:prstGeom prst="rect">
                <a:avLst/>
              </a:prstGeom>
              <a:blipFill>
                <a:blip r:embed="rId8"/>
                <a:stretch>
                  <a:fillRect l="-15000" r="-15000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7007198A-FD71-AB76-D568-F89EBDAAB251}"/>
                  </a:ext>
                </a:extLst>
              </p:cNvPr>
              <p:cNvSpPr txBox="1"/>
              <p:nvPr/>
            </p:nvSpPr>
            <p:spPr>
              <a:xfrm>
                <a:off x="2284341" y="386270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7007198A-FD71-AB76-D568-F89EBDAAB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341" y="3862700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5714" r="-35714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56082AF-ADD9-FDA2-AE24-0DF51E82F966}"/>
                  </a:ext>
                </a:extLst>
              </p:cNvPr>
              <p:cNvSpPr txBox="1"/>
              <p:nvPr/>
            </p:nvSpPr>
            <p:spPr>
              <a:xfrm>
                <a:off x="5142574" y="2432588"/>
                <a:ext cx="465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56082AF-ADD9-FDA2-AE24-0DF51E82F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574" y="2432588"/>
                <a:ext cx="465705" cy="276999"/>
              </a:xfrm>
              <a:prstGeom prst="rect">
                <a:avLst/>
              </a:prstGeom>
              <a:blipFill>
                <a:blip r:embed="rId10"/>
                <a:stretch>
                  <a:fillRect l="-13514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883481E-76D0-8219-A721-766693269742}"/>
                  </a:ext>
                </a:extLst>
              </p:cNvPr>
              <p:cNvSpPr txBox="1"/>
              <p:nvPr/>
            </p:nvSpPr>
            <p:spPr>
              <a:xfrm>
                <a:off x="6248253" y="3200128"/>
                <a:ext cx="465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883481E-76D0-8219-A721-766693269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253" y="3200128"/>
                <a:ext cx="465705" cy="276999"/>
              </a:xfrm>
              <a:prstGeom prst="rect">
                <a:avLst/>
              </a:prstGeom>
              <a:blipFill>
                <a:blip r:embed="rId11"/>
                <a:stretch>
                  <a:fillRect l="-13514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EFA5220-FE6D-5589-A7EE-AE0A639FF710}"/>
                  </a:ext>
                </a:extLst>
              </p:cNvPr>
              <p:cNvSpPr txBox="1"/>
              <p:nvPr/>
            </p:nvSpPr>
            <p:spPr>
              <a:xfrm>
                <a:off x="4603672" y="3895386"/>
                <a:ext cx="24198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EFA5220-FE6D-5589-A7EE-AE0A639FF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672" y="3895386"/>
                <a:ext cx="241988" cy="276999"/>
              </a:xfrm>
              <a:prstGeom prst="rect">
                <a:avLst/>
              </a:prstGeom>
              <a:blipFill>
                <a:blip r:embed="rId1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E8C86CD-CD10-54D7-AD04-6AA9822AAE0A}"/>
                  </a:ext>
                </a:extLst>
              </p:cNvPr>
              <p:cNvSpPr txBox="1"/>
              <p:nvPr/>
            </p:nvSpPr>
            <p:spPr>
              <a:xfrm>
                <a:off x="2478363" y="1907265"/>
                <a:ext cx="465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E8C86CD-CD10-54D7-AD04-6AA9822AA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363" y="1907265"/>
                <a:ext cx="465705" cy="276999"/>
              </a:xfrm>
              <a:prstGeom prst="rect">
                <a:avLst/>
              </a:prstGeom>
              <a:blipFill>
                <a:blip r:embed="rId13"/>
                <a:stretch>
                  <a:fillRect l="-13514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4ABEBC8-13D1-33D7-CB50-43457AE23925}"/>
              </a:ext>
            </a:extLst>
          </p:cNvPr>
          <p:cNvSpPr txBox="1"/>
          <p:nvPr/>
        </p:nvSpPr>
        <p:spPr>
          <a:xfrm rot="16200000">
            <a:off x="302002" y="1986206"/>
            <a:ext cx="21508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marginal value </a:t>
            </a:r>
          </a:p>
          <a:p>
            <a:pPr algn="ctr"/>
            <a:r>
              <a:rPr kumimoji="1" lang="en-US" altLang="ja-JP" sz="2400" dirty="0"/>
              <a:t>of leaf area</a:t>
            </a:r>
            <a:endParaRPr kumimoji="1" lang="ja-JP" altLang="en-US" sz="240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14046CD-40EB-BA40-FD9F-4F646B01B83B}"/>
              </a:ext>
            </a:extLst>
          </p:cNvPr>
          <p:cNvCxnSpPr/>
          <p:nvPr/>
        </p:nvCxnSpPr>
        <p:spPr>
          <a:xfrm>
            <a:off x="2360097" y="2911207"/>
            <a:ext cx="5570621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A641FD7-6009-149F-45DF-4585B18BFDC3}"/>
              </a:ext>
            </a:extLst>
          </p:cNvPr>
          <p:cNvCxnSpPr>
            <a:cxnSpLocks/>
          </p:cNvCxnSpPr>
          <p:nvPr/>
        </p:nvCxnSpPr>
        <p:spPr>
          <a:xfrm>
            <a:off x="2394284" y="2387677"/>
            <a:ext cx="5495173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CB785FDC-1A1A-910C-37DA-361029C7BD60}"/>
              </a:ext>
            </a:extLst>
          </p:cNvPr>
          <p:cNvCxnSpPr>
            <a:cxnSpLocks/>
          </p:cNvCxnSpPr>
          <p:nvPr/>
        </p:nvCxnSpPr>
        <p:spPr>
          <a:xfrm flipV="1">
            <a:off x="5843620" y="5756203"/>
            <a:ext cx="0" cy="962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F61EE31-2BD5-C524-A8C4-ED2DC8DECF73}"/>
                  </a:ext>
                </a:extLst>
              </p:cNvPr>
              <p:cNvSpPr txBox="1"/>
              <p:nvPr/>
            </p:nvSpPr>
            <p:spPr>
              <a:xfrm>
                <a:off x="5142574" y="5194810"/>
                <a:ext cx="465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F61EE31-2BD5-C524-A8C4-ED2DC8DEC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574" y="5194810"/>
                <a:ext cx="465705" cy="276999"/>
              </a:xfrm>
              <a:prstGeom prst="rect">
                <a:avLst/>
              </a:prstGeom>
              <a:blipFill>
                <a:blip r:embed="rId14"/>
                <a:stretch>
                  <a:fillRect l="-8108" b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8E3C16C2-0ADF-7039-8482-DF2C96B4817F}"/>
                  </a:ext>
                </a:extLst>
              </p:cNvPr>
              <p:cNvSpPr txBox="1"/>
              <p:nvPr/>
            </p:nvSpPr>
            <p:spPr>
              <a:xfrm>
                <a:off x="2367688" y="4519109"/>
                <a:ext cx="711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8E3C16C2-0ADF-7039-8482-DF2C96B48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688" y="4519109"/>
                <a:ext cx="71115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0EC080E8-300B-C0AF-1EA9-722B5B841E3C}"/>
                  </a:ext>
                </a:extLst>
              </p:cNvPr>
              <p:cNvSpPr txBox="1"/>
              <p:nvPr/>
            </p:nvSpPr>
            <p:spPr>
              <a:xfrm>
                <a:off x="2043725" y="576615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0EC080E8-300B-C0AF-1EA9-722B5B841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725" y="5766150"/>
                <a:ext cx="181139" cy="276999"/>
              </a:xfrm>
              <a:prstGeom prst="rect">
                <a:avLst/>
              </a:prstGeom>
              <a:blipFill>
                <a:blip r:embed="rId16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5FE95E33-7D4A-773B-A048-23F38E6F9DE1}"/>
                  </a:ext>
                </a:extLst>
              </p:cNvPr>
              <p:cNvSpPr txBox="1"/>
              <p:nvPr/>
            </p:nvSpPr>
            <p:spPr>
              <a:xfrm>
                <a:off x="7615182" y="5986834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5FE95E33-7D4A-773B-A048-23F38E6F9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182" y="5986834"/>
                <a:ext cx="195823" cy="276999"/>
              </a:xfrm>
              <a:prstGeom prst="rect">
                <a:avLst/>
              </a:prstGeom>
              <a:blipFill>
                <a:blip r:embed="rId6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1EB23271-6AC7-1C2B-EF4E-D7AB0C0C0B6C}"/>
                  </a:ext>
                </a:extLst>
              </p:cNvPr>
              <p:cNvSpPr txBox="1"/>
              <p:nvPr/>
            </p:nvSpPr>
            <p:spPr>
              <a:xfrm>
                <a:off x="5724998" y="5876919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1EB23271-6AC7-1C2B-EF4E-D7AB0C0C0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998" y="5876919"/>
                <a:ext cx="235642" cy="276999"/>
              </a:xfrm>
              <a:prstGeom prst="rect">
                <a:avLst/>
              </a:prstGeom>
              <a:blipFill>
                <a:blip r:embed="rId17"/>
                <a:stretch>
                  <a:fillRect l="-1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4ACC3001-DD30-54DC-35E4-F7796ECB54AF}"/>
                  </a:ext>
                </a:extLst>
              </p:cNvPr>
              <p:cNvSpPr txBox="1"/>
              <p:nvPr/>
            </p:nvSpPr>
            <p:spPr>
              <a:xfrm>
                <a:off x="2297224" y="598683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4ACC3001-DD30-54DC-35E4-F7796ECB5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224" y="5986834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287DF26-26DA-325E-280F-4FFF0E930FC9}"/>
                  </a:ext>
                </a:extLst>
              </p:cNvPr>
              <p:cNvSpPr txBox="1"/>
              <p:nvPr/>
            </p:nvSpPr>
            <p:spPr>
              <a:xfrm>
                <a:off x="4603672" y="5967962"/>
                <a:ext cx="24198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287DF26-26DA-325E-280F-4FFF0E930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672" y="5967962"/>
                <a:ext cx="241988" cy="276999"/>
              </a:xfrm>
              <a:prstGeom prst="rect">
                <a:avLst/>
              </a:prstGeom>
              <a:blipFill>
                <a:blip r:embed="rId1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18C53BB-0703-9D57-26EB-EDDA02203DF7}"/>
              </a:ext>
            </a:extLst>
          </p:cNvPr>
          <p:cNvSpPr txBox="1"/>
          <p:nvPr/>
        </p:nvSpPr>
        <p:spPr>
          <a:xfrm rot="16200000">
            <a:off x="177384" y="4702790"/>
            <a:ext cx="24000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/>
              <a:t>investment in </a:t>
            </a:r>
          </a:p>
          <a:p>
            <a:pPr algn="ctr"/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BVOC</a:t>
            </a:r>
            <a:r>
              <a:rPr kumimoji="1" lang="en-US" altLang="ja-JP" sz="2400" dirty="0"/>
              <a:t> production</a:t>
            </a:r>
            <a:endParaRPr kumimoji="1" lang="ja-JP" altLang="en-US" sz="2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690249F-C285-D678-743B-1542FA2CF826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2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B133B96-20DC-83A2-8C1A-46B83F3FBBA9}"/>
                  </a:ext>
                </a:extLst>
              </p:cNvPr>
              <p:cNvSpPr txBox="1"/>
              <p:nvPr/>
            </p:nvSpPr>
            <p:spPr>
              <a:xfrm>
                <a:off x="2059858" y="367003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B133B96-20DC-83A2-8C1A-46B83F3FB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858" y="3670036"/>
                <a:ext cx="181139" cy="276999"/>
              </a:xfrm>
              <a:prstGeom prst="rect">
                <a:avLst/>
              </a:prstGeom>
              <a:blipFill>
                <a:blip r:embed="rId18"/>
                <a:stretch>
                  <a:fillRect l="-33333" r="-2666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DB3BA0D3-AC58-C84F-EDD6-37F961C706B3}"/>
                  </a:ext>
                </a:extLst>
              </p:cNvPr>
              <p:cNvSpPr txBox="1"/>
              <p:nvPr/>
            </p:nvSpPr>
            <p:spPr>
              <a:xfrm>
                <a:off x="1971692" y="2921394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DB3BA0D3-AC58-C84F-EDD6-37F961C70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692" y="2921394"/>
                <a:ext cx="357470" cy="276999"/>
              </a:xfrm>
              <a:prstGeom prst="rect">
                <a:avLst/>
              </a:prstGeom>
              <a:blipFill>
                <a:blip r:embed="rId19"/>
                <a:stretch>
                  <a:fillRect l="-13793" r="-13793" b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EB55B79A-7E50-A72B-DF7B-F66B02BDA76C}"/>
                  </a:ext>
                </a:extLst>
              </p:cNvPr>
              <p:cNvSpPr txBox="1"/>
              <p:nvPr/>
            </p:nvSpPr>
            <p:spPr>
              <a:xfrm>
                <a:off x="1981110" y="2241846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0.4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EB55B79A-7E50-A72B-DF7B-F66B02BDA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110" y="2241846"/>
                <a:ext cx="357470" cy="276999"/>
              </a:xfrm>
              <a:prstGeom prst="rect">
                <a:avLst/>
              </a:prstGeom>
              <a:blipFill>
                <a:blip r:embed="rId20"/>
                <a:stretch>
                  <a:fillRect l="-13793" r="-13793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A6EE18B7-C2B3-44FF-69BB-340BF2A4A0BA}"/>
                  </a:ext>
                </a:extLst>
              </p:cNvPr>
              <p:cNvSpPr txBox="1"/>
              <p:nvPr/>
            </p:nvSpPr>
            <p:spPr>
              <a:xfrm>
                <a:off x="1915570" y="5008517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A6EE18B7-C2B3-44FF-69BB-340BF2A4A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570" y="5008517"/>
                <a:ext cx="357470" cy="276999"/>
              </a:xfrm>
              <a:prstGeom prst="rect">
                <a:avLst/>
              </a:prstGeom>
              <a:blipFill>
                <a:blip r:embed="rId21"/>
                <a:stretch>
                  <a:fillRect l="-13333" r="-10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EBCDEAD4-A7B8-8BE3-84E5-8341171EEA00}"/>
                  </a:ext>
                </a:extLst>
              </p:cNvPr>
              <p:cNvSpPr txBox="1"/>
              <p:nvPr/>
            </p:nvSpPr>
            <p:spPr>
              <a:xfrm>
                <a:off x="1924988" y="4328969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EBCDEAD4-A7B8-8BE3-84E5-8341171EE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988" y="4328969"/>
                <a:ext cx="357470" cy="276999"/>
              </a:xfrm>
              <a:prstGeom prst="rect">
                <a:avLst/>
              </a:prstGeom>
              <a:blipFill>
                <a:blip r:embed="rId22"/>
                <a:stretch>
                  <a:fillRect l="-13793" r="-13793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480D879-D6E3-74C8-9729-FB8BDD7B6185}"/>
              </a:ext>
            </a:extLst>
          </p:cNvPr>
          <p:cNvCxnSpPr>
            <a:cxnSpLocks/>
          </p:cNvCxnSpPr>
          <p:nvPr/>
        </p:nvCxnSpPr>
        <p:spPr>
          <a:xfrm>
            <a:off x="3537513" y="5768676"/>
            <a:ext cx="0" cy="962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DDCF7682-99E7-9FE3-09F2-89C5CA487FE9}"/>
                  </a:ext>
                </a:extLst>
              </p:cNvPr>
              <p:cNvSpPr txBox="1"/>
              <p:nvPr/>
            </p:nvSpPr>
            <p:spPr>
              <a:xfrm>
                <a:off x="3413109" y="5876919"/>
                <a:ext cx="241989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DDCF7682-99E7-9FE3-09F2-89C5CA487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109" y="5876919"/>
                <a:ext cx="241989" cy="299249"/>
              </a:xfrm>
              <a:prstGeom prst="rect">
                <a:avLst/>
              </a:prstGeom>
              <a:blipFill>
                <a:blip r:embed="rId23"/>
                <a:stretch>
                  <a:fillRect l="-20000" r="-15000" b="-2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7035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 descr="ダイアグラム&#10;&#10;中程度の精度で自動的に生成された説明">
            <a:extLst>
              <a:ext uri="{FF2B5EF4-FFF2-40B4-BE49-F238E27FC236}">
                <a16:creationId xmlns:a16="http://schemas.microsoft.com/office/drawing/2014/main" id="{3E03F169-9D65-5850-D05E-7098A3F97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674" y="4069721"/>
            <a:ext cx="7321165" cy="1554937"/>
          </a:xfrm>
          <a:prstGeom prst="rect">
            <a:avLst/>
          </a:prstGeom>
        </p:spPr>
      </p:pic>
      <p:pic>
        <p:nvPicPr>
          <p:cNvPr id="16" name="図 15" descr="グラフ&#10;&#10;自動的に生成された説明">
            <a:extLst>
              <a:ext uri="{FF2B5EF4-FFF2-40B4-BE49-F238E27FC236}">
                <a16:creationId xmlns:a16="http://schemas.microsoft.com/office/drawing/2014/main" id="{BC3BBA80-A883-59E9-267B-EACFD1E64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585" y="1108327"/>
            <a:ext cx="7321165" cy="1554937"/>
          </a:xfrm>
          <a:prstGeom prst="rect">
            <a:avLst/>
          </a:prstGeom>
        </p:spPr>
      </p:pic>
      <p:pic>
        <p:nvPicPr>
          <p:cNvPr id="17" name="図 16" descr="グラフ&#10;&#10;低い精度で自動的に生成された説明">
            <a:extLst>
              <a:ext uri="{FF2B5EF4-FFF2-40B4-BE49-F238E27FC236}">
                <a16:creationId xmlns:a16="http://schemas.microsoft.com/office/drawing/2014/main" id="{CD450CD3-6606-FDA2-F1B1-2C6233C0C0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548"/>
          <a:stretch/>
        </p:blipFill>
        <p:spPr>
          <a:xfrm>
            <a:off x="979585" y="2704990"/>
            <a:ext cx="7415750" cy="1424633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43C632E-9255-1617-F115-CF0D10F819C4}"/>
              </a:ext>
            </a:extLst>
          </p:cNvPr>
          <p:cNvSpPr txBox="1"/>
          <p:nvPr/>
        </p:nvSpPr>
        <p:spPr>
          <a:xfrm>
            <a:off x="4347104" y="5772063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time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F82E16A-CD27-D3B6-FEB8-766C60048438}"/>
              </a:ext>
            </a:extLst>
          </p:cNvPr>
          <p:cNvSpPr txBox="1"/>
          <p:nvPr/>
        </p:nvSpPr>
        <p:spPr>
          <a:xfrm rot="16200000">
            <a:off x="164395" y="3212979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/>
              <a:t>BVOC</a:t>
            </a:r>
            <a:r>
              <a:rPr kumimoji="1" lang="en-US" altLang="ja-JP" sz="2000" dirty="0"/>
              <a:t> production</a:t>
            </a:r>
            <a:endParaRPr kumimoji="1" lang="ja-JP" altLang="en-US" sz="20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62A19C6-D1F1-BB0C-0D11-3856875516E5}"/>
              </a:ext>
            </a:extLst>
          </p:cNvPr>
          <p:cNvSpPr txBox="1"/>
          <p:nvPr/>
        </p:nvSpPr>
        <p:spPr>
          <a:xfrm>
            <a:off x="8117851" y="209156"/>
            <a:ext cx="1572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3(a)(b)(c)</a:t>
            </a:r>
            <a:endParaRPr kumimoji="1" lang="ja-JP" altLang="en-US" sz="20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5144D8-4BA3-871A-86A1-9F86F10839F6}"/>
              </a:ext>
            </a:extLst>
          </p:cNvPr>
          <p:cNvSpPr txBox="1"/>
          <p:nvPr/>
        </p:nvSpPr>
        <p:spPr>
          <a:xfrm>
            <a:off x="1788149" y="643109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(a)</a:t>
            </a:r>
            <a:endParaRPr kumimoji="1" lang="ja-JP" altLang="en-US" sz="2000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B14E1279-5725-05DD-6CBB-92437A77C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3216" y="1127296"/>
            <a:ext cx="2078581" cy="46111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271FB98-0FAB-9DBD-1EF3-9E3568788DB2}"/>
                  </a:ext>
                </a:extLst>
              </p:cNvPr>
              <p:cNvSpPr txBox="1"/>
              <p:nvPr/>
            </p:nvSpPr>
            <p:spPr>
              <a:xfrm>
                <a:off x="5052541" y="5772063"/>
                <a:ext cx="334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271FB98-0FAB-9DBD-1EF3-9E3568788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541" y="5772063"/>
                <a:ext cx="334579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08B18C0-51AD-6013-0F5D-D19F5709565D}"/>
              </a:ext>
            </a:extLst>
          </p:cNvPr>
          <p:cNvSpPr txBox="1"/>
          <p:nvPr/>
        </p:nvSpPr>
        <p:spPr>
          <a:xfrm>
            <a:off x="3988778" y="643109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(b)</a:t>
            </a:r>
            <a:endParaRPr kumimoji="1" lang="ja-JP" altLang="en-US" sz="20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14DB12-6353-61FA-6E3B-21B7D2F6DFB6}"/>
              </a:ext>
            </a:extLst>
          </p:cNvPr>
          <p:cNvSpPr txBox="1"/>
          <p:nvPr/>
        </p:nvSpPr>
        <p:spPr>
          <a:xfrm>
            <a:off x="6052247" y="643109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(c)</a:t>
            </a:r>
            <a:endParaRPr kumimoji="1" lang="ja-JP" altLang="en-US" sz="200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AD32DB2-A78B-0AEC-C91C-CCE8D830425F}"/>
              </a:ext>
            </a:extLst>
          </p:cNvPr>
          <p:cNvSpPr/>
          <p:nvPr/>
        </p:nvSpPr>
        <p:spPr>
          <a:xfrm>
            <a:off x="6493601" y="893087"/>
            <a:ext cx="579120" cy="353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FB9486B-D5A8-A6B2-EA26-4A6744B1FD5D}"/>
                  </a:ext>
                </a:extLst>
              </p:cNvPr>
              <p:cNvSpPr txBox="1"/>
              <p:nvPr/>
            </p:nvSpPr>
            <p:spPr>
              <a:xfrm>
                <a:off x="6982671" y="2837042"/>
                <a:ext cx="65870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FB9486B-D5A8-A6B2-EA26-4A6744B1F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671" y="2837042"/>
                <a:ext cx="65870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423CEB8-1E86-4C6B-C7B5-A9E4256040DB}"/>
                  </a:ext>
                </a:extLst>
              </p:cNvPr>
              <p:cNvSpPr txBox="1"/>
              <p:nvPr/>
            </p:nvSpPr>
            <p:spPr>
              <a:xfrm>
                <a:off x="6857846" y="4319820"/>
                <a:ext cx="7949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=2.5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423CEB8-1E86-4C6B-C7B5-A9E425604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46" y="4319820"/>
                <a:ext cx="794961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8D81DB7-8F89-9890-5FAB-8FEA80F07BE9}"/>
                  </a:ext>
                </a:extLst>
              </p:cNvPr>
              <p:cNvSpPr txBox="1"/>
              <p:nvPr/>
            </p:nvSpPr>
            <p:spPr>
              <a:xfrm>
                <a:off x="1835948" y="1343453"/>
                <a:ext cx="717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16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8D81DB7-8F89-9890-5FAB-8FEA80F07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948" y="1343453"/>
                <a:ext cx="717997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9E034DC-84B7-30C8-023C-A3A2178B9C36}"/>
              </a:ext>
            </a:extLst>
          </p:cNvPr>
          <p:cNvSpPr/>
          <p:nvPr/>
        </p:nvSpPr>
        <p:spPr>
          <a:xfrm>
            <a:off x="2357939" y="888030"/>
            <a:ext cx="579120" cy="353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FC14F55-B2B6-EAFF-ED1E-4FE78B8071B0}"/>
              </a:ext>
            </a:extLst>
          </p:cNvPr>
          <p:cNvSpPr txBox="1"/>
          <p:nvPr/>
        </p:nvSpPr>
        <p:spPr>
          <a:xfrm>
            <a:off x="2253341" y="5772063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564CA18-1E02-928F-72E8-95FAFA760FCC}"/>
                  </a:ext>
                </a:extLst>
              </p:cNvPr>
              <p:cNvSpPr txBox="1"/>
              <p:nvPr/>
            </p:nvSpPr>
            <p:spPr>
              <a:xfrm>
                <a:off x="2958778" y="5772063"/>
                <a:ext cx="334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564CA18-1E02-928F-72E8-95FAFA760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778" y="5772063"/>
                <a:ext cx="334579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33314D3-8BD0-1AA3-8E7D-550F3C10F9A0}"/>
              </a:ext>
            </a:extLst>
          </p:cNvPr>
          <p:cNvSpPr txBox="1"/>
          <p:nvPr/>
        </p:nvSpPr>
        <p:spPr>
          <a:xfrm>
            <a:off x="6458964" y="5772063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71AB9A9E-6F61-0AB3-2EF6-FC5918F3A9FC}"/>
                  </a:ext>
                </a:extLst>
              </p:cNvPr>
              <p:cNvSpPr txBox="1"/>
              <p:nvPr/>
            </p:nvSpPr>
            <p:spPr>
              <a:xfrm>
                <a:off x="7164401" y="5772063"/>
                <a:ext cx="334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71AB9A9E-6F61-0AB3-2EF6-FC5918F3A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401" y="5772063"/>
                <a:ext cx="334579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図 24">
            <a:extLst>
              <a:ext uri="{FF2B5EF4-FFF2-40B4-BE49-F238E27FC236}">
                <a16:creationId xmlns:a16="http://schemas.microsoft.com/office/drawing/2014/main" id="{A216338A-EA41-28E6-ABCA-6E0D646E058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93375" y="1120140"/>
            <a:ext cx="2078581" cy="46111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042465B-A6CA-7661-8CD2-9BE2AC00346B}"/>
                  </a:ext>
                </a:extLst>
              </p:cNvPr>
              <p:cNvSpPr txBox="1"/>
              <p:nvPr/>
            </p:nvSpPr>
            <p:spPr>
              <a:xfrm>
                <a:off x="4818173" y="1331370"/>
                <a:ext cx="79727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=1.6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042465B-A6CA-7661-8CD2-9BE2AC003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173" y="1331370"/>
                <a:ext cx="797270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0C8ADEB-CE77-8825-9A38-3C0D1A565BA1}"/>
                  </a:ext>
                </a:extLst>
              </p:cNvPr>
              <p:cNvSpPr txBox="1"/>
              <p:nvPr/>
            </p:nvSpPr>
            <p:spPr>
              <a:xfrm>
                <a:off x="4965859" y="2837059"/>
                <a:ext cx="66101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0C8ADEB-CE77-8825-9A38-3C0D1A565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859" y="2837059"/>
                <a:ext cx="661014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EEC1227-EA5A-5600-6485-114C2075E391}"/>
                  </a:ext>
                </a:extLst>
              </p:cNvPr>
              <p:cNvSpPr txBox="1"/>
              <p:nvPr/>
            </p:nvSpPr>
            <p:spPr>
              <a:xfrm>
                <a:off x="4829603" y="4298873"/>
                <a:ext cx="79727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=2.5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EEC1227-EA5A-5600-6485-114C2075E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603" y="4298873"/>
                <a:ext cx="797270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3C6DF56-AD93-7A39-FFFC-67876B4637E4}"/>
              </a:ext>
            </a:extLst>
          </p:cNvPr>
          <p:cNvSpPr/>
          <p:nvPr/>
        </p:nvSpPr>
        <p:spPr>
          <a:xfrm>
            <a:off x="4476936" y="890878"/>
            <a:ext cx="579120" cy="353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01E5E91-3FF8-3F96-E93B-A6D803A79411}"/>
                  </a:ext>
                </a:extLst>
              </p:cNvPr>
              <p:cNvSpPr txBox="1"/>
              <p:nvPr/>
            </p:nvSpPr>
            <p:spPr>
              <a:xfrm>
                <a:off x="6834986" y="1312138"/>
                <a:ext cx="7949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=1.6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01E5E91-3FF8-3F96-E93B-A6D803A79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986" y="1312138"/>
                <a:ext cx="794961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39D9B19-73DE-60F9-C4D4-C30E7A4141BD}"/>
                  </a:ext>
                </a:extLst>
              </p:cNvPr>
              <p:cNvSpPr txBox="1"/>
              <p:nvPr/>
            </p:nvSpPr>
            <p:spPr>
              <a:xfrm>
                <a:off x="3920140" y="1290784"/>
                <a:ext cx="717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160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39D9B19-73DE-60F9-C4D4-C30E7A414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140" y="1290784"/>
                <a:ext cx="717997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AF17E165-D888-3478-ADE6-10E8C20EC77C}"/>
                  </a:ext>
                </a:extLst>
              </p:cNvPr>
              <p:cNvSpPr txBox="1"/>
              <p:nvPr/>
            </p:nvSpPr>
            <p:spPr>
              <a:xfrm>
                <a:off x="6004332" y="1295265"/>
                <a:ext cx="717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160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AF17E165-D888-3478-ADE6-10E8C20EC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332" y="1295265"/>
                <a:ext cx="717997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B6347416-91EE-7804-D076-CC78425CC3B3}"/>
                  </a:ext>
                </a:extLst>
              </p:cNvPr>
              <p:cNvSpPr txBox="1"/>
              <p:nvPr/>
            </p:nvSpPr>
            <p:spPr>
              <a:xfrm>
                <a:off x="2751305" y="1325571"/>
                <a:ext cx="79637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B6347416-91EE-7804-D076-CC78425CC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305" y="1325571"/>
                <a:ext cx="796372" cy="307777"/>
              </a:xfrm>
              <a:prstGeom prst="rect">
                <a:avLst/>
              </a:prstGeom>
              <a:blipFill>
                <a:blip r:embed="rId2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92CA450C-D93D-D963-C069-72959B804457}"/>
                  </a:ext>
                </a:extLst>
              </p:cNvPr>
              <p:cNvSpPr txBox="1"/>
              <p:nvPr/>
            </p:nvSpPr>
            <p:spPr>
              <a:xfrm>
                <a:off x="2921851" y="2770465"/>
                <a:ext cx="66011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92CA450C-D93D-D963-C069-72959B804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851" y="2770465"/>
                <a:ext cx="660116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0C45A74-EED8-64AF-7781-2553AAA01AF9}"/>
                  </a:ext>
                </a:extLst>
              </p:cNvPr>
              <p:cNvSpPr txBox="1"/>
              <p:nvPr/>
            </p:nvSpPr>
            <p:spPr>
              <a:xfrm>
                <a:off x="2663349" y="4298963"/>
                <a:ext cx="895758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=1.25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0C45A74-EED8-64AF-7781-2553AAA01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349" y="4298963"/>
                <a:ext cx="895758" cy="307777"/>
              </a:xfrm>
              <a:prstGeom prst="rect">
                <a:avLst/>
              </a:prstGeom>
              <a:blipFill>
                <a:blip r:embed="rId2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77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>
            <a:extLst>
              <a:ext uri="{FF2B5EF4-FFF2-40B4-BE49-F238E27FC236}">
                <a16:creationId xmlns:a16="http://schemas.microsoft.com/office/drawing/2014/main" id="{6DE1CA07-00CE-D030-6AEA-99C6FC40B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930" y="1194257"/>
            <a:ext cx="2174704" cy="4581539"/>
          </a:xfrm>
          <a:prstGeom prst="rect">
            <a:avLst/>
          </a:prstGeo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F956335-4C35-A574-09D2-394583E8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5905110"/>
            <a:ext cx="2228850" cy="365125"/>
          </a:xfrm>
        </p:spPr>
        <p:txBody>
          <a:bodyPr/>
          <a:lstStyle/>
          <a:p>
            <a:fld id="{CCBD842F-72EF-8D41-8A73-E3A03FA577C5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43C632E-9255-1617-F115-CF0D10F819C4}"/>
              </a:ext>
            </a:extLst>
          </p:cNvPr>
          <p:cNvSpPr txBox="1"/>
          <p:nvPr/>
        </p:nvSpPr>
        <p:spPr>
          <a:xfrm>
            <a:off x="4165020" y="5688038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time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F82E16A-CD27-D3B6-FEB8-766C60048438}"/>
              </a:ext>
            </a:extLst>
          </p:cNvPr>
          <p:cNvSpPr txBox="1"/>
          <p:nvPr/>
        </p:nvSpPr>
        <p:spPr>
          <a:xfrm rot="16200000">
            <a:off x="164395" y="3212979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/>
              <a:t>BVOC</a:t>
            </a:r>
            <a:r>
              <a:rPr kumimoji="1" lang="en-US" altLang="ja-JP" sz="2000" dirty="0"/>
              <a:t> production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8D81DB7-8F89-9890-5FAB-8FEA80F07BE9}"/>
                  </a:ext>
                </a:extLst>
              </p:cNvPr>
              <p:cNvSpPr txBox="1"/>
              <p:nvPr/>
            </p:nvSpPr>
            <p:spPr>
              <a:xfrm>
                <a:off x="1835948" y="1309163"/>
                <a:ext cx="717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16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8D81DB7-8F89-9890-5FAB-8FEA80F07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948" y="1309163"/>
                <a:ext cx="717997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62A19C6-D1F1-BB0C-0D11-3856875516E5}"/>
              </a:ext>
            </a:extLst>
          </p:cNvPr>
          <p:cNvSpPr txBox="1"/>
          <p:nvPr/>
        </p:nvSpPr>
        <p:spPr>
          <a:xfrm>
            <a:off x="8300593" y="209156"/>
            <a:ext cx="1390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3(d)(e)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5144D8-4BA3-871A-86A1-9F86F10839F6}"/>
              </a:ext>
            </a:extLst>
          </p:cNvPr>
          <p:cNvSpPr txBox="1"/>
          <p:nvPr/>
        </p:nvSpPr>
        <p:spPr>
          <a:xfrm>
            <a:off x="1788149" y="563099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(d)</a:t>
            </a:r>
            <a:endParaRPr kumimoji="1" lang="ja-JP" altLang="en-US" sz="2000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A216338A-EA41-28E6-ABCA-6E0D646E05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04805" y="1120140"/>
            <a:ext cx="2078581" cy="461110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B14E1279-5725-05DD-6CBB-92437A77C3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33216" y="1127296"/>
            <a:ext cx="2078581" cy="46111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271FB98-0FAB-9DBD-1EF3-9E3568788DB2}"/>
                  </a:ext>
                </a:extLst>
              </p:cNvPr>
              <p:cNvSpPr txBox="1"/>
              <p:nvPr/>
            </p:nvSpPr>
            <p:spPr>
              <a:xfrm>
                <a:off x="4939037" y="5688038"/>
                <a:ext cx="334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271FB98-0FAB-9DBD-1EF3-9E3568788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037" y="5688038"/>
                <a:ext cx="334579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042465B-A6CA-7661-8CD2-9BE2AC00346B}"/>
                  </a:ext>
                </a:extLst>
              </p:cNvPr>
              <p:cNvSpPr txBox="1"/>
              <p:nvPr/>
            </p:nvSpPr>
            <p:spPr>
              <a:xfrm>
                <a:off x="4818173" y="1331370"/>
                <a:ext cx="79727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=1.6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042465B-A6CA-7661-8CD2-9BE2AC003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173" y="1331370"/>
                <a:ext cx="797270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0C8ADEB-CE77-8825-9A38-3C0D1A565BA1}"/>
                  </a:ext>
                </a:extLst>
              </p:cNvPr>
              <p:cNvSpPr txBox="1"/>
              <p:nvPr/>
            </p:nvSpPr>
            <p:spPr>
              <a:xfrm>
                <a:off x="4965859" y="2837059"/>
                <a:ext cx="66101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0C8ADEB-CE77-8825-9A38-3C0D1A565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859" y="2837059"/>
                <a:ext cx="661014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EEC1227-EA5A-5600-6485-114C2075E391}"/>
                  </a:ext>
                </a:extLst>
              </p:cNvPr>
              <p:cNvSpPr txBox="1"/>
              <p:nvPr/>
            </p:nvSpPr>
            <p:spPr>
              <a:xfrm>
                <a:off x="4829603" y="4298873"/>
                <a:ext cx="79727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=2.5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EEC1227-EA5A-5600-6485-114C2075E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603" y="4298873"/>
                <a:ext cx="797270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08B18C0-51AD-6013-0F5D-D19F5709565D}"/>
              </a:ext>
            </a:extLst>
          </p:cNvPr>
          <p:cNvSpPr txBox="1"/>
          <p:nvPr/>
        </p:nvSpPr>
        <p:spPr>
          <a:xfrm>
            <a:off x="3988778" y="56309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(e)</a:t>
            </a:r>
            <a:endParaRPr kumimoji="1" lang="ja-JP" altLang="en-US" sz="20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14DB12-6353-61FA-6E3B-21B7D2F6DFB6}"/>
              </a:ext>
            </a:extLst>
          </p:cNvPr>
          <p:cNvSpPr txBox="1"/>
          <p:nvPr/>
        </p:nvSpPr>
        <p:spPr>
          <a:xfrm>
            <a:off x="6052247" y="563099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(c)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01E5E91-3FF8-3F96-E93B-A6D803A79411}"/>
                  </a:ext>
                </a:extLst>
              </p:cNvPr>
              <p:cNvSpPr txBox="1"/>
              <p:nvPr/>
            </p:nvSpPr>
            <p:spPr>
              <a:xfrm>
                <a:off x="6834986" y="1312138"/>
                <a:ext cx="7949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=1.6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01E5E91-3FF8-3F96-E93B-A6D803A79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986" y="1312138"/>
                <a:ext cx="794961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FB9486B-D5A8-A6B2-EA26-4A6744B1FD5D}"/>
                  </a:ext>
                </a:extLst>
              </p:cNvPr>
              <p:cNvSpPr txBox="1"/>
              <p:nvPr/>
            </p:nvSpPr>
            <p:spPr>
              <a:xfrm>
                <a:off x="6982671" y="2837042"/>
                <a:ext cx="65870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FB9486B-D5A8-A6B2-EA26-4A6744B1F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671" y="2837042"/>
                <a:ext cx="658706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423CEB8-1E86-4C6B-C7B5-A9E4256040DB}"/>
                  </a:ext>
                </a:extLst>
              </p:cNvPr>
              <p:cNvSpPr txBox="1"/>
              <p:nvPr/>
            </p:nvSpPr>
            <p:spPr>
              <a:xfrm>
                <a:off x="6857846" y="4319820"/>
                <a:ext cx="7949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=2.5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423CEB8-1E86-4C6B-C7B5-A9E425604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46" y="4319820"/>
                <a:ext cx="794961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図 16">
            <a:extLst>
              <a:ext uri="{FF2B5EF4-FFF2-40B4-BE49-F238E27FC236}">
                <a16:creationId xmlns:a16="http://schemas.microsoft.com/office/drawing/2014/main" id="{D42EABD1-A29A-892A-D7F5-425EE31A15C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21341" y="1119599"/>
            <a:ext cx="2162045" cy="46413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5E1C2AE-A7B6-4BAD-9717-5CEF02D8620D}"/>
                  </a:ext>
                </a:extLst>
              </p:cNvPr>
              <p:cNvSpPr txBox="1"/>
              <p:nvPr/>
            </p:nvSpPr>
            <p:spPr>
              <a:xfrm>
                <a:off x="4761625" y="2802381"/>
                <a:ext cx="83477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0.8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5E1C2AE-A7B6-4BAD-9717-5CEF02D86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625" y="2802381"/>
                <a:ext cx="834773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574D8E6-C4CD-55F4-843D-2ED1A01B98F0}"/>
                  </a:ext>
                </a:extLst>
              </p:cNvPr>
              <p:cNvSpPr txBox="1"/>
              <p:nvPr/>
            </p:nvSpPr>
            <p:spPr>
              <a:xfrm>
                <a:off x="4810557" y="4279630"/>
                <a:ext cx="79727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574D8E6-C4CD-55F4-843D-2ED1A01B9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557" y="4279630"/>
                <a:ext cx="797271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722ED30-0D04-F578-B949-3B9EF88B4B11}"/>
                  </a:ext>
                </a:extLst>
              </p:cNvPr>
              <p:cNvSpPr txBox="1"/>
              <p:nvPr/>
            </p:nvSpPr>
            <p:spPr>
              <a:xfrm>
                <a:off x="4719117" y="1349339"/>
                <a:ext cx="79727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722ED30-0D04-F578-B949-3B9EF88B4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117" y="1349339"/>
                <a:ext cx="797271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3C6DF56-AD93-7A39-FFFC-67876B4637E4}"/>
              </a:ext>
            </a:extLst>
          </p:cNvPr>
          <p:cNvSpPr/>
          <p:nvPr/>
        </p:nvSpPr>
        <p:spPr>
          <a:xfrm>
            <a:off x="4476936" y="890878"/>
            <a:ext cx="579120" cy="353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75CCB75-0F35-F41B-1510-0CFB8C3F3357}"/>
              </a:ext>
            </a:extLst>
          </p:cNvPr>
          <p:cNvSpPr txBox="1"/>
          <p:nvPr/>
        </p:nvSpPr>
        <p:spPr>
          <a:xfrm>
            <a:off x="2235960" y="5688038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2C66E76-36C7-4733-F72B-D2F9033CBB50}"/>
                  </a:ext>
                </a:extLst>
              </p:cNvPr>
              <p:cNvSpPr txBox="1"/>
              <p:nvPr/>
            </p:nvSpPr>
            <p:spPr>
              <a:xfrm>
                <a:off x="2998547" y="5688038"/>
                <a:ext cx="334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2C66E76-36C7-4733-F72B-D2F9033CB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547" y="5688038"/>
                <a:ext cx="334579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AD32DB2-A78B-0AEC-C91C-CCE8D830425F}"/>
              </a:ext>
            </a:extLst>
          </p:cNvPr>
          <p:cNvSpPr/>
          <p:nvPr/>
        </p:nvSpPr>
        <p:spPr>
          <a:xfrm>
            <a:off x="5744394" y="387236"/>
            <a:ext cx="2078581" cy="551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A60C8E2B-3BD4-A905-E00D-5F485309107A}"/>
                  </a:ext>
                </a:extLst>
              </p:cNvPr>
              <p:cNvSpPr txBox="1"/>
              <p:nvPr/>
            </p:nvSpPr>
            <p:spPr>
              <a:xfrm>
                <a:off x="3839374" y="1292993"/>
                <a:ext cx="717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160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A60C8E2B-3BD4-A905-E00D-5F4853091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374" y="1292993"/>
                <a:ext cx="717997" cy="3385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7ABFC0BE-562E-AA05-64A4-E3E5A41BD32D}"/>
                  </a:ext>
                </a:extLst>
              </p:cNvPr>
              <p:cNvSpPr txBox="1"/>
              <p:nvPr/>
            </p:nvSpPr>
            <p:spPr>
              <a:xfrm>
                <a:off x="2348181" y="1338450"/>
                <a:ext cx="119949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=0.00008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7ABFC0BE-562E-AA05-64A4-E3E5A41BD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181" y="1338450"/>
                <a:ext cx="1199496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75CCBB0F-5D69-C7B8-89CE-3686CF5B48AD}"/>
                  </a:ext>
                </a:extLst>
              </p:cNvPr>
              <p:cNvSpPr txBox="1"/>
              <p:nvPr/>
            </p:nvSpPr>
            <p:spPr>
              <a:xfrm>
                <a:off x="2438599" y="2803994"/>
                <a:ext cx="110010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=0.0001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75CCBB0F-5D69-C7B8-89CE-3686CF5B4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599" y="2803994"/>
                <a:ext cx="1100109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A7F20E7C-7AFB-8219-A583-C81528EF23BA}"/>
                  </a:ext>
                </a:extLst>
              </p:cNvPr>
              <p:cNvSpPr txBox="1"/>
              <p:nvPr/>
            </p:nvSpPr>
            <p:spPr>
              <a:xfrm>
                <a:off x="2351116" y="4294062"/>
                <a:ext cx="119949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=0.00012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A7F20E7C-7AFB-8219-A583-C81528EF2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116" y="4294062"/>
                <a:ext cx="1199496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7B270B73-8AD1-8E95-1746-52129D1F8BF5}"/>
              </a:ext>
            </a:extLst>
          </p:cNvPr>
          <p:cNvSpPr/>
          <p:nvPr/>
        </p:nvSpPr>
        <p:spPr>
          <a:xfrm>
            <a:off x="2276053" y="982916"/>
            <a:ext cx="728184" cy="261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57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7856ACD-3B8C-0162-522D-F6929737E23B}"/>
              </a:ext>
            </a:extLst>
          </p:cNvPr>
          <p:cNvSpPr txBox="1"/>
          <p:nvPr/>
        </p:nvSpPr>
        <p:spPr>
          <a:xfrm>
            <a:off x="1519135" y="1745204"/>
            <a:ext cx="1840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elasticity</a:t>
            </a:r>
            <a:endParaRPr kumimoji="1" lang="ja-JP" altLang="en-US" sz="3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877AD67-1B8F-BECE-606E-D72E3BDFA5C8}"/>
                  </a:ext>
                </a:extLst>
              </p:cNvPr>
              <p:cNvSpPr txBox="1"/>
              <p:nvPr/>
            </p:nvSpPr>
            <p:spPr>
              <a:xfrm>
                <a:off x="366564" y="489380"/>
                <a:ext cx="72744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600" dirty="0"/>
                  <a:t>effect of enhanced </a:t>
                </a:r>
                <a14:m>
                  <m:oMath xmlns:m="http://schemas.openxmlformats.org/officeDocument/2006/math">
                    <m:r>
                      <a:rPr lang="en-US" altLang="ja-JP" sz="3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ja-JP" sz="3600" dirty="0"/>
                  <a:t> on the change in</a:t>
                </a:r>
                <a:endParaRPr kumimoji="1" lang="ja-JP" altLang="en-US" sz="36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877AD67-1B8F-BECE-606E-D72E3BDFA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64" y="489380"/>
                <a:ext cx="7274492" cy="646331"/>
              </a:xfrm>
              <a:prstGeom prst="rect">
                <a:avLst/>
              </a:prstGeom>
              <a:blipFill>
                <a:blip r:embed="rId2"/>
                <a:stretch>
                  <a:fillRect l="-2439" t="-13462" r="-1568" b="-36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B2374A5-0552-EAB4-358D-EF091098665B}"/>
                  </a:ext>
                </a:extLst>
              </p:cNvPr>
              <p:cNvSpPr txBox="1"/>
              <p:nvPr/>
            </p:nvSpPr>
            <p:spPr>
              <a:xfrm>
                <a:off x="7519940" y="480061"/>
                <a:ext cx="20167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B2374A5-0552-EAB4-358D-EF0910986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940" y="480061"/>
                <a:ext cx="2016706" cy="646331"/>
              </a:xfrm>
              <a:prstGeom prst="rect">
                <a:avLst/>
              </a:prstGeom>
              <a:blipFill>
                <a:blip r:embed="rId3"/>
                <a:stretch>
                  <a:fillRect l="-629" b="-13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6F3CBF9-EB12-B841-33D7-BE3A3AB9AC5E}"/>
              </a:ext>
            </a:extLst>
          </p:cNvPr>
          <p:cNvSpPr txBox="1"/>
          <p:nvPr/>
        </p:nvSpPr>
        <p:spPr>
          <a:xfrm>
            <a:off x="219855" y="4951362"/>
            <a:ext cx="1490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dirty="0"/>
              <a:t>positive</a:t>
            </a:r>
            <a:endParaRPr kumimoji="1" lang="ja-JP" altLang="en-US" sz="32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E9186A5-C9CB-2BD4-87A3-FDFD532A2DAF}"/>
              </a:ext>
            </a:extLst>
          </p:cNvPr>
          <p:cNvSpPr txBox="1"/>
          <p:nvPr/>
        </p:nvSpPr>
        <p:spPr>
          <a:xfrm>
            <a:off x="6117849" y="4951362"/>
            <a:ext cx="1602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negative</a:t>
            </a:r>
            <a:endParaRPr kumimoji="1" lang="ja-JP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51E7005-AE1F-AA6A-3EEC-CB511C4D91F3}"/>
                  </a:ext>
                </a:extLst>
              </p:cNvPr>
              <p:cNvSpPr txBox="1"/>
              <p:nvPr/>
            </p:nvSpPr>
            <p:spPr>
              <a:xfrm>
                <a:off x="3719408" y="1407890"/>
                <a:ext cx="4352410" cy="1241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𝑦𝑥</m:t>
                          </m:r>
                        </m:sub>
                      </m:sSub>
                      <m:r>
                        <a:rPr lang="en-US" altLang="ja-JP" sz="3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51E7005-AE1F-AA6A-3EEC-CB511C4D9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408" y="1407890"/>
                <a:ext cx="4352410" cy="1241494"/>
              </a:xfrm>
              <a:prstGeom prst="rect">
                <a:avLst/>
              </a:prstGeom>
              <a:blipFill>
                <a:blip r:embed="rId4"/>
                <a:stretch>
                  <a:fillRect b="-131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 13">
                <a:extLst>
                  <a:ext uri="{FF2B5EF4-FFF2-40B4-BE49-F238E27FC236}">
                    <a16:creationId xmlns:a16="http://schemas.microsoft.com/office/drawing/2014/main" id="{C6482153-5EAA-AE89-ADA6-B805CD581AE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332" y="2902722"/>
              <a:ext cx="9871335" cy="18778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4267">
                      <a:extLst>
                        <a:ext uri="{9D8B030D-6E8A-4147-A177-3AD203B41FA5}">
                          <a16:colId xmlns:a16="http://schemas.microsoft.com/office/drawing/2014/main" val="1004083042"/>
                        </a:ext>
                      </a:extLst>
                    </a:gridCol>
                    <a:gridCol w="1974267">
                      <a:extLst>
                        <a:ext uri="{9D8B030D-6E8A-4147-A177-3AD203B41FA5}">
                          <a16:colId xmlns:a16="http://schemas.microsoft.com/office/drawing/2014/main" val="3203367476"/>
                        </a:ext>
                      </a:extLst>
                    </a:gridCol>
                    <a:gridCol w="1974267">
                      <a:extLst>
                        <a:ext uri="{9D8B030D-6E8A-4147-A177-3AD203B41FA5}">
                          <a16:colId xmlns:a16="http://schemas.microsoft.com/office/drawing/2014/main" val="92731867"/>
                        </a:ext>
                      </a:extLst>
                    </a:gridCol>
                    <a:gridCol w="1974267">
                      <a:extLst>
                        <a:ext uri="{9D8B030D-6E8A-4147-A177-3AD203B41FA5}">
                          <a16:colId xmlns:a16="http://schemas.microsoft.com/office/drawing/2014/main" val="2008591200"/>
                        </a:ext>
                      </a:extLst>
                    </a:gridCol>
                    <a:gridCol w="1974267">
                      <a:extLst>
                        <a:ext uri="{9D8B030D-6E8A-4147-A177-3AD203B41FA5}">
                          <a16:colId xmlns:a16="http://schemas.microsoft.com/office/drawing/2014/main" val="2292843228"/>
                        </a:ext>
                      </a:extLst>
                    </a:gridCol>
                  </a:tblGrid>
                  <a:tr h="9389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3561305"/>
                      </a:ext>
                    </a:extLst>
                  </a:tr>
                  <a:tr h="9389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1.95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0.657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0.955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−8.25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0.646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979929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 13">
                <a:extLst>
                  <a:ext uri="{FF2B5EF4-FFF2-40B4-BE49-F238E27FC236}">
                    <a16:creationId xmlns:a16="http://schemas.microsoft.com/office/drawing/2014/main" id="{C6482153-5EAA-AE89-ADA6-B805CD581A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5161257"/>
                  </p:ext>
                </p:extLst>
              </p:nvPr>
            </p:nvGraphicFramePr>
            <p:xfrm>
              <a:off x="17332" y="2902722"/>
              <a:ext cx="9871335" cy="18778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4267">
                      <a:extLst>
                        <a:ext uri="{9D8B030D-6E8A-4147-A177-3AD203B41FA5}">
                          <a16:colId xmlns:a16="http://schemas.microsoft.com/office/drawing/2014/main" val="1004083042"/>
                        </a:ext>
                      </a:extLst>
                    </a:gridCol>
                    <a:gridCol w="1974267">
                      <a:extLst>
                        <a:ext uri="{9D8B030D-6E8A-4147-A177-3AD203B41FA5}">
                          <a16:colId xmlns:a16="http://schemas.microsoft.com/office/drawing/2014/main" val="3203367476"/>
                        </a:ext>
                      </a:extLst>
                    </a:gridCol>
                    <a:gridCol w="1974267">
                      <a:extLst>
                        <a:ext uri="{9D8B030D-6E8A-4147-A177-3AD203B41FA5}">
                          <a16:colId xmlns:a16="http://schemas.microsoft.com/office/drawing/2014/main" val="92731867"/>
                        </a:ext>
                      </a:extLst>
                    </a:gridCol>
                    <a:gridCol w="1974267">
                      <a:extLst>
                        <a:ext uri="{9D8B030D-6E8A-4147-A177-3AD203B41FA5}">
                          <a16:colId xmlns:a16="http://schemas.microsoft.com/office/drawing/2014/main" val="2008591200"/>
                        </a:ext>
                      </a:extLst>
                    </a:gridCol>
                    <a:gridCol w="1974267">
                      <a:extLst>
                        <a:ext uri="{9D8B030D-6E8A-4147-A177-3AD203B41FA5}">
                          <a16:colId xmlns:a16="http://schemas.microsoft.com/office/drawing/2014/main" val="2292843228"/>
                        </a:ext>
                      </a:extLst>
                    </a:gridCol>
                  </a:tblGrid>
                  <a:tr h="938919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641" r="-4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290" r="-302581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r="-200641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1935" r="-10193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99359" r="-1282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3561305"/>
                      </a:ext>
                    </a:extLst>
                  </a:tr>
                  <a:tr h="938919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641" t="-101351" r="-400000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290" t="-101351" r="-302581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t="-101351" r="-200641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1935" t="-101351" r="-101935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99359" t="-101351" r="-1282" b="-13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79929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CB0DF87-C5EC-278F-9557-9AF33003A1A2}"/>
              </a:ext>
            </a:extLst>
          </p:cNvPr>
          <p:cNvSpPr txBox="1"/>
          <p:nvPr/>
        </p:nvSpPr>
        <p:spPr>
          <a:xfrm>
            <a:off x="2185853" y="4951362"/>
            <a:ext cx="1490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dirty="0"/>
              <a:t>positive</a:t>
            </a:r>
            <a:endParaRPr kumimoji="1" lang="ja-JP" altLang="en-US" sz="32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D81B1B1-9BA1-B85C-1EDF-B7D10F97B3F0}"/>
              </a:ext>
            </a:extLst>
          </p:cNvPr>
          <p:cNvSpPr txBox="1"/>
          <p:nvPr/>
        </p:nvSpPr>
        <p:spPr>
          <a:xfrm>
            <a:off x="4151851" y="4951362"/>
            <a:ext cx="1490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dirty="0"/>
              <a:t>positive</a:t>
            </a:r>
            <a:endParaRPr kumimoji="1" lang="ja-JP" altLang="en-US" sz="32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FB233A6-17AD-88D4-A208-B12CCA8C8CCE}"/>
              </a:ext>
            </a:extLst>
          </p:cNvPr>
          <p:cNvSpPr txBox="1"/>
          <p:nvPr/>
        </p:nvSpPr>
        <p:spPr>
          <a:xfrm>
            <a:off x="8195865" y="4951362"/>
            <a:ext cx="1490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dirty="0"/>
              <a:t>positive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1729082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D1E0533-7E82-CC22-79EA-6425F6DEEAAF}"/>
              </a:ext>
            </a:extLst>
          </p:cNvPr>
          <p:cNvSpPr txBox="1"/>
          <p:nvPr/>
        </p:nvSpPr>
        <p:spPr>
          <a:xfrm>
            <a:off x="1519135" y="1350108"/>
            <a:ext cx="1840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elasticity</a:t>
            </a:r>
            <a:endParaRPr kumimoji="1" lang="ja-JP" altLang="en-US" sz="3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1B2EE57-6047-5FE6-7B99-3282D3AC4DF3}"/>
                  </a:ext>
                </a:extLst>
              </p:cNvPr>
              <p:cNvSpPr txBox="1"/>
              <p:nvPr/>
            </p:nvSpPr>
            <p:spPr>
              <a:xfrm>
                <a:off x="366564" y="94284"/>
                <a:ext cx="72744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600" dirty="0"/>
                  <a:t>effect of enhanced </a:t>
                </a:r>
                <a14:m>
                  <m:oMath xmlns:m="http://schemas.openxmlformats.org/officeDocument/2006/math">
                    <m:r>
                      <a:rPr lang="en-US" altLang="ja-JP" sz="3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ja-JP" sz="3600" dirty="0"/>
                  <a:t> on the change in</a:t>
                </a:r>
                <a:endParaRPr kumimoji="1" lang="ja-JP" altLang="en-US" sz="36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1B2EE57-6047-5FE6-7B99-3282D3AC4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64" y="94284"/>
                <a:ext cx="7274492" cy="646331"/>
              </a:xfrm>
              <a:prstGeom prst="rect">
                <a:avLst/>
              </a:prstGeom>
              <a:blipFill>
                <a:blip r:embed="rId2"/>
                <a:stretch>
                  <a:fillRect l="-2439" t="-13462" r="-1568" b="-3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3B308AA-9EEA-AE4B-39F9-8F9D5180F631}"/>
                  </a:ext>
                </a:extLst>
              </p:cNvPr>
              <p:cNvSpPr txBox="1"/>
              <p:nvPr/>
            </p:nvSpPr>
            <p:spPr>
              <a:xfrm>
                <a:off x="7519940" y="84965"/>
                <a:ext cx="20167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3B308AA-9EEA-AE4B-39F9-8F9D5180F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940" y="84965"/>
                <a:ext cx="2016706" cy="646331"/>
              </a:xfrm>
              <a:prstGeom prst="rect">
                <a:avLst/>
              </a:prstGeom>
              <a:blipFill>
                <a:blip r:embed="rId3"/>
                <a:stretch>
                  <a:fillRect l="-629" b="-13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F58EB16-316E-9E53-096E-DD6463BD6616}"/>
                  </a:ext>
                </a:extLst>
              </p:cNvPr>
              <p:cNvSpPr txBox="1"/>
              <p:nvPr/>
            </p:nvSpPr>
            <p:spPr>
              <a:xfrm>
                <a:off x="3719408" y="1012794"/>
                <a:ext cx="4352410" cy="1241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𝑦𝑥</m:t>
                          </m:r>
                        </m:sub>
                      </m:sSub>
                      <m:r>
                        <a:rPr lang="en-US" altLang="ja-JP" sz="3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F58EB16-316E-9E53-096E-DD6463BD6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408" y="1012794"/>
                <a:ext cx="4352410" cy="1241494"/>
              </a:xfrm>
              <a:prstGeom prst="rect">
                <a:avLst/>
              </a:prstGeom>
              <a:blipFill>
                <a:blip r:embed="rId4"/>
                <a:stretch>
                  <a:fillRect b="-131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 descr="グラフ, 箱ひげ図&#10;&#10;自動的に生成された説明">
            <a:extLst>
              <a:ext uri="{FF2B5EF4-FFF2-40B4-BE49-F238E27FC236}">
                <a16:creationId xmlns:a16="http://schemas.microsoft.com/office/drawing/2014/main" id="{8AF16D9A-5627-6B1C-2324-D31242B2552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026" r="6168"/>
          <a:stretch/>
        </p:blipFill>
        <p:spPr>
          <a:xfrm>
            <a:off x="1677940" y="2340993"/>
            <a:ext cx="5842000" cy="42947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1C74E81-0D3B-EB8C-B84E-E8F14C72D80D}"/>
                  </a:ext>
                </a:extLst>
              </p:cNvPr>
              <p:cNvSpPr txBox="1"/>
              <p:nvPr/>
            </p:nvSpPr>
            <p:spPr>
              <a:xfrm>
                <a:off x="2763749" y="6185043"/>
                <a:ext cx="36862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1C74E81-0D3B-EB8C-B84E-E8F14C72D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749" y="6185043"/>
                <a:ext cx="368627" cy="369332"/>
              </a:xfrm>
              <a:prstGeom prst="rect">
                <a:avLst/>
              </a:prstGeom>
              <a:blipFill>
                <a:blip r:embed="rId6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B92B410-B685-0E86-33DB-822A1F325812}"/>
                  </a:ext>
                </a:extLst>
              </p:cNvPr>
              <p:cNvSpPr txBox="1"/>
              <p:nvPr/>
            </p:nvSpPr>
            <p:spPr>
              <a:xfrm>
                <a:off x="3729682" y="6185043"/>
                <a:ext cx="36978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B92B410-B685-0E86-33DB-822A1F325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682" y="6185043"/>
                <a:ext cx="36978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90F1ECC-59F1-346D-EC62-30E938586193}"/>
                  </a:ext>
                </a:extLst>
              </p:cNvPr>
              <p:cNvSpPr txBox="1"/>
              <p:nvPr/>
            </p:nvSpPr>
            <p:spPr>
              <a:xfrm>
                <a:off x="4696769" y="6185043"/>
                <a:ext cx="37645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90F1ECC-59F1-346D-EC62-30E938586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769" y="6185043"/>
                <a:ext cx="37645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EE73271-5C3C-D988-FEAB-3E2A620D6ADE}"/>
                  </a:ext>
                </a:extLst>
              </p:cNvPr>
              <p:cNvSpPr txBox="1"/>
              <p:nvPr/>
            </p:nvSpPr>
            <p:spPr>
              <a:xfrm>
                <a:off x="5670525" y="6185043"/>
                <a:ext cx="36766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EE73271-5C3C-D988-FEAB-3E2A620D6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525" y="6185043"/>
                <a:ext cx="36766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2870C88-5998-D900-3E30-77953228577C}"/>
                  </a:ext>
                </a:extLst>
              </p:cNvPr>
              <p:cNvSpPr txBox="1"/>
              <p:nvPr/>
            </p:nvSpPr>
            <p:spPr>
              <a:xfrm>
                <a:off x="6423429" y="6185043"/>
                <a:ext cx="73181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2870C88-5998-D900-3E30-779532285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429" y="6185043"/>
                <a:ext cx="73181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914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8678EE-419C-3991-4B6E-A937E7C02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Caption of </a:t>
            </a:r>
            <a:r>
              <a:rPr kumimoji="1" lang="en-US" altLang="ja-JP" dirty="0" err="1"/>
              <a:t>elastisity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5EEA022-4056-F2E1-C340-3E21C63C30CB}"/>
              </a:ext>
            </a:extLst>
          </p:cNvPr>
          <p:cNvSpPr txBox="1"/>
          <p:nvPr/>
        </p:nvSpPr>
        <p:spPr>
          <a:xfrm>
            <a:off x="681037" y="1506024"/>
            <a:ext cx="7147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s-419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parameter has a positive effect on s(0). In particular, p has a strong influence. u has a small influence because of the small value of the parameter.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391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ダイアグラム&#10;&#10;自動的に生成された説明">
            <a:extLst>
              <a:ext uri="{FF2B5EF4-FFF2-40B4-BE49-F238E27FC236}">
                <a16:creationId xmlns:a16="http://schemas.microsoft.com/office/drawing/2014/main" id="{2D31B979-38B8-29C5-47DC-026D2777D3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92" r="6318" b="7135"/>
          <a:stretch/>
        </p:blipFill>
        <p:spPr>
          <a:xfrm>
            <a:off x="3137786" y="236631"/>
            <a:ext cx="3942875" cy="6174533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4ABEBC8-13D1-33D7-CB50-43457AE23925}"/>
              </a:ext>
            </a:extLst>
          </p:cNvPr>
          <p:cNvSpPr txBox="1"/>
          <p:nvPr/>
        </p:nvSpPr>
        <p:spPr>
          <a:xfrm rot="16200000">
            <a:off x="1705915" y="2888634"/>
            <a:ext cx="20129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marginal value</a:t>
            </a:r>
          </a:p>
          <a:p>
            <a:r>
              <a:rPr kumimoji="1" lang="en-US" altLang="ja-JP" sz="2400" dirty="0"/>
              <a:t> of leaf area</a:t>
            </a:r>
            <a:endParaRPr kumimoji="1" lang="ja-JP" altLang="en-US" sz="240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18C53BB-0703-9D57-26EB-EDDA02203DF7}"/>
              </a:ext>
            </a:extLst>
          </p:cNvPr>
          <p:cNvSpPr txBox="1"/>
          <p:nvPr/>
        </p:nvSpPr>
        <p:spPr>
          <a:xfrm rot="16200000">
            <a:off x="1918957" y="5156154"/>
            <a:ext cx="16304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err="1"/>
              <a:t>BVOC</a:t>
            </a:r>
            <a:r>
              <a:rPr kumimoji="1" lang="en-US" altLang="ja-JP" sz="2400" dirty="0"/>
              <a:t> </a:t>
            </a:r>
          </a:p>
          <a:p>
            <a:pPr algn="ctr"/>
            <a:r>
              <a:rPr kumimoji="1" lang="en-US" altLang="ja-JP" sz="2400" dirty="0"/>
              <a:t> production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F61EE31-2BD5-C524-A8C4-ED2DC8DECF73}"/>
                  </a:ext>
                </a:extLst>
              </p:cNvPr>
              <p:cNvSpPr txBox="1"/>
              <p:nvPr/>
            </p:nvSpPr>
            <p:spPr>
              <a:xfrm>
                <a:off x="6434710" y="4499196"/>
                <a:ext cx="46570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F61EE31-2BD5-C524-A8C4-ED2DC8DEC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710" y="4499196"/>
                <a:ext cx="465705" cy="276999"/>
              </a:xfrm>
              <a:prstGeom prst="rect">
                <a:avLst/>
              </a:prstGeom>
              <a:blipFill>
                <a:blip r:embed="rId4"/>
                <a:stretch>
                  <a:fillRect l="-5263"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8E3C16C2-0ADF-7039-8482-DF2C96B4817F}"/>
                  </a:ext>
                </a:extLst>
              </p:cNvPr>
              <p:cNvSpPr txBox="1"/>
              <p:nvPr/>
            </p:nvSpPr>
            <p:spPr>
              <a:xfrm>
                <a:off x="2555239" y="4371521"/>
                <a:ext cx="711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8E3C16C2-0ADF-7039-8482-DF2C96B48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239" y="4371521"/>
                <a:ext cx="71115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5FE95E33-7D4A-773B-A048-23F38E6F9DE1}"/>
                  </a:ext>
                </a:extLst>
              </p:cNvPr>
              <p:cNvSpPr txBox="1"/>
              <p:nvPr/>
            </p:nvSpPr>
            <p:spPr>
              <a:xfrm>
                <a:off x="6861183" y="6386876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5FE95E33-7D4A-773B-A048-23F38E6F9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183" y="6386876"/>
                <a:ext cx="195823" cy="276999"/>
              </a:xfrm>
              <a:prstGeom prst="rect">
                <a:avLst/>
              </a:prstGeom>
              <a:blipFill>
                <a:blip r:embed="rId6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287DF26-26DA-325E-280F-4FFF0E930FC9}"/>
                  </a:ext>
                </a:extLst>
              </p:cNvPr>
              <p:cNvSpPr txBox="1"/>
              <p:nvPr/>
            </p:nvSpPr>
            <p:spPr>
              <a:xfrm>
                <a:off x="5212593" y="6392231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287DF26-26DA-325E-280F-4FFF0E930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593" y="6392231"/>
                <a:ext cx="149913" cy="276999"/>
              </a:xfrm>
              <a:prstGeom prst="rect">
                <a:avLst/>
              </a:prstGeom>
              <a:blipFill>
                <a:blip r:embed="rId7"/>
                <a:stretch>
                  <a:fillRect l="-30769" r="-2307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36C5952-D3BC-07DA-F6BE-AF6C14E88B92}"/>
                  </a:ext>
                </a:extLst>
              </p:cNvPr>
              <p:cNvSpPr txBox="1"/>
              <p:nvPr/>
            </p:nvSpPr>
            <p:spPr>
              <a:xfrm>
                <a:off x="4514765" y="3429000"/>
                <a:ext cx="594458" cy="3729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36C5952-D3BC-07DA-F6BE-AF6C14E88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765" y="3429000"/>
                <a:ext cx="594458" cy="372987"/>
              </a:xfrm>
              <a:prstGeom prst="rect">
                <a:avLst/>
              </a:prstGeom>
              <a:blipFill>
                <a:blip r:embed="rId8"/>
                <a:stretch>
                  <a:fillRect l="-6250" t="-3333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D5E24E85-D120-DC0A-0CAB-650C8084756C}"/>
                  </a:ext>
                </a:extLst>
              </p:cNvPr>
              <p:cNvSpPr txBox="1"/>
              <p:nvPr/>
            </p:nvSpPr>
            <p:spPr>
              <a:xfrm>
                <a:off x="4986181" y="2523103"/>
                <a:ext cx="898451" cy="3844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kumimoji="1" lang="en-US" altLang="ja-JP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kumimoji="1" lang="en-US" altLang="ja-JP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D5E24E85-D120-DC0A-0CAB-650C80847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181" y="2523103"/>
                <a:ext cx="898451" cy="384464"/>
              </a:xfrm>
              <a:prstGeom prst="rect">
                <a:avLst/>
              </a:prstGeom>
              <a:blipFill>
                <a:blip r:embed="rId9"/>
                <a:stretch>
                  <a:fillRect l="-2778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883481E-76D0-8219-A721-766693269742}"/>
                  </a:ext>
                </a:extLst>
              </p:cNvPr>
              <p:cNvSpPr txBox="1"/>
              <p:nvPr/>
            </p:nvSpPr>
            <p:spPr>
              <a:xfrm>
                <a:off x="6434709" y="2473016"/>
                <a:ext cx="46570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883481E-76D0-8219-A721-766693269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709" y="2473016"/>
                <a:ext cx="465705" cy="276999"/>
              </a:xfrm>
              <a:prstGeom prst="rect">
                <a:avLst/>
              </a:prstGeom>
              <a:blipFill>
                <a:blip r:embed="rId10"/>
                <a:stretch>
                  <a:fillRect l="-10526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75E98D2-6A59-B1C9-E007-2013EF3EABCC}"/>
              </a:ext>
            </a:extLst>
          </p:cNvPr>
          <p:cNvSpPr txBox="1"/>
          <p:nvPr/>
        </p:nvSpPr>
        <p:spPr>
          <a:xfrm rot="16200000">
            <a:off x="1995604" y="1279517"/>
            <a:ext cx="1533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heat stress</a:t>
            </a:r>
            <a:endParaRPr kumimoji="1" lang="ja-JP" altLang="en-US" sz="24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620C346-E677-DEAE-D9DB-F90489E68D67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4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6013C93-5D17-A371-B530-8720DF6F5AC6}"/>
                  </a:ext>
                </a:extLst>
              </p:cNvPr>
              <p:cNvSpPr txBox="1"/>
              <p:nvPr/>
            </p:nvSpPr>
            <p:spPr>
              <a:xfrm>
                <a:off x="6370334" y="446836"/>
                <a:ext cx="47371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6013C93-5D17-A371-B530-8720DF6F5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334" y="446836"/>
                <a:ext cx="473719" cy="276999"/>
              </a:xfrm>
              <a:prstGeom prst="rect">
                <a:avLst/>
              </a:prstGeom>
              <a:blipFill>
                <a:blip r:embed="rId11"/>
                <a:stretch>
                  <a:fillRect l="-10256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9611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069DF3-3269-E097-3302-A37343860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Caption of Fig4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783C95F-32E6-C51F-5CCD-C4F90EA45F88}"/>
                  </a:ext>
                </a:extLst>
              </p:cNvPr>
              <p:cNvSpPr txBox="1"/>
              <p:nvPr/>
            </p:nvSpPr>
            <p:spPr>
              <a:xfrm>
                <a:off x="681037" y="1582220"/>
                <a:ext cx="8543925" cy="1614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800" dirty="0">
                    <a:effectLst/>
                    <a:latin typeface="Times New Roman" panose="02020603050405020304" pitchFamily="18" charset="0"/>
                    <a:ea typeface="ＭＳ 明朝" panose="02020609040205080304" pitchFamily="49" charset="-128"/>
                  </a:rPr>
                  <a:t>Optimal schedule when heat stress </a:t>
                </a:r>
                <a14:m>
                  <m:oMath xmlns:m="http://schemas.openxmlformats.org/officeDocument/2006/math">
                    <m:r>
                      <a:rPr lang="en-US" altLang="ja-JP" sz="1800" i="1">
                        <a:effectLst/>
                        <a:latin typeface="Cambria Math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ja-JP" altLang="ja-JP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800" i="1">
                            <a:effectLst/>
                            <a:latin typeface="Cambria Math" panose="02040503050406030204" pitchFamily="18" charset="0"/>
                            <a:ea typeface="ＭＳ 明朝" panose="02020609040205080304" pitchFamily="49" charset="-128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ja-JP" sz="1800" dirty="0">
                    <a:effectLst/>
                    <a:latin typeface="Times New Roman" panose="02020603050405020304" pitchFamily="18" charset="0"/>
                    <a:ea typeface="ＭＳ 明朝" panose="02020609040205080304" pitchFamily="49" charset="-128"/>
                  </a:rPr>
                  <a:t> has a peak in midsummer. </a:t>
                </a:r>
                <a:br>
                  <a:rPr lang="en-US" altLang="ja-JP" sz="1800" i="1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游明朝" panose="02020400000000000000" pitchFamily="18" charset="-128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r>
                      <a:rPr lang="en-US" altLang="ja-JP" sz="1800" i="1">
                        <a:effectLst/>
                        <a:latin typeface="Cambria Math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ja-JP" altLang="ja-JP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800" i="1">
                            <a:effectLst/>
                            <a:latin typeface="Cambria Math" panose="02040503050406030204" pitchFamily="18" charset="0"/>
                            <a:ea typeface="ＭＳ 明朝" panose="02020609040205080304" pitchFamily="49" charset="-128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sz="1800" i="1">
                        <a:effectLst/>
                        <a:latin typeface="Cambria Math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ja-JP" sz="1800" i="1">
                        <a:effectLst/>
                        <a:latin typeface="Cambria Math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rPr>
                      <m:t>𝑒𝑥𝑝</m:t>
                    </m:r>
                    <m:d>
                      <m:dPr>
                        <m:begChr m:val="["/>
                        <m:endChr m:val="]"/>
                        <m:ctrlPr>
                          <a:rPr lang="ja-JP" altLang="ja-JP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ja-JP" altLang="ja-JP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effectLst/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1800" i="1">
                                <a:effectLst/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800" i="1">
                            <a:effectLst/>
                            <a:latin typeface="Cambria Math" panose="02040503050406030204" pitchFamily="18" charset="0"/>
                            <a:ea typeface="ＭＳ 明朝" panose="02020609040205080304" pitchFamily="49" charset="-128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ja-JP" altLang="ja-JP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effectLst/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sz="1800" i="1">
                                <a:effectLst/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800" i="1">
                            <a:effectLst/>
                            <a:latin typeface="Cambria Math" panose="02040503050406030204" pitchFamily="18" charset="0"/>
                            <a:ea typeface="ＭＳ 明朝" panose="02020609040205080304" pitchFamily="49" charset="-128"/>
                            <a:cs typeface="Times New Roman" panose="02020603050405020304" pitchFamily="18" charset="0"/>
                          </a:rPr>
                          <m:t>𝑐𝑜𝑠</m:t>
                        </m:r>
                        <m:d>
                          <m:dPr>
                            <m:ctrlPr>
                              <a:rPr lang="ja-JP" altLang="ja-JP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ja-JP" altLang="ja-JP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sz="1800" i="1">
                                    <a:effectLst/>
                                    <a:latin typeface="Cambria Math" panose="02040503050406030204" pitchFamily="18" charset="0"/>
                                    <a:ea typeface="ＭＳ 明朝" panose="02020609040205080304" pitchFamily="49" charset="-128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altLang="ja-JP" sz="1800" i="1">
                                    <a:effectLst/>
                                    <a:latin typeface="Cambria Math" panose="02040503050406030204" pitchFamily="18" charset="0"/>
                                    <a:ea typeface="ＭＳ 明朝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altLang="ja-JP" sz="1800" i="1">
                                    <a:effectLst/>
                                    <a:latin typeface="Cambria Math" panose="02040503050406030204" pitchFamily="18" charset="0"/>
                                    <a:ea typeface="ＭＳ 明朝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altLang="ja-JP" sz="1800" i="1">
                                    <a:effectLst/>
                                    <a:latin typeface="Cambria Math" panose="02040503050406030204" pitchFamily="18" charset="0"/>
                                    <a:ea typeface="ＭＳ 明朝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 altLang="ja-JP" sz="18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游明朝" panose="02020400000000000000" pitchFamily="18" charset="-128"/>
                    <a:cs typeface="Arial" panose="020B0604020202020204" pitchFamily="34" charset="0"/>
                  </a:rPr>
                  <a:t>. </a:t>
                </a:r>
                <a:r>
                  <a:rPr lang="en-US" altLang="ja-JP" sz="1800" dirty="0">
                    <a:effectLst/>
                    <a:latin typeface="Times New Roman" panose="02020603050405020304" pitchFamily="18" charset="0"/>
                    <a:ea typeface="ＭＳ 明朝" panose="02020609040205080304" pitchFamily="49" charset="-128"/>
                  </a:rPr>
                  <a:t>Other rates are constant. BVOC production </a:t>
                </a:r>
                <a14:m>
                  <m:oMath xmlns:m="http://schemas.openxmlformats.org/officeDocument/2006/math">
                    <m:r>
                      <a:rPr lang="en-US" altLang="ja-JP" sz="1800" i="1">
                        <a:effectLst/>
                        <a:latin typeface="Cambria Math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rPr>
                      <m:t>𝑠</m:t>
                    </m:r>
                    <m:d>
                      <m:dPr>
                        <m:ctrlPr>
                          <a:rPr lang="ja-JP" altLang="ja-JP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800" i="1">
                            <a:effectLst/>
                            <a:latin typeface="Cambria Math" panose="02040503050406030204" pitchFamily="18" charset="0"/>
                            <a:ea typeface="ＭＳ 明朝" panose="02020609040205080304" pitchFamily="49" charset="-128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ja-JP" sz="1800" dirty="0">
                    <a:effectLst/>
                    <a:latin typeface="Times New Roman" panose="02020603050405020304" pitchFamily="18" charset="0"/>
                    <a:ea typeface="ＭＳ 明朝" panose="02020609040205080304" pitchFamily="49" charset="-128"/>
                  </a:rPr>
                  <a:t> is high in midsummer when heat stress is strong. Parameters are: </a:t>
                </a:r>
                <a14:m>
                  <m:oMath xmlns:m="http://schemas.openxmlformats.org/officeDocument/2006/math">
                    <m:r>
                      <a:rPr lang="en-US" altLang="ja-JP" sz="1800" i="1">
                        <a:effectLst/>
                        <a:latin typeface="Cambria Math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ja-JP" sz="1800" i="1">
                        <a:effectLst/>
                        <a:latin typeface="Cambria Math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ja-JP" sz="1800" dirty="0">
                    <a:effectLst/>
                    <a:latin typeface="Times New Roman" panose="02020603050405020304" pitchFamily="18" charset="0"/>
                    <a:ea typeface="ＭＳ 明朝" panose="02020609040205080304" pitchFamily="49" charset="-128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ja-JP" sz="1800" i="1">
                        <a:effectLst/>
                        <a:latin typeface="Cambria Math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ja-JP" sz="1800" i="1">
                        <a:effectLst/>
                        <a:latin typeface="Cambria Math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altLang="ja-JP" sz="1800" dirty="0">
                    <a:effectLst/>
                    <a:latin typeface="Times New Roman" panose="02020603050405020304" pitchFamily="18" charset="0"/>
                    <a:ea typeface="ＭＳ 明朝" panose="02020609040205080304" pitchFamily="49" charset="-128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ja-JP" altLang="ja-JP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effectLst/>
                            <a:latin typeface="Cambria Math" panose="02040503050406030204" pitchFamily="18" charset="0"/>
                            <a:ea typeface="ＭＳ 明朝" panose="02020609040205080304" pitchFamily="49" charset="-128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800" i="1">
                            <a:effectLst/>
                            <a:latin typeface="Cambria Math" panose="02040503050406030204" pitchFamily="18" charset="0"/>
                            <a:ea typeface="ＭＳ 明朝" panose="02020609040205080304" pitchFamily="49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800" i="1">
                        <a:effectLst/>
                        <a:latin typeface="Cambria Math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ja-JP" sz="1800" dirty="0">
                    <a:effectLst/>
                    <a:latin typeface="Times New Roman" panose="02020603050405020304" pitchFamily="18" charset="0"/>
                    <a:ea typeface="ＭＳ 明朝" panose="02020609040205080304" pitchFamily="49" charset="-128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ja-JP" altLang="ja-JP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effectLst/>
                            <a:latin typeface="Cambria Math" panose="02040503050406030204" pitchFamily="18" charset="0"/>
                            <a:ea typeface="ＭＳ 明朝" panose="02020609040205080304" pitchFamily="49" charset="-128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ja-JP" sz="1800" i="1">
                            <a:effectLst/>
                            <a:latin typeface="Cambria Math" panose="02040503050406030204" pitchFamily="18" charset="0"/>
                            <a:ea typeface="ＭＳ 明朝" panose="02020609040205080304" pitchFamily="49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800" i="1">
                        <a:effectLst/>
                        <a:latin typeface="Cambria Math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ja-JP" sz="1800" dirty="0">
                    <a:effectLst/>
                    <a:latin typeface="Times New Roman" panose="02020603050405020304" pitchFamily="18" charset="0"/>
                    <a:ea typeface="ＭＳ 明朝" panose="02020609040205080304" pitchFamily="49" charset="-128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ja-JP" sz="1800" i="1">
                        <a:effectLst/>
                        <a:latin typeface="Cambria Math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ja-JP" sz="1800" i="1">
                        <a:effectLst/>
                        <a:latin typeface="Cambria Math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rPr>
                      <m:t>=0.0001</m:t>
                    </m:r>
                  </m:oMath>
                </a14:m>
                <a:r>
                  <a:rPr lang="en-US" altLang="ja-JP" sz="1800" dirty="0">
                    <a:effectLst/>
                    <a:latin typeface="Times New Roman" panose="02020603050405020304" pitchFamily="18" charset="0"/>
                    <a:ea typeface="ＭＳ 明朝" panose="02020609040205080304" pitchFamily="49" charset="-128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ja-JP" sz="1800" i="1">
                        <a:effectLst/>
                        <a:latin typeface="Cambria Math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800" i="1">
                        <a:effectLst/>
                        <a:latin typeface="Cambria Math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ja-JP" sz="1800" dirty="0">
                    <a:effectLst/>
                    <a:latin typeface="Times New Roman" panose="02020603050405020304" pitchFamily="18" charset="0"/>
                    <a:ea typeface="ＭＳ 明朝" panose="02020609040205080304" pitchFamily="49" charset="-128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ja-JP" altLang="ja-JP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effectLst/>
                            <a:latin typeface="Cambria Math" panose="02040503050406030204" pitchFamily="18" charset="0"/>
                            <a:ea typeface="ＭＳ 明朝" panose="02020609040205080304" pitchFamily="49" charset="-128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sz="1800" i="1">
                            <a:effectLst/>
                            <a:latin typeface="Cambria Math" panose="02040503050406030204" pitchFamily="18" charset="0"/>
                            <a:ea typeface="ＭＳ 明朝" panose="02020609040205080304" pitchFamily="49" charset="-128"/>
                            <a:cs typeface="Times New Roman" panose="020206030504050203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ja-JP" sz="1800" i="1">
                        <a:effectLst/>
                        <a:latin typeface="Cambria Math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rPr>
                      <m:t>=0.155</m:t>
                    </m:r>
                  </m:oMath>
                </a14:m>
                <a:r>
                  <a:rPr lang="en-US" altLang="ja-JP" sz="1800" dirty="0">
                    <a:effectLst/>
                    <a:latin typeface="Times New Roman" panose="02020603050405020304" pitchFamily="18" charset="0"/>
                    <a:ea typeface="ＭＳ 明朝" panose="02020609040205080304" pitchFamily="49" charset="-128"/>
                  </a:rPr>
                  <a:t>.</a:t>
                </a:r>
                <a:r>
                  <a:rPr lang="ja-JP" altLang="ja-JP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s-419" altLang="ja-JP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s-419" altLang="ja-JP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increases toward midsummer and remains constant 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419" altLang="ja-JP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s-419" altLang="ja-JP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s-419" altLang="ja-JP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s-419" altLang="ja-JP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decreases as </a:t>
                </a:r>
                <a14:m>
                  <m:oMath xmlns:m="http://schemas.openxmlformats.org/officeDocument/2006/math">
                    <m:r>
                      <a:rPr lang="es-419" altLang="ja-JP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s-419" altLang="ja-JP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decreases.</a:t>
                </a:r>
                <a:endParaRPr kumimoji="1" lang="ja-JP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783C95F-32E6-C51F-5CCD-C4F90EA45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37" y="1582220"/>
                <a:ext cx="8543925" cy="1614866"/>
              </a:xfrm>
              <a:prstGeom prst="rect">
                <a:avLst/>
              </a:prstGeom>
              <a:blipFill>
                <a:blip r:embed="rId2"/>
                <a:stretch>
                  <a:fillRect l="-593" t="-1563" r="-1039" b="-54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6821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3037</TotalTime>
  <Words>557</Words>
  <Application>Microsoft Macintosh PowerPoint</Application>
  <PresentationFormat>A4 210 x 297 mm</PresentationFormat>
  <Paragraphs>207</Paragraphs>
  <Slides>13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0" baseType="lpstr">
      <vt:lpstr>游ゴシック</vt:lpstr>
      <vt:lpstr>Arial</vt:lpstr>
      <vt:lpstr>Calibri</vt:lpstr>
      <vt:lpstr>Calibri Light</vt:lpstr>
      <vt:lpstr>Cambria Math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Caption of elastisity</vt:lpstr>
      <vt:lpstr>PowerPoint プレゼンテーション</vt:lpstr>
      <vt:lpstr>Caption of Fig4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Yoh Iwasa</dc:creator>
  <cp:lastModifiedBy>Hayashi Rena</cp:lastModifiedBy>
  <cp:revision>330</cp:revision>
  <cp:lastPrinted>2023-12-23T00:17:08Z</cp:lastPrinted>
  <dcterms:created xsi:type="dcterms:W3CDTF">2023-07-27T06:58:46Z</dcterms:created>
  <dcterms:modified xsi:type="dcterms:W3CDTF">2024-02-06T01:11:11Z</dcterms:modified>
</cp:coreProperties>
</file>