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62" r:id="rId2"/>
    <p:sldId id="318" r:id="rId3"/>
    <p:sldId id="289" r:id="rId4"/>
    <p:sldId id="363" r:id="rId5"/>
    <p:sldId id="364" r:id="rId6"/>
    <p:sldId id="365" r:id="rId7"/>
    <p:sldId id="368" r:id="rId8"/>
    <p:sldId id="367" r:id="rId9"/>
    <p:sldId id="319" r:id="rId10"/>
    <p:sldId id="366" r:id="rId11"/>
    <p:sldId id="345" r:id="rId12"/>
    <p:sldId id="300" r:id="rId13"/>
    <p:sldId id="352" r:id="rId14"/>
    <p:sldId id="301" r:id="rId1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7"/>
    <p:restoredTop sz="94718"/>
  </p:normalViewPr>
  <p:slideViewPr>
    <p:cSldViewPr snapToGrid="0">
      <p:cViewPr varScale="1">
        <p:scale>
          <a:sx n="117" d="100"/>
          <a:sy n="117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刻み幅を小さくして計算する。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F533-7887-614D-AC96-36B5462FA0B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2024/3/28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17" Type="http://schemas.openxmlformats.org/officeDocument/2006/relationships/image" Target="../media/image490.png"/><Relationship Id="rId16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53.png"/><Relationship Id="rId15" Type="http://schemas.openxmlformats.org/officeDocument/2006/relationships/image" Target="../media/image470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Relationship Id="rId14" Type="http://schemas.openxmlformats.org/officeDocument/2006/relationships/image" Target="../media/image450.png"/></Relationships>
</file>

<file path=ppt/slides/_rels/slide1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3" Type="http://schemas.openxmlformats.org/officeDocument/2006/relationships/image" Target="../media/image51.png"/><Relationship Id="rId21" Type="http://schemas.openxmlformats.org/officeDocument/2006/relationships/image" Target="../media/image59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0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0.png"/><Relationship Id="rId15" Type="http://schemas.openxmlformats.org/officeDocument/2006/relationships/image" Target="../media/image510.png"/><Relationship Id="rId23" Type="http://schemas.openxmlformats.org/officeDocument/2006/relationships/image" Target="../media/image590.png"/><Relationship Id="rId28" Type="http://schemas.openxmlformats.org/officeDocument/2006/relationships/image" Target="../media/image420.png"/><Relationship Id="rId19" Type="http://schemas.openxmlformats.org/officeDocument/2006/relationships/image" Target="../media/image56.png"/><Relationship Id="rId14" Type="http://schemas.openxmlformats.org/officeDocument/2006/relationships/image" Target="../media/image500.png"/><Relationship Id="rId27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0" Type="http://schemas.openxmlformats.org/officeDocument/2006/relationships/image" Target="../media/image65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70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5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431.png"/><Relationship Id="rId5" Type="http://schemas.openxmlformats.org/officeDocument/2006/relationships/image" Target="../media/image371.png"/><Relationship Id="rId10" Type="http://schemas.openxmlformats.org/officeDocument/2006/relationships/image" Target="../media/image421.png"/><Relationship Id="rId4" Type="http://schemas.openxmlformats.org/officeDocument/2006/relationships/image" Target="../media/image361.png"/><Relationship Id="rId9" Type="http://schemas.openxmlformats.org/officeDocument/2006/relationships/image" Target="../media/image4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69DF3-3269-E097-3302-A3734386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Caption of Fig4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83C95F-32E6-C51F-5CCD-C4F90EA45F88}"/>
                  </a:ext>
                </a:extLst>
              </p:cNvPr>
              <p:cNvSpPr txBox="1"/>
              <p:nvPr/>
            </p:nvSpPr>
            <p:spPr>
              <a:xfrm>
                <a:off x="681037" y="1582220"/>
                <a:ext cx="8543925" cy="1614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Optimal schedule when heat stress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 has a peak in midsummer. </a:t>
                </a:r>
                <a:br>
                  <a:rPr lang="en-US" altLang="ja-JP" sz="1800" i="1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游明朝" panose="02020400000000000000" pitchFamily="18" charset="-128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800" i="1">
                                <a:effectLst/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ja-JP" altLang="ja-JP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ja-JP" altLang="ja-JP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ja-JP" sz="1800" i="1">
                                    <a:effectLst/>
                                    <a:latin typeface="Cambria Math" panose="02040503050406030204" pitchFamily="18" charset="0"/>
                                    <a:ea typeface="ＭＳ 明朝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ja-JP" sz="1800" kern="1200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游明朝" panose="02020400000000000000" pitchFamily="18" charset="-128"/>
                    <a:cs typeface="Arial" panose="020B0604020202020204" pitchFamily="34" charset="0"/>
                  </a:rPr>
                  <a:t>. </a:t>
                </a:r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Other rates are constant. BVOC production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𝑠</m:t>
                    </m:r>
                    <m:d>
                      <m:d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 is high in midsummer when heat stress is strong. Parameters are: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=0.0001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ja-JP" altLang="ja-JP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sz="1800" i="1">
                            <a:effectLst/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ja-JP" sz="1800" i="1">
                        <a:effectLst/>
                        <a:latin typeface="Cambria Math" panose="02040503050406030204" pitchFamily="18" charset="0"/>
                        <a:ea typeface="ＭＳ 明朝" panose="02020609040205080304" pitchFamily="49" charset="-128"/>
                        <a:cs typeface="Times New Roman" panose="02020603050405020304" pitchFamily="18" charset="0"/>
                      </a:rPr>
                      <m:t>=0.155</m:t>
                    </m:r>
                  </m:oMath>
                </a14:m>
                <a:r>
                  <a:rPr lang="en-US" altLang="ja-JP" sz="1800" dirty="0">
                    <a:effectLst/>
                    <a:latin typeface="Times New Roman" panose="02020603050405020304" pitchFamily="18" charset="0"/>
                    <a:ea typeface="ＭＳ 明朝" panose="02020609040205080304" pitchFamily="49" charset="-128"/>
                  </a:rPr>
                  <a:t>.</a:t>
                </a:r>
                <a:r>
                  <a:rPr lang="ja-JP" altLang="ja-JP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increases toward midsummer and remains constant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altLang="ja-JP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ja-JP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decreases as </a:t>
                </a:r>
                <a14:m>
                  <m:oMath xmlns:m="http://schemas.openxmlformats.org/officeDocument/2006/math">
                    <m:r>
                      <a:rPr lang="es-419" altLang="ja-JP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s-419" altLang="ja-JP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decreases.</a:t>
                </a:r>
                <a:endParaRPr kumimoji="1"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783C95F-32E6-C51F-5CCD-C4F90EA45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1582220"/>
                <a:ext cx="8543925" cy="1614866"/>
              </a:xfrm>
              <a:prstGeom prst="rect">
                <a:avLst/>
              </a:prstGeom>
              <a:blipFill>
                <a:blip r:embed="rId2"/>
                <a:stretch>
                  <a:fillRect l="-593" t="-1563" r="-1039" b="-5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82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86904"/>
            <a:ext cx="9734394" cy="5277328"/>
            <a:chOff x="152405" y="1186904"/>
            <a:chExt cx="9734394" cy="52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298157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839232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284490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グラフ, ヒストグラム&#10;&#10;自動的に生成された説明">
            <a:extLst>
              <a:ext uri="{FF2B5EF4-FFF2-40B4-BE49-F238E27FC236}">
                <a16:creationId xmlns:a16="http://schemas.microsoft.com/office/drawing/2014/main" id="{D190D419-5D2A-8CDC-D91F-FF71B08D6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04" y="1861794"/>
            <a:ext cx="9971228" cy="141139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A7EC58-B797-1B55-73BC-88A8C1790697}"/>
              </a:ext>
            </a:extLst>
          </p:cNvPr>
          <p:cNvGrpSpPr/>
          <p:nvPr/>
        </p:nvGrpSpPr>
        <p:grpSpPr>
          <a:xfrm>
            <a:off x="119154" y="1455019"/>
            <a:ext cx="9667693" cy="4996334"/>
            <a:chOff x="119154" y="1455019"/>
            <a:chExt cx="9667693" cy="4996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blipFill>
                  <a:blip r:embed="rId1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=−5.822,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blipFill>
                  <a:blip r:embed="rId1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/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=−0.588,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/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blipFill>
                  <a:blip r:embed="rId17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/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blipFill>
                  <a:blip r:embed="rId18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/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blipFill>
                  <a:blip r:embed="rId19"/>
                  <a:stretch>
                    <a:fillRect l="-1351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65671" y="3432991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72961" y="342792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16975" y="3438494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66851" y="3441244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68426" y="4813913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67901" y="4801034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83006" y="4815865"/>
              <a:ext cx="579549" cy="23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66851" y="4806536"/>
              <a:ext cx="626439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837482-E471-5F70-E856-6D20CB90340C}"/>
              </a:ext>
            </a:extLst>
          </p:cNvPr>
          <p:cNvSpPr/>
          <p:nvPr/>
        </p:nvSpPr>
        <p:spPr>
          <a:xfrm>
            <a:off x="2833473" y="375099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21985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6117849" y="4951362"/>
            <a:ext cx="1602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negative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161257"/>
                  </p:ext>
                </p:extLst>
              </p:nvPr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0DF87-C5EC-278F-9557-9AF33003A1A2}"/>
              </a:ext>
            </a:extLst>
          </p:cNvPr>
          <p:cNvSpPr txBox="1"/>
          <p:nvPr/>
        </p:nvSpPr>
        <p:spPr>
          <a:xfrm>
            <a:off x="2185853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1B1B1-9BA1-B85C-1EDF-B7D10F97B3F0}"/>
              </a:ext>
            </a:extLst>
          </p:cNvPr>
          <p:cNvSpPr txBox="1"/>
          <p:nvPr/>
        </p:nvSpPr>
        <p:spPr>
          <a:xfrm>
            <a:off x="4151851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233A6-17AD-88D4-A208-B12CCA8C8CCE}"/>
              </a:ext>
            </a:extLst>
          </p:cNvPr>
          <p:cNvSpPr txBox="1"/>
          <p:nvPr/>
        </p:nvSpPr>
        <p:spPr>
          <a:xfrm>
            <a:off x="819586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290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1E0533-7E82-CC22-79EA-6425F6DEEAAF}"/>
              </a:ext>
            </a:extLst>
          </p:cNvPr>
          <p:cNvSpPr txBox="1"/>
          <p:nvPr/>
        </p:nvSpPr>
        <p:spPr>
          <a:xfrm>
            <a:off x="1519135" y="1350108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/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/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/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8AF16D9A-5627-6B1C-2324-D31242B25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026" r="6168"/>
          <a:stretch/>
        </p:blipFill>
        <p:spPr>
          <a:xfrm>
            <a:off x="1677940" y="2340993"/>
            <a:ext cx="5842000" cy="42947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C74E81-0D3B-EB8C-B84E-E8F14C72D80D}"/>
                  </a:ext>
                </a:extLst>
              </p:cNvPr>
              <p:cNvSpPr txBox="1"/>
              <p:nvPr/>
            </p:nvSpPr>
            <p:spPr>
              <a:xfrm>
                <a:off x="2763749" y="6185043"/>
                <a:ext cx="36862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C74E81-0D3B-EB8C-B84E-E8F14C72D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49" y="6185043"/>
                <a:ext cx="368627" cy="369332"/>
              </a:xfrm>
              <a:prstGeom prst="rect">
                <a:avLst/>
              </a:prstGeom>
              <a:blipFill>
                <a:blip r:embed="rId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B92B410-B685-0E86-33DB-822A1F325812}"/>
                  </a:ext>
                </a:extLst>
              </p:cNvPr>
              <p:cNvSpPr txBox="1"/>
              <p:nvPr/>
            </p:nvSpPr>
            <p:spPr>
              <a:xfrm>
                <a:off x="3729682" y="6185043"/>
                <a:ext cx="36978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B92B410-B685-0E86-33DB-822A1F32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82" y="6185043"/>
                <a:ext cx="36978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0F1ECC-59F1-346D-EC62-30E938586193}"/>
                  </a:ext>
                </a:extLst>
              </p:cNvPr>
              <p:cNvSpPr txBox="1"/>
              <p:nvPr/>
            </p:nvSpPr>
            <p:spPr>
              <a:xfrm>
                <a:off x="4696769" y="6185043"/>
                <a:ext cx="37645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0F1ECC-59F1-346D-EC62-30E93858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769" y="6185043"/>
                <a:ext cx="3764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EE73271-5C3C-D988-FEAB-3E2A620D6ADE}"/>
                  </a:ext>
                </a:extLst>
              </p:cNvPr>
              <p:cNvSpPr txBox="1"/>
              <p:nvPr/>
            </p:nvSpPr>
            <p:spPr>
              <a:xfrm>
                <a:off x="5670525" y="6185043"/>
                <a:ext cx="36766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EE73271-5C3C-D988-FEAB-3E2A620D6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525" y="6185043"/>
                <a:ext cx="36766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870C88-5998-D900-3E30-77953228577C}"/>
                  </a:ext>
                </a:extLst>
              </p:cNvPr>
              <p:cNvSpPr txBox="1"/>
              <p:nvPr/>
            </p:nvSpPr>
            <p:spPr>
              <a:xfrm>
                <a:off x="6423429" y="6185043"/>
                <a:ext cx="7318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2870C88-5998-D900-3E30-779532285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429" y="6185043"/>
                <a:ext cx="7318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1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, 箱ひげ図&#10;&#10;自動的に生成された説明">
            <a:extLst>
              <a:ext uri="{FF2B5EF4-FFF2-40B4-BE49-F238E27FC236}">
                <a16:creationId xmlns:a16="http://schemas.microsoft.com/office/drawing/2014/main" id="{F9529407-586D-B393-EE27-2DCC3D0ED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70" y="1415776"/>
            <a:ext cx="6665529" cy="5424003"/>
          </a:xfrm>
          <a:prstGeom prst="rect">
            <a:avLst/>
          </a:prstGeom>
        </p:spPr>
      </p:pic>
      <p:pic>
        <p:nvPicPr>
          <p:cNvPr id="3" name="図 2" descr="グラフ, 箱ひげ図&#10;&#10;自動的に生成された説明">
            <a:extLst>
              <a:ext uri="{FF2B5EF4-FFF2-40B4-BE49-F238E27FC236}">
                <a16:creationId xmlns:a16="http://schemas.microsoft.com/office/drawing/2014/main" id="{6F527081-E4E4-F7A6-2A49-9762A83EA8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57" t="10599" r="8666" b="9521"/>
          <a:stretch/>
        </p:blipFill>
        <p:spPr>
          <a:xfrm>
            <a:off x="2398986" y="2048962"/>
            <a:ext cx="5063359" cy="3595093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A122C5-CD6A-4AA7-4900-6439A223901F}"/>
              </a:ext>
            </a:extLst>
          </p:cNvPr>
          <p:cNvGrpSpPr/>
          <p:nvPr/>
        </p:nvGrpSpPr>
        <p:grpSpPr>
          <a:xfrm>
            <a:off x="2251841" y="5626327"/>
            <a:ext cx="5055476" cy="369332"/>
            <a:chOff x="2398986" y="6242100"/>
            <a:chExt cx="5055476" cy="3693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527FBEF-7F35-B309-AF75-9021A3F5437F}"/>
                </a:ext>
              </a:extLst>
            </p:cNvPr>
            <p:cNvSpPr/>
            <p:nvPr/>
          </p:nvSpPr>
          <p:spPr>
            <a:xfrm>
              <a:off x="2398986" y="6262210"/>
              <a:ext cx="5055476" cy="32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4AC0231-22E0-7D62-01BB-D1AE199EF412}"/>
                    </a:ext>
                  </a:extLst>
                </p:cNvPr>
                <p:cNvSpPr txBox="1"/>
                <p:nvPr/>
              </p:nvSpPr>
              <p:spPr>
                <a:xfrm>
                  <a:off x="3269539" y="624210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44AC0231-22E0-7D62-01BB-D1AE199EF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539" y="6242100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01AD4A4-301A-0E8D-EDC4-AD94FC6AFBCC}"/>
                  </a:ext>
                </a:extLst>
              </p:cNvPr>
              <p:cNvSpPr txBox="1"/>
              <p:nvPr/>
            </p:nvSpPr>
            <p:spPr>
              <a:xfrm>
                <a:off x="4312910" y="5626327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01AD4A4-301A-0E8D-EDC4-AD94FC6AF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910" y="5626327"/>
                <a:ext cx="36978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0D0991-446A-A138-45BD-76ACEFD461F0}"/>
                  </a:ext>
                </a:extLst>
              </p:cNvPr>
              <p:cNvSpPr txBox="1"/>
              <p:nvPr/>
            </p:nvSpPr>
            <p:spPr>
              <a:xfrm>
                <a:off x="5468544" y="5644055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30D0991-446A-A138-45BD-76ACEFD46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544" y="5644055"/>
                <a:ext cx="3764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DD2DE4-6F79-615F-6C71-E48B1C3137E8}"/>
                  </a:ext>
                </a:extLst>
              </p:cNvPr>
              <p:cNvSpPr txBox="1"/>
              <p:nvPr/>
            </p:nvSpPr>
            <p:spPr>
              <a:xfrm>
                <a:off x="6630848" y="5606218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DDD2DE4-6F79-615F-6C71-E48B1C31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848" y="5606218"/>
                <a:ext cx="36766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7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678EE-419C-3991-4B6E-A937E7C0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Caption of </a:t>
            </a:r>
            <a:r>
              <a:rPr kumimoji="1" lang="en-US" altLang="ja-JP" dirty="0" err="1"/>
              <a:t>elastisity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EEA022-4056-F2E1-C340-3E21C63C30CB}"/>
              </a:ext>
            </a:extLst>
          </p:cNvPr>
          <p:cNvSpPr txBox="1"/>
          <p:nvPr/>
        </p:nvSpPr>
        <p:spPr>
          <a:xfrm>
            <a:off x="681037" y="1506024"/>
            <a:ext cx="7147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s-419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parameter has a positive effect on s(0). In particular, p has a strong influence. u has a small influence because of the small value of the parameter.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779A2D-4984-488D-7BC9-B654A9B6EC29}"/>
              </a:ext>
            </a:extLst>
          </p:cNvPr>
          <p:cNvSpPr txBox="1"/>
          <p:nvPr/>
        </p:nvSpPr>
        <p:spPr>
          <a:xfrm>
            <a:off x="630662" y="3966982"/>
            <a:ext cx="7248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/>
              <a:t>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2</a:t>
            </a:r>
            <a:r>
              <a:rPr kumimoji="1" lang="ja-JP" altLang="en-US"/>
              <a:t>、</a:t>
            </a:r>
            <a:r>
              <a:rPr kumimoji="1" lang="en-US" altLang="ja-JP" dirty="0"/>
              <a:t>h</a:t>
            </a:r>
            <a:r>
              <a:rPr kumimoji="1" lang="ja-JP" altLang="en-US"/>
              <a:t>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4</a:t>
            </a:r>
            <a:r>
              <a:rPr kumimoji="1" lang="ja-JP" altLang="en-US"/>
              <a:t>、</a:t>
            </a:r>
            <a:r>
              <a:rPr kumimoji="1" lang="en-US" altLang="ja-JP" dirty="0"/>
              <a:t>u</a:t>
            </a:r>
            <a:r>
              <a:rPr kumimoji="1" lang="ja-JP" altLang="en-US"/>
              <a:t>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1</a:t>
            </a:r>
            <a:r>
              <a:rPr kumimoji="1" lang="ja-JP" altLang="en-US"/>
              <a:t>、</a:t>
            </a:r>
            <a:r>
              <a:rPr kumimoji="1" lang="en-US" altLang="ja-JP" dirty="0"/>
              <a:t>b</a:t>
            </a:r>
            <a:r>
              <a:rPr kumimoji="1" lang="ja-JP" altLang="en-US"/>
              <a:t>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4</a:t>
            </a:r>
            <a:r>
              <a:rPr kumimoji="1" lang="ja-JP" altLang="en-US"/>
              <a:t>、</a:t>
            </a:r>
            <a:r>
              <a:rPr kumimoji="1" lang="en-US" altLang="ja-JP" dirty="0"/>
              <a:t>T</a:t>
            </a:r>
            <a:r>
              <a:rPr kumimoji="1" lang="ja-JP" altLang="en-US"/>
              <a:t>は</a:t>
            </a:r>
            <a:r>
              <a:rPr kumimoji="1" lang="en-US" altLang="ja-JP" dirty="0"/>
              <a:t>0</a:t>
            </a:r>
            <a:r>
              <a:rPr kumimoji="1" lang="ja-JP" altLang="en-US"/>
              <a:t>から</a:t>
            </a:r>
            <a:r>
              <a:rPr kumimoji="1" lang="en-US" altLang="ja-JP" dirty="0"/>
              <a:t>1</a:t>
            </a:r>
            <a:r>
              <a:rPr kumimoji="1" lang="ja-JP" altLang="en-US"/>
              <a:t>の範囲でランダムに選び、シミュレーションを</a:t>
            </a:r>
            <a:r>
              <a:rPr kumimoji="1" lang="en-US" altLang="ja-JP" dirty="0"/>
              <a:t>100</a:t>
            </a:r>
            <a:r>
              <a:rPr kumimoji="1" lang="ja-JP" altLang="en-US"/>
              <a:t>回行った。解を持たない場合はデータから外した。得られたデータは</a:t>
            </a:r>
            <a:r>
              <a:rPr kumimoji="1" lang="en-US" altLang="ja-JP" dirty="0"/>
              <a:t>80</a:t>
            </a:r>
            <a:r>
              <a:rPr kumimoji="1" lang="ja-JP" altLang="en-US"/>
              <a:t>くらいだった。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B6B8C-1FF8-0B7D-2CC5-B7C040F35096}"/>
              </a:ext>
            </a:extLst>
          </p:cNvPr>
          <p:cNvSpPr txBox="1"/>
          <p:nvPr/>
        </p:nvSpPr>
        <p:spPr>
          <a:xfrm>
            <a:off x="681037" y="4857377"/>
            <a:ext cx="7783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ja-JP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 was randomly selected from 0 to 2, h from 0 to 4, u from 0 to 1, b from 0 to 4, and T from 0 to 1, and the simulation was performed 100 times. If there was no solution, it was removed from the data. </a:t>
            </a:r>
            <a:br>
              <a:rPr lang="en" altLang="ja-JP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ja-JP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obtained was about 80.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9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D31B979-38B8-29C5-47DC-026D2777D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2" r="6318" b="7135"/>
          <a:stretch/>
        </p:blipFill>
        <p:spPr>
          <a:xfrm>
            <a:off x="3137786" y="236631"/>
            <a:ext cx="3942875" cy="617453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705915" y="2888634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918957" y="5156154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4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8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9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1995604" y="1279517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1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3054</TotalTime>
  <Words>683</Words>
  <Application>Microsoft Macintosh PowerPoint</Application>
  <PresentationFormat>A4 210 x 297 mm</PresentationFormat>
  <Paragraphs>213</Paragraphs>
  <Slides>14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Caption of elastisity</vt:lpstr>
      <vt:lpstr>PowerPoint プレゼンテーション</vt:lpstr>
      <vt:lpstr>Caption of Fig4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333</cp:revision>
  <cp:lastPrinted>2023-12-23T00:17:08Z</cp:lastPrinted>
  <dcterms:created xsi:type="dcterms:W3CDTF">2023-07-27T06:58:46Z</dcterms:created>
  <dcterms:modified xsi:type="dcterms:W3CDTF">2024-03-28T08:03:37Z</dcterms:modified>
</cp:coreProperties>
</file>