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0" r:id="rId5"/>
    <p:sldId id="259"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FE7609-2060-48D4-9598-04022BFF554A}" type="datetimeFigureOut">
              <a:rPr lang="en-US" smtClean="0"/>
              <a:t>8/25/2019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0FD69-BD65-4124-A892-6B758EA51AED}" type="slidenum">
              <a:rPr lang="en-US" smtClean="0"/>
              <a:t>‹#›</a:t>
            </a:fld>
            <a:endParaRPr lang="en-US"/>
          </a:p>
        </p:txBody>
      </p:sp>
    </p:spTree>
    <p:extLst>
      <p:ext uri="{BB962C8B-B14F-4D97-AF65-F5344CB8AC3E}">
        <p14:creationId xmlns:p14="http://schemas.microsoft.com/office/powerpoint/2010/main" val="757247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3024C1-2ECD-4530-8DED-CCA8A7992B93}" type="datetimeFigureOut">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C9B55-C366-431B-A912-1B8A5830FDC9}" type="slidenum">
              <a:rPr lang="en-US" smtClean="0"/>
              <a:t>‹#›</a:t>
            </a:fld>
            <a:endParaRPr lang="en-US"/>
          </a:p>
        </p:txBody>
      </p:sp>
    </p:spTree>
    <p:extLst>
      <p:ext uri="{BB962C8B-B14F-4D97-AF65-F5344CB8AC3E}">
        <p14:creationId xmlns:p14="http://schemas.microsoft.com/office/powerpoint/2010/main" val="393229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3024C1-2ECD-4530-8DED-CCA8A7992B93}" type="datetimeFigureOut">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C9B55-C366-431B-A912-1B8A5830FDC9}" type="slidenum">
              <a:rPr lang="en-US" smtClean="0"/>
              <a:t>‹#›</a:t>
            </a:fld>
            <a:endParaRPr lang="en-US"/>
          </a:p>
        </p:txBody>
      </p:sp>
    </p:spTree>
    <p:extLst>
      <p:ext uri="{BB962C8B-B14F-4D97-AF65-F5344CB8AC3E}">
        <p14:creationId xmlns:p14="http://schemas.microsoft.com/office/powerpoint/2010/main" val="3390355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3024C1-2ECD-4530-8DED-CCA8A7992B93}" type="datetimeFigureOut">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C9B55-C366-431B-A912-1B8A5830FDC9}" type="slidenum">
              <a:rPr lang="en-US" smtClean="0"/>
              <a:t>‹#›</a:t>
            </a:fld>
            <a:endParaRPr lang="en-US"/>
          </a:p>
        </p:txBody>
      </p:sp>
    </p:spTree>
    <p:extLst>
      <p:ext uri="{BB962C8B-B14F-4D97-AF65-F5344CB8AC3E}">
        <p14:creationId xmlns:p14="http://schemas.microsoft.com/office/powerpoint/2010/main" val="338688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3024C1-2ECD-4530-8DED-CCA8A7992B93}" type="datetimeFigureOut">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C9B55-C366-431B-A912-1B8A5830FDC9}" type="slidenum">
              <a:rPr lang="en-US" smtClean="0"/>
              <a:t>‹#›</a:t>
            </a:fld>
            <a:endParaRPr lang="en-US"/>
          </a:p>
        </p:txBody>
      </p:sp>
    </p:spTree>
    <p:extLst>
      <p:ext uri="{BB962C8B-B14F-4D97-AF65-F5344CB8AC3E}">
        <p14:creationId xmlns:p14="http://schemas.microsoft.com/office/powerpoint/2010/main" val="42393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3024C1-2ECD-4530-8DED-CCA8A7992B93}" type="datetimeFigureOut">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C9B55-C366-431B-A912-1B8A5830FDC9}" type="slidenum">
              <a:rPr lang="en-US" smtClean="0"/>
              <a:t>‹#›</a:t>
            </a:fld>
            <a:endParaRPr lang="en-US"/>
          </a:p>
        </p:txBody>
      </p:sp>
    </p:spTree>
    <p:extLst>
      <p:ext uri="{BB962C8B-B14F-4D97-AF65-F5344CB8AC3E}">
        <p14:creationId xmlns:p14="http://schemas.microsoft.com/office/powerpoint/2010/main" val="81838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3024C1-2ECD-4530-8DED-CCA8A7992B93}" type="datetimeFigureOut">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C9B55-C366-431B-A912-1B8A5830FDC9}" type="slidenum">
              <a:rPr lang="en-US" smtClean="0"/>
              <a:t>‹#›</a:t>
            </a:fld>
            <a:endParaRPr lang="en-US"/>
          </a:p>
        </p:txBody>
      </p:sp>
    </p:spTree>
    <p:extLst>
      <p:ext uri="{BB962C8B-B14F-4D97-AF65-F5344CB8AC3E}">
        <p14:creationId xmlns:p14="http://schemas.microsoft.com/office/powerpoint/2010/main" val="97262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3024C1-2ECD-4530-8DED-CCA8A7992B93}" type="datetimeFigureOut">
              <a:rPr lang="en-US" smtClean="0"/>
              <a:t>8/25/2019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1C9B55-C366-431B-A912-1B8A5830FDC9}" type="slidenum">
              <a:rPr lang="en-US" smtClean="0"/>
              <a:t>‹#›</a:t>
            </a:fld>
            <a:endParaRPr lang="en-US"/>
          </a:p>
        </p:txBody>
      </p:sp>
    </p:spTree>
    <p:extLst>
      <p:ext uri="{BB962C8B-B14F-4D97-AF65-F5344CB8AC3E}">
        <p14:creationId xmlns:p14="http://schemas.microsoft.com/office/powerpoint/2010/main" val="180835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3024C1-2ECD-4530-8DED-CCA8A7992B93}" type="datetimeFigureOut">
              <a:rPr lang="en-US" smtClean="0"/>
              <a:t>8/25/2019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1C9B55-C366-431B-A912-1B8A5830FDC9}" type="slidenum">
              <a:rPr lang="en-US" smtClean="0"/>
              <a:t>‹#›</a:t>
            </a:fld>
            <a:endParaRPr lang="en-US"/>
          </a:p>
        </p:txBody>
      </p:sp>
    </p:spTree>
    <p:extLst>
      <p:ext uri="{BB962C8B-B14F-4D97-AF65-F5344CB8AC3E}">
        <p14:creationId xmlns:p14="http://schemas.microsoft.com/office/powerpoint/2010/main" val="86804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3024C1-2ECD-4530-8DED-CCA8A7992B93}" type="datetimeFigureOut">
              <a:rPr lang="en-US" smtClean="0"/>
              <a:t>8/25/2019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1C9B55-C366-431B-A912-1B8A5830FDC9}" type="slidenum">
              <a:rPr lang="en-US" smtClean="0"/>
              <a:t>‹#›</a:t>
            </a:fld>
            <a:endParaRPr lang="en-US"/>
          </a:p>
        </p:txBody>
      </p:sp>
    </p:spTree>
    <p:extLst>
      <p:ext uri="{BB962C8B-B14F-4D97-AF65-F5344CB8AC3E}">
        <p14:creationId xmlns:p14="http://schemas.microsoft.com/office/powerpoint/2010/main" val="1637869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3024C1-2ECD-4530-8DED-CCA8A7992B93}" type="datetimeFigureOut">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C9B55-C366-431B-A912-1B8A5830FDC9}" type="slidenum">
              <a:rPr lang="en-US" smtClean="0"/>
              <a:t>‹#›</a:t>
            </a:fld>
            <a:endParaRPr lang="en-US"/>
          </a:p>
        </p:txBody>
      </p:sp>
    </p:spTree>
    <p:extLst>
      <p:ext uri="{BB962C8B-B14F-4D97-AF65-F5344CB8AC3E}">
        <p14:creationId xmlns:p14="http://schemas.microsoft.com/office/powerpoint/2010/main" val="203512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3024C1-2ECD-4530-8DED-CCA8A7992B93}" type="datetimeFigureOut">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C9B55-C366-431B-A912-1B8A5830FDC9}" type="slidenum">
              <a:rPr lang="en-US" smtClean="0"/>
              <a:t>‹#›</a:t>
            </a:fld>
            <a:endParaRPr lang="en-US"/>
          </a:p>
        </p:txBody>
      </p:sp>
    </p:spTree>
    <p:extLst>
      <p:ext uri="{BB962C8B-B14F-4D97-AF65-F5344CB8AC3E}">
        <p14:creationId xmlns:p14="http://schemas.microsoft.com/office/powerpoint/2010/main" val="382939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3024C1-2ECD-4530-8DED-CCA8A7992B93}" type="datetimeFigureOut">
              <a:rPr lang="en-US" smtClean="0"/>
              <a:t>8/25/2019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1C9B55-C366-431B-A912-1B8A5830FDC9}" type="slidenum">
              <a:rPr lang="en-US" smtClean="0"/>
              <a:t>‹#›</a:t>
            </a:fld>
            <a:endParaRPr lang="en-US"/>
          </a:p>
        </p:txBody>
      </p:sp>
    </p:spTree>
    <p:extLst>
      <p:ext uri="{BB962C8B-B14F-4D97-AF65-F5344CB8AC3E}">
        <p14:creationId xmlns:p14="http://schemas.microsoft.com/office/powerpoint/2010/main" val="1649539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cikit-learn.org/stable/modules/generated/sklearn.mixture.GaussianMixture.html#sklearn.mixture.GaussianMixture.predict" TargetMode="External"/><Relationship Id="rId2" Type="http://schemas.openxmlformats.org/officeDocument/2006/relationships/hyperlink" Target="https://scikit-learn.org/stable/modules/generated/sklearn.mixture.GaussianMixture.html#sklearn.mixture.GaussianMixture.fit" TargetMode="External"/><Relationship Id="rId1" Type="http://schemas.openxmlformats.org/officeDocument/2006/relationships/slideLayout" Target="../slideLayouts/slideLayout2.xml"/><Relationship Id="rId4" Type="http://schemas.openxmlformats.org/officeDocument/2006/relationships/hyperlink" Target="https://scikit-learn.org/stable/modules/generated/sklearn.mixture.GaussianMixture.html#sklearn.mixture.GaussianMixtur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ikit-learn.org/stable/auto_examples/mixture/plot_gmm_covariance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cikit-learn.org/stable/auto_examples/mixture/plot_gmm.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772400" cy="1470025"/>
          </a:xfrm>
        </p:spPr>
        <p:txBody>
          <a:bodyPr/>
          <a:lstStyle/>
          <a:p>
            <a:r>
              <a:rPr lang="en-US" dirty="0"/>
              <a:t>Gaussian Mixture</a:t>
            </a:r>
          </a:p>
        </p:txBody>
      </p:sp>
      <p:sp>
        <p:nvSpPr>
          <p:cNvPr id="3" name="Subtitle 2"/>
          <p:cNvSpPr>
            <a:spLocks noGrp="1"/>
          </p:cNvSpPr>
          <p:nvPr>
            <p:ph type="subTitle" idx="1"/>
          </p:nvPr>
        </p:nvSpPr>
        <p:spPr>
          <a:xfrm>
            <a:off x="1371600" y="3048000"/>
            <a:ext cx="6400800" cy="1752600"/>
          </a:xfrm>
        </p:spPr>
        <p:txBody>
          <a:bodyPr>
            <a:normAutofit fontScale="85000" lnSpcReduction="20000"/>
          </a:bodyPr>
          <a:lstStyle/>
          <a:p>
            <a:r>
              <a:rPr lang="en-US" dirty="0">
                <a:solidFill>
                  <a:schemeClr val="tx1"/>
                </a:solidFill>
              </a:rPr>
              <a:t>A Gaussian mixture model is a probabilistic model</a:t>
            </a:r>
            <a:r>
              <a:rPr lang="en-US" b="1" dirty="0">
                <a:solidFill>
                  <a:schemeClr val="tx1"/>
                </a:solidFill>
              </a:rPr>
              <a:t> </a:t>
            </a:r>
            <a:r>
              <a:rPr lang="en-US" dirty="0">
                <a:solidFill>
                  <a:schemeClr val="tx1"/>
                </a:solidFill>
              </a:rPr>
              <a:t>that assumes all the data points are generated from a mixture of a finite number of Gaussian distributions with unknown parameters.</a:t>
            </a:r>
          </a:p>
          <a:p>
            <a:endParaRPr lang="en-US" dirty="0">
              <a:solidFill>
                <a:schemeClr val="tx1"/>
              </a:solidFill>
            </a:endParaRPr>
          </a:p>
        </p:txBody>
      </p:sp>
    </p:spTree>
    <p:extLst>
      <p:ext uri="{BB962C8B-B14F-4D97-AF65-F5344CB8AC3E}">
        <p14:creationId xmlns:p14="http://schemas.microsoft.com/office/powerpoint/2010/main" val="45762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401762"/>
          </a:xfrm>
        </p:spPr>
        <p:txBody>
          <a:bodyPr>
            <a:normAutofit fontScale="90000"/>
          </a:bodyPr>
          <a:lstStyle/>
          <a:p>
            <a:r>
              <a:rPr lang="en-US" dirty="0" smtClean="0"/>
              <a:t/>
            </a:r>
            <a:br>
              <a:rPr lang="en-US" dirty="0" smtClean="0"/>
            </a:br>
            <a:r>
              <a:rPr lang="en-US" dirty="0" smtClean="0"/>
              <a:t>What </a:t>
            </a:r>
            <a:r>
              <a:rPr lang="en-US" dirty="0"/>
              <a:t>is Gaussian mixture model in machine learning?</a:t>
            </a:r>
            <a:br>
              <a:rPr lang="en-US" dirty="0"/>
            </a:br>
            <a:endParaRPr lang="en-US" dirty="0"/>
          </a:p>
        </p:txBody>
      </p:sp>
      <p:sp>
        <p:nvSpPr>
          <p:cNvPr id="3" name="Content Placeholder 2"/>
          <p:cNvSpPr>
            <a:spLocks noGrp="1"/>
          </p:cNvSpPr>
          <p:nvPr>
            <p:ph idx="1"/>
          </p:nvPr>
        </p:nvSpPr>
        <p:spPr/>
        <p:txBody>
          <a:bodyPr/>
          <a:lstStyle/>
          <a:p>
            <a:r>
              <a:rPr lang="en-US" dirty="0"/>
              <a:t>So in ML we </a:t>
            </a:r>
            <a:r>
              <a:rPr lang="en-US" dirty="0" smtClean="0"/>
              <a:t>use,</a:t>
            </a:r>
            <a:endParaRPr lang="en-US" dirty="0"/>
          </a:p>
          <a:p>
            <a:pPr marL="0" indent="0">
              <a:buNone/>
            </a:pPr>
            <a:r>
              <a:rPr lang="en-US" dirty="0"/>
              <a:t>Gaussian mixture models are a probabilistic model for representing normally distributed subpopulations within an overall population. ... Estimating the parameters of the individual normal distribution components is a canonical problem in modeling</a:t>
            </a:r>
            <a:r>
              <a:rPr lang="en-US" b="1" dirty="0"/>
              <a:t> </a:t>
            </a:r>
            <a:r>
              <a:rPr lang="en-US" dirty="0"/>
              <a:t>data with GMMs.</a:t>
            </a:r>
          </a:p>
          <a:p>
            <a:endParaRPr lang="en-US" dirty="0"/>
          </a:p>
        </p:txBody>
      </p:sp>
    </p:spTree>
    <p:extLst>
      <p:ext uri="{BB962C8B-B14F-4D97-AF65-F5344CB8AC3E}">
        <p14:creationId xmlns:p14="http://schemas.microsoft.com/office/powerpoint/2010/main" val="336300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715962"/>
          </a:xfrm>
        </p:spPr>
        <p:txBody>
          <a:bodyPr>
            <a:normAutofit fontScale="90000"/>
          </a:bodyPr>
          <a:lstStyle/>
          <a:p>
            <a:r>
              <a:rPr lang="en-US" dirty="0" smtClean="0"/>
              <a:t/>
            </a:r>
            <a:br>
              <a:rPr lang="en-US" dirty="0" smtClean="0"/>
            </a:br>
            <a:r>
              <a:rPr lang="en-US" dirty="0" smtClean="0"/>
              <a:t>Package</a:t>
            </a:r>
            <a:r>
              <a:rPr lang="en-US" dirty="0"/>
              <a:t/>
            </a:r>
            <a:br>
              <a:rPr lang="en-US" dirty="0"/>
            </a:br>
            <a:endParaRPr lang="en-US" dirty="0"/>
          </a:p>
        </p:txBody>
      </p:sp>
      <p:sp>
        <p:nvSpPr>
          <p:cNvPr id="3" name="Content Placeholder 2"/>
          <p:cNvSpPr>
            <a:spLocks noGrp="1"/>
          </p:cNvSpPr>
          <p:nvPr>
            <p:ph idx="1"/>
          </p:nvPr>
        </p:nvSpPr>
        <p:spPr>
          <a:xfrm>
            <a:off x="381000" y="1143000"/>
            <a:ext cx="8229600" cy="5105400"/>
          </a:xfrm>
        </p:spPr>
        <p:txBody>
          <a:bodyPr>
            <a:normAutofit fontScale="92500" lnSpcReduction="20000"/>
          </a:bodyPr>
          <a:lstStyle/>
          <a:p>
            <a:r>
              <a:rPr lang="en-US" dirty="0" err="1"/>
              <a:t>sklearn.mixture</a:t>
            </a:r>
            <a:r>
              <a:rPr lang="en-US" dirty="0"/>
              <a:t> is a package which enables one to learn Gaussian Mixture Models (diagonal, spherical, tied and full covariance matrices </a:t>
            </a:r>
            <a:r>
              <a:rPr lang="en-US" dirty="0" smtClean="0"/>
              <a:t>supported)</a:t>
            </a:r>
          </a:p>
          <a:p>
            <a:r>
              <a:rPr lang="en-US" dirty="0" smtClean="0"/>
              <a:t>A</a:t>
            </a:r>
            <a:r>
              <a:rPr lang="en-US" dirty="0"/>
              <a:t> </a:t>
            </a:r>
            <a:r>
              <a:rPr lang="en-US" b="1" dirty="0" err="1">
                <a:hlinkClick r:id="rId2" tooltip="sklearn.mixture.GaussianMixture.fit"/>
              </a:rPr>
              <a:t>GaussianMixture.fit</a:t>
            </a:r>
            <a:r>
              <a:rPr lang="en-US" dirty="0"/>
              <a:t> method is provided that learns a Gaussian Mixture Model from train data. Given test data, it can assign to each sample the Gaussian it mostly probably belong to using the </a:t>
            </a:r>
            <a:r>
              <a:rPr lang="en-US" b="1" dirty="0" err="1">
                <a:hlinkClick r:id="rId3" tooltip="sklearn.mixture.GaussianMixture.predict"/>
              </a:rPr>
              <a:t>GaussianMixture.predict</a:t>
            </a:r>
            <a:r>
              <a:rPr lang="en-US" dirty="0"/>
              <a:t> method.</a:t>
            </a:r>
          </a:p>
          <a:p>
            <a:r>
              <a:rPr lang="en-US" dirty="0"/>
              <a:t>The </a:t>
            </a:r>
            <a:r>
              <a:rPr lang="en-US" b="1" dirty="0" err="1">
                <a:hlinkClick r:id="rId4" tooltip="sklearn.mixture.GaussianMixture"/>
              </a:rPr>
              <a:t>GaussianMixture</a:t>
            </a:r>
            <a:r>
              <a:rPr lang="en-US" dirty="0"/>
              <a:t> comes with different options to constrain the covariance of the difference classes estimated: spherical, diagonal, tied or full covariance.</a:t>
            </a:r>
          </a:p>
          <a:p>
            <a:pPr marL="0" indent="0">
              <a:buNone/>
            </a:pPr>
            <a:endParaRPr lang="en-US" dirty="0"/>
          </a:p>
          <a:p>
            <a:endParaRPr lang="en-US" dirty="0"/>
          </a:p>
        </p:txBody>
      </p:sp>
    </p:spTree>
    <p:extLst>
      <p:ext uri="{BB962C8B-B14F-4D97-AF65-F5344CB8AC3E}">
        <p14:creationId xmlns:p14="http://schemas.microsoft.com/office/powerpoint/2010/main" val="335677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_images/sphx_glr_plot_gmm_covariances_0011.png">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381000"/>
            <a:ext cx="5791200" cy="5867400"/>
          </a:xfrm>
          <a:prstGeom prst="rect">
            <a:avLst/>
          </a:prstGeom>
          <a:noFill/>
          <a:ln>
            <a:noFill/>
          </a:ln>
        </p:spPr>
      </p:pic>
    </p:spTree>
    <p:extLst>
      <p:ext uri="{BB962C8B-B14F-4D97-AF65-F5344CB8AC3E}">
        <p14:creationId xmlns:p14="http://schemas.microsoft.com/office/powerpoint/2010/main" val="60969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Pros &amp; Cons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Advantages </a:t>
            </a:r>
          </a:p>
          <a:p>
            <a:pPr lvl="2"/>
            <a:r>
              <a:rPr lang="en-US" dirty="0" smtClean="0"/>
              <a:t>Speed</a:t>
            </a:r>
          </a:p>
          <a:p>
            <a:pPr lvl="2"/>
            <a:r>
              <a:rPr lang="en-US" dirty="0" smtClean="0"/>
              <a:t>Agnostic</a:t>
            </a:r>
          </a:p>
          <a:p>
            <a:pPr marL="0" indent="0">
              <a:buNone/>
            </a:pPr>
            <a:endParaRPr lang="en-US" dirty="0" smtClean="0"/>
          </a:p>
          <a:p>
            <a:pPr marL="0" indent="0">
              <a:buNone/>
            </a:pPr>
            <a:r>
              <a:rPr lang="en-US" dirty="0" smtClean="0"/>
              <a:t>Disadvantages </a:t>
            </a:r>
          </a:p>
          <a:p>
            <a:pPr lvl="2"/>
            <a:r>
              <a:rPr lang="en-US" dirty="0" smtClean="0"/>
              <a:t>Singularities</a:t>
            </a:r>
          </a:p>
          <a:p>
            <a:pPr lvl="2"/>
            <a:r>
              <a:rPr lang="en-US" dirty="0" smtClean="0"/>
              <a:t>Number of components</a:t>
            </a:r>
          </a:p>
          <a:p>
            <a:endParaRPr lang="en-US" dirty="0"/>
          </a:p>
        </p:txBody>
      </p:sp>
    </p:spTree>
    <p:extLst>
      <p:ext uri="{BB962C8B-B14F-4D97-AF65-F5344CB8AC3E}">
        <p14:creationId xmlns:p14="http://schemas.microsoft.com/office/powerpoint/2010/main" val="1742400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dirty="0" smtClean="0"/>
              <a:t/>
            </a:r>
            <a:br>
              <a:rPr lang="en-US" dirty="0" smtClean="0"/>
            </a:br>
            <a:r>
              <a:rPr lang="en-US" dirty="0" smtClean="0"/>
              <a:t>Variation </a:t>
            </a:r>
            <a:r>
              <a:rPr lang="en-US" dirty="0"/>
              <a:t>Bayesian Gaussian Mixture</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endParaRPr lang="en-US" dirty="0" smtClean="0"/>
          </a:p>
          <a:p>
            <a:r>
              <a:rPr lang="en-US" dirty="0" smtClean="0"/>
              <a:t>The </a:t>
            </a:r>
            <a:r>
              <a:rPr lang="en-US" dirty="0"/>
              <a:t>Bayesian Gaussian Mixture object implements a variant of the Gaussian mixture model with </a:t>
            </a:r>
            <a:r>
              <a:rPr lang="en-US" dirty="0" smtClean="0"/>
              <a:t>vibrational </a:t>
            </a:r>
            <a:r>
              <a:rPr lang="en-US" dirty="0"/>
              <a:t>inference algorithms. The API is similar as the one defined by Gaussian Mixture.</a:t>
            </a:r>
          </a:p>
          <a:p>
            <a:r>
              <a:rPr lang="en-US" dirty="0" smtClean="0"/>
              <a:t>Vibrational </a:t>
            </a:r>
            <a:r>
              <a:rPr lang="en-US" dirty="0"/>
              <a:t>inference is an extension of expectation-maximization that maximizes a lower bound on model evidence (including priors) instead of data </a:t>
            </a:r>
            <a:r>
              <a:rPr lang="en-US" dirty="0" smtClean="0"/>
              <a:t>likelihood.</a:t>
            </a:r>
          </a:p>
          <a:p>
            <a:r>
              <a:rPr lang="en-US" dirty="0" smtClean="0"/>
              <a:t>Due </a:t>
            </a:r>
            <a:r>
              <a:rPr lang="en-US" dirty="0"/>
              <a:t>to its Bayesian nature, the </a:t>
            </a:r>
            <a:r>
              <a:rPr lang="en-US" dirty="0" smtClean="0"/>
              <a:t>vibrational </a:t>
            </a:r>
            <a:r>
              <a:rPr lang="en-US" dirty="0"/>
              <a:t>algorithm needs more hyper- parameters than expectation-maximization, the most important of these being the concentration parameter </a:t>
            </a:r>
            <a:r>
              <a:rPr lang="en-US" dirty="0" err="1"/>
              <a:t>weight_concentration_prior</a:t>
            </a:r>
            <a:endParaRPr lang="en-US" dirty="0"/>
          </a:p>
          <a:p>
            <a:r>
              <a:rPr lang="en-US" dirty="0"/>
              <a:t>Specifying a low value for the concentration prior will make the model put most of the weight on few components set the remaining components weights very close to zero. High values of the concentration prior will allow a larger number of components to be active in the mixture.</a:t>
            </a:r>
          </a:p>
        </p:txBody>
      </p:sp>
    </p:spTree>
    <p:extLst>
      <p:ext uri="{BB962C8B-B14F-4D97-AF65-F5344CB8AC3E}">
        <p14:creationId xmlns:p14="http://schemas.microsoft.com/office/powerpoint/2010/main" val="245742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_images/sphx_glr_plot_gmm_0011.png">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0" y="457201"/>
            <a:ext cx="6858000" cy="5600546"/>
          </a:xfrm>
          <a:prstGeom prst="rect">
            <a:avLst/>
          </a:prstGeom>
          <a:noFill/>
          <a:ln>
            <a:noFill/>
          </a:ln>
        </p:spPr>
      </p:pic>
    </p:spTree>
    <p:extLst>
      <p:ext uri="{BB962C8B-B14F-4D97-AF65-F5344CB8AC3E}">
        <p14:creationId xmlns:p14="http://schemas.microsoft.com/office/powerpoint/2010/main" val="1653393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103</Words>
  <Application>Microsoft Office PowerPoint</Application>
  <PresentationFormat>On-screen Show (4:3)</PresentationFormat>
  <Paragraphs>23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Gaussian Mixture</vt:lpstr>
      <vt:lpstr> What is Gaussian mixture model in machine learning? </vt:lpstr>
      <vt:lpstr> Package </vt:lpstr>
      <vt:lpstr>PowerPoint Presentation</vt:lpstr>
      <vt:lpstr>Pros &amp; Cons</vt:lpstr>
      <vt:lpstr> Variation Bayesian Gaussian Mixture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Gaussian Mixture</dc:title>
  <dc:creator>Prakash</dc:creator>
  <cp:lastModifiedBy>Prakash</cp:lastModifiedBy>
  <cp:revision>2</cp:revision>
  <dcterms:created xsi:type="dcterms:W3CDTF">2019-08-25T15:25:08Z</dcterms:created>
  <dcterms:modified xsi:type="dcterms:W3CDTF">2019-08-25T15:42:45Z</dcterms:modified>
</cp:coreProperties>
</file>