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Poppins Bold" charset="1" panose="00000800000000000000"/>
      <p:regular r:id="rId23"/>
    </p:embeddedFont>
    <p:embeddedFont>
      <p:font typeface="DM Sans Bold" charset="1" panose="00000000000000000000"/>
      <p:regular r:id="rId24"/>
    </p:embeddedFont>
    <p:embeddedFont>
      <p:font typeface="DM Sans" charset="1" panose="00000000000000000000"/>
      <p:regular r:id="rId25"/>
    </p:embeddedFont>
    <p:embeddedFont>
      <p:font typeface="Poppins" charset="1" panose="00000500000000000000"/>
      <p:regular r:id="rId26"/>
    </p:embeddedFont>
    <p:embeddedFont>
      <p:font typeface="Arimo Bold" charset="1" panose="020B0704020202020204"/>
      <p:regular r:id="rId27"/>
    </p:embeddedFont>
    <p:embeddedFont>
      <p:font typeface="Arimo" charset="1" panose="020B0604020202020204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jpe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2D8A8D">
                <a:alpha val="100000"/>
              </a:srgbClr>
            </a:gs>
            <a:gs pos="50000">
              <a:srgbClr val="0A3F3A">
                <a:alpha val="100000"/>
              </a:srgbClr>
            </a:gs>
            <a:gs pos="100000">
              <a:srgbClr val="2BA697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62692" y="5386830"/>
            <a:ext cx="11583276" cy="3505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120"/>
              </a:lnSpc>
            </a:pPr>
            <a:r>
              <a:rPr lang="en-US" sz="12262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Project 2 :</a:t>
            </a:r>
          </a:p>
          <a:p>
            <a:pPr algn="l">
              <a:lnSpc>
                <a:spcPts val="13120"/>
              </a:lnSpc>
            </a:pPr>
            <a:r>
              <a:rPr lang="en-US" sz="12262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NLP Challange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2D8A8D">
                <a:alpha val="100000"/>
              </a:srgbClr>
            </a:gs>
            <a:gs pos="50000">
              <a:srgbClr val="0A3F3A">
                <a:alpha val="100000"/>
              </a:srgbClr>
            </a:gs>
            <a:gs pos="100000">
              <a:srgbClr val="2BA697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0" y="9680044"/>
            <a:ext cx="18288000" cy="606956"/>
            <a:chOff x="0" y="0"/>
            <a:chExt cx="4816593" cy="1598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59857"/>
            </a:xfrm>
            <a:custGeom>
              <a:avLst/>
              <a:gdLst/>
              <a:ahLst/>
              <a:cxnLst/>
              <a:rect r="r" b="b" t="t" l="l"/>
              <a:pathLst>
                <a:path h="15985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59857"/>
                  </a:lnTo>
                  <a:lnTo>
                    <a:pt x="0" y="159857"/>
                  </a:lnTo>
                  <a:close/>
                </a:path>
              </a:pathLst>
            </a:custGeom>
            <a:gradFill rotWithShape="true">
              <a:gsLst>
                <a:gs pos="0">
                  <a:srgbClr val="0A3F3A">
                    <a:alpha val="100000"/>
                  </a:srgbClr>
                </a:gs>
                <a:gs pos="50000">
                  <a:srgbClr val="116E71">
                    <a:alpha val="100000"/>
                  </a:srgbClr>
                </a:gs>
                <a:gs pos="100000">
                  <a:srgbClr val="43D8C6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816593" cy="1598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931698" y="0"/>
            <a:ext cx="13356302" cy="9680044"/>
            <a:chOff x="0" y="0"/>
            <a:chExt cx="3517709" cy="254947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517709" cy="2549477"/>
            </a:xfrm>
            <a:custGeom>
              <a:avLst/>
              <a:gdLst/>
              <a:ahLst/>
              <a:cxnLst/>
              <a:rect r="r" b="b" t="t" l="l"/>
              <a:pathLst>
                <a:path h="2549477" w="3517709">
                  <a:moveTo>
                    <a:pt x="0" y="0"/>
                  </a:moveTo>
                  <a:lnTo>
                    <a:pt x="3517709" y="0"/>
                  </a:lnTo>
                  <a:lnTo>
                    <a:pt x="3517709" y="2549477"/>
                  </a:lnTo>
                  <a:lnTo>
                    <a:pt x="0" y="254947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3517709" cy="25494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931698" y="7633558"/>
            <a:ext cx="13356302" cy="2046486"/>
            <a:chOff x="0" y="0"/>
            <a:chExt cx="3517709" cy="53899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517709" cy="538992"/>
            </a:xfrm>
            <a:custGeom>
              <a:avLst/>
              <a:gdLst/>
              <a:ahLst/>
              <a:cxnLst/>
              <a:rect r="r" b="b" t="t" l="l"/>
              <a:pathLst>
                <a:path h="538992" w="3517709">
                  <a:moveTo>
                    <a:pt x="0" y="0"/>
                  </a:moveTo>
                  <a:lnTo>
                    <a:pt x="3517709" y="0"/>
                  </a:lnTo>
                  <a:lnTo>
                    <a:pt x="3517709" y="538992"/>
                  </a:lnTo>
                  <a:lnTo>
                    <a:pt x="0" y="538992"/>
                  </a:lnTo>
                  <a:close/>
                </a:path>
              </a:pathLst>
            </a:custGeom>
            <a:solidFill>
              <a:srgbClr val="80BFA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0"/>
              <a:ext cx="3517709" cy="5389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-5400000">
            <a:off x="-891139" y="2375978"/>
            <a:ext cx="8178382" cy="5176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08"/>
              </a:lnSpc>
            </a:pPr>
            <a:r>
              <a:rPr lang="en-US" sz="14434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SVM </a:t>
            </a:r>
          </a:p>
          <a:p>
            <a:pPr algn="l">
              <a:lnSpc>
                <a:spcPts val="20208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5728675" y="981075"/>
            <a:ext cx="10353710" cy="3630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39"/>
              </a:lnSpc>
            </a:pPr>
            <a:r>
              <a:rPr lang="en-US" sz="2599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Pre-trained Word2Vec embeddings from Google News</a:t>
            </a:r>
          </a:p>
          <a:p>
            <a:pPr algn="just">
              <a:lnSpc>
                <a:spcPts val="3499"/>
              </a:lnSpc>
            </a:pPr>
          </a:p>
          <a:p>
            <a:pPr algn="just" marL="690874" indent="-345437" lvl="1">
              <a:lnSpc>
                <a:spcPts val="4479"/>
              </a:lnSpc>
              <a:buFont typeface="Arial"/>
              <a:buChar char="•"/>
            </a:pPr>
            <a:r>
              <a:rPr lang="en-US" b="true" sz="3199">
                <a:solidFill>
                  <a:srgbClr val="0B4B49"/>
                </a:solidFill>
                <a:latin typeface="DM Sans Bold"/>
                <a:ea typeface="DM Sans Bold"/>
                <a:cs typeface="DM Sans Bold"/>
                <a:sym typeface="DM Sans Bold"/>
              </a:rPr>
              <a:t>Feature Extraction :</a:t>
            </a:r>
          </a:p>
          <a:p>
            <a:pPr algn="just" marL="1079496" indent="-359832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 max_features= 3000, Keep the 3000 most frequent words</a:t>
            </a:r>
          </a:p>
          <a:p>
            <a:pPr algn="just" marL="1079496" indent="-359832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 ngram_range=(1,2) # Use both unigrams and bigrams</a:t>
            </a:r>
          </a:p>
          <a:p>
            <a:pPr algn="just">
              <a:lnSpc>
                <a:spcPts val="3499"/>
              </a:lnSpc>
            </a:pPr>
          </a:p>
          <a:p>
            <a:pPr algn="just">
              <a:lnSpc>
                <a:spcPts val="3499"/>
              </a:lnSpc>
            </a:pPr>
          </a:p>
          <a:p>
            <a:pPr algn="just">
              <a:lnSpc>
                <a:spcPts val="3499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5728675" y="3797909"/>
            <a:ext cx="9411389" cy="3001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874" indent="-345437" lvl="1">
              <a:lnSpc>
                <a:spcPts val="4479"/>
              </a:lnSpc>
              <a:buFont typeface="Arial"/>
              <a:buChar char="•"/>
            </a:pPr>
            <a:r>
              <a:rPr lang="en-US" b="true" sz="3199">
                <a:solidFill>
                  <a:srgbClr val="0B4B49"/>
                </a:solidFill>
                <a:latin typeface="DM Sans Bold"/>
                <a:ea typeface="DM Sans Bold"/>
                <a:cs typeface="DM Sans Bold"/>
                <a:sym typeface="DM Sans Bold"/>
              </a:rPr>
              <a:t>SVM with Word2Vec Accuracy: 85.64%</a:t>
            </a:r>
          </a:p>
          <a:p>
            <a:pPr algn="just">
              <a:lnSpc>
                <a:spcPts val="3639"/>
              </a:lnSpc>
            </a:pPr>
          </a:p>
          <a:p>
            <a:pPr algn="just" marL="690874" indent="-345437" lvl="1">
              <a:lnSpc>
                <a:spcPts val="4479"/>
              </a:lnSpc>
              <a:buFont typeface="Arial"/>
              <a:buChar char="•"/>
            </a:pPr>
            <a:r>
              <a:rPr lang="en-US" b="true" sz="3199">
                <a:solidFill>
                  <a:srgbClr val="0B4B49"/>
                </a:solidFill>
                <a:latin typeface="DM Sans Bold"/>
                <a:ea typeface="DM Sans Bold"/>
                <a:cs typeface="DM Sans Bold"/>
                <a:sym typeface="DM Sans Bold"/>
              </a:rPr>
              <a:t>Comparison with TF-IDF + SVM:</a:t>
            </a:r>
          </a:p>
          <a:p>
            <a:pPr algn="just" marL="1165854" indent="-388618" lvl="2">
              <a:lnSpc>
                <a:spcPts val="3779"/>
              </a:lnSpc>
              <a:buFont typeface="Arial"/>
              <a:buChar char="⚬"/>
            </a:pPr>
            <a:r>
              <a:rPr lang="en-US" sz="2699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Word2Vec loses contextual details when averaging embeddings.</a:t>
            </a:r>
          </a:p>
          <a:p>
            <a:pPr algn="just">
              <a:lnSpc>
                <a:spcPts val="3779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2D8A8D">
                <a:alpha val="100000"/>
              </a:srgbClr>
            </a:gs>
            <a:gs pos="50000">
              <a:srgbClr val="0A3F3A">
                <a:alpha val="100000"/>
              </a:srgbClr>
            </a:gs>
            <a:gs pos="100000">
              <a:srgbClr val="2BA697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0" y="9680044"/>
            <a:ext cx="18288000" cy="606956"/>
            <a:chOff x="0" y="0"/>
            <a:chExt cx="4816593" cy="1598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59857"/>
            </a:xfrm>
            <a:custGeom>
              <a:avLst/>
              <a:gdLst/>
              <a:ahLst/>
              <a:cxnLst/>
              <a:rect r="r" b="b" t="t" l="l"/>
              <a:pathLst>
                <a:path h="15985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59857"/>
                  </a:lnTo>
                  <a:lnTo>
                    <a:pt x="0" y="159857"/>
                  </a:lnTo>
                  <a:close/>
                </a:path>
              </a:pathLst>
            </a:custGeom>
            <a:gradFill rotWithShape="true">
              <a:gsLst>
                <a:gs pos="0">
                  <a:srgbClr val="0A3F3A">
                    <a:alpha val="100000"/>
                  </a:srgbClr>
                </a:gs>
                <a:gs pos="50000">
                  <a:srgbClr val="116E71">
                    <a:alpha val="100000"/>
                  </a:srgbClr>
                </a:gs>
                <a:gs pos="100000">
                  <a:srgbClr val="43D8C6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816593" cy="1598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3356302" cy="9680044"/>
            <a:chOff x="0" y="0"/>
            <a:chExt cx="3517709" cy="254947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517709" cy="2549477"/>
            </a:xfrm>
            <a:custGeom>
              <a:avLst/>
              <a:gdLst/>
              <a:ahLst/>
              <a:cxnLst/>
              <a:rect r="r" b="b" t="t" l="l"/>
              <a:pathLst>
                <a:path h="2549477" w="3517709">
                  <a:moveTo>
                    <a:pt x="0" y="0"/>
                  </a:moveTo>
                  <a:lnTo>
                    <a:pt x="3517709" y="0"/>
                  </a:lnTo>
                  <a:lnTo>
                    <a:pt x="3517709" y="2549477"/>
                  </a:lnTo>
                  <a:lnTo>
                    <a:pt x="0" y="254947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3517709" cy="25494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0" y="7633558"/>
            <a:ext cx="13356302" cy="2046486"/>
            <a:chOff x="0" y="0"/>
            <a:chExt cx="3517709" cy="53899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517709" cy="538992"/>
            </a:xfrm>
            <a:custGeom>
              <a:avLst/>
              <a:gdLst/>
              <a:ahLst/>
              <a:cxnLst/>
              <a:rect r="r" b="b" t="t" l="l"/>
              <a:pathLst>
                <a:path h="538992" w="3517709">
                  <a:moveTo>
                    <a:pt x="0" y="0"/>
                  </a:moveTo>
                  <a:lnTo>
                    <a:pt x="3517709" y="0"/>
                  </a:lnTo>
                  <a:lnTo>
                    <a:pt x="3517709" y="538992"/>
                  </a:lnTo>
                  <a:lnTo>
                    <a:pt x="0" y="538992"/>
                  </a:lnTo>
                  <a:close/>
                </a:path>
              </a:pathLst>
            </a:custGeom>
            <a:solidFill>
              <a:srgbClr val="80BFA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0"/>
              <a:ext cx="3517709" cy="5389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5400000">
            <a:off x="12005526" y="4396940"/>
            <a:ext cx="8178382" cy="1963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170"/>
              </a:lnSpc>
            </a:pPr>
            <a:r>
              <a:rPr lang="en-US" sz="10835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Kim’s CNN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674094"/>
            <a:ext cx="10824870" cy="712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874" indent="-345437" lvl="1">
              <a:lnSpc>
                <a:spcPts val="4479"/>
              </a:lnSpc>
              <a:buFont typeface="Arial"/>
              <a:buChar char="•"/>
            </a:pPr>
            <a:r>
              <a:rPr lang="en-US" b="true" sz="3199">
                <a:solidFill>
                  <a:srgbClr val="0B4B49"/>
                </a:solidFill>
                <a:latin typeface="DM Sans Bold"/>
                <a:ea typeface="DM Sans Bold"/>
                <a:cs typeface="DM Sans Bold"/>
                <a:sym typeface="DM Sans Bold"/>
              </a:rPr>
              <a:t>Why CNN for NLP?</a:t>
            </a:r>
          </a:p>
          <a:p>
            <a:pPr algn="just" marL="1122675" indent="-374225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Extracts spatial relationships between words.</a:t>
            </a:r>
          </a:p>
          <a:p>
            <a:pPr algn="just" marL="1122675" indent="-374225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Captures phrase-level meaning effectively.</a:t>
            </a:r>
          </a:p>
          <a:p>
            <a:pPr algn="just">
              <a:lnSpc>
                <a:spcPts val="3639"/>
              </a:lnSpc>
            </a:pPr>
          </a:p>
          <a:p>
            <a:pPr algn="just" marL="690874" indent="-345437" lvl="1">
              <a:lnSpc>
                <a:spcPts val="4479"/>
              </a:lnSpc>
              <a:buFont typeface="Arial"/>
              <a:buChar char="•"/>
            </a:pPr>
            <a:r>
              <a:rPr lang="en-US" b="true" sz="3199">
                <a:solidFill>
                  <a:srgbClr val="0B4B49"/>
                </a:solidFill>
                <a:latin typeface="DM Sans Bold"/>
                <a:ea typeface="DM Sans Bold"/>
                <a:cs typeface="DM Sans Bold"/>
                <a:sym typeface="DM Sans Bold"/>
              </a:rPr>
              <a:t>Model Architecture:</a:t>
            </a:r>
          </a:p>
          <a:p>
            <a:pPr algn="just" marL="1122675" indent="-374225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Three channels:</a:t>
            </a:r>
          </a:p>
          <a:p>
            <a:pPr algn="just" marL="1684012" indent="-421003" lvl="3">
              <a:lnSpc>
                <a:spcPts val="3639"/>
              </a:lnSpc>
              <a:buFont typeface="Arial"/>
              <a:buChar char="￭"/>
            </a:pPr>
            <a:r>
              <a:rPr lang="en-US" sz="2599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St</a:t>
            </a:r>
            <a:r>
              <a:rPr lang="en-US" sz="2599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at</a:t>
            </a:r>
            <a:r>
              <a:rPr lang="en-US" sz="2599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ic: P</a:t>
            </a:r>
            <a:r>
              <a:rPr lang="en-US" sz="2599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re</a:t>
            </a:r>
            <a:r>
              <a:rPr lang="en-US" sz="2599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-</a:t>
            </a:r>
            <a:r>
              <a:rPr lang="en-US" sz="2599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trai</a:t>
            </a:r>
            <a:r>
              <a:rPr lang="en-US" sz="2599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ned W</a:t>
            </a:r>
            <a:r>
              <a:rPr lang="en-US" sz="2599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o</a:t>
            </a:r>
            <a:r>
              <a:rPr lang="en-US" sz="2599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rd2Vec</a:t>
            </a:r>
            <a:r>
              <a:rPr lang="en-US" sz="2599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599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(f</a:t>
            </a:r>
            <a:r>
              <a:rPr lang="en-US" sz="2599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ro</a:t>
            </a:r>
            <a:r>
              <a:rPr lang="en-US" sz="2599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zen).</a:t>
            </a:r>
          </a:p>
          <a:p>
            <a:pPr algn="just" marL="1684012" indent="-421003" lvl="3">
              <a:lnSpc>
                <a:spcPts val="3639"/>
              </a:lnSpc>
              <a:buFont typeface="Arial"/>
              <a:buChar char="￭"/>
            </a:pPr>
            <a:r>
              <a:rPr lang="en-US" sz="2599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Non-St</a:t>
            </a:r>
            <a:r>
              <a:rPr lang="en-US" sz="2599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a</a:t>
            </a:r>
            <a:r>
              <a:rPr lang="en-US" sz="2599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ti</a:t>
            </a:r>
            <a:r>
              <a:rPr lang="en-US" sz="2599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c:</a:t>
            </a:r>
            <a:r>
              <a:rPr lang="en-US" sz="2599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 Fi</a:t>
            </a:r>
            <a:r>
              <a:rPr lang="en-US" sz="2599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ne-tuned Word2Vec.</a:t>
            </a:r>
          </a:p>
          <a:p>
            <a:pPr algn="just" marL="1684012" indent="-421003" lvl="3">
              <a:lnSpc>
                <a:spcPts val="3639"/>
              </a:lnSpc>
              <a:buFont typeface="Arial"/>
              <a:buChar char="￭"/>
            </a:pPr>
            <a:r>
              <a:rPr lang="en-US" sz="2599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Random: Trainable embeddings.</a:t>
            </a:r>
          </a:p>
          <a:p>
            <a:pPr algn="just" marL="1122675" indent="-374225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Convolution Layers with multiple filter sizes (3,4,5).</a:t>
            </a:r>
          </a:p>
          <a:p>
            <a:pPr algn="just" marL="1122675" indent="-374225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M</a:t>
            </a:r>
            <a:r>
              <a:rPr lang="en-US" sz="2599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ax-pooling &amp; Fully Connected Layers.</a:t>
            </a:r>
          </a:p>
          <a:p>
            <a:pPr algn="just">
              <a:lnSpc>
                <a:spcPts val="3639"/>
              </a:lnSpc>
            </a:pPr>
          </a:p>
          <a:p>
            <a:pPr algn="just" marL="690874" indent="-345437" lvl="1">
              <a:lnSpc>
                <a:spcPts val="4479"/>
              </a:lnSpc>
              <a:buFont typeface="Arial"/>
              <a:buChar char="•"/>
            </a:pPr>
            <a:r>
              <a:rPr lang="en-US" b="true" sz="3199">
                <a:solidFill>
                  <a:srgbClr val="0B4B49"/>
                </a:solidFill>
                <a:latin typeface="DM Sans Bold"/>
                <a:ea typeface="DM Sans Bold"/>
                <a:cs typeface="DM Sans Bold"/>
                <a:sym typeface="DM Sans Bold"/>
              </a:rPr>
              <a:t>Final Accuracy: 99.89%</a:t>
            </a:r>
          </a:p>
          <a:p>
            <a:pPr algn="just">
              <a:lnSpc>
                <a:spcPts val="3499"/>
              </a:lnSpc>
            </a:pPr>
          </a:p>
          <a:p>
            <a:pPr algn="just">
              <a:lnSpc>
                <a:spcPts val="3499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D8A8D">
                <a:alpha val="100000"/>
              </a:srgbClr>
            </a:gs>
            <a:gs pos="50000">
              <a:srgbClr val="0A3F3A">
                <a:alpha val="100000"/>
              </a:srgbClr>
            </a:gs>
            <a:gs pos="100000">
              <a:srgbClr val="2BA697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0" y="9680044"/>
            <a:ext cx="18288000" cy="606956"/>
            <a:chOff x="0" y="0"/>
            <a:chExt cx="4816593" cy="1598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59857"/>
            </a:xfrm>
            <a:custGeom>
              <a:avLst/>
              <a:gdLst/>
              <a:ahLst/>
              <a:cxnLst/>
              <a:rect r="r" b="b" t="t" l="l"/>
              <a:pathLst>
                <a:path h="15985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59857"/>
                  </a:lnTo>
                  <a:lnTo>
                    <a:pt x="0" y="159857"/>
                  </a:lnTo>
                  <a:close/>
                </a:path>
              </a:pathLst>
            </a:custGeom>
            <a:gradFill rotWithShape="true">
              <a:gsLst>
                <a:gs pos="0">
                  <a:srgbClr val="0A3F3A">
                    <a:alpha val="100000"/>
                  </a:srgbClr>
                </a:gs>
                <a:gs pos="50000">
                  <a:srgbClr val="116E71">
                    <a:alpha val="100000"/>
                  </a:srgbClr>
                </a:gs>
                <a:gs pos="100000">
                  <a:srgbClr val="43D8C6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816593" cy="1598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3356302" cy="9680044"/>
            <a:chOff x="0" y="0"/>
            <a:chExt cx="3517709" cy="254947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517709" cy="2549477"/>
            </a:xfrm>
            <a:custGeom>
              <a:avLst/>
              <a:gdLst/>
              <a:ahLst/>
              <a:cxnLst/>
              <a:rect r="r" b="b" t="t" l="l"/>
              <a:pathLst>
                <a:path h="2549477" w="3517709">
                  <a:moveTo>
                    <a:pt x="0" y="0"/>
                  </a:moveTo>
                  <a:lnTo>
                    <a:pt x="3517709" y="0"/>
                  </a:lnTo>
                  <a:lnTo>
                    <a:pt x="3517709" y="2549477"/>
                  </a:lnTo>
                  <a:lnTo>
                    <a:pt x="0" y="254947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3517709" cy="25494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0" y="7633558"/>
            <a:ext cx="13356302" cy="2046486"/>
            <a:chOff x="0" y="0"/>
            <a:chExt cx="3517709" cy="53899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517709" cy="538992"/>
            </a:xfrm>
            <a:custGeom>
              <a:avLst/>
              <a:gdLst/>
              <a:ahLst/>
              <a:cxnLst/>
              <a:rect r="r" b="b" t="t" l="l"/>
              <a:pathLst>
                <a:path h="538992" w="3517709">
                  <a:moveTo>
                    <a:pt x="0" y="0"/>
                  </a:moveTo>
                  <a:lnTo>
                    <a:pt x="3517709" y="0"/>
                  </a:lnTo>
                  <a:lnTo>
                    <a:pt x="3517709" y="538992"/>
                  </a:lnTo>
                  <a:lnTo>
                    <a:pt x="0" y="538992"/>
                  </a:lnTo>
                  <a:close/>
                </a:path>
              </a:pathLst>
            </a:custGeom>
            <a:solidFill>
              <a:srgbClr val="80BFA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0"/>
              <a:ext cx="3517709" cy="5389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892393" y="191854"/>
            <a:ext cx="9571516" cy="9296335"/>
          </a:xfrm>
          <a:custGeom>
            <a:avLst/>
            <a:gdLst/>
            <a:ahLst/>
            <a:cxnLst/>
            <a:rect r="r" b="b" t="t" l="l"/>
            <a:pathLst>
              <a:path h="9296335" w="9571516">
                <a:moveTo>
                  <a:pt x="0" y="0"/>
                </a:moveTo>
                <a:lnTo>
                  <a:pt x="9571516" y="0"/>
                </a:lnTo>
                <a:lnTo>
                  <a:pt x="9571516" y="9296335"/>
                </a:lnTo>
                <a:lnTo>
                  <a:pt x="0" y="92963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5400000">
            <a:off x="12005526" y="4396940"/>
            <a:ext cx="8178382" cy="1963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170"/>
              </a:lnSpc>
            </a:pPr>
            <a:r>
              <a:rPr lang="en-US" sz="10835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Kim’s CNN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D8A8D">
                <a:alpha val="100000"/>
              </a:srgbClr>
            </a:gs>
            <a:gs pos="50000">
              <a:srgbClr val="0A3F3A">
                <a:alpha val="100000"/>
              </a:srgbClr>
            </a:gs>
            <a:gs pos="100000">
              <a:srgbClr val="2BA697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0" y="9680044"/>
            <a:ext cx="18288000" cy="606956"/>
            <a:chOff x="0" y="0"/>
            <a:chExt cx="4816593" cy="1598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59857"/>
            </a:xfrm>
            <a:custGeom>
              <a:avLst/>
              <a:gdLst/>
              <a:ahLst/>
              <a:cxnLst/>
              <a:rect r="r" b="b" t="t" l="l"/>
              <a:pathLst>
                <a:path h="15985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59857"/>
                  </a:lnTo>
                  <a:lnTo>
                    <a:pt x="0" y="159857"/>
                  </a:lnTo>
                  <a:close/>
                </a:path>
              </a:pathLst>
            </a:custGeom>
            <a:gradFill rotWithShape="true">
              <a:gsLst>
                <a:gs pos="0">
                  <a:srgbClr val="0A3F3A">
                    <a:alpha val="100000"/>
                  </a:srgbClr>
                </a:gs>
                <a:gs pos="50000">
                  <a:srgbClr val="116E71">
                    <a:alpha val="100000"/>
                  </a:srgbClr>
                </a:gs>
                <a:gs pos="100000">
                  <a:srgbClr val="43D8C6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816593" cy="1598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3356302" cy="9680044"/>
            <a:chOff x="0" y="0"/>
            <a:chExt cx="3517709" cy="254947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517709" cy="2549477"/>
            </a:xfrm>
            <a:custGeom>
              <a:avLst/>
              <a:gdLst/>
              <a:ahLst/>
              <a:cxnLst/>
              <a:rect r="r" b="b" t="t" l="l"/>
              <a:pathLst>
                <a:path h="2549477" w="3517709">
                  <a:moveTo>
                    <a:pt x="0" y="0"/>
                  </a:moveTo>
                  <a:lnTo>
                    <a:pt x="3517709" y="0"/>
                  </a:lnTo>
                  <a:lnTo>
                    <a:pt x="3517709" y="2549477"/>
                  </a:lnTo>
                  <a:lnTo>
                    <a:pt x="0" y="254947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3517709" cy="25494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0" y="7633558"/>
            <a:ext cx="13356302" cy="2046486"/>
            <a:chOff x="0" y="0"/>
            <a:chExt cx="3517709" cy="53899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517709" cy="538992"/>
            </a:xfrm>
            <a:custGeom>
              <a:avLst/>
              <a:gdLst/>
              <a:ahLst/>
              <a:cxnLst/>
              <a:rect r="r" b="b" t="t" l="l"/>
              <a:pathLst>
                <a:path h="538992" w="3517709">
                  <a:moveTo>
                    <a:pt x="0" y="0"/>
                  </a:moveTo>
                  <a:lnTo>
                    <a:pt x="3517709" y="0"/>
                  </a:lnTo>
                  <a:lnTo>
                    <a:pt x="3517709" y="538992"/>
                  </a:lnTo>
                  <a:lnTo>
                    <a:pt x="0" y="538992"/>
                  </a:lnTo>
                  <a:close/>
                </a:path>
              </a:pathLst>
            </a:custGeom>
            <a:solidFill>
              <a:srgbClr val="80BFA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0"/>
              <a:ext cx="3517709" cy="5389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865608" y="171855"/>
            <a:ext cx="9625086" cy="9336334"/>
          </a:xfrm>
          <a:custGeom>
            <a:avLst/>
            <a:gdLst/>
            <a:ahLst/>
            <a:cxnLst/>
            <a:rect r="r" b="b" t="t" l="l"/>
            <a:pathLst>
              <a:path h="9336334" w="9625086">
                <a:moveTo>
                  <a:pt x="0" y="0"/>
                </a:moveTo>
                <a:lnTo>
                  <a:pt x="9625086" y="0"/>
                </a:lnTo>
                <a:lnTo>
                  <a:pt x="9625086" y="9336334"/>
                </a:lnTo>
                <a:lnTo>
                  <a:pt x="0" y="93363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5400000">
            <a:off x="12005526" y="4396940"/>
            <a:ext cx="8178382" cy="1963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170"/>
              </a:lnSpc>
            </a:pPr>
            <a:r>
              <a:rPr lang="en-US" sz="10835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Kim’s CNN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D8A8D">
                <a:alpha val="100000"/>
              </a:srgbClr>
            </a:gs>
            <a:gs pos="50000">
              <a:srgbClr val="0A3F3A">
                <a:alpha val="100000"/>
              </a:srgbClr>
            </a:gs>
            <a:gs pos="100000">
              <a:srgbClr val="2BA697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0" y="9680044"/>
            <a:ext cx="18288000" cy="606956"/>
            <a:chOff x="0" y="0"/>
            <a:chExt cx="4816593" cy="1598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59857"/>
            </a:xfrm>
            <a:custGeom>
              <a:avLst/>
              <a:gdLst/>
              <a:ahLst/>
              <a:cxnLst/>
              <a:rect r="r" b="b" t="t" l="l"/>
              <a:pathLst>
                <a:path h="15985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59857"/>
                  </a:lnTo>
                  <a:lnTo>
                    <a:pt x="0" y="159857"/>
                  </a:lnTo>
                  <a:close/>
                </a:path>
              </a:pathLst>
            </a:custGeom>
            <a:gradFill rotWithShape="true">
              <a:gsLst>
                <a:gs pos="0">
                  <a:srgbClr val="0A3F3A">
                    <a:alpha val="100000"/>
                  </a:srgbClr>
                </a:gs>
                <a:gs pos="50000">
                  <a:srgbClr val="116E71">
                    <a:alpha val="100000"/>
                  </a:srgbClr>
                </a:gs>
                <a:gs pos="100000">
                  <a:srgbClr val="43D8C6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816593" cy="1598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3356302" cy="9680044"/>
            <a:chOff x="0" y="0"/>
            <a:chExt cx="3517709" cy="254947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517709" cy="2549477"/>
            </a:xfrm>
            <a:custGeom>
              <a:avLst/>
              <a:gdLst/>
              <a:ahLst/>
              <a:cxnLst/>
              <a:rect r="r" b="b" t="t" l="l"/>
              <a:pathLst>
                <a:path h="2549477" w="3517709">
                  <a:moveTo>
                    <a:pt x="0" y="0"/>
                  </a:moveTo>
                  <a:lnTo>
                    <a:pt x="3517709" y="0"/>
                  </a:lnTo>
                  <a:lnTo>
                    <a:pt x="3517709" y="2549477"/>
                  </a:lnTo>
                  <a:lnTo>
                    <a:pt x="0" y="254947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3517709" cy="25494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0" y="7633558"/>
            <a:ext cx="13356302" cy="2046486"/>
            <a:chOff x="0" y="0"/>
            <a:chExt cx="3517709" cy="53899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517709" cy="538992"/>
            </a:xfrm>
            <a:custGeom>
              <a:avLst/>
              <a:gdLst/>
              <a:ahLst/>
              <a:cxnLst/>
              <a:rect r="r" b="b" t="t" l="l"/>
              <a:pathLst>
                <a:path h="538992" w="3517709">
                  <a:moveTo>
                    <a:pt x="0" y="0"/>
                  </a:moveTo>
                  <a:lnTo>
                    <a:pt x="3517709" y="0"/>
                  </a:lnTo>
                  <a:lnTo>
                    <a:pt x="3517709" y="538992"/>
                  </a:lnTo>
                  <a:lnTo>
                    <a:pt x="0" y="538992"/>
                  </a:lnTo>
                  <a:close/>
                </a:path>
              </a:pathLst>
            </a:custGeom>
            <a:solidFill>
              <a:srgbClr val="80BFA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0"/>
              <a:ext cx="3517709" cy="5389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341081" y="1241660"/>
            <a:ext cx="10234335" cy="7803681"/>
          </a:xfrm>
          <a:custGeom>
            <a:avLst/>
            <a:gdLst/>
            <a:ahLst/>
            <a:cxnLst/>
            <a:rect r="r" b="b" t="t" l="l"/>
            <a:pathLst>
              <a:path h="7803681" w="10234335">
                <a:moveTo>
                  <a:pt x="0" y="0"/>
                </a:moveTo>
                <a:lnTo>
                  <a:pt x="10234335" y="0"/>
                </a:lnTo>
                <a:lnTo>
                  <a:pt x="10234335" y="7803680"/>
                </a:lnTo>
                <a:lnTo>
                  <a:pt x="0" y="78036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5400000">
            <a:off x="12005526" y="4396940"/>
            <a:ext cx="8178382" cy="1963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170"/>
              </a:lnSpc>
            </a:pPr>
            <a:r>
              <a:rPr lang="en-US" sz="10835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Kim’s CNN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2D8A8D">
                <a:alpha val="100000"/>
              </a:srgbClr>
            </a:gs>
            <a:gs pos="50000">
              <a:srgbClr val="0A3F3A">
                <a:alpha val="100000"/>
              </a:srgbClr>
            </a:gs>
            <a:gs pos="100000">
              <a:srgbClr val="2BA697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240375" y="0"/>
            <a:ext cx="47625" cy="10302150"/>
            <a:chOff x="0" y="0"/>
            <a:chExt cx="12543" cy="271332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543" cy="2713324"/>
            </a:xfrm>
            <a:custGeom>
              <a:avLst/>
              <a:gdLst/>
              <a:ahLst/>
              <a:cxnLst/>
              <a:rect r="r" b="b" t="t" l="l"/>
              <a:pathLst>
                <a:path h="2713324" w="12543">
                  <a:moveTo>
                    <a:pt x="0" y="0"/>
                  </a:moveTo>
                  <a:lnTo>
                    <a:pt x="12543" y="0"/>
                  </a:lnTo>
                  <a:lnTo>
                    <a:pt x="12543" y="2713324"/>
                  </a:lnTo>
                  <a:lnTo>
                    <a:pt x="0" y="271332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2543" cy="27133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591262"/>
            <a:ext cx="8581500" cy="2507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87"/>
              </a:lnSpc>
            </a:pPr>
            <a:r>
              <a:rPr lang="en-US" sz="775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Model Comparison</a:t>
            </a:r>
          </a:p>
        </p:txBody>
      </p: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1028700" y="3431879"/>
          <a:ext cx="16230600" cy="6116785"/>
        </p:xfrm>
        <a:graphic>
          <a:graphicData uri="http://schemas.openxmlformats.org/drawingml/2006/table">
            <a:tbl>
              <a:tblPr/>
              <a:tblGrid>
                <a:gridCol w="6063159"/>
                <a:gridCol w="6142971"/>
                <a:gridCol w="4024469"/>
              </a:tblGrid>
              <a:tr h="118838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459"/>
                        </a:lnSpc>
                        <a:defRPr/>
                      </a:pPr>
                      <a:r>
                        <a:rPr lang="en-US" sz="3899" b="true">
                          <a:solidFill>
                            <a:srgbClr val="0B4B49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Model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A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319"/>
                        </a:lnSpc>
                        <a:defRPr/>
                      </a:pPr>
                      <a:r>
                        <a:rPr lang="en-US" sz="3799" b="true">
                          <a:solidFill>
                            <a:srgbClr val="0B4B49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Feature Extraction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A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319"/>
                        </a:lnSpc>
                        <a:defRPr/>
                      </a:pPr>
                      <a:r>
                        <a:rPr lang="en-US" b="true" sz="3799">
                          <a:solidFill>
                            <a:srgbClr val="0B4B49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Accuracy 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AC"/>
                    </a:solidFill>
                  </a:tcPr>
                </a:tc>
              </a:tr>
              <a:tr h="98568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en-US" sz="2899" b="true">
                          <a:solidFill>
                            <a:srgbClr val="0B4B49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Naïve Bayes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A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TF-IDF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 b="true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94.32%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568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en-US" sz="2899" b="true">
                          <a:solidFill>
                            <a:srgbClr val="0B4B49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Logistic Regression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A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TF-IDF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 b="true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98.81%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568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en-US" sz="2899" b="true">
                          <a:solidFill>
                            <a:srgbClr val="0B4B49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SVM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A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TF-IDF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 b="true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99.45%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568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en-US" sz="2899" b="true">
                          <a:solidFill>
                            <a:srgbClr val="0B4B49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SVM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A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Word2Vec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 b="true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85.64%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568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en-US" sz="2899" b="true">
                          <a:solidFill>
                            <a:srgbClr val="0B4B49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Kim's CNN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A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Word2Vec 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 b="true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99.89%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41818" y="86763"/>
            <a:ext cx="45515" cy="9831279"/>
            <a:chOff x="0" y="0"/>
            <a:chExt cx="60687" cy="13108372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49909" t="0" r="49909" b="0"/>
            <a:stretch>
              <a:fillRect/>
            </a:stretch>
          </p:blipFill>
          <p:spPr>
            <a:xfrm flipH="true" flipV="false">
              <a:off x="0" y="0"/>
              <a:ext cx="60687" cy="13108372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-10800000">
            <a:off x="17343469" y="86763"/>
            <a:ext cx="935830" cy="9831279"/>
            <a:chOff x="0" y="0"/>
            <a:chExt cx="257899" cy="270933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57899" cy="2709333"/>
            </a:xfrm>
            <a:custGeom>
              <a:avLst/>
              <a:gdLst/>
              <a:ahLst/>
              <a:cxnLst/>
              <a:rect r="r" b="b" t="t" l="l"/>
              <a:pathLst>
                <a:path h="2709333" w="257899">
                  <a:moveTo>
                    <a:pt x="0" y="0"/>
                  </a:moveTo>
                  <a:lnTo>
                    <a:pt x="257899" y="0"/>
                  </a:lnTo>
                  <a:lnTo>
                    <a:pt x="25789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80BFA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0"/>
              <a:ext cx="257899" cy="2709333"/>
            </a:xfrm>
            <a:prstGeom prst="rect">
              <a:avLst/>
            </a:prstGeom>
          </p:spPr>
          <p:txBody>
            <a:bodyPr anchor="ctr" rtlCol="false" tIns="48550" lIns="48550" bIns="48550" rIns="48550"/>
            <a:lstStyle/>
            <a:p>
              <a:pPr algn="ctr">
                <a:lnSpc>
                  <a:spcPts val="2608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6951" y="8934915"/>
            <a:ext cx="11146252" cy="1258039"/>
            <a:chOff x="0" y="0"/>
            <a:chExt cx="3071717" cy="34669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071717" cy="346694"/>
            </a:xfrm>
            <a:custGeom>
              <a:avLst/>
              <a:gdLst/>
              <a:ahLst/>
              <a:cxnLst/>
              <a:rect r="r" b="b" t="t" l="l"/>
              <a:pathLst>
                <a:path h="346694" w="3071717">
                  <a:moveTo>
                    <a:pt x="0" y="0"/>
                  </a:moveTo>
                  <a:lnTo>
                    <a:pt x="3071717" y="0"/>
                  </a:lnTo>
                  <a:lnTo>
                    <a:pt x="3071717" y="346694"/>
                  </a:lnTo>
                  <a:lnTo>
                    <a:pt x="0" y="346694"/>
                  </a:lnTo>
                  <a:close/>
                </a:path>
              </a:pathLst>
            </a:custGeom>
            <a:solidFill>
              <a:srgbClr val="80BFAC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0"/>
              <a:ext cx="3071717" cy="346694"/>
            </a:xfrm>
            <a:prstGeom prst="rect">
              <a:avLst/>
            </a:prstGeom>
          </p:spPr>
          <p:txBody>
            <a:bodyPr anchor="ctr" rtlCol="false" tIns="48550" lIns="48550" bIns="48550" rIns="48550"/>
            <a:lstStyle/>
            <a:p>
              <a:pPr algn="ctr">
                <a:lnSpc>
                  <a:spcPts val="2608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0586530" y="1005068"/>
            <a:ext cx="6341066" cy="6356958"/>
          </a:xfrm>
          <a:custGeom>
            <a:avLst/>
            <a:gdLst/>
            <a:ahLst/>
            <a:cxnLst/>
            <a:rect r="r" b="b" t="t" l="l"/>
            <a:pathLst>
              <a:path h="6356958" w="6341066">
                <a:moveTo>
                  <a:pt x="0" y="0"/>
                </a:moveTo>
                <a:lnTo>
                  <a:pt x="6341066" y="0"/>
                </a:lnTo>
                <a:lnTo>
                  <a:pt x="6341066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118764" y="955591"/>
            <a:ext cx="9051893" cy="232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25"/>
              </a:lnSpc>
            </a:pPr>
            <a:r>
              <a:rPr lang="en-US" sz="7140" b="true">
                <a:solidFill>
                  <a:srgbClr val="0B4B49"/>
                </a:solidFill>
                <a:latin typeface="Poppins Bold"/>
                <a:ea typeface="Poppins Bold"/>
                <a:cs typeface="Poppins Bold"/>
                <a:sym typeface="Poppins Bold"/>
              </a:rPr>
              <a:t>Conclusion </a:t>
            </a:r>
          </a:p>
          <a:p>
            <a:pPr algn="l">
              <a:lnSpc>
                <a:spcPts val="8925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118764" y="2576105"/>
            <a:ext cx="8922626" cy="47859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78531" indent="-389265" lvl="1">
              <a:lnSpc>
                <a:spcPts val="5048"/>
              </a:lnSpc>
              <a:buFont typeface="Arial"/>
              <a:buChar char="•"/>
            </a:pPr>
            <a:r>
              <a:rPr lang="en-US" b="true" sz="3605">
                <a:solidFill>
                  <a:srgbClr val="0B4B49"/>
                </a:solidFill>
                <a:latin typeface="DM Sans Bold"/>
                <a:ea typeface="DM Sans Bold"/>
                <a:cs typeface="DM Sans Bold"/>
                <a:sym typeface="DM Sans Bold"/>
              </a:rPr>
              <a:t>Key Takeaways:</a:t>
            </a:r>
          </a:p>
          <a:p>
            <a:pPr algn="just">
              <a:lnSpc>
                <a:spcPts val="5048"/>
              </a:lnSpc>
            </a:pPr>
          </a:p>
          <a:p>
            <a:pPr algn="just" marL="778531" indent="-389265" lvl="1">
              <a:lnSpc>
                <a:spcPts val="5048"/>
              </a:lnSpc>
              <a:buAutoNum type="arabicPeriod" startAt="1"/>
            </a:pPr>
            <a:r>
              <a:rPr lang="en-US" sz="3605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TF-IDF + SVM is simple &amp; effective.</a:t>
            </a:r>
          </a:p>
          <a:p>
            <a:pPr algn="just" marL="706698" indent="-353349" lvl="1">
              <a:lnSpc>
                <a:spcPts val="4582"/>
              </a:lnSpc>
              <a:buAutoNum type="arabicPeriod" startAt="1"/>
            </a:pPr>
            <a:r>
              <a:rPr lang="en-US" sz="3273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Deep Learning (CNN) achieves the best accuracy but requires more resources.</a:t>
            </a:r>
          </a:p>
          <a:p>
            <a:pPr algn="just" marL="706698" indent="-353349" lvl="1">
              <a:lnSpc>
                <a:spcPts val="4582"/>
              </a:lnSpc>
              <a:buAutoNum type="arabicPeriod" startAt="1"/>
            </a:pPr>
            <a:r>
              <a:rPr lang="en-US" sz="3273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Word2Vec embeddings may lose context in classical classifiers.</a:t>
            </a:r>
          </a:p>
          <a:p>
            <a:pPr algn="just">
              <a:lnSpc>
                <a:spcPts val="4582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504086" y="9234755"/>
            <a:ext cx="6900303" cy="958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33"/>
              </a:lnSpc>
            </a:pPr>
            <a:r>
              <a:rPr lang="en-US" sz="2880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https://nlp-neurallen.streamlit.app/</a:t>
            </a:r>
          </a:p>
          <a:p>
            <a:pPr algn="just">
              <a:lnSpc>
                <a:spcPts val="3738"/>
              </a:lnSpc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A3F3A">
                <a:alpha val="100000"/>
              </a:srgbClr>
            </a:gs>
            <a:gs pos="50000">
              <a:srgbClr val="116E71">
                <a:alpha val="100000"/>
              </a:srgbClr>
            </a:gs>
            <a:gs pos="100000">
              <a:srgbClr val="43D8C6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47625" cy="10751439"/>
            <a:chOff x="0" y="0"/>
            <a:chExt cx="63500" cy="14335251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49913" t="0" r="49913" b="0"/>
            <a:stretch>
              <a:fillRect/>
            </a:stretch>
          </p:blipFill>
          <p:spPr>
            <a:xfrm flipH="true" flipV="false">
              <a:off x="0" y="0"/>
              <a:ext cx="63500" cy="14335251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-10800000">
            <a:off x="16483122" y="0"/>
            <a:ext cx="489605" cy="10287000"/>
            <a:chOff x="0" y="0"/>
            <a:chExt cx="128949" cy="270933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8949" cy="2709333"/>
            </a:xfrm>
            <a:custGeom>
              <a:avLst/>
              <a:gdLst/>
              <a:ahLst/>
              <a:cxnLst/>
              <a:rect r="r" b="b" t="t" l="l"/>
              <a:pathLst>
                <a:path h="2709333" w="128949">
                  <a:moveTo>
                    <a:pt x="0" y="0"/>
                  </a:moveTo>
                  <a:lnTo>
                    <a:pt x="128949" y="0"/>
                  </a:lnTo>
                  <a:lnTo>
                    <a:pt x="128949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0A3F3A">
                    <a:alpha val="100000"/>
                  </a:srgbClr>
                </a:gs>
                <a:gs pos="50000">
                  <a:srgbClr val="116E71">
                    <a:alpha val="100000"/>
                  </a:srgbClr>
                </a:gs>
                <a:gs pos="100000">
                  <a:srgbClr val="43D8C6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0" y="0"/>
              <a:ext cx="128949" cy="27093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4308012" y="3987967"/>
            <a:ext cx="9673461" cy="2139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199"/>
              </a:lnSpc>
            </a:pPr>
            <a:r>
              <a:rPr lang="en-US" sz="1295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You!</a:t>
            </a:r>
          </a:p>
        </p:txBody>
      </p:sp>
      <p:grpSp>
        <p:nvGrpSpPr>
          <p:cNvPr name="Group 8" id="8"/>
          <p:cNvGrpSpPr/>
          <p:nvPr/>
        </p:nvGrpSpPr>
        <p:grpSpPr>
          <a:xfrm rot="-10800000">
            <a:off x="1316758" y="0"/>
            <a:ext cx="489605" cy="10287000"/>
            <a:chOff x="0" y="0"/>
            <a:chExt cx="128949" cy="27093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8949" cy="2709333"/>
            </a:xfrm>
            <a:custGeom>
              <a:avLst/>
              <a:gdLst/>
              <a:ahLst/>
              <a:cxnLst/>
              <a:rect r="r" b="b" t="t" l="l"/>
              <a:pathLst>
                <a:path h="2709333" w="128949">
                  <a:moveTo>
                    <a:pt x="0" y="0"/>
                  </a:moveTo>
                  <a:lnTo>
                    <a:pt x="128949" y="0"/>
                  </a:lnTo>
                  <a:lnTo>
                    <a:pt x="128949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0A3F3A">
                    <a:alpha val="100000"/>
                  </a:srgbClr>
                </a:gs>
                <a:gs pos="50000">
                  <a:srgbClr val="116E71">
                    <a:alpha val="100000"/>
                  </a:srgbClr>
                </a:gs>
                <a:gs pos="100000">
                  <a:srgbClr val="43D8C6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0"/>
              <a:ext cx="128949" cy="27093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972727" y="0"/>
            <a:ext cx="1315273" cy="10287000"/>
            <a:chOff x="0" y="0"/>
            <a:chExt cx="346409" cy="270933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46409" cy="2709333"/>
            </a:xfrm>
            <a:custGeom>
              <a:avLst/>
              <a:gdLst/>
              <a:ahLst/>
              <a:cxnLst/>
              <a:rect r="r" b="b" t="t" l="l"/>
              <a:pathLst>
                <a:path h="2709333" w="346409">
                  <a:moveTo>
                    <a:pt x="0" y="0"/>
                  </a:moveTo>
                  <a:lnTo>
                    <a:pt x="346409" y="0"/>
                  </a:lnTo>
                  <a:lnTo>
                    <a:pt x="34640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0"/>
              <a:ext cx="346409" cy="27093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3813" y="0"/>
            <a:ext cx="1315273" cy="10287000"/>
            <a:chOff x="0" y="0"/>
            <a:chExt cx="346409" cy="270933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46409" cy="2709333"/>
            </a:xfrm>
            <a:custGeom>
              <a:avLst/>
              <a:gdLst/>
              <a:ahLst/>
              <a:cxnLst/>
              <a:rect r="r" b="b" t="t" l="l"/>
              <a:pathLst>
                <a:path h="2709333" w="346409">
                  <a:moveTo>
                    <a:pt x="0" y="0"/>
                  </a:moveTo>
                  <a:lnTo>
                    <a:pt x="346409" y="0"/>
                  </a:lnTo>
                  <a:lnTo>
                    <a:pt x="34640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0"/>
              <a:ext cx="346409" cy="27093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9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2D8A8D">
                <a:alpha val="100000"/>
              </a:srgbClr>
            </a:gs>
            <a:gs pos="50000">
              <a:srgbClr val="0A3F3A">
                <a:alpha val="100000"/>
              </a:srgbClr>
            </a:gs>
            <a:gs pos="100000">
              <a:srgbClr val="2BA697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916480" y="0"/>
            <a:ext cx="7371520" cy="10287000"/>
            <a:chOff x="0" y="0"/>
            <a:chExt cx="1941470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41470" cy="2709333"/>
            </a:xfrm>
            <a:custGeom>
              <a:avLst/>
              <a:gdLst/>
              <a:ahLst/>
              <a:cxnLst/>
              <a:rect r="r" b="b" t="t" l="l"/>
              <a:pathLst>
                <a:path h="2709333" w="1941470">
                  <a:moveTo>
                    <a:pt x="0" y="0"/>
                  </a:moveTo>
                  <a:lnTo>
                    <a:pt x="1941470" y="0"/>
                  </a:lnTo>
                  <a:lnTo>
                    <a:pt x="194147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941470" cy="27093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10800000">
            <a:off x="10887905" y="0"/>
            <a:ext cx="276056" cy="10287000"/>
            <a:chOff x="0" y="0"/>
            <a:chExt cx="72706" cy="2709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2706" cy="2709333"/>
            </a:xfrm>
            <a:custGeom>
              <a:avLst/>
              <a:gdLst/>
              <a:ahLst/>
              <a:cxnLst/>
              <a:rect r="r" b="b" t="t" l="l"/>
              <a:pathLst>
                <a:path h="2709333" w="72706">
                  <a:moveTo>
                    <a:pt x="0" y="0"/>
                  </a:moveTo>
                  <a:lnTo>
                    <a:pt x="72706" y="0"/>
                  </a:lnTo>
                  <a:lnTo>
                    <a:pt x="72706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0A3F3A">
                    <a:alpha val="100000"/>
                  </a:srgbClr>
                </a:gs>
                <a:gs pos="50000">
                  <a:srgbClr val="116E71">
                    <a:alpha val="100000"/>
                  </a:srgbClr>
                </a:gs>
                <a:gs pos="100000">
                  <a:srgbClr val="43D8C6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72706" cy="27093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163961" y="5143500"/>
            <a:ext cx="7443655" cy="5431154"/>
            <a:chOff x="0" y="0"/>
            <a:chExt cx="1960469" cy="143042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60469" cy="1430427"/>
            </a:xfrm>
            <a:custGeom>
              <a:avLst/>
              <a:gdLst/>
              <a:ahLst/>
              <a:cxnLst/>
              <a:rect r="r" b="b" t="t" l="l"/>
              <a:pathLst>
                <a:path h="1430427" w="1960469">
                  <a:moveTo>
                    <a:pt x="0" y="0"/>
                  </a:moveTo>
                  <a:lnTo>
                    <a:pt x="1960469" y="0"/>
                  </a:lnTo>
                  <a:lnTo>
                    <a:pt x="1960469" y="1430427"/>
                  </a:lnTo>
                  <a:lnTo>
                    <a:pt x="0" y="1430427"/>
                  </a:lnTo>
                  <a:close/>
                </a:path>
              </a:pathLst>
            </a:custGeom>
            <a:solidFill>
              <a:srgbClr val="80BFA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0"/>
              <a:ext cx="1960469" cy="14304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417649" y="3190685"/>
            <a:ext cx="10078461" cy="3819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25"/>
              </a:lnSpc>
            </a:pPr>
            <a:r>
              <a:rPr lang="en-US" sz="594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NeuralLens Group  :</a:t>
            </a:r>
          </a:p>
          <a:p>
            <a:pPr algn="l" marL="1282454" indent="-641227" lvl="1">
              <a:lnSpc>
                <a:spcPts val="7425"/>
              </a:lnSpc>
              <a:buFont typeface="Arial"/>
              <a:buChar char="•"/>
            </a:pPr>
            <a:r>
              <a:rPr lang="en-US" b="true" sz="594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Renad Almaghthawi</a:t>
            </a:r>
          </a:p>
          <a:p>
            <a:pPr algn="l" marL="1282454" indent="-641227" lvl="1">
              <a:lnSpc>
                <a:spcPts val="7425"/>
              </a:lnSpc>
              <a:buFont typeface="Arial"/>
              <a:buChar char="•"/>
            </a:pPr>
            <a:r>
              <a:rPr lang="en-US" b="true" sz="594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Lina Alshammari</a:t>
            </a:r>
          </a:p>
          <a:p>
            <a:pPr algn="l" marL="1282454" indent="-641227" lvl="1">
              <a:lnSpc>
                <a:spcPts val="7425"/>
              </a:lnSpc>
              <a:buFont typeface="Arial"/>
              <a:buChar char="•"/>
            </a:pPr>
            <a:r>
              <a:rPr lang="en-US" b="true" sz="594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Renad Asiri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240375" y="0"/>
            <a:ext cx="47625" cy="10287000"/>
            <a:chOff x="0" y="0"/>
            <a:chExt cx="63500" cy="137160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49909" t="0" r="49909" b="0"/>
            <a:stretch>
              <a:fillRect/>
            </a:stretch>
          </p:blipFill>
          <p:spPr>
            <a:xfrm flipH="true" flipV="false">
              <a:off x="0" y="0"/>
              <a:ext cx="63500" cy="13716000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-10800000">
            <a:off x="17823561" y="0"/>
            <a:ext cx="979210" cy="10287000"/>
            <a:chOff x="0" y="0"/>
            <a:chExt cx="257899" cy="270933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57899" cy="2709333"/>
            </a:xfrm>
            <a:custGeom>
              <a:avLst/>
              <a:gdLst/>
              <a:ahLst/>
              <a:cxnLst/>
              <a:rect r="r" b="b" t="t" l="l"/>
              <a:pathLst>
                <a:path h="2709333" w="257899">
                  <a:moveTo>
                    <a:pt x="0" y="0"/>
                  </a:moveTo>
                  <a:lnTo>
                    <a:pt x="257899" y="0"/>
                  </a:lnTo>
                  <a:lnTo>
                    <a:pt x="257899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0A3F3A">
                    <a:alpha val="100000"/>
                  </a:srgbClr>
                </a:gs>
                <a:gs pos="50000">
                  <a:srgbClr val="116E71">
                    <a:alpha val="100000"/>
                  </a:srgbClr>
                </a:gs>
                <a:gs pos="100000">
                  <a:srgbClr val="43D8C6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0" y="0"/>
              <a:ext cx="257899" cy="27093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462692" y="2310203"/>
            <a:ext cx="9471486" cy="1239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39"/>
              </a:lnSpc>
            </a:pPr>
            <a:r>
              <a:rPr lang="en-US" sz="7471" b="true">
                <a:solidFill>
                  <a:srgbClr val="0B4B49"/>
                </a:solidFill>
                <a:latin typeface="Poppins Bold"/>
                <a:ea typeface="Poppins Bold"/>
                <a:cs typeface="Poppins Bold"/>
                <a:sym typeface="Poppins Bold"/>
              </a:rPr>
              <a:t>Introduction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62692" y="7355152"/>
            <a:ext cx="2482097" cy="491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31"/>
              </a:lnSpc>
            </a:pPr>
            <a:r>
              <a:rPr lang="en-US" b="true" sz="2951">
                <a:solidFill>
                  <a:srgbClr val="0B4B49"/>
                </a:solidFill>
                <a:latin typeface="DM Sans Bold"/>
                <a:ea typeface="DM Sans Bold"/>
                <a:cs typeface="DM Sans Bold"/>
                <a:sym typeface="DM Sans Bold"/>
              </a:rPr>
              <a:t>Tools Used: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62692" y="7884890"/>
            <a:ext cx="7328255" cy="491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31"/>
              </a:lnSpc>
            </a:pPr>
            <a:r>
              <a:rPr lang="en-US" sz="2951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Python, Pandas, Scikit-learn, NLTK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62692" y="5484466"/>
            <a:ext cx="2928078" cy="491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31"/>
              </a:lnSpc>
            </a:pPr>
            <a:r>
              <a:rPr lang="en-US" sz="2951" b="true">
                <a:solidFill>
                  <a:srgbClr val="0B4B49"/>
                </a:solidFill>
                <a:latin typeface="DM Sans Bold"/>
                <a:ea typeface="DM Sans Bold"/>
                <a:cs typeface="DM Sans Bold"/>
                <a:sym typeface="DM Sans Bold"/>
              </a:rPr>
              <a:t>Objective: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62692" y="6014205"/>
            <a:ext cx="6705444" cy="101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31"/>
              </a:lnSpc>
            </a:pPr>
            <a:r>
              <a:rPr lang="en-US" sz="2951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Build a machine learning model to classify real vs. fake news articles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-316576" y="9258300"/>
            <a:ext cx="11662927" cy="1316354"/>
            <a:chOff x="0" y="0"/>
            <a:chExt cx="3071717" cy="34669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071717" cy="346694"/>
            </a:xfrm>
            <a:custGeom>
              <a:avLst/>
              <a:gdLst/>
              <a:ahLst/>
              <a:cxnLst/>
              <a:rect r="r" b="b" t="t" l="l"/>
              <a:pathLst>
                <a:path h="346694" w="3071717">
                  <a:moveTo>
                    <a:pt x="0" y="0"/>
                  </a:moveTo>
                  <a:lnTo>
                    <a:pt x="3071717" y="0"/>
                  </a:lnTo>
                  <a:lnTo>
                    <a:pt x="3071717" y="346694"/>
                  </a:lnTo>
                  <a:lnTo>
                    <a:pt x="0" y="346694"/>
                  </a:lnTo>
                  <a:close/>
                </a:path>
              </a:pathLst>
            </a:custGeom>
            <a:solidFill>
              <a:srgbClr val="80BFA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0"/>
              <a:ext cx="3071717" cy="3466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462692" y="4116528"/>
            <a:ext cx="2928078" cy="491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31"/>
              </a:lnSpc>
            </a:pPr>
            <a:r>
              <a:rPr lang="en-US" b="true" sz="2951">
                <a:solidFill>
                  <a:srgbClr val="0B4B49"/>
                </a:solidFill>
                <a:latin typeface="DM Sans Bold"/>
                <a:ea typeface="DM Sans Bold"/>
                <a:cs typeface="DM Sans Bold"/>
                <a:sym typeface="DM Sans Bold"/>
              </a:rPr>
              <a:t>Project Name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462692" y="4614380"/>
            <a:ext cx="6705444" cy="491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31"/>
              </a:lnSpc>
            </a:pPr>
            <a:r>
              <a:rPr lang="en-US" sz="2951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NLP Challenge – Fake News Detection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2625353" y="4390117"/>
            <a:ext cx="276611" cy="11517155"/>
            <a:chOff x="0" y="0"/>
            <a:chExt cx="72852" cy="30333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2852" cy="3033325"/>
            </a:xfrm>
            <a:custGeom>
              <a:avLst/>
              <a:gdLst/>
              <a:ahLst/>
              <a:cxnLst/>
              <a:rect r="r" b="b" t="t" l="l"/>
              <a:pathLst>
                <a:path h="3033325" w="72852">
                  <a:moveTo>
                    <a:pt x="0" y="0"/>
                  </a:moveTo>
                  <a:lnTo>
                    <a:pt x="72852" y="0"/>
                  </a:lnTo>
                  <a:lnTo>
                    <a:pt x="72852" y="3033325"/>
                  </a:lnTo>
                  <a:lnTo>
                    <a:pt x="0" y="3033325"/>
                  </a:lnTo>
                  <a:close/>
                </a:path>
              </a:pathLst>
            </a:custGeom>
            <a:gradFill rotWithShape="true">
              <a:gsLst>
                <a:gs pos="0">
                  <a:srgbClr val="0A3F3A">
                    <a:alpha val="100000"/>
                  </a:srgbClr>
                </a:gs>
                <a:gs pos="50000">
                  <a:srgbClr val="116E71">
                    <a:alpha val="100000"/>
                  </a:srgbClr>
                </a:gs>
                <a:gs pos="100000">
                  <a:srgbClr val="43D8C6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72852" cy="3033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7168658" cy="10287000"/>
            <a:chOff x="0" y="0"/>
            <a:chExt cx="1888042" cy="2709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88042" cy="2709333"/>
            </a:xfrm>
            <a:custGeom>
              <a:avLst/>
              <a:gdLst/>
              <a:ahLst/>
              <a:cxnLst/>
              <a:rect r="r" b="b" t="t" l="l"/>
              <a:pathLst>
                <a:path h="2709333" w="1888042">
                  <a:moveTo>
                    <a:pt x="0" y="0"/>
                  </a:moveTo>
                  <a:lnTo>
                    <a:pt x="1888042" y="0"/>
                  </a:lnTo>
                  <a:lnTo>
                    <a:pt x="1888042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2D8A8D">
                    <a:alpha val="100000"/>
                  </a:srgbClr>
                </a:gs>
                <a:gs pos="50000">
                  <a:srgbClr val="0A3F3A">
                    <a:alpha val="100000"/>
                  </a:srgbClr>
                </a:gs>
                <a:gs pos="100000">
                  <a:srgbClr val="2BA697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1888042" cy="27093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862361" y="7296489"/>
            <a:ext cx="6306298" cy="1345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88"/>
              </a:lnSpc>
            </a:pPr>
            <a:r>
              <a:rPr lang="en-US" sz="9488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overview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840102" y="516013"/>
            <a:ext cx="9847114" cy="9369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95010" indent="-297505" lvl="1">
              <a:lnSpc>
                <a:spcPts val="3858"/>
              </a:lnSpc>
              <a:buFont typeface="Arial"/>
              <a:buChar char="•"/>
            </a:pPr>
            <a:r>
              <a:rPr lang="en-US" sz="2755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Dataset Used: Fake news dataset with labeled articles.</a:t>
            </a:r>
          </a:p>
          <a:p>
            <a:pPr algn="just" marL="595010" indent="-297505" lvl="1">
              <a:lnSpc>
                <a:spcPts val="3858"/>
              </a:lnSpc>
              <a:buFont typeface="Arial"/>
              <a:buChar char="•"/>
            </a:pPr>
            <a:r>
              <a:rPr lang="en-US" b="true" sz="2755">
                <a:solidFill>
                  <a:srgbClr val="0B4B49"/>
                </a:solidFill>
                <a:latin typeface="DM Sans Bold"/>
                <a:ea typeface="DM Sans Bold"/>
                <a:cs typeface="DM Sans Bold"/>
                <a:sym typeface="DM Sans Bold"/>
              </a:rPr>
              <a:t>Features:</a:t>
            </a:r>
          </a:p>
          <a:p>
            <a:pPr algn="just" marL="1190019" indent="-396673" lvl="2">
              <a:lnSpc>
                <a:spcPts val="3858"/>
              </a:lnSpc>
              <a:buFont typeface="Arial"/>
              <a:buChar char="⚬"/>
            </a:pPr>
            <a:r>
              <a:rPr lang="en-US" sz="2755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Title (headline of the news)</a:t>
            </a:r>
          </a:p>
          <a:p>
            <a:pPr algn="just" marL="1190019" indent="-396673" lvl="2">
              <a:lnSpc>
                <a:spcPts val="3858"/>
              </a:lnSpc>
              <a:buFont typeface="Arial"/>
              <a:buChar char="⚬"/>
            </a:pPr>
            <a:r>
              <a:rPr lang="en-US" sz="2755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Text (full content of the article)</a:t>
            </a:r>
          </a:p>
          <a:p>
            <a:pPr algn="just" marL="1190019" indent="-396673" lvl="2">
              <a:lnSpc>
                <a:spcPts val="3858"/>
              </a:lnSpc>
              <a:buFont typeface="Arial"/>
              <a:buChar char="⚬"/>
            </a:pPr>
            <a:r>
              <a:rPr lang="en-US" sz="2755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Subject (category of the news)</a:t>
            </a:r>
          </a:p>
          <a:p>
            <a:pPr algn="just" marL="1190019" indent="-396673" lvl="2">
              <a:lnSpc>
                <a:spcPts val="3858"/>
              </a:lnSpc>
              <a:buFont typeface="Arial"/>
              <a:buChar char="⚬"/>
            </a:pPr>
            <a:r>
              <a:rPr lang="en-US" sz="2755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date (publication date of the article).</a:t>
            </a:r>
          </a:p>
          <a:p>
            <a:pPr algn="just">
              <a:lnSpc>
                <a:spcPts val="3858"/>
              </a:lnSpc>
            </a:pPr>
          </a:p>
          <a:p>
            <a:pPr algn="just" marL="595010" indent="-297505" lvl="1">
              <a:lnSpc>
                <a:spcPts val="3858"/>
              </a:lnSpc>
              <a:buFont typeface="Arial"/>
              <a:buChar char="•"/>
            </a:pPr>
            <a:r>
              <a:rPr lang="en-US" b="true" sz="2755">
                <a:solidFill>
                  <a:srgbClr val="0B4B49"/>
                </a:solidFill>
                <a:latin typeface="DM Sans Bold"/>
                <a:ea typeface="DM Sans Bold"/>
                <a:cs typeface="DM Sans Bold"/>
                <a:sym typeface="DM Sans Bold"/>
              </a:rPr>
              <a:t>Label: </a:t>
            </a:r>
            <a:r>
              <a:rPr lang="en-US" sz="2755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 1 = Real, 0 = Fake</a:t>
            </a:r>
          </a:p>
          <a:p>
            <a:pPr algn="just">
              <a:lnSpc>
                <a:spcPts val="3858"/>
              </a:lnSpc>
            </a:pPr>
          </a:p>
          <a:p>
            <a:pPr algn="just">
              <a:lnSpc>
                <a:spcPts val="5118"/>
              </a:lnSpc>
            </a:pPr>
            <a:r>
              <a:rPr lang="en-US" sz="3655" b="true">
                <a:solidFill>
                  <a:srgbClr val="3BC098"/>
                </a:solidFill>
                <a:latin typeface="DM Sans Bold"/>
                <a:ea typeface="DM Sans Bold"/>
                <a:cs typeface="DM Sans Bold"/>
                <a:sym typeface="DM Sans Bold"/>
              </a:rPr>
              <a:t>Data Exploration</a:t>
            </a:r>
          </a:p>
          <a:p>
            <a:pPr algn="just">
              <a:lnSpc>
                <a:spcPts val="3858"/>
              </a:lnSpc>
            </a:pPr>
          </a:p>
          <a:p>
            <a:pPr algn="just" marL="595010" indent="-297505" lvl="1">
              <a:lnSpc>
                <a:spcPts val="3858"/>
              </a:lnSpc>
              <a:buFont typeface="Arial"/>
              <a:buChar char="•"/>
            </a:pPr>
            <a:r>
              <a:rPr lang="en-US" b="true" sz="2755">
                <a:solidFill>
                  <a:srgbClr val="0B4B49"/>
                </a:solidFill>
                <a:latin typeface="DM Sans Bold"/>
                <a:ea typeface="DM Sans Bold"/>
                <a:cs typeface="DM Sans Bold"/>
                <a:sym typeface="DM Sans Bold"/>
              </a:rPr>
              <a:t>Dataset Size: </a:t>
            </a:r>
          </a:p>
          <a:p>
            <a:pPr algn="ctr">
              <a:lnSpc>
                <a:spcPts val="3858"/>
              </a:lnSpc>
            </a:pPr>
            <a:r>
              <a:rPr lang="en-US" sz="2755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 39942 total articles</a:t>
            </a:r>
          </a:p>
          <a:p>
            <a:pPr algn="just" marL="595010" indent="-297505" lvl="1">
              <a:lnSpc>
                <a:spcPts val="3858"/>
              </a:lnSpc>
              <a:buFont typeface="Arial"/>
              <a:buChar char="•"/>
            </a:pPr>
            <a:r>
              <a:rPr lang="en-US" b="true" sz="2755">
                <a:solidFill>
                  <a:srgbClr val="0B4B49"/>
                </a:solidFill>
                <a:latin typeface="DM Sans Bold"/>
                <a:ea typeface="DM Sans Bold"/>
                <a:cs typeface="DM Sans Bold"/>
                <a:sym typeface="DM Sans Bold"/>
              </a:rPr>
              <a:t>Class Distribution:</a:t>
            </a:r>
          </a:p>
          <a:p>
            <a:pPr algn="ctr">
              <a:lnSpc>
                <a:spcPts val="3858"/>
              </a:lnSpc>
            </a:pPr>
            <a:r>
              <a:rPr lang="en-US" sz="2755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Fake News: 19943</a:t>
            </a:r>
          </a:p>
          <a:p>
            <a:pPr algn="ctr">
              <a:lnSpc>
                <a:spcPts val="3858"/>
              </a:lnSpc>
            </a:pPr>
            <a:r>
              <a:rPr lang="en-US" sz="2755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Real News: 19999</a:t>
            </a:r>
          </a:p>
          <a:p>
            <a:pPr algn="just" marL="595010" indent="-297505" lvl="1">
              <a:lnSpc>
                <a:spcPts val="3858"/>
              </a:lnSpc>
              <a:buFont typeface="Arial"/>
              <a:buChar char="•"/>
            </a:pPr>
            <a:r>
              <a:rPr lang="en-US" b="true" sz="2755">
                <a:solidFill>
                  <a:srgbClr val="0B4B49"/>
                </a:solidFill>
                <a:latin typeface="DM Sans Bold"/>
                <a:ea typeface="DM Sans Bold"/>
                <a:cs typeface="DM Sans Bold"/>
                <a:sym typeface="DM Sans Bold"/>
              </a:rPr>
              <a:t>Missing Values:</a:t>
            </a:r>
            <a:r>
              <a:rPr lang="en-US" sz="2755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 Checked</a:t>
            </a:r>
          </a:p>
          <a:p>
            <a:pPr algn="just">
              <a:lnSpc>
                <a:spcPts val="3858"/>
              </a:lnSpc>
            </a:pPr>
          </a:p>
          <a:p>
            <a:pPr algn="just">
              <a:lnSpc>
                <a:spcPts val="3858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698783" y="6112624"/>
            <a:ext cx="6306298" cy="1088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08"/>
              </a:lnSpc>
            </a:pPr>
            <a:r>
              <a:rPr lang="en-US" sz="7608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Dataset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2D8A8D">
                <a:alpha val="100000"/>
              </a:srgbClr>
            </a:gs>
            <a:gs pos="50000">
              <a:srgbClr val="0A3F3A">
                <a:alpha val="100000"/>
              </a:srgbClr>
            </a:gs>
            <a:gs pos="100000">
              <a:srgbClr val="2BA697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5668990" cy="10287000"/>
            <a:chOff x="0" y="0"/>
            <a:chExt cx="1493067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93067" cy="2709333"/>
            </a:xfrm>
            <a:custGeom>
              <a:avLst/>
              <a:gdLst/>
              <a:ahLst/>
              <a:cxnLst/>
              <a:rect r="r" b="b" t="t" l="l"/>
              <a:pathLst>
                <a:path h="2709333" w="1493067">
                  <a:moveTo>
                    <a:pt x="0" y="0"/>
                  </a:moveTo>
                  <a:lnTo>
                    <a:pt x="1493067" y="0"/>
                  </a:lnTo>
                  <a:lnTo>
                    <a:pt x="149306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493067" cy="27093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10800000">
            <a:off x="5530962" y="0"/>
            <a:ext cx="276056" cy="10287000"/>
            <a:chOff x="0" y="0"/>
            <a:chExt cx="72706" cy="2709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2706" cy="2709333"/>
            </a:xfrm>
            <a:custGeom>
              <a:avLst/>
              <a:gdLst/>
              <a:ahLst/>
              <a:cxnLst/>
              <a:rect r="r" b="b" t="t" l="l"/>
              <a:pathLst>
                <a:path h="2709333" w="72706">
                  <a:moveTo>
                    <a:pt x="0" y="0"/>
                  </a:moveTo>
                  <a:lnTo>
                    <a:pt x="72706" y="0"/>
                  </a:lnTo>
                  <a:lnTo>
                    <a:pt x="72706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0A3F3A">
                    <a:alpha val="100000"/>
                  </a:srgbClr>
                </a:gs>
                <a:gs pos="50000">
                  <a:srgbClr val="116E71">
                    <a:alpha val="100000"/>
                  </a:srgbClr>
                </a:gs>
                <a:gs pos="100000">
                  <a:srgbClr val="43D8C6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72706" cy="27093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-5400000">
            <a:off x="-1880342" y="3698700"/>
            <a:ext cx="8191423" cy="2851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635"/>
              </a:lnSpc>
            </a:pPr>
            <a:r>
              <a:rPr lang="en-US" sz="10635" b="true">
                <a:solidFill>
                  <a:srgbClr val="0B4B49"/>
                </a:solidFill>
                <a:latin typeface="Poppins Bold"/>
                <a:ea typeface="Poppins Bold"/>
                <a:cs typeface="Poppins Bold"/>
                <a:sym typeface="Poppins Bold"/>
              </a:rPr>
              <a:t>Data Pre-processing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192502" y="-383057"/>
            <a:ext cx="10445755" cy="10670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01"/>
              </a:lnSpc>
            </a:pPr>
          </a:p>
          <a:p>
            <a:pPr algn="just">
              <a:lnSpc>
                <a:spcPts val="4121"/>
              </a:lnSpc>
            </a:pPr>
          </a:p>
          <a:p>
            <a:pPr algn="just">
              <a:lnSpc>
                <a:spcPts val="5101"/>
              </a:lnSpc>
            </a:pPr>
            <a:r>
              <a:rPr lang="en-US" sz="3643" b="true">
                <a:solidFill>
                  <a:srgbClr val="DEFF3B"/>
                </a:solidFill>
                <a:latin typeface="DM Sans Bold"/>
                <a:ea typeface="DM Sans Bold"/>
                <a:cs typeface="DM Sans Bold"/>
                <a:sym typeface="DM Sans Bold"/>
              </a:rPr>
              <a:t>Preprocessing Steps</a:t>
            </a:r>
          </a:p>
          <a:p>
            <a:pPr algn="just">
              <a:lnSpc>
                <a:spcPts val="5101"/>
              </a:lnSpc>
            </a:pPr>
          </a:p>
          <a:p>
            <a:pPr algn="just" marL="635612" indent="-317806" lvl="1">
              <a:lnSpc>
                <a:spcPts val="4121"/>
              </a:lnSpc>
              <a:buFont typeface="Arial"/>
              <a:buChar char="•"/>
            </a:pPr>
            <a:r>
              <a:rPr lang="en-US" b="true" sz="2944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Text Cleaning: </a:t>
            </a:r>
          </a:p>
          <a:p>
            <a:pPr algn="just" marL="1271225" indent="-423742" lvl="2">
              <a:lnSpc>
                <a:spcPts val="4121"/>
              </a:lnSpc>
              <a:buFont typeface="Arial"/>
              <a:buChar char="⚬"/>
            </a:pPr>
            <a:r>
              <a:rPr lang="en-US" b="true" sz="2944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Removed punctuation &amp; special characters</a:t>
            </a:r>
          </a:p>
          <a:p>
            <a:pPr algn="just" marL="1271225" indent="-423742" lvl="2">
              <a:lnSpc>
                <a:spcPts val="4121"/>
              </a:lnSpc>
              <a:buFont typeface="Arial"/>
              <a:buChar char="⚬"/>
            </a:pPr>
            <a:r>
              <a:rPr lang="en-US" b="true" sz="2944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Converted text to lowercase</a:t>
            </a:r>
          </a:p>
          <a:p>
            <a:pPr algn="just">
              <a:lnSpc>
                <a:spcPts val="4121"/>
              </a:lnSpc>
            </a:pPr>
          </a:p>
          <a:p>
            <a:pPr algn="just" marL="635612" indent="-317806" lvl="1">
              <a:lnSpc>
                <a:spcPts val="4121"/>
              </a:lnSpc>
              <a:buFont typeface="Arial"/>
              <a:buChar char="•"/>
            </a:pPr>
            <a:r>
              <a:rPr lang="en-US" b="true" sz="2944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Tokenization &amp; Vectorization: TF-IDF and Word2Vec are used for feature extraction.</a:t>
            </a:r>
          </a:p>
          <a:p>
            <a:pPr algn="just">
              <a:lnSpc>
                <a:spcPts val="4121"/>
              </a:lnSpc>
            </a:pPr>
          </a:p>
          <a:p>
            <a:pPr algn="just" marL="635612" indent="-317806" lvl="1">
              <a:lnSpc>
                <a:spcPts val="4121"/>
              </a:lnSpc>
              <a:buFont typeface="Arial"/>
              <a:buChar char="•"/>
            </a:pPr>
            <a:r>
              <a:rPr lang="en-US" b="true" sz="2944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Stopword Removal: Filtered out common words</a:t>
            </a:r>
          </a:p>
          <a:p>
            <a:pPr algn="just">
              <a:lnSpc>
                <a:spcPts val="4121"/>
              </a:lnSpc>
            </a:pPr>
          </a:p>
          <a:p>
            <a:pPr algn="just" marL="635612" indent="-317806" lvl="1">
              <a:lnSpc>
                <a:spcPts val="4121"/>
              </a:lnSpc>
              <a:buFont typeface="Arial"/>
              <a:buChar char="•"/>
            </a:pPr>
            <a:r>
              <a:rPr lang="en-US" b="true" sz="2944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Stemming vs. Lemmatization: Used Lemmatization for better context preservation</a:t>
            </a:r>
          </a:p>
          <a:p>
            <a:pPr algn="just">
              <a:lnSpc>
                <a:spcPts val="4121"/>
              </a:lnSpc>
            </a:pPr>
          </a:p>
          <a:p>
            <a:pPr algn="just" marL="635612" indent="-317806" lvl="1">
              <a:lnSpc>
                <a:spcPts val="4121"/>
              </a:lnSpc>
              <a:buFont typeface="Arial"/>
              <a:buChar char="•"/>
            </a:pPr>
            <a:r>
              <a:rPr lang="en-US" b="true" sz="2944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N-grams: Used unigrams &amp; bigrams to capture word relationships</a:t>
            </a:r>
          </a:p>
          <a:p>
            <a:pPr algn="just">
              <a:lnSpc>
                <a:spcPts val="4121"/>
              </a:lnSpc>
            </a:pPr>
          </a:p>
          <a:p>
            <a:pPr algn="just">
              <a:lnSpc>
                <a:spcPts val="4121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2D8A8D">
                <a:alpha val="100000"/>
              </a:srgbClr>
            </a:gs>
            <a:gs pos="50000">
              <a:srgbClr val="0A3F3A">
                <a:alpha val="100000"/>
              </a:srgbClr>
            </a:gs>
            <a:gs pos="100000">
              <a:srgbClr val="2BA697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24967" y="2320562"/>
            <a:ext cx="12101018" cy="3582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034"/>
              </a:lnSpc>
            </a:pPr>
            <a:r>
              <a:rPr lang="en-US" sz="10024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Classical NLP Models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278264" y="5985748"/>
            <a:ext cx="7234080" cy="2061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53087" indent="-426544" lvl="1">
              <a:lnSpc>
                <a:spcPts val="5531"/>
              </a:lnSpc>
              <a:buFont typeface="Arial"/>
              <a:buChar char="•"/>
            </a:pPr>
            <a:r>
              <a:rPr lang="en-US" sz="39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Naïve Bayes</a:t>
            </a:r>
          </a:p>
          <a:p>
            <a:pPr algn="just" marL="853087" indent="-426544" lvl="1">
              <a:lnSpc>
                <a:spcPts val="5531"/>
              </a:lnSpc>
              <a:buFont typeface="Arial"/>
              <a:buChar char="•"/>
            </a:pPr>
            <a:r>
              <a:rPr lang="en-US" sz="39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Logistic Regression</a:t>
            </a:r>
          </a:p>
          <a:p>
            <a:pPr algn="just" marL="853087" indent="-426544" lvl="1">
              <a:lnSpc>
                <a:spcPts val="5531"/>
              </a:lnSpc>
              <a:buFont typeface="Arial"/>
              <a:buChar char="•"/>
            </a:pPr>
            <a:r>
              <a:rPr lang="en-US" sz="39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SVM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4898344" y="-2274695"/>
            <a:ext cx="4721913" cy="5431154"/>
            <a:chOff x="0" y="0"/>
            <a:chExt cx="1243631" cy="143042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43631" cy="1430427"/>
            </a:xfrm>
            <a:custGeom>
              <a:avLst/>
              <a:gdLst/>
              <a:ahLst/>
              <a:cxnLst/>
              <a:rect r="r" b="b" t="t" l="l"/>
              <a:pathLst>
                <a:path h="1430427" w="1243631">
                  <a:moveTo>
                    <a:pt x="0" y="0"/>
                  </a:moveTo>
                  <a:lnTo>
                    <a:pt x="1243631" y="0"/>
                  </a:lnTo>
                  <a:lnTo>
                    <a:pt x="1243631" y="1430427"/>
                  </a:lnTo>
                  <a:lnTo>
                    <a:pt x="0" y="1430427"/>
                  </a:lnTo>
                  <a:close/>
                </a:path>
              </a:pathLst>
            </a:custGeom>
            <a:solidFill>
              <a:srgbClr val="80BFA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0"/>
              <a:ext cx="1243631" cy="14304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9"/>
                </a:lnSpc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2546827" y="2678278"/>
            <a:ext cx="276611" cy="11517155"/>
            <a:chOff x="0" y="0"/>
            <a:chExt cx="72852" cy="30333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2852" cy="3033325"/>
            </a:xfrm>
            <a:custGeom>
              <a:avLst/>
              <a:gdLst/>
              <a:ahLst/>
              <a:cxnLst/>
              <a:rect r="r" b="b" t="t" l="l"/>
              <a:pathLst>
                <a:path h="3033325" w="72852">
                  <a:moveTo>
                    <a:pt x="0" y="0"/>
                  </a:moveTo>
                  <a:lnTo>
                    <a:pt x="72852" y="0"/>
                  </a:lnTo>
                  <a:lnTo>
                    <a:pt x="72852" y="3033325"/>
                  </a:lnTo>
                  <a:lnTo>
                    <a:pt x="0" y="3033325"/>
                  </a:lnTo>
                  <a:close/>
                </a:path>
              </a:pathLst>
            </a:custGeom>
            <a:gradFill rotWithShape="true">
              <a:gsLst>
                <a:gs pos="0">
                  <a:srgbClr val="0A3F3A">
                    <a:alpha val="100000"/>
                  </a:srgbClr>
                </a:gs>
                <a:gs pos="50000">
                  <a:srgbClr val="116E71">
                    <a:alpha val="100000"/>
                  </a:srgbClr>
                </a:gs>
                <a:gs pos="100000">
                  <a:srgbClr val="43D8C6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72852" cy="3033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912617" y="8509446"/>
            <a:ext cx="11375383" cy="1777554"/>
            <a:chOff x="0" y="0"/>
            <a:chExt cx="2995986" cy="46816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995986" cy="468162"/>
            </a:xfrm>
            <a:custGeom>
              <a:avLst/>
              <a:gdLst/>
              <a:ahLst/>
              <a:cxnLst/>
              <a:rect r="r" b="b" t="t" l="l"/>
              <a:pathLst>
                <a:path h="468162" w="2995986">
                  <a:moveTo>
                    <a:pt x="0" y="0"/>
                  </a:moveTo>
                  <a:lnTo>
                    <a:pt x="2995986" y="0"/>
                  </a:lnTo>
                  <a:lnTo>
                    <a:pt x="2995986" y="468162"/>
                  </a:lnTo>
                  <a:lnTo>
                    <a:pt x="0" y="468162"/>
                  </a:lnTo>
                  <a:close/>
                </a:path>
              </a:pathLst>
            </a:custGeom>
            <a:solidFill>
              <a:srgbClr val="80BFA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2995986" cy="4681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0" y="0"/>
            <a:ext cx="7168658" cy="10287000"/>
            <a:chOff x="0" y="0"/>
            <a:chExt cx="1888042" cy="27093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8042" cy="2709333"/>
            </a:xfrm>
            <a:custGeom>
              <a:avLst/>
              <a:gdLst/>
              <a:ahLst/>
              <a:cxnLst/>
              <a:rect r="r" b="b" t="t" l="l"/>
              <a:pathLst>
                <a:path h="2709333" w="1888042">
                  <a:moveTo>
                    <a:pt x="0" y="0"/>
                  </a:moveTo>
                  <a:lnTo>
                    <a:pt x="1888042" y="0"/>
                  </a:lnTo>
                  <a:lnTo>
                    <a:pt x="1888042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2D8A8D">
                    <a:alpha val="100000"/>
                  </a:srgbClr>
                </a:gs>
                <a:gs pos="50000">
                  <a:srgbClr val="0A3F3A">
                    <a:alpha val="100000"/>
                  </a:srgbClr>
                </a:gs>
                <a:gs pos="100000">
                  <a:srgbClr val="2BA697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0"/>
              <a:ext cx="1888042" cy="27093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7461162" y="1225457"/>
            <a:ext cx="10278294" cy="6260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02957" indent="-351478" lvl="1">
              <a:lnSpc>
                <a:spcPts val="4558"/>
              </a:lnSpc>
              <a:buFont typeface="Arial"/>
              <a:buChar char="•"/>
            </a:pPr>
            <a:r>
              <a:rPr lang="en-US" b="true" sz="3255">
                <a:solidFill>
                  <a:srgbClr val="0B4B49"/>
                </a:solidFill>
                <a:latin typeface="DM Sans Bold"/>
                <a:ea typeface="DM Sans Bold"/>
                <a:cs typeface="DM Sans Bold"/>
                <a:sym typeface="DM Sans Bold"/>
              </a:rPr>
              <a:t>TF-IDF + Classical Classifiers</a:t>
            </a:r>
          </a:p>
          <a:p>
            <a:pPr algn="just">
              <a:lnSpc>
                <a:spcPts val="4558"/>
              </a:lnSpc>
            </a:pPr>
          </a:p>
          <a:p>
            <a:pPr algn="just" marL="702957" indent="-351478" lvl="1">
              <a:lnSpc>
                <a:spcPts val="4558"/>
              </a:lnSpc>
              <a:buFont typeface="Arial"/>
              <a:buChar char="•"/>
            </a:pPr>
            <a:r>
              <a:rPr lang="en-US" b="true" sz="3255">
                <a:solidFill>
                  <a:srgbClr val="0B4B49"/>
                </a:solidFill>
                <a:latin typeface="DM Sans Bold"/>
                <a:ea typeface="DM Sans Bold"/>
                <a:cs typeface="DM Sans Bold"/>
                <a:sym typeface="DM Sans Bold"/>
              </a:rPr>
              <a:t>Models Tested:</a:t>
            </a:r>
          </a:p>
          <a:p>
            <a:pPr algn="just" marL="1405914" indent="-468638" lvl="2">
              <a:lnSpc>
                <a:spcPts val="4558"/>
              </a:lnSpc>
              <a:buFont typeface="Arial"/>
              <a:buChar char="⚬"/>
            </a:pPr>
            <a:r>
              <a:rPr lang="en-US" sz="3255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Naïve Bayes: 94.32% Accuracy</a:t>
            </a:r>
          </a:p>
          <a:p>
            <a:pPr algn="just" marL="1405914" indent="-468638" lvl="2">
              <a:lnSpc>
                <a:spcPts val="4558"/>
              </a:lnSpc>
              <a:buFont typeface="Arial"/>
              <a:buChar char="⚬"/>
            </a:pPr>
            <a:r>
              <a:rPr lang="en-US" sz="3255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Logistic Regression: 98.81% Accuracy</a:t>
            </a:r>
          </a:p>
          <a:p>
            <a:pPr algn="just" marL="1405914" indent="-468638" lvl="2">
              <a:lnSpc>
                <a:spcPts val="4558"/>
              </a:lnSpc>
              <a:buFont typeface="Arial"/>
              <a:buChar char="⚬"/>
            </a:pPr>
            <a:r>
              <a:rPr lang="en-US" sz="3255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SVM: </a:t>
            </a:r>
            <a:r>
              <a:rPr lang="en-US" b="true" sz="3255">
                <a:solidFill>
                  <a:srgbClr val="0B4B49"/>
                </a:solidFill>
                <a:latin typeface="DM Sans Bold"/>
                <a:ea typeface="DM Sans Bold"/>
                <a:cs typeface="DM Sans Bold"/>
                <a:sym typeface="DM Sans Bold"/>
              </a:rPr>
              <a:t>99.45%</a:t>
            </a:r>
            <a:r>
              <a:rPr lang="en-US" sz="3255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 Accuracy </a:t>
            </a:r>
            <a:r>
              <a:rPr lang="en-US" b="true" sz="3255">
                <a:solidFill>
                  <a:srgbClr val="0B4B49"/>
                </a:solidFill>
                <a:latin typeface="DM Sans Bold"/>
                <a:ea typeface="DM Sans Bold"/>
                <a:cs typeface="DM Sans Bold"/>
                <a:sym typeface="DM Sans Bold"/>
              </a:rPr>
              <a:t>(Best Model)</a:t>
            </a:r>
          </a:p>
          <a:p>
            <a:pPr algn="just">
              <a:lnSpc>
                <a:spcPts val="4558"/>
              </a:lnSpc>
            </a:pPr>
          </a:p>
          <a:p>
            <a:pPr algn="just" marL="702957" indent="-351478" lvl="1">
              <a:lnSpc>
                <a:spcPts val="4558"/>
              </a:lnSpc>
              <a:buFont typeface="Arial"/>
              <a:buChar char="•"/>
            </a:pPr>
            <a:r>
              <a:rPr lang="en-US" b="true" sz="3255">
                <a:solidFill>
                  <a:srgbClr val="0B4B49"/>
                </a:solidFill>
                <a:latin typeface="DM Sans Bold"/>
                <a:ea typeface="DM Sans Bold"/>
                <a:cs typeface="DM Sans Bold"/>
                <a:sym typeface="DM Sans Bold"/>
              </a:rPr>
              <a:t>We choose SVM as the best model. why?</a:t>
            </a:r>
          </a:p>
          <a:p>
            <a:pPr algn="just" marL="1405914" indent="-468638" lvl="2">
              <a:lnSpc>
                <a:spcPts val="4558"/>
              </a:lnSpc>
              <a:buFont typeface="Arial"/>
              <a:buChar char="⚬"/>
            </a:pPr>
            <a:r>
              <a:rPr lang="en-US" sz="3255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Handles high-dimensional data well.</a:t>
            </a:r>
          </a:p>
          <a:p>
            <a:pPr algn="just" marL="1405914" indent="-468638" lvl="2">
              <a:lnSpc>
                <a:spcPts val="4558"/>
              </a:lnSpc>
              <a:buFont typeface="Arial"/>
              <a:buChar char="⚬"/>
            </a:pPr>
            <a:r>
              <a:rPr lang="en-US" sz="3255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Works effectively with TF-IDF features.</a:t>
            </a:r>
          </a:p>
          <a:p>
            <a:pPr algn="just">
              <a:lnSpc>
                <a:spcPts val="4558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431180" y="6714590"/>
            <a:ext cx="6306298" cy="2354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80"/>
              </a:lnSpc>
            </a:pPr>
            <a:r>
              <a:rPr lang="en-US" sz="7808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Training &amp; </a:t>
            </a:r>
            <a:r>
              <a:rPr lang="en-US" sz="7808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Evaluation</a:t>
            </a:r>
            <a:r>
              <a:rPr lang="en-US" sz="7808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2D8A8D">
                <a:alpha val="100000"/>
              </a:srgbClr>
            </a:gs>
            <a:gs pos="50000">
              <a:srgbClr val="0A3F3A">
                <a:alpha val="100000"/>
              </a:srgbClr>
            </a:gs>
            <a:gs pos="100000">
              <a:srgbClr val="2BA697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128990" y="0"/>
            <a:ext cx="3159010" cy="10287000"/>
            <a:chOff x="0" y="0"/>
            <a:chExt cx="83200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32003" cy="2709333"/>
            </a:xfrm>
            <a:custGeom>
              <a:avLst/>
              <a:gdLst/>
              <a:ahLst/>
              <a:cxnLst/>
              <a:rect r="r" b="b" t="t" l="l"/>
              <a:pathLst>
                <a:path h="2709333" w="832003">
                  <a:moveTo>
                    <a:pt x="0" y="0"/>
                  </a:moveTo>
                  <a:lnTo>
                    <a:pt x="832003" y="0"/>
                  </a:lnTo>
                  <a:lnTo>
                    <a:pt x="83200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832003" cy="27093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10800000">
            <a:off x="15128990" y="0"/>
            <a:ext cx="276056" cy="10287000"/>
            <a:chOff x="0" y="0"/>
            <a:chExt cx="72706" cy="2709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2706" cy="2709333"/>
            </a:xfrm>
            <a:custGeom>
              <a:avLst/>
              <a:gdLst/>
              <a:ahLst/>
              <a:cxnLst/>
              <a:rect r="r" b="b" t="t" l="l"/>
              <a:pathLst>
                <a:path h="2709333" w="72706">
                  <a:moveTo>
                    <a:pt x="0" y="0"/>
                  </a:moveTo>
                  <a:lnTo>
                    <a:pt x="72706" y="0"/>
                  </a:lnTo>
                  <a:lnTo>
                    <a:pt x="72706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0A3F3A">
                    <a:alpha val="100000"/>
                  </a:srgbClr>
                </a:gs>
                <a:gs pos="50000">
                  <a:srgbClr val="116E71">
                    <a:alpha val="100000"/>
                  </a:srgbClr>
                </a:gs>
                <a:gs pos="100000">
                  <a:srgbClr val="43D8C6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72706" cy="27093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5405045" y="5143500"/>
            <a:ext cx="3202570" cy="5431154"/>
            <a:chOff x="0" y="0"/>
            <a:chExt cx="843475" cy="143042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43475" cy="1430427"/>
            </a:xfrm>
            <a:custGeom>
              <a:avLst/>
              <a:gdLst/>
              <a:ahLst/>
              <a:cxnLst/>
              <a:rect r="r" b="b" t="t" l="l"/>
              <a:pathLst>
                <a:path h="1430427" w="843475">
                  <a:moveTo>
                    <a:pt x="0" y="0"/>
                  </a:moveTo>
                  <a:lnTo>
                    <a:pt x="843475" y="0"/>
                  </a:lnTo>
                  <a:lnTo>
                    <a:pt x="843475" y="1430427"/>
                  </a:lnTo>
                  <a:lnTo>
                    <a:pt x="0" y="1430427"/>
                  </a:lnTo>
                  <a:close/>
                </a:path>
              </a:pathLst>
            </a:custGeom>
            <a:solidFill>
              <a:srgbClr val="80BFA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0"/>
              <a:ext cx="843475" cy="14304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0" y="0"/>
            <a:ext cx="3159010" cy="10287000"/>
            <a:chOff x="0" y="0"/>
            <a:chExt cx="832003" cy="270933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32003" cy="2709333"/>
            </a:xfrm>
            <a:custGeom>
              <a:avLst/>
              <a:gdLst/>
              <a:ahLst/>
              <a:cxnLst/>
              <a:rect r="r" b="b" t="t" l="l"/>
              <a:pathLst>
                <a:path h="2709333" w="832003">
                  <a:moveTo>
                    <a:pt x="0" y="0"/>
                  </a:moveTo>
                  <a:lnTo>
                    <a:pt x="832003" y="0"/>
                  </a:lnTo>
                  <a:lnTo>
                    <a:pt x="83200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0"/>
              <a:ext cx="832003" cy="27093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0" y="0"/>
            <a:ext cx="3202570" cy="5431154"/>
            <a:chOff x="0" y="0"/>
            <a:chExt cx="843475" cy="143042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43475" cy="1430427"/>
            </a:xfrm>
            <a:custGeom>
              <a:avLst/>
              <a:gdLst/>
              <a:ahLst/>
              <a:cxnLst/>
              <a:rect r="r" b="b" t="t" l="l"/>
              <a:pathLst>
                <a:path h="1430427" w="843475">
                  <a:moveTo>
                    <a:pt x="0" y="0"/>
                  </a:moveTo>
                  <a:lnTo>
                    <a:pt x="843475" y="0"/>
                  </a:lnTo>
                  <a:lnTo>
                    <a:pt x="843475" y="1430427"/>
                  </a:lnTo>
                  <a:lnTo>
                    <a:pt x="0" y="1430427"/>
                  </a:lnTo>
                  <a:close/>
                </a:path>
              </a:pathLst>
            </a:custGeom>
            <a:solidFill>
              <a:srgbClr val="80BFA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0"/>
              <a:ext cx="843475" cy="14304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10800000">
            <a:off x="3159010" y="0"/>
            <a:ext cx="276056" cy="10287000"/>
            <a:chOff x="0" y="0"/>
            <a:chExt cx="72706" cy="270933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72706" cy="2709333"/>
            </a:xfrm>
            <a:custGeom>
              <a:avLst/>
              <a:gdLst/>
              <a:ahLst/>
              <a:cxnLst/>
              <a:rect r="r" b="b" t="t" l="l"/>
              <a:pathLst>
                <a:path h="2709333" w="72706">
                  <a:moveTo>
                    <a:pt x="0" y="0"/>
                  </a:moveTo>
                  <a:lnTo>
                    <a:pt x="72706" y="0"/>
                  </a:lnTo>
                  <a:lnTo>
                    <a:pt x="72706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0A3F3A">
                    <a:alpha val="100000"/>
                  </a:srgbClr>
                </a:gs>
                <a:gs pos="50000">
                  <a:srgbClr val="116E71">
                    <a:alpha val="100000"/>
                  </a:srgbClr>
                </a:gs>
                <a:gs pos="100000">
                  <a:srgbClr val="43D8C6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0"/>
              <a:ext cx="72706" cy="27093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9"/>
                </a:lnSpc>
              </a:pPr>
            </a:p>
          </p:txBody>
        </p:sp>
      </p:grpSp>
      <p:graphicFrame>
        <p:nvGraphicFramePr>
          <p:cNvPr name="Table 20" id="20"/>
          <p:cNvGraphicFramePr>
            <a:graphicFrameLocks noGrp="true"/>
          </p:cNvGraphicFramePr>
          <p:nvPr/>
        </p:nvGraphicFramePr>
        <p:xfrm>
          <a:off x="4038245" y="2715577"/>
          <a:ext cx="10211510" cy="6819900"/>
        </p:xfrm>
        <a:graphic>
          <a:graphicData uri="http://schemas.openxmlformats.org/drawingml/2006/table">
            <a:tbl>
              <a:tblPr/>
              <a:tblGrid>
                <a:gridCol w="3814647"/>
                <a:gridCol w="3694475"/>
                <a:gridCol w="2702388"/>
              </a:tblGrid>
              <a:tr h="113824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179"/>
                        </a:lnSpc>
                        <a:defRPr/>
                      </a:pPr>
                      <a:r>
                        <a:rPr lang="en-US" sz="3699" b="true">
                          <a:solidFill>
                            <a:srgbClr val="0B4B49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max_features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A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039"/>
                        </a:lnSpc>
                        <a:defRPr/>
                      </a:pPr>
                      <a:r>
                        <a:rPr lang="en-US" sz="3599" b="true">
                          <a:solidFill>
                            <a:srgbClr val="0B4B49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ngram_range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A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039"/>
                        </a:lnSpc>
                        <a:defRPr/>
                      </a:pPr>
                      <a:r>
                        <a:rPr lang="en-US" b="true" sz="3599">
                          <a:solidFill>
                            <a:srgbClr val="0B4B49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Accuracy 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AC"/>
                    </a:solidFill>
                  </a:tcPr>
                </a:tc>
              </a:tr>
              <a:tr h="94694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true">
                          <a:solidFill>
                            <a:srgbClr val="0B4B49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1000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A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 b="true">
                          <a:solidFill>
                            <a:srgbClr val="0B4B49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(1,1)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A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 b="true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98.96%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694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true">
                          <a:solidFill>
                            <a:srgbClr val="0B4B49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1000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A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 b="true">
                          <a:solidFill>
                            <a:srgbClr val="0B4B49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(1,2)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A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 b="true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99.17%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694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true">
                          <a:solidFill>
                            <a:srgbClr val="0B4B49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3000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A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 b="true">
                          <a:solidFill>
                            <a:srgbClr val="0B4B49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(1,1)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A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 b="true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99.24%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694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true">
                          <a:solidFill>
                            <a:srgbClr val="0B4B49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3000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A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 b="true">
                          <a:solidFill>
                            <a:srgbClr val="0B4B49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(1,2)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A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 b="true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99.45%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694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true">
                          <a:solidFill>
                            <a:srgbClr val="0B4B49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5000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A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 b="true">
                          <a:solidFill>
                            <a:srgbClr val="0B4B49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(1,1)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A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 b="true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99.21%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694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true">
                          <a:solidFill>
                            <a:srgbClr val="0B4B49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5000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A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 b="true">
                          <a:solidFill>
                            <a:srgbClr val="0B4B49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(1,2)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A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 b="true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99.40%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435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21" id="21"/>
          <p:cNvSpPr txBox="true"/>
          <p:nvPr/>
        </p:nvSpPr>
        <p:spPr>
          <a:xfrm rot="0">
            <a:off x="3637288" y="487812"/>
            <a:ext cx="9869451" cy="2096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33"/>
              </a:lnSpc>
            </a:pPr>
            <a:r>
              <a:rPr lang="en-US" sz="4346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max_features , ngram_range Experments (best model : SVC)</a:t>
            </a:r>
          </a:p>
          <a:p>
            <a:pPr algn="l">
              <a:lnSpc>
                <a:spcPts val="5433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2D8A8D">
                <a:alpha val="100000"/>
              </a:srgbClr>
            </a:gs>
            <a:gs pos="50000">
              <a:srgbClr val="0A3F3A">
                <a:alpha val="100000"/>
              </a:srgbClr>
            </a:gs>
            <a:gs pos="100000">
              <a:srgbClr val="2BA697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24967" y="2320562"/>
            <a:ext cx="12101018" cy="3582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034"/>
              </a:lnSpc>
            </a:pPr>
            <a:r>
              <a:rPr lang="en-US" sz="10024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Word2Vec-Based Models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278264" y="5985748"/>
            <a:ext cx="7234080" cy="1366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53087" indent="-426544" lvl="1">
              <a:lnSpc>
                <a:spcPts val="5531"/>
              </a:lnSpc>
              <a:buFont typeface="Arial"/>
              <a:buChar char="•"/>
            </a:pPr>
            <a:r>
              <a:rPr lang="en-US" sz="39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SVM</a:t>
            </a:r>
          </a:p>
          <a:p>
            <a:pPr algn="just" marL="853087" indent="-426544" lvl="1">
              <a:lnSpc>
                <a:spcPts val="5531"/>
              </a:lnSpc>
              <a:buFont typeface="Arial"/>
              <a:buChar char="•"/>
            </a:pPr>
            <a:r>
              <a:rPr lang="en-US" sz="39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Kim’s CNN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4898344" y="-2274695"/>
            <a:ext cx="4721913" cy="5431154"/>
            <a:chOff x="0" y="0"/>
            <a:chExt cx="1243631" cy="143042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43631" cy="1430427"/>
            </a:xfrm>
            <a:custGeom>
              <a:avLst/>
              <a:gdLst/>
              <a:ahLst/>
              <a:cxnLst/>
              <a:rect r="r" b="b" t="t" l="l"/>
              <a:pathLst>
                <a:path h="1430427" w="1243631">
                  <a:moveTo>
                    <a:pt x="0" y="0"/>
                  </a:moveTo>
                  <a:lnTo>
                    <a:pt x="1243631" y="0"/>
                  </a:lnTo>
                  <a:lnTo>
                    <a:pt x="1243631" y="1430427"/>
                  </a:lnTo>
                  <a:lnTo>
                    <a:pt x="0" y="1430427"/>
                  </a:lnTo>
                  <a:close/>
                </a:path>
              </a:pathLst>
            </a:custGeom>
            <a:solidFill>
              <a:srgbClr val="80BFA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0"/>
              <a:ext cx="1243631" cy="14304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9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DAGh15hWoMk</dc:identifier>
  <dcterms:modified xsi:type="dcterms:W3CDTF">2011-08-01T06:04:30Z</dcterms:modified>
  <cp:revision>1</cp:revision>
  <dc:title>NLP Project Presentation</dc:title>
</cp:coreProperties>
</file>