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80" r:id="rId7"/>
    <p:sldId id="278" r:id="rId8"/>
    <p:sldId id="261" r:id="rId9"/>
    <p:sldId id="273" r:id="rId10"/>
    <p:sldId id="279" r:id="rId11"/>
    <p:sldId id="265" r:id="rId12"/>
    <p:sldId id="27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E191171-1F12-52E0-A0C9-5F07AE0AD2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28600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Chaska café </a:t>
            </a:r>
            <a:r>
              <a:rPr lang="en-US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Sales Analysis Insights</a:t>
            </a:r>
            <a:br>
              <a:rPr lang="en-US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analyzed by RENAD MAJED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</p:txBody>
      </p:sp>
      <p:pic>
        <p:nvPicPr>
          <p:cNvPr id="6" name="Picture Placeholder 5" descr="A pizza on a metal tray&#10;&#10;Description automatically generated">
            <a:extLst>
              <a:ext uri="{FF2B5EF4-FFF2-40B4-BE49-F238E27FC236}">
                <a16:creationId xmlns:a16="http://schemas.microsoft.com/office/drawing/2014/main" id="{D48996F5-D7FD-3AD3-CA6F-21035E7415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E5DA52-B7AA-E103-0E66-516D84F98644}"/>
              </a:ext>
            </a:extLst>
          </p:cNvPr>
          <p:cNvSpPr txBox="1">
            <a:spLocks/>
          </p:cNvSpPr>
          <p:nvPr/>
        </p:nvSpPr>
        <p:spPr>
          <a:xfrm>
            <a:off x="2725881" y="2156710"/>
            <a:ext cx="6740237" cy="15819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834" y="2596065"/>
            <a:ext cx="5643428" cy="3180865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sz="1400" dirty="0">
                <a:ea typeface="+mj-ea"/>
                <a:cs typeface="+mj-cs"/>
              </a:rPr>
              <a:t> - Identify which category sells the most.</a:t>
            </a:r>
          </a:p>
          <a:p>
            <a:r>
              <a:rPr lang="en-US" sz="1400" dirty="0">
                <a:ea typeface="+mj-ea"/>
                <a:cs typeface="+mj-cs"/>
              </a:rPr>
              <a:t>  - Determine the peak sales period.</a:t>
            </a:r>
          </a:p>
          <a:p>
            <a:r>
              <a:rPr lang="en-US" sz="1400" dirty="0">
                <a:ea typeface="+mj-ea"/>
                <a:cs typeface="+mj-cs"/>
              </a:rPr>
              <a:t>  - Calculate total sales.</a:t>
            </a:r>
          </a:p>
          <a:p>
            <a:r>
              <a:rPr lang="en-US" sz="1400" dirty="0">
                <a:ea typeface="+mj-ea"/>
                <a:cs typeface="+mj-cs"/>
              </a:rPr>
              <a:t>  - Analyze average sales for each item and category.</a:t>
            </a:r>
          </a:p>
          <a:p>
            <a:r>
              <a:rPr lang="en-US" sz="1400" dirty="0">
                <a:ea typeface="+mj-ea"/>
                <a:cs typeface="+mj-cs"/>
              </a:rPr>
              <a:t>  - Identify the best-selling items within each category.</a:t>
            </a:r>
          </a:p>
          <a:p>
            <a:r>
              <a:rPr lang="en-US" sz="1400" dirty="0">
                <a:ea typeface="+mj-ea"/>
                <a:cs typeface="+mj-cs"/>
              </a:rPr>
              <a:t>  - Examine how sales fluctuate by month.</a:t>
            </a:r>
          </a:p>
        </p:txBody>
      </p:sp>
      <p:pic>
        <p:nvPicPr>
          <p:cNvPr id="7" name="Picture Placeholder 6" descr="A pizza on a metal tray&#10;&#10;Description automatically generated">
            <a:extLst>
              <a:ext uri="{FF2B5EF4-FFF2-40B4-BE49-F238E27FC236}">
                <a16:creationId xmlns:a16="http://schemas.microsoft.com/office/drawing/2014/main" id="{0A07DF2A-8EAE-CDF6-5423-BCA2AA07ED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 r="24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05246"/>
            <a:ext cx="9144000" cy="228600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410701-BE8E-C125-FD4D-B2D633F839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10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6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Which Category Sells the Most</a:t>
            </a:r>
          </a:p>
        </p:txBody>
      </p:sp>
      <p:pic>
        <p:nvPicPr>
          <p:cNvPr id="12" name="Picture 11" descr="A red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8F70514F-5592-C75B-7D68-170B7EAD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10" y="1365292"/>
            <a:ext cx="6150654" cy="3113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E4B9A-60A7-074E-8D28-C2014D5D2231}"/>
              </a:ext>
            </a:extLst>
          </p:cNvPr>
          <p:cNvSpPr txBox="1"/>
          <p:nvPr/>
        </p:nvSpPr>
        <p:spPr>
          <a:xfrm>
            <a:off x="3048866" y="4968303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As we see here the Pasta is the most category sale 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Promote pasta dishes through targeted marketing campaigns, special promotions, or seasonal menus to capitalize on popularity.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74" y="0"/>
            <a:ext cx="6241651" cy="1710354"/>
          </a:xfrm>
          <a:noFill/>
        </p:spPr>
        <p:txBody>
          <a:bodyPr anchor="ctr"/>
          <a:lstStyle/>
          <a:p>
            <a:pPr algn="ctr"/>
            <a:r>
              <a:rPr lang="en-US" sz="3200" dirty="0">
                <a:ea typeface="+mj-ea"/>
                <a:cs typeface="+mj-cs"/>
              </a:rPr>
              <a:t>the peak sales period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E445D5-896C-5F50-3CB7-ECC8C4A4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47" y="1132221"/>
            <a:ext cx="3630248" cy="4593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42002-5952-F1F2-D259-5138DB5B5182}"/>
              </a:ext>
            </a:extLst>
          </p:cNvPr>
          <p:cNvSpPr txBox="1"/>
          <p:nvPr/>
        </p:nvSpPr>
        <p:spPr>
          <a:xfrm>
            <a:off x="602673" y="2312983"/>
            <a:ext cx="58781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Peak Sales Date</a:t>
            </a:r>
            <a:r>
              <a:rPr lang="en-US" sz="2000" b="1" dirty="0"/>
              <a:t> is </a:t>
            </a:r>
            <a:r>
              <a:rPr lang="en-US" sz="2000" b="1" i="0" dirty="0">
                <a:effectLst/>
              </a:rPr>
              <a:t>11/8/2023</a:t>
            </a:r>
            <a:endParaRPr lang="en-US" sz="2000" b="1" dirty="0"/>
          </a:p>
          <a:p>
            <a:pPr algn="l"/>
            <a:r>
              <a:rPr lang="en-US" sz="1600" i="0" dirty="0">
                <a:effectLst/>
              </a:rPr>
              <a:t>Analysis Method: Analyzed using SQL queries to identify peak sales periods.</a:t>
            </a:r>
          </a:p>
          <a:p>
            <a:pPr algn="l"/>
            <a:r>
              <a:rPr lang="en-US" sz="1600" i="0" dirty="0">
                <a:effectLst/>
              </a:rPr>
              <a:t>Suggestion:</a:t>
            </a:r>
          </a:p>
          <a:p>
            <a:pPr algn="l"/>
            <a:r>
              <a:rPr lang="en-US" sz="1600" i="0" dirty="0">
                <a:effectLst/>
              </a:rPr>
              <a:t>-Plan promotional events or limited-time offers around this peak sales date to further boost sales. </a:t>
            </a:r>
          </a:p>
          <a:p>
            <a:pPr algn="l"/>
            <a:r>
              <a:rPr lang="en-US" sz="1600" dirty="0"/>
              <a:t>-</a:t>
            </a:r>
            <a:r>
              <a:rPr lang="en-US" sz="1600" i="0" dirty="0">
                <a:effectLst/>
              </a:rPr>
              <a:t>Investigate any special events or promotions associated with this date to tailor offers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681"/>
            <a:ext cx="9144000" cy="613064"/>
          </a:xfrm>
          <a:noFill/>
        </p:spPr>
        <p:txBody>
          <a:bodyPr/>
          <a:lstStyle/>
          <a:p>
            <a:r>
              <a:rPr lang="en-US" sz="3200" dirty="0"/>
              <a:t>Total</a:t>
            </a:r>
            <a:r>
              <a:rPr lang="en-US" dirty="0"/>
              <a:t> </a:t>
            </a:r>
            <a:r>
              <a:rPr lang="en-US" sz="3200" dirty="0"/>
              <a:t>Sales Overview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69627"/>
            <a:ext cx="9144000" cy="2373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4" name="Picture 3" descr="A red and white rectangular sign with black numbers&#10;&#10;Description automatically generated">
            <a:extLst>
              <a:ext uri="{FF2B5EF4-FFF2-40B4-BE49-F238E27FC236}">
                <a16:creationId xmlns:a16="http://schemas.microsoft.com/office/drawing/2014/main" id="{6761AD78-AB3D-77FE-5D4F-67E47AB18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50" y="976745"/>
            <a:ext cx="3219899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BF861-7108-8500-639A-06C700CF70C1}"/>
              </a:ext>
            </a:extLst>
          </p:cNvPr>
          <p:cNvSpPr txBox="1"/>
          <p:nvPr/>
        </p:nvSpPr>
        <p:spPr>
          <a:xfrm>
            <a:off x="3048865" y="5019481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Sales $361.79K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Set quarterly sales targets and review performance regularly to ensure sales strategies are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9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Average Sales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B229A0C-7852-1917-5143-0A20D187F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/>
          <a:stretch/>
        </p:blipFill>
        <p:spPr>
          <a:xfrm>
            <a:off x="7949045" y="1033895"/>
            <a:ext cx="2938938" cy="5004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9BA9D-047B-4716-F42A-394A3D650794}"/>
              </a:ext>
            </a:extLst>
          </p:cNvPr>
          <p:cNvSpPr txBox="1"/>
          <p:nvPr/>
        </p:nvSpPr>
        <p:spPr>
          <a:xfrm>
            <a:off x="838200" y="1320730"/>
            <a:ext cx="60942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Average Sales by Item: Items are close but the most average sales is Veg Alfredo Pasta at $28.6</a:t>
            </a:r>
          </a:p>
          <a:p>
            <a:r>
              <a:rPr lang="en-US" dirty="0"/>
              <a:t>    </a:t>
            </a:r>
            <a:r>
              <a:rPr lang="en-US" sz="1400" dirty="0"/>
              <a:t>Suggestion: Consider introducing new pasta variations or upselling complementary items to increase average transaction values.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Average Sales by Category: Categories are close, but Pasta has the highest average at $28.14.</a:t>
            </a:r>
          </a:p>
          <a:p>
            <a:r>
              <a:rPr lang="en-US" dirty="0"/>
              <a:t>  </a:t>
            </a:r>
            <a:r>
              <a:rPr lang="en-US" sz="1400" dirty="0"/>
              <a:t>  Suggestion: Highlight pasta in marketing materials to maintain its leading position.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800" i="0" dirty="0">
                <a:effectLst/>
              </a:rPr>
              <a:t>Analysis Method: Analyzed using SQL queries to identify average Sales by Item and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83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Best-Selling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 descr="A screenshot of a menu&#10;&#10;Description automatically generated">
            <a:extLst>
              <a:ext uri="{FF2B5EF4-FFF2-40B4-BE49-F238E27FC236}">
                <a16:creationId xmlns:a16="http://schemas.microsoft.com/office/drawing/2014/main" id="{54409116-783D-73FD-C55B-AEA56962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9" y="1257973"/>
            <a:ext cx="4116322" cy="3542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AE32E-1DB3-1AF2-4EBE-2F8E2ABDA948}"/>
              </a:ext>
            </a:extLst>
          </p:cNvPr>
          <p:cNvSpPr txBox="1"/>
          <p:nvPr/>
        </p:nvSpPr>
        <p:spPr>
          <a:xfrm>
            <a:off x="3048866" y="5001703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Best Selling Item is Veg Alfredo Pasta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Use customer feedback to refine recipes or consider seasonal variations to keep the dish appealing.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4" y="-790956"/>
            <a:ext cx="6740237" cy="1581912"/>
          </a:xfrm>
          <a:noFill/>
        </p:spPr>
        <p:txBody>
          <a:bodyPr anchor="b"/>
          <a:lstStyle/>
          <a:p>
            <a:r>
              <a:rPr lang="en-US" dirty="0"/>
              <a:t>Sales Fluctuation by Month</a:t>
            </a:r>
          </a:p>
        </p:txBody>
      </p:sp>
      <p:pic>
        <p:nvPicPr>
          <p:cNvPr id="11" name="Picture 10" descr="A red line graph with white text&#10;&#10;Description automatically generated">
            <a:extLst>
              <a:ext uri="{FF2B5EF4-FFF2-40B4-BE49-F238E27FC236}">
                <a16:creationId xmlns:a16="http://schemas.microsoft.com/office/drawing/2014/main" id="{9971A30D-FDF7-E704-6D21-505D7952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1062591"/>
            <a:ext cx="10498015" cy="32008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3A0DF7-B77A-8B2A-9753-7040067328F3}"/>
              </a:ext>
            </a:extLst>
          </p:cNvPr>
          <p:cNvSpPr txBox="1"/>
          <p:nvPr/>
        </p:nvSpPr>
        <p:spPr>
          <a:xfrm>
            <a:off x="846992" y="4535073"/>
            <a:ext cx="714634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August: Highest sales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February: Lowest sales month.</a:t>
            </a:r>
          </a:p>
          <a:p>
            <a:r>
              <a:rPr lang="en-US" dirty="0"/>
              <a:t>   </a:t>
            </a:r>
            <a:r>
              <a:rPr lang="en-US" sz="1400" dirty="0"/>
              <a:t>Suggestions: </a:t>
            </a:r>
          </a:p>
          <a:p>
            <a:r>
              <a:rPr lang="en-US" sz="1400" dirty="0"/>
              <a:t> - Implement seasonal promotions in February to encourage sales during slower months.</a:t>
            </a:r>
          </a:p>
          <a:p>
            <a:r>
              <a:rPr lang="en-US" sz="1400" dirty="0"/>
              <a:t>  - Analyze customer preferences to introduce enticing offers or events during low-sales periods.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{639E9FEC-5638-4EB0-A92F-D54F5310480D}tf55661986_win32</Template>
  <TotalTime>47</TotalTime>
  <Words>382</Words>
  <Application>Microsoft Office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Chaska café Sales Analysis Insights analyzed by RENAD MAJED</vt:lpstr>
      <vt:lpstr>Content</vt:lpstr>
      <vt:lpstr>Dashboard</vt:lpstr>
      <vt:lpstr>Which Category Sells the Most</vt:lpstr>
      <vt:lpstr>the peak sales period</vt:lpstr>
      <vt:lpstr>Total Sales Overview</vt:lpstr>
      <vt:lpstr>Average Sales Insights</vt:lpstr>
      <vt:lpstr>Best-Selling Items</vt:lpstr>
      <vt:lpstr>Sales Fluctuation by Month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Renad Majed</dc:creator>
  <cp:lastModifiedBy>Renad Majed</cp:lastModifiedBy>
  <cp:revision>1</cp:revision>
  <dcterms:created xsi:type="dcterms:W3CDTF">2024-09-10T23:04:46Z</dcterms:created>
  <dcterms:modified xsi:type="dcterms:W3CDTF">2024-09-10T23:52:29Z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