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80" r:id="rId7"/>
    <p:sldId id="278" r:id="rId8"/>
    <p:sldId id="261" r:id="rId9"/>
    <p:sldId id="273" r:id="rId10"/>
    <p:sldId id="279" r:id="rId11"/>
    <p:sldId id="265" r:id="rId12"/>
    <p:sldId id="27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5B58A-B59F-4725-8092-1F0B12871EFC}" v="3" dt="2024-09-11T00:41:14.77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E191171-1F12-52E0-A0C9-5F07AE0AD2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28600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Chaska café </a:t>
            </a:r>
            <a:r>
              <a:rPr lang="en-US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Sales Analysis Insights</a:t>
            </a:r>
            <a:br>
              <a:rPr lang="en-US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analyzed by RENAD MAJED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</p:txBody>
      </p:sp>
      <p:pic>
        <p:nvPicPr>
          <p:cNvPr id="6" name="Picture Placeholder 5" descr="A pizza on a metal tray&#10;&#10;Description automatically generated">
            <a:extLst>
              <a:ext uri="{FF2B5EF4-FFF2-40B4-BE49-F238E27FC236}">
                <a16:creationId xmlns:a16="http://schemas.microsoft.com/office/drawing/2014/main" id="{D48996F5-D7FD-3AD3-CA6F-21035E7415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E5DA52-B7AA-E103-0E66-516D84F98644}"/>
              </a:ext>
            </a:extLst>
          </p:cNvPr>
          <p:cNvSpPr txBox="1">
            <a:spLocks/>
          </p:cNvSpPr>
          <p:nvPr/>
        </p:nvSpPr>
        <p:spPr>
          <a:xfrm>
            <a:off x="2725881" y="2156710"/>
            <a:ext cx="6740237" cy="15819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834" y="2596065"/>
            <a:ext cx="5643428" cy="3180865"/>
          </a:xfrm>
          <a:noFill/>
        </p:spPr>
        <p:txBody>
          <a:bodyPr anchor="t">
            <a:normAutofit lnSpcReduction="10000"/>
          </a:bodyPr>
          <a:lstStyle/>
          <a:p>
            <a:r>
              <a:rPr lang="en-US" sz="1400" dirty="0">
                <a:ea typeface="+mj-ea"/>
                <a:cs typeface="+mj-cs"/>
              </a:rPr>
              <a:t> - Identify which category sells the most.</a:t>
            </a:r>
          </a:p>
          <a:p>
            <a:r>
              <a:rPr lang="en-US" sz="1400" dirty="0">
                <a:ea typeface="+mj-ea"/>
                <a:cs typeface="+mj-cs"/>
              </a:rPr>
              <a:t>  - Determine the peak sales period.</a:t>
            </a:r>
          </a:p>
          <a:p>
            <a:r>
              <a:rPr lang="en-US" sz="1400" dirty="0">
                <a:ea typeface="+mj-ea"/>
                <a:cs typeface="+mj-cs"/>
              </a:rPr>
              <a:t>  - Calculate total sales.</a:t>
            </a:r>
          </a:p>
          <a:p>
            <a:r>
              <a:rPr lang="en-US" sz="1400" dirty="0">
                <a:ea typeface="+mj-ea"/>
                <a:cs typeface="+mj-cs"/>
              </a:rPr>
              <a:t>  - Analyze average sales for each item and category.</a:t>
            </a:r>
          </a:p>
          <a:p>
            <a:r>
              <a:rPr lang="en-US" sz="1400" dirty="0">
                <a:ea typeface="+mj-ea"/>
                <a:cs typeface="+mj-cs"/>
              </a:rPr>
              <a:t>  - Identify the best-selling items within each category.</a:t>
            </a:r>
          </a:p>
          <a:p>
            <a:r>
              <a:rPr lang="en-US" sz="1400" dirty="0">
                <a:ea typeface="+mj-ea"/>
                <a:cs typeface="+mj-cs"/>
              </a:rPr>
              <a:t>  - Examine how sales fluctuate by month.</a:t>
            </a:r>
          </a:p>
        </p:txBody>
      </p:sp>
      <p:pic>
        <p:nvPicPr>
          <p:cNvPr id="7" name="Picture Placeholder 6" descr="A pizza on a metal tray&#10;&#10;Description automatically generated">
            <a:extLst>
              <a:ext uri="{FF2B5EF4-FFF2-40B4-BE49-F238E27FC236}">
                <a16:creationId xmlns:a16="http://schemas.microsoft.com/office/drawing/2014/main" id="{0A07DF2A-8EAE-CDF6-5423-BCA2AA07ED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 r="24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05246"/>
            <a:ext cx="9144000" cy="228600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>
                <a:extLst>
                  <a:ext uri="{FF2B5EF4-FFF2-40B4-BE49-F238E27FC236}">
                    <a16:creationId xmlns:a16="http://schemas.microsoft.com/office/drawing/2014/main" id="{C71EBC95-F6CD-E5C8-14E4-F47DA016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24044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0" name="Add-in 9">
                <a:extLst>
                  <a:ext uri="{FF2B5EF4-FFF2-40B4-BE49-F238E27FC236}">
                    <a16:creationId xmlns:a16="http://schemas.microsoft.com/office/drawing/2014/main" id="{C71EBC95-F6CD-E5C8-14E4-F47DA016F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6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Which Category Sells the Most</a:t>
            </a:r>
          </a:p>
        </p:txBody>
      </p:sp>
      <p:pic>
        <p:nvPicPr>
          <p:cNvPr id="12" name="Picture 11" descr="A red pie chart with numbers and a white background&#10;&#10;Description automatically generated">
            <a:extLst>
              <a:ext uri="{FF2B5EF4-FFF2-40B4-BE49-F238E27FC236}">
                <a16:creationId xmlns:a16="http://schemas.microsoft.com/office/drawing/2014/main" id="{8F70514F-5592-C75B-7D68-170B7EAD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010" y="1365292"/>
            <a:ext cx="6150654" cy="3113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E4B9A-60A7-074E-8D28-C2014D5D2231}"/>
              </a:ext>
            </a:extLst>
          </p:cNvPr>
          <p:cNvSpPr txBox="1"/>
          <p:nvPr/>
        </p:nvSpPr>
        <p:spPr>
          <a:xfrm>
            <a:off x="3048866" y="4968303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As we see here the Pasta is the most category sale 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Promote pasta dishes through targeted marketing campaigns, special promotions, or seasonal menus to capitalize on popularity.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74" y="0"/>
            <a:ext cx="6241651" cy="1710354"/>
          </a:xfrm>
          <a:noFill/>
        </p:spPr>
        <p:txBody>
          <a:bodyPr anchor="ctr"/>
          <a:lstStyle/>
          <a:p>
            <a:pPr algn="ctr"/>
            <a:r>
              <a:rPr lang="en-US" sz="3200" dirty="0">
                <a:ea typeface="+mj-ea"/>
                <a:cs typeface="+mj-cs"/>
              </a:rPr>
              <a:t>the peak sales period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E445D5-896C-5F50-3CB7-ECC8C4A4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47" y="1132221"/>
            <a:ext cx="3630248" cy="4593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42002-5952-F1F2-D259-5138DB5B5182}"/>
              </a:ext>
            </a:extLst>
          </p:cNvPr>
          <p:cNvSpPr txBox="1"/>
          <p:nvPr/>
        </p:nvSpPr>
        <p:spPr>
          <a:xfrm>
            <a:off x="602673" y="2312983"/>
            <a:ext cx="58781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Peak Sales Date</a:t>
            </a:r>
            <a:r>
              <a:rPr lang="en-US" sz="2000" b="1" dirty="0"/>
              <a:t> is </a:t>
            </a:r>
            <a:r>
              <a:rPr lang="en-US" sz="2000" b="1" i="0" dirty="0">
                <a:effectLst/>
              </a:rPr>
              <a:t>11/8/2023</a:t>
            </a:r>
            <a:endParaRPr lang="en-US" sz="2000" b="1" dirty="0"/>
          </a:p>
          <a:p>
            <a:pPr algn="l"/>
            <a:r>
              <a:rPr lang="en-US" sz="1600" i="0" dirty="0">
                <a:effectLst/>
              </a:rPr>
              <a:t>Analysis Method: Analyzed using SQL queries to identify peak sales periods.</a:t>
            </a:r>
          </a:p>
          <a:p>
            <a:pPr algn="l"/>
            <a:r>
              <a:rPr lang="en-US" sz="1600" i="0" dirty="0">
                <a:effectLst/>
              </a:rPr>
              <a:t>Suggestion:</a:t>
            </a:r>
          </a:p>
          <a:p>
            <a:pPr algn="l"/>
            <a:r>
              <a:rPr lang="en-US" sz="1600" i="0" dirty="0">
                <a:effectLst/>
              </a:rPr>
              <a:t>-Plan promotional events or limited-time offers around this peak sales date to further boost sales. </a:t>
            </a:r>
          </a:p>
          <a:p>
            <a:pPr algn="l"/>
            <a:r>
              <a:rPr lang="en-US" sz="1600" dirty="0"/>
              <a:t>-</a:t>
            </a:r>
            <a:r>
              <a:rPr lang="en-US" sz="1600" i="0" dirty="0">
                <a:effectLst/>
              </a:rPr>
              <a:t>Investigate any special events or promotions associated with this date to tailor offers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681"/>
            <a:ext cx="9144000" cy="613064"/>
          </a:xfrm>
          <a:noFill/>
        </p:spPr>
        <p:txBody>
          <a:bodyPr/>
          <a:lstStyle/>
          <a:p>
            <a:r>
              <a:rPr lang="en-US" sz="3200" dirty="0"/>
              <a:t>Total</a:t>
            </a:r>
            <a:r>
              <a:rPr lang="en-US" dirty="0"/>
              <a:t> </a:t>
            </a:r>
            <a:r>
              <a:rPr lang="en-US" sz="3200" dirty="0"/>
              <a:t>Sales Overview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69627"/>
            <a:ext cx="9144000" cy="2373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4" name="Picture 3" descr="A red and white rectangular sign with black numbers&#10;&#10;Description automatically generated">
            <a:extLst>
              <a:ext uri="{FF2B5EF4-FFF2-40B4-BE49-F238E27FC236}">
                <a16:creationId xmlns:a16="http://schemas.microsoft.com/office/drawing/2014/main" id="{6761AD78-AB3D-77FE-5D4F-67E47AB18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50" y="976745"/>
            <a:ext cx="3219899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BF861-7108-8500-639A-06C700CF70C1}"/>
              </a:ext>
            </a:extLst>
          </p:cNvPr>
          <p:cNvSpPr txBox="1"/>
          <p:nvPr/>
        </p:nvSpPr>
        <p:spPr>
          <a:xfrm>
            <a:off x="3048865" y="5019481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Total Sales $361.79K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Set quarterly sales targets and review performance regularly to ensure sales strategies are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9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Average Sales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B229A0C-7852-1917-5143-0A20D187F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/>
          <a:stretch/>
        </p:blipFill>
        <p:spPr>
          <a:xfrm>
            <a:off x="7949045" y="1033895"/>
            <a:ext cx="2938938" cy="5004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9BA9D-047B-4716-F42A-394A3D650794}"/>
              </a:ext>
            </a:extLst>
          </p:cNvPr>
          <p:cNvSpPr txBox="1"/>
          <p:nvPr/>
        </p:nvSpPr>
        <p:spPr>
          <a:xfrm>
            <a:off x="838200" y="1320730"/>
            <a:ext cx="60942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Average Sales by Item: Items are close but the most average sales is Veg Alfredo Pasta at $28.6</a:t>
            </a:r>
          </a:p>
          <a:p>
            <a:r>
              <a:rPr lang="en-US" dirty="0"/>
              <a:t>    </a:t>
            </a:r>
            <a:r>
              <a:rPr lang="en-US" sz="1400" dirty="0"/>
              <a:t>Suggestion: Consider introducing new pasta variations or upselling complementary items to increase average transaction values.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 Average Sales by Category: Categories are close, but Pasta has the highest average at $28.14.</a:t>
            </a:r>
          </a:p>
          <a:p>
            <a:r>
              <a:rPr lang="en-US" dirty="0"/>
              <a:t>  </a:t>
            </a:r>
            <a:r>
              <a:rPr lang="en-US" sz="1400" dirty="0"/>
              <a:t>  Suggestion: Highlight pasta in marketing materials to maintain its leading position.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800" i="0" dirty="0">
                <a:effectLst/>
              </a:rPr>
              <a:t>Analysis Method: Analyzed using SQL queries to identify average Sales by Item and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83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Best-Selling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 descr="A screenshot of a menu&#10;&#10;Description automatically generated">
            <a:extLst>
              <a:ext uri="{FF2B5EF4-FFF2-40B4-BE49-F238E27FC236}">
                <a16:creationId xmlns:a16="http://schemas.microsoft.com/office/drawing/2014/main" id="{54409116-783D-73FD-C55B-AEA56962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9" y="1257973"/>
            <a:ext cx="4116322" cy="3542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7AE32E-1DB3-1AF2-4EBE-2F8E2ABDA948}"/>
              </a:ext>
            </a:extLst>
          </p:cNvPr>
          <p:cNvSpPr txBox="1"/>
          <p:nvPr/>
        </p:nvSpPr>
        <p:spPr>
          <a:xfrm>
            <a:off x="3048866" y="5001703"/>
            <a:ext cx="60942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Best Selling Item is Veg Alfredo Pasta</a:t>
            </a:r>
          </a:p>
          <a:p>
            <a:pPr algn="ctr"/>
            <a:r>
              <a:rPr lang="en-US" dirty="0"/>
              <a:t>   </a:t>
            </a:r>
            <a:r>
              <a:rPr lang="en-US" sz="1400" dirty="0"/>
              <a:t>Suggestion: Use customer feedback to refine recipes or consider seasonal variations to keep the dish appealing.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4" y="-790956"/>
            <a:ext cx="6740237" cy="1581912"/>
          </a:xfrm>
          <a:noFill/>
        </p:spPr>
        <p:txBody>
          <a:bodyPr anchor="b"/>
          <a:lstStyle/>
          <a:p>
            <a:r>
              <a:rPr lang="en-US" dirty="0"/>
              <a:t>Sales Fluctuation by Month</a:t>
            </a:r>
          </a:p>
        </p:txBody>
      </p:sp>
      <p:pic>
        <p:nvPicPr>
          <p:cNvPr id="11" name="Picture 10" descr="A red line graph with white text&#10;&#10;Description automatically generated">
            <a:extLst>
              <a:ext uri="{FF2B5EF4-FFF2-40B4-BE49-F238E27FC236}">
                <a16:creationId xmlns:a16="http://schemas.microsoft.com/office/drawing/2014/main" id="{9971A30D-FDF7-E704-6D21-505D7952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1062591"/>
            <a:ext cx="10498015" cy="32008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3A0DF7-B77A-8B2A-9753-7040067328F3}"/>
              </a:ext>
            </a:extLst>
          </p:cNvPr>
          <p:cNvSpPr txBox="1"/>
          <p:nvPr/>
        </p:nvSpPr>
        <p:spPr>
          <a:xfrm>
            <a:off x="846992" y="4535073"/>
            <a:ext cx="714634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August: Highest sales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 February: Lowest sales month.</a:t>
            </a:r>
          </a:p>
          <a:p>
            <a:r>
              <a:rPr lang="en-US" dirty="0"/>
              <a:t>   </a:t>
            </a:r>
            <a:r>
              <a:rPr lang="en-US" sz="1400" dirty="0"/>
              <a:t>Suggestions: </a:t>
            </a:r>
          </a:p>
          <a:p>
            <a:r>
              <a:rPr lang="en-US" sz="1400" dirty="0"/>
              <a:t> - Implement seasonal promotions in February to encourage sales during slower months.</a:t>
            </a:r>
          </a:p>
          <a:p>
            <a:r>
              <a:rPr lang="en-US" sz="1400" dirty="0"/>
              <a:t>  - Analyze customer preferences to introduce enticing offers or events during low-sales periods.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20992D9-81DB-429A-9453-86E845D6769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016323fd-d060-4d4f-af38-68068b87d797/9af230bb68e9b810da41?bookmarkGuid=b9373534-76ba-4550-8678-212fa8206cb0&amp;bookmarkUsage=1&amp;ctid=05cf94a5-d018-494b-9950-2b013d717aa8&amp;fromEntryPoint=export&quot;"/>
    <we:property name="reportName" value="&quot;ChaskaCafeDashboard&quot;"/>
    <we:property name="reportState" value="&quot;CONNECTED&quot;"/>
    <we:property name="embedUrl" value="&quot;/reportEmbed?reportId=016323fd-d060-4d4f-af38-68068b87d797&amp;config=eyJjbHVzdGVyVXJsIjoiaHR0cHM6Ly9XQUJJLVdFU1QtRVVST1BFLUQtUFJJTUFSWS1yZWRpcmVjdC5hbmFseXNpcy53aW5kb3dzLm5ldCIsImVtYmVkRmVhdHVyZXMiOnsidXNhZ2VNZXRyaWNzVk5leHQiOnRydWV9fQ%3D%3D&amp;disableSensitivityBanner=true&quot;"/>
    <we:property name="pageName" value="&quot;9af230bb68e9b810da41&quot;"/>
    <we:property name="pageDisplayName" value="&quot;Page 1&quot;"/>
    <we:property name="datasetId" value="&quot;f703b494-7ee8-4887-82a6-810dfd2fdc30&quot;"/>
    <we:property name="backgroundColor" value="&quot;#FFFFFF&quot;"/>
    <we:property name="bookmark" value="&quot;H4sIAAAAAAAAA+VYS2/bRhD+KwEvuQjBvkju+hYrLlIgLYy68CXwYXZ3KDOhSGJJuVYN/ffOkrIcxXIEKDVqq9BB2pnlN988l6u7xJddW8Hyd5hjcpKcNs3XOYSvb3gySepRphTkWBjnpWNeKZZLzUjbtH3Z1F1ycpf0EGbYX5bdAqoIRMLPV5MEquocZnFVQNXhJGkxdE0NVfk3jptJ1YcFriYJ3rZVEyBCXvTQY4S9oe20Jgr8nSSL4PryBi/Q9aPUQCEkszbTaKzmzIOKtLtxw8Bs55YIPZifNnUPZU1mokxnFp1xWmknrbfGSz7Q6Mp6Vq0JPzz757KNwSnn5GGMhv1CZiPOakXuCJUjF5j6VLFUWseMMvHZoqz6tTm7PLttA0WK4jdiTcnvWRNKR3aGiATsxgDcJdOmWsyHX2db8otmERz+gcWgqvuyXw5IBU6bdplELuehocCv5YOFUX7d/DUNSBKfnLDVZEPjvb+B2pH0ew7vZ7OAM+jXy7NnIHgBFdVLFP6yqNd5Zo/JXpHkh2lpS5xeQ+i3M0OL4DGcLoeofyjDfSmJyXes/ztXV1f3hU57v3xTypvcRe7/ejlcDWXreYpK58wg45Ipo9L058r2Y4kBgrtefsIbrB7z3egfq+55XkIox7kw+HaQz+vptoFKtsLwIc6buO0bNoPwzYMgqtc+JL/R2Lg++haqaDDu7KH91XnUWR87JZU8NZij1tzQsZFq69XeTjmGsnAQ/GucqlFEB7r3mEkOmc69yNDDqzmVn5/Grz3Oj36q9WArPLt9rRXslfOZSXPOMkCf0zeDFz12tmr7wSFxfJPnaU/H1Nmcc6mBaWmYZ9ynUr3s1G3mwVGnbbeXY8oKRx+lNQCj490bEDbbeyPsrqHdcSNElqdaMCaEcIYuhIIuhi/77Nmb2a4qHYYtV5M5htnwtuahh8GVdjRW4qhv/KDGwdO75FNJ3o/Yl1AtIuzbU+hK95YY3edh5xvnsL17ztsQJYmBMYWwmgmvMp/Jl5CyJ87p/1u61mEYU2WV0ZZp7hTLEWWmnd7fqU/8d5Naob0qUDvJPHIvc9CHYsmsQKXywlHrZ0IzdIwdjqU9+FSgEIYJo5wzcOg0Yl5JTiMod8Zrw6zLcD+vHm9729w+RrMmzYzPrc7IV60V0TSHozGeWeCcI6bAXCrodf0nuJnMSYFKKOkRreDMqv1RexLN8cwVko5xwFTl3kkpD6yzAW5XJzaLvmvB4TnUuKMjqROh9rHlf9iVwz+um55crf4B61cV1OkVAAA=&quot;"/>
    <we:property name="initialStateBookmark" value="&quot;H4sIAAAAAAAAA+VY3W/bNhD/Vwq99MUY+CWJzFviZtjQpi2aIS9DMBzJk6NWlgRKzuIF/t93lJykaZx6cBcs8eAHm8fT7373SdHXiS+7toLle5hjcpAcNc2XOYQvr3gySeq17MOHtyeHn97+8f7w5JjETduXTd0lB9dJD2GG/VnZLaCKCCT8/XySQFV9hFlcFVB1OElaDF1TQ1X+haMybfVhgatJgldt1QSIkKc99BhhL0md1mSb/yTJIri+vMRTdP0oNVAIyazNNBqrOfOgIt9uVBiYbVSJ0IP5aVP3UNZkJsp0ZtEZp5V20nprvOQDja6sZ9Wa8N2zvy3bGJVyTh7GaNjPZDbirFbkjlA5coGpTxVLpXXMKBOfLcqqX5uzy+OrNlCkKH4j1pT8njWhdGRniEjAbgzAdTJtqsV8+HV8T37aLILDT1gMW3Vf9ssBqcBp0y6TyOVjaCjwa/lgYZRfNH9OA5LEJwdsNbmlcegvoXYk/ZbD4WwWcAb9enn8BARPoaJ6icKfF/U6z+wh2XOSfDctbYnTCwj9/czQIngMR8sh6m/KcFNKYvIN6//O1dX5TaGT7uevSvk2d5H7v14O50PZep6i0jkzyLhkyqg0/bGy/aXEAMFdLN/hJVYP+d7uP9y64XkGoRznwuDbTj6vx9otVHIvDG/ivIlqX7EZhK/uBHF77UNyQmPjYu9bqKLBuLGHtlfnXmd97JRU8tRgjlpzQ8dGqq1XWztlH8rCQfAvcapGER3o3mMmOWQ69yJDDy/mVH56Gr/2ON/7qdaDrfD46qVWsFfOZybNOcsAfU7fDJ712LlX23cOif2bPI97OqbO5pxLDUxLwzzjPpXqeafudh7sddo2ezmmrHD0UVoDMDrevQFhs603wu4C2g03QmR5qgVjQghn6EIo6GL4vM+erZntqtJhuOdqMscwG97WPPQwuNKOxkoc9xs/bOPg6XXyriTvR+wzqBYR9vURdKV7TYxu8rDxjXNQ757yNkRJYmBMIaxmwqvMZ/I5pOyRc/r/lq51GMZUWWW0ZZo7xXJEmWmnt3fqI//dpFZorwrUTjKP3Msc9K5YMitQqbxw1PqZ0AwdY7tjaQ8+FSiEYcIo5wzsOo2YV5LTCMqd8dow6zLczqvHq942Vw/RrEkz43OrM/JVa0U0ze5ojGcWOOeIKTCXCnpd/wFuJnNSoBJKekQrOLNqe9QeRXM8c4WkYxwwVbl3Usod62yA29SJzaLvWnD4EWrc0JHUiVD72PLf7cr4t2oy2CAqJb3z/kP9saFWfwPtQtPiERYAAA==&quot;"/>
    <we:property name="isFiltersActionButtonVisible" value="true"/>
    <we:property name="isVisualContainerHeaderHidden" value="false"/>
    <we:property name="reportEmbeddedTime" value="&quot;2024-09-11T00:40:47.280Z&quot;"/>
    <we:property name="creatorTenantId" value="&quot;05cf94a5-d018-494b-9950-2b013d717aa8&quot;"/>
    <we:property name="creatorUserId" value="&quot;10032000DECCAEF4&quot;"/>
    <we:property name="creatorSessionId" value="&quot;ac6c7ea9-8a29-430c-8bc0-1050ee52baca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{639E9FEC-5638-4EB0-A92F-D54F5310480D}tf55661986_win32</Template>
  <TotalTime>97</TotalTime>
  <Words>382</Words>
  <Application>Microsoft Office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Chaska café Sales Analysis Insights analyzed by RENAD MAJED</vt:lpstr>
      <vt:lpstr>Content</vt:lpstr>
      <vt:lpstr>Dashboard</vt:lpstr>
      <vt:lpstr>Which Category Sells the Most</vt:lpstr>
      <vt:lpstr>the peak sales period</vt:lpstr>
      <vt:lpstr>Total Sales Overview</vt:lpstr>
      <vt:lpstr>Average Sales Insights</vt:lpstr>
      <vt:lpstr>Best-Selling Items</vt:lpstr>
      <vt:lpstr>Sales Fluctuation by Month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Renad Majed</dc:creator>
  <cp:lastModifiedBy>Renad Majed</cp:lastModifiedBy>
  <cp:revision>2</cp:revision>
  <dcterms:created xsi:type="dcterms:W3CDTF">2024-09-10T23:04:46Z</dcterms:created>
  <dcterms:modified xsi:type="dcterms:W3CDTF">2024-09-11T00:42:00Z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